
<file path=[Content_Types].xml><?xml version="1.0" encoding="utf-8"?>
<Types xmlns="http://schemas.openxmlformats.org/package/2006/content-types">
  <Default Extension="rels" ContentType="application/vnd.openxmlformats-package.relationships+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!--Generated by Aspose.Slides for .NET 14.3.0.0--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6699FF"/>
  </p:clrMru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r="http://schemas.openxmlformats.org/officeDocument/2006/relationships" xmlns:a="http://schemas.openxmlformats.org/drawingml/2006/main" xmlns:p="http://schemas.openxmlformats.org/presentationml/2006/main" lastView="sldThumbnailView">
  <p:normalViewPr>
    <p:restoredLeft sz="9032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5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slide" Target="slides/slide16.xml" /><Relationship Id="rId18" Type="http://schemas.openxmlformats.org/officeDocument/2006/relationships/slide" Target="slides/slide17.xml" /><Relationship Id="rId19" Type="http://schemas.openxmlformats.org/officeDocument/2006/relationships/slide" Target="slides/slide18.xml" /><Relationship Id="rId2" Type="http://schemas.openxmlformats.org/officeDocument/2006/relationships/slide" Target="slides/slide1.xml" /><Relationship Id="rId20" Type="http://schemas.openxmlformats.org/officeDocument/2006/relationships/slide" Target="slides/slide19.xml" /><Relationship Id="rId21" Type="http://schemas.openxmlformats.org/officeDocument/2006/relationships/slide" Target="slides/slide20.xml" /><Relationship Id="rId22" Type="http://schemas.openxmlformats.org/officeDocument/2006/relationships/slide" Target="slides/slide21.xml" /><Relationship Id="rId23" Type="http://schemas.openxmlformats.org/officeDocument/2006/relationships/slide" Target="slides/slide22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9DFB0D-809B-441A-939D-CF434FF5B322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4C4925-4831-4B10-9741-3A4E9D3955F9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D6C3D9-F5F3-432C-9762-EF148C6F2761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465CB6-0F6B-4C31-9D72-1E891695738C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383A8F-E31C-46D4-A280-253099287C46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C1083F-FDB6-4FED-A964-A56FB24203A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6DC6F5-287F-4722-A1AC-CADB4B9FBCE2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8DA868-FDA1-4C68-A064-1BDEF68158C9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F4DAD5-17AC-4A61-9B2E-69105F8D5B89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150EA4-2A47-4E02-B39D-5FBB132006C0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C856F9-56B4-477D-A66A-4B2BF90AAFB9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3F3DAB4-3883-4DB4-9200-393D849380F5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FC032B46-F0E6-44F9-BE06-C8770FC455BE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1106" sz="4200" b="1">
                <a:solidFill>
                  <a:srgbClr val="FFFF00"/>
                </a:solidFill>
                <a:latin typeface="Comic Sans MS" pitchFamily="66" charset="0"/>
              </a:rPr>
              <a:t>Rhannu:  </a:t>
            </a:r>
            <a:r>
              <a:rPr lang="1106" sz="4200" b="1">
                <a:solidFill>
                  <a:srgbClr val="FFFF00"/>
                </a:solidFill>
                <a:latin typeface="Comic Sans MS" pitchFamily="66" charset="0"/>
              </a:rPr>
              <a:t>Rhifau Mawr</a:t>
            </a:r>
          </a:p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Atebwch y cwestiynau rhannu</a:t>
            </a:r>
            <a:endParaRPr lang="1106" sz="3000" b="1">
              <a:solidFill>
                <a:srgbClr val="D60093"/>
              </a:solidFill>
              <a:latin typeface="Comic Sans MS" pitchFamily="66" charset="0"/>
            </a:endParaRPr>
          </a:p>
          <a:p>
            <a:pPr algn="ctr">
              <a:defRPr b="0" i="0"/>
            </a:pPr>
            <a:endParaRPr lang="1106" sz="3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6564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6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 animBg="1"/>
      <p:bldP spid="66563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5" name="AutoShape 2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r>
              <a:rPr lang="1106" sz="8000" b="0">
                <a:solidFill>
                  <a:schemeClr val="accent2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70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1" name="Line 25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140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4" name="Line 28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698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50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150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3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9704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40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240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7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728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>
          <a:xfrm>
            <a:off x="3867150" y="1895475"/>
            <a:ext cx="36131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110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220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1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1752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27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135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9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9160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>
          <a:xfrm>
            <a:off x="3886200" y="1895475"/>
            <a:ext cx="35941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130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260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3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0184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62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06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248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7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1208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3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26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28" name="Text Box 4"/>
          <p:cNvSpPr txBox="1">
            <a:spLocks noChangeArrowheads="1"/>
          </p:cNvSpPr>
          <p:nvPr/>
        </p:nvSpPr>
        <p:spPr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60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2230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180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31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2232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0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85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3254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170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5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3256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74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>
          <a:xfrm>
            <a:off x="3829050" y="1895475"/>
            <a:ext cx="3651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210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630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9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4280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298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299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0" name="Text Box 4"/>
          <p:cNvSpPr txBox="1">
            <a:spLocks noChangeArrowheads="1"/>
          </p:cNvSpPr>
          <p:nvPr/>
        </p:nvSpPr>
        <p:spPr>
          <a:xfrm>
            <a:off x="3838575" y="1895475"/>
            <a:ext cx="364172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123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738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3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5304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2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3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>
          <a:xfrm>
            <a:off x="3829050" y="1895475"/>
            <a:ext cx="3651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145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290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7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6328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6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5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6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7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>
          <a:xfrm>
            <a:off x="457200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92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368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51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7352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0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1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>
          <a:xfrm>
            <a:off x="3867150" y="1895475"/>
            <a:ext cx="29083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175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350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5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8376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0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394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395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6" name="Text Box 4"/>
          <p:cNvSpPr txBox="1">
            <a:spLocks noChangeArrowheads="1"/>
          </p:cNvSpPr>
          <p:nvPr/>
        </p:nvSpPr>
        <p:spPr>
          <a:xfrm>
            <a:off x="3914775" y="1895475"/>
            <a:ext cx="356552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125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9398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625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9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59400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18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19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0" name="Text Box 4"/>
          <p:cNvSpPr txBox="1">
            <a:spLocks noChangeArrowheads="1"/>
          </p:cNvSpPr>
          <p:nvPr/>
        </p:nvSpPr>
        <p:spPr>
          <a:xfrm>
            <a:off x="3886200" y="1895475"/>
            <a:ext cx="35941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271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0422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813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3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0424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0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>
          <a:xfrm>
            <a:off x="3857625" y="1895475"/>
            <a:ext cx="36226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121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847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7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1448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>
          <a:xfrm>
            <a:off x="3857625" y="1895475"/>
            <a:ext cx="36226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321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963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1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2472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>
          <a:xfrm>
            <a:off x="3886200" y="1895475"/>
            <a:ext cx="359410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112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672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5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3496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50000">
                <a:srgbClr val="8C3D91"/>
              </a:gs>
              <a:gs pos="100000">
                <a:srgbClr val="000000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4" name="AutoShape 2"/>
          <p:cNvSpPr>
            <a:spLocks noChangeArrowheads="1"/>
          </p:cNvSpPr>
          <p:nvPr/>
        </p:nvSpPr>
        <p:spPr>
          <a:xfrm>
            <a:off x="547688" y="1373188"/>
            <a:ext cx="8048625" cy="43545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>
          <a:xfrm>
            <a:off x="1150938" y="3284538"/>
            <a:ext cx="22383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>
          <a:xfrm>
            <a:off x="3867150" y="1895475"/>
            <a:ext cx="36131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rgbClr val="FF0000"/>
                </a:solidFill>
                <a:latin typeface="Comic Sans MS" pitchFamily="66" charset="0"/>
              </a:rPr>
              <a:t>105</a:t>
            </a:r>
            <a:endParaRPr lang="1106" sz="8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>
          <a:xfrm>
            <a:off x="3956050" y="3284538"/>
            <a:ext cx="3524250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l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840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9" name="Line 7"/>
          <p:cNvSpPr>
            <a:spLocks noChangeShapeType="1"/>
          </p:cNvSpPr>
          <p:nvPr/>
        </p:nvSpPr>
        <p:spPr>
          <a:xfrm rot="16200000" flipH="1">
            <a:off x="2940050" y="3940175"/>
            <a:ext cx="1384300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64520" name="Line 8"/>
          <p:cNvSpPr>
            <a:spLocks noChangeShapeType="1"/>
          </p:cNvSpPr>
          <p:nvPr/>
        </p:nvSpPr>
        <p:spPr>
          <a:xfrm flipH="1">
            <a:off x="3632200" y="3313113"/>
            <a:ext cx="2951163" cy="0"/>
          </a:xfrm>
          <a:prstGeom prst="line">
            <a:avLst/>
          </a:prstGeom>
          <a:noFill/>
          <a:ln w="127000">
            <a:solidFill>
              <a:schemeClr val="tx1"/>
            </a:solidFill>
            <a:round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©  B. </a:t>
            </a: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r="http://schemas.openxmlformats.org/officeDocument/2006/relationships"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>
  <PresentationFormat>On-screen Show (4:3)</PresentationFormat>
  <TotalTime>128</TotalTime>
  <SharedDoc>0</SharedDoc>
  <HyperlinkBase/>
  <Application>Microsoft Office PowerPoint</Application>
  <AppVersion>14.0000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2011-11-25T20:25:24Z</dcterms:modified>
</cp:coreProperties>
</file>