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tiff" ContentType="image/tiff"/>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charts/chart1.xml" ContentType="application/vnd.openxmlformats-officedocument.drawingml.chart+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6.xml" ContentType="application/vnd.openxmlformats-officedocument.presentationml.tags+xml"/>
  <Override PartName="/ppt/charts/chart2.xml" ContentType="application/vnd.openxmlformats-officedocument.drawingml.chart+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21.xml" ContentType="application/vnd.openxmlformats-officedocument.presentationml.tags+xml"/>
  <Override PartName="/ppt/charts/chart3.xml" ContentType="application/vnd.openxmlformats-officedocument.drawingml.chart+xml"/>
  <Override PartName="/ppt/charts/chart4.xml" ContentType="application/vnd.openxmlformats-officedocument.drawingml.chart+xml"/>
  <Override PartName="/ppt/tags/tag22.xml" ContentType="application/vnd.openxmlformats-officedocument.presentationml.tags+xml"/>
  <Override PartName="/ppt/charts/chart5.xml" ContentType="application/vnd.openxmlformats-officedocument.drawingml.char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8"/>
  </p:notesMasterIdLst>
  <p:handoutMasterIdLst>
    <p:handoutMasterId r:id="rId69"/>
  </p:handoutMasterIdLst>
  <p:sldIdLst>
    <p:sldId id="341" r:id="rId2"/>
    <p:sldId id="342" r:id="rId3"/>
    <p:sldId id="307" r:id="rId4"/>
    <p:sldId id="308" r:id="rId5"/>
    <p:sldId id="309"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4" r:id="rId21"/>
    <p:sldId id="325" r:id="rId22"/>
    <p:sldId id="326" r:id="rId23"/>
    <p:sldId id="327" r:id="rId24"/>
    <p:sldId id="328" r:id="rId25"/>
    <p:sldId id="259" r:id="rId26"/>
    <p:sldId id="260" r:id="rId27"/>
    <p:sldId id="293" r:id="rId28"/>
    <p:sldId id="261" r:id="rId29"/>
    <p:sldId id="262" r:id="rId30"/>
    <p:sldId id="294" r:id="rId31"/>
    <p:sldId id="263" r:id="rId32"/>
    <p:sldId id="295" r:id="rId33"/>
    <p:sldId id="264" r:id="rId34"/>
    <p:sldId id="265" r:id="rId35"/>
    <p:sldId id="266" r:id="rId36"/>
    <p:sldId id="296" r:id="rId37"/>
    <p:sldId id="267" r:id="rId38"/>
    <p:sldId id="268" r:id="rId39"/>
    <p:sldId id="269" r:id="rId40"/>
    <p:sldId id="270" r:id="rId41"/>
    <p:sldId id="305" r:id="rId42"/>
    <p:sldId id="306" r:id="rId43"/>
    <p:sldId id="271" r:id="rId44"/>
    <p:sldId id="292" r:id="rId45"/>
    <p:sldId id="272" r:id="rId46"/>
    <p:sldId id="273" r:id="rId47"/>
    <p:sldId id="274" r:id="rId48"/>
    <p:sldId id="275" r:id="rId49"/>
    <p:sldId id="276" r:id="rId50"/>
    <p:sldId id="278" r:id="rId51"/>
    <p:sldId id="297" r:id="rId52"/>
    <p:sldId id="279" r:id="rId53"/>
    <p:sldId id="280" r:id="rId54"/>
    <p:sldId id="281" r:id="rId55"/>
    <p:sldId id="282" r:id="rId56"/>
    <p:sldId id="283" r:id="rId57"/>
    <p:sldId id="284" r:id="rId58"/>
    <p:sldId id="285" r:id="rId59"/>
    <p:sldId id="286" r:id="rId60"/>
    <p:sldId id="298" r:id="rId61"/>
    <p:sldId id="287" r:id="rId62"/>
    <p:sldId id="288" r:id="rId63"/>
    <p:sldId id="299" r:id="rId64"/>
    <p:sldId id="300" r:id="rId65"/>
    <p:sldId id="302" r:id="rId66"/>
    <p:sldId id="303" r:id="rId6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87"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lineChart>
        <c:grouping val="standard"/>
        <c:varyColors val="0"/>
        <c:ser>
          <c:idx val="0"/>
          <c:order val="0"/>
          <c:tx>
            <c:strRef>
              <c:f>Sheet1!$B$1</c:f>
              <c:strCache>
                <c:ptCount val="1"/>
                <c:pt idx="0">
                  <c:v>data</c:v>
                </c:pt>
              </c:strCache>
            </c:strRef>
          </c:tx>
          <c:spPr>
            <a:ln>
              <a:solidFill>
                <a:srgbClr val="2875DD"/>
              </a:solidFill>
            </a:ln>
            <a:effectLst/>
          </c:spPr>
          <c:marker>
            <c:symbol val="circle"/>
            <c:size val="8"/>
            <c:spPr>
              <a:solidFill>
                <a:srgbClr val="2875DD"/>
              </a:solidFill>
              <a:ln>
                <a:solidFill>
                  <a:srgbClr val="2875DD"/>
                </a:solidFill>
              </a:ln>
              <a:effectLst/>
            </c:spPr>
          </c:marker>
          <c:dPt>
            <c:idx val="2"/>
            <c:marker>
              <c:spPr>
                <a:solidFill>
                  <a:schemeClr val="accent6"/>
                </a:solidFill>
                <a:ln>
                  <a:solidFill>
                    <a:srgbClr val="2875DD"/>
                  </a:solidFill>
                </a:ln>
                <a:effectLst/>
              </c:spPr>
            </c:marker>
            <c:bubble3D val="0"/>
            <c:extLst>
              <c:ext xmlns:c16="http://schemas.microsoft.com/office/drawing/2014/chart" uri="{C3380CC4-5D6E-409C-BE32-E72D297353CC}">
                <c16:uniqueId val="{00000000-AA82-4A8C-AFC2-F758345A83B8}"/>
              </c:ext>
            </c:extLst>
          </c:dPt>
          <c:cat>
            <c:numRef>
              <c:f>Sheet1!$A$2:$A$13</c:f>
              <c:numCache>
                <c:formatCode>General</c:formatCode>
                <c:ptCount val="12"/>
                <c:pt idx="0">
                  <c:v>2003</c:v>
                </c:pt>
                <c:pt idx="1">
                  <c:v>2004</c:v>
                </c:pt>
                <c:pt idx="2">
                  <c:v>2005</c:v>
                </c:pt>
                <c:pt idx="3">
                  <c:v>2006</c:v>
                </c:pt>
                <c:pt idx="4">
                  <c:v>2007</c:v>
                </c:pt>
                <c:pt idx="5">
                  <c:v>2008</c:v>
                </c:pt>
                <c:pt idx="6">
                  <c:v>2009</c:v>
                </c:pt>
                <c:pt idx="7">
                  <c:v>2010</c:v>
                </c:pt>
                <c:pt idx="8">
                  <c:v>2011</c:v>
                </c:pt>
                <c:pt idx="9">
                  <c:v>2012</c:v>
                </c:pt>
                <c:pt idx="10">
                  <c:v>2013</c:v>
                </c:pt>
                <c:pt idx="11">
                  <c:v>2014</c:v>
                </c:pt>
              </c:numCache>
            </c:numRef>
          </c:cat>
          <c:val>
            <c:numRef>
              <c:f>Sheet1!$B$2:$B$13</c:f>
              <c:numCache>
                <c:formatCode>General</c:formatCode>
                <c:ptCount val="12"/>
                <c:pt idx="0">
                  <c:v>107.1</c:v>
                </c:pt>
                <c:pt idx="1">
                  <c:v>104.9</c:v>
                </c:pt>
                <c:pt idx="2">
                  <c:v>100</c:v>
                </c:pt>
                <c:pt idx="3">
                  <c:v>95.8</c:v>
                </c:pt>
                <c:pt idx="4">
                  <c:v>94.4</c:v>
                </c:pt>
                <c:pt idx="5">
                  <c:v>91</c:v>
                </c:pt>
                <c:pt idx="6">
                  <c:v>87.8</c:v>
                </c:pt>
                <c:pt idx="7">
                  <c:v>87.2</c:v>
                </c:pt>
                <c:pt idx="8">
                  <c:v>84.5</c:v>
                </c:pt>
                <c:pt idx="9">
                  <c:v>84.3</c:v>
                </c:pt>
                <c:pt idx="10">
                  <c:v>83.5</c:v>
                </c:pt>
                <c:pt idx="11">
                  <c:v>83.7</c:v>
                </c:pt>
              </c:numCache>
            </c:numRef>
          </c:val>
          <c:smooth val="0"/>
          <c:extLst>
            <c:ext xmlns:c16="http://schemas.microsoft.com/office/drawing/2014/chart" uri="{C3380CC4-5D6E-409C-BE32-E72D297353CC}">
              <c16:uniqueId val="{00000001-AA82-4A8C-AFC2-F758345A83B8}"/>
            </c:ext>
          </c:extLst>
        </c:ser>
        <c:dLbls>
          <c:showLegendKey val="0"/>
          <c:showVal val="0"/>
          <c:showCatName val="0"/>
          <c:showSerName val="0"/>
          <c:showPercent val="0"/>
          <c:showBubbleSize val="0"/>
        </c:dLbls>
        <c:marker val="1"/>
        <c:smooth val="0"/>
        <c:axId val="1845317224"/>
        <c:axId val="1862462088"/>
      </c:lineChart>
      <c:catAx>
        <c:axId val="1845317224"/>
        <c:scaling>
          <c:orientation val="minMax"/>
        </c:scaling>
        <c:delete val="0"/>
        <c:axPos val="b"/>
        <c:numFmt formatCode="General" sourceLinked="1"/>
        <c:majorTickMark val="none"/>
        <c:minorTickMark val="none"/>
        <c:tickLblPos val="low"/>
        <c:spPr>
          <a:ln w="25400">
            <a:solidFill>
              <a:srgbClr val="2F2F2F"/>
            </a:solidFill>
          </a:ln>
          <a:effectLst/>
        </c:spPr>
        <c:crossAx val="1862462088"/>
        <c:crosses val="autoZero"/>
        <c:auto val="0"/>
        <c:lblAlgn val="ctr"/>
        <c:lblOffset val="100"/>
        <c:noMultiLvlLbl val="0"/>
      </c:catAx>
      <c:valAx>
        <c:axId val="1862462088"/>
        <c:scaling>
          <c:orientation val="minMax"/>
          <c:min val="80"/>
        </c:scaling>
        <c:delete val="0"/>
        <c:axPos val="l"/>
        <c:majorGridlines>
          <c:spPr>
            <a:ln>
              <a:solidFill>
                <a:srgbClr val="4F4F4F"/>
              </a:solidFill>
              <a:prstDash val="dot"/>
            </a:ln>
            <a:effectLst/>
          </c:spPr>
        </c:majorGridlines>
        <c:title>
          <c:tx>
            <c:rich>
              <a:bodyPr/>
              <a:lstStyle/>
              <a:p>
                <a:pPr>
                  <a:defRPr/>
                </a:pPr>
                <a:r>
                  <a:rPr lang="en-US" dirty="0"/>
                  <a:t>Consumer price </a:t>
                </a:r>
                <a:r>
                  <a:rPr lang="en-US" dirty="0" smtClean="0"/>
                  <a:t>index</a:t>
                </a:r>
                <a:r>
                  <a:rPr lang="en-US" baseline="0" dirty="0" smtClean="0"/>
                  <a:t> for footwear products in UK</a:t>
                </a:r>
                <a:endParaRPr lang="en-US" dirty="0"/>
              </a:p>
            </c:rich>
          </c:tx>
          <c:overlay val="0"/>
        </c:title>
        <c:numFmt formatCode="General" sourceLinked="1"/>
        <c:majorTickMark val="none"/>
        <c:minorTickMark val="none"/>
        <c:tickLblPos val="low"/>
        <c:spPr>
          <a:ln>
            <a:noFill/>
          </a:ln>
          <a:effectLst/>
        </c:spPr>
        <c:crossAx val="1845317224"/>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13"/>
            <c:invertIfNegative val="0"/>
            <c:bubble3D val="0"/>
            <c:spPr>
              <a:solidFill>
                <a:schemeClr val="accent2"/>
              </a:solidFill>
              <a:ln>
                <a:solidFill>
                  <a:srgbClr val="2875DD"/>
                </a:solidFill>
              </a:ln>
              <a:effectLst/>
            </c:spPr>
            <c:extLst>
              <c:ext xmlns:c16="http://schemas.microsoft.com/office/drawing/2014/chart" uri="{C3380CC4-5D6E-409C-BE32-E72D297353CC}">
                <c16:uniqueId val="{00000001-0569-448B-87D8-F7011AD4E8A7}"/>
              </c:ext>
            </c:extLst>
          </c:dPt>
          <c:cat>
            <c:strRef>
              <c:f>Sheet1!$A$2:$A$15</c:f>
              <c:strCache>
                <c:ptCount val="14"/>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strCache>
            </c:strRef>
          </c:cat>
          <c:val>
            <c:numRef>
              <c:f>Sheet1!$B$2:$B$15</c:f>
              <c:numCache>
                <c:formatCode>General</c:formatCode>
                <c:ptCount val="14"/>
                <c:pt idx="0">
                  <c:v>65.02</c:v>
                </c:pt>
                <c:pt idx="1">
                  <c:v>79.319999999999993</c:v>
                </c:pt>
                <c:pt idx="2">
                  <c:v>80.3</c:v>
                </c:pt>
                <c:pt idx="3">
                  <c:v>67.430000000000007</c:v>
                </c:pt>
                <c:pt idx="4">
                  <c:v>78.88</c:v>
                </c:pt>
                <c:pt idx="5">
                  <c:v>120.97</c:v>
                </c:pt>
                <c:pt idx="6">
                  <c:v>137.87</c:v>
                </c:pt>
                <c:pt idx="7">
                  <c:v>107.05</c:v>
                </c:pt>
                <c:pt idx="8">
                  <c:v>123.76</c:v>
                </c:pt>
                <c:pt idx="9">
                  <c:v>169.17</c:v>
                </c:pt>
                <c:pt idx="10">
                  <c:v>179.26</c:v>
                </c:pt>
                <c:pt idx="11">
                  <c:v>175.95</c:v>
                </c:pt>
                <c:pt idx="12">
                  <c:v>143.06</c:v>
                </c:pt>
                <c:pt idx="13">
                  <c:v>127.15</c:v>
                </c:pt>
              </c:numCache>
            </c:numRef>
          </c:val>
          <c:extLst>
            <c:ext xmlns:c16="http://schemas.microsoft.com/office/drawing/2014/chart" uri="{C3380CC4-5D6E-409C-BE32-E72D297353CC}">
              <c16:uniqueId val="{00000002-0569-448B-87D8-F7011AD4E8A7}"/>
            </c:ext>
          </c:extLst>
        </c:ser>
        <c:dLbls>
          <c:showLegendKey val="0"/>
          <c:showVal val="0"/>
          <c:showCatName val="0"/>
          <c:showSerName val="0"/>
          <c:showPercent val="0"/>
          <c:showBubbleSize val="0"/>
        </c:dLbls>
        <c:gapWidth val="80"/>
        <c:overlap val="-10"/>
        <c:axId val="2063468824"/>
        <c:axId val="2068059176"/>
      </c:barChart>
      <c:catAx>
        <c:axId val="2063468824"/>
        <c:scaling>
          <c:orientation val="minMax"/>
        </c:scaling>
        <c:delete val="0"/>
        <c:axPos val="b"/>
        <c:numFmt formatCode="General" sourceLinked="1"/>
        <c:majorTickMark val="none"/>
        <c:minorTickMark val="none"/>
        <c:tickLblPos val="low"/>
        <c:spPr>
          <a:ln w="25400">
            <a:solidFill>
              <a:srgbClr val="2F2F2F"/>
            </a:solidFill>
          </a:ln>
          <a:effectLst/>
        </c:spPr>
        <c:crossAx val="2068059176"/>
        <c:crosses val="autoZero"/>
        <c:auto val="0"/>
        <c:lblAlgn val="ctr"/>
        <c:lblOffset val="100"/>
        <c:noMultiLvlLbl val="0"/>
      </c:catAx>
      <c:valAx>
        <c:axId val="2068059176"/>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per tonne in </a:t>
                </a:r>
                <a:r>
                  <a:rPr lang="en-US" dirty="0" smtClean="0"/>
                  <a:t>£s</a:t>
                </a:r>
                <a:endParaRPr lang="en-US" dirty="0"/>
              </a:p>
            </c:rich>
          </c:tx>
          <c:overlay val="0"/>
        </c:title>
        <c:numFmt formatCode="General" sourceLinked="1"/>
        <c:majorTickMark val="none"/>
        <c:minorTickMark val="none"/>
        <c:tickLblPos val="low"/>
        <c:spPr>
          <a:ln>
            <a:noFill/>
          </a:ln>
          <a:effectLst/>
        </c:spPr>
        <c:crossAx val="2063468824"/>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30B6-45AA-A6BA-CCFDC72A9F96}"/>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30B6-45AA-A6BA-CCFDC72A9F96}"/>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30B6-45AA-A6BA-CCFDC72A9F96}"/>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July 2012</c:v>
                </c:pt>
                <c:pt idx="1">
                  <c:v>July 2013</c:v>
                </c:pt>
                <c:pt idx="2">
                  <c:v>July 2014</c:v>
                </c:pt>
              </c:strCache>
            </c:strRef>
          </c:cat>
          <c:val>
            <c:numRef>
              <c:f>Sheet1!$B$2:$B$4</c:f>
              <c:numCache>
                <c:formatCode>General</c:formatCode>
                <c:ptCount val="3"/>
                <c:pt idx="0">
                  <c:v>9</c:v>
                </c:pt>
                <c:pt idx="1">
                  <c:v>8</c:v>
                </c:pt>
                <c:pt idx="2">
                  <c:v>6</c:v>
                </c:pt>
              </c:numCache>
            </c:numRef>
          </c:val>
          <c:extLst>
            <c:ext xmlns:c16="http://schemas.microsoft.com/office/drawing/2014/chart" uri="{C3380CC4-5D6E-409C-BE32-E72D297353CC}">
              <c16:uniqueId val="{00000003-30B6-45AA-A6BA-CCFDC72A9F96}"/>
            </c:ext>
          </c:extLst>
        </c:ser>
        <c:dLbls>
          <c:showLegendKey val="0"/>
          <c:showVal val="0"/>
          <c:showCatName val="0"/>
          <c:showSerName val="0"/>
          <c:showPercent val="0"/>
          <c:showBubbleSize val="0"/>
        </c:dLbls>
        <c:gapWidth val="80"/>
        <c:overlap val="-10"/>
        <c:axId val="2012538008"/>
        <c:axId val="2062887048"/>
      </c:barChart>
      <c:catAx>
        <c:axId val="2012538008"/>
        <c:scaling>
          <c:orientation val="minMax"/>
        </c:scaling>
        <c:delete val="0"/>
        <c:axPos val="b"/>
        <c:numFmt formatCode="General" sourceLinked="1"/>
        <c:majorTickMark val="none"/>
        <c:minorTickMark val="none"/>
        <c:tickLblPos val="low"/>
        <c:spPr>
          <a:ln w="25400">
            <a:solidFill>
              <a:srgbClr val="2F2F2F"/>
            </a:solidFill>
          </a:ln>
          <a:effectLst/>
        </c:spPr>
        <c:crossAx val="2062887048"/>
        <c:crosses val="autoZero"/>
        <c:auto val="0"/>
        <c:lblAlgn val="ctr"/>
        <c:lblOffset val="100"/>
        <c:noMultiLvlLbl val="0"/>
      </c:catAx>
      <c:valAx>
        <c:axId val="2062887048"/>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cap in Euro cents </a:t>
                </a:r>
              </a:p>
            </c:rich>
          </c:tx>
          <c:overlay val="0"/>
        </c:title>
        <c:numFmt formatCode="General" sourceLinked="1"/>
        <c:majorTickMark val="none"/>
        <c:minorTickMark val="none"/>
        <c:tickLblPos val="low"/>
        <c:spPr>
          <a:ln>
            <a:noFill/>
          </a:ln>
          <a:effectLst/>
        </c:spPr>
        <c:crossAx val="2012538008"/>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E68C-4BC4-9CED-A6EAA38B7009}"/>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E68C-4BC4-9CED-A6EAA38B7009}"/>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E68C-4BC4-9CED-A6EAA38B7009}"/>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July 2012</c:v>
                </c:pt>
                <c:pt idx="1">
                  <c:v>July 2013</c:v>
                </c:pt>
                <c:pt idx="2">
                  <c:v>July 2014</c:v>
                </c:pt>
              </c:strCache>
            </c:strRef>
          </c:cat>
          <c:val>
            <c:numRef>
              <c:f>Sheet1!$B$2:$B$4</c:f>
              <c:numCache>
                <c:formatCode>General</c:formatCode>
                <c:ptCount val="3"/>
                <c:pt idx="0">
                  <c:v>70</c:v>
                </c:pt>
                <c:pt idx="1">
                  <c:v>45</c:v>
                </c:pt>
                <c:pt idx="2">
                  <c:v>20</c:v>
                </c:pt>
              </c:numCache>
            </c:numRef>
          </c:val>
          <c:extLst>
            <c:ext xmlns:c16="http://schemas.microsoft.com/office/drawing/2014/chart" uri="{C3380CC4-5D6E-409C-BE32-E72D297353CC}">
              <c16:uniqueId val="{00000003-E68C-4BC4-9CED-A6EAA38B7009}"/>
            </c:ext>
          </c:extLst>
        </c:ser>
        <c:dLbls>
          <c:showLegendKey val="0"/>
          <c:showVal val="0"/>
          <c:showCatName val="0"/>
          <c:showSerName val="0"/>
          <c:showPercent val="0"/>
          <c:showBubbleSize val="0"/>
        </c:dLbls>
        <c:gapWidth val="80"/>
        <c:overlap val="-10"/>
        <c:axId val="1540443816"/>
        <c:axId val="1540689304"/>
      </c:barChart>
      <c:catAx>
        <c:axId val="1540443816"/>
        <c:scaling>
          <c:orientation val="minMax"/>
        </c:scaling>
        <c:delete val="0"/>
        <c:axPos val="b"/>
        <c:numFmt formatCode="General" sourceLinked="1"/>
        <c:majorTickMark val="none"/>
        <c:minorTickMark val="none"/>
        <c:tickLblPos val="low"/>
        <c:spPr>
          <a:ln w="25400">
            <a:solidFill>
              <a:srgbClr val="2F2F2F"/>
            </a:solidFill>
          </a:ln>
          <a:effectLst/>
        </c:spPr>
        <c:crossAx val="1540689304"/>
        <c:crosses val="autoZero"/>
        <c:auto val="0"/>
        <c:lblAlgn val="ctr"/>
        <c:lblOffset val="100"/>
        <c:noMultiLvlLbl val="0"/>
      </c:catAx>
      <c:valAx>
        <c:axId val="1540689304"/>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cap in Euro </a:t>
                </a:r>
                <a:r>
                  <a:rPr lang="en-US" dirty="0" smtClean="0"/>
                  <a:t>cents per MB </a:t>
                </a:r>
                <a:endParaRPr lang="en-US" dirty="0"/>
              </a:p>
            </c:rich>
          </c:tx>
          <c:overlay val="0"/>
        </c:title>
        <c:numFmt formatCode="General" sourceLinked="1"/>
        <c:majorTickMark val="none"/>
        <c:minorTickMark val="none"/>
        <c:tickLblPos val="low"/>
        <c:spPr>
          <a:ln>
            <a:noFill/>
          </a:ln>
          <a:effectLst/>
        </c:spPr>
        <c:crossAx val="1540443816"/>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2"/>
            <c:invertIfNegative val="0"/>
            <c:bubble3D val="0"/>
            <c:spPr>
              <a:solidFill>
                <a:schemeClr val="accent6"/>
              </a:solidFill>
              <a:ln>
                <a:solidFill>
                  <a:srgbClr val="2875DD"/>
                </a:solidFill>
              </a:ln>
              <a:effectLst/>
            </c:spPr>
            <c:extLst>
              <c:ext xmlns:c16="http://schemas.microsoft.com/office/drawing/2014/chart" uri="{C3380CC4-5D6E-409C-BE32-E72D297353CC}">
                <c16:uniqueId val="{00000001-5687-4BB7-BA79-49121691F3AF}"/>
              </c:ext>
            </c:extLst>
          </c:dPt>
          <c:dLbls>
            <c:dLbl>
              <c:idx val="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5687-4BB7-BA79-49121691F3AF}"/>
                </c:ext>
              </c:extLst>
            </c:dLbl>
            <c:dLbl>
              <c:idx val="1"/>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5687-4BB7-BA79-49121691F3AF}"/>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5687-4BB7-BA79-49121691F3AF}"/>
                </c:ext>
              </c:extLst>
            </c:dLbl>
            <c:dLbl>
              <c:idx val="3"/>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5687-4BB7-BA79-49121691F3AF}"/>
                </c:ext>
              </c:extLst>
            </c:dLbl>
            <c:dLbl>
              <c:idx val="4"/>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5687-4BB7-BA79-49121691F3AF}"/>
                </c:ext>
              </c:extLst>
            </c:dLbl>
            <c:dLbl>
              <c:idx val="5"/>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5687-4BB7-BA79-49121691F3AF}"/>
                </c:ext>
              </c:extLst>
            </c:dLbl>
            <c:dLbl>
              <c:idx val="6"/>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5687-4BB7-BA79-49121691F3AF}"/>
                </c:ext>
              </c:extLst>
            </c:dLbl>
            <c:dLbl>
              <c:idx val="7"/>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5687-4BB7-BA79-49121691F3AF}"/>
                </c:ext>
              </c:extLst>
            </c:dLbl>
            <c:dLbl>
              <c:idx val="8"/>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5687-4BB7-BA79-49121691F3AF}"/>
                </c:ext>
              </c:extLst>
            </c:dLbl>
            <c:dLbl>
              <c:idx val="9"/>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5687-4BB7-BA79-49121691F3AF}"/>
                </c:ext>
              </c:extLst>
            </c:dLbl>
            <c:dLbl>
              <c:idx val="1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5687-4BB7-BA79-49121691F3AF}"/>
                </c:ext>
              </c:extLst>
            </c:dLbl>
            <c:dLbl>
              <c:idx val="1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5687-4BB7-BA79-49121691F3AF}"/>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Sheet1!$A$2:$A$13</c:f>
              <c:numCache>
                <c:formatCode>General</c:formatCode>
                <c:ptCount val="12"/>
                <c:pt idx="0">
                  <c:v>2003</c:v>
                </c:pt>
                <c:pt idx="1">
                  <c:v>2004</c:v>
                </c:pt>
                <c:pt idx="2">
                  <c:v>2005</c:v>
                </c:pt>
                <c:pt idx="3">
                  <c:v>2006</c:v>
                </c:pt>
                <c:pt idx="4">
                  <c:v>2007</c:v>
                </c:pt>
                <c:pt idx="5">
                  <c:v>2008</c:v>
                </c:pt>
                <c:pt idx="6">
                  <c:v>2009</c:v>
                </c:pt>
                <c:pt idx="7">
                  <c:v>2010</c:v>
                </c:pt>
                <c:pt idx="8">
                  <c:v>2011</c:v>
                </c:pt>
                <c:pt idx="9">
                  <c:v>2012</c:v>
                </c:pt>
                <c:pt idx="10">
                  <c:v>2013</c:v>
                </c:pt>
                <c:pt idx="11">
                  <c:v>2014</c:v>
                </c:pt>
              </c:numCache>
            </c:numRef>
          </c:cat>
          <c:val>
            <c:numRef>
              <c:f>Sheet1!$B$2:$B$13</c:f>
              <c:numCache>
                <c:formatCode>General</c:formatCode>
                <c:ptCount val="12"/>
                <c:pt idx="0">
                  <c:v>92.5</c:v>
                </c:pt>
                <c:pt idx="1">
                  <c:v>96.3</c:v>
                </c:pt>
                <c:pt idx="2">
                  <c:v>100</c:v>
                </c:pt>
                <c:pt idx="3">
                  <c:v>104.2</c:v>
                </c:pt>
                <c:pt idx="4">
                  <c:v>109.4</c:v>
                </c:pt>
                <c:pt idx="5">
                  <c:v>114.2</c:v>
                </c:pt>
                <c:pt idx="6">
                  <c:v>120.6</c:v>
                </c:pt>
                <c:pt idx="7">
                  <c:v>130.5</c:v>
                </c:pt>
                <c:pt idx="8">
                  <c:v>139.30000000000001</c:v>
                </c:pt>
                <c:pt idx="9">
                  <c:v>146.30000000000001</c:v>
                </c:pt>
                <c:pt idx="10">
                  <c:v>152</c:v>
                </c:pt>
                <c:pt idx="11">
                  <c:v>157</c:v>
                </c:pt>
              </c:numCache>
            </c:numRef>
          </c:val>
          <c:extLst>
            <c:ext xmlns:c16="http://schemas.microsoft.com/office/drawing/2014/chart" uri="{C3380CC4-5D6E-409C-BE32-E72D297353CC}">
              <c16:uniqueId val="{0000000D-5687-4BB7-BA79-49121691F3AF}"/>
            </c:ext>
          </c:extLst>
        </c:ser>
        <c:dLbls>
          <c:showLegendKey val="0"/>
          <c:showVal val="0"/>
          <c:showCatName val="0"/>
          <c:showSerName val="0"/>
          <c:showPercent val="0"/>
          <c:showBubbleSize val="0"/>
        </c:dLbls>
        <c:gapWidth val="80"/>
        <c:overlap val="-10"/>
        <c:axId val="-1962135816"/>
        <c:axId val="1541369000"/>
      </c:barChart>
      <c:catAx>
        <c:axId val="-1962135816"/>
        <c:scaling>
          <c:orientation val="minMax"/>
        </c:scaling>
        <c:delete val="0"/>
        <c:axPos val="b"/>
        <c:numFmt formatCode="General" sourceLinked="1"/>
        <c:majorTickMark val="none"/>
        <c:minorTickMark val="none"/>
        <c:tickLblPos val="low"/>
        <c:spPr>
          <a:ln w="25400">
            <a:solidFill>
              <a:srgbClr val="2F2F2F"/>
            </a:solidFill>
          </a:ln>
          <a:effectLst/>
        </c:spPr>
        <c:crossAx val="1541369000"/>
        <c:crosses val="autoZero"/>
        <c:auto val="0"/>
        <c:lblAlgn val="ctr"/>
        <c:lblOffset val="100"/>
        <c:noMultiLvlLbl val="0"/>
      </c:catAx>
      <c:valAx>
        <c:axId val="1541369000"/>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Consumer price index for rail </a:t>
                </a:r>
                <a:r>
                  <a:rPr lang="en-US" dirty="0" smtClean="0"/>
                  <a:t>fares 2005=100</a:t>
                </a:r>
                <a:endParaRPr lang="en-US" dirty="0"/>
              </a:p>
            </c:rich>
          </c:tx>
          <c:overlay val="0"/>
        </c:title>
        <c:numFmt formatCode="General" sourceLinked="1"/>
        <c:majorTickMark val="none"/>
        <c:minorTickMark val="none"/>
        <c:tickLblPos val="low"/>
        <c:spPr>
          <a:ln>
            <a:noFill/>
          </a:ln>
          <a:effectLst/>
        </c:spPr>
        <c:crossAx val="-1962135816"/>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diagrams/_rels/data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 Id="rId4" Type="http://schemas.openxmlformats.org/officeDocument/2006/relationships/image" Target="../media/image6.jpeg"/></Relationships>
</file>

<file path=ppt/diagrams/_rels/data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image" Target="../media/image7.jpg"/></Relationships>
</file>

<file path=ppt/diagrams/_rels/drawing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 Id="rId4" Type="http://schemas.openxmlformats.org/officeDocument/2006/relationships/image" Target="../media/image6.jpeg"/></Relationships>
</file>

<file path=ppt/diagrams/_rels/drawing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51E7A1-2B5B-6D42-838C-7914C443C1D7}" type="doc">
      <dgm:prSet loTypeId="urn:microsoft.com/office/officeart/2005/8/layout/arrow3" loCatId="" qsTypeId="urn:microsoft.com/office/officeart/2005/8/quickstyle/simple4" qsCatId="simple" csTypeId="urn:microsoft.com/office/officeart/2005/8/colors/colorful1" csCatId="colorful" phldr="1"/>
      <dgm:spPr/>
      <dgm:t>
        <a:bodyPr/>
        <a:lstStyle/>
        <a:p>
          <a:endParaRPr lang="en-US"/>
        </a:p>
      </dgm:t>
    </dgm:pt>
    <dgm:pt modelId="{C27D7F9D-4176-414E-B217-6BADBEB6D2C9}">
      <dgm:prSet phldrT="[Text]"/>
      <dgm:spPr/>
      <dgm:t>
        <a:bodyPr/>
        <a:lstStyle/>
        <a:p>
          <a:r>
            <a:rPr lang="en-US" dirty="0" smtClean="0"/>
            <a:t>Market Supply</a:t>
          </a:r>
          <a:endParaRPr lang="en-US" dirty="0"/>
        </a:p>
      </dgm:t>
    </dgm:pt>
    <dgm:pt modelId="{3D0DC116-5856-E140-B99E-8DC87CFB80E3}" type="parTrans" cxnId="{6BED117F-A2C9-B746-AD87-BD4EC9BC8412}">
      <dgm:prSet/>
      <dgm:spPr/>
      <dgm:t>
        <a:bodyPr/>
        <a:lstStyle/>
        <a:p>
          <a:endParaRPr lang="en-US"/>
        </a:p>
      </dgm:t>
    </dgm:pt>
    <dgm:pt modelId="{61937716-F04C-634E-9D6A-56012ABA61FC}" type="sibTrans" cxnId="{6BED117F-A2C9-B746-AD87-BD4EC9BC8412}">
      <dgm:prSet/>
      <dgm:spPr/>
      <dgm:t>
        <a:bodyPr/>
        <a:lstStyle/>
        <a:p>
          <a:endParaRPr lang="en-US"/>
        </a:p>
      </dgm:t>
    </dgm:pt>
    <dgm:pt modelId="{7D6132E8-E0B9-5B4B-B9CC-8A65268472D6}">
      <dgm:prSet phldrT="[Text]"/>
      <dgm:spPr/>
      <dgm:t>
        <a:bodyPr/>
        <a:lstStyle/>
        <a:p>
          <a:r>
            <a:rPr lang="en-US" dirty="0" smtClean="0"/>
            <a:t>Market Demand</a:t>
          </a:r>
          <a:endParaRPr lang="en-US" dirty="0"/>
        </a:p>
      </dgm:t>
    </dgm:pt>
    <dgm:pt modelId="{D19C0AE4-AEE2-A942-86BA-6A5155C81A5B}" type="parTrans" cxnId="{38B0C948-D62A-4347-9580-0C22B0616899}">
      <dgm:prSet/>
      <dgm:spPr/>
      <dgm:t>
        <a:bodyPr/>
        <a:lstStyle/>
        <a:p>
          <a:endParaRPr lang="en-US"/>
        </a:p>
      </dgm:t>
    </dgm:pt>
    <dgm:pt modelId="{899FB449-D47E-5B49-A46A-206B751310BE}" type="sibTrans" cxnId="{38B0C948-D62A-4347-9580-0C22B0616899}">
      <dgm:prSet/>
      <dgm:spPr/>
      <dgm:t>
        <a:bodyPr/>
        <a:lstStyle/>
        <a:p>
          <a:endParaRPr lang="en-US"/>
        </a:p>
      </dgm:t>
    </dgm:pt>
    <dgm:pt modelId="{C1802396-F418-1E47-9BCD-F6DA3A4941E2}" type="pres">
      <dgm:prSet presAssocID="{5B51E7A1-2B5B-6D42-838C-7914C443C1D7}" presName="compositeShape" presStyleCnt="0">
        <dgm:presLayoutVars>
          <dgm:chMax val="2"/>
          <dgm:dir/>
          <dgm:resizeHandles val="exact"/>
        </dgm:presLayoutVars>
      </dgm:prSet>
      <dgm:spPr/>
      <dgm:t>
        <a:bodyPr/>
        <a:lstStyle/>
        <a:p>
          <a:endParaRPr lang="en-US"/>
        </a:p>
      </dgm:t>
    </dgm:pt>
    <dgm:pt modelId="{6B97A844-BF49-CE45-9862-DB8B9682CFEE}" type="pres">
      <dgm:prSet presAssocID="{5B51E7A1-2B5B-6D42-838C-7914C443C1D7}" presName="divider" presStyleLbl="fgShp" presStyleIdx="0" presStyleCnt="1"/>
      <dgm:spPr/>
      <dgm:t>
        <a:bodyPr/>
        <a:lstStyle/>
        <a:p>
          <a:endParaRPr lang="en-US"/>
        </a:p>
      </dgm:t>
    </dgm:pt>
    <dgm:pt modelId="{DE35FCA3-B5B0-744B-B917-594C69A7A300}" type="pres">
      <dgm:prSet presAssocID="{C27D7F9D-4176-414E-B217-6BADBEB6D2C9}" presName="downArrow" presStyleLbl="node1" presStyleIdx="0" presStyleCnt="2"/>
      <dgm:spPr/>
      <dgm:t>
        <a:bodyPr/>
        <a:lstStyle/>
        <a:p>
          <a:endParaRPr lang="en-US"/>
        </a:p>
      </dgm:t>
    </dgm:pt>
    <dgm:pt modelId="{EF6CBC07-243C-FC42-8F89-E5DCFDB35753}" type="pres">
      <dgm:prSet presAssocID="{C27D7F9D-4176-414E-B217-6BADBEB6D2C9}" presName="downArrowText" presStyleLbl="revTx" presStyleIdx="0" presStyleCnt="2">
        <dgm:presLayoutVars>
          <dgm:bulletEnabled val="1"/>
        </dgm:presLayoutVars>
      </dgm:prSet>
      <dgm:spPr/>
      <dgm:t>
        <a:bodyPr/>
        <a:lstStyle/>
        <a:p>
          <a:endParaRPr lang="en-US"/>
        </a:p>
      </dgm:t>
    </dgm:pt>
    <dgm:pt modelId="{68B28B14-16AD-E443-9E1D-22B536890603}" type="pres">
      <dgm:prSet presAssocID="{7D6132E8-E0B9-5B4B-B9CC-8A65268472D6}" presName="upArrow" presStyleLbl="node1" presStyleIdx="1" presStyleCnt="2"/>
      <dgm:spPr/>
      <dgm:t>
        <a:bodyPr/>
        <a:lstStyle/>
        <a:p>
          <a:endParaRPr lang="en-US"/>
        </a:p>
      </dgm:t>
    </dgm:pt>
    <dgm:pt modelId="{721C3B27-B601-CD4D-9017-94C8F5A96337}" type="pres">
      <dgm:prSet presAssocID="{7D6132E8-E0B9-5B4B-B9CC-8A65268472D6}" presName="upArrowText" presStyleLbl="revTx" presStyleIdx="1" presStyleCnt="2">
        <dgm:presLayoutVars>
          <dgm:bulletEnabled val="1"/>
        </dgm:presLayoutVars>
      </dgm:prSet>
      <dgm:spPr/>
      <dgm:t>
        <a:bodyPr/>
        <a:lstStyle/>
        <a:p>
          <a:endParaRPr lang="en-US"/>
        </a:p>
      </dgm:t>
    </dgm:pt>
  </dgm:ptLst>
  <dgm:cxnLst>
    <dgm:cxn modelId="{4EF66641-4086-244C-8D67-4B33CF1D09EE}" type="presOf" srcId="{5B51E7A1-2B5B-6D42-838C-7914C443C1D7}" destId="{C1802396-F418-1E47-9BCD-F6DA3A4941E2}" srcOrd="0" destOrd="0" presId="urn:microsoft.com/office/officeart/2005/8/layout/arrow3"/>
    <dgm:cxn modelId="{3C359D3D-0C3A-EB4E-A82B-00B7CB5EF4B6}" type="presOf" srcId="{C27D7F9D-4176-414E-B217-6BADBEB6D2C9}" destId="{EF6CBC07-243C-FC42-8F89-E5DCFDB35753}" srcOrd="0" destOrd="0" presId="urn:microsoft.com/office/officeart/2005/8/layout/arrow3"/>
    <dgm:cxn modelId="{5A97406E-FA01-7D4A-9F10-6F76A03A1349}" type="presOf" srcId="{7D6132E8-E0B9-5B4B-B9CC-8A65268472D6}" destId="{721C3B27-B601-CD4D-9017-94C8F5A96337}" srcOrd="0" destOrd="0" presId="urn:microsoft.com/office/officeart/2005/8/layout/arrow3"/>
    <dgm:cxn modelId="{38B0C948-D62A-4347-9580-0C22B0616899}" srcId="{5B51E7A1-2B5B-6D42-838C-7914C443C1D7}" destId="{7D6132E8-E0B9-5B4B-B9CC-8A65268472D6}" srcOrd="1" destOrd="0" parTransId="{D19C0AE4-AEE2-A942-86BA-6A5155C81A5B}" sibTransId="{899FB449-D47E-5B49-A46A-206B751310BE}"/>
    <dgm:cxn modelId="{6BED117F-A2C9-B746-AD87-BD4EC9BC8412}" srcId="{5B51E7A1-2B5B-6D42-838C-7914C443C1D7}" destId="{C27D7F9D-4176-414E-B217-6BADBEB6D2C9}" srcOrd="0" destOrd="0" parTransId="{3D0DC116-5856-E140-B99E-8DC87CFB80E3}" sibTransId="{61937716-F04C-634E-9D6A-56012ABA61FC}"/>
    <dgm:cxn modelId="{BDD7E876-9299-B64B-B81F-F8CA63058F1A}" type="presParOf" srcId="{C1802396-F418-1E47-9BCD-F6DA3A4941E2}" destId="{6B97A844-BF49-CE45-9862-DB8B9682CFEE}" srcOrd="0" destOrd="0" presId="urn:microsoft.com/office/officeart/2005/8/layout/arrow3"/>
    <dgm:cxn modelId="{8E43E782-56FF-4A4A-9527-3C3AE76DC62A}" type="presParOf" srcId="{C1802396-F418-1E47-9BCD-F6DA3A4941E2}" destId="{DE35FCA3-B5B0-744B-B917-594C69A7A300}" srcOrd="1" destOrd="0" presId="urn:microsoft.com/office/officeart/2005/8/layout/arrow3"/>
    <dgm:cxn modelId="{23F159CC-1E98-A14D-8C95-C00FE4BE2688}" type="presParOf" srcId="{C1802396-F418-1E47-9BCD-F6DA3A4941E2}" destId="{EF6CBC07-243C-FC42-8F89-E5DCFDB35753}" srcOrd="2" destOrd="0" presId="urn:microsoft.com/office/officeart/2005/8/layout/arrow3"/>
    <dgm:cxn modelId="{F59B404A-9172-E143-992A-7568FD9C0D80}" type="presParOf" srcId="{C1802396-F418-1E47-9BCD-F6DA3A4941E2}" destId="{68B28B14-16AD-E443-9E1D-22B536890603}" srcOrd="3" destOrd="0" presId="urn:microsoft.com/office/officeart/2005/8/layout/arrow3"/>
    <dgm:cxn modelId="{7115B155-EFB7-7F4B-84CE-42D927F6222C}" type="presParOf" srcId="{C1802396-F418-1E47-9BCD-F6DA3A4941E2}" destId="{721C3B27-B601-CD4D-9017-94C8F5A96337}"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C2FAF0-6DF8-4F4C-ACB2-ED0A718EE906}" type="doc">
      <dgm:prSet loTypeId="urn:microsoft.com/office/officeart/2005/8/layout/pList1" loCatId="" qsTypeId="urn:microsoft.com/office/officeart/2005/8/quickstyle/simple4" qsCatId="simple" csTypeId="urn:microsoft.com/office/officeart/2005/8/colors/accent1_2" csCatId="accent1" phldr="1"/>
      <dgm:spPr/>
      <dgm:t>
        <a:bodyPr/>
        <a:lstStyle/>
        <a:p>
          <a:endParaRPr lang="en-US"/>
        </a:p>
      </dgm:t>
    </dgm:pt>
    <dgm:pt modelId="{606E498F-B2DF-5F43-96D5-AD937D1B2174}">
      <dgm:prSet phldrT="[Text]" custT="1"/>
      <dgm:spPr/>
      <dgm:t>
        <a:bodyPr/>
        <a:lstStyle/>
        <a:p>
          <a:r>
            <a:rPr lang="en-US" sz="1600" dirty="0" smtClean="0"/>
            <a:t>Global competition from lower cost countries</a:t>
          </a:r>
          <a:endParaRPr lang="en-US" sz="1600" dirty="0"/>
        </a:p>
      </dgm:t>
    </dgm:pt>
    <dgm:pt modelId="{34E45E73-9E40-AE45-915D-CC7BC6A1882F}" type="parTrans" cxnId="{CC17EF0C-FCFB-8143-8392-CA56C0F25CC3}">
      <dgm:prSet/>
      <dgm:spPr/>
      <dgm:t>
        <a:bodyPr/>
        <a:lstStyle/>
        <a:p>
          <a:endParaRPr lang="en-US" sz="2000"/>
        </a:p>
      </dgm:t>
    </dgm:pt>
    <dgm:pt modelId="{4555BB54-5FF5-2F4B-95F6-38B7BB56CE2F}" type="sibTrans" cxnId="{CC17EF0C-FCFB-8143-8392-CA56C0F25CC3}">
      <dgm:prSet/>
      <dgm:spPr/>
      <dgm:t>
        <a:bodyPr/>
        <a:lstStyle/>
        <a:p>
          <a:endParaRPr lang="en-US" sz="2000"/>
        </a:p>
      </dgm:t>
    </dgm:pt>
    <dgm:pt modelId="{1EFF66BA-4EBA-5747-9467-C04DB47D7772}">
      <dgm:prSet phldrT="[Text]" custT="1"/>
      <dgm:spPr/>
      <dgm:t>
        <a:bodyPr/>
        <a:lstStyle/>
        <a:p>
          <a:r>
            <a:rPr lang="en-US" sz="1600" dirty="0" smtClean="0"/>
            <a:t>Intense retail competition on the high street and online</a:t>
          </a:r>
          <a:endParaRPr lang="en-US" sz="1600" dirty="0"/>
        </a:p>
      </dgm:t>
    </dgm:pt>
    <dgm:pt modelId="{A3023106-1E9C-2949-81AA-7E11C2E20010}" type="parTrans" cxnId="{D0318EF5-8C86-D848-A78A-45D08CFD7523}">
      <dgm:prSet/>
      <dgm:spPr/>
      <dgm:t>
        <a:bodyPr/>
        <a:lstStyle/>
        <a:p>
          <a:endParaRPr lang="en-US" sz="2000"/>
        </a:p>
      </dgm:t>
    </dgm:pt>
    <dgm:pt modelId="{1B4F543C-944F-C644-B354-60893A904EAB}" type="sibTrans" cxnId="{D0318EF5-8C86-D848-A78A-45D08CFD7523}">
      <dgm:prSet/>
      <dgm:spPr/>
      <dgm:t>
        <a:bodyPr/>
        <a:lstStyle/>
        <a:p>
          <a:endParaRPr lang="en-US" sz="2000"/>
        </a:p>
      </dgm:t>
    </dgm:pt>
    <dgm:pt modelId="{51067FD4-3392-004A-8B18-B7631FFC32A9}">
      <dgm:prSet phldrT="[Text]" custT="1"/>
      <dgm:spPr/>
      <dgm:t>
        <a:bodyPr/>
        <a:lstStyle/>
        <a:p>
          <a:r>
            <a:rPr lang="en-US" sz="1600" dirty="0" smtClean="0"/>
            <a:t>Falling input costs have increased market supply</a:t>
          </a:r>
          <a:endParaRPr lang="en-US" sz="1600" dirty="0"/>
        </a:p>
      </dgm:t>
    </dgm:pt>
    <dgm:pt modelId="{9AE9CF1E-7A92-0648-9D02-E164893F2F74}" type="parTrans" cxnId="{C2594362-A82F-A442-B1A7-9D3EB40D394A}">
      <dgm:prSet/>
      <dgm:spPr/>
      <dgm:t>
        <a:bodyPr/>
        <a:lstStyle/>
        <a:p>
          <a:endParaRPr lang="en-US" sz="2000"/>
        </a:p>
      </dgm:t>
    </dgm:pt>
    <dgm:pt modelId="{F651EDC1-FE13-D54E-A36A-6B5862CF4FA7}" type="sibTrans" cxnId="{C2594362-A82F-A442-B1A7-9D3EB40D394A}">
      <dgm:prSet/>
      <dgm:spPr/>
      <dgm:t>
        <a:bodyPr/>
        <a:lstStyle/>
        <a:p>
          <a:endParaRPr lang="en-US" sz="2000"/>
        </a:p>
      </dgm:t>
    </dgm:pt>
    <dgm:pt modelId="{B95508EC-D182-B84C-B4F4-49138AC9A9A7}">
      <dgm:prSet phldrT="[Text]" custT="1"/>
      <dgm:spPr/>
      <dgm:t>
        <a:bodyPr/>
        <a:lstStyle/>
        <a:p>
          <a:r>
            <a:rPr lang="en-US" sz="1600" dirty="0" smtClean="0"/>
            <a:t>Strong exchange rate – which makes imports of shoes cheaper</a:t>
          </a:r>
          <a:endParaRPr lang="en-US" sz="1600" dirty="0"/>
        </a:p>
      </dgm:t>
    </dgm:pt>
    <dgm:pt modelId="{05577091-BF66-4242-AA68-291E01FC1D21}" type="parTrans" cxnId="{8D3BB32F-D092-7144-89D5-BECE089128FE}">
      <dgm:prSet/>
      <dgm:spPr/>
      <dgm:t>
        <a:bodyPr/>
        <a:lstStyle/>
        <a:p>
          <a:endParaRPr lang="en-US" sz="2000"/>
        </a:p>
      </dgm:t>
    </dgm:pt>
    <dgm:pt modelId="{A77E491D-806D-304C-A6A2-1FBA481AD60B}" type="sibTrans" cxnId="{8D3BB32F-D092-7144-89D5-BECE089128FE}">
      <dgm:prSet/>
      <dgm:spPr/>
      <dgm:t>
        <a:bodyPr/>
        <a:lstStyle/>
        <a:p>
          <a:endParaRPr lang="en-US" sz="2000"/>
        </a:p>
      </dgm:t>
    </dgm:pt>
    <dgm:pt modelId="{21D4154B-B012-344A-8731-78B938FBACF1}" type="pres">
      <dgm:prSet presAssocID="{5AC2FAF0-6DF8-4F4C-ACB2-ED0A718EE906}" presName="Name0" presStyleCnt="0">
        <dgm:presLayoutVars>
          <dgm:dir/>
          <dgm:resizeHandles val="exact"/>
        </dgm:presLayoutVars>
      </dgm:prSet>
      <dgm:spPr/>
      <dgm:t>
        <a:bodyPr/>
        <a:lstStyle/>
        <a:p>
          <a:endParaRPr lang="en-US"/>
        </a:p>
      </dgm:t>
    </dgm:pt>
    <dgm:pt modelId="{E0B7FD17-C3BC-2544-9884-064549300A6F}" type="pres">
      <dgm:prSet presAssocID="{606E498F-B2DF-5F43-96D5-AD937D1B2174}" presName="compNode" presStyleCnt="0"/>
      <dgm:spPr/>
    </dgm:pt>
    <dgm:pt modelId="{46EA69F7-7EB9-5A40-868D-7AF1B2C527C0}" type="pres">
      <dgm:prSet presAssocID="{606E498F-B2DF-5F43-96D5-AD937D1B2174}" presName="pict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4BDEA477-E369-9842-AE0D-3FCAB168AEE5}" type="pres">
      <dgm:prSet presAssocID="{606E498F-B2DF-5F43-96D5-AD937D1B2174}" presName="textRect" presStyleLbl="revTx" presStyleIdx="0" presStyleCnt="4">
        <dgm:presLayoutVars>
          <dgm:bulletEnabled val="1"/>
        </dgm:presLayoutVars>
      </dgm:prSet>
      <dgm:spPr/>
      <dgm:t>
        <a:bodyPr/>
        <a:lstStyle/>
        <a:p>
          <a:endParaRPr lang="en-US"/>
        </a:p>
      </dgm:t>
    </dgm:pt>
    <dgm:pt modelId="{28143BAE-5ADD-0E48-BE34-2E630222F41E}" type="pres">
      <dgm:prSet presAssocID="{4555BB54-5FF5-2F4B-95F6-38B7BB56CE2F}" presName="sibTrans" presStyleLbl="sibTrans2D1" presStyleIdx="0" presStyleCnt="0"/>
      <dgm:spPr/>
      <dgm:t>
        <a:bodyPr/>
        <a:lstStyle/>
        <a:p>
          <a:endParaRPr lang="en-US"/>
        </a:p>
      </dgm:t>
    </dgm:pt>
    <dgm:pt modelId="{1B6E4EC8-981B-4F4E-B8ED-00B47B875123}" type="pres">
      <dgm:prSet presAssocID="{1EFF66BA-4EBA-5747-9467-C04DB47D7772}" presName="compNode" presStyleCnt="0"/>
      <dgm:spPr/>
    </dgm:pt>
    <dgm:pt modelId="{2AA2098D-F0D3-FD40-8E1A-A8A614375F4B}" type="pres">
      <dgm:prSet presAssocID="{1EFF66BA-4EBA-5747-9467-C04DB47D7772}" presName="pictRect"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2EA41C67-412E-574F-B46F-49373DE7BBFD}" type="pres">
      <dgm:prSet presAssocID="{1EFF66BA-4EBA-5747-9467-C04DB47D7772}" presName="textRect" presStyleLbl="revTx" presStyleIdx="1" presStyleCnt="4">
        <dgm:presLayoutVars>
          <dgm:bulletEnabled val="1"/>
        </dgm:presLayoutVars>
      </dgm:prSet>
      <dgm:spPr/>
      <dgm:t>
        <a:bodyPr/>
        <a:lstStyle/>
        <a:p>
          <a:endParaRPr lang="en-US"/>
        </a:p>
      </dgm:t>
    </dgm:pt>
    <dgm:pt modelId="{CDB85B86-D049-FC42-802E-39C78CDD94A9}" type="pres">
      <dgm:prSet presAssocID="{1B4F543C-944F-C644-B354-60893A904EAB}" presName="sibTrans" presStyleLbl="sibTrans2D1" presStyleIdx="0" presStyleCnt="0"/>
      <dgm:spPr/>
      <dgm:t>
        <a:bodyPr/>
        <a:lstStyle/>
        <a:p>
          <a:endParaRPr lang="en-US"/>
        </a:p>
      </dgm:t>
    </dgm:pt>
    <dgm:pt modelId="{AD02841C-33EC-9A4C-93D5-A71CA753D259}" type="pres">
      <dgm:prSet presAssocID="{51067FD4-3392-004A-8B18-B7631FFC32A9}" presName="compNode" presStyleCnt="0"/>
      <dgm:spPr/>
    </dgm:pt>
    <dgm:pt modelId="{AE6F89B8-4195-1F49-8C4D-D8EE8BF21874}" type="pres">
      <dgm:prSet presAssocID="{51067FD4-3392-004A-8B18-B7631FFC32A9}" presName="pictRect" presStyleLbl="node1" presStyleIdx="2" presStyleCnt="4"/>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dgm:spPr>
      <dgm:t>
        <a:bodyPr/>
        <a:lstStyle/>
        <a:p>
          <a:endParaRPr lang="en-US"/>
        </a:p>
      </dgm:t>
    </dgm:pt>
    <dgm:pt modelId="{5B11746B-42D8-C04F-A0D0-34585F63D214}" type="pres">
      <dgm:prSet presAssocID="{51067FD4-3392-004A-8B18-B7631FFC32A9}" presName="textRect" presStyleLbl="revTx" presStyleIdx="2" presStyleCnt="4">
        <dgm:presLayoutVars>
          <dgm:bulletEnabled val="1"/>
        </dgm:presLayoutVars>
      </dgm:prSet>
      <dgm:spPr/>
      <dgm:t>
        <a:bodyPr/>
        <a:lstStyle/>
        <a:p>
          <a:endParaRPr lang="en-US"/>
        </a:p>
      </dgm:t>
    </dgm:pt>
    <dgm:pt modelId="{D9CD8D0C-9509-6C44-A91A-AD13BD891DCC}" type="pres">
      <dgm:prSet presAssocID="{F651EDC1-FE13-D54E-A36A-6B5862CF4FA7}" presName="sibTrans" presStyleLbl="sibTrans2D1" presStyleIdx="0" presStyleCnt="0"/>
      <dgm:spPr/>
      <dgm:t>
        <a:bodyPr/>
        <a:lstStyle/>
        <a:p>
          <a:endParaRPr lang="en-US"/>
        </a:p>
      </dgm:t>
    </dgm:pt>
    <dgm:pt modelId="{363EF40B-EDDF-2D45-9A9C-D58164872ABA}" type="pres">
      <dgm:prSet presAssocID="{B95508EC-D182-B84C-B4F4-49138AC9A9A7}" presName="compNode" presStyleCnt="0"/>
      <dgm:spPr/>
    </dgm:pt>
    <dgm:pt modelId="{9CF7061D-1049-434E-924A-A4C99C2297C2}" type="pres">
      <dgm:prSet presAssocID="{B95508EC-D182-B84C-B4F4-49138AC9A9A7}" presName="pictRect" presStyleLbl="nod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t="-5000" b="-5000"/>
          </a:stretch>
        </a:blipFill>
      </dgm:spPr>
      <dgm:t>
        <a:bodyPr/>
        <a:lstStyle/>
        <a:p>
          <a:endParaRPr lang="en-US"/>
        </a:p>
      </dgm:t>
    </dgm:pt>
    <dgm:pt modelId="{11D09620-74A8-4643-85EF-156188CA4ED7}" type="pres">
      <dgm:prSet presAssocID="{B95508EC-D182-B84C-B4F4-49138AC9A9A7}" presName="textRect" presStyleLbl="revTx" presStyleIdx="3" presStyleCnt="4">
        <dgm:presLayoutVars>
          <dgm:bulletEnabled val="1"/>
        </dgm:presLayoutVars>
      </dgm:prSet>
      <dgm:spPr/>
      <dgm:t>
        <a:bodyPr/>
        <a:lstStyle/>
        <a:p>
          <a:endParaRPr lang="en-US"/>
        </a:p>
      </dgm:t>
    </dgm:pt>
  </dgm:ptLst>
  <dgm:cxnLst>
    <dgm:cxn modelId="{8D3BB32F-D092-7144-89D5-BECE089128FE}" srcId="{5AC2FAF0-6DF8-4F4C-ACB2-ED0A718EE906}" destId="{B95508EC-D182-B84C-B4F4-49138AC9A9A7}" srcOrd="3" destOrd="0" parTransId="{05577091-BF66-4242-AA68-291E01FC1D21}" sibTransId="{A77E491D-806D-304C-A6A2-1FBA481AD60B}"/>
    <dgm:cxn modelId="{C5662120-6CCB-8C47-91CE-9D7987DD6E34}" type="presOf" srcId="{1B4F543C-944F-C644-B354-60893A904EAB}" destId="{CDB85B86-D049-FC42-802E-39C78CDD94A9}" srcOrd="0" destOrd="0" presId="urn:microsoft.com/office/officeart/2005/8/layout/pList1"/>
    <dgm:cxn modelId="{42C89046-C0AA-C044-855C-2D469320BFFB}" type="presOf" srcId="{51067FD4-3392-004A-8B18-B7631FFC32A9}" destId="{5B11746B-42D8-C04F-A0D0-34585F63D214}" srcOrd="0" destOrd="0" presId="urn:microsoft.com/office/officeart/2005/8/layout/pList1"/>
    <dgm:cxn modelId="{CF207665-949D-7B4F-A1E7-2304D766716C}" type="presOf" srcId="{5AC2FAF0-6DF8-4F4C-ACB2-ED0A718EE906}" destId="{21D4154B-B012-344A-8731-78B938FBACF1}" srcOrd="0" destOrd="0" presId="urn:microsoft.com/office/officeart/2005/8/layout/pList1"/>
    <dgm:cxn modelId="{CBC9FE35-C244-5340-A26D-D9932E9CAAFD}" type="presOf" srcId="{B95508EC-D182-B84C-B4F4-49138AC9A9A7}" destId="{11D09620-74A8-4643-85EF-156188CA4ED7}" srcOrd="0" destOrd="0" presId="urn:microsoft.com/office/officeart/2005/8/layout/pList1"/>
    <dgm:cxn modelId="{CC17EF0C-FCFB-8143-8392-CA56C0F25CC3}" srcId="{5AC2FAF0-6DF8-4F4C-ACB2-ED0A718EE906}" destId="{606E498F-B2DF-5F43-96D5-AD937D1B2174}" srcOrd="0" destOrd="0" parTransId="{34E45E73-9E40-AE45-915D-CC7BC6A1882F}" sibTransId="{4555BB54-5FF5-2F4B-95F6-38B7BB56CE2F}"/>
    <dgm:cxn modelId="{C2594362-A82F-A442-B1A7-9D3EB40D394A}" srcId="{5AC2FAF0-6DF8-4F4C-ACB2-ED0A718EE906}" destId="{51067FD4-3392-004A-8B18-B7631FFC32A9}" srcOrd="2" destOrd="0" parTransId="{9AE9CF1E-7A92-0648-9D02-E164893F2F74}" sibTransId="{F651EDC1-FE13-D54E-A36A-6B5862CF4FA7}"/>
    <dgm:cxn modelId="{A07890CA-985D-6347-9481-A61FBA7B1C90}" type="presOf" srcId="{606E498F-B2DF-5F43-96D5-AD937D1B2174}" destId="{4BDEA477-E369-9842-AE0D-3FCAB168AEE5}" srcOrd="0" destOrd="0" presId="urn:microsoft.com/office/officeart/2005/8/layout/pList1"/>
    <dgm:cxn modelId="{F9AABD7F-1729-FC42-94D5-571B5CF0E03C}" type="presOf" srcId="{F651EDC1-FE13-D54E-A36A-6B5862CF4FA7}" destId="{D9CD8D0C-9509-6C44-A91A-AD13BD891DCC}" srcOrd="0" destOrd="0" presId="urn:microsoft.com/office/officeart/2005/8/layout/pList1"/>
    <dgm:cxn modelId="{E98EE799-6F7E-8447-B3AD-6500620E15FB}" type="presOf" srcId="{1EFF66BA-4EBA-5747-9467-C04DB47D7772}" destId="{2EA41C67-412E-574F-B46F-49373DE7BBFD}" srcOrd="0" destOrd="0" presId="urn:microsoft.com/office/officeart/2005/8/layout/pList1"/>
    <dgm:cxn modelId="{D0318EF5-8C86-D848-A78A-45D08CFD7523}" srcId="{5AC2FAF0-6DF8-4F4C-ACB2-ED0A718EE906}" destId="{1EFF66BA-4EBA-5747-9467-C04DB47D7772}" srcOrd="1" destOrd="0" parTransId="{A3023106-1E9C-2949-81AA-7E11C2E20010}" sibTransId="{1B4F543C-944F-C644-B354-60893A904EAB}"/>
    <dgm:cxn modelId="{30072D0F-E9CF-DD4D-965F-3445C9834575}" type="presOf" srcId="{4555BB54-5FF5-2F4B-95F6-38B7BB56CE2F}" destId="{28143BAE-5ADD-0E48-BE34-2E630222F41E}" srcOrd="0" destOrd="0" presId="urn:microsoft.com/office/officeart/2005/8/layout/pList1"/>
    <dgm:cxn modelId="{DB2F13C7-2C70-C947-9222-AD0827B6F325}" type="presParOf" srcId="{21D4154B-B012-344A-8731-78B938FBACF1}" destId="{E0B7FD17-C3BC-2544-9884-064549300A6F}" srcOrd="0" destOrd="0" presId="urn:microsoft.com/office/officeart/2005/8/layout/pList1"/>
    <dgm:cxn modelId="{D88344AF-9602-7547-BFF6-246A08090A2E}" type="presParOf" srcId="{E0B7FD17-C3BC-2544-9884-064549300A6F}" destId="{46EA69F7-7EB9-5A40-868D-7AF1B2C527C0}" srcOrd="0" destOrd="0" presId="urn:microsoft.com/office/officeart/2005/8/layout/pList1"/>
    <dgm:cxn modelId="{EF6B70A1-2C07-BE44-A08A-789D8517207E}" type="presParOf" srcId="{E0B7FD17-C3BC-2544-9884-064549300A6F}" destId="{4BDEA477-E369-9842-AE0D-3FCAB168AEE5}" srcOrd="1" destOrd="0" presId="urn:microsoft.com/office/officeart/2005/8/layout/pList1"/>
    <dgm:cxn modelId="{ADA8DD03-6E76-A949-9E20-DA0D2705CFBD}" type="presParOf" srcId="{21D4154B-B012-344A-8731-78B938FBACF1}" destId="{28143BAE-5ADD-0E48-BE34-2E630222F41E}" srcOrd="1" destOrd="0" presId="urn:microsoft.com/office/officeart/2005/8/layout/pList1"/>
    <dgm:cxn modelId="{7F489B76-C681-1043-9B9A-77285BA19F7F}" type="presParOf" srcId="{21D4154B-B012-344A-8731-78B938FBACF1}" destId="{1B6E4EC8-981B-4F4E-B8ED-00B47B875123}" srcOrd="2" destOrd="0" presId="urn:microsoft.com/office/officeart/2005/8/layout/pList1"/>
    <dgm:cxn modelId="{A0640D29-C357-9340-809E-8150A341FAA6}" type="presParOf" srcId="{1B6E4EC8-981B-4F4E-B8ED-00B47B875123}" destId="{2AA2098D-F0D3-FD40-8E1A-A8A614375F4B}" srcOrd="0" destOrd="0" presId="urn:microsoft.com/office/officeart/2005/8/layout/pList1"/>
    <dgm:cxn modelId="{54E51BCC-1DB7-FE40-ABE8-CC8E41B1D3C6}" type="presParOf" srcId="{1B6E4EC8-981B-4F4E-B8ED-00B47B875123}" destId="{2EA41C67-412E-574F-B46F-49373DE7BBFD}" srcOrd="1" destOrd="0" presId="urn:microsoft.com/office/officeart/2005/8/layout/pList1"/>
    <dgm:cxn modelId="{CDD4EA53-FC26-6346-A170-76E48D4869AA}" type="presParOf" srcId="{21D4154B-B012-344A-8731-78B938FBACF1}" destId="{CDB85B86-D049-FC42-802E-39C78CDD94A9}" srcOrd="3" destOrd="0" presId="urn:microsoft.com/office/officeart/2005/8/layout/pList1"/>
    <dgm:cxn modelId="{82532048-8E21-044C-94E3-A3E7335AA2F9}" type="presParOf" srcId="{21D4154B-B012-344A-8731-78B938FBACF1}" destId="{AD02841C-33EC-9A4C-93D5-A71CA753D259}" srcOrd="4" destOrd="0" presId="urn:microsoft.com/office/officeart/2005/8/layout/pList1"/>
    <dgm:cxn modelId="{98BF52E2-B8DB-FA40-BE29-8CD7C176527C}" type="presParOf" srcId="{AD02841C-33EC-9A4C-93D5-A71CA753D259}" destId="{AE6F89B8-4195-1F49-8C4D-D8EE8BF21874}" srcOrd="0" destOrd="0" presId="urn:microsoft.com/office/officeart/2005/8/layout/pList1"/>
    <dgm:cxn modelId="{5F65FC84-AE8B-7D43-BD7F-AFF56A277B5F}" type="presParOf" srcId="{AD02841C-33EC-9A4C-93D5-A71CA753D259}" destId="{5B11746B-42D8-C04F-A0D0-34585F63D214}" srcOrd="1" destOrd="0" presId="urn:microsoft.com/office/officeart/2005/8/layout/pList1"/>
    <dgm:cxn modelId="{848339EC-19FF-1641-878C-5D5F9BD3AF54}" type="presParOf" srcId="{21D4154B-B012-344A-8731-78B938FBACF1}" destId="{D9CD8D0C-9509-6C44-A91A-AD13BD891DCC}" srcOrd="5" destOrd="0" presId="urn:microsoft.com/office/officeart/2005/8/layout/pList1"/>
    <dgm:cxn modelId="{3EC66193-BD1A-D54D-A53C-C0E387B98330}" type="presParOf" srcId="{21D4154B-B012-344A-8731-78B938FBACF1}" destId="{363EF40B-EDDF-2D45-9A9C-D58164872ABA}" srcOrd="6" destOrd="0" presId="urn:microsoft.com/office/officeart/2005/8/layout/pList1"/>
    <dgm:cxn modelId="{475F54C2-667A-874A-B4AC-08FB018CECC9}" type="presParOf" srcId="{363EF40B-EDDF-2D45-9A9C-D58164872ABA}" destId="{9CF7061D-1049-434E-924A-A4C99C2297C2}" srcOrd="0" destOrd="0" presId="urn:microsoft.com/office/officeart/2005/8/layout/pList1"/>
    <dgm:cxn modelId="{9C1E3A44-6AFD-B140-81FB-37CF7F29B857}" type="presParOf" srcId="{363EF40B-EDDF-2D45-9A9C-D58164872ABA}" destId="{11D09620-74A8-4643-85EF-156188CA4ED7}" srcOrd="1" destOrd="0" presId="urn:microsoft.com/office/officeart/2005/8/layout/p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027C2C-9676-DD4E-ABA2-8E1919C822DB}" type="doc">
      <dgm:prSet loTypeId="urn:microsoft.com/office/officeart/2005/8/layout/list1" loCatId="" qsTypeId="urn:microsoft.com/office/officeart/2005/8/quickstyle/simple4" qsCatId="simple" csTypeId="urn:microsoft.com/office/officeart/2005/8/colors/accent1_2" csCatId="accent1" phldr="1"/>
      <dgm:spPr/>
      <dgm:t>
        <a:bodyPr/>
        <a:lstStyle/>
        <a:p>
          <a:endParaRPr lang="en-US"/>
        </a:p>
      </dgm:t>
    </dgm:pt>
    <dgm:pt modelId="{82AB9515-A900-9049-B4D7-270C5F7597D0}">
      <dgm:prSet phldrT="[Text]"/>
      <dgm:spPr/>
      <dgm:t>
        <a:bodyPr/>
        <a:lstStyle/>
        <a:p>
          <a:r>
            <a:rPr lang="en-US" dirty="0" smtClean="0"/>
            <a:t>Production</a:t>
          </a:r>
          <a:endParaRPr lang="en-US" dirty="0"/>
        </a:p>
      </dgm:t>
    </dgm:pt>
    <dgm:pt modelId="{79E0F44C-D1B1-2243-9107-8284735A9F69}" type="parTrans" cxnId="{16113390-A386-454A-8F4E-3F8F11AF9725}">
      <dgm:prSet/>
      <dgm:spPr/>
      <dgm:t>
        <a:bodyPr/>
        <a:lstStyle/>
        <a:p>
          <a:endParaRPr lang="en-US"/>
        </a:p>
      </dgm:t>
    </dgm:pt>
    <dgm:pt modelId="{CFD6F24D-F340-4241-91EC-D88C93C37A4C}" type="sibTrans" cxnId="{16113390-A386-454A-8F4E-3F8F11AF9725}">
      <dgm:prSet/>
      <dgm:spPr/>
      <dgm:t>
        <a:bodyPr/>
        <a:lstStyle/>
        <a:p>
          <a:endParaRPr lang="en-US"/>
        </a:p>
      </dgm:t>
    </dgm:pt>
    <dgm:pt modelId="{DF28FB06-60BE-564E-AF9C-AA71551F184B}">
      <dgm:prSet phldrT="[Text]"/>
      <dgm:spPr/>
      <dgm:t>
        <a:bodyPr/>
        <a:lstStyle/>
        <a:p>
          <a:r>
            <a:rPr lang="en-US" dirty="0" smtClean="0"/>
            <a:t>Revenues and Profits</a:t>
          </a:r>
          <a:endParaRPr lang="en-US" dirty="0"/>
        </a:p>
      </dgm:t>
    </dgm:pt>
    <dgm:pt modelId="{B905DA4D-3A80-1F4A-BFB7-3B17DBD80609}" type="parTrans" cxnId="{82AA1A52-AB34-3749-A3FB-CE949EBC899D}">
      <dgm:prSet/>
      <dgm:spPr/>
      <dgm:t>
        <a:bodyPr/>
        <a:lstStyle/>
        <a:p>
          <a:endParaRPr lang="en-US"/>
        </a:p>
      </dgm:t>
    </dgm:pt>
    <dgm:pt modelId="{897A7D65-0C6B-C04D-91BA-060F8FB210A6}" type="sibTrans" cxnId="{82AA1A52-AB34-3749-A3FB-CE949EBC899D}">
      <dgm:prSet/>
      <dgm:spPr/>
      <dgm:t>
        <a:bodyPr/>
        <a:lstStyle/>
        <a:p>
          <a:endParaRPr lang="en-US"/>
        </a:p>
      </dgm:t>
    </dgm:pt>
    <dgm:pt modelId="{E60760A8-9352-4F49-BE1C-DAE399050310}">
      <dgm:prSet phldrT="[Text]"/>
      <dgm:spPr/>
      <dgm:t>
        <a:bodyPr/>
        <a:lstStyle/>
        <a:p>
          <a:r>
            <a:rPr lang="en-US" dirty="0" smtClean="0"/>
            <a:t>Manufacturing costs</a:t>
          </a:r>
          <a:endParaRPr lang="en-US" dirty="0"/>
        </a:p>
      </dgm:t>
    </dgm:pt>
    <dgm:pt modelId="{5C92F8EE-BB30-6B47-A65A-17D7F7D1EAEA}" type="parTrans" cxnId="{D9155D9A-B707-3C4E-B71B-6FCF59A28E48}">
      <dgm:prSet/>
      <dgm:spPr/>
      <dgm:t>
        <a:bodyPr/>
        <a:lstStyle/>
        <a:p>
          <a:endParaRPr lang="en-US"/>
        </a:p>
      </dgm:t>
    </dgm:pt>
    <dgm:pt modelId="{A41AA0A0-459E-9D42-9B15-77C64CA7054F}" type="sibTrans" cxnId="{D9155D9A-B707-3C4E-B71B-6FCF59A28E48}">
      <dgm:prSet/>
      <dgm:spPr/>
      <dgm:t>
        <a:bodyPr/>
        <a:lstStyle/>
        <a:p>
          <a:endParaRPr lang="en-US"/>
        </a:p>
      </dgm:t>
    </dgm:pt>
    <dgm:pt modelId="{9F398EA5-8313-344D-9853-39B8FDA2CF7E}">
      <dgm:prSet phldrT="[Text]"/>
      <dgm:spPr/>
      <dgm:t>
        <a:bodyPr/>
        <a:lstStyle/>
        <a:p>
          <a:r>
            <a:rPr lang="en-US" dirty="0" smtClean="0"/>
            <a:t>Lower prices may cause a contraction of wheat supply</a:t>
          </a:r>
          <a:endParaRPr lang="en-US" dirty="0"/>
        </a:p>
      </dgm:t>
    </dgm:pt>
    <dgm:pt modelId="{B8FEBD33-9E6D-3B46-BB36-C7A821DDD348}" type="parTrans" cxnId="{E2566F83-47FA-7545-A315-73E5CB053DCD}">
      <dgm:prSet/>
      <dgm:spPr/>
      <dgm:t>
        <a:bodyPr/>
        <a:lstStyle/>
        <a:p>
          <a:endParaRPr lang="en-US"/>
        </a:p>
      </dgm:t>
    </dgm:pt>
    <dgm:pt modelId="{CBB3E656-2BB3-A941-B265-B46BBD996A41}" type="sibTrans" cxnId="{E2566F83-47FA-7545-A315-73E5CB053DCD}">
      <dgm:prSet/>
      <dgm:spPr/>
      <dgm:t>
        <a:bodyPr/>
        <a:lstStyle/>
        <a:p>
          <a:endParaRPr lang="en-US"/>
        </a:p>
      </dgm:t>
    </dgm:pt>
    <dgm:pt modelId="{DC98E29F-3A0A-0547-823D-7D1022F9E57B}">
      <dgm:prSet phldrT="[Text]"/>
      <dgm:spPr/>
      <dgm:t>
        <a:bodyPr/>
        <a:lstStyle/>
        <a:p>
          <a:r>
            <a:rPr lang="en-US" dirty="0" smtClean="0"/>
            <a:t>Lower revenues might damage incomes for farmers</a:t>
          </a:r>
          <a:endParaRPr lang="en-US" dirty="0"/>
        </a:p>
      </dgm:t>
    </dgm:pt>
    <dgm:pt modelId="{FD41538E-F048-8546-8E75-EB8710586597}" type="parTrans" cxnId="{7161D0F4-5D19-F040-B6CD-8495B44B4457}">
      <dgm:prSet/>
      <dgm:spPr/>
      <dgm:t>
        <a:bodyPr/>
        <a:lstStyle/>
        <a:p>
          <a:endParaRPr lang="en-US"/>
        </a:p>
      </dgm:t>
    </dgm:pt>
    <dgm:pt modelId="{708D6B25-E678-1C48-9541-952F04D95B69}" type="sibTrans" cxnId="{7161D0F4-5D19-F040-B6CD-8495B44B4457}">
      <dgm:prSet/>
      <dgm:spPr/>
      <dgm:t>
        <a:bodyPr/>
        <a:lstStyle/>
        <a:p>
          <a:endParaRPr lang="en-US"/>
        </a:p>
      </dgm:t>
    </dgm:pt>
    <dgm:pt modelId="{186FC35C-08E1-974F-A052-D0E97F050DAD}">
      <dgm:prSet phldrT="[Text]"/>
      <dgm:spPr/>
      <dgm:t>
        <a:bodyPr/>
        <a:lstStyle/>
        <a:p>
          <a:r>
            <a:rPr lang="en-US" dirty="0" smtClean="0"/>
            <a:t>Bread manufacturers will benefit from lower wheat prices – their input costs have fallen</a:t>
          </a:r>
          <a:endParaRPr lang="en-US" dirty="0"/>
        </a:p>
      </dgm:t>
    </dgm:pt>
    <dgm:pt modelId="{6EA1065B-6A9D-9D4D-89C6-F5D1D8585C6A}" type="parTrans" cxnId="{B10C68A5-134E-4E42-9C66-3FEBD19BC71A}">
      <dgm:prSet/>
      <dgm:spPr/>
      <dgm:t>
        <a:bodyPr/>
        <a:lstStyle/>
        <a:p>
          <a:endParaRPr lang="en-US"/>
        </a:p>
      </dgm:t>
    </dgm:pt>
    <dgm:pt modelId="{5E073686-CA6F-534A-B462-E90BE4475D0F}" type="sibTrans" cxnId="{B10C68A5-134E-4E42-9C66-3FEBD19BC71A}">
      <dgm:prSet/>
      <dgm:spPr/>
      <dgm:t>
        <a:bodyPr/>
        <a:lstStyle/>
        <a:p>
          <a:endParaRPr lang="en-US"/>
        </a:p>
      </dgm:t>
    </dgm:pt>
    <dgm:pt modelId="{C7AA0FDC-9662-5242-B1EB-E2278F33E289}" type="pres">
      <dgm:prSet presAssocID="{A1027C2C-9676-DD4E-ABA2-8E1919C822DB}" presName="linear" presStyleCnt="0">
        <dgm:presLayoutVars>
          <dgm:dir/>
          <dgm:animLvl val="lvl"/>
          <dgm:resizeHandles val="exact"/>
        </dgm:presLayoutVars>
      </dgm:prSet>
      <dgm:spPr/>
      <dgm:t>
        <a:bodyPr/>
        <a:lstStyle/>
        <a:p>
          <a:endParaRPr lang="en-US"/>
        </a:p>
      </dgm:t>
    </dgm:pt>
    <dgm:pt modelId="{4EDF36B1-AEE4-9546-B3F5-C4CFF32717A7}" type="pres">
      <dgm:prSet presAssocID="{82AB9515-A900-9049-B4D7-270C5F7597D0}" presName="parentLin" presStyleCnt="0"/>
      <dgm:spPr/>
    </dgm:pt>
    <dgm:pt modelId="{20ABCA79-ED04-094F-9556-DBF6FD65BCD0}" type="pres">
      <dgm:prSet presAssocID="{82AB9515-A900-9049-B4D7-270C5F7597D0}" presName="parentLeftMargin" presStyleLbl="node1" presStyleIdx="0" presStyleCnt="3"/>
      <dgm:spPr/>
      <dgm:t>
        <a:bodyPr/>
        <a:lstStyle/>
        <a:p>
          <a:endParaRPr lang="en-US"/>
        </a:p>
      </dgm:t>
    </dgm:pt>
    <dgm:pt modelId="{BCBD33BC-0BF5-B142-AE49-ECE93885B341}" type="pres">
      <dgm:prSet presAssocID="{82AB9515-A900-9049-B4D7-270C5F7597D0}" presName="parentText" presStyleLbl="node1" presStyleIdx="0" presStyleCnt="3">
        <dgm:presLayoutVars>
          <dgm:chMax val="0"/>
          <dgm:bulletEnabled val="1"/>
        </dgm:presLayoutVars>
      </dgm:prSet>
      <dgm:spPr/>
      <dgm:t>
        <a:bodyPr/>
        <a:lstStyle/>
        <a:p>
          <a:endParaRPr lang="en-US"/>
        </a:p>
      </dgm:t>
    </dgm:pt>
    <dgm:pt modelId="{FD184730-43E4-8E48-94EA-360CEBDBEF5C}" type="pres">
      <dgm:prSet presAssocID="{82AB9515-A900-9049-B4D7-270C5F7597D0}" presName="negativeSpace" presStyleCnt="0"/>
      <dgm:spPr/>
    </dgm:pt>
    <dgm:pt modelId="{4773A924-3638-D942-8647-BC0F19E50145}" type="pres">
      <dgm:prSet presAssocID="{82AB9515-A900-9049-B4D7-270C5F7597D0}" presName="childText" presStyleLbl="conFgAcc1" presStyleIdx="0" presStyleCnt="3">
        <dgm:presLayoutVars>
          <dgm:bulletEnabled val="1"/>
        </dgm:presLayoutVars>
      </dgm:prSet>
      <dgm:spPr/>
      <dgm:t>
        <a:bodyPr/>
        <a:lstStyle/>
        <a:p>
          <a:endParaRPr lang="en-US"/>
        </a:p>
      </dgm:t>
    </dgm:pt>
    <dgm:pt modelId="{F1D03925-D494-614B-9094-282269FBC6E7}" type="pres">
      <dgm:prSet presAssocID="{CFD6F24D-F340-4241-91EC-D88C93C37A4C}" presName="spaceBetweenRectangles" presStyleCnt="0"/>
      <dgm:spPr/>
    </dgm:pt>
    <dgm:pt modelId="{2D1BCF4D-E21D-CD4E-8A90-8897D295DCBE}" type="pres">
      <dgm:prSet presAssocID="{DF28FB06-60BE-564E-AF9C-AA71551F184B}" presName="parentLin" presStyleCnt="0"/>
      <dgm:spPr/>
    </dgm:pt>
    <dgm:pt modelId="{7A5138FD-0039-8D45-B52D-C6C50A41A5A9}" type="pres">
      <dgm:prSet presAssocID="{DF28FB06-60BE-564E-AF9C-AA71551F184B}" presName="parentLeftMargin" presStyleLbl="node1" presStyleIdx="0" presStyleCnt="3"/>
      <dgm:spPr/>
      <dgm:t>
        <a:bodyPr/>
        <a:lstStyle/>
        <a:p>
          <a:endParaRPr lang="en-US"/>
        </a:p>
      </dgm:t>
    </dgm:pt>
    <dgm:pt modelId="{595346F6-16A5-C749-873D-8049A3038C29}" type="pres">
      <dgm:prSet presAssocID="{DF28FB06-60BE-564E-AF9C-AA71551F184B}" presName="parentText" presStyleLbl="node1" presStyleIdx="1" presStyleCnt="3">
        <dgm:presLayoutVars>
          <dgm:chMax val="0"/>
          <dgm:bulletEnabled val="1"/>
        </dgm:presLayoutVars>
      </dgm:prSet>
      <dgm:spPr/>
      <dgm:t>
        <a:bodyPr/>
        <a:lstStyle/>
        <a:p>
          <a:endParaRPr lang="en-US"/>
        </a:p>
      </dgm:t>
    </dgm:pt>
    <dgm:pt modelId="{24FF05FA-BE17-0041-A2CB-85352F62153F}" type="pres">
      <dgm:prSet presAssocID="{DF28FB06-60BE-564E-AF9C-AA71551F184B}" presName="negativeSpace" presStyleCnt="0"/>
      <dgm:spPr/>
    </dgm:pt>
    <dgm:pt modelId="{52B9BBDF-931E-5648-A04B-166A211FB7BA}" type="pres">
      <dgm:prSet presAssocID="{DF28FB06-60BE-564E-AF9C-AA71551F184B}" presName="childText" presStyleLbl="conFgAcc1" presStyleIdx="1" presStyleCnt="3">
        <dgm:presLayoutVars>
          <dgm:bulletEnabled val="1"/>
        </dgm:presLayoutVars>
      </dgm:prSet>
      <dgm:spPr/>
      <dgm:t>
        <a:bodyPr/>
        <a:lstStyle/>
        <a:p>
          <a:endParaRPr lang="en-US"/>
        </a:p>
      </dgm:t>
    </dgm:pt>
    <dgm:pt modelId="{DE73F338-B178-4A4D-ADFB-F1C382985E7C}" type="pres">
      <dgm:prSet presAssocID="{897A7D65-0C6B-C04D-91BA-060F8FB210A6}" presName="spaceBetweenRectangles" presStyleCnt="0"/>
      <dgm:spPr/>
    </dgm:pt>
    <dgm:pt modelId="{FD7FA7B6-FD4A-8842-B278-D4833424382A}" type="pres">
      <dgm:prSet presAssocID="{E60760A8-9352-4F49-BE1C-DAE399050310}" presName="parentLin" presStyleCnt="0"/>
      <dgm:spPr/>
    </dgm:pt>
    <dgm:pt modelId="{60514508-69C4-AF4B-8075-DE6DBC8EC99D}" type="pres">
      <dgm:prSet presAssocID="{E60760A8-9352-4F49-BE1C-DAE399050310}" presName="parentLeftMargin" presStyleLbl="node1" presStyleIdx="1" presStyleCnt="3"/>
      <dgm:spPr/>
      <dgm:t>
        <a:bodyPr/>
        <a:lstStyle/>
        <a:p>
          <a:endParaRPr lang="en-US"/>
        </a:p>
      </dgm:t>
    </dgm:pt>
    <dgm:pt modelId="{D273D9AE-1F40-4644-8ED6-359CBDF3943C}" type="pres">
      <dgm:prSet presAssocID="{E60760A8-9352-4F49-BE1C-DAE399050310}" presName="parentText" presStyleLbl="node1" presStyleIdx="2" presStyleCnt="3">
        <dgm:presLayoutVars>
          <dgm:chMax val="0"/>
          <dgm:bulletEnabled val="1"/>
        </dgm:presLayoutVars>
      </dgm:prSet>
      <dgm:spPr/>
      <dgm:t>
        <a:bodyPr/>
        <a:lstStyle/>
        <a:p>
          <a:endParaRPr lang="en-US"/>
        </a:p>
      </dgm:t>
    </dgm:pt>
    <dgm:pt modelId="{80C721F0-9A43-B749-8BEB-8C0C1B792397}" type="pres">
      <dgm:prSet presAssocID="{E60760A8-9352-4F49-BE1C-DAE399050310}" presName="negativeSpace" presStyleCnt="0"/>
      <dgm:spPr/>
    </dgm:pt>
    <dgm:pt modelId="{55A904FD-1FAC-AA4C-8A52-8FC12F01CC2B}" type="pres">
      <dgm:prSet presAssocID="{E60760A8-9352-4F49-BE1C-DAE399050310}" presName="childText" presStyleLbl="conFgAcc1" presStyleIdx="2" presStyleCnt="3">
        <dgm:presLayoutVars>
          <dgm:bulletEnabled val="1"/>
        </dgm:presLayoutVars>
      </dgm:prSet>
      <dgm:spPr/>
      <dgm:t>
        <a:bodyPr/>
        <a:lstStyle/>
        <a:p>
          <a:endParaRPr lang="en-US"/>
        </a:p>
      </dgm:t>
    </dgm:pt>
  </dgm:ptLst>
  <dgm:cxnLst>
    <dgm:cxn modelId="{7161D0F4-5D19-F040-B6CD-8495B44B4457}" srcId="{DF28FB06-60BE-564E-AF9C-AA71551F184B}" destId="{DC98E29F-3A0A-0547-823D-7D1022F9E57B}" srcOrd="0" destOrd="0" parTransId="{FD41538E-F048-8546-8E75-EB8710586597}" sibTransId="{708D6B25-E678-1C48-9541-952F04D95B69}"/>
    <dgm:cxn modelId="{7A354178-F87A-A94D-BF4C-E7FAEC291881}" type="presOf" srcId="{DF28FB06-60BE-564E-AF9C-AA71551F184B}" destId="{7A5138FD-0039-8D45-B52D-C6C50A41A5A9}" srcOrd="0" destOrd="0" presId="urn:microsoft.com/office/officeart/2005/8/layout/list1"/>
    <dgm:cxn modelId="{B00411B8-8072-2A46-A78D-E238155CFB0B}" type="presOf" srcId="{DF28FB06-60BE-564E-AF9C-AA71551F184B}" destId="{595346F6-16A5-C749-873D-8049A3038C29}" srcOrd="1" destOrd="0" presId="urn:microsoft.com/office/officeart/2005/8/layout/list1"/>
    <dgm:cxn modelId="{302E7432-A262-B942-8CE6-462CD208F779}" type="presOf" srcId="{A1027C2C-9676-DD4E-ABA2-8E1919C822DB}" destId="{C7AA0FDC-9662-5242-B1EB-E2278F33E289}" srcOrd="0" destOrd="0" presId="urn:microsoft.com/office/officeart/2005/8/layout/list1"/>
    <dgm:cxn modelId="{B10C68A5-134E-4E42-9C66-3FEBD19BC71A}" srcId="{E60760A8-9352-4F49-BE1C-DAE399050310}" destId="{186FC35C-08E1-974F-A052-D0E97F050DAD}" srcOrd="0" destOrd="0" parTransId="{6EA1065B-6A9D-9D4D-89C6-F5D1D8585C6A}" sibTransId="{5E073686-CA6F-534A-B462-E90BE4475D0F}"/>
    <dgm:cxn modelId="{26145DA0-22A6-694C-BEE8-922792EBCC35}" type="presOf" srcId="{186FC35C-08E1-974F-A052-D0E97F050DAD}" destId="{55A904FD-1FAC-AA4C-8A52-8FC12F01CC2B}" srcOrd="0" destOrd="0" presId="urn:microsoft.com/office/officeart/2005/8/layout/list1"/>
    <dgm:cxn modelId="{91C92D19-B838-E643-8FB0-DC88B671C6DF}" type="presOf" srcId="{82AB9515-A900-9049-B4D7-270C5F7597D0}" destId="{BCBD33BC-0BF5-B142-AE49-ECE93885B341}" srcOrd="1" destOrd="0" presId="urn:microsoft.com/office/officeart/2005/8/layout/list1"/>
    <dgm:cxn modelId="{3F6A87E8-8C9D-E345-82DB-8FAD52949FE4}" type="presOf" srcId="{DC98E29F-3A0A-0547-823D-7D1022F9E57B}" destId="{52B9BBDF-931E-5648-A04B-166A211FB7BA}" srcOrd="0" destOrd="0" presId="urn:microsoft.com/office/officeart/2005/8/layout/list1"/>
    <dgm:cxn modelId="{82AA1A52-AB34-3749-A3FB-CE949EBC899D}" srcId="{A1027C2C-9676-DD4E-ABA2-8E1919C822DB}" destId="{DF28FB06-60BE-564E-AF9C-AA71551F184B}" srcOrd="1" destOrd="0" parTransId="{B905DA4D-3A80-1F4A-BFB7-3B17DBD80609}" sibTransId="{897A7D65-0C6B-C04D-91BA-060F8FB210A6}"/>
    <dgm:cxn modelId="{15D166F2-0325-3342-8DFE-E920A0F0F513}" type="presOf" srcId="{E60760A8-9352-4F49-BE1C-DAE399050310}" destId="{60514508-69C4-AF4B-8075-DE6DBC8EC99D}" srcOrd="0" destOrd="0" presId="urn:microsoft.com/office/officeart/2005/8/layout/list1"/>
    <dgm:cxn modelId="{16113390-A386-454A-8F4E-3F8F11AF9725}" srcId="{A1027C2C-9676-DD4E-ABA2-8E1919C822DB}" destId="{82AB9515-A900-9049-B4D7-270C5F7597D0}" srcOrd="0" destOrd="0" parTransId="{79E0F44C-D1B1-2243-9107-8284735A9F69}" sibTransId="{CFD6F24D-F340-4241-91EC-D88C93C37A4C}"/>
    <dgm:cxn modelId="{8377B1B0-DFB5-244C-BB72-D71E43AD0E8A}" type="presOf" srcId="{9F398EA5-8313-344D-9853-39B8FDA2CF7E}" destId="{4773A924-3638-D942-8647-BC0F19E50145}" srcOrd="0" destOrd="0" presId="urn:microsoft.com/office/officeart/2005/8/layout/list1"/>
    <dgm:cxn modelId="{49217B80-2797-EE46-9841-0E1E0BB06113}" type="presOf" srcId="{82AB9515-A900-9049-B4D7-270C5F7597D0}" destId="{20ABCA79-ED04-094F-9556-DBF6FD65BCD0}" srcOrd="0" destOrd="0" presId="urn:microsoft.com/office/officeart/2005/8/layout/list1"/>
    <dgm:cxn modelId="{D9155D9A-B707-3C4E-B71B-6FCF59A28E48}" srcId="{A1027C2C-9676-DD4E-ABA2-8E1919C822DB}" destId="{E60760A8-9352-4F49-BE1C-DAE399050310}" srcOrd="2" destOrd="0" parTransId="{5C92F8EE-BB30-6B47-A65A-17D7F7D1EAEA}" sibTransId="{A41AA0A0-459E-9D42-9B15-77C64CA7054F}"/>
    <dgm:cxn modelId="{E2566F83-47FA-7545-A315-73E5CB053DCD}" srcId="{82AB9515-A900-9049-B4D7-270C5F7597D0}" destId="{9F398EA5-8313-344D-9853-39B8FDA2CF7E}" srcOrd="0" destOrd="0" parTransId="{B8FEBD33-9E6D-3B46-BB36-C7A821DDD348}" sibTransId="{CBB3E656-2BB3-A941-B265-B46BBD996A41}"/>
    <dgm:cxn modelId="{5C307F40-4C97-9040-8A0C-4C0C1DA955F4}" type="presOf" srcId="{E60760A8-9352-4F49-BE1C-DAE399050310}" destId="{D273D9AE-1F40-4644-8ED6-359CBDF3943C}" srcOrd="1" destOrd="0" presId="urn:microsoft.com/office/officeart/2005/8/layout/list1"/>
    <dgm:cxn modelId="{228ED66E-A679-9F4A-84D3-0AC7AA8C6CD2}" type="presParOf" srcId="{C7AA0FDC-9662-5242-B1EB-E2278F33E289}" destId="{4EDF36B1-AEE4-9546-B3F5-C4CFF32717A7}" srcOrd="0" destOrd="0" presId="urn:microsoft.com/office/officeart/2005/8/layout/list1"/>
    <dgm:cxn modelId="{76ED0D7C-77E3-3948-B6AD-BE52C622C298}" type="presParOf" srcId="{4EDF36B1-AEE4-9546-B3F5-C4CFF32717A7}" destId="{20ABCA79-ED04-094F-9556-DBF6FD65BCD0}" srcOrd="0" destOrd="0" presId="urn:microsoft.com/office/officeart/2005/8/layout/list1"/>
    <dgm:cxn modelId="{5C9EF40A-16CF-564F-B67A-644EBBD0FA0F}" type="presParOf" srcId="{4EDF36B1-AEE4-9546-B3F5-C4CFF32717A7}" destId="{BCBD33BC-0BF5-B142-AE49-ECE93885B341}" srcOrd="1" destOrd="0" presId="urn:microsoft.com/office/officeart/2005/8/layout/list1"/>
    <dgm:cxn modelId="{B7B7D6DF-6F36-B749-B278-7DFF19E1EE37}" type="presParOf" srcId="{C7AA0FDC-9662-5242-B1EB-E2278F33E289}" destId="{FD184730-43E4-8E48-94EA-360CEBDBEF5C}" srcOrd="1" destOrd="0" presId="urn:microsoft.com/office/officeart/2005/8/layout/list1"/>
    <dgm:cxn modelId="{3B848298-CE67-AA4D-B529-659C6BFCD045}" type="presParOf" srcId="{C7AA0FDC-9662-5242-B1EB-E2278F33E289}" destId="{4773A924-3638-D942-8647-BC0F19E50145}" srcOrd="2" destOrd="0" presId="urn:microsoft.com/office/officeart/2005/8/layout/list1"/>
    <dgm:cxn modelId="{A3D7722E-0044-A348-8D62-196A588BD3FF}" type="presParOf" srcId="{C7AA0FDC-9662-5242-B1EB-E2278F33E289}" destId="{F1D03925-D494-614B-9094-282269FBC6E7}" srcOrd="3" destOrd="0" presId="urn:microsoft.com/office/officeart/2005/8/layout/list1"/>
    <dgm:cxn modelId="{D9862D5D-DADE-7D44-BFA6-B3F589223D21}" type="presParOf" srcId="{C7AA0FDC-9662-5242-B1EB-E2278F33E289}" destId="{2D1BCF4D-E21D-CD4E-8A90-8897D295DCBE}" srcOrd="4" destOrd="0" presId="urn:microsoft.com/office/officeart/2005/8/layout/list1"/>
    <dgm:cxn modelId="{394CDF2E-FD39-5641-A29C-985C2666FAB9}" type="presParOf" srcId="{2D1BCF4D-E21D-CD4E-8A90-8897D295DCBE}" destId="{7A5138FD-0039-8D45-B52D-C6C50A41A5A9}" srcOrd="0" destOrd="0" presId="urn:microsoft.com/office/officeart/2005/8/layout/list1"/>
    <dgm:cxn modelId="{8242BF60-A661-5F48-80AA-C535A2654240}" type="presParOf" srcId="{2D1BCF4D-E21D-CD4E-8A90-8897D295DCBE}" destId="{595346F6-16A5-C749-873D-8049A3038C29}" srcOrd="1" destOrd="0" presId="urn:microsoft.com/office/officeart/2005/8/layout/list1"/>
    <dgm:cxn modelId="{3D23FFF2-3375-9E4D-81F6-62684094820B}" type="presParOf" srcId="{C7AA0FDC-9662-5242-B1EB-E2278F33E289}" destId="{24FF05FA-BE17-0041-A2CB-85352F62153F}" srcOrd="5" destOrd="0" presId="urn:microsoft.com/office/officeart/2005/8/layout/list1"/>
    <dgm:cxn modelId="{5D43E06F-E7FB-A04E-AF68-DFEA2F9400E6}" type="presParOf" srcId="{C7AA0FDC-9662-5242-B1EB-E2278F33E289}" destId="{52B9BBDF-931E-5648-A04B-166A211FB7BA}" srcOrd="6" destOrd="0" presId="urn:microsoft.com/office/officeart/2005/8/layout/list1"/>
    <dgm:cxn modelId="{3F34A5D3-B03D-8741-96F7-BE123511C7B4}" type="presParOf" srcId="{C7AA0FDC-9662-5242-B1EB-E2278F33E289}" destId="{DE73F338-B178-4A4D-ADFB-F1C382985E7C}" srcOrd="7" destOrd="0" presId="urn:microsoft.com/office/officeart/2005/8/layout/list1"/>
    <dgm:cxn modelId="{E92F09D2-E4EC-D14E-86E3-B69593ECACCC}" type="presParOf" srcId="{C7AA0FDC-9662-5242-B1EB-E2278F33E289}" destId="{FD7FA7B6-FD4A-8842-B278-D4833424382A}" srcOrd="8" destOrd="0" presId="urn:microsoft.com/office/officeart/2005/8/layout/list1"/>
    <dgm:cxn modelId="{ADB655A4-6A31-9D4B-A8C3-4B429BF35669}" type="presParOf" srcId="{FD7FA7B6-FD4A-8842-B278-D4833424382A}" destId="{60514508-69C4-AF4B-8075-DE6DBC8EC99D}" srcOrd="0" destOrd="0" presId="urn:microsoft.com/office/officeart/2005/8/layout/list1"/>
    <dgm:cxn modelId="{69E9A5AD-46AF-194F-AB57-2BD8382E0320}" type="presParOf" srcId="{FD7FA7B6-FD4A-8842-B278-D4833424382A}" destId="{D273D9AE-1F40-4644-8ED6-359CBDF3943C}" srcOrd="1" destOrd="0" presId="urn:microsoft.com/office/officeart/2005/8/layout/list1"/>
    <dgm:cxn modelId="{57FC5B90-6FB4-1448-9026-39FE7A3F0E2B}" type="presParOf" srcId="{C7AA0FDC-9662-5242-B1EB-E2278F33E289}" destId="{80C721F0-9A43-B749-8BEB-8C0C1B792397}" srcOrd="9" destOrd="0" presId="urn:microsoft.com/office/officeart/2005/8/layout/list1"/>
    <dgm:cxn modelId="{DE54ECD9-301E-E349-8F96-6FACFD31B12D}" type="presParOf" srcId="{C7AA0FDC-9662-5242-B1EB-E2278F33E289}" destId="{55A904FD-1FAC-AA4C-8A52-8FC12F01CC2B}"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8D3D7F-7C95-FB40-8A28-630AFC1D7F7F}" type="doc">
      <dgm:prSet loTypeId="urn:microsoft.com/office/officeart/2005/8/layout/pList1" loCatId="" qsTypeId="urn:microsoft.com/office/officeart/2005/8/quickstyle/simple4" qsCatId="simple" csTypeId="urn:microsoft.com/office/officeart/2005/8/colors/colorful1" csCatId="colorful" phldr="1"/>
      <dgm:spPr/>
      <dgm:t>
        <a:bodyPr/>
        <a:lstStyle/>
        <a:p>
          <a:endParaRPr lang="en-US"/>
        </a:p>
      </dgm:t>
    </dgm:pt>
    <dgm:pt modelId="{6ACAD8CB-635C-6C48-8B4F-B3BD800EF14F}">
      <dgm:prSet phldrT="[Text]" custT="1"/>
      <dgm:spPr/>
      <dgm:t>
        <a:bodyPr/>
        <a:lstStyle/>
        <a:p>
          <a:r>
            <a:rPr lang="en-US" sz="2000" dirty="0" smtClean="0"/>
            <a:t>The EU has capped mobile phone roaming charges</a:t>
          </a:r>
          <a:endParaRPr lang="en-US" sz="2000" dirty="0"/>
        </a:p>
      </dgm:t>
    </dgm:pt>
    <dgm:pt modelId="{8874E82C-1733-B245-8C3A-B92B24E74E13}" type="parTrans" cxnId="{8EE6C1B1-48ED-894C-9EBB-6777A625E8F6}">
      <dgm:prSet/>
      <dgm:spPr/>
      <dgm:t>
        <a:bodyPr/>
        <a:lstStyle/>
        <a:p>
          <a:endParaRPr lang="en-US" sz="1000"/>
        </a:p>
      </dgm:t>
    </dgm:pt>
    <dgm:pt modelId="{3A5D9BB0-4205-E445-9D9B-8FDCFEA5EFF1}" type="sibTrans" cxnId="{8EE6C1B1-48ED-894C-9EBB-6777A625E8F6}">
      <dgm:prSet/>
      <dgm:spPr/>
      <dgm:t>
        <a:bodyPr/>
        <a:lstStyle/>
        <a:p>
          <a:endParaRPr lang="en-US" sz="1000"/>
        </a:p>
      </dgm:t>
    </dgm:pt>
    <dgm:pt modelId="{881886D6-AFBD-9F49-8C2C-D8DA40AB361B}">
      <dgm:prSet phldrT="[Text]" custT="1"/>
      <dgm:spPr/>
      <dgm:t>
        <a:bodyPr/>
        <a:lstStyle/>
        <a:p>
          <a:r>
            <a:rPr lang="en-US" sz="2000" dirty="0" smtClean="0"/>
            <a:t>Many rail fares in the UK are heavily regulated</a:t>
          </a:r>
          <a:endParaRPr lang="en-US" sz="2000" dirty="0"/>
        </a:p>
      </dgm:t>
    </dgm:pt>
    <dgm:pt modelId="{11377630-6775-BA43-A481-1E2AA979F1D0}" type="parTrans" cxnId="{B2F59B14-AF41-8A4E-A04B-506EC355E6CE}">
      <dgm:prSet/>
      <dgm:spPr/>
      <dgm:t>
        <a:bodyPr/>
        <a:lstStyle/>
        <a:p>
          <a:endParaRPr lang="en-US" sz="1000"/>
        </a:p>
      </dgm:t>
    </dgm:pt>
    <dgm:pt modelId="{4EE9906D-4671-7343-AC68-B5D23180ADDE}" type="sibTrans" cxnId="{B2F59B14-AF41-8A4E-A04B-506EC355E6CE}">
      <dgm:prSet/>
      <dgm:spPr/>
      <dgm:t>
        <a:bodyPr/>
        <a:lstStyle/>
        <a:p>
          <a:endParaRPr lang="en-US" sz="1000"/>
        </a:p>
      </dgm:t>
    </dgm:pt>
    <dgm:pt modelId="{2B869DFB-1F1E-7243-A7AF-7B73C17081CC}" type="pres">
      <dgm:prSet presAssocID="{978D3D7F-7C95-FB40-8A28-630AFC1D7F7F}" presName="Name0" presStyleCnt="0">
        <dgm:presLayoutVars>
          <dgm:dir/>
          <dgm:resizeHandles val="exact"/>
        </dgm:presLayoutVars>
      </dgm:prSet>
      <dgm:spPr/>
      <dgm:t>
        <a:bodyPr/>
        <a:lstStyle/>
        <a:p>
          <a:endParaRPr lang="en-US"/>
        </a:p>
      </dgm:t>
    </dgm:pt>
    <dgm:pt modelId="{190C587E-7830-D346-AD63-8D9C61B8DA8C}" type="pres">
      <dgm:prSet presAssocID="{6ACAD8CB-635C-6C48-8B4F-B3BD800EF14F}" presName="compNode" presStyleCnt="0"/>
      <dgm:spPr/>
    </dgm:pt>
    <dgm:pt modelId="{7EA58B49-C169-394B-BC2B-F83694B17F28}" type="pres">
      <dgm:prSet presAssocID="{6ACAD8CB-635C-6C48-8B4F-B3BD800EF14F}" presName="pict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DB760A8B-DF83-EE42-A417-04EFCE6399C3}" type="pres">
      <dgm:prSet presAssocID="{6ACAD8CB-635C-6C48-8B4F-B3BD800EF14F}" presName="textRect" presStyleLbl="revTx" presStyleIdx="0" presStyleCnt="2">
        <dgm:presLayoutVars>
          <dgm:bulletEnabled val="1"/>
        </dgm:presLayoutVars>
      </dgm:prSet>
      <dgm:spPr/>
      <dgm:t>
        <a:bodyPr/>
        <a:lstStyle/>
        <a:p>
          <a:endParaRPr lang="en-US"/>
        </a:p>
      </dgm:t>
    </dgm:pt>
    <dgm:pt modelId="{9D259BDC-46D9-5543-A61C-F58E9BB5E168}" type="pres">
      <dgm:prSet presAssocID="{3A5D9BB0-4205-E445-9D9B-8FDCFEA5EFF1}" presName="sibTrans" presStyleLbl="sibTrans2D1" presStyleIdx="0" presStyleCnt="0"/>
      <dgm:spPr/>
      <dgm:t>
        <a:bodyPr/>
        <a:lstStyle/>
        <a:p>
          <a:endParaRPr lang="en-US"/>
        </a:p>
      </dgm:t>
    </dgm:pt>
    <dgm:pt modelId="{FCD9B595-79DF-6743-8ADB-F0E035931C81}" type="pres">
      <dgm:prSet presAssocID="{881886D6-AFBD-9F49-8C2C-D8DA40AB361B}" presName="compNode" presStyleCnt="0"/>
      <dgm:spPr/>
    </dgm:pt>
    <dgm:pt modelId="{F978E7F5-8F17-A447-A137-CB36EF3CD56E}" type="pres">
      <dgm:prSet presAssocID="{881886D6-AFBD-9F49-8C2C-D8DA40AB361B}" presName="pict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893EDFB4-FFFA-1047-9F2B-CCDA7A1A62BA}" type="pres">
      <dgm:prSet presAssocID="{881886D6-AFBD-9F49-8C2C-D8DA40AB361B}" presName="textRect" presStyleLbl="revTx" presStyleIdx="1" presStyleCnt="2">
        <dgm:presLayoutVars>
          <dgm:bulletEnabled val="1"/>
        </dgm:presLayoutVars>
      </dgm:prSet>
      <dgm:spPr/>
      <dgm:t>
        <a:bodyPr/>
        <a:lstStyle/>
        <a:p>
          <a:endParaRPr lang="en-US"/>
        </a:p>
      </dgm:t>
    </dgm:pt>
  </dgm:ptLst>
  <dgm:cxnLst>
    <dgm:cxn modelId="{BCA91CD9-7100-6E46-B26B-946C7EB9C51F}" type="presOf" srcId="{978D3D7F-7C95-FB40-8A28-630AFC1D7F7F}" destId="{2B869DFB-1F1E-7243-A7AF-7B73C17081CC}" srcOrd="0" destOrd="0" presId="urn:microsoft.com/office/officeart/2005/8/layout/pList1"/>
    <dgm:cxn modelId="{8EE6C1B1-48ED-894C-9EBB-6777A625E8F6}" srcId="{978D3D7F-7C95-FB40-8A28-630AFC1D7F7F}" destId="{6ACAD8CB-635C-6C48-8B4F-B3BD800EF14F}" srcOrd="0" destOrd="0" parTransId="{8874E82C-1733-B245-8C3A-B92B24E74E13}" sibTransId="{3A5D9BB0-4205-E445-9D9B-8FDCFEA5EFF1}"/>
    <dgm:cxn modelId="{1217D2B5-756F-924A-89E4-264A55B5EB6C}" type="presOf" srcId="{3A5D9BB0-4205-E445-9D9B-8FDCFEA5EFF1}" destId="{9D259BDC-46D9-5543-A61C-F58E9BB5E168}" srcOrd="0" destOrd="0" presId="urn:microsoft.com/office/officeart/2005/8/layout/pList1"/>
    <dgm:cxn modelId="{48CFA90E-1A4F-184C-9EF4-60BAC5078E1D}" type="presOf" srcId="{6ACAD8CB-635C-6C48-8B4F-B3BD800EF14F}" destId="{DB760A8B-DF83-EE42-A417-04EFCE6399C3}" srcOrd="0" destOrd="0" presId="urn:microsoft.com/office/officeart/2005/8/layout/pList1"/>
    <dgm:cxn modelId="{04CA3EA6-C60D-8147-9FD1-6EC9EC42FD39}" type="presOf" srcId="{881886D6-AFBD-9F49-8C2C-D8DA40AB361B}" destId="{893EDFB4-FFFA-1047-9F2B-CCDA7A1A62BA}" srcOrd="0" destOrd="0" presId="urn:microsoft.com/office/officeart/2005/8/layout/pList1"/>
    <dgm:cxn modelId="{B2F59B14-AF41-8A4E-A04B-506EC355E6CE}" srcId="{978D3D7F-7C95-FB40-8A28-630AFC1D7F7F}" destId="{881886D6-AFBD-9F49-8C2C-D8DA40AB361B}" srcOrd="1" destOrd="0" parTransId="{11377630-6775-BA43-A481-1E2AA979F1D0}" sibTransId="{4EE9906D-4671-7343-AC68-B5D23180ADDE}"/>
    <dgm:cxn modelId="{78DC7433-AEA3-8346-9219-EB0C1C810FF2}" type="presParOf" srcId="{2B869DFB-1F1E-7243-A7AF-7B73C17081CC}" destId="{190C587E-7830-D346-AD63-8D9C61B8DA8C}" srcOrd="0" destOrd="0" presId="urn:microsoft.com/office/officeart/2005/8/layout/pList1"/>
    <dgm:cxn modelId="{2C5C46FB-FC52-5945-B842-D72C1127FCDA}" type="presParOf" srcId="{190C587E-7830-D346-AD63-8D9C61B8DA8C}" destId="{7EA58B49-C169-394B-BC2B-F83694B17F28}" srcOrd="0" destOrd="0" presId="urn:microsoft.com/office/officeart/2005/8/layout/pList1"/>
    <dgm:cxn modelId="{D8C9E463-D852-A94C-8664-D29E2E4C1A87}" type="presParOf" srcId="{190C587E-7830-D346-AD63-8D9C61B8DA8C}" destId="{DB760A8B-DF83-EE42-A417-04EFCE6399C3}" srcOrd="1" destOrd="0" presId="urn:microsoft.com/office/officeart/2005/8/layout/pList1"/>
    <dgm:cxn modelId="{4AB0F746-AC4D-6C4B-8792-E49649703088}" type="presParOf" srcId="{2B869DFB-1F1E-7243-A7AF-7B73C17081CC}" destId="{9D259BDC-46D9-5543-A61C-F58E9BB5E168}" srcOrd="1" destOrd="0" presId="urn:microsoft.com/office/officeart/2005/8/layout/pList1"/>
    <dgm:cxn modelId="{0E0DB89A-EEE0-F74E-BCAD-480A19F89B04}" type="presParOf" srcId="{2B869DFB-1F1E-7243-A7AF-7B73C17081CC}" destId="{FCD9B595-79DF-6743-8ADB-F0E035931C81}" srcOrd="2" destOrd="0" presId="urn:microsoft.com/office/officeart/2005/8/layout/pList1"/>
    <dgm:cxn modelId="{8E6245FC-A317-0A44-BF2C-60B94114B9A1}" type="presParOf" srcId="{FCD9B595-79DF-6743-8ADB-F0E035931C81}" destId="{F978E7F5-8F17-A447-A137-CB36EF3CD56E}" srcOrd="0" destOrd="0" presId="urn:microsoft.com/office/officeart/2005/8/layout/pList1"/>
    <dgm:cxn modelId="{5A5DB696-4FC0-D747-BEF0-1B6820A78061}" type="presParOf" srcId="{FCD9B595-79DF-6743-8ADB-F0E035931C81}" destId="{893EDFB4-FFFA-1047-9F2B-CCDA7A1A62BA}"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7A844-BF49-CE45-9862-DB8B9682CFEE}">
      <dsp:nvSpPr>
        <dsp:cNvPr id="0" name=""/>
        <dsp:cNvSpPr/>
      </dsp:nvSpPr>
      <dsp:spPr>
        <a:xfrm rot="21300000">
          <a:off x="23638" y="2399522"/>
          <a:ext cx="4330030" cy="731507"/>
        </a:xfrm>
        <a:prstGeom prst="mathMinus">
          <a:avLst/>
        </a:prstGeom>
        <a:gradFill rotWithShape="0">
          <a:gsLst>
            <a:gs pos="0">
              <a:schemeClr val="accent2">
                <a:tint val="40000"/>
                <a:hueOff val="0"/>
                <a:satOff val="0"/>
                <a:lumOff val="0"/>
                <a:alphaOff val="0"/>
                <a:shade val="51000"/>
                <a:satMod val="130000"/>
              </a:schemeClr>
            </a:gs>
            <a:gs pos="80000">
              <a:schemeClr val="accent2">
                <a:tint val="40000"/>
                <a:hueOff val="0"/>
                <a:satOff val="0"/>
                <a:lumOff val="0"/>
                <a:alphaOff val="0"/>
                <a:shade val="93000"/>
                <a:satMod val="130000"/>
              </a:schemeClr>
            </a:gs>
            <a:gs pos="100000">
              <a:schemeClr val="accent2">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dsp:style>
    </dsp:sp>
    <dsp:sp modelId="{DE35FCA3-B5B0-744B-B917-594C69A7A300}">
      <dsp:nvSpPr>
        <dsp:cNvPr id="0" name=""/>
        <dsp:cNvSpPr/>
      </dsp:nvSpPr>
      <dsp:spPr>
        <a:xfrm>
          <a:off x="525276" y="276527"/>
          <a:ext cx="1313192" cy="2212220"/>
        </a:xfrm>
        <a:prstGeom prst="downArrow">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F6CBC07-243C-FC42-8F89-E5DCFDB35753}">
      <dsp:nvSpPr>
        <dsp:cNvPr id="0" name=""/>
        <dsp:cNvSpPr/>
      </dsp:nvSpPr>
      <dsp:spPr>
        <a:xfrm>
          <a:off x="2319973" y="0"/>
          <a:ext cx="1400738" cy="2322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US" sz="2300" kern="1200" dirty="0" smtClean="0"/>
            <a:t>Market Supply</a:t>
          </a:r>
          <a:endParaRPr lang="en-US" sz="2300" kern="1200" dirty="0"/>
        </a:p>
      </dsp:txBody>
      <dsp:txXfrm>
        <a:off x="2319973" y="0"/>
        <a:ext cx="1400738" cy="2322831"/>
      </dsp:txXfrm>
    </dsp:sp>
    <dsp:sp modelId="{68B28B14-16AD-E443-9E1D-22B536890603}">
      <dsp:nvSpPr>
        <dsp:cNvPr id="0" name=""/>
        <dsp:cNvSpPr/>
      </dsp:nvSpPr>
      <dsp:spPr>
        <a:xfrm>
          <a:off x="2538838" y="3041803"/>
          <a:ext cx="1313192" cy="2212220"/>
        </a:xfrm>
        <a:prstGeom prst="upArrow">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21C3B27-B601-CD4D-9017-94C8F5A96337}">
      <dsp:nvSpPr>
        <dsp:cNvPr id="0" name=""/>
        <dsp:cNvSpPr/>
      </dsp:nvSpPr>
      <dsp:spPr>
        <a:xfrm>
          <a:off x="656596" y="3207720"/>
          <a:ext cx="1400738" cy="2322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US" sz="2300" kern="1200" dirty="0" smtClean="0"/>
            <a:t>Market Demand</a:t>
          </a:r>
          <a:endParaRPr lang="en-US" sz="2300" kern="1200" dirty="0"/>
        </a:p>
      </dsp:txBody>
      <dsp:txXfrm>
        <a:off x="656596" y="3207720"/>
        <a:ext cx="1400738" cy="2322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A69F7-7EB9-5A40-868D-7AF1B2C527C0}">
      <dsp:nvSpPr>
        <dsp:cNvPr id="0" name=""/>
        <dsp:cNvSpPr/>
      </dsp:nvSpPr>
      <dsp:spPr>
        <a:xfrm>
          <a:off x="1344" y="350190"/>
          <a:ext cx="1987471" cy="1369368"/>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BDEA477-E369-9842-AE0D-3FCAB168AEE5}">
      <dsp:nvSpPr>
        <dsp:cNvPr id="0" name=""/>
        <dsp:cNvSpPr/>
      </dsp:nvSpPr>
      <dsp:spPr>
        <a:xfrm>
          <a:off x="1344" y="1719558"/>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Global competition from lower cost countries</a:t>
          </a:r>
          <a:endParaRPr lang="en-US" sz="1600" kern="1200" dirty="0"/>
        </a:p>
      </dsp:txBody>
      <dsp:txXfrm>
        <a:off x="1344" y="1719558"/>
        <a:ext cx="1987471" cy="737352"/>
      </dsp:txXfrm>
    </dsp:sp>
    <dsp:sp modelId="{2AA2098D-F0D3-FD40-8E1A-A8A614375F4B}">
      <dsp:nvSpPr>
        <dsp:cNvPr id="0" name=""/>
        <dsp:cNvSpPr/>
      </dsp:nvSpPr>
      <dsp:spPr>
        <a:xfrm>
          <a:off x="2187647" y="350190"/>
          <a:ext cx="1987471" cy="1369368"/>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A41C67-412E-574F-B46F-49373DE7BBFD}">
      <dsp:nvSpPr>
        <dsp:cNvPr id="0" name=""/>
        <dsp:cNvSpPr/>
      </dsp:nvSpPr>
      <dsp:spPr>
        <a:xfrm>
          <a:off x="2187647" y="1719558"/>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Intense retail competition on the high street and online</a:t>
          </a:r>
          <a:endParaRPr lang="en-US" sz="1600" kern="1200" dirty="0"/>
        </a:p>
      </dsp:txBody>
      <dsp:txXfrm>
        <a:off x="2187647" y="1719558"/>
        <a:ext cx="1987471" cy="737352"/>
      </dsp:txXfrm>
    </dsp:sp>
    <dsp:sp modelId="{AE6F89B8-4195-1F49-8C4D-D8EE8BF21874}">
      <dsp:nvSpPr>
        <dsp:cNvPr id="0" name=""/>
        <dsp:cNvSpPr/>
      </dsp:nvSpPr>
      <dsp:spPr>
        <a:xfrm>
          <a:off x="1344" y="2655657"/>
          <a:ext cx="1987471" cy="1369368"/>
        </a:xfrm>
        <a:prstGeom prst="round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B11746B-42D8-C04F-A0D0-34585F63D214}">
      <dsp:nvSpPr>
        <dsp:cNvPr id="0" name=""/>
        <dsp:cNvSpPr/>
      </dsp:nvSpPr>
      <dsp:spPr>
        <a:xfrm>
          <a:off x="1344" y="4025025"/>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Falling input costs have increased market supply</a:t>
          </a:r>
          <a:endParaRPr lang="en-US" sz="1600" kern="1200" dirty="0"/>
        </a:p>
      </dsp:txBody>
      <dsp:txXfrm>
        <a:off x="1344" y="4025025"/>
        <a:ext cx="1987471" cy="737352"/>
      </dsp:txXfrm>
    </dsp:sp>
    <dsp:sp modelId="{9CF7061D-1049-434E-924A-A4C99C2297C2}">
      <dsp:nvSpPr>
        <dsp:cNvPr id="0" name=""/>
        <dsp:cNvSpPr/>
      </dsp:nvSpPr>
      <dsp:spPr>
        <a:xfrm>
          <a:off x="2187647" y="2655657"/>
          <a:ext cx="1987471" cy="1369368"/>
        </a:xfrm>
        <a:prstGeom prst="roundRect">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t="-5000" b="-5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1D09620-74A8-4643-85EF-156188CA4ED7}">
      <dsp:nvSpPr>
        <dsp:cNvPr id="0" name=""/>
        <dsp:cNvSpPr/>
      </dsp:nvSpPr>
      <dsp:spPr>
        <a:xfrm>
          <a:off x="2187647" y="4025025"/>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Strong exchange rate – which makes imports of shoes cheaper</a:t>
          </a:r>
          <a:endParaRPr lang="en-US" sz="1600" kern="1200" dirty="0"/>
        </a:p>
      </dsp:txBody>
      <dsp:txXfrm>
        <a:off x="2187647" y="4025025"/>
        <a:ext cx="1987471" cy="7373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3A924-3638-D942-8647-BC0F19E50145}">
      <dsp:nvSpPr>
        <dsp:cNvPr id="0" name=""/>
        <dsp:cNvSpPr/>
      </dsp:nvSpPr>
      <dsp:spPr>
        <a:xfrm>
          <a:off x="0" y="403259"/>
          <a:ext cx="3875980"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0819" tIns="416560" rIns="300819"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Lower prices may cause a contraction of wheat supply</a:t>
          </a:r>
          <a:endParaRPr lang="en-US" sz="2000" kern="1200" dirty="0"/>
        </a:p>
      </dsp:txBody>
      <dsp:txXfrm>
        <a:off x="0" y="403259"/>
        <a:ext cx="3875980" cy="1134000"/>
      </dsp:txXfrm>
    </dsp:sp>
    <dsp:sp modelId="{BCBD33BC-0BF5-B142-AE49-ECE93885B341}">
      <dsp:nvSpPr>
        <dsp:cNvPr id="0" name=""/>
        <dsp:cNvSpPr/>
      </dsp:nvSpPr>
      <dsp:spPr>
        <a:xfrm>
          <a:off x="193799" y="108059"/>
          <a:ext cx="2713186" cy="590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552" tIns="0" rIns="102552" bIns="0" numCol="1" spcCol="1270" anchor="ctr" anchorCtr="0">
          <a:noAutofit/>
        </a:bodyPr>
        <a:lstStyle/>
        <a:p>
          <a:pPr lvl="0" algn="l" defTabSz="889000">
            <a:lnSpc>
              <a:spcPct val="90000"/>
            </a:lnSpc>
            <a:spcBef>
              <a:spcPct val="0"/>
            </a:spcBef>
            <a:spcAft>
              <a:spcPct val="35000"/>
            </a:spcAft>
          </a:pPr>
          <a:r>
            <a:rPr lang="en-US" sz="2000" kern="1200" dirty="0" smtClean="0"/>
            <a:t>Production</a:t>
          </a:r>
          <a:endParaRPr lang="en-US" sz="2000" kern="1200" dirty="0"/>
        </a:p>
      </dsp:txBody>
      <dsp:txXfrm>
        <a:off x="222620" y="136880"/>
        <a:ext cx="2655544" cy="532758"/>
      </dsp:txXfrm>
    </dsp:sp>
    <dsp:sp modelId="{52B9BBDF-931E-5648-A04B-166A211FB7BA}">
      <dsp:nvSpPr>
        <dsp:cNvPr id="0" name=""/>
        <dsp:cNvSpPr/>
      </dsp:nvSpPr>
      <dsp:spPr>
        <a:xfrm>
          <a:off x="0" y="1940459"/>
          <a:ext cx="3875980"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0819" tIns="416560" rIns="300819"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Lower revenues might damage incomes for farmers</a:t>
          </a:r>
          <a:endParaRPr lang="en-US" sz="2000" kern="1200" dirty="0"/>
        </a:p>
      </dsp:txBody>
      <dsp:txXfrm>
        <a:off x="0" y="1940459"/>
        <a:ext cx="3875980" cy="1134000"/>
      </dsp:txXfrm>
    </dsp:sp>
    <dsp:sp modelId="{595346F6-16A5-C749-873D-8049A3038C29}">
      <dsp:nvSpPr>
        <dsp:cNvPr id="0" name=""/>
        <dsp:cNvSpPr/>
      </dsp:nvSpPr>
      <dsp:spPr>
        <a:xfrm>
          <a:off x="193799" y="1645259"/>
          <a:ext cx="2713186" cy="590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552" tIns="0" rIns="102552" bIns="0" numCol="1" spcCol="1270" anchor="ctr" anchorCtr="0">
          <a:noAutofit/>
        </a:bodyPr>
        <a:lstStyle/>
        <a:p>
          <a:pPr lvl="0" algn="l" defTabSz="889000">
            <a:lnSpc>
              <a:spcPct val="90000"/>
            </a:lnSpc>
            <a:spcBef>
              <a:spcPct val="0"/>
            </a:spcBef>
            <a:spcAft>
              <a:spcPct val="35000"/>
            </a:spcAft>
          </a:pPr>
          <a:r>
            <a:rPr lang="en-US" sz="2000" kern="1200" dirty="0" smtClean="0"/>
            <a:t>Revenues and Profits</a:t>
          </a:r>
          <a:endParaRPr lang="en-US" sz="2000" kern="1200" dirty="0"/>
        </a:p>
      </dsp:txBody>
      <dsp:txXfrm>
        <a:off x="222620" y="1674080"/>
        <a:ext cx="2655544" cy="532758"/>
      </dsp:txXfrm>
    </dsp:sp>
    <dsp:sp modelId="{55A904FD-1FAC-AA4C-8A52-8FC12F01CC2B}">
      <dsp:nvSpPr>
        <dsp:cNvPr id="0" name=""/>
        <dsp:cNvSpPr/>
      </dsp:nvSpPr>
      <dsp:spPr>
        <a:xfrm>
          <a:off x="0" y="3477660"/>
          <a:ext cx="3875980" cy="16695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0819" tIns="416560" rIns="300819"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Bread manufacturers will benefit from lower wheat prices – their input costs have fallen</a:t>
          </a:r>
          <a:endParaRPr lang="en-US" sz="2000" kern="1200" dirty="0"/>
        </a:p>
      </dsp:txBody>
      <dsp:txXfrm>
        <a:off x="0" y="3477660"/>
        <a:ext cx="3875980" cy="1669500"/>
      </dsp:txXfrm>
    </dsp:sp>
    <dsp:sp modelId="{D273D9AE-1F40-4644-8ED6-359CBDF3943C}">
      <dsp:nvSpPr>
        <dsp:cNvPr id="0" name=""/>
        <dsp:cNvSpPr/>
      </dsp:nvSpPr>
      <dsp:spPr>
        <a:xfrm>
          <a:off x="193799" y="3182459"/>
          <a:ext cx="2713186" cy="590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552" tIns="0" rIns="102552" bIns="0" numCol="1" spcCol="1270" anchor="ctr" anchorCtr="0">
          <a:noAutofit/>
        </a:bodyPr>
        <a:lstStyle/>
        <a:p>
          <a:pPr lvl="0" algn="l" defTabSz="889000">
            <a:lnSpc>
              <a:spcPct val="90000"/>
            </a:lnSpc>
            <a:spcBef>
              <a:spcPct val="0"/>
            </a:spcBef>
            <a:spcAft>
              <a:spcPct val="35000"/>
            </a:spcAft>
          </a:pPr>
          <a:r>
            <a:rPr lang="en-US" sz="2000" kern="1200" dirty="0" smtClean="0"/>
            <a:t>Manufacturing costs</a:t>
          </a:r>
          <a:endParaRPr lang="en-US" sz="2000" kern="1200" dirty="0"/>
        </a:p>
      </dsp:txBody>
      <dsp:txXfrm>
        <a:off x="222620" y="3211280"/>
        <a:ext cx="2655544" cy="5327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58B49-C169-394B-BC2B-F83694B17F28}">
      <dsp:nvSpPr>
        <dsp:cNvPr id="0" name=""/>
        <dsp:cNvSpPr/>
      </dsp:nvSpPr>
      <dsp:spPr>
        <a:xfrm>
          <a:off x="403062" y="1593"/>
          <a:ext cx="2478362" cy="1707591"/>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B760A8B-DF83-EE42-A417-04EFCE6399C3}">
      <dsp:nvSpPr>
        <dsp:cNvPr id="0" name=""/>
        <dsp:cNvSpPr/>
      </dsp:nvSpPr>
      <dsp:spPr>
        <a:xfrm>
          <a:off x="403062" y="1709185"/>
          <a:ext cx="2478362" cy="919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The EU has capped mobile phone roaming charges</a:t>
          </a:r>
          <a:endParaRPr lang="en-US" sz="2000" kern="1200" dirty="0"/>
        </a:p>
      </dsp:txBody>
      <dsp:txXfrm>
        <a:off x="403062" y="1709185"/>
        <a:ext cx="2478362" cy="919472"/>
      </dsp:txXfrm>
    </dsp:sp>
    <dsp:sp modelId="{F978E7F5-8F17-A447-A137-CB36EF3CD56E}">
      <dsp:nvSpPr>
        <dsp:cNvPr id="0" name=""/>
        <dsp:cNvSpPr/>
      </dsp:nvSpPr>
      <dsp:spPr>
        <a:xfrm>
          <a:off x="403062" y="2876494"/>
          <a:ext cx="2478362" cy="1707591"/>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93EDFB4-FFFA-1047-9F2B-CCDA7A1A62BA}">
      <dsp:nvSpPr>
        <dsp:cNvPr id="0" name=""/>
        <dsp:cNvSpPr/>
      </dsp:nvSpPr>
      <dsp:spPr>
        <a:xfrm>
          <a:off x="403062" y="4584085"/>
          <a:ext cx="2478362" cy="919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Many rail fares in the UK are heavily regulated</a:t>
          </a:r>
          <a:endParaRPr lang="en-US" sz="2000" kern="1200" dirty="0"/>
        </a:p>
      </dsp:txBody>
      <dsp:txXfrm>
        <a:off x="403062" y="4584085"/>
        <a:ext cx="2478362" cy="919472"/>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BE03B37-7AA6-A24D-8013-AF18CA7C5AE5}"/>
              </a:ext>
            </a:extLst>
          </p:cNvPr>
          <p:cNvSpPr>
            <a:spLocks noGrp="1" noRot="1" noChangeAspect="1" noTextEdit="1"/>
          </p:cNvSpPr>
          <p:nvPr>
            <p:ph type="sldImg"/>
          </p:nvPr>
        </p:nvSpPr>
        <p:spPr>
          <a:ln/>
        </p:spPr>
      </p:sp>
      <p:sp>
        <p:nvSpPr>
          <p:cNvPr id="59395" name="Notes Placeholder 2">
            <a:extLst>
              <a:ext uri="{FF2B5EF4-FFF2-40B4-BE49-F238E27FC236}">
                <a16:creationId xmlns:a16="http://schemas.microsoft.com/office/drawing/2014/main" id="{5DA79EAF-793D-344E-ACAE-DC8E98CD944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may need some examples-demand is the quantities will be purchases over a range of relevant prices.</a:t>
            </a:r>
          </a:p>
        </p:txBody>
      </p:sp>
      <p:sp>
        <p:nvSpPr>
          <p:cNvPr id="59396" name="Slide Number Placeholder 3">
            <a:extLst>
              <a:ext uri="{FF2B5EF4-FFF2-40B4-BE49-F238E27FC236}">
                <a16:creationId xmlns:a16="http://schemas.microsoft.com/office/drawing/2014/main" id="{D8206D05-2995-F04D-AED1-C0604BBE567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6F6FE017-3367-924C-B57B-8CA48CACCC14}" type="slidenum">
              <a:rPr lang="en-US" altLang="en-US">
                <a:latin typeface="Arial" panose="020B0604020202020204" pitchFamily="34" charset="0"/>
              </a:rPr>
              <a:pPr/>
              <a:t>26</a:t>
            </a:fld>
            <a:endParaRPr lang="en-US" altLang="en-US">
              <a:latin typeface="Arial" panose="020B0604020202020204" pitchFamily="34" charset="0"/>
            </a:endParaRPr>
          </a:p>
        </p:txBody>
      </p:sp>
    </p:spTree>
    <p:extLst>
      <p:ext uri="{BB962C8B-B14F-4D97-AF65-F5344CB8AC3E}">
        <p14:creationId xmlns:p14="http://schemas.microsoft.com/office/powerpoint/2010/main" val="305002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FF0010D-807E-E349-8A7C-893389D84938}"/>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C5B3196E-94B4-DB4A-88DF-CA67E9F56A7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Although economics books describe the demand curve as a precise line or curve-in practice it is a best estimate.</a:t>
            </a:r>
          </a:p>
        </p:txBody>
      </p:sp>
      <p:sp>
        <p:nvSpPr>
          <p:cNvPr id="60420" name="Slide Number Placeholder 3">
            <a:extLst>
              <a:ext uri="{FF2B5EF4-FFF2-40B4-BE49-F238E27FC236}">
                <a16:creationId xmlns:a16="http://schemas.microsoft.com/office/drawing/2014/main" id="{EDB1CEDD-8A8D-6740-8559-430AF059257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FECBD673-987D-4249-85DA-7EF590047A64}" type="slidenum">
              <a:rPr lang="en-US" altLang="en-US">
                <a:latin typeface="Arial" panose="020B0604020202020204" pitchFamily="34" charset="0"/>
              </a:rPr>
              <a:pPr/>
              <a:t>29</a:t>
            </a:fld>
            <a:endParaRPr lang="en-US" altLang="en-US">
              <a:latin typeface="Arial" panose="020B0604020202020204" pitchFamily="34" charset="0"/>
            </a:endParaRPr>
          </a:p>
        </p:txBody>
      </p:sp>
    </p:spTree>
    <p:extLst>
      <p:ext uri="{BB962C8B-B14F-4D97-AF65-F5344CB8AC3E}">
        <p14:creationId xmlns:p14="http://schemas.microsoft.com/office/powerpoint/2010/main" val="3822736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F5F6D9E-1BDF-7F4D-9790-6B2873B10F03}"/>
              </a:ext>
            </a:extLst>
          </p:cNvPr>
          <p:cNvSpPr>
            <a:spLocks noGrp="1" noRot="1" noChangeAspect="1" noTextEdit="1"/>
          </p:cNvSpPr>
          <p:nvPr>
            <p:ph type="sldImg"/>
          </p:nvPr>
        </p:nvSpPr>
        <p:spPr>
          <a:ln/>
        </p:spPr>
      </p:sp>
      <p:sp>
        <p:nvSpPr>
          <p:cNvPr id="61443" name="Notes Placeholder 2">
            <a:extLst>
              <a:ext uri="{FF2B5EF4-FFF2-40B4-BE49-F238E27FC236}">
                <a16:creationId xmlns:a16="http://schemas.microsoft.com/office/drawing/2014/main" id="{08B2C838-0867-AE45-9286-82AAD0BDC64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In practice, demand curves are represented by equations of demand.  Often firms must estimate demand for numerous products.</a:t>
            </a:r>
          </a:p>
        </p:txBody>
      </p:sp>
      <p:sp>
        <p:nvSpPr>
          <p:cNvPr id="61444" name="Slide Number Placeholder 3">
            <a:extLst>
              <a:ext uri="{FF2B5EF4-FFF2-40B4-BE49-F238E27FC236}">
                <a16:creationId xmlns:a16="http://schemas.microsoft.com/office/drawing/2014/main" id="{B4FB589A-FD0C-5042-A809-0AC68E86A4B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853D9EF5-70F0-DE44-B95A-855C3B292C60}" type="slidenum">
              <a:rPr lang="en-US" altLang="en-US">
                <a:latin typeface="Arial" panose="020B0604020202020204" pitchFamily="34" charset="0"/>
              </a:rPr>
              <a:pPr/>
              <a:t>30</a:t>
            </a:fld>
            <a:endParaRPr lang="en-US" altLang="en-US">
              <a:latin typeface="Arial" panose="020B0604020202020204" pitchFamily="34" charset="0"/>
            </a:endParaRPr>
          </a:p>
        </p:txBody>
      </p:sp>
    </p:spTree>
    <p:extLst>
      <p:ext uri="{BB962C8B-B14F-4D97-AF65-F5344CB8AC3E}">
        <p14:creationId xmlns:p14="http://schemas.microsoft.com/office/powerpoint/2010/main" val="1115251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863EB402-038A-794A-8C0F-6D7F759D3FA4}"/>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id="{CFF930AE-670E-A24D-BC4A-CCC8CFD33DC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distinction between a change in quantity demanded and a change in demand takes some discussion and examples.  It is the change in the non-price factors which shift demand.</a:t>
            </a:r>
          </a:p>
        </p:txBody>
      </p:sp>
      <p:sp>
        <p:nvSpPr>
          <p:cNvPr id="62468" name="Slide Number Placeholder 3">
            <a:extLst>
              <a:ext uri="{FF2B5EF4-FFF2-40B4-BE49-F238E27FC236}">
                <a16:creationId xmlns:a16="http://schemas.microsoft.com/office/drawing/2014/main" id="{F21411B0-5790-B149-A91F-3CC111BDDAA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E91640C3-1226-E446-B2D3-54A41D2075E0}" type="slidenum">
              <a:rPr lang="en-US" altLang="en-US">
                <a:latin typeface="Arial" panose="020B0604020202020204" pitchFamily="34" charset="0"/>
              </a:rPr>
              <a:pPr/>
              <a:t>31</a:t>
            </a:fld>
            <a:endParaRPr lang="en-US" altLang="en-US">
              <a:latin typeface="Arial" panose="020B0604020202020204" pitchFamily="34" charset="0"/>
            </a:endParaRPr>
          </a:p>
        </p:txBody>
      </p:sp>
    </p:spTree>
    <p:extLst>
      <p:ext uri="{BB962C8B-B14F-4D97-AF65-F5344CB8AC3E}">
        <p14:creationId xmlns:p14="http://schemas.microsoft.com/office/powerpoint/2010/main" val="175200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6DF2AC4-179B-534A-9B57-DA0F08FEC5DD}"/>
              </a:ext>
            </a:extLst>
          </p:cNvPr>
          <p:cNvSpPr>
            <a:spLocks noGrp="1" noRot="1" noChangeAspect="1" noTextEdit="1"/>
          </p:cNvSpPr>
          <p:nvPr>
            <p:ph type="sldImg"/>
          </p:nvPr>
        </p:nvSpPr>
        <p:spPr>
          <a:ln/>
        </p:spPr>
      </p:sp>
      <p:sp>
        <p:nvSpPr>
          <p:cNvPr id="63491" name="Notes Placeholder 2">
            <a:extLst>
              <a:ext uri="{FF2B5EF4-FFF2-40B4-BE49-F238E27FC236}">
                <a16:creationId xmlns:a16="http://schemas.microsoft.com/office/drawing/2014/main" id="{BEE0B4F0-231F-C44F-BCE1-9A0441A91FE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is a good slide for discussion.  Changes in styles of clothing is often a good place to start the discussion on how consumer tastes and preferences may shift the demand curve.</a:t>
            </a:r>
          </a:p>
        </p:txBody>
      </p:sp>
      <p:sp>
        <p:nvSpPr>
          <p:cNvPr id="63492" name="Slide Number Placeholder 3">
            <a:extLst>
              <a:ext uri="{FF2B5EF4-FFF2-40B4-BE49-F238E27FC236}">
                <a16:creationId xmlns:a16="http://schemas.microsoft.com/office/drawing/2014/main" id="{15DA9673-7BEB-9A4F-81EA-3D2E07CD4A6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3D5C4220-B2B4-5A44-B42C-5473ECE6FBCD}" type="slidenum">
              <a:rPr lang="en-US" altLang="en-US">
                <a:latin typeface="Arial" panose="020B0604020202020204" pitchFamily="34" charset="0"/>
              </a:rPr>
              <a:pPr/>
              <a:t>33</a:t>
            </a:fld>
            <a:endParaRPr lang="en-US" altLang="en-US">
              <a:latin typeface="Arial" panose="020B0604020202020204" pitchFamily="34" charset="0"/>
            </a:endParaRPr>
          </a:p>
        </p:txBody>
      </p:sp>
    </p:spTree>
    <p:extLst>
      <p:ext uri="{BB962C8B-B14F-4D97-AF65-F5344CB8AC3E}">
        <p14:creationId xmlns:p14="http://schemas.microsoft.com/office/powerpoint/2010/main" val="49958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5FA71038-0640-1D43-8F8C-3EAAA8732719}"/>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E773F6F6-465C-0F45-826A-BD4E26DFA46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will take some discussion to explain the distinction between movement along the supply curve and a shift in the supply curve.</a:t>
            </a:r>
          </a:p>
        </p:txBody>
      </p:sp>
      <p:sp>
        <p:nvSpPr>
          <p:cNvPr id="64516" name="Slide Number Placeholder 3">
            <a:extLst>
              <a:ext uri="{FF2B5EF4-FFF2-40B4-BE49-F238E27FC236}">
                <a16:creationId xmlns:a16="http://schemas.microsoft.com/office/drawing/2014/main" id="{41BC2A7D-A098-8E45-9A08-970BBC87974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CD422CB-7F2A-6041-8040-8159828A8257}" type="slidenum">
              <a:rPr lang="en-US" altLang="en-US">
                <a:latin typeface="Arial" panose="020B0604020202020204" pitchFamily="34" charset="0"/>
              </a:rPr>
              <a:pPr/>
              <a:t>35</a:t>
            </a:fld>
            <a:endParaRPr lang="en-US" altLang="en-US">
              <a:latin typeface="Arial" panose="020B0604020202020204" pitchFamily="34" charset="0"/>
            </a:endParaRPr>
          </a:p>
        </p:txBody>
      </p:sp>
    </p:spTree>
    <p:extLst>
      <p:ext uri="{BB962C8B-B14F-4D97-AF65-F5344CB8AC3E}">
        <p14:creationId xmlns:p14="http://schemas.microsoft.com/office/powerpoint/2010/main" val="892482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18DAD73-BBB5-5147-A6F0-D673E447B27B}"/>
              </a:ext>
            </a:extLst>
          </p:cNvPr>
          <p:cNvSpPr>
            <a:spLocks noGrp="1" noRot="1" noChangeAspect="1" noTextEdit="1"/>
          </p:cNvSpPr>
          <p:nvPr>
            <p:ph type="sldImg"/>
          </p:nvPr>
        </p:nvSpPr>
        <p:spPr>
          <a:ln/>
        </p:spPr>
      </p:sp>
      <p:sp>
        <p:nvSpPr>
          <p:cNvPr id="65539" name="Notes Placeholder 2">
            <a:extLst>
              <a:ext uri="{FF2B5EF4-FFF2-40B4-BE49-F238E27FC236}">
                <a16:creationId xmlns:a16="http://schemas.microsoft.com/office/drawing/2014/main" id="{2BDCF6AA-6E94-ED40-9F58-106217812F5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decrease in costs for manufacturing computer components is a good discussion starter demonstrating a shift in the supply curve.  </a:t>
            </a:r>
          </a:p>
        </p:txBody>
      </p:sp>
      <p:sp>
        <p:nvSpPr>
          <p:cNvPr id="65540" name="Slide Number Placeholder 3">
            <a:extLst>
              <a:ext uri="{FF2B5EF4-FFF2-40B4-BE49-F238E27FC236}">
                <a16:creationId xmlns:a16="http://schemas.microsoft.com/office/drawing/2014/main" id="{2F8F658D-43A6-D440-B2F1-5B197DFBABF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60B6BDED-ECA1-3F43-963F-8E37C0B1F70C}" type="slidenum">
              <a:rPr lang="en-US" altLang="en-US">
                <a:latin typeface="Arial" panose="020B0604020202020204" pitchFamily="34" charset="0"/>
              </a:rPr>
              <a:pPr/>
              <a:t>37</a:t>
            </a:fld>
            <a:endParaRPr lang="en-US" altLang="en-US">
              <a:latin typeface="Arial" panose="020B0604020202020204" pitchFamily="34" charset="0"/>
            </a:endParaRPr>
          </a:p>
        </p:txBody>
      </p:sp>
    </p:spTree>
    <p:extLst>
      <p:ext uri="{BB962C8B-B14F-4D97-AF65-F5344CB8AC3E}">
        <p14:creationId xmlns:p14="http://schemas.microsoft.com/office/powerpoint/2010/main" val="2177160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AE4F7416-F743-5344-8E62-D11DE560A807}"/>
              </a:ext>
            </a:extLst>
          </p:cNvPr>
          <p:cNvSpPr>
            <a:spLocks noGrp="1" noRot="1" noChangeAspect="1" noTextEdit="1"/>
          </p:cNvSpPr>
          <p:nvPr>
            <p:ph type="sldImg"/>
          </p:nvPr>
        </p:nvSpPr>
        <p:spPr>
          <a:ln/>
        </p:spPr>
      </p:sp>
      <p:sp>
        <p:nvSpPr>
          <p:cNvPr id="66563" name="Notes Placeholder 2">
            <a:extLst>
              <a:ext uri="{FF2B5EF4-FFF2-40B4-BE49-F238E27FC236}">
                <a16:creationId xmlns:a16="http://schemas.microsoft.com/office/drawing/2014/main" id="{2A9181E1-9599-0143-8507-55D1ECD5C34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graph can be used to discuss government intervention into the market-rent control and government subsidies.</a:t>
            </a:r>
          </a:p>
        </p:txBody>
      </p:sp>
      <p:sp>
        <p:nvSpPr>
          <p:cNvPr id="66564" name="Slide Number Placeholder 3">
            <a:extLst>
              <a:ext uri="{FF2B5EF4-FFF2-40B4-BE49-F238E27FC236}">
                <a16:creationId xmlns:a16="http://schemas.microsoft.com/office/drawing/2014/main" id="{79FF2F20-B382-9D45-85C9-59069E96101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EB62E82-2C7B-0A4A-B4DE-45A20F44585A}" type="slidenum">
              <a:rPr lang="en-US" altLang="en-US">
                <a:latin typeface="Arial" panose="020B0604020202020204" pitchFamily="34" charset="0"/>
              </a:rPr>
              <a:pPr/>
              <a:t>40</a:t>
            </a:fld>
            <a:endParaRPr lang="en-US" altLang="en-US">
              <a:latin typeface="Arial" panose="020B0604020202020204" pitchFamily="34" charset="0"/>
            </a:endParaRPr>
          </a:p>
        </p:txBody>
      </p:sp>
    </p:spTree>
    <p:extLst>
      <p:ext uri="{BB962C8B-B14F-4D97-AF65-F5344CB8AC3E}">
        <p14:creationId xmlns:p14="http://schemas.microsoft.com/office/powerpoint/2010/main" val="4056731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905640B5-4602-A64F-9374-84CF348B1D69}"/>
              </a:ext>
            </a:extLst>
          </p:cNvPr>
          <p:cNvSpPr>
            <a:spLocks noGrp="1" noRot="1" noChangeAspect="1" noTextEdit="1"/>
          </p:cNvSpPr>
          <p:nvPr>
            <p:ph type="sldImg"/>
          </p:nvPr>
        </p:nvSpPr>
        <p:spPr>
          <a:ln/>
        </p:spPr>
      </p:sp>
      <p:sp>
        <p:nvSpPr>
          <p:cNvPr id="67587" name="Notes Placeholder 2">
            <a:extLst>
              <a:ext uri="{FF2B5EF4-FFF2-40B4-BE49-F238E27FC236}">
                <a16:creationId xmlns:a16="http://schemas.microsoft.com/office/drawing/2014/main" id="{14551A7A-B214-B647-B4F7-39CEF10B56E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ヒラギノ角ゴ Pro W3" panose="020B0300000000000000" pitchFamily="34" charset="-128"/>
            </a:endParaRPr>
          </a:p>
        </p:txBody>
      </p:sp>
      <p:sp>
        <p:nvSpPr>
          <p:cNvPr id="67588" name="Slide Number Placeholder 3">
            <a:extLst>
              <a:ext uri="{FF2B5EF4-FFF2-40B4-BE49-F238E27FC236}">
                <a16:creationId xmlns:a16="http://schemas.microsoft.com/office/drawing/2014/main" id="{28D689B6-75D1-5C42-A80F-ACA8ECF22F3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10FE38AE-FBE4-704F-AF01-7B5F9E5363CB}" type="slidenum">
              <a:rPr lang="en-US" altLang="en-US">
                <a:latin typeface="Arial" panose="020B0604020202020204" pitchFamily="34" charset="0"/>
              </a:rPr>
              <a:pPr/>
              <a:t>43</a:t>
            </a:fld>
            <a:endParaRPr lang="en-US" altLang="en-US">
              <a:latin typeface="Arial" panose="020B0604020202020204" pitchFamily="34" charset="0"/>
            </a:endParaRPr>
          </a:p>
        </p:txBody>
      </p:sp>
    </p:spTree>
    <p:extLst>
      <p:ext uri="{BB962C8B-B14F-4D97-AF65-F5344CB8AC3E}">
        <p14:creationId xmlns:p14="http://schemas.microsoft.com/office/powerpoint/2010/main" val="2354582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D0764A7-AF45-5445-9410-49C3AD47E597}"/>
              </a:ext>
            </a:extLst>
          </p:cNvPr>
          <p:cNvSpPr>
            <a:spLocks noGrp="1" noRot="1" noChangeAspect="1" noTextEdit="1"/>
          </p:cNvSpPr>
          <p:nvPr>
            <p:ph type="sldImg"/>
          </p:nvPr>
        </p:nvSpPr>
        <p:spPr>
          <a:ln/>
        </p:spPr>
      </p:sp>
      <p:sp>
        <p:nvSpPr>
          <p:cNvPr id="68611" name="Notes Placeholder 2">
            <a:extLst>
              <a:ext uri="{FF2B5EF4-FFF2-40B4-BE49-F238E27FC236}">
                <a16:creationId xmlns:a16="http://schemas.microsoft.com/office/drawing/2014/main" id="{EEA8B0A4-163E-F642-AC5F-249F5E1C513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short run is not a specific time period-but these adjustments.</a:t>
            </a:r>
          </a:p>
        </p:txBody>
      </p:sp>
      <p:sp>
        <p:nvSpPr>
          <p:cNvPr id="68612" name="Slide Number Placeholder 3">
            <a:extLst>
              <a:ext uri="{FF2B5EF4-FFF2-40B4-BE49-F238E27FC236}">
                <a16:creationId xmlns:a16="http://schemas.microsoft.com/office/drawing/2014/main" id="{C69D38A5-DF81-404D-BB6B-CC8C5A54914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F1744BD-1E07-024B-A247-42B59E89C233}" type="slidenum">
              <a:rPr lang="en-US" altLang="en-US">
                <a:latin typeface="Arial" panose="020B0604020202020204" pitchFamily="34" charset="0"/>
              </a:rPr>
              <a:pPr/>
              <a:t>51</a:t>
            </a:fld>
            <a:endParaRPr lang="en-US" altLang="en-US">
              <a:latin typeface="Arial" panose="020B0604020202020204" pitchFamily="34" charset="0"/>
            </a:endParaRPr>
          </a:p>
        </p:txBody>
      </p:sp>
    </p:spTree>
    <p:extLst>
      <p:ext uri="{BB962C8B-B14F-4D97-AF65-F5344CB8AC3E}">
        <p14:creationId xmlns:p14="http://schemas.microsoft.com/office/powerpoint/2010/main" val="3711894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400DD068-9E86-BF4E-BB90-C5E30170B8A9}"/>
              </a:ext>
            </a:extLst>
          </p:cNvPr>
          <p:cNvSpPr>
            <a:spLocks noGrp="1" noRot="1" noChangeAspect="1" noTextEdit="1"/>
          </p:cNvSpPr>
          <p:nvPr>
            <p:ph type="sldImg"/>
          </p:nvPr>
        </p:nvSpPr>
        <p:spPr>
          <a:ln/>
        </p:spPr>
      </p:sp>
      <p:sp>
        <p:nvSpPr>
          <p:cNvPr id="69635" name="Notes Placeholder 2">
            <a:extLst>
              <a:ext uri="{FF2B5EF4-FFF2-40B4-BE49-F238E27FC236}">
                <a16:creationId xmlns:a16="http://schemas.microsoft.com/office/drawing/2014/main" id="{48BFF551-2BB5-914D-83DF-FE7BB5810B8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ヒラギノ角ゴ Pro W3" panose="020B0300000000000000" pitchFamily="34" charset="-128"/>
            </a:endParaRPr>
          </a:p>
        </p:txBody>
      </p:sp>
      <p:sp>
        <p:nvSpPr>
          <p:cNvPr id="69636" name="Slide Number Placeholder 3">
            <a:extLst>
              <a:ext uri="{FF2B5EF4-FFF2-40B4-BE49-F238E27FC236}">
                <a16:creationId xmlns:a16="http://schemas.microsoft.com/office/drawing/2014/main" id="{FEC06BE0-D27B-DA4D-8645-502DEFC5274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45C64C0E-FB65-5849-9E8F-69278453BE2C}" type="slidenum">
              <a:rPr lang="en-US" altLang="en-US">
                <a:latin typeface="Arial" panose="020B0604020202020204" pitchFamily="34" charset="0"/>
              </a:rPr>
              <a:pPr/>
              <a:t>56</a:t>
            </a:fld>
            <a:endParaRPr lang="en-US" altLang="en-US">
              <a:latin typeface="Arial" panose="020B0604020202020204" pitchFamily="34" charset="0"/>
            </a:endParaRPr>
          </a:p>
        </p:txBody>
      </p:sp>
    </p:spTree>
    <p:extLst>
      <p:ext uri="{BB962C8B-B14F-4D97-AF65-F5344CB8AC3E}">
        <p14:creationId xmlns:p14="http://schemas.microsoft.com/office/powerpoint/2010/main" val="2793162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9E96E52-19D8-044A-9279-67F2384873AC}"/>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A4891DB1-3F9B-0A48-AACD-7CDDD3328B0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is a topic that affects virtually everyone-it leads to discussions of changes in both supply and demand.</a:t>
            </a:r>
          </a:p>
        </p:txBody>
      </p:sp>
      <p:sp>
        <p:nvSpPr>
          <p:cNvPr id="70660" name="Slide Number Placeholder 3">
            <a:extLst>
              <a:ext uri="{FF2B5EF4-FFF2-40B4-BE49-F238E27FC236}">
                <a16:creationId xmlns:a16="http://schemas.microsoft.com/office/drawing/2014/main" id="{A7604DA2-704B-5348-873B-1B3D01A4172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0D7EFF60-7F18-904C-9A29-86E507FE71BC}" type="slidenum">
              <a:rPr lang="en-US" altLang="en-US">
                <a:latin typeface="Arial" panose="020B0604020202020204" pitchFamily="34" charset="0"/>
              </a:rPr>
              <a:pPr/>
              <a:t>63</a:t>
            </a:fld>
            <a:endParaRPr lang="en-US" altLang="en-US">
              <a:latin typeface="Arial" panose="020B0604020202020204" pitchFamily="34" charset="0"/>
            </a:endParaRPr>
          </a:p>
        </p:txBody>
      </p:sp>
    </p:spTree>
    <p:extLst>
      <p:ext uri="{BB962C8B-B14F-4D97-AF65-F5344CB8AC3E}">
        <p14:creationId xmlns:p14="http://schemas.microsoft.com/office/powerpoint/2010/main" val="24634815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600200"/>
            <a:ext cx="4038600" cy="4530725"/>
          </a:xfrm>
        </p:spPr>
        <p:txBody>
          <a:bodyPr>
            <a:normAutofit/>
          </a:bodyPr>
          <a:lstStyle/>
          <a:p>
            <a:pPr lvl="0"/>
            <a:endParaRPr lang="en-US" noProof="0"/>
          </a:p>
        </p:txBody>
      </p:sp>
      <p:sp>
        <p:nvSpPr>
          <p:cNvPr id="5" name="Date Placeholder 4">
            <a:extLst>
              <a:ext uri="{FF2B5EF4-FFF2-40B4-BE49-F238E27FC236}">
                <a16:creationId xmlns:a16="http://schemas.microsoft.com/office/drawing/2014/main" id="{8CE80459-4231-4449-A386-670FCC3477B7}"/>
              </a:ext>
            </a:extLst>
          </p:cNvPr>
          <p:cNvSpPr>
            <a:spLocks noGrp="1" noChangeArrowheads="1"/>
          </p:cNvSpPr>
          <p:nvPr>
            <p:ph type="dt" sz="half" idx="10"/>
          </p:nvPr>
        </p:nvSpPr>
        <p:spPr>
          <a:xfrm>
            <a:off x="76200" y="6248400"/>
            <a:ext cx="1295400" cy="457200"/>
          </a:xfrm>
          <a:prstGeom prst="rect">
            <a:avLst/>
          </a:prstGeom>
        </p:spPr>
        <p:txBody>
          <a:bodyPr/>
          <a:lstStyle>
            <a:lvl1pPr>
              <a:defRPr>
                <a:latin typeface="Verdana" pitchFamily="-1" charset="0"/>
                <a:ea typeface="+mn-ea"/>
              </a:defRPr>
            </a:lvl1pPr>
          </a:lstStyle>
          <a:p>
            <a:pPr>
              <a:defRPr/>
            </a:pPr>
            <a:r>
              <a:rPr lang="en-US"/>
              <a:t>Chapter Three</a:t>
            </a:r>
          </a:p>
        </p:txBody>
      </p:sp>
      <p:sp>
        <p:nvSpPr>
          <p:cNvPr id="6" name="Footer Placeholder 5">
            <a:extLst>
              <a:ext uri="{FF2B5EF4-FFF2-40B4-BE49-F238E27FC236}">
                <a16:creationId xmlns:a16="http://schemas.microsoft.com/office/drawing/2014/main" id="{D72E731A-8952-514B-975F-3E902F28ABFE}"/>
              </a:ext>
            </a:extLst>
          </p:cNvPr>
          <p:cNvSpPr>
            <a:spLocks noGrp="1" noChangeArrowheads="1"/>
          </p:cNvSpPr>
          <p:nvPr>
            <p:ph type="ftr" sz="quarter" idx="11"/>
          </p:nvPr>
        </p:nvSpPr>
        <p:spPr>
          <a:xfrm>
            <a:off x="1752600" y="6248400"/>
            <a:ext cx="4572000" cy="457200"/>
          </a:xfrm>
          <a:prstGeom prst="rect">
            <a:avLst/>
          </a:prstGeom>
        </p:spPr>
        <p:txBody>
          <a:bodyPr/>
          <a:lstStyle>
            <a:lvl1pPr>
              <a:defRPr>
                <a:latin typeface="Verdana" pitchFamily="-1" charset="0"/>
                <a:ea typeface="+mn-ea"/>
              </a:defRPr>
            </a:lvl1pPr>
          </a:lstStyle>
          <a:p>
            <a:pPr>
              <a:defRPr/>
            </a:pPr>
            <a:r>
              <a:rPr lang="en-US"/>
              <a:t>Copyright 2009 Pearson Education, Inc. Publishing as Prentice Hall.</a:t>
            </a:r>
          </a:p>
        </p:txBody>
      </p:sp>
      <p:sp>
        <p:nvSpPr>
          <p:cNvPr id="7" name="Slide Number Placeholder 6">
            <a:extLst>
              <a:ext uri="{FF2B5EF4-FFF2-40B4-BE49-F238E27FC236}">
                <a16:creationId xmlns:a16="http://schemas.microsoft.com/office/drawing/2014/main" id="{BE937531-2EA4-DE40-86E7-796548439255}"/>
              </a:ext>
            </a:extLst>
          </p:cNvPr>
          <p:cNvSpPr>
            <a:spLocks noGrp="1" noChangeArrowheads="1"/>
          </p:cNvSpPr>
          <p:nvPr>
            <p:ph type="sldNum" sz="quarter" idx="12"/>
          </p:nvPr>
        </p:nvSpPr>
        <p:spPr>
          <a:xfrm>
            <a:off x="67056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fld id="{CE329438-A61E-2E43-BA31-F87194FC6D54}" type="slidenum">
              <a:rPr lang="en-US" altLang="en-US"/>
              <a:pPr/>
              <a:t>‹#›</a:t>
            </a:fld>
            <a:endParaRPr lang="en-US" altLang="en-US"/>
          </a:p>
        </p:txBody>
      </p:sp>
    </p:spTree>
    <p:extLst>
      <p:ext uri="{BB962C8B-B14F-4D97-AF65-F5344CB8AC3E}">
        <p14:creationId xmlns:p14="http://schemas.microsoft.com/office/powerpoint/2010/main" val="1259846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620771045"/>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13.xml"/><Relationship Id="rId1" Type="http://schemas.openxmlformats.org/officeDocument/2006/relationships/tags" Target="../tags/ta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chart" Target="../charts/chart1.xml"/><Relationship Id="rId7" Type="http://schemas.openxmlformats.org/officeDocument/2006/relationships/diagramColors" Target="../diagrams/colors2.xml"/><Relationship Id="rId2" Type="http://schemas.openxmlformats.org/officeDocument/2006/relationships/slideLayout" Target="../slideLayouts/slideLayout13.xml"/><Relationship Id="rId1" Type="http://schemas.openxmlformats.org/officeDocument/2006/relationships/tags" Target="../tags/tag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chart" Target="../charts/chart2.xml"/><Relationship Id="rId7" Type="http://schemas.openxmlformats.org/officeDocument/2006/relationships/diagramColors" Target="../diagrams/colors3.xml"/><Relationship Id="rId2" Type="http://schemas.openxmlformats.org/officeDocument/2006/relationships/slideLayout" Target="../slideLayouts/slideLayout13.xml"/><Relationship Id="rId1" Type="http://schemas.openxmlformats.org/officeDocument/2006/relationships/tags" Target="../tags/tag1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13.xml"/><Relationship Id="rId1" Type="http://schemas.openxmlformats.org/officeDocument/2006/relationships/tags" Target="../tags/tag2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chart" Target="../charts/chart4.xml"/></Relationships>
</file>

<file path=ppt/slides/_rels/slide24.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slideLayout" Target="../slideLayouts/slideLayout13.xml"/><Relationship Id="rId1" Type="http://schemas.openxmlformats.org/officeDocument/2006/relationships/tags" Target="../tags/tag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0.png"/></Relationships>
</file>

<file path=ppt/slides/_rels/slide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smtClean="0"/>
              <a:t>LCBB5008</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- 2</a:t>
            </a:r>
          </a:p>
          <a:p>
            <a:pPr eaLnBrk="1" hangingPunct="1"/>
            <a:endParaRPr lang="en-GB" altLang="en-US" dirty="0">
              <a:solidFill>
                <a:schemeClr val="accent2"/>
              </a:solidFill>
            </a:endParaRPr>
          </a:p>
          <a:p>
            <a:pPr eaLnBrk="1" hangingPunct="1"/>
            <a:r>
              <a:rPr lang="en-GB" altLang="en-US" sz="4800" b="1" dirty="0" smtClean="0">
                <a:solidFill>
                  <a:schemeClr val="accent2"/>
                </a:solidFill>
              </a:rPr>
              <a:t>Session 2: Price Determination</a:t>
            </a:r>
            <a:endParaRPr lang="en-GB" altLang="en-US" sz="48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864414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0C903A6-59C4-E54A-A33E-5CD27C8F84E1}"/>
              </a:ext>
            </a:extLst>
          </p:cNvPr>
          <p:cNvSpPr>
            <a:spLocks noGrp="1" noChangeArrowheads="1"/>
          </p:cNvSpPr>
          <p:nvPr>
            <p:ph type="title"/>
          </p:nvPr>
        </p:nvSpPr>
        <p:spPr/>
        <p:txBody>
          <a:bodyPr/>
          <a:lstStyle/>
          <a:p>
            <a:pPr eaLnBrk="1" hangingPunct="1"/>
            <a:r>
              <a:rPr lang="en-US" altLang="en-US" dirty="0" smtClean="0">
                <a:ea typeface="ヒラギノ角ゴ Pro W3" panose="020B0300000000000000" pitchFamily="34" charset="-128"/>
              </a:rPr>
              <a:t>Session 2 Learning Objectives</a:t>
            </a:r>
            <a:endParaRPr lang="en-US" altLang="en-US" dirty="0">
              <a:ea typeface="ヒラギノ角ゴ Pro W3" panose="020B0300000000000000" pitchFamily="34" charset="-128"/>
            </a:endParaRPr>
          </a:p>
        </p:txBody>
      </p:sp>
      <p:sp>
        <p:nvSpPr>
          <p:cNvPr id="2" name="Rectangle 3">
            <a:extLst>
              <a:ext uri="{FF2B5EF4-FFF2-40B4-BE49-F238E27FC236}">
                <a16:creationId xmlns:a16="http://schemas.microsoft.com/office/drawing/2014/main" id="{B4F664AC-D6ED-5C44-AD67-A8CD77A4B6B3}"/>
              </a:ext>
            </a:extLst>
          </p:cNvPr>
          <p:cNvSpPr>
            <a:spLocks noGrp="1" noChangeArrowheads="1"/>
          </p:cNvSpPr>
          <p:nvPr>
            <p:ph idx="1"/>
          </p:nvPr>
        </p:nvSpPr>
        <p:spPr/>
        <p:txBody>
          <a:bodyPr/>
          <a:lstStyle/>
          <a:p>
            <a:pPr marL="514350" indent="-514350" eaLnBrk="1" hangingPunct="1">
              <a:buFont typeface="+mj-lt"/>
              <a:buAutoNum type="arabicPeriod"/>
            </a:pPr>
            <a:r>
              <a:rPr lang="en-US" altLang="en-US" dirty="0" smtClean="0">
                <a:ea typeface="ヒラギノ角ゴ Pro W3" panose="020B0300000000000000" pitchFamily="34" charset="-128"/>
              </a:rPr>
              <a:t>Market equilibrium</a:t>
            </a:r>
          </a:p>
          <a:p>
            <a:pPr marL="514350" indent="-514350" eaLnBrk="1" hangingPunct="1">
              <a:buFont typeface="+mj-lt"/>
              <a:buAutoNum type="arabicPeriod"/>
            </a:pPr>
            <a:r>
              <a:rPr lang="en-US" altLang="en-US" dirty="0" smtClean="0">
                <a:ea typeface="ヒラギノ角ゴ Pro W3" panose="020B0300000000000000" pitchFamily="34" charset="-128"/>
              </a:rPr>
              <a:t>Comparative statics analysis</a:t>
            </a:r>
          </a:p>
          <a:p>
            <a:pPr marL="514350" indent="-514350" eaLnBrk="1" hangingPunct="1">
              <a:buFont typeface="+mj-lt"/>
              <a:buAutoNum type="arabicPeriod"/>
            </a:pPr>
            <a:r>
              <a:rPr lang="en-US" altLang="en-US" dirty="0" smtClean="0">
                <a:ea typeface="ヒラギノ角ゴ Pro W3" panose="020B0300000000000000" pitchFamily="34" charset="-128"/>
              </a:rPr>
              <a:t>Supply, demand, and price</a:t>
            </a:r>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106996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up)">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up)">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up)">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Determination of Equilibrium Market Prices</a:t>
            </a:r>
          </a:p>
        </p:txBody>
      </p:sp>
      <p:sp>
        <p:nvSpPr>
          <p:cNvPr id="4" name="Content Placeholder 3"/>
          <p:cNvSpPr txBox="1">
            <a:spLocks/>
          </p:cNvSpPr>
          <p:nvPr/>
        </p:nvSpPr>
        <p:spPr>
          <a:xfrm>
            <a:off x="4499992" y="1124744"/>
            <a:ext cx="4392488" cy="55446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smtClean="0"/>
              <a:t>Equilibrium </a:t>
            </a:r>
            <a:r>
              <a:rPr lang="en-US" sz="2400" dirty="0"/>
              <a:t>means a </a:t>
            </a:r>
            <a:r>
              <a:rPr lang="en-US" sz="2400" b="1" dirty="0">
                <a:solidFill>
                  <a:srgbClr val="FF0000"/>
                </a:solidFill>
              </a:rPr>
              <a:t>state of equality or balance</a:t>
            </a:r>
            <a:r>
              <a:rPr lang="en-US" sz="2400" dirty="0">
                <a:solidFill>
                  <a:srgbClr val="FF0000"/>
                </a:solidFill>
              </a:rPr>
              <a:t> </a:t>
            </a:r>
            <a:r>
              <a:rPr lang="en-US" sz="2400" dirty="0"/>
              <a:t>between market demand and </a:t>
            </a:r>
            <a:r>
              <a:rPr lang="en-US" sz="2400" dirty="0" smtClean="0"/>
              <a:t>supply</a:t>
            </a:r>
          </a:p>
          <a:p>
            <a:r>
              <a:rPr lang="en-US" sz="2400" dirty="0" smtClean="0"/>
              <a:t>Prices </a:t>
            </a:r>
            <a:r>
              <a:rPr lang="en-US" sz="2400" dirty="0"/>
              <a:t>where demand and supply are out of balance are </a:t>
            </a:r>
            <a:r>
              <a:rPr lang="en-US" sz="2400" dirty="0" smtClean="0"/>
              <a:t>called </a:t>
            </a:r>
            <a:r>
              <a:rPr lang="en-US" sz="2400" dirty="0"/>
              <a:t>points of </a:t>
            </a:r>
            <a:r>
              <a:rPr lang="en-US" sz="2400" b="1" dirty="0">
                <a:solidFill>
                  <a:srgbClr val="FF0000"/>
                </a:solidFill>
              </a:rPr>
              <a:t>disequilibrium</a:t>
            </a:r>
            <a:r>
              <a:rPr lang="en-US" sz="2400" dirty="0"/>
              <a:t>. </a:t>
            </a:r>
          </a:p>
          <a:p>
            <a:r>
              <a:rPr lang="en-US" sz="2400" dirty="0" smtClean="0"/>
              <a:t>Most </a:t>
            </a:r>
            <a:r>
              <a:rPr lang="en-US" sz="2400" dirty="0"/>
              <a:t>demand &amp; supply </a:t>
            </a:r>
            <a:r>
              <a:rPr lang="en-US" sz="2400" dirty="0" smtClean="0"/>
              <a:t>exam questions </a:t>
            </a:r>
            <a:r>
              <a:rPr lang="en-US" sz="2400" dirty="0"/>
              <a:t>present the student with an event(s) that causes either the demand or supply curve (or both) to shift. The student is then expected to </a:t>
            </a:r>
            <a:r>
              <a:rPr lang="en-US" sz="2400" b="1" dirty="0"/>
              <a:t>find and analyse the new equilibrium</a:t>
            </a:r>
            <a:r>
              <a:rPr lang="en-US" sz="2400" dirty="0"/>
              <a:t>.</a:t>
            </a:r>
          </a:p>
        </p:txBody>
      </p:sp>
      <p:graphicFrame>
        <p:nvGraphicFramePr>
          <p:cNvPr id="2" name="Diagram 1"/>
          <p:cNvGraphicFramePr/>
          <p:nvPr>
            <p:extLst/>
          </p:nvPr>
        </p:nvGraphicFramePr>
        <p:xfrm>
          <a:off x="266700" y="1066800"/>
          <a:ext cx="4377308" cy="5530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33670579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Market Prices – Supply and Demand Table</a:t>
            </a:r>
          </a:p>
        </p:txBody>
      </p:sp>
      <p:graphicFrame>
        <p:nvGraphicFramePr>
          <p:cNvPr id="2" name="Table 1"/>
          <p:cNvGraphicFramePr>
            <a:graphicFrameLocks noGrp="1"/>
          </p:cNvGraphicFramePr>
          <p:nvPr>
            <p:extLst/>
          </p:nvPr>
        </p:nvGraphicFramePr>
        <p:xfrm>
          <a:off x="251519" y="2132856"/>
          <a:ext cx="8640960" cy="3456384"/>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gridCol w="2880320">
                  <a:extLst>
                    <a:ext uri="{9D8B030D-6E8A-4147-A177-3AD203B41FA5}">
                      <a16:colId xmlns:a16="http://schemas.microsoft.com/office/drawing/2014/main" val="20002"/>
                    </a:ext>
                  </a:extLst>
                </a:gridCol>
              </a:tblGrid>
              <a:tr h="576064">
                <a:tc>
                  <a:txBody>
                    <a:bodyPr/>
                    <a:lstStyle/>
                    <a:p>
                      <a:pPr algn="ctr"/>
                      <a:r>
                        <a:rPr lang="en-US" sz="2400" dirty="0" smtClean="0"/>
                        <a:t>Price</a:t>
                      </a:r>
                      <a:endParaRPr lang="en-US" sz="2400" dirty="0"/>
                    </a:p>
                  </a:txBody>
                  <a:tcPr/>
                </a:tc>
                <a:tc>
                  <a:txBody>
                    <a:bodyPr/>
                    <a:lstStyle/>
                    <a:p>
                      <a:pPr algn="ctr"/>
                      <a:r>
                        <a:rPr lang="en-US" sz="2400" dirty="0" smtClean="0"/>
                        <a:t>Quantity demanded</a:t>
                      </a:r>
                      <a:endParaRPr lang="en-US" sz="2400" dirty="0"/>
                    </a:p>
                  </a:txBody>
                  <a:tcPr/>
                </a:tc>
                <a:tc>
                  <a:txBody>
                    <a:bodyPr/>
                    <a:lstStyle/>
                    <a:p>
                      <a:pPr algn="ctr"/>
                      <a:r>
                        <a:rPr lang="en-US" sz="2400" dirty="0" smtClean="0"/>
                        <a:t>Quantity supplied</a:t>
                      </a:r>
                      <a:endParaRPr lang="en-US" sz="2400" dirty="0"/>
                    </a:p>
                  </a:txBody>
                  <a:tcPr/>
                </a:tc>
                <a:extLst>
                  <a:ext uri="{0D108BD9-81ED-4DB2-BD59-A6C34878D82A}">
                    <a16:rowId xmlns:a16="http://schemas.microsoft.com/office/drawing/2014/main" val="10000"/>
                  </a:ext>
                </a:extLst>
              </a:tr>
              <a:tr h="576064">
                <a:tc>
                  <a:txBody>
                    <a:bodyPr/>
                    <a:lstStyle/>
                    <a:p>
                      <a:pPr algn="ctr"/>
                      <a:r>
                        <a:rPr lang="en-US" sz="2400" dirty="0" smtClean="0"/>
                        <a:t>£20</a:t>
                      </a:r>
                      <a:endParaRPr lang="en-US" sz="2400" dirty="0"/>
                    </a:p>
                  </a:txBody>
                  <a:tcPr/>
                </a:tc>
                <a:tc>
                  <a:txBody>
                    <a:bodyPr/>
                    <a:lstStyle/>
                    <a:p>
                      <a:pPr algn="ctr"/>
                      <a:r>
                        <a:rPr lang="en-US" sz="2400" dirty="0" smtClean="0"/>
                        <a:t>6,000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1"/>
                  </a:ext>
                </a:extLst>
              </a:tr>
              <a:tr h="576064">
                <a:tc>
                  <a:txBody>
                    <a:bodyPr/>
                    <a:lstStyle/>
                    <a:p>
                      <a:pPr algn="ctr"/>
                      <a:r>
                        <a:rPr lang="en-US" sz="2400" dirty="0" smtClean="0"/>
                        <a:t>£18</a:t>
                      </a:r>
                      <a:endParaRPr lang="en-US" sz="2400" dirty="0"/>
                    </a:p>
                  </a:txBody>
                  <a:tcPr/>
                </a:tc>
                <a:tc>
                  <a:txBody>
                    <a:bodyPr/>
                    <a:lstStyle/>
                    <a:p>
                      <a:pPr algn="ctr"/>
                      <a:r>
                        <a:rPr lang="en-US" sz="2400" dirty="0" smtClean="0"/>
                        <a:t>7,000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2"/>
                  </a:ext>
                </a:extLst>
              </a:tr>
              <a:tr h="576064">
                <a:tc>
                  <a:txBody>
                    <a:bodyPr/>
                    <a:lstStyle/>
                    <a:p>
                      <a:pPr algn="ctr"/>
                      <a:r>
                        <a:rPr lang="en-US" sz="2400" b="1" dirty="0" smtClean="0">
                          <a:solidFill>
                            <a:srgbClr val="0000FF"/>
                          </a:solidFill>
                        </a:rPr>
                        <a:t>£16</a:t>
                      </a:r>
                      <a:endParaRPr lang="en-US" sz="2400" b="1" dirty="0">
                        <a:solidFill>
                          <a:srgbClr val="0000FF"/>
                        </a:solidFill>
                      </a:endParaRPr>
                    </a:p>
                  </a:txBody>
                  <a:tcPr/>
                </a:tc>
                <a:tc>
                  <a:txBody>
                    <a:bodyPr/>
                    <a:lstStyle/>
                    <a:p>
                      <a:pPr algn="ctr"/>
                      <a:r>
                        <a:rPr lang="en-US" sz="2400" b="1" dirty="0" smtClean="0">
                          <a:solidFill>
                            <a:srgbClr val="0000FF"/>
                          </a:solidFill>
                        </a:rPr>
                        <a:t>8,000</a:t>
                      </a:r>
                      <a:endParaRPr lang="en-US" sz="2400" b="1" dirty="0">
                        <a:solidFill>
                          <a:srgbClr val="0000FF"/>
                        </a:solidFill>
                      </a:endParaRPr>
                    </a:p>
                  </a:txBody>
                  <a:tcPr/>
                </a:tc>
                <a:tc>
                  <a:txBody>
                    <a:bodyPr/>
                    <a:lstStyle/>
                    <a:p>
                      <a:pPr algn="ctr"/>
                      <a:r>
                        <a:rPr lang="en-US" sz="2400" b="1" dirty="0" smtClean="0">
                          <a:solidFill>
                            <a:srgbClr val="0000FF"/>
                          </a:solidFill>
                        </a:rPr>
                        <a:t>8,000</a:t>
                      </a:r>
                      <a:endParaRPr lang="en-US" sz="2400" b="1" dirty="0">
                        <a:solidFill>
                          <a:srgbClr val="0000FF"/>
                        </a:solidFill>
                      </a:endParaRPr>
                    </a:p>
                  </a:txBody>
                  <a:tcPr/>
                </a:tc>
                <a:extLst>
                  <a:ext uri="{0D108BD9-81ED-4DB2-BD59-A6C34878D82A}">
                    <a16:rowId xmlns:a16="http://schemas.microsoft.com/office/drawing/2014/main" val="10003"/>
                  </a:ext>
                </a:extLst>
              </a:tr>
              <a:tr h="576064">
                <a:tc>
                  <a:txBody>
                    <a:bodyPr/>
                    <a:lstStyle/>
                    <a:p>
                      <a:pPr algn="ctr"/>
                      <a:r>
                        <a:rPr lang="en-US" sz="2400" dirty="0" smtClean="0"/>
                        <a:t>£14</a:t>
                      </a:r>
                      <a:endParaRPr lang="en-US" sz="2400" dirty="0"/>
                    </a:p>
                  </a:txBody>
                  <a:tcPr/>
                </a:tc>
                <a:tc>
                  <a:txBody>
                    <a:bodyPr/>
                    <a:lstStyle/>
                    <a:p>
                      <a:pPr algn="ctr"/>
                      <a:r>
                        <a:rPr lang="en-US" sz="2400" dirty="0" smtClean="0"/>
                        <a:t>9,000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4"/>
                  </a:ext>
                </a:extLst>
              </a:tr>
              <a:tr h="576064">
                <a:tc>
                  <a:txBody>
                    <a:bodyPr/>
                    <a:lstStyle/>
                    <a:p>
                      <a:pPr algn="ctr"/>
                      <a:r>
                        <a:rPr lang="en-US" sz="2400" dirty="0" smtClean="0"/>
                        <a:t>£12</a:t>
                      </a:r>
                      <a:endParaRPr lang="en-US" sz="2400" dirty="0"/>
                    </a:p>
                  </a:txBody>
                  <a:tcPr/>
                </a:tc>
                <a:tc>
                  <a:txBody>
                    <a:bodyPr/>
                    <a:lstStyle/>
                    <a:p>
                      <a:pPr algn="ctr"/>
                      <a:r>
                        <a:rPr lang="en-US" sz="2400" dirty="0" smtClean="0"/>
                        <a:t>10,000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251520" y="1085835"/>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A football club has a fixed stadium capacity of 8,000 seats and has estimated the level of demand at different ticket prices as follows:</a:t>
            </a:r>
          </a:p>
        </p:txBody>
      </p:sp>
      <p:sp>
        <p:nvSpPr>
          <p:cNvPr id="6" name="TextBox 5"/>
          <p:cNvSpPr txBox="1"/>
          <p:nvPr/>
        </p:nvSpPr>
        <p:spPr>
          <a:xfrm>
            <a:off x="251520" y="5805264"/>
            <a:ext cx="7776864" cy="707886"/>
          </a:xfrm>
          <a:prstGeom prst="rect">
            <a:avLst/>
          </a:prstGeom>
          <a:ln>
            <a:prstDash val="sysDash"/>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2000" dirty="0" smtClean="0"/>
              <a:t>The equilibrium price in this situation is £16 where quantity demanded and supplied = 8,000 tickets. Supply &amp; demand in balance.</a:t>
            </a:r>
          </a:p>
        </p:txBody>
      </p:sp>
    </p:spTree>
    <p:custDataLst>
      <p:tags r:id="rId1"/>
    </p:custDataLst>
    <p:extLst>
      <p:ext uri="{BB962C8B-B14F-4D97-AF65-F5344CB8AC3E}">
        <p14:creationId xmlns:p14="http://schemas.microsoft.com/office/powerpoint/2010/main" val="15610385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Prices in a Supply and Demand Diagram</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Wheat</a:t>
            </a:r>
            <a:endParaRPr lang="en-GB" sz="2000" dirty="0"/>
          </a:p>
        </p:txBody>
      </p:sp>
      <p:sp>
        <p:nvSpPr>
          <p:cNvPr id="12" name="TextBox 11"/>
          <p:cNvSpPr txBox="1"/>
          <p:nvPr/>
        </p:nvSpPr>
        <p:spPr>
          <a:xfrm>
            <a:off x="5364088" y="6197242"/>
            <a:ext cx="3312368" cy="400110"/>
          </a:xfrm>
          <a:prstGeom prst="rect">
            <a:avLst/>
          </a:prstGeom>
          <a:noFill/>
        </p:spPr>
        <p:txBody>
          <a:bodyPr wrap="square" rtlCol="0">
            <a:spAutoFit/>
          </a:bodyPr>
          <a:lstStyle/>
          <a:p>
            <a:pPr algn="r"/>
            <a:r>
              <a:rPr lang="en-GB" sz="2000" dirty="0" smtClean="0"/>
              <a:t>Quantity of wheat</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Equilibrium is a </a:t>
            </a:r>
            <a:r>
              <a:rPr lang="en-US" sz="2000" dirty="0"/>
              <a:t>state </a:t>
            </a:r>
            <a:r>
              <a:rPr lang="en-US" sz="2000" dirty="0" smtClean="0"/>
              <a:t>of</a:t>
            </a:r>
            <a:r>
              <a:rPr lang="en-US" sz="2000" b="1" dirty="0" smtClean="0"/>
              <a:t> </a:t>
            </a:r>
            <a:r>
              <a:rPr lang="en-US" sz="2000" b="1" dirty="0"/>
              <a:t>balance </a:t>
            </a:r>
            <a:r>
              <a:rPr lang="en-US" sz="2000" dirty="0"/>
              <a:t>between market demand and </a:t>
            </a:r>
            <a:r>
              <a:rPr lang="en-US" sz="2000" dirty="0" smtClean="0"/>
              <a:t>supply – there is </a:t>
            </a:r>
            <a:r>
              <a:rPr lang="en-US" sz="2000" b="1" dirty="0" smtClean="0"/>
              <a:t>no excess demand or supply</a:t>
            </a:r>
            <a:endParaRPr lang="en-US" sz="2000" b="1" dirty="0"/>
          </a:p>
        </p:txBody>
      </p:sp>
      <p:sp>
        <p:nvSpPr>
          <p:cNvPr id="26" name="TextBox 25"/>
          <p:cNvSpPr txBox="1"/>
          <p:nvPr/>
        </p:nvSpPr>
        <p:spPr>
          <a:xfrm>
            <a:off x="6084168" y="5025370"/>
            <a:ext cx="1512168" cy="707886"/>
          </a:xfrm>
          <a:prstGeom prst="rect">
            <a:avLst/>
          </a:prstGeom>
          <a:noFill/>
        </p:spPr>
        <p:txBody>
          <a:bodyPr wrap="square" rtlCol="0">
            <a:spAutoFit/>
          </a:bodyPr>
          <a:lstStyle/>
          <a:p>
            <a:r>
              <a:rPr lang="en-GB" sz="2000" dirty="0" smtClean="0"/>
              <a:t>Market Demand</a:t>
            </a:r>
            <a:endParaRPr lang="en-GB" sz="2000" dirty="0"/>
          </a:p>
        </p:txBody>
      </p:sp>
      <p:sp>
        <p:nvSpPr>
          <p:cNvPr id="19" name="TextBox 18"/>
          <p:cNvSpPr txBox="1"/>
          <p:nvPr/>
        </p:nvSpPr>
        <p:spPr>
          <a:xfrm>
            <a:off x="6804248" y="3284984"/>
            <a:ext cx="2016224" cy="923330"/>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dirty="0" smtClean="0"/>
              <a:t>Pe is also known as the “market clearing price”</a:t>
            </a:r>
            <a:endParaRPr lang="en-US" b="1" dirty="0"/>
          </a:p>
        </p:txBody>
      </p:sp>
      <p:cxnSp>
        <p:nvCxnSpPr>
          <p:cNvPr id="4" name="Straight Arrow Connector 3"/>
          <p:cNvCxnSpPr/>
          <p:nvPr/>
        </p:nvCxnSpPr>
        <p:spPr>
          <a:xfrm flipH="1">
            <a:off x="5076056" y="3717032"/>
            <a:ext cx="1584176" cy="0"/>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Tree>
    <p:custDataLst>
      <p:tags r:id="rId1"/>
    </p:custDataLst>
    <p:extLst>
      <p:ext uri="{BB962C8B-B14F-4D97-AF65-F5344CB8AC3E}">
        <p14:creationId xmlns:p14="http://schemas.microsoft.com/office/powerpoint/2010/main" val="13432262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4" name="Straight Connector 23"/>
          <p:cNvCxnSpPr/>
          <p:nvPr/>
        </p:nvCxnSpPr>
        <p:spPr>
          <a:xfrm flipV="1">
            <a:off x="5724128" y="3140968"/>
            <a:ext cx="0" cy="2952328"/>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1" name="Straight Connector 20"/>
          <p:cNvCxnSpPr/>
          <p:nvPr/>
        </p:nvCxnSpPr>
        <p:spPr>
          <a:xfrm flipV="1">
            <a:off x="4067944" y="3140968"/>
            <a:ext cx="0" cy="2952328"/>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140968"/>
            <a:ext cx="396044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Disequilibrium – Excess Supply</a:t>
            </a:r>
          </a:p>
        </p:txBody>
      </p:sp>
      <p:cxnSp>
        <p:nvCxnSpPr>
          <p:cNvPr id="5" name="Straight Arrow Connector 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cxnSp>
        <p:nvCxnSpPr>
          <p:cNvPr id="6" name="Straight Connector 5"/>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Wheat</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of Wheat</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7" name="TextBox 16"/>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If the current market price was P2, there would be an </a:t>
            </a:r>
            <a:r>
              <a:rPr lang="en-US" sz="2000" b="1" dirty="0" smtClean="0"/>
              <a:t>excess supply </a:t>
            </a:r>
            <a:r>
              <a:rPr lang="en-US" sz="2000" dirty="0" smtClean="0"/>
              <a:t>– of Q2 – Q3, this will put </a:t>
            </a:r>
            <a:r>
              <a:rPr lang="en-US" sz="2000" b="1" dirty="0" smtClean="0"/>
              <a:t>downward pressure on price</a:t>
            </a:r>
            <a:endParaRPr lang="en-US" sz="2000" b="1" dirty="0"/>
          </a:p>
        </p:txBody>
      </p:sp>
      <p:sp>
        <p:nvSpPr>
          <p:cNvPr id="18" name="TextBox 17"/>
          <p:cNvSpPr txBox="1"/>
          <p:nvPr/>
        </p:nvSpPr>
        <p:spPr>
          <a:xfrm>
            <a:off x="6084168" y="5025370"/>
            <a:ext cx="1512168" cy="707886"/>
          </a:xfrm>
          <a:prstGeom prst="rect">
            <a:avLst/>
          </a:prstGeom>
          <a:noFill/>
        </p:spPr>
        <p:txBody>
          <a:bodyPr wrap="square" rtlCol="0">
            <a:spAutoFit/>
          </a:bodyPr>
          <a:lstStyle/>
          <a:p>
            <a:r>
              <a:rPr lang="en-GB" sz="2000" dirty="0" smtClean="0"/>
              <a:t>Market Demand</a:t>
            </a:r>
            <a:endParaRPr lang="en-GB" sz="2000" dirty="0"/>
          </a:p>
        </p:txBody>
      </p:sp>
      <p:sp>
        <p:nvSpPr>
          <p:cNvPr id="19" name="TextBox 18"/>
          <p:cNvSpPr txBox="1"/>
          <p:nvPr/>
        </p:nvSpPr>
        <p:spPr>
          <a:xfrm>
            <a:off x="1043608" y="2884874"/>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3" name="TextBox 22"/>
          <p:cNvSpPr txBox="1"/>
          <p:nvPr/>
        </p:nvSpPr>
        <p:spPr>
          <a:xfrm>
            <a:off x="3707904"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28" name="TextBox 27"/>
          <p:cNvSpPr txBox="1"/>
          <p:nvPr/>
        </p:nvSpPr>
        <p:spPr>
          <a:xfrm>
            <a:off x="5364088" y="6197242"/>
            <a:ext cx="576064" cy="400110"/>
          </a:xfrm>
          <a:prstGeom prst="rect">
            <a:avLst/>
          </a:prstGeom>
          <a:noFill/>
        </p:spPr>
        <p:txBody>
          <a:bodyPr wrap="square" rtlCol="0">
            <a:spAutoFit/>
          </a:bodyPr>
          <a:lstStyle/>
          <a:p>
            <a:pPr algn="r"/>
            <a:r>
              <a:rPr lang="en-GB" sz="2000" dirty="0" smtClean="0"/>
              <a:t>Q3</a:t>
            </a:r>
            <a:endParaRPr lang="en-GB" sz="2000" dirty="0"/>
          </a:p>
        </p:txBody>
      </p:sp>
      <p:sp>
        <p:nvSpPr>
          <p:cNvPr id="29" name="Oval 28"/>
          <p:cNvSpPr/>
          <p:nvPr/>
        </p:nvSpPr>
        <p:spPr>
          <a:xfrm>
            <a:off x="3995936" y="306896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Oval 29"/>
          <p:cNvSpPr/>
          <p:nvPr/>
        </p:nvSpPr>
        <p:spPr>
          <a:xfrm>
            <a:off x="5652120" y="306896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32" name="Straight Arrow Connector 31"/>
          <p:cNvCxnSpPr/>
          <p:nvPr/>
        </p:nvCxnSpPr>
        <p:spPr>
          <a:xfrm>
            <a:off x="4067944" y="2780928"/>
            <a:ext cx="1728192" cy="0"/>
          </a:xfrm>
          <a:prstGeom prst="straightConnector1">
            <a:avLst/>
          </a:prstGeom>
          <a:ln>
            <a:headEnd type="arrow"/>
            <a:tailEnd type="arrow"/>
          </a:ln>
        </p:spPr>
        <p:style>
          <a:lnRef idx="3">
            <a:schemeClr val="accent3"/>
          </a:lnRef>
          <a:fillRef idx="0">
            <a:schemeClr val="accent3"/>
          </a:fillRef>
          <a:effectRef idx="2">
            <a:schemeClr val="accent3"/>
          </a:effectRef>
          <a:fontRef idx="minor">
            <a:schemeClr val="tx1"/>
          </a:fontRef>
        </p:style>
      </p:cxnSp>
      <p:sp>
        <p:nvSpPr>
          <p:cNvPr id="33" name="TextBox 32"/>
          <p:cNvSpPr txBox="1"/>
          <p:nvPr/>
        </p:nvSpPr>
        <p:spPr>
          <a:xfrm>
            <a:off x="4139952" y="2339588"/>
            <a:ext cx="1584176" cy="369332"/>
          </a:xfrm>
          <a:prstGeom prst="rect">
            <a:avLst/>
          </a:prstGeom>
          <a:noFill/>
        </p:spPr>
        <p:txBody>
          <a:bodyPr wrap="square" rtlCol="0">
            <a:spAutoFit/>
          </a:bodyPr>
          <a:lstStyle/>
          <a:p>
            <a:pPr algn="ctr"/>
            <a:r>
              <a:rPr lang="en-US" dirty="0" smtClean="0">
                <a:solidFill>
                  <a:srgbClr val="008000"/>
                </a:solidFill>
              </a:rPr>
              <a:t>Excess supply</a:t>
            </a:r>
            <a:endParaRPr lang="en-US" dirty="0">
              <a:solidFill>
                <a:srgbClr val="008000"/>
              </a:solidFill>
            </a:endParaRPr>
          </a:p>
        </p:txBody>
      </p:sp>
    </p:spTree>
    <p:custDataLst>
      <p:tags r:id="rId1"/>
    </p:custDataLst>
    <p:extLst>
      <p:ext uri="{BB962C8B-B14F-4D97-AF65-F5344CB8AC3E}">
        <p14:creationId xmlns:p14="http://schemas.microsoft.com/office/powerpoint/2010/main" val="20403306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4" name="Straight Connector 23"/>
          <p:cNvCxnSpPr/>
          <p:nvPr/>
        </p:nvCxnSpPr>
        <p:spPr>
          <a:xfrm flipV="1">
            <a:off x="5724128" y="4797152"/>
            <a:ext cx="0" cy="129614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1" name="Straight Connector 20"/>
          <p:cNvCxnSpPr/>
          <p:nvPr/>
        </p:nvCxnSpPr>
        <p:spPr>
          <a:xfrm flipV="1">
            <a:off x="2627784" y="4797152"/>
            <a:ext cx="0" cy="129614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4797152"/>
            <a:ext cx="396044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Disequilibrium – Excess Demand</a:t>
            </a:r>
          </a:p>
        </p:txBody>
      </p:sp>
      <p:cxnSp>
        <p:nvCxnSpPr>
          <p:cNvPr id="5" name="Straight Arrow Connector 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cxnSp>
        <p:nvCxnSpPr>
          <p:cNvPr id="6" name="Straight Connector 5"/>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Wheat</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of Wheat</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7" name="TextBox 16"/>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If the current market price was P1, there would be an </a:t>
            </a:r>
            <a:r>
              <a:rPr lang="en-US" sz="2000" b="1" dirty="0" smtClean="0"/>
              <a:t>excess demand </a:t>
            </a:r>
            <a:r>
              <a:rPr lang="en-US" sz="2000" dirty="0" smtClean="0"/>
              <a:t>– of Q1 – Q4, this will put </a:t>
            </a:r>
            <a:r>
              <a:rPr lang="en-US" sz="2000" b="1" dirty="0" smtClean="0"/>
              <a:t>upward pressure on price</a:t>
            </a:r>
            <a:endParaRPr lang="en-US" sz="2000" b="1" dirty="0"/>
          </a:p>
        </p:txBody>
      </p:sp>
      <p:sp>
        <p:nvSpPr>
          <p:cNvPr id="18" name="TextBox 17"/>
          <p:cNvSpPr txBox="1"/>
          <p:nvPr/>
        </p:nvSpPr>
        <p:spPr>
          <a:xfrm>
            <a:off x="6084168" y="5025370"/>
            <a:ext cx="1512168" cy="707886"/>
          </a:xfrm>
          <a:prstGeom prst="rect">
            <a:avLst/>
          </a:prstGeom>
          <a:noFill/>
        </p:spPr>
        <p:txBody>
          <a:bodyPr wrap="square" rtlCol="0">
            <a:spAutoFit/>
          </a:bodyPr>
          <a:lstStyle/>
          <a:p>
            <a:r>
              <a:rPr lang="en-GB" sz="2000" dirty="0" smtClean="0"/>
              <a:t>Market Demand</a:t>
            </a:r>
            <a:endParaRPr lang="en-GB" sz="2000" dirty="0"/>
          </a:p>
        </p:txBody>
      </p:sp>
      <p:sp>
        <p:nvSpPr>
          <p:cNvPr id="19" name="TextBox 18"/>
          <p:cNvSpPr txBox="1"/>
          <p:nvPr/>
        </p:nvSpPr>
        <p:spPr>
          <a:xfrm>
            <a:off x="1043608" y="4581128"/>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23" name="TextBox 22"/>
          <p:cNvSpPr txBox="1"/>
          <p:nvPr/>
        </p:nvSpPr>
        <p:spPr>
          <a:xfrm>
            <a:off x="2267744" y="6197242"/>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28" name="TextBox 27"/>
          <p:cNvSpPr txBox="1"/>
          <p:nvPr/>
        </p:nvSpPr>
        <p:spPr>
          <a:xfrm>
            <a:off x="5364088" y="6197242"/>
            <a:ext cx="576064" cy="400110"/>
          </a:xfrm>
          <a:prstGeom prst="rect">
            <a:avLst/>
          </a:prstGeom>
          <a:noFill/>
        </p:spPr>
        <p:txBody>
          <a:bodyPr wrap="square" rtlCol="0">
            <a:spAutoFit/>
          </a:bodyPr>
          <a:lstStyle/>
          <a:p>
            <a:pPr algn="r"/>
            <a:r>
              <a:rPr lang="en-GB" sz="2000" dirty="0" smtClean="0"/>
              <a:t>Q</a:t>
            </a:r>
            <a:r>
              <a:rPr lang="en-GB" sz="2000" dirty="0"/>
              <a:t>4</a:t>
            </a:r>
          </a:p>
        </p:txBody>
      </p:sp>
      <p:sp>
        <p:nvSpPr>
          <p:cNvPr id="29" name="Oval 28"/>
          <p:cNvSpPr/>
          <p:nvPr/>
        </p:nvSpPr>
        <p:spPr>
          <a:xfrm>
            <a:off x="2555776" y="472514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Oval 29"/>
          <p:cNvSpPr/>
          <p:nvPr/>
        </p:nvSpPr>
        <p:spPr>
          <a:xfrm>
            <a:off x="5652120" y="472514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32" name="Straight Arrow Connector 31"/>
          <p:cNvCxnSpPr/>
          <p:nvPr/>
        </p:nvCxnSpPr>
        <p:spPr>
          <a:xfrm>
            <a:off x="2771800" y="5157192"/>
            <a:ext cx="2808312" cy="0"/>
          </a:xfrm>
          <a:prstGeom prst="straightConnector1">
            <a:avLst/>
          </a:prstGeom>
          <a:ln>
            <a:headEnd type="arrow"/>
            <a:tailEnd type="arrow"/>
          </a:ln>
        </p:spPr>
        <p:style>
          <a:lnRef idx="3">
            <a:schemeClr val="accent3"/>
          </a:lnRef>
          <a:fillRef idx="0">
            <a:schemeClr val="accent3"/>
          </a:fillRef>
          <a:effectRef idx="2">
            <a:schemeClr val="accent3"/>
          </a:effectRef>
          <a:fontRef idx="minor">
            <a:schemeClr val="tx1"/>
          </a:fontRef>
        </p:style>
      </p:cxnSp>
      <p:sp>
        <p:nvSpPr>
          <p:cNvPr id="33" name="TextBox 32"/>
          <p:cNvSpPr txBox="1"/>
          <p:nvPr/>
        </p:nvSpPr>
        <p:spPr>
          <a:xfrm>
            <a:off x="2699792" y="5147900"/>
            <a:ext cx="2016224" cy="369332"/>
          </a:xfrm>
          <a:prstGeom prst="rect">
            <a:avLst/>
          </a:prstGeom>
          <a:noFill/>
        </p:spPr>
        <p:txBody>
          <a:bodyPr wrap="square" rtlCol="0">
            <a:spAutoFit/>
          </a:bodyPr>
          <a:lstStyle/>
          <a:p>
            <a:pPr algn="ctr"/>
            <a:r>
              <a:rPr lang="en-US" dirty="0" smtClean="0">
                <a:solidFill>
                  <a:srgbClr val="008000"/>
                </a:solidFill>
              </a:rPr>
              <a:t>Excess demand</a:t>
            </a:r>
            <a:endParaRPr lang="en-US" dirty="0">
              <a:solidFill>
                <a:srgbClr val="008000"/>
              </a:solidFill>
            </a:endParaRPr>
          </a:p>
        </p:txBody>
      </p:sp>
    </p:spTree>
    <p:custDataLst>
      <p:tags r:id="rId1"/>
    </p:custDataLst>
    <p:extLst>
      <p:ext uri="{BB962C8B-B14F-4D97-AF65-F5344CB8AC3E}">
        <p14:creationId xmlns:p14="http://schemas.microsoft.com/office/powerpoint/2010/main" val="9858177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Market Prices – Changes in Demand</a:t>
            </a:r>
          </a:p>
        </p:txBody>
      </p:sp>
      <p:graphicFrame>
        <p:nvGraphicFramePr>
          <p:cNvPr id="2" name="Table 1"/>
          <p:cNvGraphicFramePr>
            <a:graphicFrameLocks noGrp="1"/>
          </p:cNvGraphicFramePr>
          <p:nvPr>
            <p:extLst/>
          </p:nvPr>
        </p:nvGraphicFramePr>
        <p:xfrm>
          <a:off x="323528" y="2132856"/>
          <a:ext cx="8496945" cy="3566160"/>
        </p:xfrm>
        <a:graphic>
          <a:graphicData uri="http://schemas.openxmlformats.org/drawingml/2006/table">
            <a:tbl>
              <a:tblPr firstRow="1" bandRow="1">
                <a:tableStyleId>{21E4AEA4-8DFA-4A89-87EB-49C32662AFE0}</a:tableStyleId>
              </a:tblPr>
              <a:tblGrid>
                <a:gridCol w="1350150">
                  <a:extLst>
                    <a:ext uri="{9D8B030D-6E8A-4147-A177-3AD203B41FA5}">
                      <a16:colId xmlns:a16="http://schemas.microsoft.com/office/drawing/2014/main" val="20000"/>
                    </a:ext>
                  </a:extLst>
                </a:gridCol>
                <a:gridCol w="2538282">
                  <a:extLst>
                    <a:ext uri="{9D8B030D-6E8A-4147-A177-3AD203B41FA5}">
                      <a16:colId xmlns:a16="http://schemas.microsoft.com/office/drawing/2014/main" val="20001"/>
                    </a:ext>
                  </a:extLst>
                </a:gridCol>
                <a:gridCol w="2160240">
                  <a:extLst>
                    <a:ext uri="{9D8B030D-6E8A-4147-A177-3AD203B41FA5}">
                      <a16:colId xmlns:a16="http://schemas.microsoft.com/office/drawing/2014/main" val="20002"/>
                    </a:ext>
                  </a:extLst>
                </a:gridCol>
                <a:gridCol w="2448273">
                  <a:extLst>
                    <a:ext uri="{9D8B030D-6E8A-4147-A177-3AD203B41FA5}">
                      <a16:colId xmlns:a16="http://schemas.microsoft.com/office/drawing/2014/main" val="20003"/>
                    </a:ext>
                  </a:extLst>
                </a:gridCol>
              </a:tblGrid>
              <a:tr h="814244">
                <a:tc>
                  <a:txBody>
                    <a:bodyPr/>
                    <a:lstStyle/>
                    <a:p>
                      <a:pPr algn="ctr"/>
                      <a:r>
                        <a:rPr lang="en-US" sz="2400" dirty="0" smtClean="0"/>
                        <a:t>Price per kg</a:t>
                      </a:r>
                      <a:endParaRPr lang="en-US" sz="2400" dirty="0"/>
                    </a:p>
                  </a:txBody>
                  <a:tcPr/>
                </a:tc>
                <a:tc>
                  <a:txBody>
                    <a:bodyPr/>
                    <a:lstStyle/>
                    <a:p>
                      <a:pPr algn="ctr"/>
                      <a:r>
                        <a:rPr lang="en-US" sz="2400" dirty="0" smtClean="0"/>
                        <a:t>Quantity </a:t>
                      </a:r>
                    </a:p>
                    <a:p>
                      <a:pPr algn="ctr"/>
                      <a:r>
                        <a:rPr lang="en-US" sz="2400" dirty="0" smtClean="0"/>
                        <a:t>demanded (1)</a:t>
                      </a:r>
                      <a:endParaRPr lang="en-US" sz="2400" dirty="0"/>
                    </a:p>
                  </a:txBody>
                  <a:tcPr/>
                </a:tc>
                <a:tc>
                  <a:txBody>
                    <a:bodyPr/>
                    <a:lstStyle/>
                    <a:p>
                      <a:pPr algn="ctr"/>
                      <a:r>
                        <a:rPr lang="en-US" sz="2400" dirty="0" smtClean="0"/>
                        <a:t>Quantity supplied</a:t>
                      </a:r>
                      <a:endParaRPr lang="en-US" sz="2400" dirty="0"/>
                    </a:p>
                  </a:txBody>
                  <a:tcPr/>
                </a:tc>
                <a:tc>
                  <a:txBody>
                    <a:bodyPr/>
                    <a:lstStyle/>
                    <a:p>
                      <a:pPr algn="ctr"/>
                      <a:r>
                        <a:rPr lang="en-US" sz="2400" dirty="0" smtClean="0"/>
                        <a:t>Quantity </a:t>
                      </a:r>
                    </a:p>
                    <a:p>
                      <a:pPr algn="ctr"/>
                      <a:r>
                        <a:rPr lang="en-US" sz="2400" dirty="0" smtClean="0"/>
                        <a:t>demanded (2)</a:t>
                      </a:r>
                    </a:p>
                  </a:txBody>
                  <a:tcPr/>
                </a:tc>
                <a:extLst>
                  <a:ext uri="{0D108BD9-81ED-4DB2-BD59-A6C34878D82A}">
                    <a16:rowId xmlns:a16="http://schemas.microsoft.com/office/drawing/2014/main" val="10000"/>
                  </a:ext>
                </a:extLst>
              </a:tr>
              <a:tr h="452358">
                <a:tc>
                  <a:txBody>
                    <a:bodyPr/>
                    <a:lstStyle/>
                    <a:p>
                      <a:pPr algn="ctr"/>
                      <a:r>
                        <a:rPr lang="en-US" sz="2400" dirty="0" smtClean="0"/>
                        <a:t>£10</a:t>
                      </a:r>
                      <a:endParaRPr lang="en-US" sz="2400" dirty="0"/>
                    </a:p>
                  </a:txBody>
                  <a:tcPr/>
                </a:tc>
                <a:tc>
                  <a:txBody>
                    <a:bodyPr/>
                    <a:lstStyle/>
                    <a:p>
                      <a:pPr algn="ctr"/>
                      <a:r>
                        <a:rPr lang="en-US" sz="2400" dirty="0" smtClean="0"/>
                        <a:t>100</a:t>
                      </a:r>
                      <a:endParaRPr lang="en-US" sz="2400" dirty="0"/>
                    </a:p>
                  </a:txBody>
                  <a:tcPr/>
                </a:tc>
                <a:tc>
                  <a:txBody>
                    <a:bodyPr/>
                    <a:lstStyle/>
                    <a:p>
                      <a:pPr algn="ctr"/>
                      <a:r>
                        <a:rPr lang="en-US" sz="2400" dirty="0" smtClean="0"/>
                        <a:t>380</a:t>
                      </a:r>
                      <a:endParaRPr lang="en-US" sz="2400" dirty="0"/>
                    </a:p>
                  </a:txBody>
                  <a:tcPr/>
                </a:tc>
                <a:tc>
                  <a:txBody>
                    <a:bodyPr/>
                    <a:lstStyle/>
                    <a:p>
                      <a:pPr algn="ctr"/>
                      <a:r>
                        <a:rPr lang="en-US" sz="2400" dirty="0" smtClean="0"/>
                        <a:t>240</a:t>
                      </a:r>
                      <a:endParaRPr lang="en-US" sz="2400" dirty="0"/>
                    </a:p>
                  </a:txBody>
                  <a:tcPr/>
                </a:tc>
                <a:extLst>
                  <a:ext uri="{0D108BD9-81ED-4DB2-BD59-A6C34878D82A}">
                    <a16:rowId xmlns:a16="http://schemas.microsoft.com/office/drawing/2014/main" val="10001"/>
                  </a:ext>
                </a:extLst>
              </a:tr>
              <a:tr h="452358">
                <a:tc>
                  <a:txBody>
                    <a:bodyPr/>
                    <a:lstStyle/>
                    <a:p>
                      <a:pPr algn="ctr"/>
                      <a:r>
                        <a:rPr lang="en-US" sz="2400" dirty="0" smtClean="0"/>
                        <a:t>£9</a:t>
                      </a:r>
                      <a:endParaRPr lang="en-US" sz="2400" dirty="0"/>
                    </a:p>
                  </a:txBody>
                  <a:tcPr/>
                </a:tc>
                <a:tc>
                  <a:txBody>
                    <a:bodyPr/>
                    <a:lstStyle/>
                    <a:p>
                      <a:pPr algn="ctr"/>
                      <a:r>
                        <a:rPr lang="en-US" sz="2400" dirty="0" smtClean="0"/>
                        <a:t>130</a:t>
                      </a:r>
                      <a:endParaRPr lang="en-US" sz="2400" dirty="0"/>
                    </a:p>
                  </a:txBody>
                  <a:tcPr/>
                </a:tc>
                <a:tc>
                  <a:txBody>
                    <a:bodyPr/>
                    <a:lstStyle/>
                    <a:p>
                      <a:pPr algn="ctr"/>
                      <a:r>
                        <a:rPr lang="en-US" sz="2400" dirty="0" smtClean="0"/>
                        <a:t>340</a:t>
                      </a:r>
                      <a:endParaRPr lang="en-US" sz="2400" dirty="0"/>
                    </a:p>
                  </a:txBody>
                  <a:tcPr/>
                </a:tc>
                <a:tc>
                  <a:txBody>
                    <a:bodyPr/>
                    <a:lstStyle/>
                    <a:p>
                      <a:pPr algn="ctr"/>
                      <a:r>
                        <a:rPr lang="en-US" sz="2400" dirty="0" smtClean="0"/>
                        <a:t>270</a:t>
                      </a:r>
                      <a:endParaRPr lang="en-US" sz="2400" dirty="0"/>
                    </a:p>
                  </a:txBody>
                  <a:tcPr/>
                </a:tc>
                <a:extLst>
                  <a:ext uri="{0D108BD9-81ED-4DB2-BD59-A6C34878D82A}">
                    <a16:rowId xmlns:a16="http://schemas.microsoft.com/office/drawing/2014/main" val="10002"/>
                  </a:ext>
                </a:extLst>
              </a:tr>
              <a:tr h="452358">
                <a:tc>
                  <a:txBody>
                    <a:bodyPr/>
                    <a:lstStyle/>
                    <a:p>
                      <a:pPr algn="ctr"/>
                      <a:r>
                        <a:rPr lang="en-US" sz="2400" dirty="0" smtClean="0"/>
                        <a:t>£8</a:t>
                      </a:r>
                      <a:endParaRPr lang="en-US" sz="2400" dirty="0"/>
                    </a:p>
                  </a:txBody>
                  <a:tcPr/>
                </a:tc>
                <a:tc>
                  <a:txBody>
                    <a:bodyPr/>
                    <a:lstStyle/>
                    <a:p>
                      <a:pPr algn="ctr"/>
                      <a:r>
                        <a:rPr lang="en-US" sz="2400" dirty="0" smtClean="0"/>
                        <a:t>160</a:t>
                      </a:r>
                      <a:endParaRPr lang="en-US" sz="2400" dirty="0"/>
                    </a:p>
                  </a:txBody>
                  <a:tcPr/>
                </a:tc>
                <a:tc>
                  <a:txBody>
                    <a:bodyPr/>
                    <a:lstStyle/>
                    <a:p>
                      <a:pPr algn="ctr"/>
                      <a:r>
                        <a:rPr lang="en-US" sz="2400" b="1" dirty="0" smtClean="0">
                          <a:solidFill>
                            <a:srgbClr val="FF0000"/>
                          </a:solidFill>
                        </a:rPr>
                        <a:t>300</a:t>
                      </a:r>
                      <a:endParaRPr lang="en-US" sz="2400" b="1" dirty="0">
                        <a:solidFill>
                          <a:srgbClr val="FF0000"/>
                        </a:solidFill>
                      </a:endParaRPr>
                    </a:p>
                  </a:txBody>
                  <a:tcPr/>
                </a:tc>
                <a:tc>
                  <a:txBody>
                    <a:bodyPr/>
                    <a:lstStyle/>
                    <a:p>
                      <a:pPr algn="ctr"/>
                      <a:r>
                        <a:rPr lang="en-US" sz="2400" b="1" dirty="0" smtClean="0">
                          <a:solidFill>
                            <a:srgbClr val="FF0000"/>
                          </a:solidFill>
                        </a:rPr>
                        <a:t>300</a:t>
                      </a:r>
                      <a:endParaRPr lang="en-US" sz="2400" b="1" dirty="0">
                        <a:solidFill>
                          <a:srgbClr val="FF0000"/>
                        </a:solidFill>
                      </a:endParaRPr>
                    </a:p>
                  </a:txBody>
                  <a:tcPr/>
                </a:tc>
                <a:extLst>
                  <a:ext uri="{0D108BD9-81ED-4DB2-BD59-A6C34878D82A}">
                    <a16:rowId xmlns:a16="http://schemas.microsoft.com/office/drawing/2014/main" val="10003"/>
                  </a:ext>
                </a:extLst>
              </a:tr>
              <a:tr h="452358">
                <a:tc>
                  <a:txBody>
                    <a:bodyPr/>
                    <a:lstStyle/>
                    <a:p>
                      <a:pPr algn="ctr"/>
                      <a:r>
                        <a:rPr lang="en-US" sz="2400" dirty="0" smtClean="0"/>
                        <a:t>£7</a:t>
                      </a:r>
                      <a:endParaRPr lang="en-US" sz="2400" dirty="0"/>
                    </a:p>
                  </a:txBody>
                  <a:tcPr/>
                </a:tc>
                <a:tc>
                  <a:txBody>
                    <a:bodyPr/>
                    <a:lstStyle/>
                    <a:p>
                      <a:pPr algn="ctr"/>
                      <a:r>
                        <a:rPr lang="en-US" sz="2400" dirty="0" smtClean="0"/>
                        <a:t>190</a:t>
                      </a:r>
                      <a:endParaRPr lang="en-US" sz="2400" dirty="0"/>
                    </a:p>
                  </a:txBody>
                  <a:tcPr/>
                </a:tc>
                <a:tc>
                  <a:txBody>
                    <a:bodyPr/>
                    <a:lstStyle/>
                    <a:p>
                      <a:pPr algn="ctr"/>
                      <a:r>
                        <a:rPr lang="en-US" sz="2400" dirty="0" smtClean="0"/>
                        <a:t>260</a:t>
                      </a:r>
                      <a:endParaRPr lang="en-US" sz="2400" dirty="0"/>
                    </a:p>
                  </a:txBody>
                  <a:tcPr/>
                </a:tc>
                <a:tc>
                  <a:txBody>
                    <a:bodyPr/>
                    <a:lstStyle/>
                    <a:p>
                      <a:pPr algn="ctr"/>
                      <a:r>
                        <a:rPr lang="en-US" sz="2400" dirty="0" smtClean="0"/>
                        <a:t>330</a:t>
                      </a:r>
                      <a:endParaRPr lang="en-US" sz="2400" dirty="0"/>
                    </a:p>
                  </a:txBody>
                  <a:tcPr/>
                </a:tc>
                <a:extLst>
                  <a:ext uri="{0D108BD9-81ED-4DB2-BD59-A6C34878D82A}">
                    <a16:rowId xmlns:a16="http://schemas.microsoft.com/office/drawing/2014/main" val="10004"/>
                  </a:ext>
                </a:extLst>
              </a:tr>
              <a:tr h="452358">
                <a:tc>
                  <a:txBody>
                    <a:bodyPr/>
                    <a:lstStyle/>
                    <a:p>
                      <a:pPr algn="ctr"/>
                      <a:r>
                        <a:rPr lang="en-US" sz="2400" b="1" dirty="0" smtClean="0">
                          <a:solidFill>
                            <a:srgbClr val="0000FF"/>
                          </a:solidFill>
                        </a:rPr>
                        <a:t>£6</a:t>
                      </a:r>
                      <a:endParaRPr lang="en-US" sz="2400" b="1" dirty="0">
                        <a:solidFill>
                          <a:srgbClr val="0000FF"/>
                        </a:solidFill>
                      </a:endParaRPr>
                    </a:p>
                  </a:txBody>
                  <a:tcPr/>
                </a:tc>
                <a:tc>
                  <a:txBody>
                    <a:bodyPr/>
                    <a:lstStyle/>
                    <a:p>
                      <a:pPr algn="ctr"/>
                      <a:r>
                        <a:rPr lang="en-US" sz="2400" b="1" dirty="0" smtClean="0">
                          <a:solidFill>
                            <a:srgbClr val="0000FF"/>
                          </a:solidFill>
                        </a:rPr>
                        <a:t>220</a:t>
                      </a:r>
                      <a:endParaRPr lang="en-US" sz="2400" b="1" dirty="0">
                        <a:solidFill>
                          <a:srgbClr val="0000FF"/>
                        </a:solidFill>
                      </a:endParaRPr>
                    </a:p>
                  </a:txBody>
                  <a:tcPr/>
                </a:tc>
                <a:tc>
                  <a:txBody>
                    <a:bodyPr/>
                    <a:lstStyle/>
                    <a:p>
                      <a:pPr algn="ctr"/>
                      <a:r>
                        <a:rPr lang="en-US" sz="2400" b="1" dirty="0" smtClean="0">
                          <a:solidFill>
                            <a:srgbClr val="0000FF"/>
                          </a:solidFill>
                        </a:rPr>
                        <a:t>220</a:t>
                      </a:r>
                      <a:endParaRPr lang="en-US" sz="2400" b="1" dirty="0">
                        <a:solidFill>
                          <a:srgbClr val="0000FF"/>
                        </a:solidFill>
                      </a:endParaRPr>
                    </a:p>
                  </a:txBody>
                  <a:tcPr/>
                </a:tc>
                <a:tc>
                  <a:txBody>
                    <a:bodyPr/>
                    <a:lstStyle/>
                    <a:p>
                      <a:pPr algn="ctr"/>
                      <a:r>
                        <a:rPr lang="en-US" sz="2400" dirty="0" smtClean="0"/>
                        <a:t>360</a:t>
                      </a:r>
                      <a:endParaRPr lang="en-US" sz="2400" dirty="0"/>
                    </a:p>
                  </a:txBody>
                  <a:tcPr/>
                </a:tc>
                <a:extLst>
                  <a:ext uri="{0D108BD9-81ED-4DB2-BD59-A6C34878D82A}">
                    <a16:rowId xmlns:a16="http://schemas.microsoft.com/office/drawing/2014/main" val="10005"/>
                  </a:ext>
                </a:extLst>
              </a:tr>
              <a:tr h="452358">
                <a:tc>
                  <a:txBody>
                    <a:bodyPr/>
                    <a:lstStyle/>
                    <a:p>
                      <a:pPr algn="ctr"/>
                      <a:r>
                        <a:rPr lang="en-US" sz="2400" dirty="0" smtClean="0"/>
                        <a:t>£5</a:t>
                      </a:r>
                      <a:endParaRPr lang="en-US" sz="2400" dirty="0"/>
                    </a:p>
                  </a:txBody>
                  <a:tcPr/>
                </a:tc>
                <a:tc>
                  <a:txBody>
                    <a:bodyPr/>
                    <a:lstStyle/>
                    <a:p>
                      <a:pPr algn="ctr"/>
                      <a:r>
                        <a:rPr lang="en-US" sz="2400" dirty="0" smtClean="0"/>
                        <a:t>250</a:t>
                      </a:r>
                      <a:endParaRPr lang="en-US" sz="2400" dirty="0"/>
                    </a:p>
                  </a:txBody>
                  <a:tcPr/>
                </a:tc>
                <a:tc>
                  <a:txBody>
                    <a:bodyPr/>
                    <a:lstStyle/>
                    <a:p>
                      <a:pPr algn="ctr"/>
                      <a:r>
                        <a:rPr lang="en-US" sz="2400" dirty="0" smtClean="0"/>
                        <a:t>180</a:t>
                      </a:r>
                      <a:endParaRPr lang="en-US" sz="2400" dirty="0"/>
                    </a:p>
                  </a:txBody>
                  <a:tcPr/>
                </a:tc>
                <a:tc>
                  <a:txBody>
                    <a:bodyPr/>
                    <a:lstStyle/>
                    <a:p>
                      <a:pPr algn="ctr"/>
                      <a:r>
                        <a:rPr lang="en-US" sz="2400" dirty="0" smtClean="0"/>
                        <a:t>390</a:t>
                      </a:r>
                      <a:endParaRPr lang="en-US" sz="2400"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51520" y="1085835"/>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The demand for and supply of fresh fish in a local market is shown in the table below. The original equilibrium price is £6 per kg</a:t>
            </a:r>
          </a:p>
        </p:txBody>
      </p:sp>
      <p:sp>
        <p:nvSpPr>
          <p:cNvPr id="6" name="TextBox 5"/>
          <p:cNvSpPr txBox="1"/>
          <p:nvPr/>
        </p:nvSpPr>
        <p:spPr>
          <a:xfrm>
            <a:off x="251520" y="5805264"/>
            <a:ext cx="7200800" cy="707886"/>
          </a:xfrm>
          <a:prstGeom prst="rect">
            <a:avLst/>
          </a:prstGeom>
          <a:ln>
            <a:prstDash val="sysDash"/>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If market demand rises by 80kg at each and every price, then the new equilibrium price will be £8 with 300kg bought and sold</a:t>
            </a:r>
          </a:p>
        </p:txBody>
      </p:sp>
    </p:spTree>
    <p:custDataLst>
      <p:tags r:id="rId1"/>
    </p:custDataLst>
    <p:extLst>
      <p:ext uri="{BB962C8B-B14F-4D97-AF65-F5344CB8AC3E}">
        <p14:creationId xmlns:p14="http://schemas.microsoft.com/office/powerpoint/2010/main" val="24324708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5580112" y="3212976"/>
            <a:ext cx="0" cy="288032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212976"/>
            <a:ext cx="3816424"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Increasing Demand</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980728"/>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5868144" y="6197242"/>
            <a:ext cx="2808312" cy="400110"/>
          </a:xfrm>
          <a:prstGeom prst="rect">
            <a:avLst/>
          </a:prstGeom>
          <a:noFill/>
        </p:spPr>
        <p:txBody>
          <a:bodyPr wrap="square" rtlCol="0">
            <a:spAutoFit/>
          </a:bodyPr>
          <a:lstStyle/>
          <a:p>
            <a:pPr algn="ctr"/>
            <a:r>
              <a:rPr lang="en-GB" sz="2000" dirty="0" smtClean="0"/>
              <a:t>Quantity of Coffee</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outward shift of market demand (ceteris paribus) leads to a rise in equilibrium price and an expansion of market supply</a:t>
            </a:r>
            <a:endParaRPr lang="en-US" sz="2000" dirty="0"/>
          </a:p>
        </p:txBody>
      </p:sp>
      <p:sp>
        <p:nvSpPr>
          <p:cNvPr id="26" name="TextBox 25"/>
          <p:cNvSpPr txBox="1"/>
          <p:nvPr/>
        </p:nvSpPr>
        <p:spPr>
          <a:xfrm>
            <a:off x="6084168" y="5025370"/>
            <a:ext cx="1512168" cy="707886"/>
          </a:xfrm>
          <a:prstGeom prst="rect">
            <a:avLst/>
          </a:prstGeom>
          <a:noFill/>
        </p:spPr>
        <p:txBody>
          <a:bodyPr wrap="square" rtlCol="0">
            <a:spAutoFit/>
          </a:bodyPr>
          <a:lstStyle/>
          <a:p>
            <a:r>
              <a:rPr lang="en-GB" sz="2000" dirty="0" smtClean="0"/>
              <a:t>Market Demand (1)</a:t>
            </a:r>
            <a:endParaRPr lang="en-GB" sz="2000" dirty="0"/>
          </a:p>
        </p:txBody>
      </p:sp>
      <p:cxnSp>
        <p:nvCxnSpPr>
          <p:cNvPr id="17" name="Straight Arrow Connector 16"/>
          <p:cNvCxnSpPr/>
          <p:nvPr/>
        </p:nvCxnSpPr>
        <p:spPr>
          <a:xfrm>
            <a:off x="4211960" y="1844824"/>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19" name="TextBox 18"/>
          <p:cNvSpPr txBox="1"/>
          <p:nvPr/>
        </p:nvSpPr>
        <p:spPr>
          <a:xfrm>
            <a:off x="7236296" y="4665330"/>
            <a:ext cx="1512168" cy="707886"/>
          </a:xfrm>
          <a:prstGeom prst="rect">
            <a:avLst/>
          </a:prstGeom>
          <a:noFill/>
        </p:spPr>
        <p:txBody>
          <a:bodyPr wrap="square" rtlCol="0">
            <a:spAutoFit/>
          </a:bodyPr>
          <a:lstStyle/>
          <a:p>
            <a:r>
              <a:rPr lang="en-GB" sz="2000" dirty="0" smtClean="0"/>
              <a:t>Market Demand (2)</a:t>
            </a:r>
            <a:endParaRPr lang="en-GB" sz="2000" dirty="0"/>
          </a:p>
        </p:txBody>
      </p:sp>
      <p:sp>
        <p:nvSpPr>
          <p:cNvPr id="21" name="Oval 20"/>
          <p:cNvSpPr/>
          <p:nvPr/>
        </p:nvSpPr>
        <p:spPr>
          <a:xfrm>
            <a:off x="5508104" y="3140968"/>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2" name="TextBox 21"/>
          <p:cNvSpPr txBox="1"/>
          <p:nvPr/>
        </p:nvSpPr>
        <p:spPr>
          <a:xfrm>
            <a:off x="1043608" y="2956882"/>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5220072"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2" name="TextBox 1"/>
          <p:cNvSpPr txBox="1"/>
          <p:nvPr/>
        </p:nvSpPr>
        <p:spPr>
          <a:xfrm>
            <a:off x="1907704" y="5157192"/>
            <a:ext cx="2592288" cy="738664"/>
          </a:xfrm>
          <a:prstGeom prst="rect">
            <a:avLst/>
          </a:prstGeom>
          <a:noFill/>
          <a:ln>
            <a:solidFill>
              <a:schemeClr val="accent1"/>
            </a:solidFill>
            <a:prstDash val="dash"/>
          </a:ln>
        </p:spPr>
        <p:txBody>
          <a:bodyPr wrap="square" rtlCol="0">
            <a:spAutoFit/>
          </a:bodyPr>
          <a:lstStyle/>
          <a:p>
            <a:r>
              <a:rPr lang="en-US" sz="1400" dirty="0" smtClean="0"/>
              <a:t>If price did not rise from P1 after a shift in demand from D1 to D, there would be excess demand</a:t>
            </a:r>
            <a:endParaRPr lang="en-US" sz="1400" dirty="0"/>
          </a:p>
        </p:txBody>
      </p:sp>
    </p:spTree>
    <p:custDataLst>
      <p:tags r:id="rId1"/>
    </p:custDataLst>
    <p:extLst>
      <p:ext uri="{BB962C8B-B14F-4D97-AF65-F5344CB8AC3E}">
        <p14:creationId xmlns:p14="http://schemas.microsoft.com/office/powerpoint/2010/main" val="35358083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Market Prices – Changes in Supply</a:t>
            </a:r>
          </a:p>
        </p:txBody>
      </p:sp>
      <p:graphicFrame>
        <p:nvGraphicFramePr>
          <p:cNvPr id="2" name="Table 1"/>
          <p:cNvGraphicFramePr>
            <a:graphicFrameLocks noGrp="1"/>
          </p:cNvGraphicFramePr>
          <p:nvPr>
            <p:extLst/>
          </p:nvPr>
        </p:nvGraphicFramePr>
        <p:xfrm>
          <a:off x="251520" y="2132856"/>
          <a:ext cx="8568953" cy="3566160"/>
        </p:xfrm>
        <a:graphic>
          <a:graphicData uri="http://schemas.openxmlformats.org/drawingml/2006/table">
            <a:tbl>
              <a:tblPr firstRow="1" bandRow="1">
                <a:tableStyleId>{FABFCF23-3B69-468F-B69F-88F6DE6A72F2}</a:tableStyleId>
              </a:tblPr>
              <a:tblGrid>
                <a:gridCol w="1361592">
                  <a:extLst>
                    <a:ext uri="{9D8B030D-6E8A-4147-A177-3AD203B41FA5}">
                      <a16:colId xmlns:a16="http://schemas.microsoft.com/office/drawing/2014/main" val="20000"/>
                    </a:ext>
                  </a:extLst>
                </a:gridCol>
                <a:gridCol w="2559793">
                  <a:extLst>
                    <a:ext uri="{9D8B030D-6E8A-4147-A177-3AD203B41FA5}">
                      <a16:colId xmlns:a16="http://schemas.microsoft.com/office/drawing/2014/main" val="20001"/>
                    </a:ext>
                  </a:extLst>
                </a:gridCol>
                <a:gridCol w="2178547">
                  <a:extLst>
                    <a:ext uri="{9D8B030D-6E8A-4147-A177-3AD203B41FA5}">
                      <a16:colId xmlns:a16="http://schemas.microsoft.com/office/drawing/2014/main" val="20002"/>
                    </a:ext>
                  </a:extLst>
                </a:gridCol>
                <a:gridCol w="2469021">
                  <a:extLst>
                    <a:ext uri="{9D8B030D-6E8A-4147-A177-3AD203B41FA5}">
                      <a16:colId xmlns:a16="http://schemas.microsoft.com/office/drawing/2014/main" val="20003"/>
                    </a:ext>
                  </a:extLst>
                </a:gridCol>
              </a:tblGrid>
              <a:tr h="814244">
                <a:tc>
                  <a:txBody>
                    <a:bodyPr/>
                    <a:lstStyle/>
                    <a:p>
                      <a:pPr algn="ctr"/>
                      <a:r>
                        <a:rPr lang="en-US" sz="2400" dirty="0" smtClean="0"/>
                        <a:t>Price per kg</a:t>
                      </a:r>
                      <a:endParaRPr lang="en-US" sz="2400" dirty="0"/>
                    </a:p>
                  </a:txBody>
                  <a:tcPr anchor="ctr"/>
                </a:tc>
                <a:tc>
                  <a:txBody>
                    <a:bodyPr/>
                    <a:lstStyle/>
                    <a:p>
                      <a:pPr algn="ctr"/>
                      <a:r>
                        <a:rPr lang="en-US" sz="2400" dirty="0" smtClean="0"/>
                        <a:t>Quantity </a:t>
                      </a:r>
                    </a:p>
                    <a:p>
                      <a:pPr algn="ctr"/>
                      <a:r>
                        <a:rPr lang="en-US" sz="2400" dirty="0" smtClean="0"/>
                        <a:t>demanded (1)</a:t>
                      </a:r>
                      <a:endParaRPr lang="en-US" sz="2400" dirty="0"/>
                    </a:p>
                  </a:txBody>
                  <a:tcPr anchor="ctr"/>
                </a:tc>
                <a:tc>
                  <a:txBody>
                    <a:bodyPr/>
                    <a:lstStyle/>
                    <a:p>
                      <a:pPr algn="ctr"/>
                      <a:r>
                        <a:rPr lang="en-US" sz="2400" dirty="0" smtClean="0"/>
                        <a:t>Quantity supplied </a:t>
                      </a:r>
                      <a:endParaRPr lang="en-US" sz="2400" dirty="0"/>
                    </a:p>
                  </a:txBody>
                  <a:tcPr anchor="ctr"/>
                </a:tc>
                <a:tc>
                  <a:txBody>
                    <a:bodyPr/>
                    <a:lstStyle/>
                    <a:p>
                      <a:pPr algn="ctr"/>
                      <a:r>
                        <a:rPr lang="en-US" sz="2400" dirty="0" smtClean="0"/>
                        <a:t>Quantity </a:t>
                      </a:r>
                    </a:p>
                    <a:p>
                      <a:pPr algn="ctr"/>
                      <a:r>
                        <a:rPr lang="en-US" sz="2400" dirty="0" smtClean="0"/>
                        <a:t>Supplied</a:t>
                      </a:r>
                      <a:r>
                        <a:rPr lang="en-US" sz="2400" baseline="0" dirty="0" smtClean="0"/>
                        <a:t> (</a:t>
                      </a:r>
                      <a:r>
                        <a:rPr lang="en-US" sz="2400" dirty="0" smtClean="0"/>
                        <a:t>2)</a:t>
                      </a:r>
                    </a:p>
                  </a:txBody>
                  <a:tcPr anchor="ctr"/>
                </a:tc>
                <a:extLst>
                  <a:ext uri="{0D108BD9-81ED-4DB2-BD59-A6C34878D82A}">
                    <a16:rowId xmlns:a16="http://schemas.microsoft.com/office/drawing/2014/main" val="10000"/>
                  </a:ext>
                </a:extLst>
              </a:tr>
              <a:tr h="452358">
                <a:tc>
                  <a:txBody>
                    <a:bodyPr/>
                    <a:lstStyle/>
                    <a:p>
                      <a:pPr algn="ctr"/>
                      <a:r>
                        <a:rPr lang="en-US" sz="2400" dirty="0" smtClean="0"/>
                        <a:t>$40</a:t>
                      </a:r>
                      <a:endParaRPr lang="en-US" sz="2400" dirty="0"/>
                    </a:p>
                  </a:txBody>
                  <a:tcPr anchor="ctr"/>
                </a:tc>
                <a:tc>
                  <a:txBody>
                    <a:bodyPr/>
                    <a:lstStyle/>
                    <a:p>
                      <a:pPr algn="ctr"/>
                      <a:r>
                        <a:rPr lang="en-US" sz="2400" dirty="0" smtClean="0"/>
                        <a:t>2,000</a:t>
                      </a:r>
                      <a:endParaRPr lang="en-US" sz="2400" dirty="0"/>
                    </a:p>
                  </a:txBody>
                  <a:tcPr anchor="ctr"/>
                </a:tc>
                <a:tc>
                  <a:txBody>
                    <a:bodyPr/>
                    <a:lstStyle/>
                    <a:p>
                      <a:pPr algn="ctr"/>
                      <a:r>
                        <a:rPr lang="en-US" sz="2400" dirty="0" smtClean="0"/>
                        <a:t>3,800</a:t>
                      </a:r>
                      <a:endParaRPr lang="en-US" sz="2400" dirty="0"/>
                    </a:p>
                  </a:txBody>
                  <a:tcPr anchor="ctr"/>
                </a:tc>
                <a:tc>
                  <a:txBody>
                    <a:bodyPr/>
                    <a:lstStyle/>
                    <a:p>
                      <a:pPr algn="ctr"/>
                      <a:r>
                        <a:rPr lang="en-US" sz="2400" dirty="0" smtClean="0"/>
                        <a:t>4,700</a:t>
                      </a:r>
                      <a:endParaRPr lang="en-US" sz="2400" dirty="0"/>
                    </a:p>
                  </a:txBody>
                  <a:tcPr anchor="ctr"/>
                </a:tc>
                <a:extLst>
                  <a:ext uri="{0D108BD9-81ED-4DB2-BD59-A6C34878D82A}">
                    <a16:rowId xmlns:a16="http://schemas.microsoft.com/office/drawing/2014/main" val="10001"/>
                  </a:ext>
                </a:extLst>
              </a:tr>
              <a:tr h="452358">
                <a:tc>
                  <a:txBody>
                    <a:bodyPr/>
                    <a:lstStyle/>
                    <a:p>
                      <a:pPr algn="ctr"/>
                      <a:r>
                        <a:rPr lang="en-US" sz="2400" dirty="0" smtClean="0"/>
                        <a:t>$35</a:t>
                      </a:r>
                      <a:endParaRPr lang="en-US" sz="2400" dirty="0"/>
                    </a:p>
                  </a:txBody>
                  <a:tcPr anchor="ctr"/>
                </a:tc>
                <a:tc>
                  <a:txBody>
                    <a:bodyPr/>
                    <a:lstStyle/>
                    <a:p>
                      <a:pPr algn="ctr"/>
                      <a:r>
                        <a:rPr lang="en-US" sz="2400" dirty="0" smtClean="0"/>
                        <a:t>2,500</a:t>
                      </a:r>
                      <a:endParaRPr lang="en-US" sz="2400" dirty="0"/>
                    </a:p>
                  </a:txBody>
                  <a:tcPr anchor="ctr"/>
                </a:tc>
                <a:tc>
                  <a:txBody>
                    <a:bodyPr/>
                    <a:lstStyle/>
                    <a:p>
                      <a:pPr algn="ctr"/>
                      <a:r>
                        <a:rPr lang="en-US" sz="2400" dirty="0" smtClean="0"/>
                        <a:t>3,400</a:t>
                      </a:r>
                      <a:endParaRPr lang="en-US" sz="2400" dirty="0"/>
                    </a:p>
                  </a:txBody>
                  <a:tcPr anchor="ctr"/>
                </a:tc>
                <a:tc>
                  <a:txBody>
                    <a:bodyPr/>
                    <a:lstStyle/>
                    <a:p>
                      <a:pPr algn="ctr"/>
                      <a:r>
                        <a:rPr lang="en-US" sz="2400" dirty="0" smtClean="0"/>
                        <a:t>4,300</a:t>
                      </a:r>
                      <a:endParaRPr lang="en-US" sz="2400" dirty="0"/>
                    </a:p>
                  </a:txBody>
                  <a:tcPr anchor="ctr"/>
                </a:tc>
                <a:extLst>
                  <a:ext uri="{0D108BD9-81ED-4DB2-BD59-A6C34878D82A}">
                    <a16:rowId xmlns:a16="http://schemas.microsoft.com/office/drawing/2014/main" val="10002"/>
                  </a:ext>
                </a:extLst>
              </a:tr>
              <a:tr h="452358">
                <a:tc>
                  <a:txBody>
                    <a:bodyPr/>
                    <a:lstStyle/>
                    <a:p>
                      <a:pPr algn="ctr"/>
                      <a:r>
                        <a:rPr lang="en-US" sz="2400" dirty="0" smtClean="0"/>
                        <a:t>$30</a:t>
                      </a:r>
                      <a:endParaRPr lang="en-US" sz="2400" dirty="0"/>
                    </a:p>
                  </a:txBody>
                  <a:tcPr anchor="ctr"/>
                </a:tc>
                <a:tc>
                  <a:txBody>
                    <a:bodyPr/>
                    <a:lstStyle/>
                    <a:p>
                      <a:pPr algn="ctr"/>
                      <a:r>
                        <a:rPr lang="en-US" sz="2400" b="1" dirty="0" smtClean="0">
                          <a:solidFill>
                            <a:srgbClr val="0000FF"/>
                          </a:solidFill>
                        </a:rPr>
                        <a:t>3,000</a:t>
                      </a:r>
                      <a:endParaRPr lang="en-US" sz="2400" b="1" dirty="0">
                        <a:solidFill>
                          <a:srgbClr val="0000FF"/>
                        </a:solidFill>
                      </a:endParaRPr>
                    </a:p>
                  </a:txBody>
                  <a:tcPr anchor="ctr"/>
                </a:tc>
                <a:tc>
                  <a:txBody>
                    <a:bodyPr/>
                    <a:lstStyle/>
                    <a:p>
                      <a:pPr algn="ctr"/>
                      <a:r>
                        <a:rPr lang="en-US" sz="2400" b="1" dirty="0" smtClean="0">
                          <a:solidFill>
                            <a:srgbClr val="0000FF"/>
                          </a:solidFill>
                        </a:rPr>
                        <a:t>3,000</a:t>
                      </a:r>
                      <a:endParaRPr lang="en-US" sz="2400" b="1" dirty="0">
                        <a:solidFill>
                          <a:srgbClr val="0000FF"/>
                        </a:solidFill>
                      </a:endParaRPr>
                    </a:p>
                  </a:txBody>
                  <a:tcPr anchor="ctr"/>
                </a:tc>
                <a:tc>
                  <a:txBody>
                    <a:bodyPr/>
                    <a:lstStyle/>
                    <a:p>
                      <a:pPr algn="ctr"/>
                      <a:r>
                        <a:rPr lang="en-US" sz="2400" b="0" dirty="0" smtClean="0">
                          <a:solidFill>
                            <a:schemeClr val="tx1"/>
                          </a:solidFill>
                        </a:rPr>
                        <a:t>3,900</a:t>
                      </a:r>
                      <a:endParaRPr lang="en-US" sz="2400" b="0" dirty="0">
                        <a:solidFill>
                          <a:schemeClr val="tx1"/>
                        </a:solidFill>
                      </a:endParaRPr>
                    </a:p>
                  </a:txBody>
                  <a:tcPr anchor="ctr"/>
                </a:tc>
                <a:extLst>
                  <a:ext uri="{0D108BD9-81ED-4DB2-BD59-A6C34878D82A}">
                    <a16:rowId xmlns:a16="http://schemas.microsoft.com/office/drawing/2014/main" val="10003"/>
                  </a:ext>
                </a:extLst>
              </a:tr>
              <a:tr h="452358">
                <a:tc>
                  <a:txBody>
                    <a:bodyPr/>
                    <a:lstStyle/>
                    <a:p>
                      <a:pPr algn="ctr"/>
                      <a:r>
                        <a:rPr lang="en-US" sz="2400" dirty="0" smtClean="0"/>
                        <a:t>$25</a:t>
                      </a:r>
                      <a:endParaRPr lang="en-US" sz="2400" dirty="0"/>
                    </a:p>
                  </a:txBody>
                  <a:tcPr anchor="ctr"/>
                </a:tc>
                <a:tc>
                  <a:txBody>
                    <a:bodyPr/>
                    <a:lstStyle/>
                    <a:p>
                      <a:pPr algn="ctr"/>
                      <a:r>
                        <a:rPr lang="en-US" sz="2400" b="1" dirty="0" smtClean="0">
                          <a:solidFill>
                            <a:srgbClr val="FF0000"/>
                          </a:solidFill>
                        </a:rPr>
                        <a:t>3,500</a:t>
                      </a:r>
                      <a:endParaRPr lang="en-US" sz="2400" b="1" dirty="0">
                        <a:solidFill>
                          <a:srgbClr val="FF0000"/>
                        </a:solidFill>
                      </a:endParaRPr>
                    </a:p>
                  </a:txBody>
                  <a:tcPr anchor="ctr"/>
                </a:tc>
                <a:tc>
                  <a:txBody>
                    <a:bodyPr/>
                    <a:lstStyle/>
                    <a:p>
                      <a:pPr algn="ctr"/>
                      <a:r>
                        <a:rPr lang="en-US" sz="2400" dirty="0" smtClean="0"/>
                        <a:t>2,600</a:t>
                      </a:r>
                      <a:endParaRPr lang="en-US" sz="2400" dirty="0"/>
                    </a:p>
                  </a:txBody>
                  <a:tcPr anchor="ctr"/>
                </a:tc>
                <a:tc>
                  <a:txBody>
                    <a:bodyPr/>
                    <a:lstStyle/>
                    <a:p>
                      <a:pPr algn="ctr"/>
                      <a:r>
                        <a:rPr lang="en-US" sz="2400" b="1" dirty="0" smtClean="0">
                          <a:solidFill>
                            <a:srgbClr val="FF0000"/>
                          </a:solidFill>
                        </a:rPr>
                        <a:t>3,500</a:t>
                      </a:r>
                      <a:endParaRPr lang="en-US" sz="2400" b="1" dirty="0">
                        <a:solidFill>
                          <a:srgbClr val="FF0000"/>
                        </a:solidFill>
                      </a:endParaRPr>
                    </a:p>
                  </a:txBody>
                  <a:tcPr anchor="ctr"/>
                </a:tc>
                <a:extLst>
                  <a:ext uri="{0D108BD9-81ED-4DB2-BD59-A6C34878D82A}">
                    <a16:rowId xmlns:a16="http://schemas.microsoft.com/office/drawing/2014/main" val="10004"/>
                  </a:ext>
                </a:extLst>
              </a:tr>
              <a:tr h="452358">
                <a:tc>
                  <a:txBody>
                    <a:bodyPr/>
                    <a:lstStyle/>
                    <a:p>
                      <a:pPr algn="ctr"/>
                      <a:r>
                        <a:rPr lang="en-US" sz="2400" dirty="0" smtClean="0"/>
                        <a:t>$20</a:t>
                      </a:r>
                      <a:endParaRPr lang="en-US" sz="2400" dirty="0"/>
                    </a:p>
                  </a:txBody>
                  <a:tcPr anchor="ctr"/>
                </a:tc>
                <a:tc>
                  <a:txBody>
                    <a:bodyPr/>
                    <a:lstStyle/>
                    <a:p>
                      <a:pPr algn="ctr"/>
                      <a:r>
                        <a:rPr lang="en-US" sz="2400" dirty="0" smtClean="0"/>
                        <a:t>4,000</a:t>
                      </a:r>
                      <a:endParaRPr lang="en-US" sz="2400" dirty="0"/>
                    </a:p>
                  </a:txBody>
                  <a:tcPr anchor="ctr"/>
                </a:tc>
                <a:tc>
                  <a:txBody>
                    <a:bodyPr/>
                    <a:lstStyle/>
                    <a:p>
                      <a:pPr algn="ctr"/>
                      <a:r>
                        <a:rPr lang="en-US" sz="2400" dirty="0" smtClean="0"/>
                        <a:t>2,200</a:t>
                      </a:r>
                      <a:endParaRPr lang="en-US" sz="2400" dirty="0"/>
                    </a:p>
                  </a:txBody>
                  <a:tcPr anchor="ctr"/>
                </a:tc>
                <a:tc>
                  <a:txBody>
                    <a:bodyPr/>
                    <a:lstStyle/>
                    <a:p>
                      <a:pPr algn="ctr"/>
                      <a:r>
                        <a:rPr lang="en-US" sz="2400" dirty="0" smtClean="0"/>
                        <a:t>3,100</a:t>
                      </a:r>
                      <a:endParaRPr lang="en-US" sz="2400" dirty="0"/>
                    </a:p>
                  </a:txBody>
                  <a:tcPr anchor="ctr"/>
                </a:tc>
                <a:extLst>
                  <a:ext uri="{0D108BD9-81ED-4DB2-BD59-A6C34878D82A}">
                    <a16:rowId xmlns:a16="http://schemas.microsoft.com/office/drawing/2014/main" val="10005"/>
                  </a:ext>
                </a:extLst>
              </a:tr>
              <a:tr h="452358">
                <a:tc>
                  <a:txBody>
                    <a:bodyPr/>
                    <a:lstStyle/>
                    <a:p>
                      <a:pPr algn="ctr"/>
                      <a:r>
                        <a:rPr lang="en-US" sz="2400" dirty="0" smtClean="0"/>
                        <a:t>$15</a:t>
                      </a:r>
                      <a:endParaRPr lang="en-US" sz="2400" dirty="0"/>
                    </a:p>
                  </a:txBody>
                  <a:tcPr anchor="ctr"/>
                </a:tc>
                <a:tc>
                  <a:txBody>
                    <a:bodyPr/>
                    <a:lstStyle/>
                    <a:p>
                      <a:pPr algn="ctr"/>
                      <a:r>
                        <a:rPr lang="en-US" sz="2400" dirty="0" smtClean="0"/>
                        <a:t>4,500</a:t>
                      </a:r>
                      <a:endParaRPr lang="en-US" sz="2400" dirty="0"/>
                    </a:p>
                  </a:txBody>
                  <a:tcPr anchor="ctr"/>
                </a:tc>
                <a:tc>
                  <a:txBody>
                    <a:bodyPr/>
                    <a:lstStyle/>
                    <a:p>
                      <a:pPr algn="ctr"/>
                      <a:r>
                        <a:rPr lang="en-US" sz="2400" dirty="0" smtClean="0"/>
                        <a:t>1,800</a:t>
                      </a:r>
                      <a:endParaRPr lang="en-US" sz="2400" dirty="0"/>
                    </a:p>
                  </a:txBody>
                  <a:tcPr anchor="ctr"/>
                </a:tc>
                <a:tc>
                  <a:txBody>
                    <a:bodyPr/>
                    <a:lstStyle/>
                    <a:p>
                      <a:pPr algn="ctr"/>
                      <a:r>
                        <a:rPr lang="en-US" sz="2400" dirty="0" smtClean="0"/>
                        <a:t>2,700</a:t>
                      </a:r>
                      <a:endParaRPr lang="en-US" sz="2400" dirty="0"/>
                    </a:p>
                  </a:txBody>
                  <a:tcPr anchor="ctr"/>
                </a:tc>
                <a:extLst>
                  <a:ext uri="{0D108BD9-81ED-4DB2-BD59-A6C34878D82A}">
                    <a16:rowId xmlns:a16="http://schemas.microsoft.com/office/drawing/2014/main" val="10006"/>
                  </a:ext>
                </a:extLst>
              </a:tr>
            </a:tbl>
          </a:graphicData>
        </a:graphic>
      </p:graphicFrame>
      <p:sp>
        <p:nvSpPr>
          <p:cNvPr id="5" name="TextBox 4"/>
          <p:cNvSpPr txBox="1"/>
          <p:nvPr/>
        </p:nvSpPr>
        <p:spPr>
          <a:xfrm>
            <a:off x="251520" y="1085835"/>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The demand for and supply of cocoa beans in a local market is shown in the table below. The original equilibrium price is $30.</a:t>
            </a:r>
          </a:p>
        </p:txBody>
      </p:sp>
      <p:sp>
        <p:nvSpPr>
          <p:cNvPr id="6" name="TextBox 5"/>
          <p:cNvSpPr txBox="1"/>
          <p:nvPr/>
        </p:nvSpPr>
        <p:spPr>
          <a:xfrm>
            <a:off x="251520" y="5805264"/>
            <a:ext cx="7056784" cy="707886"/>
          </a:xfrm>
          <a:prstGeom prst="rect">
            <a:avLst/>
          </a:prstGeom>
          <a:ln>
            <a:prstDash val="sysDash"/>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2000" dirty="0" smtClean="0"/>
              <a:t>If market supply increases by 900 tonnes at each price, then the new equilibrium price will be £25 with 3,500 tonnes bought &amp; sold</a:t>
            </a:r>
          </a:p>
        </p:txBody>
      </p:sp>
    </p:spTree>
    <p:custDataLst>
      <p:tags r:id="rId1"/>
    </p:custDataLst>
    <p:extLst>
      <p:ext uri="{BB962C8B-B14F-4D97-AF65-F5344CB8AC3E}">
        <p14:creationId xmlns:p14="http://schemas.microsoft.com/office/powerpoint/2010/main" val="1251433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5580112" y="4653136"/>
            <a:ext cx="0" cy="144016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4653136"/>
            <a:ext cx="3816424"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Increasing Supply</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 (1)</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outward shift of market supply (ceteris paribus) will lead to a fall in equilibrium price and an expansion of market demand</a:t>
            </a:r>
            <a:endParaRPr lang="en-US" sz="2000" dirty="0"/>
          </a:p>
        </p:txBody>
      </p:sp>
      <p:sp>
        <p:nvSpPr>
          <p:cNvPr id="26" name="TextBox 25"/>
          <p:cNvSpPr txBox="1"/>
          <p:nvPr/>
        </p:nvSpPr>
        <p:spPr>
          <a:xfrm>
            <a:off x="6084168" y="5025370"/>
            <a:ext cx="1512168" cy="707886"/>
          </a:xfrm>
          <a:prstGeom prst="rect">
            <a:avLst/>
          </a:prstGeom>
          <a:noFill/>
        </p:spPr>
        <p:txBody>
          <a:bodyPr wrap="square" rtlCol="0">
            <a:spAutoFit/>
          </a:bodyPr>
          <a:lstStyle/>
          <a:p>
            <a:r>
              <a:rPr lang="en-GB" sz="2000" dirty="0" smtClean="0"/>
              <a:t>Market Demand (1)</a:t>
            </a:r>
            <a:endParaRPr lang="en-GB" sz="2000" dirty="0"/>
          </a:p>
        </p:txBody>
      </p:sp>
      <p:sp>
        <p:nvSpPr>
          <p:cNvPr id="22" name="TextBox 21"/>
          <p:cNvSpPr txBox="1"/>
          <p:nvPr/>
        </p:nvSpPr>
        <p:spPr>
          <a:xfrm>
            <a:off x="1043608" y="4437112"/>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5220072" y="6197242"/>
            <a:ext cx="576064" cy="400110"/>
          </a:xfrm>
          <a:prstGeom prst="rect">
            <a:avLst/>
          </a:prstGeom>
          <a:noFill/>
        </p:spPr>
        <p:txBody>
          <a:bodyPr wrap="square" rtlCol="0">
            <a:spAutoFit/>
          </a:bodyPr>
          <a:lstStyle/>
          <a:p>
            <a:pPr algn="r"/>
            <a:r>
              <a:rPr lang="en-GB" sz="2000" dirty="0" smtClean="0"/>
              <a:t>Q2</a:t>
            </a:r>
            <a:endParaRPr lang="en-GB" sz="2000" dirty="0"/>
          </a:p>
        </p:txBody>
      </p:sp>
      <p:cxnSp>
        <p:nvCxnSpPr>
          <p:cNvPr id="24" name="Straight Connector 23"/>
          <p:cNvCxnSpPr/>
          <p:nvPr/>
        </p:nvCxnSpPr>
        <p:spPr>
          <a:xfrm flipV="1">
            <a:off x="3491880" y="3284984"/>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28" name="TextBox 27"/>
          <p:cNvSpPr txBox="1"/>
          <p:nvPr/>
        </p:nvSpPr>
        <p:spPr>
          <a:xfrm>
            <a:off x="7524328" y="3657218"/>
            <a:ext cx="1512168" cy="707886"/>
          </a:xfrm>
          <a:prstGeom prst="rect">
            <a:avLst/>
          </a:prstGeom>
          <a:noFill/>
        </p:spPr>
        <p:txBody>
          <a:bodyPr wrap="square" rtlCol="0">
            <a:spAutoFit/>
          </a:bodyPr>
          <a:lstStyle/>
          <a:p>
            <a:r>
              <a:rPr lang="en-GB" sz="2000" dirty="0" smtClean="0"/>
              <a:t>Market Supply (2)</a:t>
            </a:r>
            <a:endParaRPr lang="en-GB" sz="2000" dirty="0"/>
          </a:p>
        </p:txBody>
      </p:sp>
      <p:sp>
        <p:nvSpPr>
          <p:cNvPr id="21" name="Oval 20"/>
          <p:cNvSpPr/>
          <p:nvPr/>
        </p:nvSpPr>
        <p:spPr>
          <a:xfrm>
            <a:off x="5508104" y="4581128"/>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29" name="Straight Arrow Connector 28"/>
          <p:cNvCxnSpPr/>
          <p:nvPr/>
        </p:nvCxnSpPr>
        <p:spPr>
          <a:xfrm>
            <a:off x="1043608" y="3717032"/>
            <a:ext cx="0" cy="936102"/>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30" name="TextBox 29"/>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42530676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3851920" y="4149080"/>
            <a:ext cx="0" cy="1944216"/>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4149080"/>
            <a:ext cx="2088232"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Decreasing Demand</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 (1)</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inward shift of market demand (ceteris paribus) leads to a fall in equilibrium price and a contraction of market supply</a:t>
            </a:r>
            <a:endParaRPr lang="en-US" sz="2000" dirty="0"/>
          </a:p>
        </p:txBody>
      </p:sp>
      <p:sp>
        <p:nvSpPr>
          <p:cNvPr id="26" name="TextBox 25"/>
          <p:cNvSpPr txBox="1"/>
          <p:nvPr/>
        </p:nvSpPr>
        <p:spPr>
          <a:xfrm>
            <a:off x="6084168" y="5025370"/>
            <a:ext cx="2232248" cy="400110"/>
          </a:xfrm>
          <a:prstGeom prst="rect">
            <a:avLst/>
          </a:prstGeom>
          <a:noFill/>
        </p:spPr>
        <p:txBody>
          <a:bodyPr wrap="square" rtlCol="0">
            <a:spAutoFit/>
          </a:bodyPr>
          <a:lstStyle/>
          <a:p>
            <a:r>
              <a:rPr lang="en-GB" sz="2000" dirty="0" smtClean="0"/>
              <a:t>Market Demand (1)</a:t>
            </a:r>
            <a:endParaRPr lang="en-GB" sz="2000" dirty="0"/>
          </a:p>
        </p:txBody>
      </p:sp>
      <p:sp>
        <p:nvSpPr>
          <p:cNvPr id="22" name="TextBox 21"/>
          <p:cNvSpPr txBox="1"/>
          <p:nvPr/>
        </p:nvSpPr>
        <p:spPr>
          <a:xfrm>
            <a:off x="1043608" y="3933056"/>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3491880" y="6197242"/>
            <a:ext cx="576064" cy="400110"/>
          </a:xfrm>
          <a:prstGeom prst="rect">
            <a:avLst/>
          </a:prstGeom>
          <a:noFill/>
        </p:spPr>
        <p:txBody>
          <a:bodyPr wrap="square" rtlCol="0">
            <a:spAutoFit/>
          </a:bodyPr>
          <a:lstStyle/>
          <a:p>
            <a:pPr algn="r"/>
            <a:r>
              <a:rPr lang="en-GB" sz="2000" dirty="0" smtClean="0"/>
              <a:t>Q2</a:t>
            </a:r>
            <a:endParaRPr lang="en-GB" sz="2000" dirty="0"/>
          </a:p>
        </p:txBody>
      </p:sp>
      <p:cxnSp>
        <p:nvCxnSpPr>
          <p:cNvPr id="29" name="Straight Arrow Connector 28"/>
          <p:cNvCxnSpPr/>
          <p:nvPr/>
        </p:nvCxnSpPr>
        <p:spPr>
          <a:xfrm>
            <a:off x="1979712" y="2276872"/>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21" name="Oval 20"/>
          <p:cNvSpPr/>
          <p:nvPr/>
        </p:nvSpPr>
        <p:spPr>
          <a:xfrm>
            <a:off x="3779912" y="4077072"/>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TextBox 29"/>
          <p:cNvSpPr txBox="1"/>
          <p:nvPr/>
        </p:nvSpPr>
        <p:spPr>
          <a:xfrm>
            <a:off x="4788024" y="5405154"/>
            <a:ext cx="2232248" cy="400110"/>
          </a:xfrm>
          <a:prstGeom prst="rect">
            <a:avLst/>
          </a:prstGeom>
          <a:noFill/>
        </p:spPr>
        <p:txBody>
          <a:bodyPr wrap="square" rtlCol="0">
            <a:spAutoFit/>
          </a:bodyPr>
          <a:lstStyle/>
          <a:p>
            <a:r>
              <a:rPr lang="en-GB" sz="2000" dirty="0" smtClean="0"/>
              <a:t>Market Demand (2)</a:t>
            </a:r>
            <a:endParaRPr lang="en-GB" sz="2000" dirty="0"/>
          </a:p>
        </p:txBody>
      </p:sp>
      <p:cxnSp>
        <p:nvCxnSpPr>
          <p:cNvPr id="28" name="Straight Arrow Connector 27"/>
          <p:cNvCxnSpPr>
            <a:stCxn id="14" idx="1"/>
          </p:cNvCxnSpPr>
          <p:nvPr/>
        </p:nvCxnSpPr>
        <p:spPr>
          <a:xfrm>
            <a:off x="1043608" y="3690610"/>
            <a:ext cx="0" cy="530478"/>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31" name="TextBox 30"/>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33215892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4283968" y="3356992"/>
            <a:ext cx="0" cy="273630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356992"/>
            <a:ext cx="252028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Decreasing Supply</a:t>
            </a:r>
          </a:p>
        </p:txBody>
      </p:sp>
      <p:cxnSp>
        <p:nvCxnSpPr>
          <p:cNvPr id="5" name="Straight Connector 4"/>
          <p:cNvCxnSpPr/>
          <p:nvPr/>
        </p:nvCxnSpPr>
        <p:spPr>
          <a:xfrm flipV="1">
            <a:off x="2627784" y="2996952"/>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5076056" y="4149080"/>
            <a:ext cx="0" cy="1933763"/>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p:nvPr/>
        </p:nvCxnSpPr>
        <p:spPr>
          <a:xfrm>
            <a:off x="1763688" y="4149080"/>
            <a:ext cx="331236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3" name="TextBox 12"/>
          <p:cNvSpPr txBox="1"/>
          <p:nvPr/>
        </p:nvSpPr>
        <p:spPr>
          <a:xfrm>
            <a:off x="7308304" y="2865130"/>
            <a:ext cx="1368152" cy="707886"/>
          </a:xfrm>
          <a:prstGeom prst="rect">
            <a:avLst/>
          </a:prstGeom>
          <a:noFill/>
        </p:spPr>
        <p:txBody>
          <a:bodyPr wrap="square" rtlCol="0">
            <a:spAutoFit/>
          </a:bodyPr>
          <a:lstStyle/>
          <a:p>
            <a:r>
              <a:rPr lang="en-GB" sz="2000" dirty="0" smtClean="0"/>
              <a:t>Market Supply (1)</a:t>
            </a:r>
            <a:endParaRPr lang="en-GB" sz="2000" dirty="0"/>
          </a:p>
        </p:txBody>
      </p:sp>
      <p:sp>
        <p:nvSpPr>
          <p:cNvPr id="14" name="TextBox 13"/>
          <p:cNvSpPr txBox="1"/>
          <p:nvPr/>
        </p:nvSpPr>
        <p:spPr>
          <a:xfrm>
            <a:off x="1043608" y="3933056"/>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716016"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5004048" y="4077072"/>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inward shift of market supply (ceteris paribus) leads to a rise in equilibrium price and a contraction of market demand</a:t>
            </a:r>
            <a:endParaRPr lang="en-US" sz="2000" dirty="0"/>
          </a:p>
        </p:txBody>
      </p:sp>
      <p:sp>
        <p:nvSpPr>
          <p:cNvPr id="26" name="TextBox 25"/>
          <p:cNvSpPr txBox="1"/>
          <p:nvPr/>
        </p:nvSpPr>
        <p:spPr>
          <a:xfrm>
            <a:off x="6084168" y="5025370"/>
            <a:ext cx="2232248" cy="400110"/>
          </a:xfrm>
          <a:prstGeom prst="rect">
            <a:avLst/>
          </a:prstGeom>
          <a:noFill/>
        </p:spPr>
        <p:txBody>
          <a:bodyPr wrap="square" rtlCol="0">
            <a:spAutoFit/>
          </a:bodyPr>
          <a:lstStyle/>
          <a:p>
            <a:r>
              <a:rPr lang="en-GB" sz="2000" dirty="0" smtClean="0"/>
              <a:t>Market Demand (1)</a:t>
            </a:r>
            <a:endParaRPr lang="en-GB" sz="2000" dirty="0"/>
          </a:p>
        </p:txBody>
      </p:sp>
      <p:sp>
        <p:nvSpPr>
          <p:cNvPr id="22" name="TextBox 21"/>
          <p:cNvSpPr txBox="1"/>
          <p:nvPr/>
        </p:nvSpPr>
        <p:spPr>
          <a:xfrm>
            <a:off x="1043608" y="3140968"/>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3923928" y="6197242"/>
            <a:ext cx="576064" cy="400110"/>
          </a:xfrm>
          <a:prstGeom prst="rect">
            <a:avLst/>
          </a:prstGeom>
          <a:noFill/>
        </p:spPr>
        <p:txBody>
          <a:bodyPr wrap="square" rtlCol="0">
            <a:spAutoFit/>
          </a:bodyPr>
          <a:lstStyle/>
          <a:p>
            <a:pPr algn="r"/>
            <a:r>
              <a:rPr lang="en-GB" sz="2000" dirty="0" smtClean="0"/>
              <a:t>Q2</a:t>
            </a:r>
            <a:endParaRPr lang="en-GB" sz="2000" dirty="0"/>
          </a:p>
        </p:txBody>
      </p:sp>
      <p:cxnSp>
        <p:nvCxnSpPr>
          <p:cNvPr id="24" name="Straight Connector 23"/>
          <p:cNvCxnSpPr/>
          <p:nvPr/>
        </p:nvCxnSpPr>
        <p:spPr>
          <a:xfrm flipV="1">
            <a:off x="1979712" y="213285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31" name="TextBox 30"/>
          <p:cNvSpPr txBox="1"/>
          <p:nvPr/>
        </p:nvSpPr>
        <p:spPr>
          <a:xfrm>
            <a:off x="6660232" y="2001034"/>
            <a:ext cx="1368152" cy="707886"/>
          </a:xfrm>
          <a:prstGeom prst="rect">
            <a:avLst/>
          </a:prstGeom>
          <a:noFill/>
        </p:spPr>
        <p:txBody>
          <a:bodyPr wrap="square" rtlCol="0">
            <a:spAutoFit/>
          </a:bodyPr>
          <a:lstStyle/>
          <a:p>
            <a:r>
              <a:rPr lang="en-GB" sz="2000" dirty="0" smtClean="0"/>
              <a:t>Market Supply (2)</a:t>
            </a:r>
            <a:endParaRPr lang="en-GB" sz="2000" dirty="0"/>
          </a:p>
        </p:txBody>
      </p:sp>
      <p:sp>
        <p:nvSpPr>
          <p:cNvPr id="21" name="Oval 20"/>
          <p:cNvSpPr/>
          <p:nvPr/>
        </p:nvSpPr>
        <p:spPr>
          <a:xfrm>
            <a:off x="4211960" y="328498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28" name="Straight Arrow Connector 27"/>
          <p:cNvCxnSpPr>
            <a:endCxn id="22" idx="1"/>
          </p:cNvCxnSpPr>
          <p:nvPr/>
        </p:nvCxnSpPr>
        <p:spPr>
          <a:xfrm flipV="1">
            <a:off x="1043608" y="3341023"/>
            <a:ext cx="0" cy="808058"/>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29" name="TextBox 28"/>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21960367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p:cNvCxnSpPr>
            <a:endCxn id="16" idx="6"/>
          </p:cNvCxnSpPr>
          <p:nvPr/>
        </p:nvCxnSpPr>
        <p:spPr>
          <a:xfrm>
            <a:off x="1763688" y="3861048"/>
            <a:ext cx="302433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356992"/>
            <a:ext cx="3888432"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34" name="Straight Connector 33"/>
          <p:cNvCxnSpPr>
            <a:endCxn id="29" idx="2"/>
          </p:cNvCxnSpPr>
          <p:nvPr/>
        </p:nvCxnSpPr>
        <p:spPr>
          <a:xfrm>
            <a:off x="1763688" y="2420888"/>
            <a:ext cx="288032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3" name="Straight Connector 22"/>
          <p:cNvCxnSpPr/>
          <p:nvPr/>
        </p:nvCxnSpPr>
        <p:spPr>
          <a:xfrm flipV="1">
            <a:off x="5652120" y="3356992"/>
            <a:ext cx="0" cy="273630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a:solidFill>
                  <a:schemeClr val="tx1"/>
                </a:solidFill>
              </a:rPr>
              <a:t>Moving </a:t>
            </a:r>
            <a:r>
              <a:rPr lang="en-GB" sz="2900" b="1" dirty="0" smtClean="0">
                <a:solidFill>
                  <a:schemeClr val="tx1"/>
                </a:solidFill>
              </a:rPr>
              <a:t>from one Market Equilibrium </a:t>
            </a:r>
            <a:r>
              <a:rPr lang="en-GB" sz="2900" b="1" dirty="0">
                <a:solidFill>
                  <a:schemeClr val="tx1"/>
                </a:solidFill>
              </a:rPr>
              <a:t>to another</a:t>
            </a:r>
            <a:endParaRPr lang="en-GB" sz="2900" b="1" dirty="0" smtClean="0">
              <a:solidFill>
                <a:schemeClr val="tx1"/>
              </a:solidFill>
            </a:endParaRPr>
          </a:p>
        </p:txBody>
      </p:sp>
      <p:cxnSp>
        <p:nvCxnSpPr>
          <p:cNvPr id="5" name="Straight Connector 4"/>
          <p:cNvCxnSpPr/>
          <p:nvPr/>
        </p:nvCxnSpPr>
        <p:spPr>
          <a:xfrm flipV="1">
            <a:off x="2267744" y="2708920"/>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716016" y="2420888"/>
            <a:ext cx="0" cy="3600401"/>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Rubber</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a:t>
            </a:r>
            <a:endParaRPr lang="en-GB" sz="2000" dirty="0"/>
          </a:p>
        </p:txBody>
      </p:sp>
      <p:sp>
        <p:nvSpPr>
          <p:cNvPr id="14" name="TextBox 13"/>
          <p:cNvSpPr txBox="1"/>
          <p:nvPr/>
        </p:nvSpPr>
        <p:spPr>
          <a:xfrm>
            <a:off x="1043608" y="3645024"/>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355976"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644008" y="378904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increase in demand in the immediate period leads to the price rising to P2, before an expansion of supply takes effect</a:t>
            </a:r>
            <a:endParaRPr lang="en-US" sz="2000" dirty="0"/>
          </a:p>
        </p:txBody>
      </p:sp>
      <p:sp>
        <p:nvSpPr>
          <p:cNvPr id="26" name="TextBox 25"/>
          <p:cNvSpPr txBox="1"/>
          <p:nvPr/>
        </p:nvSpPr>
        <p:spPr>
          <a:xfrm>
            <a:off x="6084168" y="5025370"/>
            <a:ext cx="1440160" cy="400110"/>
          </a:xfrm>
          <a:prstGeom prst="rect">
            <a:avLst/>
          </a:prstGeom>
          <a:noFill/>
        </p:spPr>
        <p:txBody>
          <a:bodyPr wrap="square" rtlCol="0">
            <a:spAutoFit/>
          </a:bodyPr>
          <a:lstStyle/>
          <a:p>
            <a:r>
              <a:rPr lang="en-GB" sz="2000" dirty="0" smtClean="0"/>
              <a:t>Demand (1)</a:t>
            </a:r>
            <a:endParaRPr lang="en-GB" sz="2000" dirty="0"/>
          </a:p>
        </p:txBody>
      </p:sp>
      <p:sp>
        <p:nvSpPr>
          <p:cNvPr id="22" name="TextBox 21"/>
          <p:cNvSpPr txBox="1"/>
          <p:nvPr/>
        </p:nvSpPr>
        <p:spPr>
          <a:xfrm>
            <a:off x="1043608" y="3140968"/>
            <a:ext cx="576064" cy="400110"/>
          </a:xfrm>
          <a:prstGeom prst="rect">
            <a:avLst/>
          </a:prstGeom>
          <a:noFill/>
        </p:spPr>
        <p:txBody>
          <a:bodyPr wrap="square" rtlCol="0">
            <a:spAutoFit/>
          </a:bodyPr>
          <a:lstStyle/>
          <a:p>
            <a:pPr algn="r"/>
            <a:r>
              <a:rPr lang="en-GB" sz="2000" dirty="0" smtClean="0"/>
              <a:t>P3</a:t>
            </a:r>
            <a:endParaRPr lang="en-GB" sz="2000" dirty="0"/>
          </a:p>
        </p:txBody>
      </p:sp>
      <p:sp>
        <p:nvSpPr>
          <p:cNvPr id="27" name="TextBox 26"/>
          <p:cNvSpPr txBox="1"/>
          <p:nvPr/>
        </p:nvSpPr>
        <p:spPr>
          <a:xfrm>
            <a:off x="5292080"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31" name="TextBox 30"/>
          <p:cNvSpPr txBox="1"/>
          <p:nvPr/>
        </p:nvSpPr>
        <p:spPr>
          <a:xfrm>
            <a:off x="6948264" y="2524834"/>
            <a:ext cx="1368152" cy="400110"/>
          </a:xfrm>
          <a:prstGeom prst="rect">
            <a:avLst/>
          </a:prstGeom>
          <a:noFill/>
        </p:spPr>
        <p:txBody>
          <a:bodyPr wrap="square" rtlCol="0">
            <a:spAutoFit/>
          </a:bodyPr>
          <a:lstStyle/>
          <a:p>
            <a:r>
              <a:rPr lang="en-GB" sz="2000" dirty="0" smtClean="0"/>
              <a:t>Supply (1)</a:t>
            </a:r>
            <a:endParaRPr lang="en-GB" sz="2000" dirty="0"/>
          </a:p>
        </p:txBody>
      </p:sp>
      <p:cxnSp>
        <p:nvCxnSpPr>
          <p:cNvPr id="24" name="Straight Arrow Connector 23"/>
          <p:cNvCxnSpPr/>
          <p:nvPr/>
        </p:nvCxnSpPr>
        <p:spPr>
          <a:xfrm>
            <a:off x="4211960" y="1916832"/>
            <a:ext cx="2808312" cy="2808312"/>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28" name="TextBox 27"/>
          <p:cNvSpPr txBox="1"/>
          <p:nvPr/>
        </p:nvSpPr>
        <p:spPr>
          <a:xfrm>
            <a:off x="7092280" y="4509120"/>
            <a:ext cx="1440160" cy="400110"/>
          </a:xfrm>
          <a:prstGeom prst="rect">
            <a:avLst/>
          </a:prstGeom>
          <a:noFill/>
        </p:spPr>
        <p:txBody>
          <a:bodyPr wrap="square" rtlCol="0">
            <a:spAutoFit/>
          </a:bodyPr>
          <a:lstStyle/>
          <a:p>
            <a:r>
              <a:rPr lang="en-GB" sz="2000" dirty="0" smtClean="0"/>
              <a:t>Demand (2)</a:t>
            </a:r>
            <a:endParaRPr lang="en-GB" sz="2000" dirty="0"/>
          </a:p>
        </p:txBody>
      </p:sp>
      <p:sp>
        <p:nvSpPr>
          <p:cNvPr id="29" name="Oval 28"/>
          <p:cNvSpPr/>
          <p:nvPr/>
        </p:nvSpPr>
        <p:spPr>
          <a:xfrm>
            <a:off x="4644008" y="234888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TextBox 29"/>
          <p:cNvSpPr txBox="1"/>
          <p:nvPr/>
        </p:nvSpPr>
        <p:spPr>
          <a:xfrm>
            <a:off x="1043608" y="2204864"/>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1" name="Oval 20"/>
          <p:cNvSpPr/>
          <p:nvPr/>
        </p:nvSpPr>
        <p:spPr>
          <a:xfrm>
            <a:off x="5580112" y="328498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4" name="TextBox 3"/>
          <p:cNvSpPr txBox="1"/>
          <p:nvPr/>
        </p:nvSpPr>
        <p:spPr>
          <a:xfrm>
            <a:off x="4499992" y="4139788"/>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smtClean="0"/>
              <a:t>A</a:t>
            </a:r>
            <a:endParaRPr lang="en-US" b="1" dirty="0"/>
          </a:p>
        </p:txBody>
      </p:sp>
      <p:sp>
        <p:nvSpPr>
          <p:cNvPr id="32" name="TextBox 31"/>
          <p:cNvSpPr txBox="1"/>
          <p:nvPr/>
        </p:nvSpPr>
        <p:spPr>
          <a:xfrm>
            <a:off x="4499992" y="1772816"/>
            <a:ext cx="432048"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t>B</a:t>
            </a:r>
          </a:p>
        </p:txBody>
      </p:sp>
      <p:sp>
        <p:nvSpPr>
          <p:cNvPr id="33" name="TextBox 32"/>
          <p:cNvSpPr txBox="1"/>
          <p:nvPr/>
        </p:nvSpPr>
        <p:spPr>
          <a:xfrm>
            <a:off x="5508104" y="2699628"/>
            <a:ext cx="432048"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US" b="1" dirty="0" smtClean="0"/>
              <a:t>C</a:t>
            </a:r>
            <a:endParaRPr lang="en-US" b="1" dirty="0"/>
          </a:p>
        </p:txBody>
      </p:sp>
      <p:cxnSp>
        <p:nvCxnSpPr>
          <p:cNvPr id="6" name="Straight Arrow Connector 5"/>
          <p:cNvCxnSpPr/>
          <p:nvPr/>
        </p:nvCxnSpPr>
        <p:spPr>
          <a:xfrm flipV="1">
            <a:off x="683568" y="2276872"/>
            <a:ext cx="0" cy="1656184"/>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cxnSp>
        <p:nvCxnSpPr>
          <p:cNvPr id="17" name="Straight Arrow Connector 16"/>
          <p:cNvCxnSpPr>
            <a:endCxn id="22" idx="1"/>
          </p:cNvCxnSpPr>
          <p:nvPr/>
        </p:nvCxnSpPr>
        <p:spPr>
          <a:xfrm>
            <a:off x="1043608" y="2276872"/>
            <a:ext cx="0" cy="1064151"/>
          </a:xfrm>
          <a:prstGeom prst="straightConnector1">
            <a:avLst/>
          </a:prstGeom>
          <a:ln w="57150" cmpd="sng">
            <a:tailEnd type="arrow"/>
          </a:ln>
        </p:spPr>
        <p:style>
          <a:lnRef idx="3">
            <a:schemeClr val="accent2"/>
          </a:lnRef>
          <a:fillRef idx="0">
            <a:schemeClr val="accent2"/>
          </a:fillRef>
          <a:effectRef idx="2">
            <a:schemeClr val="accent2"/>
          </a:effectRef>
          <a:fontRef idx="minor">
            <a:schemeClr val="tx1"/>
          </a:fontRef>
        </p:style>
      </p:cxnSp>
      <p:sp>
        <p:nvSpPr>
          <p:cNvPr id="35" name="TextBox 34"/>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1054388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5" name="Straight Connector 44"/>
          <p:cNvCxnSpPr>
            <a:endCxn id="29" idx="0"/>
          </p:cNvCxnSpPr>
          <p:nvPr/>
        </p:nvCxnSpPr>
        <p:spPr>
          <a:xfrm flipV="1">
            <a:off x="6516216" y="4149080"/>
            <a:ext cx="0" cy="1944216"/>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861048"/>
            <a:ext cx="302433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a:endCxn id="21" idx="6"/>
          </p:cNvCxnSpPr>
          <p:nvPr/>
        </p:nvCxnSpPr>
        <p:spPr>
          <a:xfrm>
            <a:off x="1763688" y="3501008"/>
            <a:ext cx="367240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34" name="Straight Connector 33"/>
          <p:cNvCxnSpPr/>
          <p:nvPr/>
        </p:nvCxnSpPr>
        <p:spPr>
          <a:xfrm>
            <a:off x="1763688" y="4221088"/>
            <a:ext cx="468052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3" name="Straight Connector 22"/>
          <p:cNvCxnSpPr>
            <a:endCxn id="21" idx="0"/>
          </p:cNvCxnSpPr>
          <p:nvPr/>
        </p:nvCxnSpPr>
        <p:spPr>
          <a:xfrm flipV="1">
            <a:off x="5364088" y="3429000"/>
            <a:ext cx="0" cy="2664296"/>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2843808" y="2708920"/>
            <a:ext cx="3528392" cy="2232248"/>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Shifts in </a:t>
            </a:r>
            <a:r>
              <a:rPr lang="en-GB" sz="2900" b="1" u="sng" dirty="0" smtClean="0">
                <a:solidFill>
                  <a:schemeClr val="tx1"/>
                </a:solidFill>
              </a:rPr>
              <a:t>both</a:t>
            </a:r>
            <a:r>
              <a:rPr lang="en-GB" sz="2900" b="1" dirty="0" smtClean="0">
                <a:solidFill>
                  <a:schemeClr val="tx1"/>
                </a:solidFill>
              </a:rPr>
              <a:t> Market Supply and Market Demand</a:t>
            </a:r>
          </a:p>
        </p:txBody>
      </p:sp>
      <p:cxnSp>
        <p:nvCxnSpPr>
          <p:cNvPr id="5" name="Straight Connector 4"/>
          <p:cNvCxnSpPr/>
          <p:nvPr/>
        </p:nvCxnSpPr>
        <p:spPr>
          <a:xfrm flipV="1">
            <a:off x="2771800" y="2708920"/>
            <a:ext cx="4104456" cy="216024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a:endCxn id="16" idx="0"/>
          </p:cNvCxnSpPr>
          <p:nvPr/>
        </p:nvCxnSpPr>
        <p:spPr>
          <a:xfrm flipV="1">
            <a:off x="4716016" y="3789040"/>
            <a:ext cx="0" cy="223225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Butter</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a:t>
            </a:r>
            <a:endParaRPr lang="en-GB" sz="2000" dirty="0"/>
          </a:p>
        </p:txBody>
      </p:sp>
      <p:sp>
        <p:nvSpPr>
          <p:cNvPr id="14" name="TextBox 13"/>
          <p:cNvSpPr txBox="1"/>
          <p:nvPr/>
        </p:nvSpPr>
        <p:spPr>
          <a:xfrm>
            <a:off x="1043608" y="3645024"/>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355976"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644008" y="378904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In this example the size of the outward shift of market supply exceeds the increase in market demand. Both factors cause quantity bought and sold to rise; but the market price will fall.</a:t>
            </a:r>
            <a:endParaRPr lang="en-US" sz="2000" dirty="0"/>
          </a:p>
        </p:txBody>
      </p:sp>
      <p:sp>
        <p:nvSpPr>
          <p:cNvPr id="26" name="TextBox 25"/>
          <p:cNvSpPr txBox="1"/>
          <p:nvPr/>
        </p:nvSpPr>
        <p:spPr>
          <a:xfrm>
            <a:off x="6012160" y="4869160"/>
            <a:ext cx="504056" cy="400110"/>
          </a:xfrm>
          <a:prstGeom prst="rect">
            <a:avLst/>
          </a:prstGeom>
          <a:noFill/>
        </p:spPr>
        <p:txBody>
          <a:bodyPr wrap="square" rtlCol="0">
            <a:spAutoFit/>
          </a:bodyPr>
          <a:lstStyle/>
          <a:p>
            <a:r>
              <a:rPr lang="en-GB" sz="2000" dirty="0" smtClean="0"/>
              <a:t>D1</a:t>
            </a:r>
            <a:endParaRPr lang="en-GB" sz="2000" dirty="0"/>
          </a:p>
        </p:txBody>
      </p:sp>
      <p:sp>
        <p:nvSpPr>
          <p:cNvPr id="22" name="TextBox 21"/>
          <p:cNvSpPr txBox="1"/>
          <p:nvPr/>
        </p:nvSpPr>
        <p:spPr>
          <a:xfrm>
            <a:off x="1043608" y="4037002"/>
            <a:ext cx="576064" cy="400110"/>
          </a:xfrm>
          <a:prstGeom prst="rect">
            <a:avLst/>
          </a:prstGeom>
          <a:noFill/>
        </p:spPr>
        <p:txBody>
          <a:bodyPr wrap="square" rtlCol="0">
            <a:spAutoFit/>
          </a:bodyPr>
          <a:lstStyle/>
          <a:p>
            <a:pPr algn="r"/>
            <a:r>
              <a:rPr lang="en-GB" sz="2000" dirty="0" smtClean="0"/>
              <a:t>P3</a:t>
            </a:r>
            <a:endParaRPr lang="en-GB" sz="2000" dirty="0"/>
          </a:p>
        </p:txBody>
      </p:sp>
      <p:sp>
        <p:nvSpPr>
          <p:cNvPr id="27" name="TextBox 26"/>
          <p:cNvSpPr txBox="1"/>
          <p:nvPr/>
        </p:nvSpPr>
        <p:spPr>
          <a:xfrm>
            <a:off x="5076056"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31" name="TextBox 30"/>
          <p:cNvSpPr txBox="1"/>
          <p:nvPr/>
        </p:nvSpPr>
        <p:spPr>
          <a:xfrm>
            <a:off x="6876256" y="2420888"/>
            <a:ext cx="504056" cy="400110"/>
          </a:xfrm>
          <a:prstGeom prst="rect">
            <a:avLst/>
          </a:prstGeom>
          <a:noFill/>
        </p:spPr>
        <p:txBody>
          <a:bodyPr wrap="square" rtlCol="0">
            <a:spAutoFit/>
          </a:bodyPr>
          <a:lstStyle/>
          <a:p>
            <a:r>
              <a:rPr lang="en-GB" sz="2000" dirty="0" smtClean="0"/>
              <a:t>S1</a:t>
            </a:r>
            <a:endParaRPr lang="en-GB" sz="2000" dirty="0"/>
          </a:p>
        </p:txBody>
      </p:sp>
      <p:cxnSp>
        <p:nvCxnSpPr>
          <p:cNvPr id="24" name="Straight Arrow Connector 23"/>
          <p:cNvCxnSpPr/>
          <p:nvPr/>
        </p:nvCxnSpPr>
        <p:spPr>
          <a:xfrm>
            <a:off x="3491880" y="2348880"/>
            <a:ext cx="3528392" cy="2232248"/>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0" name="TextBox 29"/>
          <p:cNvSpPr txBox="1"/>
          <p:nvPr/>
        </p:nvSpPr>
        <p:spPr>
          <a:xfrm>
            <a:off x="1043608" y="3284984"/>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1" name="Oval 20"/>
          <p:cNvSpPr/>
          <p:nvPr/>
        </p:nvSpPr>
        <p:spPr>
          <a:xfrm>
            <a:off x="5292080" y="342900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35" name="Straight Connector 34"/>
          <p:cNvCxnSpPr/>
          <p:nvPr/>
        </p:nvCxnSpPr>
        <p:spPr>
          <a:xfrm flipV="1">
            <a:off x="3347864" y="3645024"/>
            <a:ext cx="4248472" cy="2232248"/>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37" name="TextBox 36"/>
          <p:cNvSpPr txBox="1"/>
          <p:nvPr/>
        </p:nvSpPr>
        <p:spPr>
          <a:xfrm>
            <a:off x="7596336" y="3388930"/>
            <a:ext cx="504056" cy="400110"/>
          </a:xfrm>
          <a:prstGeom prst="rect">
            <a:avLst/>
          </a:prstGeom>
          <a:noFill/>
        </p:spPr>
        <p:txBody>
          <a:bodyPr wrap="square" rtlCol="0">
            <a:spAutoFit/>
          </a:bodyPr>
          <a:lstStyle/>
          <a:p>
            <a:r>
              <a:rPr lang="en-GB" sz="2000" dirty="0" smtClean="0"/>
              <a:t>S2</a:t>
            </a:r>
            <a:endParaRPr lang="en-GB" sz="2000" dirty="0"/>
          </a:p>
        </p:txBody>
      </p:sp>
      <p:sp>
        <p:nvSpPr>
          <p:cNvPr id="38" name="TextBox 37"/>
          <p:cNvSpPr txBox="1"/>
          <p:nvPr/>
        </p:nvSpPr>
        <p:spPr>
          <a:xfrm>
            <a:off x="6660232" y="4541058"/>
            <a:ext cx="504056" cy="400110"/>
          </a:xfrm>
          <a:prstGeom prst="rect">
            <a:avLst/>
          </a:prstGeom>
          <a:noFill/>
        </p:spPr>
        <p:txBody>
          <a:bodyPr wrap="square" rtlCol="0">
            <a:spAutoFit/>
          </a:bodyPr>
          <a:lstStyle/>
          <a:p>
            <a:r>
              <a:rPr lang="en-GB" sz="2000" dirty="0" smtClean="0"/>
              <a:t>D2</a:t>
            </a:r>
            <a:endParaRPr lang="en-GB" sz="2000" dirty="0"/>
          </a:p>
        </p:txBody>
      </p:sp>
      <p:sp>
        <p:nvSpPr>
          <p:cNvPr id="29" name="Oval 28"/>
          <p:cNvSpPr/>
          <p:nvPr/>
        </p:nvSpPr>
        <p:spPr>
          <a:xfrm>
            <a:off x="6444208" y="414908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47" name="TextBox 46"/>
          <p:cNvSpPr txBox="1"/>
          <p:nvPr/>
        </p:nvSpPr>
        <p:spPr>
          <a:xfrm>
            <a:off x="6156176" y="6197242"/>
            <a:ext cx="576064" cy="400110"/>
          </a:xfrm>
          <a:prstGeom prst="rect">
            <a:avLst/>
          </a:prstGeom>
          <a:noFill/>
        </p:spPr>
        <p:txBody>
          <a:bodyPr wrap="square" rtlCol="0">
            <a:spAutoFit/>
          </a:bodyPr>
          <a:lstStyle/>
          <a:p>
            <a:pPr algn="r"/>
            <a:r>
              <a:rPr lang="en-GB" sz="2000" dirty="0" smtClean="0"/>
              <a:t>Q3</a:t>
            </a:r>
            <a:endParaRPr lang="en-GB" sz="2000" dirty="0"/>
          </a:p>
        </p:txBody>
      </p:sp>
      <p:sp>
        <p:nvSpPr>
          <p:cNvPr id="33" name="TextBox 32"/>
          <p:cNvSpPr txBox="1"/>
          <p:nvPr/>
        </p:nvSpPr>
        <p:spPr>
          <a:xfrm>
            <a:off x="4499992" y="4077072"/>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smtClean="0"/>
              <a:t>A</a:t>
            </a:r>
            <a:endParaRPr lang="en-US" b="1" dirty="0"/>
          </a:p>
        </p:txBody>
      </p:sp>
      <p:sp>
        <p:nvSpPr>
          <p:cNvPr id="36" name="TextBox 35"/>
          <p:cNvSpPr txBox="1"/>
          <p:nvPr/>
        </p:nvSpPr>
        <p:spPr>
          <a:xfrm>
            <a:off x="5148064" y="2924944"/>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a:t>B</a:t>
            </a:r>
          </a:p>
        </p:txBody>
      </p:sp>
      <p:sp>
        <p:nvSpPr>
          <p:cNvPr id="39" name="TextBox 38"/>
          <p:cNvSpPr txBox="1"/>
          <p:nvPr/>
        </p:nvSpPr>
        <p:spPr>
          <a:xfrm>
            <a:off x="6300192" y="3573016"/>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a:t>C</a:t>
            </a:r>
          </a:p>
        </p:txBody>
      </p:sp>
      <p:sp>
        <p:nvSpPr>
          <p:cNvPr id="40" name="TextBox 39"/>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24312685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0" name="Straight Connector 49"/>
          <p:cNvCxnSpPr/>
          <p:nvPr/>
        </p:nvCxnSpPr>
        <p:spPr>
          <a:xfrm>
            <a:off x="1187624" y="2852936"/>
            <a:ext cx="194421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49" name="Straight Connector 48"/>
          <p:cNvCxnSpPr/>
          <p:nvPr/>
        </p:nvCxnSpPr>
        <p:spPr>
          <a:xfrm>
            <a:off x="1187624" y="4077072"/>
            <a:ext cx="11521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Explaining Possible Changes in Beef Prices</a:t>
            </a:r>
          </a:p>
        </p:txBody>
      </p:sp>
      <p:cxnSp>
        <p:nvCxnSpPr>
          <p:cNvPr id="9" name="Straight Connector 8"/>
          <p:cNvCxnSpPr/>
          <p:nvPr/>
        </p:nvCxnSpPr>
        <p:spPr>
          <a:xfrm>
            <a:off x="1187624" y="1156682"/>
            <a:ext cx="0" cy="4464496"/>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187624" y="5621178"/>
            <a:ext cx="3312368" cy="10453"/>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1012666"/>
            <a:ext cx="1008112" cy="707886"/>
          </a:xfrm>
          <a:prstGeom prst="rect">
            <a:avLst/>
          </a:prstGeom>
          <a:noFill/>
        </p:spPr>
        <p:txBody>
          <a:bodyPr wrap="square" rtlCol="0">
            <a:spAutoFit/>
          </a:bodyPr>
          <a:lstStyle/>
          <a:p>
            <a:pPr algn="r"/>
            <a:r>
              <a:rPr lang="en-GB" sz="2000" dirty="0" smtClean="0"/>
              <a:t>Price of Beef</a:t>
            </a:r>
            <a:endParaRPr lang="en-GB" sz="2000" dirty="0"/>
          </a:p>
        </p:txBody>
      </p:sp>
      <p:sp>
        <p:nvSpPr>
          <p:cNvPr id="12" name="TextBox 11"/>
          <p:cNvSpPr txBox="1"/>
          <p:nvPr/>
        </p:nvSpPr>
        <p:spPr>
          <a:xfrm>
            <a:off x="2627784" y="5693186"/>
            <a:ext cx="1944216" cy="400110"/>
          </a:xfrm>
          <a:prstGeom prst="rect">
            <a:avLst/>
          </a:prstGeom>
          <a:noFill/>
        </p:spPr>
        <p:txBody>
          <a:bodyPr wrap="square" rtlCol="0">
            <a:spAutoFit/>
          </a:bodyPr>
          <a:lstStyle/>
          <a:p>
            <a:pPr algn="r"/>
            <a:r>
              <a:rPr lang="en-GB" sz="2000" dirty="0" smtClean="0"/>
              <a:t>Quantity of beef</a:t>
            </a:r>
            <a:endParaRPr lang="en-GB" sz="2000" dirty="0"/>
          </a:p>
        </p:txBody>
      </p:sp>
      <p:graphicFrame>
        <p:nvGraphicFramePr>
          <p:cNvPr id="6" name="Table 5"/>
          <p:cNvGraphicFramePr>
            <a:graphicFrameLocks noGrp="1"/>
          </p:cNvGraphicFramePr>
          <p:nvPr>
            <p:extLst/>
          </p:nvPr>
        </p:nvGraphicFramePr>
        <p:xfrm>
          <a:off x="4788024" y="1052736"/>
          <a:ext cx="4104456" cy="2016222"/>
        </p:xfrm>
        <a:graphic>
          <a:graphicData uri="http://schemas.openxmlformats.org/drawingml/2006/table">
            <a:tbl>
              <a:tblPr>
                <a:tableStyleId>{1E171933-4619-4E11-9A3F-F7608DF75F80}</a:tableStyleId>
              </a:tblPr>
              <a:tblGrid>
                <a:gridCol w="2125757">
                  <a:extLst>
                    <a:ext uri="{9D8B030D-6E8A-4147-A177-3AD203B41FA5}">
                      <a16:colId xmlns:a16="http://schemas.microsoft.com/office/drawing/2014/main" val="20000"/>
                    </a:ext>
                  </a:extLst>
                </a:gridCol>
                <a:gridCol w="1978699">
                  <a:extLst>
                    <a:ext uri="{9D8B030D-6E8A-4147-A177-3AD203B41FA5}">
                      <a16:colId xmlns:a16="http://schemas.microsoft.com/office/drawing/2014/main" val="20001"/>
                    </a:ext>
                  </a:extLst>
                </a:gridCol>
              </a:tblGrid>
              <a:tr h="567787">
                <a:tc gridSpan="2">
                  <a:txBody>
                    <a:bodyPr/>
                    <a:lstStyle/>
                    <a:p>
                      <a:pPr algn="ctr" fontAlgn="ctr"/>
                      <a:r>
                        <a:rPr lang="en-US" sz="1800" b="1" u="none" strike="noStrike" dirty="0">
                          <a:effectLst/>
                        </a:rPr>
                        <a:t>Average retail price of </a:t>
                      </a:r>
                      <a:r>
                        <a:rPr lang="en-US" sz="1800" b="1" u="none" strike="noStrike" dirty="0" smtClean="0">
                          <a:effectLst/>
                        </a:rPr>
                        <a:t>beef in the UK </a:t>
                      </a:r>
                      <a:endParaRPr lang="en-US" sz="1800" b="1" i="0" u="none" strike="noStrike" dirty="0">
                        <a:effectLst/>
                        <a:latin typeface="Arial"/>
                      </a:endParaRPr>
                    </a:p>
                  </a:txBody>
                  <a:tcPr marL="12700" marR="12700" marT="12700" marB="0" anchor="ctr"/>
                </a:tc>
                <a:tc hMerge="1">
                  <a:txBody>
                    <a:bodyPr/>
                    <a:lstStyle/>
                    <a:p>
                      <a:pPr algn="l" fontAlgn="b"/>
                      <a:endParaRPr lang="en-US" sz="1000" b="0" i="0" u="none" strike="noStrike" dirty="0">
                        <a:effectLst/>
                        <a:latin typeface="Arial"/>
                      </a:endParaRPr>
                    </a:p>
                  </a:txBody>
                  <a:tcPr marL="12700" marR="12700" marT="12700" marB="0" anchor="b">
                    <a:lnL>
                      <a:noFill/>
                    </a:lnL>
                    <a:lnR>
                      <a:noFill/>
                    </a:lnR>
                    <a:lnT>
                      <a:noFill/>
                    </a:lnT>
                    <a:lnB>
                      <a:noFill/>
                    </a:lnB>
                  </a:tcPr>
                </a:tc>
                <a:extLst>
                  <a:ext uri="{0D108BD9-81ED-4DB2-BD59-A6C34878D82A}">
                    <a16:rowId xmlns:a16="http://schemas.microsoft.com/office/drawing/2014/main" val="10000"/>
                  </a:ext>
                </a:extLst>
              </a:tr>
              <a:tr h="289687">
                <a:tc gridSpan="2">
                  <a:txBody>
                    <a:bodyPr/>
                    <a:lstStyle/>
                    <a:p>
                      <a:pPr algn="ctr" fontAlgn="ctr"/>
                      <a:r>
                        <a:rPr lang="en-US" sz="1800" u="none" strike="noStrike" dirty="0" smtClean="0">
                          <a:effectLst/>
                        </a:rPr>
                        <a:t>£ per kg</a:t>
                      </a:r>
                      <a:endParaRPr lang="en-US" sz="1800" b="0" i="0" u="none" strike="noStrike" dirty="0">
                        <a:effectLst/>
                        <a:latin typeface="Arial"/>
                      </a:endParaRPr>
                    </a:p>
                  </a:txBody>
                  <a:tcPr marL="12700" marR="12700" marT="12700" marB="0" anchor="ctr"/>
                </a:tc>
                <a:tc hMerge="1">
                  <a:txBody>
                    <a:bodyPr/>
                    <a:lstStyle/>
                    <a:p>
                      <a:pPr algn="l" fontAlgn="b"/>
                      <a:endParaRPr lang="en-US" sz="1000" b="0" i="0" u="none" strike="noStrike" dirty="0">
                        <a:effectLst/>
                        <a:latin typeface="Arial"/>
                      </a:endParaRPr>
                    </a:p>
                  </a:txBody>
                  <a:tcPr marL="12700" marR="12700" marT="12700" marB="0" anchor="b">
                    <a:lnL>
                      <a:noFill/>
                    </a:lnL>
                    <a:lnR>
                      <a:noFill/>
                    </a:lnR>
                    <a:lnT>
                      <a:noFill/>
                    </a:lnT>
                    <a:lnB>
                      <a:noFill/>
                    </a:lnB>
                  </a:tcPr>
                </a:tc>
                <a:extLst>
                  <a:ext uri="{0D108BD9-81ED-4DB2-BD59-A6C34878D82A}">
                    <a16:rowId xmlns:a16="http://schemas.microsoft.com/office/drawing/2014/main" val="10001"/>
                  </a:ext>
                </a:extLst>
              </a:tr>
              <a:tr h="289687">
                <a:tc>
                  <a:txBody>
                    <a:bodyPr/>
                    <a:lstStyle/>
                    <a:p>
                      <a:pPr algn="ctr" fontAlgn="ctr"/>
                      <a:r>
                        <a:rPr lang="en-US" sz="1800" u="none" strike="noStrike" dirty="0">
                          <a:effectLst/>
                        </a:rPr>
                        <a:t>2010</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6.16</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2"/>
                  </a:ext>
                </a:extLst>
              </a:tr>
              <a:tr h="289687">
                <a:tc>
                  <a:txBody>
                    <a:bodyPr/>
                    <a:lstStyle/>
                    <a:p>
                      <a:pPr algn="ctr" fontAlgn="ctr"/>
                      <a:r>
                        <a:rPr lang="en-US" sz="1800" u="none" strike="noStrike" dirty="0">
                          <a:effectLst/>
                        </a:rPr>
                        <a:t>2011</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6.42</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3"/>
                  </a:ext>
                </a:extLst>
              </a:tr>
              <a:tr h="289687">
                <a:tc>
                  <a:txBody>
                    <a:bodyPr/>
                    <a:lstStyle/>
                    <a:p>
                      <a:pPr algn="ctr" fontAlgn="ctr"/>
                      <a:r>
                        <a:rPr lang="en-US" sz="1800" u="none" strike="noStrike" dirty="0">
                          <a:effectLst/>
                        </a:rPr>
                        <a:t>2012</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6.99</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4"/>
                  </a:ext>
                </a:extLst>
              </a:tr>
              <a:tr h="289687">
                <a:tc>
                  <a:txBody>
                    <a:bodyPr/>
                    <a:lstStyle/>
                    <a:p>
                      <a:pPr algn="ctr" fontAlgn="ctr"/>
                      <a:r>
                        <a:rPr lang="en-US" sz="1800" u="none" strike="noStrike" dirty="0">
                          <a:effectLst/>
                        </a:rPr>
                        <a:t>2013</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7.47</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5"/>
                  </a:ext>
                </a:extLst>
              </a:tr>
            </a:tbl>
          </a:graphicData>
        </a:graphic>
      </p:graphicFrame>
      <p:sp>
        <p:nvSpPr>
          <p:cNvPr id="13" name="TextBox 12"/>
          <p:cNvSpPr txBox="1"/>
          <p:nvPr/>
        </p:nvSpPr>
        <p:spPr>
          <a:xfrm>
            <a:off x="4788024" y="3212976"/>
            <a:ext cx="410445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smtClean="0"/>
              <a:t>What demand &amp; supply factors might explain the rising price of beef?</a:t>
            </a:r>
            <a:endParaRPr lang="en-US" dirty="0"/>
          </a:p>
        </p:txBody>
      </p:sp>
      <p:graphicFrame>
        <p:nvGraphicFramePr>
          <p:cNvPr id="17" name="Table 16"/>
          <p:cNvGraphicFramePr>
            <a:graphicFrameLocks noGrp="1"/>
          </p:cNvGraphicFramePr>
          <p:nvPr>
            <p:extLst/>
          </p:nvPr>
        </p:nvGraphicFramePr>
        <p:xfrm>
          <a:off x="4788024" y="4077073"/>
          <a:ext cx="4104456" cy="2287420"/>
        </p:xfrm>
        <a:graphic>
          <a:graphicData uri="http://schemas.openxmlformats.org/drawingml/2006/table">
            <a:tbl>
              <a:tblPr firstRow="1" bandRow="1">
                <a:tableStyleId>{5C22544A-7EE6-4342-B048-85BDC9FD1C3A}</a:tableStyleId>
              </a:tblPr>
              <a:tblGrid>
                <a:gridCol w="2052228">
                  <a:extLst>
                    <a:ext uri="{9D8B030D-6E8A-4147-A177-3AD203B41FA5}">
                      <a16:colId xmlns:a16="http://schemas.microsoft.com/office/drawing/2014/main" val="20000"/>
                    </a:ext>
                  </a:extLst>
                </a:gridCol>
                <a:gridCol w="2052228">
                  <a:extLst>
                    <a:ext uri="{9D8B030D-6E8A-4147-A177-3AD203B41FA5}">
                      <a16:colId xmlns:a16="http://schemas.microsoft.com/office/drawing/2014/main" val="20001"/>
                    </a:ext>
                  </a:extLst>
                </a:gridCol>
              </a:tblGrid>
              <a:tr h="367180">
                <a:tc>
                  <a:txBody>
                    <a:bodyPr/>
                    <a:lstStyle/>
                    <a:p>
                      <a:r>
                        <a:rPr lang="en-US" dirty="0" smtClean="0"/>
                        <a:t>Demand Factors</a:t>
                      </a:r>
                      <a:endParaRPr lang="en-US" dirty="0"/>
                    </a:p>
                  </a:txBody>
                  <a:tcPr anchor="ctr"/>
                </a:tc>
                <a:tc>
                  <a:txBody>
                    <a:bodyPr/>
                    <a:lstStyle/>
                    <a:p>
                      <a:r>
                        <a:rPr lang="en-US" dirty="0" smtClean="0"/>
                        <a:t>Supply Factors</a:t>
                      </a:r>
                      <a:endParaRPr lang="en-US" dirty="0"/>
                    </a:p>
                  </a:txBody>
                  <a:tcPr anchor="ctr"/>
                </a:tc>
                <a:extLst>
                  <a:ext uri="{0D108BD9-81ED-4DB2-BD59-A6C34878D82A}">
                    <a16:rowId xmlns:a16="http://schemas.microsoft.com/office/drawing/2014/main" val="10000"/>
                  </a:ext>
                </a:extLst>
              </a:tr>
              <a:tr h="621689">
                <a:tc>
                  <a:txBody>
                    <a:bodyPr/>
                    <a:lstStyle/>
                    <a:p>
                      <a:r>
                        <a:rPr lang="en-US" dirty="0" smtClean="0"/>
                        <a:t>Rise in price of beef substitutes</a:t>
                      </a:r>
                      <a:endParaRPr lang="en-US" dirty="0"/>
                    </a:p>
                  </a:txBody>
                  <a:tcPr anchor="ctr"/>
                </a:tc>
                <a:tc>
                  <a:txBody>
                    <a:bodyPr/>
                    <a:lstStyle/>
                    <a:p>
                      <a:r>
                        <a:rPr lang="en-US" dirty="0" smtClean="0"/>
                        <a:t>Increase in price of animal foodstuffs</a:t>
                      </a:r>
                      <a:endParaRPr lang="en-US" dirty="0"/>
                    </a:p>
                  </a:txBody>
                  <a:tcPr anchor="ctr"/>
                </a:tc>
                <a:extLst>
                  <a:ext uri="{0D108BD9-81ED-4DB2-BD59-A6C34878D82A}">
                    <a16:rowId xmlns:a16="http://schemas.microsoft.com/office/drawing/2014/main" val="10001"/>
                  </a:ext>
                </a:extLst>
              </a:tr>
              <a:tr h="621689">
                <a:tc>
                  <a:txBody>
                    <a:bodyPr/>
                    <a:lstStyle/>
                    <a:p>
                      <a:r>
                        <a:rPr lang="en-US" dirty="0" smtClean="0"/>
                        <a:t>Rising real incomes if YED</a:t>
                      </a:r>
                      <a:r>
                        <a:rPr lang="en-US" baseline="0" dirty="0" smtClean="0"/>
                        <a:t> &gt; 0</a:t>
                      </a:r>
                      <a:endParaRPr lang="en-US" dirty="0"/>
                    </a:p>
                  </a:txBody>
                  <a:tcPr anchor="ctr"/>
                </a:tc>
                <a:tc>
                  <a:txBody>
                    <a:bodyPr/>
                    <a:lstStyle/>
                    <a:p>
                      <a:r>
                        <a:rPr lang="en-US" dirty="0" smtClean="0"/>
                        <a:t>Higher rents paid</a:t>
                      </a:r>
                      <a:r>
                        <a:rPr lang="en-US" baseline="0" dirty="0" smtClean="0"/>
                        <a:t> by</a:t>
                      </a:r>
                      <a:r>
                        <a:rPr lang="en-US" dirty="0" smtClean="0"/>
                        <a:t> beef farmers</a:t>
                      </a:r>
                      <a:endParaRPr lang="en-US" dirty="0"/>
                    </a:p>
                  </a:txBody>
                  <a:tcPr anchor="ctr"/>
                </a:tc>
                <a:extLst>
                  <a:ext uri="{0D108BD9-81ED-4DB2-BD59-A6C34878D82A}">
                    <a16:rowId xmlns:a16="http://schemas.microsoft.com/office/drawing/2014/main" val="10002"/>
                  </a:ext>
                </a:extLst>
              </a:tr>
              <a:tr h="621689">
                <a:tc>
                  <a:txBody>
                    <a:bodyPr/>
                    <a:lstStyle/>
                    <a:p>
                      <a:r>
                        <a:rPr lang="en-US" dirty="0" smtClean="0"/>
                        <a:t>Change in tastes and preferences</a:t>
                      </a:r>
                      <a:endParaRPr lang="en-US" dirty="0"/>
                    </a:p>
                  </a:txBody>
                  <a:tcPr anchor="ctr"/>
                </a:tc>
                <a:tc>
                  <a:txBody>
                    <a:bodyPr/>
                    <a:lstStyle/>
                    <a:p>
                      <a:r>
                        <a:rPr lang="en-US" dirty="0" smtClean="0"/>
                        <a:t>Rise in wages of farm labourers</a:t>
                      </a:r>
                      <a:endParaRPr lang="en-US" dirty="0"/>
                    </a:p>
                  </a:txBody>
                  <a:tcPr anchor="ctr"/>
                </a:tc>
                <a:extLst>
                  <a:ext uri="{0D108BD9-81ED-4DB2-BD59-A6C34878D82A}">
                    <a16:rowId xmlns:a16="http://schemas.microsoft.com/office/drawing/2014/main" val="10003"/>
                  </a:ext>
                </a:extLst>
              </a:tr>
            </a:tbl>
          </a:graphicData>
        </a:graphic>
      </p:graphicFrame>
      <p:cxnSp>
        <p:nvCxnSpPr>
          <p:cNvPr id="28" name="Straight Connector 27"/>
          <p:cNvCxnSpPr/>
          <p:nvPr/>
        </p:nvCxnSpPr>
        <p:spPr>
          <a:xfrm>
            <a:off x="1691680" y="1340768"/>
            <a:ext cx="864096" cy="360040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39" name="Straight Connector 38"/>
          <p:cNvCxnSpPr/>
          <p:nvPr/>
        </p:nvCxnSpPr>
        <p:spPr>
          <a:xfrm>
            <a:off x="2771800" y="1340768"/>
            <a:ext cx="864096" cy="360040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33" name="Straight Connector 32"/>
          <p:cNvCxnSpPr/>
          <p:nvPr/>
        </p:nvCxnSpPr>
        <p:spPr>
          <a:xfrm flipV="1">
            <a:off x="1619672" y="3356992"/>
            <a:ext cx="2232248" cy="108012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41" name="Straight Connector 40"/>
          <p:cNvCxnSpPr/>
          <p:nvPr/>
        </p:nvCxnSpPr>
        <p:spPr>
          <a:xfrm flipV="1">
            <a:off x="1475656" y="2564904"/>
            <a:ext cx="2232248" cy="1080120"/>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42" name="TextBox 41"/>
          <p:cNvSpPr txBox="1"/>
          <p:nvPr/>
        </p:nvSpPr>
        <p:spPr>
          <a:xfrm>
            <a:off x="2411760" y="4869160"/>
            <a:ext cx="504056" cy="400110"/>
          </a:xfrm>
          <a:prstGeom prst="rect">
            <a:avLst/>
          </a:prstGeom>
          <a:noFill/>
        </p:spPr>
        <p:txBody>
          <a:bodyPr wrap="square" rtlCol="0">
            <a:spAutoFit/>
          </a:bodyPr>
          <a:lstStyle/>
          <a:p>
            <a:r>
              <a:rPr lang="en-GB" sz="2000" dirty="0" smtClean="0"/>
              <a:t>D1</a:t>
            </a:r>
            <a:endParaRPr lang="en-GB" sz="2000" dirty="0"/>
          </a:p>
        </p:txBody>
      </p:sp>
      <p:sp>
        <p:nvSpPr>
          <p:cNvPr id="43" name="TextBox 42"/>
          <p:cNvSpPr txBox="1"/>
          <p:nvPr/>
        </p:nvSpPr>
        <p:spPr>
          <a:xfrm>
            <a:off x="3491880" y="4869160"/>
            <a:ext cx="504056" cy="400110"/>
          </a:xfrm>
          <a:prstGeom prst="rect">
            <a:avLst/>
          </a:prstGeom>
          <a:noFill/>
        </p:spPr>
        <p:txBody>
          <a:bodyPr wrap="square" rtlCol="0">
            <a:spAutoFit/>
          </a:bodyPr>
          <a:lstStyle/>
          <a:p>
            <a:r>
              <a:rPr lang="en-GB" sz="2000" dirty="0" smtClean="0"/>
              <a:t>D2</a:t>
            </a:r>
            <a:endParaRPr lang="en-GB" sz="2000" dirty="0"/>
          </a:p>
        </p:txBody>
      </p:sp>
      <p:sp>
        <p:nvSpPr>
          <p:cNvPr id="44" name="TextBox 43"/>
          <p:cNvSpPr txBox="1"/>
          <p:nvPr/>
        </p:nvSpPr>
        <p:spPr>
          <a:xfrm>
            <a:off x="3851920" y="3068960"/>
            <a:ext cx="504056" cy="400110"/>
          </a:xfrm>
          <a:prstGeom prst="rect">
            <a:avLst/>
          </a:prstGeom>
          <a:noFill/>
        </p:spPr>
        <p:txBody>
          <a:bodyPr wrap="square" rtlCol="0">
            <a:spAutoFit/>
          </a:bodyPr>
          <a:lstStyle/>
          <a:p>
            <a:r>
              <a:rPr lang="en-GB" sz="2000" dirty="0" smtClean="0"/>
              <a:t>S1</a:t>
            </a:r>
            <a:endParaRPr lang="en-GB" sz="2000" dirty="0"/>
          </a:p>
        </p:txBody>
      </p:sp>
      <p:sp>
        <p:nvSpPr>
          <p:cNvPr id="48" name="TextBox 47"/>
          <p:cNvSpPr txBox="1"/>
          <p:nvPr/>
        </p:nvSpPr>
        <p:spPr>
          <a:xfrm>
            <a:off x="3779912" y="2276872"/>
            <a:ext cx="504056" cy="400110"/>
          </a:xfrm>
          <a:prstGeom prst="rect">
            <a:avLst/>
          </a:prstGeom>
          <a:noFill/>
        </p:spPr>
        <p:txBody>
          <a:bodyPr wrap="square" rtlCol="0">
            <a:spAutoFit/>
          </a:bodyPr>
          <a:lstStyle/>
          <a:p>
            <a:r>
              <a:rPr lang="en-GB" sz="2000" dirty="0" smtClean="0"/>
              <a:t>S2</a:t>
            </a:r>
            <a:endParaRPr lang="en-GB" sz="2000" dirty="0"/>
          </a:p>
        </p:txBody>
      </p:sp>
      <p:sp>
        <p:nvSpPr>
          <p:cNvPr id="51" name="TextBox 50"/>
          <p:cNvSpPr txBox="1"/>
          <p:nvPr/>
        </p:nvSpPr>
        <p:spPr>
          <a:xfrm>
            <a:off x="683568" y="3861048"/>
            <a:ext cx="504056" cy="400110"/>
          </a:xfrm>
          <a:prstGeom prst="rect">
            <a:avLst/>
          </a:prstGeom>
          <a:noFill/>
        </p:spPr>
        <p:txBody>
          <a:bodyPr wrap="square" rtlCol="0">
            <a:spAutoFit/>
          </a:bodyPr>
          <a:lstStyle/>
          <a:p>
            <a:r>
              <a:rPr lang="en-GB" sz="2000" dirty="0"/>
              <a:t>P</a:t>
            </a:r>
            <a:r>
              <a:rPr lang="en-GB" sz="2000" dirty="0" smtClean="0"/>
              <a:t>1</a:t>
            </a:r>
            <a:endParaRPr lang="en-GB" sz="2000" dirty="0"/>
          </a:p>
        </p:txBody>
      </p:sp>
      <p:sp>
        <p:nvSpPr>
          <p:cNvPr id="52" name="TextBox 51"/>
          <p:cNvSpPr txBox="1"/>
          <p:nvPr/>
        </p:nvSpPr>
        <p:spPr>
          <a:xfrm>
            <a:off x="683568" y="2636912"/>
            <a:ext cx="504056" cy="400110"/>
          </a:xfrm>
          <a:prstGeom prst="rect">
            <a:avLst/>
          </a:prstGeom>
          <a:noFill/>
        </p:spPr>
        <p:txBody>
          <a:bodyPr wrap="square" rtlCol="0">
            <a:spAutoFit/>
          </a:bodyPr>
          <a:lstStyle/>
          <a:p>
            <a:r>
              <a:rPr lang="en-GB" sz="2000" dirty="0" smtClean="0"/>
              <a:t>P</a:t>
            </a:r>
            <a:r>
              <a:rPr lang="en-GB" sz="2000" dirty="0"/>
              <a:t>2</a:t>
            </a:r>
          </a:p>
        </p:txBody>
      </p:sp>
      <p:sp>
        <p:nvSpPr>
          <p:cNvPr id="53" name="Oval 52"/>
          <p:cNvSpPr/>
          <p:nvPr/>
        </p:nvSpPr>
        <p:spPr>
          <a:xfrm>
            <a:off x="2267744" y="400506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54" name="Oval 53"/>
          <p:cNvSpPr/>
          <p:nvPr/>
        </p:nvSpPr>
        <p:spPr>
          <a:xfrm>
            <a:off x="3059832" y="2780928"/>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4" name="Straight Arrow Connector 3"/>
          <p:cNvCxnSpPr/>
          <p:nvPr/>
        </p:nvCxnSpPr>
        <p:spPr>
          <a:xfrm flipV="1">
            <a:off x="611560" y="2852936"/>
            <a:ext cx="0" cy="1224136"/>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25" name="TextBox 24"/>
          <p:cNvSpPr txBox="1"/>
          <p:nvPr/>
        </p:nvSpPr>
        <p:spPr>
          <a:xfrm>
            <a:off x="683568" y="5373216"/>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26585292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Real World: Explaining Changes in UK Footwear Prices</a:t>
            </a:r>
          </a:p>
        </p:txBody>
      </p:sp>
      <p:graphicFrame>
        <p:nvGraphicFramePr>
          <p:cNvPr id="26" name="ChartObject"/>
          <p:cNvGraphicFramePr/>
          <p:nvPr>
            <p:extLst/>
          </p:nvPr>
        </p:nvGraphicFramePr>
        <p:xfrm>
          <a:off x="251520" y="1052736"/>
          <a:ext cx="4392488" cy="532859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 name="Diagram 1"/>
          <p:cNvGraphicFramePr/>
          <p:nvPr>
            <p:extLst/>
          </p:nvPr>
        </p:nvGraphicFramePr>
        <p:xfrm>
          <a:off x="4716016" y="1124744"/>
          <a:ext cx="4176464" cy="5112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703978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Likely Effects of Changes in UK Wheat Prices</a:t>
            </a:r>
          </a:p>
        </p:txBody>
      </p:sp>
      <p:graphicFrame>
        <p:nvGraphicFramePr>
          <p:cNvPr id="5" name="ChartObject"/>
          <p:cNvGraphicFramePr/>
          <p:nvPr>
            <p:extLst/>
          </p:nvPr>
        </p:nvGraphicFramePr>
        <p:xfrm>
          <a:off x="251520" y="1268760"/>
          <a:ext cx="4392488" cy="5256584"/>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p:cNvSpPr txBox="1"/>
          <p:nvPr/>
        </p:nvSpPr>
        <p:spPr>
          <a:xfrm>
            <a:off x="755576" y="980728"/>
            <a:ext cx="3888432" cy="338554"/>
          </a:xfrm>
          <a:prstGeom prst="rect">
            <a:avLst/>
          </a:prstGeom>
          <a:noFill/>
        </p:spPr>
        <p:txBody>
          <a:bodyPr wrap="square" rtlCol="0">
            <a:spAutoFit/>
          </a:bodyPr>
          <a:lstStyle/>
          <a:p>
            <a:pPr algn="ctr"/>
            <a:r>
              <a:rPr lang="en-US" sz="1600" dirty="0" smtClean="0"/>
              <a:t>UK wheat price, average price per tonne (£)</a:t>
            </a:r>
            <a:endParaRPr lang="en-US" sz="1600" dirty="0"/>
          </a:p>
        </p:txBody>
      </p:sp>
      <p:graphicFrame>
        <p:nvGraphicFramePr>
          <p:cNvPr id="7" name="Diagram 6"/>
          <p:cNvGraphicFramePr/>
          <p:nvPr>
            <p:extLst/>
          </p:nvPr>
        </p:nvGraphicFramePr>
        <p:xfrm>
          <a:off x="5016500" y="1054100"/>
          <a:ext cx="3875980" cy="52552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5402394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63688" y="3356992"/>
            <a:ext cx="3888432" cy="27363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p:cNvCxnSpPr>
            <a:endCxn id="16" idx="6"/>
          </p:cNvCxnSpPr>
          <p:nvPr/>
        </p:nvCxnSpPr>
        <p:spPr>
          <a:xfrm>
            <a:off x="1763688" y="3861048"/>
            <a:ext cx="302433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356992"/>
            <a:ext cx="3888432"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3" name="Straight Connector 22"/>
          <p:cNvCxnSpPr/>
          <p:nvPr/>
        </p:nvCxnSpPr>
        <p:spPr>
          <a:xfrm flipV="1">
            <a:off x="5652120" y="3356992"/>
            <a:ext cx="0" cy="273630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Prices and Producer </a:t>
            </a:r>
            <a:r>
              <a:rPr lang="en-GB" sz="2900" b="1" dirty="0">
                <a:solidFill>
                  <a:schemeClr val="tx1"/>
                </a:solidFill>
              </a:rPr>
              <a:t>R</a:t>
            </a:r>
            <a:r>
              <a:rPr lang="en-GB" sz="2900" b="1" dirty="0" smtClean="0">
                <a:solidFill>
                  <a:schemeClr val="tx1"/>
                </a:solidFill>
              </a:rPr>
              <a:t>evenue</a:t>
            </a:r>
          </a:p>
        </p:txBody>
      </p:sp>
      <p:cxnSp>
        <p:nvCxnSpPr>
          <p:cNvPr id="5" name="Straight Connector 4"/>
          <p:cNvCxnSpPr/>
          <p:nvPr/>
        </p:nvCxnSpPr>
        <p:spPr>
          <a:xfrm flipV="1">
            <a:off x="2267744" y="2708920"/>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a:endCxn id="16" idx="0"/>
          </p:cNvCxnSpPr>
          <p:nvPr/>
        </p:nvCxnSpPr>
        <p:spPr>
          <a:xfrm flipV="1">
            <a:off x="4716016" y="3789040"/>
            <a:ext cx="0" cy="223225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Rubber</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4" name="TextBox 13"/>
          <p:cNvSpPr txBox="1"/>
          <p:nvPr/>
        </p:nvSpPr>
        <p:spPr>
          <a:xfrm>
            <a:off x="1043608" y="3645024"/>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355976"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644008" y="378904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768752"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outward shift of demand will lead to a higher price, an expansion of production and a rise in total producer revenue</a:t>
            </a:r>
            <a:endParaRPr lang="en-US" sz="2000" dirty="0"/>
          </a:p>
        </p:txBody>
      </p:sp>
      <p:sp>
        <p:nvSpPr>
          <p:cNvPr id="26" name="TextBox 25"/>
          <p:cNvSpPr txBox="1"/>
          <p:nvPr/>
        </p:nvSpPr>
        <p:spPr>
          <a:xfrm>
            <a:off x="6084168" y="5025370"/>
            <a:ext cx="1440160" cy="400110"/>
          </a:xfrm>
          <a:prstGeom prst="rect">
            <a:avLst/>
          </a:prstGeom>
          <a:noFill/>
        </p:spPr>
        <p:txBody>
          <a:bodyPr wrap="square" rtlCol="0">
            <a:spAutoFit/>
          </a:bodyPr>
          <a:lstStyle/>
          <a:p>
            <a:r>
              <a:rPr lang="en-GB" sz="2000" dirty="0" smtClean="0"/>
              <a:t>Demand (1)</a:t>
            </a:r>
            <a:endParaRPr lang="en-GB" sz="2000" dirty="0"/>
          </a:p>
        </p:txBody>
      </p:sp>
      <p:sp>
        <p:nvSpPr>
          <p:cNvPr id="22" name="TextBox 21"/>
          <p:cNvSpPr txBox="1"/>
          <p:nvPr/>
        </p:nvSpPr>
        <p:spPr>
          <a:xfrm>
            <a:off x="1043608" y="3140968"/>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5292080"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31" name="TextBox 30"/>
          <p:cNvSpPr txBox="1"/>
          <p:nvPr/>
        </p:nvSpPr>
        <p:spPr>
          <a:xfrm>
            <a:off x="5652120" y="2308810"/>
            <a:ext cx="1368152" cy="400110"/>
          </a:xfrm>
          <a:prstGeom prst="rect">
            <a:avLst/>
          </a:prstGeom>
          <a:noFill/>
        </p:spPr>
        <p:txBody>
          <a:bodyPr wrap="square" rtlCol="0">
            <a:spAutoFit/>
          </a:bodyPr>
          <a:lstStyle/>
          <a:p>
            <a:r>
              <a:rPr lang="en-GB" sz="2000" dirty="0" smtClean="0"/>
              <a:t>Supply (1)</a:t>
            </a:r>
            <a:endParaRPr lang="en-GB" sz="2000" dirty="0"/>
          </a:p>
        </p:txBody>
      </p:sp>
      <p:cxnSp>
        <p:nvCxnSpPr>
          <p:cNvPr id="24" name="Straight Arrow Connector 23"/>
          <p:cNvCxnSpPr/>
          <p:nvPr/>
        </p:nvCxnSpPr>
        <p:spPr>
          <a:xfrm>
            <a:off x="4211960" y="1916832"/>
            <a:ext cx="2808312" cy="2808312"/>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28" name="TextBox 27"/>
          <p:cNvSpPr txBox="1"/>
          <p:nvPr/>
        </p:nvSpPr>
        <p:spPr>
          <a:xfrm>
            <a:off x="7092280" y="4509120"/>
            <a:ext cx="1440160" cy="400110"/>
          </a:xfrm>
          <a:prstGeom prst="rect">
            <a:avLst/>
          </a:prstGeom>
          <a:noFill/>
        </p:spPr>
        <p:txBody>
          <a:bodyPr wrap="square" rtlCol="0">
            <a:spAutoFit/>
          </a:bodyPr>
          <a:lstStyle/>
          <a:p>
            <a:r>
              <a:rPr lang="en-GB" sz="2000" dirty="0" smtClean="0"/>
              <a:t>Demand (2)</a:t>
            </a:r>
            <a:endParaRPr lang="en-GB" sz="2000" dirty="0"/>
          </a:p>
        </p:txBody>
      </p:sp>
      <p:sp>
        <p:nvSpPr>
          <p:cNvPr id="21" name="Oval 20"/>
          <p:cNvSpPr/>
          <p:nvPr/>
        </p:nvSpPr>
        <p:spPr>
          <a:xfrm>
            <a:off x="5580112" y="328498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2" name="Rectangle 31"/>
          <p:cNvSpPr/>
          <p:nvPr/>
        </p:nvSpPr>
        <p:spPr>
          <a:xfrm>
            <a:off x="7308304" y="2073622"/>
            <a:ext cx="1512168" cy="648072"/>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p:cNvSpPr txBox="1"/>
          <p:nvPr/>
        </p:nvSpPr>
        <p:spPr>
          <a:xfrm>
            <a:off x="7308304" y="2865710"/>
            <a:ext cx="1512168" cy="83099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sz="1600" dirty="0" smtClean="0"/>
              <a:t>Total revenue at the higher market price</a:t>
            </a:r>
            <a:endParaRPr lang="en-US" sz="1600" dirty="0"/>
          </a:p>
        </p:txBody>
      </p:sp>
      <p:cxnSp>
        <p:nvCxnSpPr>
          <p:cNvPr id="4" name="Straight Arrow Connector 3"/>
          <p:cNvCxnSpPr>
            <a:stCxn id="14" idx="1"/>
            <a:endCxn id="22" idx="1"/>
          </p:cNvCxnSpPr>
          <p:nvPr/>
        </p:nvCxnSpPr>
        <p:spPr>
          <a:xfrm flipV="1">
            <a:off x="1043608" y="3341023"/>
            <a:ext cx="0" cy="504056"/>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29" name="TextBox 28"/>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
        <p:nvSpPr>
          <p:cNvPr id="30" name="TextBox 29"/>
          <p:cNvSpPr txBox="1"/>
          <p:nvPr/>
        </p:nvSpPr>
        <p:spPr>
          <a:xfrm>
            <a:off x="2987824" y="5046275"/>
            <a:ext cx="1512168" cy="830997"/>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sz="1600" dirty="0" smtClean="0"/>
              <a:t>Total revenue = market price x quantity sold</a:t>
            </a:r>
            <a:endParaRPr lang="en-US" sz="1600" dirty="0"/>
          </a:p>
        </p:txBody>
      </p:sp>
    </p:spTree>
    <p:custDataLst>
      <p:tags r:id="rId1"/>
    </p:custDataLst>
    <p:extLst>
      <p:ext uri="{BB962C8B-B14F-4D97-AF65-F5344CB8AC3E}">
        <p14:creationId xmlns:p14="http://schemas.microsoft.com/office/powerpoint/2010/main" val="21735618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Summary of Changes in Equilibrium Prices</a:t>
            </a:r>
          </a:p>
        </p:txBody>
      </p:sp>
      <p:sp>
        <p:nvSpPr>
          <p:cNvPr id="5" name="TextBox 4"/>
          <p:cNvSpPr txBox="1"/>
          <p:nvPr/>
        </p:nvSpPr>
        <p:spPr>
          <a:xfrm>
            <a:off x="251520" y="1023119"/>
            <a:ext cx="8640960"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Equilibrium prices change when conditions of demand/supply alter</a:t>
            </a:r>
          </a:p>
        </p:txBody>
      </p:sp>
      <p:graphicFrame>
        <p:nvGraphicFramePr>
          <p:cNvPr id="2" name="Table 1"/>
          <p:cNvGraphicFramePr>
            <a:graphicFrameLocks noGrp="1"/>
          </p:cNvGraphicFramePr>
          <p:nvPr>
            <p:extLst/>
          </p:nvPr>
        </p:nvGraphicFramePr>
        <p:xfrm>
          <a:off x="251520" y="1772817"/>
          <a:ext cx="8640960" cy="4124812"/>
        </p:xfrm>
        <a:graphic>
          <a:graphicData uri="http://schemas.openxmlformats.org/drawingml/2006/table">
            <a:tbl>
              <a:tblPr firstRow="1" bandRow="1">
                <a:tableStyleId>{7DF18680-E054-41AD-8BC1-D1AEF772440D}</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gridCol w="2880320">
                  <a:extLst>
                    <a:ext uri="{9D8B030D-6E8A-4147-A177-3AD203B41FA5}">
                      <a16:colId xmlns:a16="http://schemas.microsoft.com/office/drawing/2014/main" val="20002"/>
                    </a:ext>
                  </a:extLst>
                </a:gridCol>
              </a:tblGrid>
              <a:tr h="820891">
                <a:tc>
                  <a:txBody>
                    <a:bodyPr/>
                    <a:lstStyle/>
                    <a:p>
                      <a:pPr>
                        <a:lnSpc>
                          <a:spcPct val="115000"/>
                        </a:lnSpc>
                        <a:spcAft>
                          <a:spcPts val="0"/>
                        </a:spcAft>
                      </a:pPr>
                      <a:r>
                        <a:rPr lang="en-GB" sz="2400" dirty="0"/>
                        <a:t>Shift</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Equilibrium Price</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Equilibrium Quantity</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0"/>
                  </a:ext>
                </a:extLst>
              </a:tr>
              <a:tr h="820891">
                <a:tc>
                  <a:txBody>
                    <a:bodyPr/>
                    <a:lstStyle/>
                    <a:p>
                      <a:pPr>
                        <a:lnSpc>
                          <a:spcPct val="115000"/>
                        </a:lnSpc>
                        <a:spcAft>
                          <a:spcPts val="0"/>
                        </a:spcAft>
                      </a:pPr>
                      <a:r>
                        <a:rPr lang="en-GB" sz="2400" dirty="0"/>
                        <a:t>Demand increases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1"/>
                  </a:ext>
                </a:extLst>
              </a:tr>
              <a:tr h="820891">
                <a:tc>
                  <a:txBody>
                    <a:bodyPr/>
                    <a:lstStyle/>
                    <a:p>
                      <a:pPr>
                        <a:lnSpc>
                          <a:spcPct val="115000"/>
                        </a:lnSpc>
                        <a:spcAft>
                          <a:spcPts val="0"/>
                        </a:spcAft>
                      </a:pPr>
                      <a:r>
                        <a:rPr lang="en-GB" sz="2400" dirty="0"/>
                        <a:t>Demand decreases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2"/>
                  </a:ext>
                </a:extLst>
              </a:tr>
              <a:tr h="820891">
                <a:tc>
                  <a:txBody>
                    <a:bodyPr/>
                    <a:lstStyle/>
                    <a:p>
                      <a:pPr>
                        <a:lnSpc>
                          <a:spcPct val="115000"/>
                        </a:lnSpc>
                        <a:spcAft>
                          <a:spcPts val="0"/>
                        </a:spcAft>
                      </a:pPr>
                      <a:r>
                        <a:rPr lang="en-GB" sz="2400" dirty="0"/>
                        <a:t>Supply increases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3"/>
                  </a:ext>
                </a:extLst>
              </a:tr>
              <a:tr h="820891">
                <a:tc>
                  <a:txBody>
                    <a:bodyPr/>
                    <a:lstStyle/>
                    <a:p>
                      <a:pPr>
                        <a:lnSpc>
                          <a:spcPct val="115000"/>
                        </a:lnSpc>
                        <a:spcAft>
                          <a:spcPts val="0"/>
                        </a:spcAft>
                      </a:pPr>
                      <a:r>
                        <a:rPr lang="en-GB" sz="2400" dirty="0"/>
                        <a:t>Supply decreases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4"/>
                  </a:ext>
                </a:extLst>
              </a:tr>
            </a:tbl>
          </a:graphicData>
        </a:graphic>
      </p:graphicFrame>
      <p:sp>
        <p:nvSpPr>
          <p:cNvPr id="6" name="TextBox 5"/>
          <p:cNvSpPr txBox="1"/>
          <p:nvPr/>
        </p:nvSpPr>
        <p:spPr>
          <a:xfrm>
            <a:off x="251520" y="6135687"/>
            <a:ext cx="7200800" cy="400110"/>
          </a:xfrm>
          <a:prstGeom prst="rect">
            <a:avLst/>
          </a:prstGeom>
          <a:ln>
            <a:prstDash val="sysDash"/>
          </a:ln>
        </p:spPr>
        <p:style>
          <a:lnRef idx="2">
            <a:schemeClr val="accent6"/>
          </a:lnRef>
          <a:fillRef idx="1">
            <a:schemeClr val="lt1"/>
          </a:fillRef>
          <a:effectRef idx="0">
            <a:schemeClr val="accent6"/>
          </a:effectRef>
          <a:fontRef idx="minor">
            <a:schemeClr val="dk1"/>
          </a:fontRef>
        </p:style>
        <p:txBody>
          <a:bodyPr wrap="square" rtlCol="0">
            <a:spAutoFit/>
          </a:bodyPr>
          <a:lstStyle/>
          <a:p>
            <a:r>
              <a:rPr lang="en-US" sz="2000" dirty="0" smtClean="0"/>
              <a:t>In analysing price changes, identify relevant supply/demand factors</a:t>
            </a:r>
          </a:p>
        </p:txBody>
      </p:sp>
    </p:spTree>
    <p:custDataLst>
      <p:tags r:id="rId1"/>
    </p:custDataLst>
    <p:extLst>
      <p:ext uri="{BB962C8B-B14F-4D97-AF65-F5344CB8AC3E}">
        <p14:creationId xmlns:p14="http://schemas.microsoft.com/office/powerpoint/2010/main" val="8013855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Summary of Changes in Equilibrium Prices</a:t>
            </a:r>
          </a:p>
        </p:txBody>
      </p:sp>
      <p:graphicFrame>
        <p:nvGraphicFramePr>
          <p:cNvPr id="4" name="Table 3"/>
          <p:cNvGraphicFramePr>
            <a:graphicFrameLocks noGrp="1"/>
          </p:cNvGraphicFramePr>
          <p:nvPr>
            <p:extLst/>
          </p:nvPr>
        </p:nvGraphicFramePr>
        <p:xfrm>
          <a:off x="251520" y="1988841"/>
          <a:ext cx="8640960" cy="4387923"/>
        </p:xfrm>
        <a:graphic>
          <a:graphicData uri="http://schemas.openxmlformats.org/drawingml/2006/table">
            <a:tbl>
              <a:tblPr firstRow="1" bandRow="1">
                <a:tableStyleId>{21E4AEA4-8DFA-4A89-87EB-49C32662AFE0}</a:tableStyleId>
              </a:tblPr>
              <a:tblGrid>
                <a:gridCol w="2160240">
                  <a:extLst>
                    <a:ext uri="{9D8B030D-6E8A-4147-A177-3AD203B41FA5}">
                      <a16:colId xmlns:a16="http://schemas.microsoft.com/office/drawing/2014/main" val="20000"/>
                    </a:ext>
                  </a:extLst>
                </a:gridCol>
                <a:gridCol w="2160240">
                  <a:extLst>
                    <a:ext uri="{9D8B030D-6E8A-4147-A177-3AD203B41FA5}">
                      <a16:colId xmlns:a16="http://schemas.microsoft.com/office/drawing/2014/main" val="20001"/>
                    </a:ext>
                  </a:extLst>
                </a:gridCol>
                <a:gridCol w="2160240">
                  <a:extLst>
                    <a:ext uri="{9D8B030D-6E8A-4147-A177-3AD203B41FA5}">
                      <a16:colId xmlns:a16="http://schemas.microsoft.com/office/drawing/2014/main" val="20002"/>
                    </a:ext>
                  </a:extLst>
                </a:gridCol>
                <a:gridCol w="2160240">
                  <a:extLst>
                    <a:ext uri="{9D8B030D-6E8A-4147-A177-3AD203B41FA5}">
                      <a16:colId xmlns:a16="http://schemas.microsoft.com/office/drawing/2014/main" val="20003"/>
                    </a:ext>
                  </a:extLst>
                </a:gridCol>
              </a:tblGrid>
              <a:tr h="664077">
                <a:tc>
                  <a:txBody>
                    <a:bodyPr/>
                    <a:lstStyle/>
                    <a:p>
                      <a:pPr algn="ctr">
                        <a:spcAft>
                          <a:spcPts val="0"/>
                        </a:spcAft>
                      </a:pPr>
                      <a:r>
                        <a:rPr lang="en-GB" sz="2400" dirty="0">
                          <a:effectLst/>
                        </a:rPr>
                        <a:t>Demand</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Supply</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Equilibrium Price</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Equilibrium Quantity</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0"/>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1"/>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2"/>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3"/>
                  </a:ext>
                </a:extLst>
              </a:tr>
              <a:tr h="406267">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4"/>
                  </a:ext>
                </a:extLst>
              </a:tr>
              <a:tr h="406267">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5"/>
                  </a:ext>
                </a:extLst>
              </a:tr>
              <a:tr h="406267">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6"/>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7"/>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8"/>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9"/>
                  </a:ext>
                </a:extLst>
              </a:tr>
            </a:tbl>
          </a:graphicData>
        </a:graphic>
      </p:graphicFrame>
      <p:sp>
        <p:nvSpPr>
          <p:cNvPr id="6" name="TextBox 5"/>
          <p:cNvSpPr txBox="1"/>
          <p:nvPr/>
        </p:nvSpPr>
        <p:spPr>
          <a:xfrm>
            <a:off x="251520" y="1023119"/>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a:t>The possible outcomes for price and quantity are less certain when there is more than one change in demand and supply conditions</a:t>
            </a:r>
            <a:endParaRPr lang="en-US" sz="2400" dirty="0" smtClean="0"/>
          </a:p>
        </p:txBody>
      </p:sp>
    </p:spTree>
    <p:custDataLst>
      <p:tags r:id="rId1"/>
    </p:custDataLst>
    <p:extLst>
      <p:ext uri="{BB962C8B-B14F-4D97-AF65-F5344CB8AC3E}">
        <p14:creationId xmlns:p14="http://schemas.microsoft.com/office/powerpoint/2010/main" val="287604926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a:solidFill>
                  <a:schemeClr val="tx1"/>
                </a:solidFill>
              </a:rPr>
              <a:t>Regulated </a:t>
            </a:r>
            <a:r>
              <a:rPr lang="en-GB" sz="2900" b="1" dirty="0" smtClean="0">
                <a:solidFill>
                  <a:schemeClr val="tx1"/>
                </a:solidFill>
              </a:rPr>
              <a:t>Prices </a:t>
            </a:r>
            <a:r>
              <a:rPr lang="en-GB" sz="2900" b="1" dirty="0">
                <a:solidFill>
                  <a:schemeClr val="tx1"/>
                </a:solidFill>
              </a:rPr>
              <a:t>and </a:t>
            </a:r>
            <a:r>
              <a:rPr lang="en-GB" sz="2900" b="1" dirty="0" smtClean="0">
                <a:solidFill>
                  <a:schemeClr val="tx1"/>
                </a:solidFill>
              </a:rPr>
              <a:t>Industry </a:t>
            </a:r>
            <a:r>
              <a:rPr lang="en-GB" sz="2900" b="1" dirty="0">
                <a:solidFill>
                  <a:schemeClr val="tx1"/>
                </a:solidFill>
              </a:rPr>
              <a:t>R</a:t>
            </a:r>
            <a:r>
              <a:rPr lang="en-GB" sz="2900" b="1" dirty="0" smtClean="0">
                <a:solidFill>
                  <a:schemeClr val="tx1"/>
                </a:solidFill>
              </a:rPr>
              <a:t>egulators</a:t>
            </a:r>
          </a:p>
        </p:txBody>
      </p:sp>
      <p:sp>
        <p:nvSpPr>
          <p:cNvPr id="4" name="Content Placeholder 3"/>
          <p:cNvSpPr txBox="1">
            <a:spLocks/>
          </p:cNvSpPr>
          <p:nvPr/>
        </p:nvSpPr>
        <p:spPr>
          <a:xfrm>
            <a:off x="107504" y="980728"/>
            <a:ext cx="5400600" cy="56886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t>Not all prices are set by the free-market forces of supply and demand. </a:t>
            </a:r>
            <a:endParaRPr lang="en-US" sz="2400" dirty="0" smtClean="0"/>
          </a:p>
          <a:p>
            <a:r>
              <a:rPr lang="en-US" sz="2400" dirty="0" smtClean="0"/>
              <a:t>In </a:t>
            </a:r>
            <a:r>
              <a:rPr lang="en-US" sz="2400" dirty="0"/>
              <a:t>Britain, a number of prices are affected by </a:t>
            </a:r>
            <a:r>
              <a:rPr lang="en-US" sz="2400" b="1" dirty="0" smtClean="0">
                <a:solidFill>
                  <a:srgbClr val="FF0000"/>
                </a:solidFill>
              </a:rPr>
              <a:t>regulators</a:t>
            </a:r>
            <a:r>
              <a:rPr lang="en-US" sz="2400" dirty="0" smtClean="0"/>
              <a:t> who may impose a pricing formula on suppliers</a:t>
            </a:r>
          </a:p>
          <a:p>
            <a:r>
              <a:rPr lang="en-US" sz="2400" dirty="0"/>
              <a:t>G</a:t>
            </a:r>
            <a:r>
              <a:rPr lang="en-US" sz="2400" dirty="0" smtClean="0"/>
              <a:t>ood </a:t>
            </a:r>
            <a:r>
              <a:rPr lang="en-US" sz="2400" dirty="0"/>
              <a:t>examples are </a:t>
            </a:r>
            <a:r>
              <a:rPr lang="en-US" sz="2400" b="1" dirty="0"/>
              <a:t>rail fares</a:t>
            </a:r>
            <a:r>
              <a:rPr lang="en-US" sz="2400" dirty="0"/>
              <a:t>, the cost of postage stamps and water bills</a:t>
            </a:r>
            <a:r>
              <a:rPr lang="en-US" sz="2400" dirty="0" smtClean="0"/>
              <a:t>.</a:t>
            </a:r>
            <a:endParaRPr lang="en-US" sz="2400" dirty="0"/>
          </a:p>
          <a:p>
            <a:r>
              <a:rPr lang="en-US" sz="2400" dirty="0"/>
              <a:t>In the UK rail </a:t>
            </a:r>
            <a:r>
              <a:rPr lang="en-US" sz="2400" dirty="0" smtClean="0"/>
              <a:t>industry, </a:t>
            </a:r>
            <a:r>
              <a:rPr lang="en-US" sz="2400" dirty="0"/>
              <a:t>some </a:t>
            </a:r>
            <a:r>
              <a:rPr lang="en-US" sz="2400" dirty="0" smtClean="0"/>
              <a:t>fares </a:t>
            </a:r>
            <a:r>
              <a:rPr lang="en-US" sz="2400" dirty="0"/>
              <a:t>are unregulated allowing train operating companies to set their own prices. </a:t>
            </a:r>
            <a:endParaRPr lang="en-US" sz="2400" dirty="0" smtClean="0"/>
          </a:p>
          <a:p>
            <a:r>
              <a:rPr lang="en-US" sz="2400" dirty="0" smtClean="0"/>
              <a:t>But </a:t>
            </a:r>
            <a:r>
              <a:rPr lang="en-US" sz="2400" dirty="0"/>
              <a:t>around half of the fares charged for </a:t>
            </a:r>
            <a:r>
              <a:rPr lang="en-US" sz="2400" dirty="0" smtClean="0"/>
              <a:t>rail </a:t>
            </a:r>
            <a:r>
              <a:rPr lang="en-US" sz="2400" dirty="0"/>
              <a:t>travellers are </a:t>
            </a:r>
            <a:r>
              <a:rPr lang="en-US" sz="2400" dirty="0" smtClean="0"/>
              <a:t>set </a:t>
            </a:r>
            <a:r>
              <a:rPr lang="en-US" sz="2400" dirty="0"/>
              <a:t>by the rail regulator. </a:t>
            </a:r>
          </a:p>
        </p:txBody>
      </p:sp>
      <p:graphicFrame>
        <p:nvGraphicFramePr>
          <p:cNvPr id="5" name="Diagram 4"/>
          <p:cNvGraphicFramePr/>
          <p:nvPr>
            <p:extLst/>
          </p:nvPr>
        </p:nvGraphicFramePr>
        <p:xfrm>
          <a:off x="5580112" y="1092200"/>
          <a:ext cx="3284488" cy="550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25562009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hartObject"/>
          <p:cNvGraphicFramePr/>
          <p:nvPr>
            <p:extLst/>
          </p:nvPr>
        </p:nvGraphicFramePr>
        <p:xfrm>
          <a:off x="4860032" y="1772816"/>
          <a:ext cx="4032448" cy="4752528"/>
        </p:xfrm>
        <a:graphic>
          <a:graphicData uri="http://schemas.openxmlformats.org/drawingml/2006/chart">
            <c:chart xmlns:c="http://schemas.openxmlformats.org/drawingml/2006/chart" xmlns:r="http://schemas.openxmlformats.org/officeDocument/2006/relationships" r:id="rId3"/>
          </a:graphicData>
        </a:graphic>
      </p:graphicFrame>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Mobile Phone Price Caps Set by the European Union</a:t>
            </a:r>
          </a:p>
        </p:txBody>
      </p:sp>
      <p:graphicFrame>
        <p:nvGraphicFramePr>
          <p:cNvPr id="6" name="ChartObject"/>
          <p:cNvGraphicFramePr/>
          <p:nvPr>
            <p:extLst/>
          </p:nvPr>
        </p:nvGraphicFramePr>
        <p:xfrm>
          <a:off x="251520" y="1772816"/>
          <a:ext cx="4320480" cy="4752528"/>
        </p:xfrm>
        <a:graphic>
          <a:graphicData uri="http://schemas.openxmlformats.org/drawingml/2006/chart">
            <c:chart xmlns:c="http://schemas.openxmlformats.org/drawingml/2006/chart" xmlns:r="http://schemas.openxmlformats.org/officeDocument/2006/relationships" r:id="rId4"/>
          </a:graphicData>
        </a:graphic>
      </p:graphicFrame>
      <p:sp>
        <p:nvSpPr>
          <p:cNvPr id="2" name="TextBox 1"/>
          <p:cNvSpPr txBox="1"/>
          <p:nvPr/>
        </p:nvSpPr>
        <p:spPr>
          <a:xfrm>
            <a:off x="6732240" y="1916832"/>
            <a:ext cx="2160240" cy="58477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600" dirty="0" smtClean="0"/>
              <a:t>EU Price </a:t>
            </a:r>
            <a:r>
              <a:rPr lang="en-US" sz="1600" dirty="0"/>
              <a:t>caps on </a:t>
            </a:r>
            <a:r>
              <a:rPr lang="en-US" sz="1600" b="1" dirty="0"/>
              <a:t>text messages </a:t>
            </a:r>
            <a:r>
              <a:rPr lang="en-US" sz="1600" dirty="0"/>
              <a:t>(SMS) </a:t>
            </a:r>
          </a:p>
        </p:txBody>
      </p:sp>
      <p:sp>
        <p:nvSpPr>
          <p:cNvPr id="7" name="TextBox 6"/>
          <p:cNvSpPr txBox="1"/>
          <p:nvPr/>
        </p:nvSpPr>
        <p:spPr>
          <a:xfrm>
            <a:off x="2195736" y="1916832"/>
            <a:ext cx="2304256" cy="58477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dirty="0" smtClean="0"/>
              <a:t>EU Price </a:t>
            </a:r>
            <a:r>
              <a:rPr lang="en-US" sz="1600" dirty="0"/>
              <a:t>caps on </a:t>
            </a:r>
            <a:r>
              <a:rPr lang="en-US" sz="1600" b="1" dirty="0"/>
              <a:t>mobile data roaming </a:t>
            </a:r>
          </a:p>
        </p:txBody>
      </p:sp>
      <p:sp>
        <p:nvSpPr>
          <p:cNvPr id="4" name="TextBox 3"/>
          <p:cNvSpPr txBox="1"/>
          <p:nvPr/>
        </p:nvSpPr>
        <p:spPr>
          <a:xfrm>
            <a:off x="251520" y="980728"/>
            <a:ext cx="8640960" cy="646331"/>
          </a:xfrm>
          <a:prstGeom prst="rect">
            <a:avLst/>
          </a:prstGeom>
          <a:noFill/>
        </p:spPr>
        <p:txBody>
          <a:bodyPr wrap="square" rtlCol="0">
            <a:spAutoFit/>
          </a:bodyPr>
          <a:lstStyle/>
          <a:p>
            <a:r>
              <a:rPr lang="en-US" dirty="0" smtClean="0"/>
              <a:t>After intervention by the EU Competition Commission, from 15 </a:t>
            </a:r>
            <a:r>
              <a:rPr lang="en-US" dirty="0"/>
              <a:t>June 2017, those travelling within the EU will be able to use their mobile internet abroad at no extra charge.</a:t>
            </a:r>
          </a:p>
        </p:txBody>
      </p:sp>
    </p:spTree>
    <p:custDataLst>
      <p:tags r:id="rId1"/>
    </p:custDataLst>
    <p:extLst>
      <p:ext uri="{BB962C8B-B14F-4D97-AF65-F5344CB8AC3E}">
        <p14:creationId xmlns:p14="http://schemas.microsoft.com/office/powerpoint/2010/main" val="39902806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Consumer Price Index for UK Rail Fares 2003-2014</a:t>
            </a:r>
          </a:p>
        </p:txBody>
      </p:sp>
      <p:graphicFrame>
        <p:nvGraphicFramePr>
          <p:cNvPr id="6" name="ChartObject"/>
          <p:cNvGraphicFramePr/>
          <p:nvPr>
            <p:extLst/>
          </p:nvPr>
        </p:nvGraphicFramePr>
        <p:xfrm>
          <a:off x="251520" y="980728"/>
          <a:ext cx="8640960" cy="4464496"/>
        </p:xfrm>
        <a:graphic>
          <a:graphicData uri="http://schemas.openxmlformats.org/drawingml/2006/chart">
            <c:chart xmlns:c="http://schemas.openxmlformats.org/drawingml/2006/chart" xmlns:r="http://schemas.openxmlformats.org/officeDocument/2006/relationships" r:id="rId3"/>
          </a:graphicData>
        </a:graphic>
      </p:graphicFrame>
      <p:sp>
        <p:nvSpPr>
          <p:cNvPr id="5" name="Rounded Rectangle 4"/>
          <p:cNvSpPr/>
          <p:nvPr/>
        </p:nvSpPr>
        <p:spPr>
          <a:xfrm>
            <a:off x="251520" y="5517232"/>
            <a:ext cx="8640960" cy="100811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2000" dirty="0">
                <a:solidFill>
                  <a:schemeClr val="tx1"/>
                </a:solidFill>
              </a:rPr>
              <a:t>Around 45 per cent of </a:t>
            </a:r>
            <a:r>
              <a:rPr lang="en-GB" sz="2000" dirty="0" smtClean="0">
                <a:solidFill>
                  <a:schemeClr val="tx1"/>
                </a:solidFill>
              </a:rPr>
              <a:t>UK rail fares </a:t>
            </a:r>
            <a:r>
              <a:rPr lang="en-GB" sz="2000" dirty="0">
                <a:solidFill>
                  <a:schemeClr val="tx1"/>
                </a:solidFill>
              </a:rPr>
              <a:t>are subject to </a:t>
            </a:r>
            <a:r>
              <a:rPr lang="en-GB" sz="2000" dirty="0" smtClean="0">
                <a:solidFill>
                  <a:schemeClr val="tx1"/>
                </a:solidFill>
              </a:rPr>
              <a:t>regulation (since 2015 this is limited to the rate of </a:t>
            </a:r>
            <a:r>
              <a:rPr lang="en-GB" sz="2000" dirty="0">
                <a:solidFill>
                  <a:schemeClr val="tx1"/>
                </a:solidFill>
              </a:rPr>
              <a:t>RPI inflation. All other fares are set at a commercial rate by the train </a:t>
            </a:r>
            <a:r>
              <a:rPr lang="en-GB" sz="2000" dirty="0" smtClean="0">
                <a:solidFill>
                  <a:schemeClr val="tx1"/>
                </a:solidFill>
              </a:rPr>
              <a:t>operating companies such as First Great Western and Virgin Trains</a:t>
            </a:r>
          </a:p>
        </p:txBody>
      </p:sp>
    </p:spTree>
    <p:custDataLst>
      <p:tags r:id="rId1"/>
    </p:custDataLst>
    <p:extLst>
      <p:ext uri="{BB962C8B-B14F-4D97-AF65-F5344CB8AC3E}">
        <p14:creationId xmlns:p14="http://schemas.microsoft.com/office/powerpoint/2010/main" val="21325361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7EC9663-85EE-3147-98F0-1CC388E4F23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Learning Objectives</a:t>
            </a:r>
          </a:p>
        </p:txBody>
      </p:sp>
      <p:sp>
        <p:nvSpPr>
          <p:cNvPr id="17411" name="Rectangle 3">
            <a:extLst>
              <a:ext uri="{FF2B5EF4-FFF2-40B4-BE49-F238E27FC236}">
                <a16:creationId xmlns:a16="http://schemas.microsoft.com/office/drawing/2014/main" id="{17F2F819-32E1-6D4E-9CF7-76F6FA0D5558}"/>
              </a:ext>
            </a:extLst>
          </p:cNvPr>
          <p:cNvSpPr>
            <a:spLocks noGrp="1" noChangeArrowheads="1"/>
          </p:cNvSpPr>
          <p:nvPr>
            <p:ph idx="1"/>
          </p:nvPr>
        </p:nvSpPr>
        <p:spPr/>
        <p:txBody>
          <a:bodyPr/>
          <a:lstStyle/>
          <a:p>
            <a:pPr eaLnBrk="1" hangingPunct="1"/>
            <a:r>
              <a:rPr lang="en-US" altLang="en-US" sz="2400" dirty="0">
                <a:ea typeface="ヒラギノ角ゴ Pro W3" panose="020B0300000000000000" pitchFamily="34" charset="-128"/>
              </a:rPr>
              <a:t>Define supply, demand, and equilibrium price</a:t>
            </a:r>
          </a:p>
          <a:p>
            <a:pPr eaLnBrk="1" hangingPunct="1"/>
            <a:r>
              <a:rPr lang="en-US" altLang="en-US" sz="2400" dirty="0">
                <a:ea typeface="ヒラギノ角ゴ Pro W3" panose="020B0300000000000000" pitchFamily="34" charset="-128"/>
              </a:rPr>
              <a:t>List and provide specific examples of the non-price determinants of supply and demand</a:t>
            </a:r>
          </a:p>
          <a:p>
            <a:pPr eaLnBrk="1" hangingPunct="1"/>
            <a:r>
              <a:rPr lang="en-US" altLang="en-US" sz="2400" dirty="0">
                <a:ea typeface="ヒラギノ角ゴ Pro W3" panose="020B0300000000000000" pitchFamily="34" charset="-128"/>
              </a:rPr>
              <a:t>Distinguish between the short-run rationing function and long-run guiding function of price</a:t>
            </a:r>
          </a:p>
          <a:p>
            <a:pPr eaLnBrk="1" hangingPunct="1"/>
            <a:r>
              <a:rPr lang="en-US" altLang="en-US" sz="2400" dirty="0">
                <a:ea typeface="ヒラギノ角ゴ Pro W3" panose="020B0300000000000000" pitchFamily="34" charset="-128"/>
              </a:rPr>
              <a:t>Illustrate how the concepts of supply and demand can be used in management decisions about price and allocations of resources.</a:t>
            </a:r>
          </a:p>
          <a:p>
            <a:pPr eaLnBrk="1" hangingPunct="1"/>
            <a:r>
              <a:rPr lang="en-US" altLang="en-US" sz="2400" dirty="0">
                <a:ea typeface="ヒラギノ角ゴ Pro W3" panose="020B0300000000000000" pitchFamily="34" charset="-128"/>
              </a:rPr>
              <a:t>Use supply and demand diagrams to determine price in the short and long run</a:t>
            </a:r>
          </a:p>
          <a:p>
            <a:pPr eaLnBrk="1" hangingPunct="1"/>
            <a:endParaRPr lang="en-US" altLang="en-US" sz="2400" dirty="0">
              <a:ea typeface="ヒラギノ角ゴ Pro W3" panose="020B0300000000000000" pitchFamily="34" charset="-128"/>
            </a:endParaRPr>
          </a:p>
        </p:txBody>
      </p:sp>
    </p:spTree>
    <p:extLst>
      <p:ext uri="{BB962C8B-B14F-4D97-AF65-F5344CB8AC3E}">
        <p14:creationId xmlns:p14="http://schemas.microsoft.com/office/powerpoint/2010/main" val="1772489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B36C53BB-F2F5-2047-A19A-A669A5224C5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8435" name="Rectangle 3">
            <a:extLst>
              <a:ext uri="{FF2B5EF4-FFF2-40B4-BE49-F238E27FC236}">
                <a16:creationId xmlns:a16="http://schemas.microsoft.com/office/drawing/2014/main" id="{117CFCFC-B19A-8644-A356-DE88BDA36A41}"/>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demand for a good or service is defined as:</a:t>
            </a:r>
          </a:p>
          <a:p>
            <a:pPr lvl="1" eaLnBrk="1" hangingPunct="1"/>
            <a:r>
              <a:rPr lang="en-US" altLang="en-US">
                <a:ea typeface="ヒラギノ角ゴ Pro W3" panose="020B0300000000000000" pitchFamily="34" charset="-128"/>
              </a:rPr>
              <a:t>Quantities of a good or service that people are ready, willing and able to buy at  various prices within some given time period. (Other factors besides price held constant.)</a:t>
            </a:r>
          </a:p>
          <a:p>
            <a:pPr eaLnBrk="1" hangingPunct="1">
              <a:buFontTx/>
              <a:buNone/>
            </a:pPr>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3234466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0B8EC95-BCAC-164A-860B-E8F01CA843B7}"/>
              </a:ext>
            </a:extLst>
          </p:cNvPr>
          <p:cNvSpPr>
            <a:spLocks noGrp="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9459" name="Content Placeholder 2">
            <a:extLst>
              <a:ext uri="{FF2B5EF4-FFF2-40B4-BE49-F238E27FC236}">
                <a16:creationId xmlns:a16="http://schemas.microsoft.com/office/drawing/2014/main" id="{D5112599-A09F-924C-8AE7-79B60664F52B}"/>
              </a:ext>
            </a:extLst>
          </p:cNvPr>
          <p:cNvSpPr>
            <a:spLocks noGrp="1"/>
          </p:cNvSpPr>
          <p:nvPr>
            <p:ph idx="1"/>
          </p:nvPr>
        </p:nvSpPr>
        <p:spPr/>
        <p:txBody>
          <a:bodyPr/>
          <a:lstStyle/>
          <a:p>
            <a:pPr eaLnBrk="1" hangingPunct="1"/>
            <a:r>
              <a:rPr lang="en-US" altLang="en-US">
                <a:ea typeface="ヒラギノ角ゴ Pro W3" panose="020B0300000000000000" pitchFamily="34" charset="-128"/>
              </a:rPr>
              <a:t>“Ready” implies that consumers are prepared to buy a good or service both because they are: </a:t>
            </a:r>
          </a:p>
          <a:p>
            <a:pPr lvl="1" eaLnBrk="1" hangingPunct="1"/>
            <a:endParaRPr lang="en-US" altLang="en-US">
              <a:ea typeface="ヒラギノ角ゴ Pro W3" panose="020B0300000000000000" pitchFamily="34" charset="-128"/>
            </a:endParaRPr>
          </a:p>
          <a:p>
            <a:pPr lvl="1" eaLnBrk="1" hangingPunct="1"/>
            <a:r>
              <a:rPr lang="en-US" altLang="en-US" i="1" u="sng">
                <a:ea typeface="ヒラギノ角ゴ Pro W3" panose="020B0300000000000000" pitchFamily="34" charset="-128"/>
              </a:rPr>
              <a:t>Willing:</a:t>
            </a:r>
            <a:r>
              <a:rPr lang="en-US" altLang="en-US">
                <a:ea typeface="ヒラギノ角ゴ Pro W3" panose="020B0300000000000000" pitchFamily="34" charset="-128"/>
              </a:rPr>
              <a:t>  Consumers have a preference for it.</a:t>
            </a:r>
          </a:p>
          <a:p>
            <a:pPr lvl="1" eaLnBrk="1" hangingPunct="1"/>
            <a:endParaRPr lang="en-US" altLang="en-US">
              <a:ea typeface="ヒラギノ角ゴ Pro W3" panose="020B0300000000000000" pitchFamily="34" charset="-128"/>
            </a:endParaRPr>
          </a:p>
          <a:p>
            <a:pPr lvl="1" eaLnBrk="1" hangingPunct="1"/>
            <a:r>
              <a:rPr lang="en-US" altLang="en-US" i="1" u="sng">
                <a:ea typeface="ヒラギノ角ゴ Pro W3" panose="020B0300000000000000" pitchFamily="34" charset="-128"/>
              </a:rPr>
              <a:t>Able:</a:t>
            </a:r>
            <a:r>
              <a:rPr lang="en-US" altLang="en-US">
                <a:ea typeface="ヒラギノ角ゴ Pro W3" panose="020B0300000000000000" pitchFamily="34" charset="-128"/>
              </a:rPr>
              <a:t> Consumers have the income to support this preference.</a:t>
            </a:r>
          </a:p>
        </p:txBody>
      </p:sp>
    </p:spTree>
    <p:extLst>
      <p:ext uri="{BB962C8B-B14F-4D97-AF65-F5344CB8AC3E}">
        <p14:creationId xmlns:p14="http://schemas.microsoft.com/office/powerpoint/2010/main" val="5675185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946C444-A889-3842-BDA2-1B734F9C8131}"/>
              </a:ext>
            </a:extLst>
          </p:cNvPr>
          <p:cNvSpPr>
            <a:spLocks noGrp="1" noChangeArrowheads="1"/>
          </p:cNvSpPr>
          <p:nvPr>
            <p:ph type="title"/>
          </p:nvPr>
        </p:nvSpPr>
        <p:spPr>
          <a:xfrm>
            <a:off x="457200" y="274638"/>
            <a:ext cx="8229600" cy="706090"/>
          </a:xfrm>
        </p:spPr>
        <p:txBody>
          <a:bodyPr/>
          <a:lstStyle/>
          <a:p>
            <a:pPr eaLnBrk="1" fontAlgn="auto" hangingPunct="1">
              <a:spcAft>
                <a:spcPts val="0"/>
              </a:spcAft>
              <a:defRPr/>
            </a:pPr>
            <a:r>
              <a:rPr lang="en-US" dirty="0">
                <a:highlight>
                  <a:srgbClr val="FFFF00"/>
                </a:highlight>
              </a:rPr>
              <a:t>Market Demand</a:t>
            </a:r>
          </a:p>
        </p:txBody>
      </p:sp>
      <p:sp>
        <p:nvSpPr>
          <p:cNvPr id="20483" name="Rectangle 3">
            <a:extLst>
              <a:ext uri="{FF2B5EF4-FFF2-40B4-BE49-F238E27FC236}">
                <a16:creationId xmlns:a16="http://schemas.microsoft.com/office/drawing/2014/main" id="{0E6AC394-6FA6-8A4C-A5B7-B91EAE577E1E}"/>
              </a:ext>
            </a:extLst>
          </p:cNvPr>
          <p:cNvSpPr>
            <a:spLocks noGrp="1" noChangeArrowheads="1"/>
          </p:cNvSpPr>
          <p:nvPr>
            <p:ph idx="1"/>
          </p:nvPr>
        </p:nvSpPr>
        <p:spPr>
          <a:xfrm>
            <a:off x="457200" y="980728"/>
            <a:ext cx="8229600" cy="3917032"/>
          </a:xfrm>
        </p:spPr>
        <p:txBody>
          <a:bodyPr/>
          <a:lstStyle/>
          <a:p>
            <a:pPr marL="0" indent="0" eaLnBrk="1" hangingPunct="1">
              <a:buFont typeface="Wingdings" pitchFamily="2" charset="2"/>
              <a:buNone/>
            </a:pPr>
            <a:r>
              <a:rPr lang="en-GB" sz="2200" i="1" dirty="0"/>
              <a:t>Market demand is the total amount of goods and services that all consumers are willing and able to purchase at a specific price in a marketplace.</a:t>
            </a:r>
            <a:r>
              <a:rPr lang="en-GB" sz="2200" dirty="0"/>
              <a:t> In other words, it represents how much consumers can and will buy from suppliers at a given price level in a market.</a:t>
            </a:r>
            <a:r>
              <a:rPr lang="en-US" altLang="en-US" sz="2400" dirty="0">
                <a:ea typeface="ヒラギノ角ゴ Pro W3" panose="020B0300000000000000" pitchFamily="34" charset="-128"/>
              </a:rPr>
              <a:t>. </a:t>
            </a:r>
          </a:p>
          <a:p>
            <a:pPr lvl="1" eaLnBrk="1" hangingPunct="1">
              <a:buFont typeface="Arial" panose="020B0604020202020204" pitchFamily="34" charset="0"/>
              <a:buChar char="•"/>
            </a:pPr>
            <a:r>
              <a:rPr lang="en-US" altLang="en-US" sz="2000" dirty="0">
                <a:ea typeface="ヒラギノ角ゴ Pro W3" panose="020B0300000000000000" pitchFamily="34" charset="-128"/>
              </a:rPr>
              <a:t>Individuals may have distinct demand curves, and they sum to the overall demand in the market.</a:t>
            </a:r>
          </a:p>
          <a:p>
            <a:pPr marL="457200" lvl="1" indent="0" algn="ctr" eaLnBrk="1" hangingPunct="1">
              <a:buNone/>
            </a:pPr>
            <a:r>
              <a:rPr lang="en-US" altLang="en-US" sz="2000" b="1" dirty="0"/>
              <a:t>Example: Chocolate demand in an area </a:t>
            </a:r>
          </a:p>
          <a:p>
            <a:pPr marL="457200" lvl="1" indent="0" eaLnBrk="1" hangingPunct="1">
              <a:buNone/>
            </a:pPr>
            <a:endParaRPr lang="en-US" altLang="en-US" sz="2000" dirty="0">
              <a:ea typeface="ヒラギノ角ゴ Pro W3" panose="020B0300000000000000" pitchFamily="34" charset="-128"/>
            </a:endParaRPr>
          </a:p>
          <a:p>
            <a:pPr marL="0" indent="0" eaLnBrk="1" hangingPunct="1">
              <a:buFont typeface="Wingdings" pitchFamily="2" charset="2"/>
              <a:buNone/>
            </a:pPr>
            <a:endParaRPr lang="en-US" altLang="en-US" sz="2000" dirty="0">
              <a:ea typeface="ヒラギノ角ゴ Pro W3" panose="020B0300000000000000" pitchFamily="34" charset="-128"/>
            </a:endParaRPr>
          </a:p>
        </p:txBody>
      </p:sp>
      <p:sp>
        <p:nvSpPr>
          <p:cNvPr id="20485" name="Rectangle 5">
            <a:extLst>
              <a:ext uri="{FF2B5EF4-FFF2-40B4-BE49-F238E27FC236}">
                <a16:creationId xmlns:a16="http://schemas.microsoft.com/office/drawing/2014/main" id="{1DB3E4D9-2A8F-B846-8139-C305570BACB9}"/>
              </a:ext>
            </a:extLst>
          </p:cNvPr>
          <p:cNvSpPr>
            <a:spLocks noChangeArrowheads="1"/>
          </p:cNvSpPr>
          <p:nvPr/>
        </p:nvSpPr>
        <p:spPr bwMode="auto">
          <a:xfrm>
            <a:off x="2667000" y="3352800"/>
            <a:ext cx="7772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pPr eaLnBrk="1" hangingPunct="1">
              <a:spcBef>
                <a:spcPct val="20000"/>
              </a:spcBef>
              <a:buClr>
                <a:schemeClr val="bg2"/>
              </a:buClr>
              <a:buSzPct val="75000"/>
              <a:buFont typeface="Wingdings" pitchFamily="2" charset="2"/>
              <a:buNone/>
            </a:pPr>
            <a:endParaRPr lang="en-US" altLang="en-US" sz="2000" dirty="0"/>
          </a:p>
        </p:txBody>
      </p:sp>
      <p:graphicFrame>
        <p:nvGraphicFramePr>
          <p:cNvPr id="2" name="Table 1">
            <a:extLst>
              <a:ext uri="{FF2B5EF4-FFF2-40B4-BE49-F238E27FC236}">
                <a16:creationId xmlns:a16="http://schemas.microsoft.com/office/drawing/2014/main" id="{9785EF74-9A2D-504C-B5AB-41EF979A2F91}"/>
              </a:ext>
            </a:extLst>
          </p:cNvPr>
          <p:cNvGraphicFramePr>
            <a:graphicFrameLocks noGrp="1"/>
          </p:cNvGraphicFramePr>
          <p:nvPr>
            <p:extLst>
              <p:ext uri="{D42A27DB-BD31-4B8C-83A1-F6EECF244321}">
                <p14:modId xmlns:p14="http://schemas.microsoft.com/office/powerpoint/2010/main" val="399013542"/>
              </p:ext>
            </p:extLst>
          </p:nvPr>
        </p:nvGraphicFramePr>
        <p:xfrm>
          <a:off x="457200" y="3481680"/>
          <a:ext cx="8229600" cy="2122170"/>
        </p:xfrm>
        <a:graphic>
          <a:graphicData uri="http://schemas.openxmlformats.org/drawingml/2006/table">
            <a:tbl>
              <a:tblPr/>
              <a:tblGrid>
                <a:gridCol w="2057400">
                  <a:extLst>
                    <a:ext uri="{9D8B030D-6E8A-4147-A177-3AD203B41FA5}">
                      <a16:colId xmlns:a16="http://schemas.microsoft.com/office/drawing/2014/main" val="11825746"/>
                    </a:ext>
                  </a:extLst>
                </a:gridCol>
                <a:gridCol w="2057400">
                  <a:extLst>
                    <a:ext uri="{9D8B030D-6E8A-4147-A177-3AD203B41FA5}">
                      <a16:colId xmlns:a16="http://schemas.microsoft.com/office/drawing/2014/main" val="2704817314"/>
                    </a:ext>
                  </a:extLst>
                </a:gridCol>
                <a:gridCol w="2057400">
                  <a:extLst>
                    <a:ext uri="{9D8B030D-6E8A-4147-A177-3AD203B41FA5}">
                      <a16:colId xmlns:a16="http://schemas.microsoft.com/office/drawing/2014/main" val="3193526723"/>
                    </a:ext>
                  </a:extLst>
                </a:gridCol>
                <a:gridCol w="2057400">
                  <a:extLst>
                    <a:ext uri="{9D8B030D-6E8A-4147-A177-3AD203B41FA5}">
                      <a16:colId xmlns:a16="http://schemas.microsoft.com/office/drawing/2014/main" val="3386685675"/>
                    </a:ext>
                  </a:extLst>
                </a:gridCol>
              </a:tblGrid>
              <a:tr h="581611">
                <a:tc>
                  <a:txBody>
                    <a:bodyPr/>
                    <a:lstStyle/>
                    <a:p>
                      <a:pPr algn="ctr"/>
                      <a:r>
                        <a:rPr lang="en-GB" b="1" dirty="0">
                          <a:solidFill>
                            <a:srgbClr val="F48800"/>
                          </a:solidFill>
                          <a:effectLst/>
                        </a:rPr>
                        <a:t>Price ($)</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Household 1 Demand – Q1</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Household 2 Demand – Q2</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Market Demand - QD</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083046491"/>
                  </a:ext>
                </a:extLst>
              </a:tr>
              <a:tr h="333824">
                <a:tc>
                  <a:txBody>
                    <a:bodyPr/>
                    <a:lstStyle/>
                    <a:p>
                      <a:pPr algn="ctr"/>
                      <a:r>
                        <a:rPr lang="en-GB" dirty="0">
                          <a:effectLst/>
                        </a:rPr>
                        <a:t>1</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10</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27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734468839"/>
                  </a:ext>
                </a:extLst>
              </a:tr>
              <a:tr h="333824">
                <a:tc>
                  <a:txBody>
                    <a:bodyPr/>
                    <a:lstStyle/>
                    <a:p>
                      <a:pPr algn="ctr"/>
                      <a:r>
                        <a:rPr lang="en-GB" dirty="0">
                          <a:effectLst/>
                        </a:rPr>
                        <a:t>3</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8</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3</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11</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142622645"/>
                  </a:ext>
                </a:extLst>
              </a:tr>
              <a:tr h="333824">
                <a:tc>
                  <a:txBody>
                    <a:bodyPr/>
                    <a:lstStyle/>
                    <a:p>
                      <a:pPr algn="ctr"/>
                      <a:r>
                        <a:rPr lang="en-GB" dirty="0">
                          <a:effectLst/>
                        </a:rPr>
                        <a:t>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2</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665834872"/>
                  </a:ext>
                </a:extLst>
              </a:tr>
              <a:tr h="333824">
                <a:tc>
                  <a:txBody>
                    <a:bodyPr/>
                    <a:lstStyle/>
                    <a:p>
                      <a:pPr algn="ctr"/>
                      <a:r>
                        <a:rPr lang="en-GB" dirty="0">
                          <a:effectLst/>
                        </a:rPr>
                        <a:t>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4</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5.5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929399753"/>
                  </a:ext>
                </a:extLst>
              </a:tr>
            </a:tbl>
          </a:graphicData>
        </a:graphic>
      </p:graphicFrame>
    </p:spTree>
    <p:extLst>
      <p:ext uri="{BB962C8B-B14F-4D97-AF65-F5344CB8AC3E}">
        <p14:creationId xmlns:p14="http://schemas.microsoft.com/office/powerpoint/2010/main" val="1141485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077719B-AE86-5B42-BC2E-AD5157542B4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21507" name="Rectangle 3">
            <a:extLst>
              <a:ext uri="{FF2B5EF4-FFF2-40B4-BE49-F238E27FC236}">
                <a16:creationId xmlns:a16="http://schemas.microsoft.com/office/drawing/2014/main" id="{056F6795-6E68-DC46-BC74-2DF133ACA972}"/>
              </a:ext>
            </a:extLst>
          </p:cNvPr>
          <p:cNvSpPr>
            <a:spLocks noGrp="1" noChangeArrowheads="1"/>
          </p:cNvSpPr>
          <p:nvPr>
            <p:ph idx="1"/>
          </p:nvPr>
        </p:nvSpPr>
        <p:spPr>
          <a:xfrm>
            <a:off x="381000" y="1447800"/>
            <a:ext cx="3962400" cy="4648200"/>
          </a:xfrm>
        </p:spPr>
        <p:txBody>
          <a:bodyPr/>
          <a:lstStyle/>
          <a:p>
            <a:pPr eaLnBrk="1" hangingPunct="1">
              <a:buFont typeface="Wingdings" pitchFamily="2" charset="2"/>
              <a:buNone/>
            </a:pPr>
            <a:r>
              <a:rPr lang="en-US" altLang="en-US" sz="2400" dirty="0">
                <a:ea typeface="ヒラギノ角ゴ Pro W3" panose="020B0300000000000000" pitchFamily="34" charset="-128"/>
              </a:rPr>
              <a:t>	There is an inverse relationship between price and the quantity demanded of a good or service. </a:t>
            </a:r>
          </a:p>
          <a:p>
            <a:pPr eaLnBrk="1" hangingPunct="1">
              <a:buFont typeface="Wingdings" pitchFamily="2" charset="2"/>
              <a:buNone/>
            </a:pPr>
            <a:r>
              <a:rPr lang="en-US" altLang="en-US" sz="2400" dirty="0">
                <a:ea typeface="ヒラギノ角ゴ Pro W3" panose="020B0300000000000000" pitchFamily="34" charset="-128"/>
              </a:rPr>
              <a:t>	</a:t>
            </a:r>
          </a:p>
          <a:p>
            <a:pPr eaLnBrk="1" hangingPunct="1">
              <a:buFont typeface="Wingdings" pitchFamily="2" charset="2"/>
              <a:buNone/>
            </a:pPr>
            <a:r>
              <a:rPr lang="en-US" altLang="en-US" sz="2400" dirty="0">
                <a:ea typeface="ヒラギノ角ゴ Pro W3" panose="020B0300000000000000" pitchFamily="34" charset="-128"/>
              </a:rPr>
              <a:t>	This is called the </a:t>
            </a:r>
            <a:r>
              <a:rPr lang="en-US" altLang="en-US" sz="2400" b="1" dirty="0">
                <a:ea typeface="ヒラギノ角ゴ Pro W3" panose="020B0300000000000000" pitchFamily="34" charset="-128"/>
              </a:rPr>
              <a:t>Law of Demand.</a:t>
            </a:r>
          </a:p>
          <a:p>
            <a:pPr eaLnBrk="1" hangingPunct="1">
              <a:buFont typeface="Wingdings" pitchFamily="2" charset="2"/>
              <a:buNone/>
            </a:pPr>
            <a:r>
              <a:rPr lang="en-US" altLang="en-US" sz="2400" b="1" dirty="0">
                <a:ea typeface="ヒラギノ角ゴ Pro W3" panose="020B0300000000000000" pitchFamily="34" charset="-128"/>
              </a:rPr>
              <a:t>	</a:t>
            </a:r>
            <a:r>
              <a:rPr lang="en-US" altLang="en-US" sz="2400" dirty="0">
                <a:ea typeface="ヒラギノ角ゴ Pro W3" panose="020B0300000000000000" pitchFamily="34" charset="-128"/>
              </a:rPr>
              <a:t>Thus, the demand curve is </a:t>
            </a:r>
            <a:r>
              <a:rPr lang="en-US" altLang="en-US" sz="2400" b="1" dirty="0">
                <a:ea typeface="ヒラギノ角ゴ Pro W3" panose="020B0300000000000000" pitchFamily="34" charset="-128"/>
              </a:rPr>
              <a:t>downward sloping</a:t>
            </a:r>
            <a:r>
              <a:rPr lang="en-US" altLang="en-US" sz="2400" dirty="0">
                <a:ea typeface="ヒラギノ角ゴ Pro W3" panose="020B0300000000000000" pitchFamily="34" charset="-128"/>
              </a:rPr>
              <a:t>.</a:t>
            </a:r>
          </a:p>
          <a:p>
            <a:pPr eaLnBrk="1" hangingPunct="1">
              <a:buFont typeface="Wingdings" pitchFamily="2" charset="2"/>
              <a:buNone/>
            </a:pPr>
            <a:endParaRPr lang="en-US" altLang="en-US" sz="2400" dirty="0">
              <a:ea typeface="ヒラギノ角ゴ Pro W3" panose="020B0300000000000000" pitchFamily="34" charset="-128"/>
            </a:endParaRPr>
          </a:p>
        </p:txBody>
      </p:sp>
      <p:pic>
        <p:nvPicPr>
          <p:cNvPr id="21508" name="Picture 4">
            <a:extLst>
              <a:ext uri="{FF2B5EF4-FFF2-40B4-BE49-F238E27FC236}">
                <a16:creationId xmlns:a16="http://schemas.microsoft.com/office/drawing/2014/main" id="{B694759F-9578-E741-B1C6-C90783DC2D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gray">
          <a:xfrm>
            <a:off x="4572000" y="2038350"/>
            <a:ext cx="4267200" cy="431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1539729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DB99D3C-461B-7C41-9A5E-C108428513CF}"/>
              </a:ext>
            </a:extLst>
          </p:cNvPr>
          <p:cNvSpPr>
            <a:spLocks noGrp="1"/>
          </p:cNvSpPr>
          <p:nvPr>
            <p:ph type="title"/>
          </p:nvPr>
        </p:nvSpPr>
        <p:spPr/>
        <p:txBody>
          <a:bodyPr/>
          <a:lstStyle/>
          <a:p>
            <a:pPr eaLnBrk="1" hangingPunct="1"/>
            <a:r>
              <a:rPr lang="en-US" altLang="en-US">
                <a:ea typeface="ヒラギノ角ゴ Pro W3" panose="020B0300000000000000" pitchFamily="34" charset="-128"/>
              </a:rPr>
              <a:t>Market Demand</a:t>
            </a:r>
          </a:p>
        </p:txBody>
      </p:sp>
      <p:pic>
        <p:nvPicPr>
          <p:cNvPr id="22531" name="Picture 4">
            <a:extLst>
              <a:ext uri="{FF2B5EF4-FFF2-40B4-BE49-F238E27FC236}">
                <a16:creationId xmlns:a16="http://schemas.microsoft.com/office/drawing/2014/main" id="{E85D90E7-E9C8-B043-B7AB-107B22A8B4C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t="-14935" b="-14935"/>
          <a:stretch>
            <a:fillRect/>
          </a:stretch>
        </p:blipFill>
        <p:spPr bwMode="gray">
          <a:noFill/>
        </p:spPr>
      </p:pic>
      <p:sp>
        <p:nvSpPr>
          <p:cNvPr id="22532" name="Content Placeholder 7">
            <a:extLst>
              <a:ext uri="{FF2B5EF4-FFF2-40B4-BE49-F238E27FC236}">
                <a16:creationId xmlns:a16="http://schemas.microsoft.com/office/drawing/2014/main" id="{486F54FB-5A14-C141-BEFF-C5DF554B5217}"/>
              </a:ext>
            </a:extLst>
          </p:cNvPr>
          <p:cNvSpPr>
            <a:spLocks noGrp="1"/>
          </p:cNvSpPr>
          <p:nvPr>
            <p:ph sz="half" idx="2"/>
          </p:nvPr>
        </p:nvSpPr>
        <p:spPr/>
        <p:txBody>
          <a:bodyPr/>
          <a:lstStyle/>
          <a:p>
            <a:pPr marL="525463" indent="-457200" eaLnBrk="1" hangingPunct="1"/>
            <a:r>
              <a:rPr lang="en-US" altLang="en-US" sz="2600">
                <a:ea typeface="ヒラギノ角ゴ Pro W3" panose="020B0300000000000000" pitchFamily="34" charset="-128"/>
              </a:rPr>
              <a:t>Graphical Representation of Demand</a:t>
            </a:r>
          </a:p>
          <a:p>
            <a:pPr marL="525463" indent="-457200" eaLnBrk="1" hangingPunct="1"/>
            <a:endParaRPr lang="en-US" altLang="en-US" sz="2600">
              <a:ea typeface="ヒラギノ角ゴ Pro W3" panose="020B0300000000000000" pitchFamily="34" charset="-128"/>
            </a:endParaRPr>
          </a:p>
          <a:p>
            <a:pPr marL="525463" indent="-457200" eaLnBrk="1" hangingPunct="1"/>
            <a:r>
              <a:rPr lang="en-US" altLang="en-US" sz="2600">
                <a:ea typeface="ヒラギノ角ゴ Pro W3" panose="020B0300000000000000" pitchFamily="34" charset="-128"/>
              </a:rPr>
              <a:t>Algebraic Representation of Demand</a:t>
            </a:r>
          </a:p>
          <a:p>
            <a:pPr marL="525463" indent="-457200" eaLnBrk="1" hangingPunct="1">
              <a:buFont typeface="Wingdings" pitchFamily="2" charset="2"/>
              <a:buNone/>
            </a:pPr>
            <a:r>
              <a:rPr lang="en-US" altLang="en-US" sz="2600">
                <a:ea typeface="ヒラギノ角ゴ Pro W3" panose="020B0300000000000000" pitchFamily="34" charset="-128"/>
              </a:rPr>
              <a:t>   Qd=700-100P</a:t>
            </a:r>
          </a:p>
          <a:p>
            <a:pPr marL="525463" indent="-457200" eaLnBrk="1" hangingPunct="1">
              <a:buFont typeface="Wingdings" pitchFamily="2" charset="2"/>
              <a:buNone/>
            </a:pPr>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3765156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4068329-9329-8045-8E81-2D54F9124583}"/>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23555" name="Rectangle 3">
            <a:extLst>
              <a:ext uri="{FF2B5EF4-FFF2-40B4-BE49-F238E27FC236}">
                <a16:creationId xmlns:a16="http://schemas.microsoft.com/office/drawing/2014/main" id="{6818E36B-CB75-6041-8CD7-54A4B94742CA}"/>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Changes in price result in changes in the quantity demanded</a:t>
            </a:r>
          </a:p>
          <a:p>
            <a:pPr lvl="1" eaLnBrk="1" hangingPunct="1"/>
            <a:r>
              <a:rPr lang="en-US" altLang="en-US" dirty="0">
                <a:ea typeface="ヒラギノ角ゴ Pro W3" panose="020B0300000000000000" pitchFamily="34" charset="-128"/>
              </a:rPr>
              <a:t>This is shown as movement along the demand curve.</a:t>
            </a:r>
          </a:p>
          <a:p>
            <a:pPr eaLnBrk="1" hangingPunct="1"/>
            <a:r>
              <a:rPr lang="en-US" altLang="en-US" dirty="0">
                <a:ea typeface="ヒラギノ角ゴ Pro W3" panose="020B0300000000000000" pitchFamily="34" charset="-128"/>
              </a:rPr>
              <a:t>Changes in non-price factors result in changes in demand</a:t>
            </a:r>
          </a:p>
          <a:p>
            <a:pPr lvl="1" eaLnBrk="1" hangingPunct="1"/>
            <a:r>
              <a:rPr lang="en-US" altLang="en-US" dirty="0">
                <a:ea typeface="ヒラギノ角ゴ Pro W3" panose="020B0300000000000000" pitchFamily="34" charset="-128"/>
              </a:rPr>
              <a:t>This is shown as a shift in the demand curve.</a:t>
            </a:r>
          </a:p>
          <a:p>
            <a:pPr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3958721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5DBF9BA-439C-D74F-B6A2-F3BDB04FB988}"/>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Market Demand</a:t>
            </a:r>
          </a:p>
        </p:txBody>
      </p:sp>
      <p:pic>
        <p:nvPicPr>
          <p:cNvPr id="24579" name="Picture 4" descr="fig03_02.gif">
            <a:extLst>
              <a:ext uri="{FF2B5EF4-FFF2-40B4-BE49-F238E27FC236}">
                <a16:creationId xmlns:a16="http://schemas.microsoft.com/office/drawing/2014/main" id="{A314B4E5-499A-7B4C-88B6-76BD1E6E83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600200"/>
            <a:ext cx="5189538" cy="429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12964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47E412D-02E6-E040-9AC3-79B6EBE66CE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0243" name="Rectangle 3">
            <a:extLst>
              <a:ext uri="{FF2B5EF4-FFF2-40B4-BE49-F238E27FC236}">
                <a16:creationId xmlns:a16="http://schemas.microsoft.com/office/drawing/2014/main" id="{14398C96-05F5-3E46-BF81-705B80BFD411}"/>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Non-price determinants of demand-result is a shift in the demand curve.</a:t>
            </a:r>
          </a:p>
          <a:p>
            <a:pPr lvl="1" eaLnBrk="1" hangingPunct="1"/>
            <a:r>
              <a:rPr lang="en-US" altLang="en-US" dirty="0">
                <a:ea typeface="ヒラギノ角ゴ Pro W3" panose="020B0300000000000000" pitchFamily="34" charset="-128"/>
              </a:rPr>
              <a:t>tastes and preferences</a:t>
            </a:r>
          </a:p>
          <a:p>
            <a:pPr lvl="1" eaLnBrk="1" hangingPunct="1"/>
            <a:r>
              <a:rPr lang="en-US" altLang="en-US" dirty="0">
                <a:ea typeface="ヒラギノ角ゴ Pro W3" panose="020B0300000000000000" pitchFamily="34" charset="-128"/>
              </a:rPr>
              <a:t>income</a:t>
            </a:r>
          </a:p>
          <a:p>
            <a:pPr lvl="1" eaLnBrk="1" hangingPunct="1"/>
            <a:r>
              <a:rPr lang="en-US" altLang="en-US" dirty="0">
                <a:ea typeface="ヒラギノ角ゴ Pro W3" panose="020B0300000000000000" pitchFamily="34" charset="-128"/>
              </a:rPr>
              <a:t>prices of related products</a:t>
            </a:r>
          </a:p>
          <a:p>
            <a:pPr lvl="1" eaLnBrk="1" hangingPunct="1"/>
            <a:r>
              <a:rPr lang="en-US" altLang="en-US" dirty="0">
                <a:ea typeface="ヒラギノ角ゴ Pro W3" panose="020B0300000000000000" pitchFamily="34" charset="-128"/>
              </a:rPr>
              <a:t>future expectations</a:t>
            </a:r>
          </a:p>
          <a:p>
            <a:pPr lvl="1" eaLnBrk="1" hangingPunct="1"/>
            <a:r>
              <a:rPr lang="en-US" altLang="en-US" dirty="0">
                <a:ea typeface="ヒラギノ角ゴ Pro W3" panose="020B0300000000000000" pitchFamily="34" charset="-128"/>
              </a:rPr>
              <a:t>number of buyers</a:t>
            </a:r>
          </a:p>
        </p:txBody>
      </p:sp>
    </p:spTree>
    <p:extLst>
      <p:ext uri="{BB962C8B-B14F-4D97-AF65-F5344CB8AC3E}">
        <p14:creationId xmlns:p14="http://schemas.microsoft.com/office/powerpoint/2010/main" val="4540350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up)">
                                      <p:cBhvr>
                                        <p:cTn id="7" dur="500"/>
                                        <p:tgtEl>
                                          <p:spTgt spid="10243">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wipe(up)">
                                      <p:cBhvr>
                                        <p:cTn id="10" dur="500"/>
                                        <p:tgtEl>
                                          <p:spTgt spid="10243">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Effect transition="in" filter="wipe(up)">
                                      <p:cBhvr>
                                        <p:cTn id="13" dur="500"/>
                                        <p:tgtEl>
                                          <p:spTgt spid="10243">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0243">
                                            <p:txEl>
                                              <p:pRg st="3" end="3"/>
                                            </p:txEl>
                                          </p:spTgt>
                                        </p:tgtEl>
                                        <p:attrNameLst>
                                          <p:attrName>style.visibility</p:attrName>
                                        </p:attrNameLst>
                                      </p:cBhvr>
                                      <p:to>
                                        <p:strVal val="visible"/>
                                      </p:to>
                                    </p:set>
                                    <p:animEffect transition="in" filter="wipe(up)">
                                      <p:cBhvr>
                                        <p:cTn id="16" dur="500"/>
                                        <p:tgtEl>
                                          <p:spTgt spid="10243">
                                            <p:txEl>
                                              <p:pRg st="3" end="3"/>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Effect transition="in" filter="wipe(up)">
                                      <p:cBhvr>
                                        <p:cTn id="19" dur="500"/>
                                        <p:tgtEl>
                                          <p:spTgt spid="10243">
                                            <p:txEl>
                                              <p:pRg st="4" end="4"/>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wipe(up)">
                                      <p:cBhvr>
                                        <p:cTn id="22" dur="500"/>
                                        <p:tgtEl>
                                          <p:spTgt spid="102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69C8438-72F5-194B-8748-C695294345B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26627" name="Rectangle 3">
            <a:extLst>
              <a:ext uri="{FF2B5EF4-FFF2-40B4-BE49-F238E27FC236}">
                <a16:creationId xmlns:a16="http://schemas.microsoft.com/office/drawing/2014/main" id="{E313D943-7499-A941-BEA2-06D2ABAE9FF4}"/>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supply of a good or service is defined as quantities that people are ready to sell at various prices within some given time period </a:t>
            </a:r>
          </a:p>
          <a:p>
            <a:pPr eaLnBrk="1" hangingPunct="1"/>
            <a:endParaRPr lang="en-US" altLang="en-US">
              <a:ea typeface="ヒラギノ角ゴ Pro W3" panose="020B0300000000000000" pitchFamily="34" charset="-128"/>
            </a:endParaRPr>
          </a:p>
          <a:p>
            <a:pPr eaLnBrk="1" hangingPunct="1">
              <a:buFontTx/>
              <a:buNone/>
            </a:pPr>
            <a:r>
              <a:rPr lang="en-US" altLang="en-US">
                <a:ea typeface="ヒラギノ角ゴ Pro W3" panose="020B0300000000000000" pitchFamily="34" charset="-128"/>
              </a:rPr>
              <a:t>   (Other factors besides price held constant)  </a:t>
            </a:r>
          </a:p>
        </p:txBody>
      </p:sp>
    </p:spTree>
    <p:extLst>
      <p:ext uri="{BB962C8B-B14F-4D97-AF65-F5344CB8AC3E}">
        <p14:creationId xmlns:p14="http://schemas.microsoft.com/office/powerpoint/2010/main" val="2965188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21FA139-1F20-2844-8A0E-3AF5881B99C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27651" name="Rectangle 3">
            <a:extLst>
              <a:ext uri="{FF2B5EF4-FFF2-40B4-BE49-F238E27FC236}">
                <a16:creationId xmlns:a16="http://schemas.microsoft.com/office/drawing/2014/main" id="{1C8A26C7-8C5F-7244-9E1D-A8FF632E0F9D}"/>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Changes in price result in changes in the quantity supplied</a:t>
            </a:r>
          </a:p>
          <a:p>
            <a:pPr lvl="1" eaLnBrk="1" hangingPunct="1"/>
            <a:r>
              <a:rPr lang="en-US" altLang="en-US" dirty="0">
                <a:ea typeface="ヒラギノ角ゴ Pro W3" panose="020B0300000000000000" pitchFamily="34" charset="-128"/>
              </a:rPr>
              <a:t>shown as movement </a:t>
            </a:r>
            <a:r>
              <a:rPr lang="en-US" altLang="en-US" i="1" dirty="0">
                <a:ea typeface="ヒラギノ角ゴ Pro W3" panose="020B0300000000000000" pitchFamily="34" charset="-128"/>
              </a:rPr>
              <a:t>along </a:t>
            </a:r>
            <a:r>
              <a:rPr lang="en-US" altLang="en-US" dirty="0">
                <a:ea typeface="ヒラギノ角ゴ Pro W3" panose="020B0300000000000000" pitchFamily="34" charset="-128"/>
              </a:rPr>
              <a:t>the supply curve</a:t>
            </a:r>
          </a:p>
          <a:p>
            <a:pPr lvl="1" eaLnBrk="1" hangingPunct="1"/>
            <a:endParaRPr lang="en-US" altLang="en-US" dirty="0">
              <a:ea typeface="ヒラギノ角ゴ Pro W3" panose="020B0300000000000000" pitchFamily="34" charset="-128"/>
            </a:endParaRPr>
          </a:p>
          <a:p>
            <a:pPr eaLnBrk="1" hangingPunct="1"/>
            <a:r>
              <a:rPr lang="en-US" altLang="en-US" dirty="0">
                <a:ea typeface="ヒラギノ角ゴ Pro W3" panose="020B0300000000000000" pitchFamily="34" charset="-128"/>
              </a:rPr>
              <a:t>Changes in non-price determinants result in changes in supply</a:t>
            </a:r>
          </a:p>
          <a:p>
            <a:pPr lvl="1" eaLnBrk="1" hangingPunct="1"/>
            <a:r>
              <a:rPr lang="en-US" altLang="en-US" dirty="0">
                <a:ea typeface="ヒラギノ角ゴ Pro W3" panose="020B0300000000000000" pitchFamily="34" charset="-128"/>
              </a:rPr>
              <a:t>shown as a </a:t>
            </a:r>
            <a:r>
              <a:rPr lang="en-US" altLang="en-US" i="1" dirty="0">
                <a:ea typeface="ヒラギノ角ゴ Pro W3" panose="020B0300000000000000" pitchFamily="34" charset="-128"/>
              </a:rPr>
              <a:t>shift </a:t>
            </a:r>
            <a:r>
              <a:rPr lang="en-US" altLang="en-US" dirty="0">
                <a:ea typeface="ヒラギノ角ゴ Pro W3" panose="020B0300000000000000" pitchFamily="34" charset="-128"/>
              </a:rPr>
              <a:t>in the supply curve</a:t>
            </a:r>
          </a:p>
          <a:p>
            <a:pPr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7691224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8BDFCF2-DED0-BE45-B30F-CC7FD778B8F2}"/>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Market Supply</a:t>
            </a:r>
          </a:p>
        </p:txBody>
      </p:sp>
      <p:pic>
        <p:nvPicPr>
          <p:cNvPr id="28675" name="Picture 3" descr="fig03_03.gif">
            <a:extLst>
              <a:ext uri="{FF2B5EF4-FFF2-40B4-BE49-F238E27FC236}">
                <a16:creationId xmlns:a16="http://schemas.microsoft.com/office/drawing/2014/main" id="{DC39F4B5-3FF7-8A4F-9464-044B052B86D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524000"/>
            <a:ext cx="5562600"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92564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39B2C64-7D57-7345-A27D-F433DCD48FD3}"/>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13315" name="Rectangle 3">
            <a:extLst>
              <a:ext uri="{FF2B5EF4-FFF2-40B4-BE49-F238E27FC236}">
                <a16:creationId xmlns:a16="http://schemas.microsoft.com/office/drawing/2014/main" id="{8132A2C3-4366-A646-9339-7B0E476A8AE1}"/>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Non-price determinants of supply-results in a shift in the supply curve.</a:t>
            </a:r>
          </a:p>
          <a:p>
            <a:pPr lvl="1" eaLnBrk="1" hangingPunct="1"/>
            <a:r>
              <a:rPr lang="en-US" altLang="en-US" dirty="0">
                <a:ea typeface="ヒラギノ角ゴ Pro W3" panose="020B0300000000000000" pitchFamily="34" charset="-128"/>
              </a:rPr>
              <a:t>costs and technology</a:t>
            </a:r>
          </a:p>
          <a:p>
            <a:pPr lvl="1" eaLnBrk="1" hangingPunct="1"/>
            <a:r>
              <a:rPr lang="en-US" altLang="en-US" dirty="0">
                <a:ea typeface="ヒラギノ角ゴ Pro W3" panose="020B0300000000000000" pitchFamily="34" charset="-128"/>
              </a:rPr>
              <a:t>prices of other goods or services offered by the seller</a:t>
            </a:r>
          </a:p>
          <a:p>
            <a:pPr lvl="1" eaLnBrk="1" hangingPunct="1"/>
            <a:r>
              <a:rPr lang="en-US" altLang="en-US" dirty="0">
                <a:ea typeface="ヒラギノ角ゴ Pro W3" panose="020B0300000000000000" pitchFamily="34" charset="-128"/>
              </a:rPr>
              <a:t>future expectations</a:t>
            </a:r>
          </a:p>
          <a:p>
            <a:pPr lvl="1" eaLnBrk="1" hangingPunct="1"/>
            <a:r>
              <a:rPr lang="en-US" altLang="en-US" dirty="0">
                <a:ea typeface="ヒラギノ角ゴ Pro W3" panose="020B0300000000000000" pitchFamily="34" charset="-128"/>
              </a:rPr>
              <a:t>number of sellers</a:t>
            </a:r>
          </a:p>
          <a:p>
            <a:pPr lvl="1" eaLnBrk="1" hangingPunct="1"/>
            <a:r>
              <a:rPr lang="en-US" altLang="en-US" dirty="0">
                <a:ea typeface="ヒラギノ角ゴ Pro W3" panose="020B0300000000000000" pitchFamily="34" charset="-128"/>
              </a:rPr>
              <a:t>weather conditions</a:t>
            </a:r>
          </a:p>
        </p:txBody>
      </p:sp>
    </p:spTree>
    <p:extLst>
      <p:ext uri="{BB962C8B-B14F-4D97-AF65-F5344CB8AC3E}">
        <p14:creationId xmlns:p14="http://schemas.microsoft.com/office/powerpoint/2010/main" val="15784105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wipe(up)">
                                      <p:cBhvr>
                                        <p:cTn id="7" dur="500"/>
                                        <p:tgtEl>
                                          <p:spTgt spid="13315">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3315">
                                            <p:txEl>
                                              <p:pRg st="1" end="1"/>
                                            </p:txEl>
                                          </p:spTgt>
                                        </p:tgtEl>
                                        <p:attrNameLst>
                                          <p:attrName>style.visibility</p:attrName>
                                        </p:attrNameLst>
                                      </p:cBhvr>
                                      <p:to>
                                        <p:strVal val="visible"/>
                                      </p:to>
                                    </p:set>
                                    <p:animEffect transition="in" filter="wipe(up)">
                                      <p:cBhvr>
                                        <p:cTn id="10" dur="500"/>
                                        <p:tgtEl>
                                          <p:spTgt spid="13315">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animEffect transition="in" filter="wipe(up)">
                                      <p:cBhvr>
                                        <p:cTn id="13" dur="500"/>
                                        <p:tgtEl>
                                          <p:spTgt spid="13315">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3315">
                                            <p:txEl>
                                              <p:pRg st="3" end="3"/>
                                            </p:txEl>
                                          </p:spTgt>
                                        </p:tgtEl>
                                        <p:attrNameLst>
                                          <p:attrName>style.visibility</p:attrName>
                                        </p:attrNameLst>
                                      </p:cBhvr>
                                      <p:to>
                                        <p:strVal val="visible"/>
                                      </p:to>
                                    </p:set>
                                    <p:animEffect transition="in" filter="wipe(up)">
                                      <p:cBhvr>
                                        <p:cTn id="16" dur="500"/>
                                        <p:tgtEl>
                                          <p:spTgt spid="13315">
                                            <p:txEl>
                                              <p:pRg st="3" end="3"/>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animEffect transition="in" filter="wipe(up)">
                                      <p:cBhvr>
                                        <p:cTn id="19" dur="500"/>
                                        <p:tgtEl>
                                          <p:spTgt spid="13315">
                                            <p:txEl>
                                              <p:pRg st="4" end="4"/>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3315">
                                            <p:txEl>
                                              <p:pRg st="5" end="5"/>
                                            </p:txEl>
                                          </p:spTgt>
                                        </p:tgtEl>
                                        <p:attrNameLst>
                                          <p:attrName>style.visibility</p:attrName>
                                        </p:attrNameLst>
                                      </p:cBhvr>
                                      <p:to>
                                        <p:strVal val="visible"/>
                                      </p:to>
                                    </p:set>
                                    <p:animEffect transition="in" filter="wipe(up)">
                                      <p:cBhvr>
                                        <p:cTn id="22" dur="500"/>
                                        <p:tgtEl>
                                          <p:spTgt spid="13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E347EF4-E762-504E-9F38-8D8ACEDD3E5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sp>
        <p:nvSpPr>
          <p:cNvPr id="30723" name="Rectangle 3">
            <a:extLst>
              <a:ext uri="{FF2B5EF4-FFF2-40B4-BE49-F238E27FC236}">
                <a16:creationId xmlns:a16="http://schemas.microsoft.com/office/drawing/2014/main" id="{475EC54D-B261-C940-B816-63F04AA35F14}"/>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Equilibrium price: </a:t>
            </a:r>
            <a:r>
              <a:rPr lang="en-US" altLang="en-US">
                <a:ea typeface="ヒラギノ角ゴ Pro W3" panose="020B0300000000000000" pitchFamily="34" charset="-128"/>
              </a:rPr>
              <a:t>the price that equates the quantity demanded with the quantity supplied</a:t>
            </a:r>
          </a:p>
          <a:p>
            <a:pPr eaLnBrk="1" hangingPunct="1"/>
            <a:endParaRPr lang="en-US" altLang="en-US">
              <a:ea typeface="ヒラギノ角ゴ Pro W3" panose="020B0300000000000000" pitchFamily="34" charset="-128"/>
            </a:endParaRPr>
          </a:p>
          <a:p>
            <a:pPr eaLnBrk="1" hangingPunct="1"/>
            <a:r>
              <a:rPr lang="en-US" altLang="en-US" b="1">
                <a:ea typeface="ヒラギノ角ゴ Pro W3" panose="020B0300000000000000" pitchFamily="34" charset="-128"/>
              </a:rPr>
              <a:t>Equilibrium quantity: </a:t>
            </a:r>
            <a:r>
              <a:rPr lang="en-US" altLang="en-US">
                <a:ea typeface="ヒラギノ角ゴ Pro W3" panose="020B0300000000000000" pitchFamily="34" charset="-128"/>
              </a:rPr>
              <a:t>the amount that people are willing to buy and sellers are willing to offer at the equilibrium price level  </a:t>
            </a:r>
          </a:p>
        </p:txBody>
      </p:sp>
    </p:spTree>
    <p:extLst>
      <p:ext uri="{BB962C8B-B14F-4D97-AF65-F5344CB8AC3E}">
        <p14:creationId xmlns:p14="http://schemas.microsoft.com/office/powerpoint/2010/main" val="19440534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75907FE-D2BC-2141-A6FC-D62AF395EED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sp>
        <p:nvSpPr>
          <p:cNvPr id="31747" name="Rectangle 3">
            <a:extLst>
              <a:ext uri="{FF2B5EF4-FFF2-40B4-BE49-F238E27FC236}">
                <a16:creationId xmlns:a16="http://schemas.microsoft.com/office/drawing/2014/main" id="{41009B70-654C-3840-A3B4-028B61641BBA}"/>
              </a:ext>
            </a:extLst>
          </p:cNvPr>
          <p:cNvSpPr>
            <a:spLocks noGrp="1" noChangeArrowheads="1"/>
          </p:cNvSpPr>
          <p:nvPr>
            <p:ph idx="1"/>
          </p:nvPr>
        </p:nvSpPr>
        <p:spPr/>
        <p:txBody>
          <a:bodyPr/>
          <a:lstStyle/>
          <a:p>
            <a:pPr marL="0" indent="0" eaLnBrk="1" hangingPunct="1">
              <a:buNone/>
            </a:pPr>
            <a:r>
              <a:rPr lang="en-US" altLang="en-US" b="1" dirty="0">
                <a:ea typeface="ヒラギノ角ゴ Pro W3" panose="020B0300000000000000" pitchFamily="34" charset="-128"/>
              </a:rPr>
              <a:t>Shortage: </a:t>
            </a:r>
          </a:p>
          <a:p>
            <a:pPr eaLnBrk="1" hangingPunct="1"/>
            <a:r>
              <a:rPr lang="en-US" altLang="en-US" sz="2200" dirty="0">
                <a:ea typeface="ヒラギノ角ゴ Pro W3" panose="020B0300000000000000" pitchFamily="34" charset="-128"/>
              </a:rPr>
              <a:t>a market situation in which the quantity demanded exceeds the quantity supplied</a:t>
            </a:r>
          </a:p>
          <a:p>
            <a:pPr eaLnBrk="1" hangingPunct="1"/>
            <a:r>
              <a:rPr lang="en-US" altLang="en-US" sz="2200" dirty="0">
                <a:ea typeface="ヒラギノ角ゴ Pro W3" panose="020B0300000000000000" pitchFamily="34" charset="-128"/>
              </a:rPr>
              <a:t>shortage occurs at a price below the equilibrium level</a:t>
            </a:r>
          </a:p>
          <a:p>
            <a:pPr marL="0" indent="0" eaLnBrk="1" hangingPunct="1">
              <a:buNone/>
            </a:pPr>
            <a:r>
              <a:rPr lang="en-US" altLang="en-US" b="1" dirty="0">
                <a:ea typeface="ヒラギノ角ゴ Pro W3" panose="020B0300000000000000" pitchFamily="34" charset="-128"/>
              </a:rPr>
              <a:t>Surplus: </a:t>
            </a:r>
          </a:p>
          <a:p>
            <a:pPr eaLnBrk="1" hangingPunct="1"/>
            <a:r>
              <a:rPr lang="en-US" altLang="en-US" sz="2200" dirty="0">
                <a:ea typeface="ヒラギノ角ゴ Pro W3" panose="020B0300000000000000" pitchFamily="34" charset="-128"/>
              </a:rPr>
              <a:t>a market situation in which the quantity supplied exceeds the quantity demanded</a:t>
            </a:r>
          </a:p>
          <a:p>
            <a:pPr eaLnBrk="1" hangingPunct="1"/>
            <a:r>
              <a:rPr lang="en-US" altLang="en-US" sz="2200" dirty="0">
                <a:ea typeface="ヒラギノ角ゴ Pro W3" panose="020B0300000000000000" pitchFamily="34" charset="-128"/>
              </a:rPr>
              <a:t>surplus occurs at a price above the equilibrium level</a:t>
            </a:r>
          </a:p>
        </p:txBody>
      </p:sp>
    </p:spTree>
    <p:extLst>
      <p:ext uri="{BB962C8B-B14F-4D97-AF65-F5344CB8AC3E}">
        <p14:creationId xmlns:p14="http://schemas.microsoft.com/office/powerpoint/2010/main" val="36596026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347C0FE-F3DA-7142-8921-D789ECB4709C}"/>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pic>
        <p:nvPicPr>
          <p:cNvPr id="32771" name="Picture 3">
            <a:extLst>
              <a:ext uri="{FF2B5EF4-FFF2-40B4-BE49-F238E27FC236}">
                <a16:creationId xmlns:a16="http://schemas.microsoft.com/office/drawing/2014/main" id="{12FDDF1C-129A-AA41-828D-E1B60EBF2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gray">
          <a:xfrm>
            <a:off x="1447800" y="1600200"/>
            <a:ext cx="63246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5814068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554553-66C4-ED43-9AB3-23BB346BA071}"/>
              </a:ext>
            </a:extLst>
          </p:cNvPr>
          <p:cNvSpPr>
            <a:spLocks noGrp="1"/>
          </p:cNvSpPr>
          <p:nvPr>
            <p:ph type="title"/>
          </p:nvPr>
        </p:nvSpPr>
        <p:spPr>
          <a:xfrm>
            <a:off x="457200" y="273050"/>
            <a:ext cx="8229600" cy="707678"/>
          </a:xfrm>
        </p:spPr>
        <p:txBody>
          <a:bodyPr wrap="square" anchor="b">
            <a:normAutofit/>
          </a:bodyPr>
          <a:lstStyle/>
          <a:p>
            <a:pPr algn="ctr"/>
            <a:r>
              <a:rPr lang="en-US" dirty="0"/>
              <a:t>Illustration – Gasoline </a:t>
            </a:r>
          </a:p>
        </p:txBody>
      </p:sp>
      <p:pic>
        <p:nvPicPr>
          <p:cNvPr id="10" name="Content Placeholder 9">
            <a:extLst>
              <a:ext uri="{FF2B5EF4-FFF2-40B4-BE49-F238E27FC236}">
                <a16:creationId xmlns:a16="http://schemas.microsoft.com/office/drawing/2014/main" id="{78925259-7780-8D4E-BE7F-F0270B48B1EE}"/>
              </a:ext>
            </a:extLst>
          </p:cNvPr>
          <p:cNvPicPr>
            <a:picLocks noGrp="1" noChangeAspect="1"/>
          </p:cNvPicPr>
          <p:nvPr>
            <p:ph idx="1"/>
          </p:nvPr>
        </p:nvPicPr>
        <p:blipFill>
          <a:blip r:embed="rId2"/>
          <a:stretch>
            <a:fillRect/>
          </a:stretch>
        </p:blipFill>
        <p:spPr>
          <a:xfrm>
            <a:off x="3707904" y="1063634"/>
            <a:ext cx="4978896" cy="3591004"/>
          </a:xfrm>
          <a:prstGeom prst="rect">
            <a:avLst/>
          </a:prstGeom>
          <a:noFill/>
        </p:spPr>
      </p:pic>
      <p:sp>
        <p:nvSpPr>
          <p:cNvPr id="8" name="Content Placeholder 7">
            <a:extLst>
              <a:ext uri="{FF2B5EF4-FFF2-40B4-BE49-F238E27FC236}">
                <a16:creationId xmlns:a16="http://schemas.microsoft.com/office/drawing/2014/main" id="{CD5F5BC0-CDE5-2449-A762-97CD8052C445}"/>
              </a:ext>
            </a:extLst>
          </p:cNvPr>
          <p:cNvSpPr>
            <a:spLocks noGrp="1"/>
          </p:cNvSpPr>
          <p:nvPr>
            <p:ph type="body" sz="half" idx="2"/>
          </p:nvPr>
        </p:nvSpPr>
        <p:spPr>
          <a:xfrm>
            <a:off x="457200" y="1435100"/>
            <a:ext cx="3008313" cy="4029891"/>
          </a:xfrm>
        </p:spPr>
        <p:txBody>
          <a:bodyPr wrap="square" anchor="t">
            <a:normAutofit fontScale="92500" lnSpcReduction="20000"/>
          </a:bodyPr>
          <a:lstStyle/>
          <a:p>
            <a:r>
              <a:rPr lang="en-GB" b="1" i="1" dirty="0"/>
              <a:t>Demand and Supply for Gasoline. </a:t>
            </a:r>
          </a:p>
          <a:p>
            <a:r>
              <a:rPr lang="en-GB" sz="1800" dirty="0"/>
              <a:t>The demand curve (D) and the supply curve (S) intersect at the equilibrium point E, with a price of $1.40 and a quantity of 600. The equilibrium is the only price where quantity demanded is equal to quantity supplied. At a price above equilibrium like $1.80, quantity supplied exceeds the quantity demanded, so there is excess supply. At a price below equilibrium such as $1.20, quantity demanded exceeds quantity supplied, so there is excess demand.</a:t>
            </a:r>
            <a:endParaRPr lang="en-US" sz="1800" dirty="0"/>
          </a:p>
        </p:txBody>
      </p:sp>
      <p:sp>
        <p:nvSpPr>
          <p:cNvPr id="5" name="Date Placeholder 4">
            <a:extLst>
              <a:ext uri="{FF2B5EF4-FFF2-40B4-BE49-F238E27FC236}">
                <a16:creationId xmlns:a16="http://schemas.microsoft.com/office/drawing/2014/main" id="{E2B92479-2E36-9642-B32C-55065B584D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r>
              <a:rPr lang="en-US" sz="900"/>
              <a:t>Chapter Three</a:t>
            </a:r>
          </a:p>
        </p:txBody>
      </p:sp>
      <p:sp>
        <p:nvSpPr>
          <p:cNvPr id="6" name="Slide Number Placeholder 5">
            <a:extLst>
              <a:ext uri="{FF2B5EF4-FFF2-40B4-BE49-F238E27FC236}">
                <a16:creationId xmlns:a16="http://schemas.microsoft.com/office/drawing/2014/main" id="{3AF147F5-4925-FE49-8E2A-89F8E31719C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CE329438-A61E-2E43-BA31-F87194FC6D54}" type="slidenum">
              <a:rPr lang="en-US" altLang="en-US" smtClean="0"/>
              <a:pPr>
                <a:spcAft>
                  <a:spcPts val="600"/>
                </a:spcAft>
              </a:pPr>
              <a:t>41</a:t>
            </a:fld>
            <a:endParaRPr lang="en-US" altLang="en-US"/>
          </a:p>
        </p:txBody>
      </p:sp>
    </p:spTree>
    <p:extLst>
      <p:ext uri="{BB962C8B-B14F-4D97-AF65-F5344CB8AC3E}">
        <p14:creationId xmlns:p14="http://schemas.microsoft.com/office/powerpoint/2010/main" val="26671454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2177-BE7C-754F-A064-22556E813541}"/>
              </a:ext>
            </a:extLst>
          </p:cNvPr>
          <p:cNvSpPr>
            <a:spLocks noGrp="1"/>
          </p:cNvSpPr>
          <p:nvPr>
            <p:ph type="title"/>
          </p:nvPr>
        </p:nvSpPr>
        <p:spPr/>
        <p:txBody>
          <a:bodyPr/>
          <a:lstStyle/>
          <a:p>
            <a:r>
              <a:rPr lang="en-US" dirty="0"/>
              <a:t>Illustration - Gasoline</a:t>
            </a:r>
          </a:p>
        </p:txBody>
      </p:sp>
      <p:sp>
        <p:nvSpPr>
          <p:cNvPr id="3" name="Content Placeholder 2">
            <a:extLst>
              <a:ext uri="{FF2B5EF4-FFF2-40B4-BE49-F238E27FC236}">
                <a16:creationId xmlns:a16="http://schemas.microsoft.com/office/drawing/2014/main" id="{9C4DFD46-7B87-AA40-9EA6-115FF5910294}"/>
              </a:ext>
            </a:extLst>
          </p:cNvPr>
          <p:cNvSpPr>
            <a:spLocks noGrp="1"/>
          </p:cNvSpPr>
          <p:nvPr>
            <p:ph idx="1"/>
          </p:nvPr>
        </p:nvSpPr>
        <p:spPr/>
        <p:txBody>
          <a:bodyPr/>
          <a:lstStyle/>
          <a:p>
            <a:r>
              <a:rPr lang="en-GB" sz="2600" dirty="0"/>
              <a:t>The </a:t>
            </a:r>
            <a:r>
              <a:rPr lang="en-GB" sz="2600" b="1" dirty="0"/>
              <a:t>equilibrium price</a:t>
            </a:r>
            <a:r>
              <a:rPr lang="en-GB" sz="2600" dirty="0"/>
              <a:t> is the only price where the plans of consumers and the plans of producers agree—that is, where the amount of the product consumers want to buy (quantity demanded) is equal to the amount producers want to sell (quantity supplied). This common quantity is called the </a:t>
            </a:r>
            <a:r>
              <a:rPr lang="en-GB" sz="2600" b="1" dirty="0"/>
              <a:t>equilibrium quantity</a:t>
            </a:r>
            <a:r>
              <a:rPr lang="en-GB" sz="2600" dirty="0"/>
              <a:t>. At any other price, the quantity demanded does not equal the quantity supplied, so the market is not in equilibrium at that price.</a:t>
            </a:r>
            <a:endParaRPr lang="en-US" sz="2600" dirty="0"/>
          </a:p>
        </p:txBody>
      </p:sp>
      <p:sp>
        <p:nvSpPr>
          <p:cNvPr id="4" name="Date Placeholder 3">
            <a:extLst>
              <a:ext uri="{FF2B5EF4-FFF2-40B4-BE49-F238E27FC236}">
                <a16:creationId xmlns:a16="http://schemas.microsoft.com/office/drawing/2014/main" id="{34B2AB25-6544-DA47-AB27-666597CC3513}"/>
              </a:ext>
            </a:extLst>
          </p:cNvPr>
          <p:cNvSpPr>
            <a:spLocks noGrp="1"/>
          </p:cNvSpPr>
          <p:nvPr>
            <p:ph type="dt" sz="half" idx="10"/>
          </p:nvPr>
        </p:nvSpPr>
        <p:spPr/>
        <p:txBody>
          <a:bodyPr/>
          <a:lstStyle/>
          <a:p>
            <a:pPr>
              <a:defRPr/>
            </a:pPr>
            <a:fld id="{2303D31F-598B-47EE-BA37-93F097A3D676}" type="datetime1">
              <a:rPr lang="en-GB" altLang="en-US" smtClean="0"/>
              <a:pPr>
                <a:defRPr/>
              </a:pPr>
              <a:t>18/06/2023</a:t>
            </a:fld>
            <a:endParaRPr lang="en-GB" altLang="en-US"/>
          </a:p>
        </p:txBody>
      </p:sp>
      <p:sp>
        <p:nvSpPr>
          <p:cNvPr id="5" name="Slide Number Placeholder 4">
            <a:extLst>
              <a:ext uri="{FF2B5EF4-FFF2-40B4-BE49-F238E27FC236}">
                <a16:creationId xmlns:a16="http://schemas.microsoft.com/office/drawing/2014/main" id="{16700614-65DC-2945-A4B8-CC85C880FF04}"/>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19407558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1FECD4B-A658-DB4E-AA00-C80AE58638E5}"/>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17411" name="Rectangle 3">
            <a:extLst>
              <a:ext uri="{FF2B5EF4-FFF2-40B4-BE49-F238E27FC236}">
                <a16:creationId xmlns:a16="http://schemas.microsoft.com/office/drawing/2014/main" id="{C70DBF36-FFC7-BD4A-88BF-D419D0B4BAC8}"/>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Comparative statics </a:t>
            </a:r>
            <a:r>
              <a:rPr lang="en-US" altLang="en-US">
                <a:ea typeface="ヒラギノ角ゴ Pro W3" panose="020B0300000000000000" pitchFamily="34" charset="-128"/>
              </a:rPr>
              <a:t>is a form of sensitivity (or </a:t>
            </a:r>
            <a:r>
              <a:rPr lang="en-US" altLang="en-US" i="1">
                <a:ea typeface="ヒラギノ角ゴ Pro W3" panose="020B0300000000000000" pitchFamily="34" charset="-128"/>
              </a:rPr>
              <a:t>what-if</a:t>
            </a:r>
            <a:r>
              <a:rPr lang="en-US" altLang="en-US">
                <a:ea typeface="ヒラギノ角ゴ Pro W3" panose="020B0300000000000000" pitchFamily="34" charset="-128"/>
              </a:rPr>
              <a:t>) analysis</a:t>
            </a:r>
          </a:p>
          <a:p>
            <a:pPr eaLnBrk="1" hangingPunct="1">
              <a:buFontTx/>
              <a:buNone/>
            </a:pPr>
            <a:r>
              <a:rPr lang="en-US" altLang="en-US">
                <a:ea typeface="ヒラギノ角ゴ Pro W3" panose="020B0300000000000000" pitchFamily="34" charset="-128"/>
              </a:rPr>
              <a:t> </a:t>
            </a:r>
          </a:p>
          <a:p>
            <a:pPr lvl="1" eaLnBrk="1" hangingPunct="1"/>
            <a:r>
              <a:rPr lang="en-US" altLang="en-US">
                <a:ea typeface="ヒラギノ角ゴ Pro W3" panose="020B0300000000000000" pitchFamily="34" charset="-128"/>
              </a:rPr>
              <a:t>Commonly used method in economic analysis</a:t>
            </a:r>
          </a:p>
        </p:txBody>
      </p:sp>
    </p:spTree>
    <p:extLst>
      <p:ext uri="{BB962C8B-B14F-4D97-AF65-F5344CB8AC3E}">
        <p14:creationId xmlns:p14="http://schemas.microsoft.com/office/powerpoint/2010/main" val="28441655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slide(fromBottom)">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slide(fromBottom)">
                                      <p:cBhvr>
                                        <p:cTn id="12" dur="500"/>
                                        <p:tgtEl>
                                          <p:spTgt spid="17411">
                                            <p:txEl>
                                              <p:pRg st="1" end="1"/>
                                            </p:txEl>
                                          </p:spTgt>
                                        </p:tgtEl>
                                      </p:cBhvr>
                                    </p:animEffect>
                                  </p:childTnLst>
                                </p:cTn>
                              </p:par>
                              <p:par>
                                <p:cTn id="13" presetID="12" presetClass="entr" presetSubtype="4" fill="hold" grpId="0" nodeType="with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animEffect transition="in" filter="slide(fromBottom)">
                                      <p:cBhvr>
                                        <p:cTn id="15" dur="5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2D8F3C5D-686E-9A48-B588-E22E2BE13D2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3011" name="Rectangle 3">
            <a:extLst>
              <a:ext uri="{FF2B5EF4-FFF2-40B4-BE49-F238E27FC236}">
                <a16:creationId xmlns:a16="http://schemas.microsoft.com/office/drawing/2014/main" id="{F1B6E2B3-DCFA-7E46-A56A-C9C1F2C2EE66}"/>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Process of comparative statics analysis:</a:t>
            </a:r>
          </a:p>
          <a:p>
            <a:pPr lvl="1" eaLnBrk="1" hangingPunct="1"/>
            <a:r>
              <a:rPr lang="en-US" altLang="en-US" sz="2600" dirty="0">
                <a:ea typeface="ヒラギノ角ゴ Pro W3" panose="020B0300000000000000" pitchFamily="34" charset="-128"/>
              </a:rPr>
              <a:t>state all the assumptions needed to construct the model</a:t>
            </a:r>
          </a:p>
          <a:p>
            <a:pPr lvl="1" eaLnBrk="1" hangingPunct="1"/>
            <a:r>
              <a:rPr lang="en-US" altLang="en-US" sz="2600" dirty="0">
                <a:ea typeface="ヒラギノ角ゴ Pro W3" panose="020B0300000000000000" pitchFamily="34" charset="-128"/>
              </a:rPr>
              <a:t>begin by assuming that the model is in equilibrium</a:t>
            </a:r>
          </a:p>
          <a:p>
            <a:pPr lvl="1" eaLnBrk="1" hangingPunct="1"/>
            <a:r>
              <a:rPr lang="en-US" altLang="en-US" sz="2600" dirty="0">
                <a:ea typeface="ヒラギノ角ゴ Pro W3" panose="020B0300000000000000" pitchFamily="34" charset="-128"/>
              </a:rPr>
              <a:t>introduce a change in the model, so a condition of disequilibrium is created</a:t>
            </a:r>
          </a:p>
          <a:p>
            <a:pPr lvl="1" eaLnBrk="1" hangingPunct="1"/>
            <a:r>
              <a:rPr lang="en-US" altLang="en-US" sz="2600" dirty="0">
                <a:ea typeface="ヒラギノ角ゴ Pro W3" panose="020B0300000000000000" pitchFamily="34" charset="-128"/>
              </a:rPr>
              <a:t>find the new point of equilibrium</a:t>
            </a:r>
          </a:p>
          <a:p>
            <a:pPr lvl="1" eaLnBrk="1" hangingPunct="1"/>
            <a:r>
              <a:rPr lang="en-US" altLang="en-US" sz="2600" dirty="0">
                <a:ea typeface="ヒラギノ角ゴ Pro W3" panose="020B0300000000000000" pitchFamily="34" charset="-128"/>
              </a:rPr>
              <a:t>compare the new equilibrium point with the original one</a:t>
            </a:r>
          </a:p>
        </p:txBody>
      </p:sp>
    </p:spTree>
    <p:extLst>
      <p:ext uri="{BB962C8B-B14F-4D97-AF65-F5344CB8AC3E}">
        <p14:creationId xmlns:p14="http://schemas.microsoft.com/office/powerpoint/2010/main" val="8109526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slide(fromBottom)">
                                      <p:cBhvr>
                                        <p:cTn id="7" dur="500"/>
                                        <p:tgtEl>
                                          <p:spTgt spid="430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43011">
                                            <p:txEl>
                                              <p:pRg st="1" end="1"/>
                                            </p:txEl>
                                          </p:spTgt>
                                        </p:tgtEl>
                                        <p:attrNameLst>
                                          <p:attrName>style.visibility</p:attrName>
                                        </p:attrNameLst>
                                      </p:cBhvr>
                                      <p:to>
                                        <p:strVal val="visible"/>
                                      </p:to>
                                    </p:set>
                                    <p:animEffect transition="in" filter="slide(fromBottom)">
                                      <p:cBhvr>
                                        <p:cTn id="12" dur="500"/>
                                        <p:tgtEl>
                                          <p:spTgt spid="430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43011">
                                            <p:txEl>
                                              <p:pRg st="2" end="2"/>
                                            </p:txEl>
                                          </p:spTgt>
                                        </p:tgtEl>
                                        <p:attrNameLst>
                                          <p:attrName>style.visibility</p:attrName>
                                        </p:attrNameLst>
                                      </p:cBhvr>
                                      <p:to>
                                        <p:strVal val="visible"/>
                                      </p:to>
                                    </p:set>
                                    <p:animEffect transition="in" filter="slide(fromBottom)">
                                      <p:cBhvr>
                                        <p:cTn id="17" dur="500"/>
                                        <p:tgtEl>
                                          <p:spTgt spid="430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43011">
                                            <p:txEl>
                                              <p:pRg st="3" end="3"/>
                                            </p:txEl>
                                          </p:spTgt>
                                        </p:tgtEl>
                                        <p:attrNameLst>
                                          <p:attrName>style.visibility</p:attrName>
                                        </p:attrNameLst>
                                      </p:cBhvr>
                                      <p:to>
                                        <p:strVal val="visible"/>
                                      </p:to>
                                    </p:set>
                                    <p:animEffect transition="in" filter="slide(fromBottom)">
                                      <p:cBhvr>
                                        <p:cTn id="22" dur="500"/>
                                        <p:tgtEl>
                                          <p:spTgt spid="430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grpId="0" nodeType="clickEffect">
                                  <p:stCondLst>
                                    <p:cond delay="0"/>
                                  </p:stCondLst>
                                  <p:childTnLst>
                                    <p:set>
                                      <p:cBhvr>
                                        <p:cTn id="26" dur="1" fill="hold">
                                          <p:stCondLst>
                                            <p:cond delay="0"/>
                                          </p:stCondLst>
                                        </p:cTn>
                                        <p:tgtEl>
                                          <p:spTgt spid="43011">
                                            <p:txEl>
                                              <p:pRg st="4" end="4"/>
                                            </p:txEl>
                                          </p:spTgt>
                                        </p:tgtEl>
                                        <p:attrNameLst>
                                          <p:attrName>style.visibility</p:attrName>
                                        </p:attrNameLst>
                                      </p:cBhvr>
                                      <p:to>
                                        <p:strVal val="visible"/>
                                      </p:to>
                                    </p:set>
                                    <p:animEffect transition="in" filter="slide(fromBottom)">
                                      <p:cBhvr>
                                        <p:cTn id="27" dur="500"/>
                                        <p:tgtEl>
                                          <p:spTgt spid="4301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43011">
                                            <p:txEl>
                                              <p:pRg st="5" end="5"/>
                                            </p:txEl>
                                          </p:spTgt>
                                        </p:tgtEl>
                                        <p:attrNameLst>
                                          <p:attrName>style.visibility</p:attrName>
                                        </p:attrNameLst>
                                      </p:cBhvr>
                                      <p:to>
                                        <p:strVal val="visible"/>
                                      </p:to>
                                    </p:set>
                                    <p:animEffect transition="in" filter="slide(fromBottom)">
                                      <p:cBhvr>
                                        <p:cTn id="32" dur="500"/>
                                        <p:tgtEl>
                                          <p:spTgt spid="430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C525BC4-B32A-CD44-A242-6F9C813E972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5843" name="Rectangle 3">
            <a:extLst>
              <a:ext uri="{FF2B5EF4-FFF2-40B4-BE49-F238E27FC236}">
                <a16:creationId xmlns:a16="http://schemas.microsoft.com/office/drawing/2014/main" id="{79EE8697-B92A-0440-8D08-8E215DDE97C4}"/>
              </a:ext>
            </a:extLst>
          </p:cNvPr>
          <p:cNvSpPr>
            <a:spLocks noGrp="1" noChangeArrowheads="1"/>
          </p:cNvSpPr>
          <p:nvPr>
            <p:ph idx="1"/>
          </p:nvPr>
        </p:nvSpPr>
        <p:spPr>
          <a:xfrm>
            <a:off x="381000" y="1447800"/>
            <a:ext cx="3581400" cy="4648200"/>
          </a:xfrm>
        </p:spPr>
        <p:txBody>
          <a:bodyPr/>
          <a:lstStyle/>
          <a:p>
            <a:pPr eaLnBrk="1" hangingPunct="1">
              <a:buFontTx/>
              <a:buNone/>
            </a:pPr>
            <a:r>
              <a:rPr lang="en-US" altLang="en-US" u="sng">
                <a:ea typeface="ヒラギノ角ゴ Pro W3" panose="020B0300000000000000" pitchFamily="34" charset="-128"/>
              </a:rPr>
              <a:t>Step 1</a:t>
            </a:r>
          </a:p>
          <a:p>
            <a:pPr eaLnBrk="1" hangingPunct="1"/>
            <a:r>
              <a:rPr lang="en-US" altLang="en-US" sz="2400">
                <a:ea typeface="ヒラギノ角ゴ Pro W3" panose="020B0300000000000000" pitchFamily="34" charset="-128"/>
              </a:rPr>
              <a:t>assume all factors except the price of pizza are constant</a:t>
            </a:r>
          </a:p>
          <a:p>
            <a:pPr eaLnBrk="1" hangingPunct="1"/>
            <a:endParaRPr lang="en-US" altLang="en-US" sz="2400">
              <a:ea typeface="ヒラギノ角ゴ Pro W3" panose="020B0300000000000000" pitchFamily="34" charset="-128"/>
            </a:endParaRPr>
          </a:p>
          <a:p>
            <a:pPr eaLnBrk="1" hangingPunct="1"/>
            <a:r>
              <a:rPr lang="en-US" altLang="en-US" sz="2400">
                <a:ea typeface="ヒラギノ角ゴ Pro W3" panose="020B0300000000000000" pitchFamily="34" charset="-128"/>
              </a:rPr>
              <a:t>buyers’ demand and sellers’ supply are represented by lines shown  </a:t>
            </a:r>
          </a:p>
        </p:txBody>
      </p:sp>
      <p:pic>
        <p:nvPicPr>
          <p:cNvPr id="35844" name="Picture 5">
            <a:extLst>
              <a:ext uri="{FF2B5EF4-FFF2-40B4-BE49-F238E27FC236}">
                <a16:creationId xmlns:a16="http://schemas.microsoft.com/office/drawing/2014/main" id="{2F9C795E-1480-A442-B977-704F4A188E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08500" y="1981200"/>
            <a:ext cx="4659313"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8769234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F9BEA299-D89A-AE4D-8A97-19FCAFD547E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6867" name="Rectangle 3">
            <a:extLst>
              <a:ext uri="{FF2B5EF4-FFF2-40B4-BE49-F238E27FC236}">
                <a16:creationId xmlns:a16="http://schemas.microsoft.com/office/drawing/2014/main" id="{ECEE70E7-3C59-894D-AB2E-D8CCC7F6D86B}"/>
              </a:ext>
            </a:extLst>
          </p:cNvPr>
          <p:cNvSpPr>
            <a:spLocks noGrp="1" noChangeArrowheads="1"/>
          </p:cNvSpPr>
          <p:nvPr>
            <p:ph idx="1"/>
          </p:nvPr>
        </p:nvSpPr>
        <p:spPr>
          <a:xfrm>
            <a:off x="381000" y="1447800"/>
            <a:ext cx="3886200" cy="4648200"/>
          </a:xfrm>
        </p:spPr>
        <p:txBody>
          <a:bodyPr/>
          <a:lstStyle/>
          <a:p>
            <a:pPr eaLnBrk="1" hangingPunct="1">
              <a:buFont typeface="Wingdings" pitchFamily="2" charset="2"/>
              <a:buNone/>
            </a:pPr>
            <a:r>
              <a:rPr lang="en-US" altLang="en-US" u="sng">
                <a:ea typeface="ヒラギノ角ゴ Pro W3" panose="020B0300000000000000" pitchFamily="34" charset="-128"/>
              </a:rPr>
              <a:t>Step 2</a:t>
            </a:r>
          </a:p>
          <a:p>
            <a:pPr eaLnBrk="1" hangingPunct="1"/>
            <a:r>
              <a:rPr lang="en-US" altLang="en-US">
                <a:ea typeface="ヒラギノ角ゴ Pro W3" panose="020B0300000000000000" pitchFamily="34" charset="-128"/>
              </a:rPr>
              <a:t>begin the analysis in equilibrium as shown by Q</a:t>
            </a:r>
            <a:r>
              <a:rPr lang="en-US" altLang="en-US" baseline="-25000">
                <a:ea typeface="ヒラギノ角ゴ Pro W3" panose="020B0300000000000000" pitchFamily="34" charset="-128"/>
              </a:rPr>
              <a:t>1</a:t>
            </a:r>
            <a:r>
              <a:rPr lang="en-US" altLang="en-US">
                <a:ea typeface="ヒラギノ角ゴ Pro W3" panose="020B0300000000000000" pitchFamily="34" charset="-128"/>
              </a:rPr>
              <a:t> and P</a:t>
            </a:r>
            <a:r>
              <a:rPr lang="en-US" altLang="en-US" baseline="-25000">
                <a:ea typeface="ヒラギノ角ゴ Pro W3" panose="020B0300000000000000" pitchFamily="34" charset="-128"/>
              </a:rPr>
              <a:t>1</a:t>
            </a:r>
            <a:endParaRPr lang="en-US" altLang="en-US">
              <a:ea typeface="ヒラギノ角ゴ Pro W3" panose="020B0300000000000000" pitchFamily="34" charset="-128"/>
            </a:endParaRPr>
          </a:p>
        </p:txBody>
      </p:sp>
      <p:pic>
        <p:nvPicPr>
          <p:cNvPr id="36868" name="Picture 4">
            <a:extLst>
              <a:ext uri="{FF2B5EF4-FFF2-40B4-BE49-F238E27FC236}">
                <a16:creationId xmlns:a16="http://schemas.microsoft.com/office/drawing/2014/main" id="{EF67745F-28C4-144F-B8F4-9764CCAF6054}"/>
              </a:ext>
            </a:extLst>
          </p:cNvPr>
          <p:cNvPicPr>
            <a:picLocks noGrp="1" noChangeAspect="1" noChangeArrowheads="1"/>
          </p:cNvPicPr>
          <p:nvPr>
            <p:ph type="clipArt" sz="half" idx="4294967295"/>
          </p:nvPr>
        </p:nvPicPr>
        <p:blipFill>
          <a:blip r:embed="rId2">
            <a:extLst>
              <a:ext uri="{28A0092B-C50C-407E-A947-70E740481C1C}">
                <a14:useLocalDpi xmlns:a14="http://schemas.microsoft.com/office/drawing/2010/main" val="0"/>
              </a:ext>
            </a:extLst>
          </a:blip>
          <a:srcRect/>
          <a:stretch>
            <a:fillRect/>
          </a:stretch>
        </p:blipFill>
        <p:spPr>
          <a:xfrm>
            <a:off x="4724400" y="1851025"/>
            <a:ext cx="4419600" cy="3929063"/>
          </a:xfrm>
        </p:spPr>
      </p:pic>
    </p:spTree>
    <p:extLst>
      <p:ext uri="{BB962C8B-B14F-4D97-AF65-F5344CB8AC3E}">
        <p14:creationId xmlns:p14="http://schemas.microsoft.com/office/powerpoint/2010/main" val="21349750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F975062E-0DF4-8A4C-9FC6-25E4043DBDD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7891" name="Rectangle 3">
            <a:extLst>
              <a:ext uri="{FF2B5EF4-FFF2-40B4-BE49-F238E27FC236}">
                <a16:creationId xmlns:a16="http://schemas.microsoft.com/office/drawing/2014/main" id="{40335024-F7D6-5F4F-9D2B-8D1991A5DA5E}"/>
              </a:ext>
            </a:extLst>
          </p:cNvPr>
          <p:cNvSpPr>
            <a:spLocks noGrp="1" noChangeArrowheads="1"/>
          </p:cNvSpPr>
          <p:nvPr>
            <p:ph idx="1"/>
          </p:nvPr>
        </p:nvSpPr>
        <p:spPr>
          <a:xfrm>
            <a:off x="381000" y="1447800"/>
            <a:ext cx="3962400" cy="4648200"/>
          </a:xfrm>
        </p:spPr>
        <p:txBody>
          <a:bodyPr/>
          <a:lstStyle/>
          <a:p>
            <a:pPr eaLnBrk="1" hangingPunct="1">
              <a:buFontTx/>
              <a:buNone/>
            </a:pPr>
            <a:r>
              <a:rPr lang="en-US" altLang="en-US" u="sng" dirty="0">
                <a:ea typeface="ヒラギノ角ゴ Pro W3" panose="020B0300000000000000" pitchFamily="34" charset="-128"/>
              </a:rPr>
              <a:t>Step 3</a:t>
            </a:r>
          </a:p>
          <a:p>
            <a:pPr eaLnBrk="1" hangingPunct="1"/>
            <a:r>
              <a:rPr lang="en-US" altLang="en-US" sz="2800" dirty="0">
                <a:ea typeface="ヒラギノ角ゴ Pro W3" panose="020B0300000000000000" pitchFamily="34" charset="-128"/>
              </a:rPr>
              <a:t>assume that a new study shows pizza to be the most nutritious of all fast foods</a:t>
            </a:r>
          </a:p>
          <a:p>
            <a:pPr eaLnBrk="1" hangingPunct="1"/>
            <a:r>
              <a:rPr lang="en-US" altLang="en-US" sz="2800" dirty="0">
                <a:ea typeface="ヒラギノ角ゴ Pro W3" panose="020B0300000000000000" pitchFamily="34" charset="-128"/>
              </a:rPr>
              <a:t>consumers increase their demand for pizza as a result </a:t>
            </a:r>
          </a:p>
        </p:txBody>
      </p:sp>
      <p:pic>
        <p:nvPicPr>
          <p:cNvPr id="37892" name="Picture 5">
            <a:extLst>
              <a:ext uri="{FF2B5EF4-FFF2-40B4-BE49-F238E27FC236}">
                <a16:creationId xmlns:a16="http://schemas.microsoft.com/office/drawing/2014/main" id="{3F484970-13C7-3E4E-8121-52CB08490A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2000" y="1828800"/>
            <a:ext cx="42672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6136791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306A836-F39C-4046-8B3A-DA4FBF5E9F8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8915" name="Rectangle 3">
            <a:extLst>
              <a:ext uri="{FF2B5EF4-FFF2-40B4-BE49-F238E27FC236}">
                <a16:creationId xmlns:a16="http://schemas.microsoft.com/office/drawing/2014/main" id="{9CD126FF-C431-8041-A262-661A64F425A0}"/>
              </a:ext>
            </a:extLst>
          </p:cNvPr>
          <p:cNvSpPr>
            <a:spLocks noGrp="1" noChangeArrowheads="1"/>
          </p:cNvSpPr>
          <p:nvPr>
            <p:ph idx="1"/>
          </p:nvPr>
        </p:nvSpPr>
        <p:spPr>
          <a:xfrm>
            <a:off x="381000" y="1447800"/>
            <a:ext cx="3962400" cy="4648200"/>
          </a:xfrm>
        </p:spPr>
        <p:txBody>
          <a:bodyPr/>
          <a:lstStyle/>
          <a:p>
            <a:pPr eaLnBrk="1" hangingPunct="1">
              <a:buFontTx/>
              <a:buNone/>
            </a:pPr>
            <a:r>
              <a:rPr lang="en-US" altLang="en-US" u="sng" dirty="0">
                <a:ea typeface="ヒラギノ角ゴ Pro W3" panose="020B0300000000000000" pitchFamily="34" charset="-128"/>
              </a:rPr>
              <a:t>Step 4</a:t>
            </a:r>
          </a:p>
          <a:p>
            <a:pPr eaLnBrk="1" hangingPunct="1"/>
            <a:r>
              <a:rPr lang="en-US" altLang="en-US" dirty="0">
                <a:ea typeface="ヒラギノ角ゴ Pro W3" panose="020B0300000000000000" pitchFamily="34" charset="-128"/>
              </a:rPr>
              <a:t>the shift in demand results in a new equilibrium price (P2)</a:t>
            </a:r>
          </a:p>
          <a:p>
            <a:pPr eaLnBrk="1" hangingPunct="1"/>
            <a:r>
              <a:rPr lang="en-US" altLang="en-US" dirty="0">
                <a:ea typeface="ヒラギノ角ゴ Pro W3" panose="020B0300000000000000" pitchFamily="34" charset="-128"/>
              </a:rPr>
              <a:t>and a new equilibrium quantity (Q2)  </a:t>
            </a:r>
          </a:p>
        </p:txBody>
      </p:sp>
      <p:pic>
        <p:nvPicPr>
          <p:cNvPr id="38916" name="Picture 5">
            <a:extLst>
              <a:ext uri="{FF2B5EF4-FFF2-40B4-BE49-F238E27FC236}">
                <a16:creationId xmlns:a16="http://schemas.microsoft.com/office/drawing/2014/main" id="{9152D868-C73A-0B42-A356-83D24A1500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2000" y="1879600"/>
            <a:ext cx="4267200" cy="391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1444300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1240093-5174-294B-AA70-FA9E558A136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9939" name="Rectangle 3">
            <a:extLst>
              <a:ext uri="{FF2B5EF4-FFF2-40B4-BE49-F238E27FC236}">
                <a16:creationId xmlns:a16="http://schemas.microsoft.com/office/drawing/2014/main" id="{2A32491D-EBCD-8144-AE5F-6EAFD713F0FC}"/>
              </a:ext>
            </a:extLst>
          </p:cNvPr>
          <p:cNvSpPr>
            <a:spLocks noGrp="1" noChangeArrowheads="1"/>
          </p:cNvSpPr>
          <p:nvPr>
            <p:ph idx="1"/>
          </p:nvPr>
        </p:nvSpPr>
        <p:spPr>
          <a:xfrm>
            <a:off x="381000" y="1447800"/>
            <a:ext cx="3733800" cy="4648200"/>
          </a:xfrm>
        </p:spPr>
        <p:txBody>
          <a:bodyPr/>
          <a:lstStyle/>
          <a:p>
            <a:pPr eaLnBrk="1" hangingPunct="1">
              <a:buFontTx/>
              <a:buNone/>
            </a:pPr>
            <a:r>
              <a:rPr lang="en-US" altLang="en-US" u="sng">
                <a:ea typeface="ヒラギノ角ゴ Pro W3" panose="020B0300000000000000" pitchFamily="34" charset="-128"/>
              </a:rPr>
              <a:t>Step 5</a:t>
            </a:r>
          </a:p>
          <a:p>
            <a:pPr eaLnBrk="1" hangingPunct="1"/>
            <a:r>
              <a:rPr lang="en-US" altLang="en-US">
                <a:ea typeface="ヒラギノ角ゴ Pro W3" panose="020B0300000000000000" pitchFamily="34" charset="-128"/>
              </a:rPr>
              <a:t>comparing the new equilibrium point with the original one, we see that both equilibrium price and quantity have increased </a:t>
            </a:r>
          </a:p>
        </p:txBody>
      </p:sp>
      <p:pic>
        <p:nvPicPr>
          <p:cNvPr id="39940" name="Picture 5">
            <a:extLst>
              <a:ext uri="{FF2B5EF4-FFF2-40B4-BE49-F238E27FC236}">
                <a16:creationId xmlns:a16="http://schemas.microsoft.com/office/drawing/2014/main" id="{F488FD67-ED9D-6940-83E9-967143A97D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953000" y="2209800"/>
            <a:ext cx="4038600"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7199222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473B1F5-C37A-8E42-B793-6A71FA3A92D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1987" name="Rectangle 3">
            <a:extLst>
              <a:ext uri="{FF2B5EF4-FFF2-40B4-BE49-F238E27FC236}">
                <a16:creationId xmlns:a16="http://schemas.microsoft.com/office/drawing/2014/main" id="{7B3D626C-CD0A-B14F-B7F3-1BE7092B6195}"/>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Short run changes show the </a:t>
            </a:r>
            <a:r>
              <a:rPr lang="en-US" altLang="en-US" b="1">
                <a:ea typeface="ヒラギノ角ゴ Pro W3" panose="020B0300000000000000" pitchFamily="34" charset="-128"/>
              </a:rPr>
              <a:t>rationing function of price </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The rationing function of price is the change in market price to eliminate the imbalance between quantities supplied and demanded.</a:t>
            </a:r>
          </a:p>
        </p:txBody>
      </p:sp>
    </p:spTree>
    <p:extLst>
      <p:ext uri="{BB962C8B-B14F-4D97-AF65-F5344CB8AC3E}">
        <p14:creationId xmlns:p14="http://schemas.microsoft.com/office/powerpoint/2010/main" val="8180883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4668C3A-4CDF-864E-A824-0300F4029AF7}"/>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0963" name="Rectangle 3">
            <a:extLst>
              <a:ext uri="{FF2B5EF4-FFF2-40B4-BE49-F238E27FC236}">
                <a16:creationId xmlns:a16="http://schemas.microsoft.com/office/drawing/2014/main" id="{8200C63D-B8D7-7242-89F2-A93CF8E3828D}"/>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short run </a:t>
            </a:r>
            <a:r>
              <a:rPr lang="en-US" altLang="en-US">
                <a:ea typeface="ヒラギノ角ゴ Pro W3" panose="020B0300000000000000" pitchFamily="34" charset="-128"/>
              </a:rPr>
              <a:t>is the period of time in which:</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sellers already in the market respond to a change in equilibrium price by adjusting variable inputs</a:t>
            </a:r>
          </a:p>
          <a:p>
            <a:pPr lvl="1"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buyers already in the market respond to changes in equilibrium price by adjusting the quantity demanded for the good or service</a:t>
            </a:r>
          </a:p>
        </p:txBody>
      </p:sp>
    </p:spTree>
    <p:extLst>
      <p:ext uri="{BB962C8B-B14F-4D97-AF65-F5344CB8AC3E}">
        <p14:creationId xmlns:p14="http://schemas.microsoft.com/office/powerpoint/2010/main" val="1737173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AA1DFCE-12CF-DD4E-A346-4CE738DA6CE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3011" name="Rectangle 3">
            <a:extLst>
              <a:ext uri="{FF2B5EF4-FFF2-40B4-BE49-F238E27FC236}">
                <a16:creationId xmlns:a16="http://schemas.microsoft.com/office/drawing/2014/main" id="{2A3476CF-A328-1141-9C30-4AF6E7443A6D}"/>
              </a:ext>
            </a:extLst>
          </p:cNvPr>
          <p:cNvSpPr>
            <a:spLocks noGrp="1" noChangeArrowheads="1"/>
          </p:cNvSpPr>
          <p:nvPr>
            <p:ph idx="1"/>
          </p:nvPr>
        </p:nvSpPr>
        <p:spPr>
          <a:xfrm>
            <a:off x="381000" y="1447800"/>
            <a:ext cx="3657600" cy="4648200"/>
          </a:xfrm>
        </p:spPr>
        <p:txBody>
          <a:bodyPr/>
          <a:lstStyle/>
          <a:p>
            <a:pPr eaLnBrk="1" hangingPunct="1"/>
            <a:r>
              <a:rPr lang="en-US" altLang="en-US" sz="2400">
                <a:ea typeface="ヒラギノ角ゴ Pro W3" panose="020B0300000000000000" pitchFamily="34" charset="-128"/>
              </a:rPr>
              <a:t>an </a:t>
            </a:r>
            <a:r>
              <a:rPr lang="en-US" altLang="en-US" sz="2400" i="1">
                <a:ea typeface="ヒラギノ角ゴ Pro W3" panose="020B0300000000000000" pitchFamily="34" charset="-128"/>
              </a:rPr>
              <a:t>increase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demand</a:t>
            </a:r>
            <a:r>
              <a:rPr lang="en-US" altLang="en-US" sz="2400">
                <a:ea typeface="ヒラギノ角ゴ Pro W3" panose="020B0300000000000000" pitchFamily="34" charset="-128"/>
              </a:rPr>
              <a:t> causes equilibrium price and quantity to rise</a:t>
            </a:r>
          </a:p>
        </p:txBody>
      </p:sp>
      <p:pic>
        <p:nvPicPr>
          <p:cNvPr id="43012" name="Picture 5">
            <a:extLst>
              <a:ext uri="{FF2B5EF4-FFF2-40B4-BE49-F238E27FC236}">
                <a16:creationId xmlns:a16="http://schemas.microsoft.com/office/drawing/2014/main" id="{594E760F-E1B3-184F-96AE-FF7C132D7F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57738" y="1600200"/>
            <a:ext cx="4157662"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1381214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1CF995F-3FC4-2742-BA2E-8E21F038FDC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4035" name="Rectangle 3">
            <a:extLst>
              <a:ext uri="{FF2B5EF4-FFF2-40B4-BE49-F238E27FC236}">
                <a16:creationId xmlns:a16="http://schemas.microsoft.com/office/drawing/2014/main" id="{86E00327-817A-4543-95F2-25A5C231CADE}"/>
              </a:ext>
            </a:extLst>
          </p:cNvPr>
          <p:cNvSpPr>
            <a:spLocks noGrp="1" noChangeArrowheads="1"/>
          </p:cNvSpPr>
          <p:nvPr>
            <p:ph idx="1"/>
          </p:nvPr>
        </p:nvSpPr>
        <p:spPr>
          <a:xfrm>
            <a:off x="381000" y="1447800"/>
            <a:ext cx="3962400" cy="4648200"/>
          </a:xfrm>
        </p:spPr>
        <p:txBody>
          <a:bodyPr/>
          <a:lstStyle/>
          <a:p>
            <a:pPr eaLnBrk="1" hangingPunct="1"/>
            <a:r>
              <a:rPr lang="en-US" altLang="en-US" sz="2400">
                <a:ea typeface="ヒラギノ角ゴ Pro W3" panose="020B0300000000000000" pitchFamily="34" charset="-128"/>
              </a:rPr>
              <a:t>a </a:t>
            </a:r>
            <a:r>
              <a:rPr lang="en-US" altLang="en-US" sz="2400" i="1">
                <a:ea typeface="ヒラギノ角ゴ Pro W3" panose="020B0300000000000000" pitchFamily="34" charset="-128"/>
              </a:rPr>
              <a:t>decrease</a:t>
            </a:r>
            <a:r>
              <a:rPr lang="en-US" altLang="en-US" sz="2400">
                <a:ea typeface="ヒラギノ角ゴ Pro W3" panose="020B0300000000000000" pitchFamily="34" charset="-128"/>
              </a:rPr>
              <a:t> in demand causes equilibrium price and quantity to fall</a:t>
            </a:r>
          </a:p>
        </p:txBody>
      </p:sp>
      <p:pic>
        <p:nvPicPr>
          <p:cNvPr id="44036" name="Picture 5">
            <a:extLst>
              <a:ext uri="{FF2B5EF4-FFF2-40B4-BE49-F238E27FC236}">
                <a16:creationId xmlns:a16="http://schemas.microsoft.com/office/drawing/2014/main" id="{31254FC2-D883-F64A-BC7F-F7DD4F4298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8350" y="1843088"/>
            <a:ext cx="418465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295610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4A80131-D0F0-7C45-9410-14A45436A3A4}"/>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5059" name="Rectangle 3">
            <a:extLst>
              <a:ext uri="{FF2B5EF4-FFF2-40B4-BE49-F238E27FC236}">
                <a16:creationId xmlns:a16="http://schemas.microsoft.com/office/drawing/2014/main" id="{9DD96E9A-307B-BF49-9943-B8F582AD49BD}"/>
              </a:ext>
            </a:extLst>
          </p:cNvPr>
          <p:cNvSpPr>
            <a:spLocks noGrp="1" noChangeArrowheads="1"/>
          </p:cNvSpPr>
          <p:nvPr>
            <p:ph idx="1"/>
          </p:nvPr>
        </p:nvSpPr>
        <p:spPr>
          <a:xfrm>
            <a:off x="457200" y="1371600"/>
            <a:ext cx="2971800" cy="4343400"/>
          </a:xfrm>
        </p:spPr>
        <p:txBody>
          <a:bodyPr/>
          <a:lstStyle/>
          <a:p>
            <a:pPr eaLnBrk="1" hangingPunct="1"/>
            <a:r>
              <a:rPr lang="en-US" altLang="en-US" sz="2400">
                <a:ea typeface="ヒラギノ角ゴ Pro W3" panose="020B0300000000000000" pitchFamily="34" charset="-128"/>
              </a:rPr>
              <a:t>an </a:t>
            </a:r>
            <a:r>
              <a:rPr lang="en-US" altLang="en-US" sz="2400" i="1">
                <a:ea typeface="ヒラギノ角ゴ Pro W3" panose="020B0300000000000000" pitchFamily="34" charset="-128"/>
              </a:rPr>
              <a:t>increase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supply</a:t>
            </a:r>
            <a:r>
              <a:rPr lang="en-US" altLang="en-US" sz="2400">
                <a:ea typeface="ヒラギノ角ゴ Pro W3" panose="020B0300000000000000" pitchFamily="34" charset="-128"/>
              </a:rPr>
              <a:t> causes equilibrium price to fall and equilibrium quantity to rise</a:t>
            </a:r>
          </a:p>
        </p:txBody>
      </p:sp>
      <p:pic>
        <p:nvPicPr>
          <p:cNvPr id="45060" name="Picture 5">
            <a:extLst>
              <a:ext uri="{FF2B5EF4-FFF2-40B4-BE49-F238E27FC236}">
                <a16:creationId xmlns:a16="http://schemas.microsoft.com/office/drawing/2014/main" id="{8D64343D-7995-D940-AA94-DCA8C0217B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24400" y="2022475"/>
            <a:ext cx="3886200" cy="423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726700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47F7FDC-B9FA-074B-85BF-C232130B91E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 </a:t>
            </a:r>
          </a:p>
        </p:txBody>
      </p:sp>
      <p:sp>
        <p:nvSpPr>
          <p:cNvPr id="46083" name="Rectangle 3">
            <a:extLst>
              <a:ext uri="{FF2B5EF4-FFF2-40B4-BE49-F238E27FC236}">
                <a16:creationId xmlns:a16="http://schemas.microsoft.com/office/drawing/2014/main" id="{43191B87-AC3A-1044-B329-612FDC1D65B8}"/>
              </a:ext>
            </a:extLst>
          </p:cNvPr>
          <p:cNvSpPr>
            <a:spLocks noGrp="1" noChangeArrowheads="1"/>
          </p:cNvSpPr>
          <p:nvPr>
            <p:ph idx="1"/>
          </p:nvPr>
        </p:nvSpPr>
        <p:spPr>
          <a:xfrm>
            <a:off x="381000" y="1371600"/>
            <a:ext cx="2971800" cy="4343400"/>
          </a:xfrm>
        </p:spPr>
        <p:txBody>
          <a:bodyPr/>
          <a:lstStyle/>
          <a:p>
            <a:pPr eaLnBrk="1" hangingPunct="1"/>
            <a:r>
              <a:rPr lang="en-US" altLang="en-US" sz="2400">
                <a:ea typeface="ヒラギノ角ゴ Pro W3" panose="020B0300000000000000" pitchFamily="34" charset="-128"/>
              </a:rPr>
              <a:t>a </a:t>
            </a:r>
            <a:r>
              <a:rPr lang="en-US" altLang="en-US" sz="2400" i="1">
                <a:ea typeface="ヒラギノ角ゴ Pro W3" panose="020B0300000000000000" pitchFamily="34" charset="-128"/>
              </a:rPr>
              <a:t>decrease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supply</a:t>
            </a:r>
            <a:r>
              <a:rPr lang="en-US" altLang="en-US" sz="2400">
                <a:ea typeface="ヒラギノ角ゴ Pro W3" panose="020B0300000000000000" pitchFamily="34" charset="-128"/>
              </a:rPr>
              <a:t> causes equilibrium price to rise and equilibrium quantity to fall</a:t>
            </a:r>
          </a:p>
        </p:txBody>
      </p:sp>
      <p:pic>
        <p:nvPicPr>
          <p:cNvPr id="46084" name="Picture 5">
            <a:extLst>
              <a:ext uri="{FF2B5EF4-FFF2-40B4-BE49-F238E27FC236}">
                <a16:creationId xmlns:a16="http://schemas.microsoft.com/office/drawing/2014/main" id="{173F5557-6592-C949-A0D2-4F4991E05E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24400" y="2047875"/>
            <a:ext cx="3733800"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9621030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89F4B8E-C2DB-A14E-82CC-A6C182268DC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7107" name="Rectangle 3">
            <a:extLst>
              <a:ext uri="{FF2B5EF4-FFF2-40B4-BE49-F238E27FC236}">
                <a16:creationId xmlns:a16="http://schemas.microsoft.com/office/drawing/2014/main" id="{57C3F310-469B-4048-BBD2-EB4ADD4D9EE6}"/>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long run </a:t>
            </a:r>
            <a:r>
              <a:rPr lang="en-US" altLang="en-US">
                <a:ea typeface="ヒラギノ角ゴ Pro W3" panose="020B0300000000000000" pitchFamily="34" charset="-128"/>
              </a:rPr>
              <a:t>is the period of time in which:</a:t>
            </a:r>
          </a:p>
          <a:p>
            <a:pPr lvl="1" eaLnBrk="1" hangingPunct="1"/>
            <a:r>
              <a:rPr lang="en-US" altLang="en-US">
                <a:ea typeface="ヒラギノ角ゴ Pro W3" panose="020B0300000000000000" pitchFamily="34" charset="-128"/>
              </a:rPr>
              <a:t>new sellers may enter a market</a:t>
            </a:r>
          </a:p>
          <a:p>
            <a:pPr lvl="1" eaLnBrk="1" hangingPunct="1"/>
            <a:r>
              <a:rPr lang="en-US" altLang="en-US">
                <a:ea typeface="ヒラギノ角ゴ Pro W3" panose="020B0300000000000000" pitchFamily="34" charset="-128"/>
              </a:rPr>
              <a:t>existing sellers may exit from a market</a:t>
            </a:r>
          </a:p>
          <a:p>
            <a:pPr lvl="1" eaLnBrk="1" hangingPunct="1"/>
            <a:r>
              <a:rPr lang="en-US" altLang="en-US">
                <a:ea typeface="ヒラギノ角ゴ Pro W3" panose="020B0300000000000000" pitchFamily="34" charset="-128"/>
              </a:rPr>
              <a:t>existing sellers may adjust fixed factors of production</a:t>
            </a:r>
          </a:p>
          <a:p>
            <a:pPr lvl="1" eaLnBrk="1" hangingPunct="1"/>
            <a:r>
              <a:rPr lang="en-US" altLang="en-US">
                <a:ea typeface="ヒラギノ角ゴ Pro W3" panose="020B0300000000000000" pitchFamily="34" charset="-128"/>
              </a:rPr>
              <a:t>buyers may react to a change in equilibrium price by changing their tastes and preferences</a:t>
            </a:r>
          </a:p>
          <a:p>
            <a:pPr lvl="1"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16104803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E656DF09-68AC-8247-A54E-55FDE8A78A04}"/>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8131" name="Rectangle 3">
            <a:extLst>
              <a:ext uri="{FF2B5EF4-FFF2-40B4-BE49-F238E27FC236}">
                <a16:creationId xmlns:a16="http://schemas.microsoft.com/office/drawing/2014/main" id="{47CB5F5E-CE32-B34F-A2CC-9D3BECBACF19}"/>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Long run changes show the allocating function of price</a:t>
            </a:r>
          </a:p>
          <a:p>
            <a:pPr eaLnBrk="1" hangingPunct="1"/>
            <a:endParaRPr lang="en-US" altLang="en-US">
              <a:ea typeface="ヒラギノ角ゴ Pro W3" panose="020B0300000000000000" pitchFamily="34" charset="-128"/>
            </a:endParaRPr>
          </a:p>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guiding</a:t>
            </a:r>
            <a:r>
              <a:rPr lang="en-US" altLang="en-US">
                <a:ea typeface="ヒラギノ角ゴ Pro W3" panose="020B0300000000000000" pitchFamily="34" charset="-128"/>
              </a:rPr>
              <a:t> or </a:t>
            </a:r>
            <a:r>
              <a:rPr lang="en-US" altLang="en-US" b="1">
                <a:ea typeface="ヒラギノ角ゴ Pro W3" panose="020B0300000000000000" pitchFamily="34" charset="-128"/>
              </a:rPr>
              <a:t>allocating function </a:t>
            </a:r>
            <a:r>
              <a:rPr lang="en-US" altLang="en-US">
                <a:ea typeface="ヒラギノ角ゴ Pro W3" panose="020B0300000000000000" pitchFamily="34" charset="-128"/>
              </a:rPr>
              <a:t>of price is the movement of resources into or out of markets in response to a change in the equilibrium price.</a:t>
            </a:r>
          </a:p>
          <a:p>
            <a:pPr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9262254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D1C8FB27-01CD-0545-877D-BC631992D8C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9155" name="Rectangle 3">
            <a:extLst>
              <a:ext uri="{FF2B5EF4-FFF2-40B4-BE49-F238E27FC236}">
                <a16:creationId xmlns:a16="http://schemas.microsoft.com/office/drawing/2014/main" id="{8C94000D-BB36-6A47-B71E-024F5A258A8C}"/>
              </a:ext>
            </a:extLst>
          </p:cNvPr>
          <p:cNvSpPr>
            <a:spLocks noGrp="1" noChangeArrowheads="1"/>
          </p:cNvSpPr>
          <p:nvPr>
            <p:ph idx="1"/>
          </p:nvPr>
        </p:nvSpPr>
        <p:spPr>
          <a:xfrm>
            <a:off x="381000" y="1447800"/>
            <a:ext cx="4495800" cy="4648200"/>
          </a:xfrm>
        </p:spPr>
        <p:txBody>
          <a:bodyPr/>
          <a:lstStyle/>
          <a:p>
            <a:pPr eaLnBrk="1" hangingPunct="1"/>
            <a:r>
              <a:rPr lang="en-US" altLang="en-US" sz="2400">
                <a:ea typeface="ヒラギノ角ゴ Pro W3" panose="020B0300000000000000" pitchFamily="34" charset="-128"/>
              </a:rPr>
              <a:t>initial change: </a:t>
            </a:r>
            <a:r>
              <a:rPr lang="en-US" altLang="en-US" sz="2400" u="sng">
                <a:ea typeface="ヒラギノ角ゴ Pro W3" panose="020B0300000000000000" pitchFamily="34" charset="-128"/>
              </a:rPr>
              <a:t>de</a:t>
            </a:r>
            <a:r>
              <a:rPr lang="en-US" altLang="en-US" sz="2400">
                <a:ea typeface="ヒラギノ角ゴ Pro W3" panose="020B0300000000000000" pitchFamily="34" charset="-128"/>
              </a:rPr>
              <a:t>crease in demand from D</a:t>
            </a:r>
            <a:r>
              <a:rPr lang="en-US" altLang="en-US" sz="2400" baseline="-25000">
                <a:ea typeface="ヒラギノ角ゴ Pro W3" panose="020B0300000000000000" pitchFamily="34" charset="-128"/>
              </a:rPr>
              <a:t>1</a:t>
            </a:r>
            <a:r>
              <a:rPr lang="en-US" altLang="en-US" sz="2400">
                <a:ea typeface="ヒラギノ角ゴ Pro W3" panose="020B0300000000000000" pitchFamily="34" charset="-128"/>
              </a:rPr>
              <a:t> to D</a:t>
            </a:r>
            <a:r>
              <a:rPr lang="en-US" altLang="en-US" sz="2400" baseline="-25000">
                <a:ea typeface="ヒラギノ角ゴ Pro W3" panose="020B0300000000000000" pitchFamily="34" charset="-128"/>
              </a:rPr>
              <a:t>2</a:t>
            </a:r>
          </a:p>
          <a:p>
            <a:pPr eaLnBrk="1" hangingPunct="1"/>
            <a:r>
              <a:rPr lang="en-US" altLang="en-US" sz="2400">
                <a:ea typeface="ヒラギノ角ゴ Pro W3" panose="020B0300000000000000" pitchFamily="34" charset="-128"/>
              </a:rPr>
              <a:t>result: reduction in equilibrium price and quantity (to P</a:t>
            </a:r>
            <a:r>
              <a:rPr lang="en-US" altLang="en-US" sz="2400" baseline="-25000">
                <a:ea typeface="ヒラギノ角ゴ Pro W3" panose="020B0300000000000000" pitchFamily="34" charset="-128"/>
              </a:rPr>
              <a:t>2</a:t>
            </a:r>
            <a:r>
              <a:rPr lang="en-US" altLang="en-US" sz="2400">
                <a:ea typeface="ヒラギノ角ゴ Pro W3" panose="020B0300000000000000" pitchFamily="34" charset="-128"/>
              </a:rPr>
              <a:t>, Q</a:t>
            </a:r>
            <a:r>
              <a:rPr lang="en-US" altLang="en-US" sz="2400" baseline="-25000">
                <a:ea typeface="ヒラギノ角ゴ Pro W3" panose="020B0300000000000000" pitchFamily="34" charset="-128"/>
              </a:rPr>
              <a:t>2</a:t>
            </a:r>
            <a:r>
              <a:rPr lang="en-US" altLang="en-US" sz="2400">
                <a:ea typeface="ヒラギノ角ゴ Pro W3" panose="020B0300000000000000" pitchFamily="34" charset="-128"/>
              </a:rPr>
              <a:t>)</a:t>
            </a:r>
          </a:p>
          <a:p>
            <a:pPr eaLnBrk="1" hangingPunct="1"/>
            <a:r>
              <a:rPr lang="en-US" altLang="en-US" sz="2400">
                <a:ea typeface="ヒラギノ角ゴ Pro W3" panose="020B0300000000000000" pitchFamily="34" charset="-128"/>
              </a:rPr>
              <a:t>follow-on adjustment:</a:t>
            </a:r>
          </a:p>
          <a:p>
            <a:pPr lvl="1" eaLnBrk="1" hangingPunct="1"/>
            <a:r>
              <a:rPr lang="en-US" altLang="en-US" sz="2000">
                <a:ea typeface="ヒラギノ角ゴ Pro W3" panose="020B0300000000000000" pitchFamily="34" charset="-128"/>
              </a:rPr>
              <a:t>movement of resources out of the market</a:t>
            </a:r>
          </a:p>
          <a:p>
            <a:pPr lvl="1" eaLnBrk="1" hangingPunct="1"/>
            <a:r>
              <a:rPr lang="en-US" altLang="en-US" sz="2000">
                <a:ea typeface="ヒラギノ角ゴ Pro W3" panose="020B0300000000000000" pitchFamily="34" charset="-128"/>
              </a:rPr>
              <a:t>leftward shift in the supply curve to S</a:t>
            </a:r>
            <a:r>
              <a:rPr lang="en-US" altLang="en-US" sz="2000" baseline="-25000">
                <a:ea typeface="ヒラギノ角ゴ Pro W3" panose="020B0300000000000000" pitchFamily="34" charset="-128"/>
              </a:rPr>
              <a:t>2</a:t>
            </a:r>
          </a:p>
          <a:p>
            <a:pPr lvl="1" eaLnBrk="1" hangingPunct="1"/>
            <a:r>
              <a:rPr lang="en-US" altLang="en-US" sz="2000">
                <a:ea typeface="ヒラギノ角ゴ Pro W3" panose="020B0300000000000000" pitchFamily="34" charset="-128"/>
              </a:rPr>
              <a:t>equilibrium price and quantity (to P</a:t>
            </a:r>
            <a:r>
              <a:rPr lang="en-US" altLang="en-US" sz="2000" baseline="-25000">
                <a:ea typeface="ヒラギノ角ゴ Pro W3" panose="020B0300000000000000" pitchFamily="34" charset="-128"/>
              </a:rPr>
              <a:t>3</a:t>
            </a:r>
            <a:r>
              <a:rPr lang="en-US" altLang="en-US" sz="2000">
                <a:ea typeface="ヒラギノ角ゴ Pro W3" panose="020B0300000000000000" pitchFamily="34" charset="-128"/>
              </a:rPr>
              <a:t>, Q</a:t>
            </a:r>
            <a:r>
              <a:rPr lang="en-US" altLang="en-US" sz="2000" baseline="-25000">
                <a:ea typeface="ヒラギノ角ゴ Pro W3" panose="020B0300000000000000" pitchFamily="34" charset="-128"/>
              </a:rPr>
              <a:t>3</a:t>
            </a:r>
            <a:r>
              <a:rPr lang="en-US" altLang="en-US" sz="2000">
                <a:ea typeface="ヒラギノ角ゴ Pro W3" panose="020B0300000000000000" pitchFamily="34" charset="-128"/>
              </a:rPr>
              <a:t>)</a:t>
            </a:r>
          </a:p>
        </p:txBody>
      </p:sp>
      <p:pic>
        <p:nvPicPr>
          <p:cNvPr id="49156" name="Picture 5">
            <a:extLst>
              <a:ext uri="{FF2B5EF4-FFF2-40B4-BE49-F238E27FC236}">
                <a16:creationId xmlns:a16="http://schemas.microsoft.com/office/drawing/2014/main" id="{69E7AACE-1663-7C42-9FA4-DAD61D2EDD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953000" y="1981200"/>
            <a:ext cx="3786188"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761322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DFDF24F4-8AE9-0848-AAE1-FF5FB9FE4C62}"/>
              </a:ext>
            </a:extLst>
          </p:cNvPr>
          <p:cNvSpPr>
            <a:spLocks noGrp="1" noChangeArrowheads="1"/>
          </p:cNvSpPr>
          <p:nvPr>
            <p:ph type="title"/>
          </p:nvPr>
        </p:nvSpPr>
        <p:spPr/>
        <p:txBody>
          <a:bodyPr/>
          <a:lstStyle/>
          <a:p>
            <a:pPr eaLnBrk="1" fontAlgn="auto" hangingPunct="1">
              <a:spcAft>
                <a:spcPts val="0"/>
              </a:spcAft>
              <a:defRPr/>
            </a:pPr>
            <a:r>
              <a:rPr lang="en-US">
                <a:solidFill>
                  <a:schemeClr val="tx2">
                    <a:satMod val="200000"/>
                  </a:schemeClr>
                </a:solidFill>
              </a:rPr>
              <a:t>Long-run Analysis</a:t>
            </a:r>
            <a:endParaRPr lang="en-US" dirty="0">
              <a:solidFill>
                <a:schemeClr val="tx2">
                  <a:satMod val="200000"/>
                </a:schemeClr>
              </a:solidFill>
            </a:endParaRPr>
          </a:p>
        </p:txBody>
      </p:sp>
      <p:graphicFrame>
        <p:nvGraphicFramePr>
          <p:cNvPr id="50179" name="Object 4">
            <a:extLst>
              <a:ext uri="{FF2B5EF4-FFF2-40B4-BE49-F238E27FC236}">
                <a16:creationId xmlns:a16="http://schemas.microsoft.com/office/drawing/2014/main" id="{467A6BE9-913A-C542-BDF6-8BED5FA88461}"/>
              </a:ext>
            </a:extLst>
          </p:cNvPr>
          <p:cNvGraphicFramePr>
            <a:graphicFrameLocks noGrp="1" noChangeAspect="1"/>
          </p:cNvGraphicFramePr>
          <p:nvPr>
            <p:ph idx="1"/>
          </p:nvPr>
        </p:nvGraphicFramePr>
        <p:xfrm>
          <a:off x="4759325" y="1752600"/>
          <a:ext cx="4040188" cy="3581400"/>
        </p:xfrm>
        <a:graphic>
          <a:graphicData uri="http://schemas.openxmlformats.org/presentationml/2006/ole">
            <mc:AlternateContent xmlns:mc="http://schemas.openxmlformats.org/markup-compatibility/2006">
              <mc:Choice xmlns:v="urn:schemas-microsoft-com:vml" Requires="v">
                <p:oleObj spid="_x0000_s48144" name="Bitmap Image" r:id="rId3" imgW="1676400" imgH="1485900" progId="Paint.Picture">
                  <p:embed/>
                </p:oleObj>
              </mc:Choice>
              <mc:Fallback>
                <p:oleObj name="Bitmap Image" r:id="rId3" imgW="1676400" imgH="1485900" progId="Paint.Picture">
                  <p:embed/>
                  <p:pic>
                    <p:nvPicPr>
                      <p:cNvPr id="50179" name="Object 4">
                        <a:extLst>
                          <a:ext uri="{FF2B5EF4-FFF2-40B4-BE49-F238E27FC236}">
                            <a16:creationId xmlns:a16="http://schemas.microsoft.com/office/drawing/2014/main" id="{467A6BE9-913A-C542-BDF6-8BED5FA88461}"/>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gray">
                      <a:xfrm>
                        <a:off x="4759325" y="1752600"/>
                        <a:ext cx="4040188"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50180" name="Rectangle 3">
            <a:extLst>
              <a:ext uri="{FF2B5EF4-FFF2-40B4-BE49-F238E27FC236}">
                <a16:creationId xmlns:a16="http://schemas.microsoft.com/office/drawing/2014/main" id="{3A8743F1-905C-5945-8813-873F1A184282}"/>
              </a:ext>
            </a:extLst>
          </p:cNvPr>
          <p:cNvSpPr>
            <a:spLocks noGrp="1" noChangeArrowheads="1"/>
          </p:cNvSpPr>
          <p:nvPr>
            <p:ph type="body" sz="half" idx="4294967295"/>
          </p:nvPr>
        </p:nvSpPr>
        <p:spPr>
          <a:xfrm>
            <a:off x="428058" y="1257300"/>
            <a:ext cx="4495800" cy="4572000"/>
          </a:xfrm>
        </p:spPr>
        <p:txBody>
          <a:bodyPr/>
          <a:lstStyle/>
          <a:p>
            <a:pPr eaLnBrk="1" hangingPunct="1"/>
            <a:r>
              <a:rPr lang="en-US" altLang="en-US" sz="2400" dirty="0">
                <a:ea typeface="ヒラギノ角ゴ Pro W3" panose="020B0300000000000000" pitchFamily="34" charset="-128"/>
              </a:rPr>
              <a:t>initial change: </a:t>
            </a:r>
            <a:r>
              <a:rPr lang="en-US" altLang="en-US" sz="2400" u="sng" dirty="0">
                <a:ea typeface="ヒラギノ角ゴ Pro W3" panose="020B0300000000000000" pitchFamily="34" charset="-128"/>
              </a:rPr>
              <a:t>in</a:t>
            </a:r>
            <a:r>
              <a:rPr lang="en-US" altLang="en-US" sz="2400" dirty="0">
                <a:ea typeface="ヒラギノ角ゴ Pro W3" panose="020B0300000000000000" pitchFamily="34" charset="-128"/>
              </a:rPr>
              <a:t>crease in demand from D</a:t>
            </a:r>
            <a:r>
              <a:rPr lang="en-US" altLang="en-US" sz="2400" baseline="-25000" dirty="0">
                <a:ea typeface="ヒラギノ角ゴ Pro W3" panose="020B0300000000000000" pitchFamily="34" charset="-128"/>
              </a:rPr>
              <a:t>1</a:t>
            </a:r>
            <a:r>
              <a:rPr lang="en-US" altLang="en-US" sz="2400" dirty="0">
                <a:ea typeface="ヒラギノ角ゴ Pro W3" panose="020B0300000000000000" pitchFamily="34" charset="-128"/>
              </a:rPr>
              <a:t> to D</a:t>
            </a:r>
            <a:r>
              <a:rPr lang="en-US" altLang="en-US" sz="2400" baseline="-25000" dirty="0">
                <a:ea typeface="ヒラギノ角ゴ Pro W3" panose="020B0300000000000000" pitchFamily="34" charset="-128"/>
              </a:rPr>
              <a:t>2</a:t>
            </a:r>
          </a:p>
          <a:p>
            <a:pPr eaLnBrk="1" hangingPunct="1"/>
            <a:r>
              <a:rPr lang="en-US" altLang="en-US" sz="2400" dirty="0">
                <a:ea typeface="ヒラギノ角ゴ Pro W3" panose="020B0300000000000000" pitchFamily="34" charset="-128"/>
              </a:rPr>
              <a:t>result: increase in equilibrium price and quantity (to P</a:t>
            </a:r>
            <a:r>
              <a:rPr lang="en-US" altLang="en-US" sz="2400" baseline="-25000" dirty="0">
                <a:ea typeface="ヒラギノ角ゴ Pro W3" panose="020B0300000000000000" pitchFamily="34" charset="-128"/>
              </a:rPr>
              <a:t>2</a:t>
            </a:r>
            <a:r>
              <a:rPr lang="en-US" altLang="en-US" sz="2400" dirty="0">
                <a:ea typeface="ヒラギノ角ゴ Pro W3" panose="020B0300000000000000" pitchFamily="34" charset="-128"/>
              </a:rPr>
              <a:t>, Q</a:t>
            </a:r>
            <a:r>
              <a:rPr lang="en-US" altLang="en-US" sz="2400" baseline="-25000" dirty="0">
                <a:ea typeface="ヒラギノ角ゴ Pro W3" panose="020B0300000000000000" pitchFamily="34" charset="-128"/>
              </a:rPr>
              <a:t>2</a:t>
            </a:r>
            <a:r>
              <a:rPr lang="en-US" altLang="en-US" sz="2400" dirty="0">
                <a:ea typeface="ヒラギノ角ゴ Pro W3" panose="020B0300000000000000" pitchFamily="34" charset="-128"/>
              </a:rPr>
              <a:t>)</a:t>
            </a:r>
            <a:endParaRPr lang="en-US" altLang="en-US" sz="2400" baseline="-25000" dirty="0">
              <a:ea typeface="ヒラギノ角ゴ Pro W3" panose="020B0300000000000000" pitchFamily="34" charset="-128"/>
            </a:endParaRPr>
          </a:p>
          <a:p>
            <a:pPr eaLnBrk="1" hangingPunct="1"/>
            <a:r>
              <a:rPr lang="en-US" altLang="en-US" sz="2400" dirty="0">
                <a:ea typeface="ヒラギノ角ゴ Pro W3" panose="020B0300000000000000" pitchFamily="34" charset="-128"/>
              </a:rPr>
              <a:t>follow-on adjustment:</a:t>
            </a:r>
          </a:p>
          <a:p>
            <a:pPr lvl="1" eaLnBrk="1" hangingPunct="1">
              <a:buFont typeface="Lucida Grande" panose="020B0600040502020204" pitchFamily="34" charset="0"/>
              <a:buChar char="–"/>
            </a:pPr>
            <a:r>
              <a:rPr lang="en-US" altLang="en-US" sz="2400" dirty="0">
                <a:ea typeface="ヒラギノ角ゴ Pro W3" panose="020B0300000000000000" pitchFamily="34" charset="-128"/>
              </a:rPr>
              <a:t>movement of resources into the market</a:t>
            </a:r>
          </a:p>
          <a:p>
            <a:pPr lvl="1" eaLnBrk="1" hangingPunct="1">
              <a:buFont typeface="Lucida Grande" panose="020B0600040502020204" pitchFamily="34" charset="0"/>
              <a:buChar char="–"/>
            </a:pPr>
            <a:r>
              <a:rPr lang="en-US" altLang="en-US" sz="2400" dirty="0">
                <a:ea typeface="ヒラギノ角ゴ Pro W3" panose="020B0300000000000000" pitchFamily="34" charset="-128"/>
              </a:rPr>
              <a:t>rightward shift in the supply curve to S</a:t>
            </a:r>
            <a:r>
              <a:rPr lang="en-US" altLang="en-US" sz="2400" baseline="-25000" dirty="0">
                <a:ea typeface="ヒラギノ角ゴ Pro W3" panose="020B0300000000000000" pitchFamily="34" charset="-128"/>
              </a:rPr>
              <a:t>2</a:t>
            </a:r>
          </a:p>
          <a:p>
            <a:pPr lvl="1" eaLnBrk="1" hangingPunct="1">
              <a:buFont typeface="Lucida Grande" panose="020B0600040502020204" pitchFamily="34" charset="0"/>
              <a:buChar char="–"/>
            </a:pPr>
            <a:r>
              <a:rPr lang="en-US" altLang="en-US" sz="2400" dirty="0">
                <a:ea typeface="ヒラギノ角ゴ Pro W3" panose="020B0300000000000000" pitchFamily="34" charset="-128"/>
                <a:sym typeface="Wingdings" pitchFamily="2" charset="2"/>
              </a:rPr>
              <a:t>e</a:t>
            </a:r>
            <a:r>
              <a:rPr lang="en-US" altLang="en-US" sz="2400" dirty="0">
                <a:ea typeface="ヒラギノ角ゴ Pro W3" panose="020B0300000000000000" pitchFamily="34" charset="-128"/>
              </a:rPr>
              <a:t>quilibrium price and quantity (to P</a:t>
            </a:r>
            <a:r>
              <a:rPr lang="en-US" altLang="en-US" sz="2400" baseline="-25000" dirty="0">
                <a:ea typeface="ヒラギノ角ゴ Pro W3" panose="020B0300000000000000" pitchFamily="34" charset="-128"/>
              </a:rPr>
              <a:t>3</a:t>
            </a:r>
            <a:r>
              <a:rPr lang="en-US" altLang="en-US" sz="2400" dirty="0">
                <a:ea typeface="ヒラギノ角ゴ Pro W3" panose="020B0300000000000000" pitchFamily="34" charset="-128"/>
              </a:rPr>
              <a:t>, Q</a:t>
            </a:r>
            <a:r>
              <a:rPr lang="en-US" altLang="en-US" sz="2400" baseline="-25000" dirty="0">
                <a:ea typeface="ヒラギノ角ゴ Pro W3" panose="020B0300000000000000" pitchFamily="34" charset="-128"/>
              </a:rPr>
              <a:t>3</a:t>
            </a:r>
            <a:r>
              <a:rPr lang="en-US" altLang="en-US" sz="2400" dirty="0">
                <a:ea typeface="ヒラギノ角ゴ Pro W3" panose="020B0300000000000000" pitchFamily="34" charset="-128"/>
              </a:rPr>
              <a:t>)</a:t>
            </a:r>
            <a:endParaRPr lang="en-US" altLang="en-US" sz="2400" baseline="-25000" dirty="0">
              <a:ea typeface="ヒラギノ角ゴ Pro W3" panose="020B0300000000000000" pitchFamily="34" charset="-128"/>
            </a:endParaRPr>
          </a:p>
        </p:txBody>
      </p:sp>
    </p:spTree>
    <p:extLst>
      <p:ext uri="{BB962C8B-B14F-4D97-AF65-F5344CB8AC3E}">
        <p14:creationId xmlns:p14="http://schemas.microsoft.com/office/powerpoint/2010/main" val="400087338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10DBA388-3CC6-E54B-B6AC-9070910A3FEF}"/>
              </a:ext>
            </a:extLst>
          </p:cNvPr>
          <p:cNvSpPr>
            <a:spLocks noGrp="1"/>
          </p:cNvSpPr>
          <p:nvPr>
            <p:ph type="title"/>
          </p:nvPr>
        </p:nvSpPr>
        <p:spPr/>
        <p:txBody>
          <a:bodyPr/>
          <a:lstStyle/>
          <a:p>
            <a:pPr eaLnBrk="1" fontAlgn="auto" hangingPunct="1">
              <a:spcAft>
                <a:spcPts val="0"/>
              </a:spcAft>
              <a:defRPr/>
            </a:pPr>
            <a:r>
              <a:rPr lang="en-US" sz="2800" dirty="0">
                <a:solidFill>
                  <a:schemeClr val="tx2">
                    <a:satMod val="200000"/>
                  </a:schemeClr>
                </a:solidFill>
              </a:rPr>
              <a:t>Summary: Short-Run and Long-Run Changes in the Market</a:t>
            </a:r>
          </a:p>
        </p:txBody>
      </p:sp>
      <p:pic>
        <p:nvPicPr>
          <p:cNvPr id="51203" name="Picture 4" descr="tbl03_06.gif">
            <a:extLst>
              <a:ext uri="{FF2B5EF4-FFF2-40B4-BE49-F238E27FC236}">
                <a16:creationId xmlns:a16="http://schemas.microsoft.com/office/drawing/2014/main" id="{19965CF4-EC5B-384F-B693-4125B269447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828800"/>
            <a:ext cx="8253413"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9729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E680DE63-23C4-694C-ADFD-BFAC43836FA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Supply, Demand, and Price</a:t>
            </a:r>
          </a:p>
        </p:txBody>
      </p:sp>
      <p:sp>
        <p:nvSpPr>
          <p:cNvPr id="52227" name="Rectangle 3">
            <a:extLst>
              <a:ext uri="{FF2B5EF4-FFF2-40B4-BE49-F238E27FC236}">
                <a16:creationId xmlns:a16="http://schemas.microsoft.com/office/drawing/2014/main" id="{0DE3DC1F-7A1D-554D-9236-2B61D64D2E4D}"/>
              </a:ext>
            </a:extLst>
          </p:cNvPr>
          <p:cNvSpPr>
            <a:spLocks noGrp="1" noChangeArrowheads="1"/>
          </p:cNvSpPr>
          <p:nvPr>
            <p:ph idx="1"/>
          </p:nvPr>
        </p:nvSpPr>
        <p:spPr/>
        <p:txBody>
          <a:bodyPr/>
          <a:lstStyle/>
          <a:p>
            <a:pPr eaLnBrk="1" hangingPunct="1"/>
            <a:r>
              <a:rPr lang="en-US" altLang="en-US" sz="2600" dirty="0">
                <a:ea typeface="ヒラギノ角ゴ Pro W3" panose="020B0300000000000000" pitchFamily="34" charset="-128"/>
              </a:rPr>
              <a:t>In the extreme case, the forces of supply and demand are the sole determinants of the market price, not any single firm.</a:t>
            </a:r>
          </a:p>
          <a:p>
            <a:pPr lvl="1" eaLnBrk="1" hangingPunct="1"/>
            <a:r>
              <a:rPr lang="en-US" altLang="en-US" sz="2600" dirty="0">
                <a:ea typeface="ヒラギノ角ゴ Pro W3" panose="020B0300000000000000" pitchFamily="34" charset="-128"/>
              </a:rPr>
              <a:t>this type of market is ‘perfect competition’</a:t>
            </a:r>
          </a:p>
          <a:p>
            <a:pPr eaLnBrk="1" hangingPunct="1"/>
            <a:r>
              <a:rPr lang="en-US" altLang="en-US" sz="2600" dirty="0">
                <a:ea typeface="ヒラギノ角ゴ Pro W3" panose="020B0300000000000000" pitchFamily="34" charset="-128"/>
              </a:rPr>
              <a:t>In many cases, individual firms can exert market power over price because of their:</a:t>
            </a:r>
          </a:p>
          <a:p>
            <a:pPr lvl="1" eaLnBrk="1" hangingPunct="1"/>
            <a:r>
              <a:rPr lang="en-US" altLang="en-US" sz="2600" dirty="0">
                <a:ea typeface="ヒラギノ角ゴ Pro W3" panose="020B0300000000000000" pitchFamily="34" charset="-128"/>
              </a:rPr>
              <a:t>dominant size</a:t>
            </a:r>
          </a:p>
          <a:p>
            <a:pPr lvl="1" eaLnBrk="1" hangingPunct="1"/>
            <a:r>
              <a:rPr lang="en-US" altLang="en-US" sz="2600" dirty="0">
                <a:ea typeface="ヒラギノ角ゴ Pro W3" panose="020B0300000000000000" pitchFamily="34" charset="-128"/>
              </a:rPr>
              <a:t>ability to differentiate their product through advertising, brand name, features, or servic</a:t>
            </a:r>
            <a:r>
              <a:rPr lang="en-US" altLang="en-US" dirty="0">
                <a:ea typeface="ヒラギノ角ゴ Pro W3" panose="020B0300000000000000" pitchFamily="34" charset="-128"/>
              </a:rPr>
              <a:t>es</a:t>
            </a:r>
          </a:p>
        </p:txBody>
      </p:sp>
    </p:spTree>
    <p:extLst>
      <p:ext uri="{BB962C8B-B14F-4D97-AF65-F5344CB8AC3E}">
        <p14:creationId xmlns:p14="http://schemas.microsoft.com/office/powerpoint/2010/main" val="34724392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B464445-0337-864C-9787-C9C87D0690E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Supply, Demand, and Price</a:t>
            </a:r>
          </a:p>
        </p:txBody>
      </p:sp>
      <p:sp>
        <p:nvSpPr>
          <p:cNvPr id="53251" name="Rectangle 3">
            <a:extLst>
              <a:ext uri="{FF2B5EF4-FFF2-40B4-BE49-F238E27FC236}">
                <a16:creationId xmlns:a16="http://schemas.microsoft.com/office/drawing/2014/main" id="{8CADDD7C-D31A-B34B-BF2A-E10C2A3A93A4}"/>
              </a:ext>
            </a:extLst>
          </p:cNvPr>
          <p:cNvSpPr>
            <a:spLocks noGrp="1" noChangeArrowheads="1"/>
          </p:cNvSpPr>
          <p:nvPr>
            <p:ph idx="1"/>
          </p:nvPr>
        </p:nvSpPr>
        <p:spPr/>
        <p:txBody>
          <a:bodyPr/>
          <a:lstStyle/>
          <a:p>
            <a:pPr eaLnBrk="1" hangingPunct="1"/>
            <a:r>
              <a:rPr lang="en-US" altLang="en-US" sz="2600" dirty="0">
                <a:ea typeface="ヒラギノ角ゴ Pro W3" panose="020B0300000000000000" pitchFamily="34" charset="-128"/>
              </a:rPr>
              <a:t>Discussion of changes in the computer industry</a:t>
            </a:r>
          </a:p>
          <a:p>
            <a:pPr lvl="1" eaLnBrk="1" hangingPunct="1"/>
            <a:r>
              <a:rPr lang="en-US" altLang="en-US" sz="2600" dirty="0">
                <a:ea typeface="ヒラギノ角ゴ Pro W3" panose="020B0300000000000000" pitchFamily="34" charset="-128"/>
              </a:rPr>
              <a:t>Makers of PCs, notebooks and jump drives are facing slower growth in the demand for their products as technology is changing.</a:t>
            </a:r>
          </a:p>
          <a:p>
            <a:pPr lvl="1" eaLnBrk="1" hangingPunct="1"/>
            <a:endParaRPr lang="en-US" altLang="en-US" sz="2600" dirty="0">
              <a:ea typeface="ヒラギノ角ゴ Pro W3" panose="020B0300000000000000" pitchFamily="34" charset="-128"/>
            </a:endParaRPr>
          </a:p>
          <a:p>
            <a:pPr lvl="1" eaLnBrk="1" hangingPunct="1"/>
            <a:r>
              <a:rPr lang="en-US" altLang="en-US" sz="2600" dirty="0">
                <a:ea typeface="ヒラギノ角ゴ Pro W3" panose="020B0300000000000000" pitchFamily="34" charset="-128"/>
              </a:rPr>
              <a:t>What impact do you think cloud computing will have on the demand for stand-alone applications such as Microsoft Office or storage devices for computers?</a:t>
            </a:r>
          </a:p>
        </p:txBody>
      </p:sp>
    </p:spTree>
    <p:extLst>
      <p:ext uri="{BB962C8B-B14F-4D97-AF65-F5344CB8AC3E}">
        <p14:creationId xmlns:p14="http://schemas.microsoft.com/office/powerpoint/2010/main" val="40759169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279F5A5B-0A52-D444-A3DD-771176A79DEE}"/>
              </a:ext>
            </a:extLst>
          </p:cNvPr>
          <p:cNvSpPr>
            <a:spLocks noGrp="1"/>
          </p:cNvSpPr>
          <p:nvPr>
            <p:ph type="title"/>
          </p:nvPr>
        </p:nvSpPr>
        <p:spPr/>
        <p:txBody>
          <a:bodyPr/>
          <a:lstStyle/>
          <a:p>
            <a:pPr eaLnBrk="1" hangingPunct="1"/>
            <a:r>
              <a:rPr lang="en-US" altLang="en-US">
                <a:ea typeface="ヒラギノ角ゴ Pro W3" panose="020B0300000000000000" pitchFamily="34" charset="-128"/>
              </a:rPr>
              <a:t>Global Application</a:t>
            </a:r>
          </a:p>
        </p:txBody>
      </p:sp>
      <p:sp>
        <p:nvSpPr>
          <p:cNvPr id="54275" name="Content Placeholder 2">
            <a:extLst>
              <a:ext uri="{FF2B5EF4-FFF2-40B4-BE49-F238E27FC236}">
                <a16:creationId xmlns:a16="http://schemas.microsoft.com/office/drawing/2014/main" id="{7B36EE9D-F807-5247-A435-740C13DADF52}"/>
              </a:ext>
            </a:extLst>
          </p:cNvPr>
          <p:cNvSpPr>
            <a:spLocks noGrp="1"/>
          </p:cNvSpPr>
          <p:nvPr>
            <p:ph idx="1"/>
          </p:nvPr>
        </p:nvSpPr>
        <p:spPr/>
        <p:txBody>
          <a:bodyPr/>
          <a:lstStyle/>
          <a:p>
            <a:pPr marL="0" indent="0" eaLnBrk="1" hangingPunct="1">
              <a:buFontTx/>
              <a:buNone/>
            </a:pPr>
            <a:r>
              <a:rPr lang="en-US" altLang="en-US">
                <a:ea typeface="ヒラギノ角ゴ Pro W3" panose="020B0300000000000000" pitchFamily="34" charset="-128"/>
              </a:rPr>
              <a:t>What are the implications of rising demand for oil among developing counties?</a:t>
            </a:r>
          </a:p>
        </p:txBody>
      </p:sp>
    </p:spTree>
    <p:extLst>
      <p:ext uri="{BB962C8B-B14F-4D97-AF65-F5344CB8AC3E}">
        <p14:creationId xmlns:p14="http://schemas.microsoft.com/office/powerpoint/2010/main" val="334453719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C98CE664-A6E1-9845-8005-DFB18DAEC1C0}"/>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Global Application</a:t>
            </a:r>
          </a:p>
        </p:txBody>
      </p:sp>
      <p:pic>
        <p:nvPicPr>
          <p:cNvPr id="55299" name="Picture 3" descr="fig03_09A.gif">
            <a:extLst>
              <a:ext uri="{FF2B5EF4-FFF2-40B4-BE49-F238E27FC236}">
                <a16:creationId xmlns:a16="http://schemas.microsoft.com/office/drawing/2014/main" id="{1008B08D-8412-3346-ABEA-47CA9DDD125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447800"/>
            <a:ext cx="75819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80087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D127608D-1B0C-B444-8D40-892EE4648EA2}"/>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Global Application</a:t>
            </a:r>
          </a:p>
        </p:txBody>
      </p:sp>
      <p:pic>
        <p:nvPicPr>
          <p:cNvPr id="56323" name="Picture 4" descr="fig03_09B.gif">
            <a:extLst>
              <a:ext uri="{FF2B5EF4-FFF2-40B4-BE49-F238E27FC236}">
                <a16:creationId xmlns:a16="http://schemas.microsoft.com/office/drawing/2014/main" id="{43DBD178-72FF-2143-A706-ABFA3CB1DB8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600200"/>
            <a:ext cx="7780338"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99978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9684EB1-FE47-5648-A156-9EDCD7F83502}"/>
              </a:ext>
            </a:extLst>
          </p:cNvPr>
          <p:cNvSpPr>
            <a:spLocks noGrp="1"/>
          </p:cNvSpPr>
          <p:nvPr>
            <p:ph type="title"/>
          </p:nvPr>
        </p:nvSpPr>
        <p:spPr/>
        <p:txBody>
          <a:bodyPr/>
          <a:lstStyle/>
          <a:p>
            <a:pPr eaLnBrk="1" hangingPunct="1"/>
            <a:r>
              <a:rPr lang="en-US" altLang="en-US">
                <a:ea typeface="ヒラギノ角ゴ Pro W3" panose="020B0300000000000000" pitchFamily="34" charset="-128"/>
              </a:rPr>
              <a:t>Summary</a:t>
            </a:r>
          </a:p>
        </p:txBody>
      </p:sp>
      <p:sp>
        <p:nvSpPr>
          <p:cNvPr id="57347" name="Content Placeholder 2">
            <a:extLst>
              <a:ext uri="{FF2B5EF4-FFF2-40B4-BE49-F238E27FC236}">
                <a16:creationId xmlns:a16="http://schemas.microsoft.com/office/drawing/2014/main" id="{A56531B2-DBCA-B941-A5AE-3CF42A39AF74}"/>
              </a:ext>
            </a:extLst>
          </p:cNvPr>
          <p:cNvSpPr>
            <a:spLocks noGrp="1"/>
          </p:cNvSpPr>
          <p:nvPr>
            <p:ph idx="1"/>
          </p:nvPr>
        </p:nvSpPr>
        <p:spPr>
          <a:xfrm>
            <a:off x="457200" y="1417638"/>
            <a:ext cx="8229600" cy="3917032"/>
          </a:xfrm>
        </p:spPr>
        <p:txBody>
          <a:bodyPr/>
          <a:lstStyle/>
          <a:p>
            <a:pPr eaLnBrk="1" hangingPunct="1"/>
            <a:r>
              <a:rPr lang="en-US" altLang="en-US" sz="2800" dirty="0">
                <a:ea typeface="ヒラギノ角ゴ Pro W3" panose="020B0300000000000000" pitchFamily="34" charset="-128"/>
              </a:rPr>
              <a:t>The law of demand states that, other factors held constant, the quantity demanded is inversely related to price.</a:t>
            </a:r>
          </a:p>
          <a:p>
            <a:pPr eaLnBrk="1" hangingPunct="1"/>
            <a:r>
              <a:rPr lang="en-US" altLang="en-US" sz="2800" dirty="0">
                <a:ea typeface="ヒラギノ角ゴ Pro W3" panose="020B0300000000000000" pitchFamily="34" charset="-128"/>
              </a:rPr>
              <a:t>The law of supply states that, other factors held constant, the quantity supplied is directly related to price.</a:t>
            </a:r>
          </a:p>
          <a:p>
            <a:pPr eaLnBrk="1" hangingPunct="1"/>
            <a:r>
              <a:rPr lang="en-US" altLang="en-US" sz="2800" dirty="0">
                <a:ea typeface="ヒラギノ角ゴ Pro W3" panose="020B0300000000000000" pitchFamily="34" charset="-128"/>
              </a:rPr>
              <a:t>Non-price factors may shift the curves.</a:t>
            </a:r>
          </a:p>
          <a:p>
            <a:pPr eaLnBrk="1" hangingPunct="1"/>
            <a:r>
              <a:rPr lang="en-US" altLang="en-US" sz="2800" dirty="0">
                <a:ea typeface="ヒラギノ角ゴ Pro W3" panose="020B0300000000000000" pitchFamily="34" charset="-128"/>
              </a:rPr>
              <a:t>Price serves a short-run rationing function and a long-run guiding function in the marketplace.</a:t>
            </a:r>
          </a:p>
        </p:txBody>
      </p:sp>
    </p:spTree>
    <p:extLst>
      <p:ext uri="{BB962C8B-B14F-4D97-AF65-F5344CB8AC3E}">
        <p14:creationId xmlns:p14="http://schemas.microsoft.com/office/powerpoint/2010/main" val="21295041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3182</Words>
  <Application>Microsoft Office PowerPoint</Application>
  <PresentationFormat>On-screen Show (4:3)</PresentationFormat>
  <Paragraphs>569</Paragraphs>
  <Slides>66</Slides>
  <Notes>12</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76" baseType="lpstr">
      <vt:lpstr>Arial</vt:lpstr>
      <vt:lpstr>Calibri</vt:lpstr>
      <vt:lpstr>Lucida Grande</vt:lpstr>
      <vt:lpstr>Myriad Pro</vt:lpstr>
      <vt:lpstr>Times New Roman</vt:lpstr>
      <vt:lpstr>Verdana</vt:lpstr>
      <vt:lpstr>Wingdings</vt:lpstr>
      <vt:lpstr>ヒラギノ角ゴ Pro W3</vt:lpstr>
      <vt:lpstr>20140311PresentationUWTSDTemplate</vt:lpstr>
      <vt:lpstr>Bitmap Image</vt:lpstr>
      <vt:lpstr>LCBB5008</vt:lpstr>
      <vt:lpstr>Session 2 Learning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Learning Objectives</vt:lpstr>
      <vt:lpstr>Market Demand</vt:lpstr>
      <vt:lpstr>Market Demand</vt:lpstr>
      <vt:lpstr>Market Demand</vt:lpstr>
      <vt:lpstr>Market Demand</vt:lpstr>
      <vt:lpstr>Market Demand</vt:lpstr>
      <vt:lpstr>Market Demand</vt:lpstr>
      <vt:lpstr>Market Demand</vt:lpstr>
      <vt:lpstr>Market Demand</vt:lpstr>
      <vt:lpstr>Market Supply</vt:lpstr>
      <vt:lpstr>Market Supply</vt:lpstr>
      <vt:lpstr>Market Supply</vt:lpstr>
      <vt:lpstr>Market Supply</vt:lpstr>
      <vt:lpstr>Market Equilibrium</vt:lpstr>
      <vt:lpstr>Market Equilibrium</vt:lpstr>
      <vt:lpstr>Market Equilibrium</vt:lpstr>
      <vt:lpstr>Illustration – Gasoline </vt:lpstr>
      <vt:lpstr>Illustration - Gasoline</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 Analysis: Short-run</vt:lpstr>
      <vt:lpstr>Comparative Static Analysis:   Short-run</vt:lpstr>
      <vt:lpstr>Comparative Static Analysis:  Short-run</vt:lpstr>
      <vt:lpstr>Comparative Static Analysis:  Short-run </vt:lpstr>
      <vt:lpstr>Comparative Static Analysis: Long-run</vt:lpstr>
      <vt:lpstr>Comparative Static Analysis: Long-run</vt:lpstr>
      <vt:lpstr>Comparative Static Analysis: Long-run</vt:lpstr>
      <vt:lpstr>Long-run Analysis</vt:lpstr>
      <vt:lpstr>Summary: Short-Run and Long-Run Changes in the Market</vt:lpstr>
      <vt:lpstr>Supply, Demand, and Price</vt:lpstr>
      <vt:lpstr>Supply, Demand, and Price</vt:lpstr>
      <vt:lpstr>Global Application</vt:lpstr>
      <vt:lpstr>Global Application</vt:lpstr>
      <vt:lpstr>Global Application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Timothy Osadiya</cp:lastModifiedBy>
  <cp:revision>10</cp:revision>
  <dcterms:created xsi:type="dcterms:W3CDTF">2020-06-23T16:08:04Z</dcterms:created>
  <dcterms:modified xsi:type="dcterms:W3CDTF">2023-06-18T09:38:37Z</dcterms:modified>
</cp:coreProperties>
</file>