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61" r:id="rId3"/>
    <p:sldId id="263" r:id="rId4"/>
    <p:sldId id="264" r:id="rId5"/>
    <p:sldId id="265" r:id="rId6"/>
    <p:sldId id="266" r:id="rId7"/>
    <p:sldId id="279" r:id="rId8"/>
    <p:sldId id="280" r:id="rId9"/>
    <p:sldId id="259" r:id="rId10"/>
    <p:sldId id="268" r:id="rId11"/>
    <p:sldId id="267" r:id="rId12"/>
    <p:sldId id="269" r:id="rId13"/>
    <p:sldId id="270" r:id="rId14"/>
    <p:sldId id="257" r:id="rId15"/>
    <p:sldId id="272" r:id="rId16"/>
    <p:sldId id="281" r:id="rId17"/>
    <p:sldId id="282" r:id="rId18"/>
    <p:sldId id="273" r:id="rId19"/>
    <p:sldId id="283" r:id="rId20"/>
    <p:sldId id="274" r:id="rId21"/>
    <p:sldId id="284" r:id="rId22"/>
    <p:sldId id="271" r:id="rId23"/>
    <p:sldId id="285" r:id="rId24"/>
    <p:sldId id="275" r:id="rId25"/>
    <p:sldId id="276" r:id="rId26"/>
    <p:sldId id="27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572" y="-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44D56-5164-420C-BDF3-51FCC02DDE8B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8F27E-E77E-4BA4-B934-343BF24ED3D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Based in reason this idea can be seen to have grown out of the times.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68F27E-E77E-4BA4-B934-343BF24ED3DA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Linking</a:t>
            </a:r>
            <a:r>
              <a:rPr lang="en-GB" baseline="0" dirty="0" smtClean="0"/>
              <a:t> the social and the individual so closely seems counter-intuitive as there must be a </a:t>
            </a:r>
            <a:r>
              <a:rPr lang="en-GB" baseline="0" dirty="0" err="1" smtClean="0"/>
              <a:t>boundaried</a:t>
            </a:r>
            <a:r>
              <a:rPr lang="en-GB" baseline="0" dirty="0" smtClean="0"/>
              <a:t> I  which stops and starts somewhere. This is perhaps best understood by looking at pregnancy where the boundaries between one and another are fluid and mobile.</a:t>
            </a:r>
          </a:p>
          <a:p>
            <a:r>
              <a:rPr lang="en-GB" baseline="0" dirty="0" smtClean="0"/>
              <a:t>This does raise a problem or question about the difference in perception between men and women: are the biological difference between conditions of embodiment important to consider?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68F27E-E77E-4BA4-B934-343BF24ED3DA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Northern Sudan is</a:t>
            </a:r>
            <a:r>
              <a:rPr lang="en-GB" baseline="0" dirty="0" smtClean="0"/>
              <a:t> predominantly Arabic in culture; as one travels further south the Arab influences wanes.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68F27E-E77E-4BA4-B934-343BF24ED3DA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5BDE257-6FC3-47C5-9974-D892C02BA215}" type="datetimeFigureOut">
              <a:rPr lang="en-GB" smtClean="0"/>
              <a:pPr/>
              <a:t>02/11/2010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B4AA4C4-B692-478B-AFA6-31F5D68DD9B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log.law.cornell.edu/blog/2008/03/12/our-favorite-quotes-rene-descartes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slow's_hierarchy_of_needs.pn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en.wikipedia.org/wiki/File:Mary_Douglas_(1921%E2%80%932007)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Society and the body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Identity and the body social</a:t>
            </a:r>
            <a:endParaRPr lang="en-GB" dirty="0"/>
          </a:p>
        </p:txBody>
      </p:sp>
      <p:pic>
        <p:nvPicPr>
          <p:cNvPr id="4" name="Picture 2" descr="C:\Documents and Settings\sa025\Local Settings\Temporary Internet Files\Content.IE5\80ZR14XO\MC900047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76672"/>
            <a:ext cx="2664000" cy="266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History of ideas about bodies</a:t>
            </a:r>
          </a:p>
          <a:p>
            <a:r>
              <a:rPr lang="en-GB" dirty="0" smtClean="0"/>
              <a:t>What anthropologists think</a:t>
            </a:r>
          </a:p>
          <a:p>
            <a:r>
              <a:rPr lang="en-GB" dirty="0" smtClean="0"/>
              <a:t>The body: the original symbol</a:t>
            </a:r>
          </a:p>
          <a:p>
            <a:r>
              <a:rPr lang="en-GB" dirty="0" smtClean="0"/>
              <a:t>Society as a body – boundaries </a:t>
            </a:r>
          </a:p>
          <a:p>
            <a:r>
              <a:rPr lang="en-GB" dirty="0" smtClean="0"/>
              <a:t>Meeting needs and social institutions</a:t>
            </a:r>
          </a:p>
          <a:p>
            <a:r>
              <a:rPr lang="en-GB" dirty="0" smtClean="0"/>
              <a:t>Identity and the body</a:t>
            </a:r>
            <a:endParaRPr lang="en-GB" dirty="0"/>
          </a:p>
        </p:txBody>
      </p:sp>
      <p:pic>
        <p:nvPicPr>
          <p:cNvPr id="2050" name="Picture 2" descr="C:\Users\luci\AppData\Local\Microsoft\Windows\Temporary Internet Files\Content.IE5\MY9XFZ5T\MC9004387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372200" y="260648"/>
            <a:ext cx="2565000" cy="34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the beginning…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…there was the body.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What is the body?</a:t>
            </a:r>
          </a:p>
          <a:p>
            <a:r>
              <a:rPr lang="en-GB" dirty="0" smtClean="0"/>
              <a:t>Is this all we ‘had’?</a:t>
            </a:r>
          </a:p>
          <a:p>
            <a:r>
              <a:rPr lang="en-GB" dirty="0" smtClean="0"/>
              <a:t>Is it a unifying principle?</a:t>
            </a:r>
          </a:p>
          <a:p>
            <a:r>
              <a:rPr lang="en-GB" dirty="0" smtClean="0"/>
              <a:t>Have we worked from this given?</a:t>
            </a:r>
            <a:endParaRPr lang="en-GB" dirty="0"/>
          </a:p>
        </p:txBody>
      </p:sp>
      <p:pic>
        <p:nvPicPr>
          <p:cNvPr id="7" name="Picture 5" descr="C:\Documents and Settings\sa025\Local Settings\Temporary Internet Files\Content.IE5\O68YCB86\MC9003710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293096"/>
            <a:ext cx="1355141" cy="1803197"/>
          </a:xfrm>
          <a:prstGeom prst="rect">
            <a:avLst/>
          </a:prstGeom>
          <a:noFill/>
        </p:spPr>
      </p:pic>
      <p:pic>
        <p:nvPicPr>
          <p:cNvPr id="3074" name="Picture 2" descr="C:\Users\luci\AppData\Local\Microsoft\Windows\Temporary Internet Files\Content.IE5\MY9XFZ5T\MC9004387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07424" y="297064"/>
            <a:ext cx="2781000" cy="370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Embodiment and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are we aware of our experience?</a:t>
            </a:r>
          </a:p>
          <a:p>
            <a:r>
              <a:rPr lang="en-GB" dirty="0" smtClean="0"/>
              <a:t>Where does thinking take place and how?</a:t>
            </a:r>
          </a:p>
          <a:p>
            <a:r>
              <a:rPr lang="en-GB" dirty="0" smtClean="0"/>
              <a:t>How do we know we are thinking…and other annoying questions…? </a:t>
            </a:r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Philosophical ideas</a:t>
            </a:r>
          </a:p>
          <a:p>
            <a:pPr lvl="1"/>
            <a:r>
              <a:rPr lang="en-GB" dirty="0" smtClean="0"/>
              <a:t>Descartes  - dualism; mind/body split</a:t>
            </a:r>
          </a:p>
          <a:p>
            <a:pPr lvl="1"/>
            <a:r>
              <a:rPr lang="en-GB" dirty="0" err="1" smtClean="0"/>
              <a:t>Merleau</a:t>
            </a:r>
            <a:r>
              <a:rPr lang="en-GB" dirty="0" smtClean="0"/>
              <a:t> </a:t>
            </a:r>
            <a:r>
              <a:rPr lang="en-GB" dirty="0" err="1" smtClean="0"/>
              <a:t>Ponty</a:t>
            </a:r>
            <a:r>
              <a:rPr lang="en-GB" dirty="0" smtClean="0"/>
              <a:t> – holism, experiential </a:t>
            </a:r>
          </a:p>
          <a:p>
            <a:endParaRPr lang="en-GB" dirty="0"/>
          </a:p>
        </p:txBody>
      </p:sp>
      <p:pic>
        <p:nvPicPr>
          <p:cNvPr id="2054" name="Picture 6" descr="C:\Documents and Settings\sa025\Local Settings\Temporary Internet Files\Content.IE5\XBXFRBM4\MC9003833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393200"/>
            <a:ext cx="2876152" cy="183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Descartes – the mind/body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Attempt to locate the mind finalised with mind and body characterised as separate things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3074" name="Picture 2" descr="http://www.macalester.edu/psychology/whathap/UBNRP/proprioception/descart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068960"/>
            <a:ext cx="3238500" cy="32004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2483768" y="5373216"/>
            <a:ext cx="25740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/>
              <a:t>Cogito ergo sum. </a:t>
            </a:r>
          </a:p>
          <a:p>
            <a:r>
              <a:rPr lang="en-GB" b="1" i="1" dirty="0" smtClean="0"/>
              <a:t>I think, therefore I am.</a:t>
            </a:r>
            <a:endParaRPr lang="en-GB" b="1" i="1" dirty="0"/>
          </a:p>
        </p:txBody>
      </p:sp>
      <p:sp>
        <p:nvSpPr>
          <p:cNvPr id="6" name="Rectangle 5"/>
          <p:cNvSpPr/>
          <p:nvPr/>
        </p:nvSpPr>
        <p:spPr>
          <a:xfrm>
            <a:off x="5868144" y="6488668"/>
            <a:ext cx="27122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4"/>
              </a:rPr>
              <a:t>http://blog.law.cornell.edu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Merleau</a:t>
            </a:r>
            <a:r>
              <a:rPr lang="en-GB" dirty="0" smtClean="0"/>
              <a:t> </a:t>
            </a:r>
            <a:r>
              <a:rPr lang="en-GB" dirty="0" err="1" smtClean="0"/>
              <a:t>Ponty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Phenomenological philosopher</a:t>
            </a:r>
          </a:p>
          <a:p>
            <a:r>
              <a:rPr lang="en-GB" dirty="0" smtClean="0"/>
              <a:t>Concerned with lived experience</a:t>
            </a:r>
          </a:p>
          <a:p>
            <a:r>
              <a:rPr lang="en-GB" dirty="0" smtClean="0"/>
              <a:t>The body is one thing that experiences life </a:t>
            </a:r>
          </a:p>
          <a:p>
            <a:r>
              <a:rPr lang="en-GB" dirty="0" smtClean="0"/>
              <a:t>Consciousness is not separate from flesh</a:t>
            </a:r>
            <a:endParaRPr lang="en-GB" dirty="0"/>
          </a:p>
        </p:txBody>
      </p:sp>
      <p:pic>
        <p:nvPicPr>
          <p:cNvPr id="23554" name="Picture 2" descr="http://aerzteblatt.lnsdata.de/bilder/2008/04/img1289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789040"/>
            <a:ext cx="2147901" cy="25560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4283968" y="6381328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 smtClean="0"/>
              <a:t>http://notes-taken.blogspot.com/2009/10/big-score-at-book-sale.html</a:t>
            </a:r>
            <a:endParaRPr lang="en-GB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Grosz, 1994, </a:t>
            </a:r>
            <a:r>
              <a:rPr lang="en-GB" i="1" dirty="0" smtClean="0"/>
              <a:t>Corporeal Feminism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Möbius</a:t>
            </a:r>
            <a:r>
              <a:rPr lang="en-GB" dirty="0" smtClean="0"/>
              <a:t> strip</a:t>
            </a:r>
          </a:p>
          <a:p>
            <a:r>
              <a:rPr lang="en-GB" dirty="0" smtClean="0"/>
              <a:t>Neither inside nor out</a:t>
            </a:r>
          </a:p>
          <a:p>
            <a:r>
              <a:rPr lang="en-GB" dirty="0" smtClean="0"/>
              <a:t>No beginning or end –</a:t>
            </a:r>
          </a:p>
          <a:p>
            <a:pPr lvl="1"/>
            <a:r>
              <a:rPr lang="en-GB" dirty="0" smtClean="0"/>
              <a:t>Just being, flowing</a:t>
            </a:r>
          </a:p>
          <a:p>
            <a:r>
              <a:rPr lang="en-GB" dirty="0" smtClean="0"/>
              <a:t>No distinction between the social</a:t>
            </a:r>
          </a:p>
          <a:p>
            <a:pPr>
              <a:buNone/>
            </a:pPr>
            <a:r>
              <a:rPr lang="en-GB" dirty="0" smtClean="0"/>
              <a:t>	and the individual either </a:t>
            </a:r>
          </a:p>
        </p:txBody>
      </p:sp>
      <p:pic>
        <p:nvPicPr>
          <p:cNvPr id="1026" name="Picture 2" descr="http://openlearn.open.ac.uk/file.php/2841/!via/oucontent/course/380/dd307_1_001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988840"/>
            <a:ext cx="1905000" cy="4105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does this affect anthropology?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body, experience and society</a:t>
            </a:r>
            <a:endParaRPr lang="en-GB" dirty="0"/>
          </a:p>
        </p:txBody>
      </p:sp>
      <p:pic>
        <p:nvPicPr>
          <p:cNvPr id="6" name="Picture 4" descr="C:\Documents and Settings\sa025\Local Settings\Temporary Internet Files\Content.IE5\FKY84KH5\MC900022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068960"/>
            <a:ext cx="890626" cy="1809598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did society come from?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relationship/unit: mother and baby?</a:t>
            </a:r>
          </a:p>
          <a:p>
            <a:r>
              <a:rPr lang="en-GB" dirty="0" smtClean="0"/>
              <a:t>Safety, protection</a:t>
            </a:r>
          </a:p>
          <a:p>
            <a:r>
              <a:rPr lang="en-GB" dirty="0" smtClean="0"/>
              <a:t>Love </a:t>
            </a:r>
          </a:p>
          <a:p>
            <a:r>
              <a:rPr lang="en-GB" dirty="0" smtClean="0"/>
              <a:t>Sociality </a:t>
            </a:r>
            <a:endParaRPr lang="en-GB" dirty="0"/>
          </a:p>
        </p:txBody>
      </p:sp>
      <p:pic>
        <p:nvPicPr>
          <p:cNvPr id="9220" name="Picture 4" descr="C:\Documents and Settings\sa025\Local Settings\Temporary Internet Files\Content.IE5\FKY84KH5\MC900022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492896"/>
            <a:ext cx="890626" cy="1809598"/>
          </a:xfrm>
          <a:prstGeom prst="rect">
            <a:avLst/>
          </a:prstGeom>
          <a:noFill/>
        </p:spPr>
      </p:pic>
      <p:pic>
        <p:nvPicPr>
          <p:cNvPr id="9225" name="Picture 9" descr="C:\Documents and Settings\sa025\Local Settings\Temporary Internet Files\Content.IE5\O68YCB86\MC9004412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365104"/>
            <a:ext cx="2559327" cy="19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31" name="Picture 15" descr="http://scienceblogs.com/startswithabang/upload/2009/06/weekend_diversion_the_steps_of/caveman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3861048"/>
            <a:ext cx="3571875" cy="2409825"/>
          </a:xfrm>
          <a:prstGeom prst="rect">
            <a:avLst/>
          </a:prstGeom>
          <a:noFill/>
        </p:spPr>
      </p:pic>
      <p:sp>
        <p:nvSpPr>
          <p:cNvPr id="19" name="Rectangle 18"/>
          <p:cNvSpPr/>
          <p:nvPr/>
        </p:nvSpPr>
        <p:spPr>
          <a:xfrm>
            <a:off x="2123728" y="6407750"/>
            <a:ext cx="655272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/>
              <a:t>http://scienceblogs.com/startswithabang/upload/2009/06/weekend_diversion_the_steps_of/caveman.gif</a:t>
            </a:r>
            <a:endParaRPr lang="en-GB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our needs met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Maslow’s hierarchy of needs</a:t>
            </a:r>
            <a:endParaRPr lang="en-GB" dirty="0"/>
          </a:p>
        </p:txBody>
      </p:sp>
      <p:pic>
        <p:nvPicPr>
          <p:cNvPr id="27650" name="Picture 2" descr="http://upload.wikimedia.org/wikipedia/commons/c/c3/Maslow%27s_hierarchy_of_need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780928"/>
            <a:ext cx="5381625" cy="3524250"/>
          </a:xfrm>
          <a:prstGeom prst="rect">
            <a:avLst/>
          </a:prstGeom>
          <a:solidFill>
            <a:schemeClr val="bg1">
              <a:lumMod val="20000"/>
              <a:lumOff val="80000"/>
            </a:schemeClr>
          </a:solidFill>
        </p:spPr>
      </p:pic>
      <p:sp>
        <p:nvSpPr>
          <p:cNvPr id="5" name="Rectangle 4"/>
          <p:cNvSpPr/>
          <p:nvPr/>
        </p:nvSpPr>
        <p:spPr>
          <a:xfrm>
            <a:off x="4139952" y="6211669"/>
            <a:ext cx="4572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rgbClr val="FFC000"/>
                </a:solidFill>
              </a:rPr>
              <a:t>:</a:t>
            </a:r>
            <a:r>
              <a:rPr lang="en-GB" sz="1400" dirty="0" smtClean="0">
                <a:solidFill>
                  <a:srgbClr val="FFC000"/>
                </a:solidFill>
                <a:hlinkClick r:id="rId3"/>
              </a:rPr>
              <a:t>http://commons.wikimedia.org/wiki/File:Maslow's_hierarchy_of_needs.png</a:t>
            </a:r>
            <a:endParaRPr lang="en-GB" sz="1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Brief overview of subsistence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Hunter-gatherers</a:t>
            </a:r>
          </a:p>
          <a:p>
            <a:r>
              <a:rPr lang="en-GB" dirty="0" smtClean="0"/>
              <a:t>Pastoralists - herders</a:t>
            </a:r>
          </a:p>
          <a:p>
            <a:r>
              <a:rPr lang="en-GB" dirty="0" smtClean="0"/>
              <a:t>Horticulturalists – slash and burn agriculture</a:t>
            </a:r>
          </a:p>
          <a:p>
            <a:pPr lvl="1"/>
            <a:r>
              <a:rPr lang="en-GB" dirty="0" smtClean="0"/>
              <a:t>Farmers – property with fences/boundaries</a:t>
            </a:r>
          </a:p>
          <a:p>
            <a:r>
              <a:rPr lang="en-GB" dirty="0" smtClean="0"/>
              <a:t>Industrialised production</a:t>
            </a:r>
            <a:endParaRPr lang="en-GB" dirty="0"/>
          </a:p>
        </p:txBody>
      </p:sp>
      <p:pic>
        <p:nvPicPr>
          <p:cNvPr id="26629" name="Picture 5" descr="C:\Documents and Settings\sa025\Local Settings\Temporary Internet Files\Content.IE5\O68YCB86\MP9002899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34880" y="4077072"/>
            <a:ext cx="3657600" cy="2426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Malinowski and needs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b="1" i="1" dirty="0" smtClean="0">
                <a:solidFill>
                  <a:srgbClr val="FFC000"/>
                </a:solidFill>
              </a:rPr>
              <a:t>functionalist</a:t>
            </a:r>
            <a:r>
              <a:rPr lang="en-GB" dirty="0" smtClean="0"/>
              <a:t> who believed -</a:t>
            </a:r>
          </a:p>
          <a:p>
            <a:pPr lvl="1"/>
            <a:r>
              <a:rPr lang="en-GB" dirty="0" smtClean="0"/>
              <a:t>Culture rose up from and functioned to meet people’s needs; how people felt was crucial to creation and comprehension</a:t>
            </a:r>
          </a:p>
          <a:p>
            <a:pPr lvl="1"/>
            <a:endParaRPr lang="en-GB" dirty="0"/>
          </a:p>
        </p:txBody>
      </p:sp>
      <p:pic>
        <p:nvPicPr>
          <p:cNvPr id="30722" name="Picture 2" descr="http://www.csuchico.edu/~curban/Images/Malinowski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3" y="3357352"/>
            <a:ext cx="2127894" cy="324000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5004048" y="6536377"/>
            <a:ext cx="37444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http://www.csuchico.edu/~curban/Malinowski1968.html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Radcliffe-Brown and safety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b="1" i="1" dirty="0" smtClean="0">
                <a:solidFill>
                  <a:srgbClr val="FFC000"/>
                </a:solidFill>
              </a:rPr>
              <a:t>structural- functionalist </a:t>
            </a:r>
            <a:r>
              <a:rPr lang="en-GB" dirty="0" smtClean="0"/>
              <a:t>who maintained that it was the structure that was crucial; people needed structure for security</a:t>
            </a:r>
          </a:p>
          <a:p>
            <a:r>
              <a:rPr lang="en-GB" dirty="0" smtClean="0"/>
              <a:t>Likened society to the body (organic analogy) with interacting parts  that need to co-exist</a:t>
            </a:r>
            <a:endParaRPr lang="en-GB" dirty="0"/>
          </a:p>
        </p:txBody>
      </p:sp>
      <p:pic>
        <p:nvPicPr>
          <p:cNvPr id="29698" name="Picture 2" descr="http://www.andaman.org/BOOK/app-a/a-radcliffe-brow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293096"/>
            <a:ext cx="1620000" cy="21600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4536504" y="6525344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smtClean="0"/>
              <a:t>http://www.andaman.org/BOOK/app-a/a-radcliffe-brown.htm</a:t>
            </a:r>
            <a:endParaRPr lang="en-GB" sz="1200" dirty="0"/>
          </a:p>
        </p:txBody>
      </p:sp>
      <p:pic>
        <p:nvPicPr>
          <p:cNvPr id="6146" name="Picture 2" descr="C:\Users\luci\AppData\Local\Microsoft\Windows\Temporary Internet Files\Content.IE5\G040T1WM\MC9004387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437112"/>
            <a:ext cx="2544000" cy="190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Durkheim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French sociologist (early 1900s)</a:t>
            </a:r>
          </a:p>
          <a:p>
            <a:r>
              <a:rPr lang="en-GB" dirty="0" smtClean="0"/>
              <a:t>Believed that society was not simply the totality of individuals in it but that </a:t>
            </a:r>
            <a:r>
              <a:rPr lang="en-GB" dirty="0" smtClean="0">
                <a:solidFill>
                  <a:srgbClr val="FFC000"/>
                </a:solidFill>
              </a:rPr>
              <a:t>SOCIAL FACTS </a:t>
            </a:r>
            <a:r>
              <a:rPr lang="en-GB" dirty="0" smtClean="0"/>
              <a:t>needed to be identified to understand it.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Social facts </a:t>
            </a:r>
            <a:r>
              <a:rPr lang="en-GB" dirty="0" smtClean="0"/>
              <a:t>= economic systems, educational systems, religious structures, moral ideas and so on</a:t>
            </a:r>
            <a:endParaRPr lang="en-GB" dirty="0"/>
          </a:p>
        </p:txBody>
      </p:sp>
      <p:pic>
        <p:nvPicPr>
          <p:cNvPr id="13314" name="Picture 2" descr="http://ts3.mm.bing.net/images/thumbnail.aspx?q=277299274098&amp;id=7468551a23c30544dc62bd1232289243&amp;url=http%3a%2f%2ffaculty.upj.pitt.edu%2fdSantoro%2fmax_web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548680"/>
            <a:ext cx="1314450" cy="1524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body as a symbol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Douglas – body as symbolic template </a:t>
            </a:r>
            <a:r>
              <a:rPr lang="en-GB" sz="1800" dirty="0" smtClean="0"/>
              <a:t>(</a:t>
            </a:r>
            <a:r>
              <a:rPr lang="en-GB" sz="1800" i="1" dirty="0" smtClean="0"/>
              <a:t>Purity and Danger, 1966 </a:t>
            </a:r>
            <a:r>
              <a:rPr lang="en-GB" sz="1800" dirty="0" smtClean="0"/>
              <a:t>and </a:t>
            </a:r>
            <a:r>
              <a:rPr lang="en-GB" sz="1800" i="1" dirty="0" smtClean="0"/>
              <a:t>Natural Symbols, 1970</a:t>
            </a:r>
            <a:r>
              <a:rPr lang="en-GB" sz="1800" dirty="0" smtClean="0"/>
              <a:t>)</a:t>
            </a:r>
          </a:p>
          <a:p>
            <a:r>
              <a:rPr lang="en-GB" dirty="0" smtClean="0"/>
              <a:t>Delaney – the body is territory </a:t>
            </a:r>
            <a:r>
              <a:rPr lang="en-GB" sz="2000" dirty="0" smtClean="0"/>
              <a:t>(</a:t>
            </a:r>
            <a:r>
              <a:rPr lang="en-GB" sz="2000" i="1" dirty="0" smtClean="0"/>
              <a:t>Seed and the Soil, )</a:t>
            </a:r>
          </a:p>
          <a:p>
            <a:pPr lvl="1"/>
            <a:r>
              <a:rPr lang="en-GB" dirty="0" smtClean="0"/>
              <a:t>Learning through embodiment</a:t>
            </a:r>
            <a:endParaRPr lang="en-GB" dirty="0"/>
          </a:p>
        </p:txBody>
      </p:sp>
      <p:pic>
        <p:nvPicPr>
          <p:cNvPr id="5122" name="Picture 2" descr="C:\Users\luci\AppData\Local\Microsoft\Windows\Temporary Internet Files\Content.IE5\YXOSHNW9\MC9004387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480" y="3753336"/>
            <a:ext cx="3600000" cy="27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Mary Douglas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844824"/>
            <a:ext cx="8229600" cy="4625609"/>
          </a:xfrm>
        </p:spPr>
        <p:txBody>
          <a:bodyPr/>
          <a:lstStyle/>
          <a:p>
            <a:r>
              <a:rPr lang="en-GB" dirty="0" smtClean="0"/>
              <a:t>Notion of boundaries and danger of penetration comes from experience of embodiment</a:t>
            </a:r>
          </a:p>
          <a:p>
            <a:r>
              <a:rPr lang="en-GB" dirty="0" smtClean="0"/>
              <a:t>The body social becomes a territory needing protection from invasion, infection or ‘dilution’ just as the person does</a:t>
            </a:r>
          </a:p>
          <a:p>
            <a:r>
              <a:rPr lang="en-GB" dirty="0" smtClean="0"/>
              <a:t>Reducing ‘infection’ risk and maintaining society can be achieved through classification and keeping difference out</a:t>
            </a:r>
            <a:endParaRPr lang="en-GB" dirty="0"/>
          </a:p>
        </p:txBody>
      </p:sp>
      <p:pic>
        <p:nvPicPr>
          <p:cNvPr id="41986" name="Picture 2" descr="http://upload.wikimedia.org/wikipedia/en/thumb/e/ed/Mary_Douglas_%281921%E2%80%932007%29.jpg/225px-Mary_Douglas_%281921%E2%80%932007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32387"/>
          <a:stretch>
            <a:fillRect/>
          </a:stretch>
        </p:blipFill>
        <p:spPr bwMode="auto">
          <a:xfrm>
            <a:off x="7092280" y="188640"/>
            <a:ext cx="1800265" cy="19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Carol Delaney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Women’s bodies as owned territory –’fields to be planted’</a:t>
            </a:r>
          </a:p>
          <a:p>
            <a:r>
              <a:rPr lang="en-GB" dirty="0" smtClean="0"/>
              <a:t>Women as leaking territory; dangerous</a:t>
            </a:r>
          </a:p>
          <a:p>
            <a:r>
              <a:rPr lang="en-GB" dirty="0" smtClean="0"/>
              <a:t>Women’s headscarves representing fences</a:t>
            </a:r>
          </a:p>
          <a:p>
            <a:r>
              <a:rPr lang="en-GB" dirty="0" smtClean="0"/>
              <a:t>Ideological connection between female flesh and the earth</a:t>
            </a:r>
          </a:p>
          <a:p>
            <a:r>
              <a:rPr lang="en-GB" dirty="0" smtClean="0"/>
              <a:t>Men’s work, as God’s, to ‘till the soil’ and impregnate nature with seed of creation</a:t>
            </a:r>
            <a:endParaRPr lang="en-GB" dirty="0"/>
          </a:p>
        </p:txBody>
      </p:sp>
      <p:pic>
        <p:nvPicPr>
          <p:cNvPr id="43010" name="Picture 2" descr="http://quod.lib.umich.edu/a/acls/images/heb04689.0001.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92" y="116632"/>
            <a:ext cx="1366007" cy="216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problems of flesh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Bodily fluids: chapter 5 in </a:t>
            </a:r>
            <a:r>
              <a:rPr lang="en-GB" dirty="0" err="1" smtClean="0"/>
              <a:t>Carsten</a:t>
            </a:r>
            <a:r>
              <a:rPr lang="en-GB" dirty="0" smtClean="0"/>
              <a:t>. J, 2004, </a:t>
            </a:r>
            <a:r>
              <a:rPr lang="en-GB" i="1" dirty="0" smtClean="0"/>
              <a:t>After Kinship</a:t>
            </a:r>
            <a:r>
              <a:rPr lang="en-GB" dirty="0" smtClean="0"/>
              <a:t>, CUP</a:t>
            </a:r>
          </a:p>
          <a:p>
            <a:pPr lvl="1"/>
            <a:r>
              <a:rPr lang="en-GB" dirty="0" smtClean="0"/>
              <a:t>Substance as a term to understand kinship</a:t>
            </a:r>
          </a:p>
          <a:p>
            <a:pPr lvl="1"/>
            <a:r>
              <a:rPr lang="en-GB" dirty="0" smtClean="0"/>
              <a:t>Substances can be seen as natural or unnatural</a:t>
            </a:r>
          </a:p>
          <a:p>
            <a:pPr lvl="1"/>
            <a:r>
              <a:rPr lang="en-GB" dirty="0" smtClean="0"/>
              <a:t>Substances move and are shared (like seeds growing)</a:t>
            </a:r>
          </a:p>
          <a:p>
            <a:pPr lvl="1"/>
            <a:r>
              <a:rPr lang="en-GB" dirty="0" smtClean="0"/>
              <a:t>Blood  as a substance that is exchanged and fills boundaries of flesh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are you? Identity and flesh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Subject body – as you feel you are</a:t>
            </a:r>
          </a:p>
          <a:p>
            <a:r>
              <a:rPr lang="en-GB" dirty="0" smtClean="0"/>
              <a:t>Object body – how others see you; how a body is studied</a:t>
            </a:r>
          </a:p>
          <a:p>
            <a:r>
              <a:rPr lang="en-GB" dirty="0" smtClean="0"/>
              <a:t>Social body – product of culture</a:t>
            </a:r>
          </a:p>
          <a:p>
            <a:r>
              <a:rPr lang="en-GB" dirty="0" smtClean="0"/>
              <a:t>Individual – self/ agent</a:t>
            </a:r>
            <a:endParaRPr lang="en-GB" dirty="0"/>
          </a:p>
        </p:txBody>
      </p:sp>
      <p:pic>
        <p:nvPicPr>
          <p:cNvPr id="2052" name="Picture 4" descr="C:\Documents and Settings\sa025\Local Settings\Temporary Internet Files\Content.IE5\80ZR14XO\MP9004025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1078" y="3969312"/>
            <a:ext cx="3403330" cy="226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Phenomenology and anthropology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Anthropology is the subject studying the subject – self-reflexive and reflective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How we feel our lived experience affects how we understand others</a:t>
            </a:r>
          </a:p>
          <a:p>
            <a:r>
              <a:rPr lang="en-GB" dirty="0" smtClean="0"/>
              <a:t>Research data needs to be analysed under this lens</a:t>
            </a:r>
          </a:p>
        </p:txBody>
      </p:sp>
      <p:pic>
        <p:nvPicPr>
          <p:cNvPr id="1026" name="Picture 2" descr="C:\Documents and Settings\sa025\Local Settings\Temporary Internet Files\Content.IE5\XBXFRBM4\MP9003998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57402" y="4833352"/>
            <a:ext cx="2647046" cy="176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History of ideas about the body/mind and identity</a:t>
            </a:r>
          </a:p>
          <a:p>
            <a:r>
              <a:rPr lang="en-GB" dirty="0" smtClean="0"/>
              <a:t>Considered what anthropologists think and how they have used the debates</a:t>
            </a:r>
          </a:p>
          <a:p>
            <a:r>
              <a:rPr lang="en-GB" dirty="0" smtClean="0"/>
              <a:t>Explored how complex it is to disassociate consciousness from fleshy concerns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 needs to social institutions</a:t>
            </a:r>
            <a:endParaRPr lang="en-GB" dirty="0"/>
          </a:p>
        </p:txBody>
      </p:sp>
      <p:pic>
        <p:nvPicPr>
          <p:cNvPr id="4" name="Picture 2" descr="http://upload.wikimedia.org/wikipedia/commons/c/c3/Maslow%27s_hierarchy_of_need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564904"/>
            <a:ext cx="5381625" cy="3524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Thursday’s class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Duka’s</a:t>
            </a:r>
            <a:r>
              <a:rPr lang="en-GB" dirty="0" smtClean="0"/>
              <a:t> Dilemma by Jean </a:t>
            </a:r>
            <a:r>
              <a:rPr lang="en-GB" dirty="0" err="1" smtClean="0"/>
              <a:t>Lydall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Film about a family’s daily</a:t>
            </a:r>
          </a:p>
          <a:p>
            <a:pPr>
              <a:buNone/>
            </a:pPr>
            <a:r>
              <a:rPr lang="en-GB" dirty="0" smtClean="0"/>
              <a:t>	trials negotiating relationships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79512" y="6165304"/>
            <a:ext cx="8748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&lt;a </a:t>
            </a:r>
            <a:r>
              <a:rPr lang="en-GB" dirty="0" err="1" smtClean="0"/>
              <a:t>href</a:t>
            </a:r>
            <a:r>
              <a:rPr lang="en-GB" dirty="0" smtClean="0"/>
              <a:t>="http://www.flickriver.com/photos/leemackay33/2310910636/"&gt;View on black&lt;/a&gt;</a:t>
            </a:r>
            <a:endParaRPr lang="en-GB" dirty="0"/>
          </a:p>
        </p:txBody>
      </p:sp>
      <p:pic>
        <p:nvPicPr>
          <p:cNvPr id="7170" name="Picture 2" descr="http://farm4.static.flickr.com/3213/2310910636_186ed092d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62997" y="1916832"/>
            <a:ext cx="2657475" cy="3981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Hamar</a:t>
            </a:r>
            <a:r>
              <a:rPr lang="en-GB" dirty="0" smtClean="0"/>
              <a:t>, S Sudan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Subsistence: farmers</a:t>
            </a:r>
          </a:p>
          <a:p>
            <a:pPr lvl="1"/>
            <a:r>
              <a:rPr lang="en-GB" dirty="0" smtClean="0"/>
              <a:t>Cows and grain</a:t>
            </a:r>
          </a:p>
          <a:p>
            <a:r>
              <a:rPr lang="en-GB" dirty="0" smtClean="0"/>
              <a:t>Landscape: arid</a:t>
            </a:r>
            <a:endParaRPr lang="en-GB" dirty="0"/>
          </a:p>
        </p:txBody>
      </p:sp>
      <p:pic>
        <p:nvPicPr>
          <p:cNvPr id="35842" name="Picture 2" descr="http://www.supiriresources.com/about/images/south_suda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9083" y="1772816"/>
            <a:ext cx="4131389" cy="46800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6588224" y="6488668"/>
            <a:ext cx="2008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skyscrapercity.com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Note all references to the body; write them down</a:t>
            </a:r>
          </a:p>
          <a:p>
            <a:r>
              <a:rPr lang="en-GB" dirty="0" smtClean="0"/>
              <a:t>Note how the body parts are mentioned  and used to explain behaviour or emotions.</a:t>
            </a:r>
          </a:p>
          <a:p>
            <a:r>
              <a:rPr lang="en-GB" dirty="0" smtClean="0"/>
              <a:t>Notice how physicality is expressed and understood; how is the body covered, adorned, protected, used?</a:t>
            </a:r>
          </a:p>
          <a:p>
            <a:endParaRPr lang="en-GB" dirty="0"/>
          </a:p>
        </p:txBody>
      </p:sp>
      <p:pic>
        <p:nvPicPr>
          <p:cNvPr id="36869" name="Picture 5" descr="http://images.travelpod.com/users/edandbarb/1.1267767753.a-very-young-hamar-mother-with-chi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4293096"/>
            <a:ext cx="1240191" cy="230400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7567928" y="6488668"/>
            <a:ext cx="1576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travelpod.com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ustom 17">
      <a:dk1>
        <a:srgbClr val="FFFFFF"/>
      </a:dk1>
      <a:lt1>
        <a:srgbClr val="7F7F7F"/>
      </a:lt1>
      <a:dk2>
        <a:srgbClr val="DCDFE5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1021</TotalTime>
  <Words>900</Words>
  <Application>Microsoft Office PowerPoint</Application>
  <PresentationFormat>On-screen Show (4:3)</PresentationFormat>
  <Paragraphs>135</Paragraphs>
  <Slides>26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Module</vt:lpstr>
      <vt:lpstr>Society and the body</vt:lpstr>
      <vt:lpstr>Today’s class</vt:lpstr>
      <vt:lpstr>In the beginning…</vt:lpstr>
      <vt:lpstr>Embodiment and experience</vt:lpstr>
      <vt:lpstr>Descartes – the mind/body problem</vt:lpstr>
      <vt:lpstr>Merleau Ponty</vt:lpstr>
      <vt:lpstr>Grosz, 1994, Corporeal Feminism</vt:lpstr>
      <vt:lpstr>How does this affect anthropology?</vt:lpstr>
      <vt:lpstr>Where did society come from?</vt:lpstr>
      <vt:lpstr>Getting our needs met</vt:lpstr>
      <vt:lpstr>Brief overview of subsistence types</vt:lpstr>
      <vt:lpstr>Malinowski and needs</vt:lpstr>
      <vt:lpstr>Radcliffe-Brown and safety </vt:lpstr>
      <vt:lpstr>Durkheim </vt:lpstr>
      <vt:lpstr>Using the body as a symbol</vt:lpstr>
      <vt:lpstr>Mary Douglas</vt:lpstr>
      <vt:lpstr>Carol Delaney</vt:lpstr>
      <vt:lpstr>The problems of flesh</vt:lpstr>
      <vt:lpstr>Who are you? Identity and flesh</vt:lpstr>
      <vt:lpstr>Phenomenology and anthropology</vt:lpstr>
      <vt:lpstr>Summary </vt:lpstr>
      <vt:lpstr>Exercise </vt:lpstr>
      <vt:lpstr>Thursday’s class</vt:lpstr>
      <vt:lpstr>Duka’s Dilemma by Jean Lydall</vt:lpstr>
      <vt:lpstr>Hamar, S Sudan</vt:lpstr>
      <vt:lpstr>Task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Society and the body</dc:title>
  <dc:creator>sa025</dc:creator>
  <cp:lastModifiedBy>sa025</cp:lastModifiedBy>
  <cp:revision>54</cp:revision>
  <dcterms:created xsi:type="dcterms:W3CDTF">2010-09-14T10:49:09Z</dcterms:created>
  <dcterms:modified xsi:type="dcterms:W3CDTF">2010-11-02T12:45:06Z</dcterms:modified>
</cp:coreProperties>
</file>