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3" r:id="rId7"/>
    <p:sldId id="266" r:id="rId8"/>
    <p:sldId id="259" r:id="rId9"/>
    <p:sldId id="264" r:id="rId10"/>
    <p:sldId id="262"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6" autoAdjust="0"/>
    <p:restoredTop sz="94660"/>
  </p:normalViewPr>
  <p:slideViewPr>
    <p:cSldViewPr snapToGrid="0">
      <p:cViewPr varScale="1">
        <p:scale>
          <a:sx n="72" d="100"/>
          <a:sy n="72" d="100"/>
        </p:scale>
        <p:origin x="67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3289194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937874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217008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1F6E90-C964-4989-9AB7-B7301BB40EB4}" type="datetimeFigureOut">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4254706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1F6E90-C964-4989-9AB7-B7301BB40EB4}" type="datetimeFigureOut">
              <a:rPr lang="en-GB" smtClean="0"/>
              <a:t>05/12/2018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174661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1F6E90-C964-4989-9AB7-B7301BB40EB4}" type="datetimeFigureOut">
              <a:rPr lang="en-GB" smtClean="0"/>
              <a:t>05/12/2018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39994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1F6E90-C964-4989-9AB7-B7301BB40EB4}" type="datetimeFigureOut">
              <a:rPr lang="en-GB" smtClean="0"/>
              <a:t>05/12/2018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3347610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1F6E90-C964-4989-9AB7-B7301BB40EB4}" type="datetimeFigureOut">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4153705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1F6E90-C964-4989-9AB7-B7301BB40EB4}" type="datetimeFigureOut">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190127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1F6E90-C964-4989-9AB7-B7301BB40EB4}" type="datetimeFigureOut">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3901588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3074460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1973390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476977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1F6E90-C964-4989-9AB7-B7301BB40EB4}" type="datetimeFigureOut">
              <a:rPr lang="en-GB" smtClean="0"/>
              <a:t>05/12/2018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1048960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1F6E90-C964-4989-9AB7-B7301BB40EB4}" type="datetimeFigureOut">
              <a:rPr lang="en-GB" smtClean="0"/>
              <a:t>05/12/2018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231039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3832029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31F6E90-C964-4989-9AB7-B7301BB40EB4}" type="datetimeFigureOut">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6CB6CE0-41C9-421C-A884-7658D83E89AC}" type="slidenum">
              <a:rPr lang="en-GB" smtClean="0"/>
              <a:t>‹#›</a:t>
            </a:fld>
            <a:endParaRPr lang="en-GB"/>
          </a:p>
        </p:txBody>
      </p:sp>
    </p:spTree>
    <p:extLst>
      <p:ext uri="{BB962C8B-B14F-4D97-AF65-F5344CB8AC3E}">
        <p14:creationId xmlns:p14="http://schemas.microsoft.com/office/powerpoint/2010/main" val="2929363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31F6E90-C964-4989-9AB7-B7301BB40EB4}" type="datetimeFigureOut">
              <a:rPr lang="en-GB" smtClean="0"/>
              <a:t>05/12/2018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6CB6CE0-41C9-421C-A884-7658D83E89AC}" type="slidenum">
              <a:rPr lang="en-GB" smtClean="0"/>
              <a:t>‹#›</a:t>
            </a:fld>
            <a:endParaRPr lang="en-GB"/>
          </a:p>
        </p:txBody>
      </p:sp>
    </p:spTree>
    <p:extLst>
      <p:ext uri="{BB962C8B-B14F-4D97-AF65-F5344CB8AC3E}">
        <p14:creationId xmlns:p14="http://schemas.microsoft.com/office/powerpoint/2010/main" val="33642756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eckinstitute.org/about-beck/our-history/" TargetMode="External"/><Relationship Id="rId7" Type="http://schemas.openxmlformats.org/officeDocument/2006/relationships/hyperlink" Target="https://www.simplypsychology.org/operant-conditioning.html" TargetMode="External"/><Relationship Id="rId2" Type="http://schemas.openxmlformats.org/officeDocument/2006/relationships/hyperlink" Target="https://www.verywellmind.com/the-little-albert-experiment-2794994" TargetMode="External"/><Relationship Id="rId1" Type="http://schemas.openxmlformats.org/officeDocument/2006/relationships/slideLayout" Target="../slideLayouts/slideLayout11.xml"/><Relationship Id="rId6" Type="http://schemas.openxmlformats.org/officeDocument/2006/relationships/hyperlink" Target="https://www.simplypsychology.org/pavlov.html" TargetMode="External"/><Relationship Id="rId5" Type="http://schemas.openxmlformats.org/officeDocument/2006/relationships/hyperlink" Target="https://www.simplypsychology.org/behaviorism.html" TargetMode="External"/><Relationship Id="rId4" Type="http://schemas.openxmlformats.org/officeDocument/2006/relationships/hyperlink" Target="https://www.klearminds.com/blog/history-cognitive-behavioural-therapy-cb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7">
            <a:extLst>
              <a:ext uri="{FF2B5EF4-FFF2-40B4-BE49-F238E27FC236}">
                <a16:creationId xmlns:a16="http://schemas.microsoft.com/office/drawing/2014/main" id="{15DECA11-8F23-4BFB-819D-1C5A97840D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24DBF623-F256-43E8-93AC-B5467A91F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 name="Freeform 5">
              <a:extLst>
                <a:ext uri="{FF2B5EF4-FFF2-40B4-BE49-F238E27FC236}">
                  <a16:creationId xmlns:a16="http://schemas.microsoft.com/office/drawing/2014/main" id="{B6AB7373-B022-4BA1-B8E7-D2C342475F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16" name="Freeform: Shape 11">
            <a:extLst>
              <a:ext uri="{FF2B5EF4-FFF2-40B4-BE49-F238E27FC236}">
                <a16:creationId xmlns:a16="http://schemas.microsoft.com/office/drawing/2014/main" id="{30D4E557-2167-4277-9FC3-DABB81A4A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838669">
            <a:off x="2891378" y="1689815"/>
            <a:ext cx="2922979" cy="435850"/>
          </a:xfrm>
          <a:custGeom>
            <a:avLst/>
            <a:gdLst>
              <a:gd name="connsiteX0" fmla="*/ 2922979 w 2922979"/>
              <a:gd name="connsiteY0" fmla="*/ 0 h 435850"/>
              <a:gd name="connsiteX1" fmla="*/ 2876998 w 2922979"/>
              <a:gd name="connsiteY1" fmla="*/ 435850 h 435850"/>
              <a:gd name="connsiteX2" fmla="*/ 2791337 w 2922979"/>
              <a:gd name="connsiteY2" fmla="*/ 435130 h 435850"/>
              <a:gd name="connsiteX3" fmla="*/ 25070 w 2922979"/>
              <a:gd name="connsiteY3" fmla="*/ 206434 h 435850"/>
              <a:gd name="connsiteX4" fmla="*/ 0 w 2922979"/>
              <a:gd name="connsiteY4" fmla="*/ 139266 h 435850"/>
              <a:gd name="connsiteX5" fmla="*/ 157202 w 2922979"/>
              <a:gd name="connsiteY5" fmla="*/ 148183 h 435850"/>
              <a:gd name="connsiteX6" fmla="*/ 237720 w 2922979"/>
              <a:gd name="connsiteY6" fmla="*/ 151516 h 435850"/>
              <a:gd name="connsiteX7" fmla="*/ 320008 w 2922979"/>
              <a:gd name="connsiteY7" fmla="*/ 155016 h 435850"/>
              <a:gd name="connsiteX8" fmla="*/ 403475 w 2922979"/>
              <a:gd name="connsiteY8" fmla="*/ 158350 h 435850"/>
              <a:gd name="connsiteX9" fmla="*/ 487532 w 2922979"/>
              <a:gd name="connsiteY9" fmla="*/ 160433 h 435850"/>
              <a:gd name="connsiteX10" fmla="*/ 573065 w 2922979"/>
              <a:gd name="connsiteY10" fmla="*/ 162433 h 435850"/>
              <a:gd name="connsiteX11" fmla="*/ 660071 w 2922979"/>
              <a:gd name="connsiteY11" fmla="*/ 164516 h 435850"/>
              <a:gd name="connsiteX12" fmla="*/ 748258 w 2922979"/>
              <a:gd name="connsiteY12" fmla="*/ 165933 h 435850"/>
              <a:gd name="connsiteX13" fmla="*/ 837329 w 2922979"/>
              <a:gd name="connsiteY13" fmla="*/ 165933 h 435850"/>
              <a:gd name="connsiteX14" fmla="*/ 927580 w 2922979"/>
              <a:gd name="connsiteY14" fmla="*/ 166516 h 435850"/>
              <a:gd name="connsiteX15" fmla="*/ 1018716 w 2922979"/>
              <a:gd name="connsiteY15" fmla="*/ 165933 h 435850"/>
              <a:gd name="connsiteX16" fmla="*/ 1110736 w 2922979"/>
              <a:gd name="connsiteY16" fmla="*/ 164516 h 435850"/>
              <a:gd name="connsiteX17" fmla="*/ 1203052 w 2922979"/>
              <a:gd name="connsiteY17" fmla="*/ 163183 h 435850"/>
              <a:gd name="connsiteX18" fmla="*/ 1296547 w 2922979"/>
              <a:gd name="connsiteY18" fmla="*/ 160433 h 435850"/>
              <a:gd name="connsiteX19" fmla="*/ 1391222 w 2922979"/>
              <a:gd name="connsiteY19" fmla="*/ 157766 h 435850"/>
              <a:gd name="connsiteX20" fmla="*/ 1485308 w 2922979"/>
              <a:gd name="connsiteY20" fmla="*/ 154266 h 435850"/>
              <a:gd name="connsiteX21" fmla="*/ 1580573 w 2922979"/>
              <a:gd name="connsiteY21" fmla="*/ 149599 h 435850"/>
              <a:gd name="connsiteX22" fmla="*/ 1677017 w 2922979"/>
              <a:gd name="connsiteY22" fmla="*/ 144099 h 435850"/>
              <a:gd name="connsiteX23" fmla="*/ 1773462 w 2922979"/>
              <a:gd name="connsiteY23" fmla="*/ 138682 h 435850"/>
              <a:gd name="connsiteX24" fmla="*/ 1869907 w 2922979"/>
              <a:gd name="connsiteY24" fmla="*/ 131766 h 435850"/>
              <a:gd name="connsiteX25" fmla="*/ 1968121 w 2922979"/>
              <a:gd name="connsiteY25" fmla="*/ 123599 h 435850"/>
              <a:gd name="connsiteX26" fmla="*/ 2064566 w 2922979"/>
              <a:gd name="connsiteY26" fmla="*/ 115432 h 435850"/>
              <a:gd name="connsiteX27" fmla="*/ 2162780 w 2922979"/>
              <a:gd name="connsiteY27" fmla="*/ 105848 h 435850"/>
              <a:gd name="connsiteX28" fmla="*/ 2261880 w 2922979"/>
              <a:gd name="connsiteY28" fmla="*/ 95598 h 435850"/>
              <a:gd name="connsiteX29" fmla="*/ 2359209 w 2922979"/>
              <a:gd name="connsiteY29" fmla="*/ 84681 h 435850"/>
              <a:gd name="connsiteX30" fmla="*/ 2457718 w 2922979"/>
              <a:gd name="connsiteY30" fmla="*/ 71848 h 435850"/>
              <a:gd name="connsiteX31" fmla="*/ 2556228 w 2922979"/>
              <a:gd name="connsiteY31" fmla="*/ 58181 h 435850"/>
              <a:gd name="connsiteX32" fmla="*/ 2654737 w 2922979"/>
              <a:gd name="connsiteY32" fmla="*/ 44598 h 435850"/>
              <a:gd name="connsiteX33" fmla="*/ 2752951 w 2922979"/>
              <a:gd name="connsiteY33" fmla="*/ 28764 h 435850"/>
              <a:gd name="connsiteX34" fmla="*/ 2851166 w 2922979"/>
              <a:gd name="connsiteY34" fmla="*/ 12430 h 435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22979" h="435850">
                <a:moveTo>
                  <a:pt x="2922979" y="0"/>
                </a:moveTo>
                <a:lnTo>
                  <a:pt x="2876998" y="435850"/>
                </a:lnTo>
                <a:lnTo>
                  <a:pt x="2791337" y="435130"/>
                </a:lnTo>
                <a:cubicBezTo>
                  <a:pt x="2010492" y="422492"/>
                  <a:pt x="481578" y="314170"/>
                  <a:pt x="25070" y="206434"/>
                </a:cubicBezTo>
                <a:cubicBezTo>
                  <a:pt x="16811" y="184016"/>
                  <a:pt x="8258" y="161683"/>
                  <a:pt x="0" y="139266"/>
                </a:cubicBezTo>
                <a:lnTo>
                  <a:pt x="157202" y="148183"/>
                </a:lnTo>
                <a:lnTo>
                  <a:pt x="237720" y="151516"/>
                </a:lnTo>
                <a:lnTo>
                  <a:pt x="320008" y="155016"/>
                </a:lnTo>
                <a:lnTo>
                  <a:pt x="403475" y="158350"/>
                </a:lnTo>
                <a:lnTo>
                  <a:pt x="487532" y="160433"/>
                </a:lnTo>
                <a:lnTo>
                  <a:pt x="573065" y="162433"/>
                </a:lnTo>
                <a:lnTo>
                  <a:pt x="660071" y="164516"/>
                </a:lnTo>
                <a:lnTo>
                  <a:pt x="748258" y="165933"/>
                </a:lnTo>
                <a:lnTo>
                  <a:pt x="837329" y="165933"/>
                </a:lnTo>
                <a:lnTo>
                  <a:pt x="927580" y="166516"/>
                </a:lnTo>
                <a:lnTo>
                  <a:pt x="1018716" y="165933"/>
                </a:lnTo>
                <a:lnTo>
                  <a:pt x="1110736" y="164516"/>
                </a:lnTo>
                <a:lnTo>
                  <a:pt x="1203052" y="163183"/>
                </a:lnTo>
                <a:lnTo>
                  <a:pt x="1296547" y="160433"/>
                </a:lnTo>
                <a:lnTo>
                  <a:pt x="1391222" y="157766"/>
                </a:lnTo>
                <a:lnTo>
                  <a:pt x="1485308" y="154266"/>
                </a:lnTo>
                <a:lnTo>
                  <a:pt x="1580573" y="149599"/>
                </a:lnTo>
                <a:lnTo>
                  <a:pt x="1677017" y="144099"/>
                </a:lnTo>
                <a:lnTo>
                  <a:pt x="1773462" y="138682"/>
                </a:lnTo>
                <a:lnTo>
                  <a:pt x="1869907" y="131766"/>
                </a:lnTo>
                <a:lnTo>
                  <a:pt x="1968121" y="123599"/>
                </a:lnTo>
                <a:lnTo>
                  <a:pt x="2064566" y="115432"/>
                </a:lnTo>
                <a:lnTo>
                  <a:pt x="2162780" y="105848"/>
                </a:lnTo>
                <a:lnTo>
                  <a:pt x="2261880" y="95598"/>
                </a:lnTo>
                <a:lnTo>
                  <a:pt x="2359209" y="84681"/>
                </a:lnTo>
                <a:lnTo>
                  <a:pt x="2457718" y="71848"/>
                </a:lnTo>
                <a:lnTo>
                  <a:pt x="2556228" y="58181"/>
                </a:lnTo>
                <a:lnTo>
                  <a:pt x="2654737" y="44598"/>
                </a:lnTo>
                <a:lnTo>
                  <a:pt x="2752951" y="28764"/>
                </a:lnTo>
                <a:lnTo>
                  <a:pt x="2851166" y="12430"/>
                </a:lnTo>
                <a:close/>
              </a:path>
            </a:pathLst>
          </a:custGeom>
          <a:solidFill>
            <a:schemeClr val="bg1">
              <a:alpha val="20000"/>
            </a:schemeClr>
          </a:solidFill>
          <a:ln>
            <a:noFill/>
          </a:ln>
        </p:spPr>
        <p:txBody>
          <a:bodyPr wrap="square">
            <a:noAutofit/>
          </a:bodyPr>
          <a:lstStyle/>
          <a:p>
            <a:endParaRPr lang="en-US" dirty="0"/>
          </a:p>
        </p:txBody>
      </p:sp>
      <p:sp useBgFill="1">
        <p:nvSpPr>
          <p:cNvPr id="14" name="Freeform: Shape 13">
            <a:extLst>
              <a:ext uri="{FF2B5EF4-FFF2-40B4-BE49-F238E27FC236}">
                <a16:creationId xmlns:a16="http://schemas.microsoft.com/office/drawing/2014/main" id="{F8FA804E-1D25-47B6-B418-617D700B0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973494" y="-361419"/>
            <a:ext cx="5982968" cy="7580834"/>
          </a:xfrm>
          <a:custGeom>
            <a:avLst/>
            <a:gdLst>
              <a:gd name="connsiteX0" fmla="*/ 5982968 w 5982968"/>
              <a:gd name="connsiteY0" fmla="*/ 1177 h 7521140"/>
              <a:gd name="connsiteX1" fmla="*/ 5982968 w 5982968"/>
              <a:gd name="connsiteY1" fmla="*/ 1344715 h 7521140"/>
              <a:gd name="connsiteX2" fmla="*/ 5982967 w 5982968"/>
              <a:gd name="connsiteY2" fmla="*/ 1344715 h 7521140"/>
              <a:gd name="connsiteX3" fmla="*/ 5982967 w 5982968"/>
              <a:gd name="connsiteY3" fmla="*/ 6152387 h 7521140"/>
              <a:gd name="connsiteX4" fmla="*/ 5982968 w 5982968"/>
              <a:gd name="connsiteY4" fmla="*/ 6152387 h 7521140"/>
              <a:gd name="connsiteX5" fmla="*/ 5982968 w 5982968"/>
              <a:gd name="connsiteY5" fmla="*/ 7521140 h 7521140"/>
              <a:gd name="connsiteX6" fmla="*/ 0 w 5982968"/>
              <a:gd name="connsiteY6" fmla="*/ 7521140 h 7521140"/>
              <a:gd name="connsiteX7" fmla="*/ 0 w 5982968"/>
              <a:gd name="connsiteY7" fmla="*/ 6152387 h 7521140"/>
              <a:gd name="connsiteX8" fmla="*/ 2 w 5982968"/>
              <a:gd name="connsiteY8" fmla="*/ 6152387 h 7521140"/>
              <a:gd name="connsiteX9" fmla="*/ 2 w 5982968"/>
              <a:gd name="connsiteY9" fmla="*/ 905354 h 7521140"/>
              <a:gd name="connsiteX10" fmla="*/ 3 w 5982968"/>
              <a:gd name="connsiteY10" fmla="*/ 905354 h 7521140"/>
              <a:gd name="connsiteX11" fmla="*/ 3 w 5982968"/>
              <a:gd name="connsiteY11" fmla="*/ 0 h 7521140"/>
              <a:gd name="connsiteX12" fmla="*/ 35302 w 5982968"/>
              <a:gd name="connsiteY12" fmla="*/ 5883 h 7521140"/>
              <a:gd name="connsiteX13" fmla="*/ 138808 w 5982968"/>
              <a:gd name="connsiteY13" fmla="*/ 23197 h 7521140"/>
              <a:gd name="connsiteX14" fmla="*/ 214194 w 5982968"/>
              <a:gd name="connsiteY14" fmla="*/ 35299 h 7521140"/>
              <a:gd name="connsiteX15" fmla="*/ 303938 w 5982968"/>
              <a:gd name="connsiteY15" fmla="*/ 48074 h 7521140"/>
              <a:gd name="connsiteX16" fmla="*/ 410435 w 5982968"/>
              <a:gd name="connsiteY16" fmla="*/ 63370 h 7521140"/>
              <a:gd name="connsiteX17" fmla="*/ 528299 w 5982968"/>
              <a:gd name="connsiteY17" fmla="*/ 79507 h 7521140"/>
              <a:gd name="connsiteX18" fmla="*/ 661121 w 5982968"/>
              <a:gd name="connsiteY18" fmla="*/ 96484 h 7521140"/>
              <a:gd name="connsiteX19" fmla="*/ 805909 w 5982968"/>
              <a:gd name="connsiteY19" fmla="*/ 114469 h 7521140"/>
              <a:gd name="connsiteX20" fmla="*/ 963260 w 5982968"/>
              <a:gd name="connsiteY20" fmla="*/ 132455 h 7521140"/>
              <a:gd name="connsiteX21" fmla="*/ 1130783 w 5982968"/>
              <a:gd name="connsiteY21" fmla="*/ 150776 h 7521140"/>
              <a:gd name="connsiteX22" fmla="*/ 1311469 w 5982968"/>
              <a:gd name="connsiteY22" fmla="*/ 167753 h 7521140"/>
              <a:gd name="connsiteX23" fmla="*/ 1500531 w 5982968"/>
              <a:gd name="connsiteY23" fmla="*/ 184058 h 7521140"/>
              <a:gd name="connsiteX24" fmla="*/ 1700362 w 5982968"/>
              <a:gd name="connsiteY24" fmla="*/ 198850 h 7521140"/>
              <a:gd name="connsiteX25" fmla="*/ 1908569 w 5982968"/>
              <a:gd name="connsiteY25" fmla="*/ 212969 h 7521140"/>
              <a:gd name="connsiteX26" fmla="*/ 2125751 w 5982968"/>
              <a:gd name="connsiteY26" fmla="*/ 226249 h 7521140"/>
              <a:gd name="connsiteX27" fmla="*/ 2237034 w 5982968"/>
              <a:gd name="connsiteY27" fmla="*/ 230955 h 7521140"/>
              <a:gd name="connsiteX28" fmla="*/ 2350710 w 5982968"/>
              <a:gd name="connsiteY28" fmla="*/ 236166 h 7521140"/>
              <a:gd name="connsiteX29" fmla="*/ 2466181 w 5982968"/>
              <a:gd name="connsiteY29" fmla="*/ 241040 h 7521140"/>
              <a:gd name="connsiteX30" fmla="*/ 2582251 w 5982968"/>
              <a:gd name="connsiteY30" fmla="*/ 244234 h 7521140"/>
              <a:gd name="connsiteX31" fmla="*/ 2700713 w 5982968"/>
              <a:gd name="connsiteY31" fmla="*/ 247092 h 7521140"/>
              <a:gd name="connsiteX32" fmla="*/ 2820373 w 5982968"/>
              <a:gd name="connsiteY32" fmla="*/ 250117 h 7521140"/>
              <a:gd name="connsiteX33" fmla="*/ 2942425 w 5982968"/>
              <a:gd name="connsiteY33" fmla="*/ 252134 h 7521140"/>
              <a:gd name="connsiteX34" fmla="*/ 3065674 w 5982968"/>
              <a:gd name="connsiteY34" fmla="*/ 252134 h 7521140"/>
              <a:gd name="connsiteX35" fmla="*/ 3190119 w 5982968"/>
              <a:gd name="connsiteY35" fmla="*/ 253143 h 7521140"/>
              <a:gd name="connsiteX36" fmla="*/ 3315762 w 5982968"/>
              <a:gd name="connsiteY36" fmla="*/ 252134 h 7521140"/>
              <a:gd name="connsiteX37" fmla="*/ 3443199 w 5982968"/>
              <a:gd name="connsiteY37" fmla="*/ 250117 h 7521140"/>
              <a:gd name="connsiteX38" fmla="*/ 3570636 w 5982968"/>
              <a:gd name="connsiteY38" fmla="*/ 248268 h 7521140"/>
              <a:gd name="connsiteX39" fmla="*/ 3699868 w 5982968"/>
              <a:gd name="connsiteY39" fmla="*/ 244234 h 7521140"/>
              <a:gd name="connsiteX40" fmla="*/ 3830297 w 5982968"/>
              <a:gd name="connsiteY40" fmla="*/ 240032 h 7521140"/>
              <a:gd name="connsiteX41" fmla="*/ 3960726 w 5982968"/>
              <a:gd name="connsiteY41" fmla="*/ 235157 h 7521140"/>
              <a:gd name="connsiteX42" fmla="*/ 4092351 w 5982968"/>
              <a:gd name="connsiteY42" fmla="*/ 228266 h 7521140"/>
              <a:gd name="connsiteX43" fmla="*/ 4225173 w 5982968"/>
              <a:gd name="connsiteY43" fmla="*/ 220029 h 7521140"/>
              <a:gd name="connsiteX44" fmla="*/ 4358593 w 5982968"/>
              <a:gd name="connsiteY44" fmla="*/ 212129 h 7521140"/>
              <a:gd name="connsiteX45" fmla="*/ 4492012 w 5982968"/>
              <a:gd name="connsiteY45" fmla="*/ 202044 h 7521140"/>
              <a:gd name="connsiteX46" fmla="*/ 4627228 w 5982968"/>
              <a:gd name="connsiteY46" fmla="*/ 189941 h 7521140"/>
              <a:gd name="connsiteX47" fmla="*/ 4760647 w 5982968"/>
              <a:gd name="connsiteY47" fmla="*/ 177839 h 7521140"/>
              <a:gd name="connsiteX48" fmla="*/ 4896461 w 5982968"/>
              <a:gd name="connsiteY48" fmla="*/ 163887 h 7521140"/>
              <a:gd name="connsiteX49" fmla="*/ 5032872 w 5982968"/>
              <a:gd name="connsiteY49" fmla="*/ 148591 h 7521140"/>
              <a:gd name="connsiteX50" fmla="*/ 5167489 w 5982968"/>
              <a:gd name="connsiteY50" fmla="*/ 132455 h 7521140"/>
              <a:gd name="connsiteX51" fmla="*/ 5303902 w 5982968"/>
              <a:gd name="connsiteY51" fmla="*/ 113629 h 7521140"/>
              <a:gd name="connsiteX52" fmla="*/ 5439714 w 5982968"/>
              <a:gd name="connsiteY52" fmla="*/ 93458 h 7521140"/>
              <a:gd name="connsiteX53" fmla="*/ 5576126 w 5982968"/>
              <a:gd name="connsiteY53" fmla="*/ 73455 h 7521140"/>
              <a:gd name="connsiteX54" fmla="*/ 5711939 w 5982968"/>
              <a:gd name="connsiteY54" fmla="*/ 50091 h 7521140"/>
              <a:gd name="connsiteX55" fmla="*/ 5847154 w 5982968"/>
              <a:gd name="connsiteY55" fmla="*/ 26222 h 7521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982968" h="7521140">
                <a:moveTo>
                  <a:pt x="5982968" y="1177"/>
                </a:moveTo>
                <a:lnTo>
                  <a:pt x="5982968" y="1344715"/>
                </a:lnTo>
                <a:lnTo>
                  <a:pt x="5982967" y="1344715"/>
                </a:lnTo>
                <a:lnTo>
                  <a:pt x="5982967" y="6152387"/>
                </a:lnTo>
                <a:lnTo>
                  <a:pt x="5982968" y="6152387"/>
                </a:lnTo>
                <a:lnTo>
                  <a:pt x="5982968" y="7521140"/>
                </a:lnTo>
                <a:lnTo>
                  <a:pt x="0" y="7521140"/>
                </a:lnTo>
                <a:lnTo>
                  <a:pt x="0" y="6152387"/>
                </a:lnTo>
                <a:lnTo>
                  <a:pt x="2" y="6152387"/>
                </a:lnTo>
                <a:lnTo>
                  <a:pt x="2" y="905354"/>
                </a:lnTo>
                <a:lnTo>
                  <a:pt x="3" y="905354"/>
                </a:lnTo>
                <a:lnTo>
                  <a:pt x="3" y="0"/>
                </a:lnTo>
                <a:lnTo>
                  <a:pt x="35302" y="5883"/>
                </a:lnTo>
                <a:lnTo>
                  <a:pt x="138808" y="23197"/>
                </a:lnTo>
                <a:lnTo>
                  <a:pt x="214194" y="35299"/>
                </a:lnTo>
                <a:lnTo>
                  <a:pt x="303938" y="48074"/>
                </a:lnTo>
                <a:lnTo>
                  <a:pt x="410435" y="63370"/>
                </a:lnTo>
                <a:lnTo>
                  <a:pt x="528299" y="79507"/>
                </a:lnTo>
                <a:lnTo>
                  <a:pt x="661121" y="96484"/>
                </a:lnTo>
                <a:lnTo>
                  <a:pt x="805909" y="114469"/>
                </a:lnTo>
                <a:lnTo>
                  <a:pt x="963260" y="132455"/>
                </a:lnTo>
                <a:lnTo>
                  <a:pt x="1130783" y="150776"/>
                </a:lnTo>
                <a:lnTo>
                  <a:pt x="1311469" y="167753"/>
                </a:lnTo>
                <a:lnTo>
                  <a:pt x="1500531" y="184058"/>
                </a:lnTo>
                <a:lnTo>
                  <a:pt x="1700362" y="198850"/>
                </a:lnTo>
                <a:lnTo>
                  <a:pt x="1908569" y="212969"/>
                </a:lnTo>
                <a:lnTo>
                  <a:pt x="2125751" y="226249"/>
                </a:lnTo>
                <a:lnTo>
                  <a:pt x="2237034" y="230955"/>
                </a:lnTo>
                <a:lnTo>
                  <a:pt x="2350710" y="236166"/>
                </a:lnTo>
                <a:lnTo>
                  <a:pt x="2466181" y="241040"/>
                </a:lnTo>
                <a:lnTo>
                  <a:pt x="2582251" y="244234"/>
                </a:lnTo>
                <a:lnTo>
                  <a:pt x="2700713" y="247092"/>
                </a:lnTo>
                <a:lnTo>
                  <a:pt x="2820373" y="250117"/>
                </a:lnTo>
                <a:lnTo>
                  <a:pt x="2942425" y="252134"/>
                </a:lnTo>
                <a:lnTo>
                  <a:pt x="3065674" y="252134"/>
                </a:lnTo>
                <a:lnTo>
                  <a:pt x="3190119" y="253143"/>
                </a:lnTo>
                <a:lnTo>
                  <a:pt x="3315762" y="252134"/>
                </a:lnTo>
                <a:lnTo>
                  <a:pt x="3443199" y="250117"/>
                </a:lnTo>
                <a:lnTo>
                  <a:pt x="3570636" y="248268"/>
                </a:lnTo>
                <a:lnTo>
                  <a:pt x="3699868" y="244234"/>
                </a:lnTo>
                <a:lnTo>
                  <a:pt x="3830297" y="240032"/>
                </a:lnTo>
                <a:lnTo>
                  <a:pt x="3960726" y="235157"/>
                </a:lnTo>
                <a:lnTo>
                  <a:pt x="4092351" y="228266"/>
                </a:lnTo>
                <a:lnTo>
                  <a:pt x="4225173" y="220029"/>
                </a:lnTo>
                <a:lnTo>
                  <a:pt x="4358593" y="212129"/>
                </a:lnTo>
                <a:lnTo>
                  <a:pt x="4492012" y="202044"/>
                </a:lnTo>
                <a:lnTo>
                  <a:pt x="4627228" y="189941"/>
                </a:lnTo>
                <a:lnTo>
                  <a:pt x="4760647" y="177839"/>
                </a:lnTo>
                <a:lnTo>
                  <a:pt x="4896461" y="163887"/>
                </a:lnTo>
                <a:lnTo>
                  <a:pt x="5032872" y="148591"/>
                </a:lnTo>
                <a:lnTo>
                  <a:pt x="5167489" y="132455"/>
                </a:lnTo>
                <a:lnTo>
                  <a:pt x="5303902" y="113629"/>
                </a:lnTo>
                <a:lnTo>
                  <a:pt x="5439714" y="93458"/>
                </a:lnTo>
                <a:lnTo>
                  <a:pt x="5576126" y="73455"/>
                </a:lnTo>
                <a:lnTo>
                  <a:pt x="5711939" y="50091"/>
                </a:lnTo>
                <a:lnTo>
                  <a:pt x="5847154" y="26222"/>
                </a:lnTo>
                <a:close/>
              </a:path>
            </a:pathLst>
          </a:custGeom>
          <a:ln>
            <a:noFill/>
          </a:ln>
        </p:spPr>
      </p:sp>
      <p:sp>
        <p:nvSpPr>
          <p:cNvPr id="2" name="Title 1">
            <a:extLst>
              <a:ext uri="{FF2B5EF4-FFF2-40B4-BE49-F238E27FC236}">
                <a16:creationId xmlns:a16="http://schemas.microsoft.com/office/drawing/2014/main" id="{92FA3767-70DA-45A4-9972-F114F0C5B275}"/>
              </a:ext>
            </a:extLst>
          </p:cNvPr>
          <p:cNvSpPr>
            <a:spLocks noGrp="1"/>
          </p:cNvSpPr>
          <p:nvPr>
            <p:ph type="ctrTitle"/>
          </p:nvPr>
        </p:nvSpPr>
        <p:spPr>
          <a:xfrm>
            <a:off x="4915275" y="437513"/>
            <a:ext cx="6348196" cy="5954325"/>
          </a:xfrm>
        </p:spPr>
        <p:txBody>
          <a:bodyPr anchor="ctr">
            <a:normAutofit/>
          </a:bodyPr>
          <a:lstStyle/>
          <a:p>
            <a:r>
              <a:rPr lang="en-GB" sz="7200" dirty="0">
                <a:solidFill>
                  <a:schemeClr val="tx2"/>
                </a:solidFill>
              </a:rPr>
              <a:t>History of CBT</a:t>
            </a:r>
          </a:p>
        </p:txBody>
      </p:sp>
    </p:spTree>
    <p:extLst>
      <p:ext uri="{BB962C8B-B14F-4D97-AF65-F5344CB8AC3E}">
        <p14:creationId xmlns:p14="http://schemas.microsoft.com/office/powerpoint/2010/main" val="457815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EF6B84-EBC3-4A9F-806E-C8DCB043E931}"/>
              </a:ext>
            </a:extLst>
          </p:cNvPr>
          <p:cNvSpPr txBox="1"/>
          <p:nvPr/>
        </p:nvSpPr>
        <p:spPr>
          <a:xfrm>
            <a:off x="1762539" y="1749287"/>
            <a:ext cx="184731" cy="369332"/>
          </a:xfrm>
          <a:prstGeom prst="rect">
            <a:avLst/>
          </a:prstGeom>
          <a:noFill/>
        </p:spPr>
        <p:txBody>
          <a:bodyPr wrap="none" rtlCol="0">
            <a:spAutoFit/>
          </a:bodyPr>
          <a:lstStyle/>
          <a:p>
            <a:endParaRPr lang="en-GB" dirty="0"/>
          </a:p>
        </p:txBody>
      </p:sp>
      <p:sp>
        <p:nvSpPr>
          <p:cNvPr id="4" name="Title 3">
            <a:extLst>
              <a:ext uri="{FF2B5EF4-FFF2-40B4-BE49-F238E27FC236}">
                <a16:creationId xmlns:a16="http://schemas.microsoft.com/office/drawing/2014/main" id="{481AB829-1732-449E-8BA9-14DF214963EF}"/>
              </a:ext>
            </a:extLst>
          </p:cNvPr>
          <p:cNvSpPr>
            <a:spLocks noGrp="1"/>
          </p:cNvSpPr>
          <p:nvPr>
            <p:ph type="title"/>
          </p:nvPr>
        </p:nvSpPr>
        <p:spPr/>
        <p:txBody>
          <a:bodyPr/>
          <a:lstStyle/>
          <a:p>
            <a:r>
              <a:rPr lang="en-GB" sz="4000" dirty="0">
                <a:latin typeface="Arial" panose="020B0604020202020204" pitchFamily="34" charset="0"/>
                <a:cs typeface="Arial" panose="020B0604020202020204" pitchFamily="34" charset="0"/>
              </a:rPr>
              <a:t>Beginnings</a:t>
            </a:r>
          </a:p>
        </p:txBody>
      </p:sp>
      <p:sp>
        <p:nvSpPr>
          <p:cNvPr id="5" name="Content Placeholder 4">
            <a:extLst>
              <a:ext uri="{FF2B5EF4-FFF2-40B4-BE49-F238E27FC236}">
                <a16:creationId xmlns:a16="http://schemas.microsoft.com/office/drawing/2014/main" id="{52B669DC-E1EE-43FA-818A-5886D67AC4E9}"/>
              </a:ext>
            </a:extLst>
          </p:cNvPr>
          <p:cNvSpPr>
            <a:spLocks noGrp="1"/>
          </p:cNvSpPr>
          <p:nvPr>
            <p:ph idx="1"/>
          </p:nvPr>
        </p:nvSpPr>
        <p:spPr/>
        <p:txBody>
          <a:bodyPr>
            <a:normAutofit lnSpcReduction="10000"/>
          </a:bodyPr>
          <a:lstStyle/>
          <a:p>
            <a:endParaRPr lang="en-GB" sz="2400" dirty="0">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Behaviour Therapy is known to have been around since the 1900s.</a:t>
            </a: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Skinner, Pavlov and Watson were known to have worked on early behavioural treatments. </a:t>
            </a: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Behaviourism suggests that behaviours can be changed</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07792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60100-C2D1-4012-B7E0-1965F3DC01AF}"/>
              </a:ext>
            </a:extLst>
          </p:cNvPr>
          <p:cNvSpPr>
            <a:spLocks noGrp="1"/>
          </p:cNvSpPr>
          <p:nvPr>
            <p:ph type="title"/>
          </p:nvPr>
        </p:nvSpPr>
        <p:spPr/>
        <p:txBody>
          <a:bodyPr/>
          <a:lstStyle/>
          <a:p>
            <a:r>
              <a:rPr lang="en-GB" dirty="0"/>
              <a:t>John Watson </a:t>
            </a:r>
            <a:r>
              <a:rPr lang="en-GB" b="1" dirty="0"/>
              <a:t>(1878-1958)</a:t>
            </a:r>
            <a:endParaRPr lang="en-GB" dirty="0"/>
          </a:p>
        </p:txBody>
      </p:sp>
      <p:sp>
        <p:nvSpPr>
          <p:cNvPr id="3" name="Content Placeholder 2">
            <a:extLst>
              <a:ext uri="{FF2B5EF4-FFF2-40B4-BE49-F238E27FC236}">
                <a16:creationId xmlns:a16="http://schemas.microsoft.com/office/drawing/2014/main" id="{3FDBA526-0669-406C-8125-E3063927C026}"/>
              </a:ext>
            </a:extLst>
          </p:cNvPr>
          <p:cNvSpPr>
            <a:spLocks noGrp="1"/>
          </p:cNvSpPr>
          <p:nvPr>
            <p:ph idx="1"/>
          </p:nvPr>
        </p:nvSpPr>
        <p:spPr/>
        <p:txBody>
          <a:bodyPr>
            <a:normAutofit/>
          </a:bodyPr>
          <a:lstStyle/>
          <a:p>
            <a:endParaRPr lang="en-GB" sz="2400" dirty="0">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Studies suggest that behaviours can be changed through our experiences with the environment which can alter the way we behave.</a:t>
            </a: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John Watson was a psychology professor at Chicago University </a:t>
            </a:r>
            <a:r>
              <a:rPr lang="en-GB" dirty="0">
                <a:solidFill>
                  <a:schemeClr val="tx1"/>
                </a:solidFill>
              </a:rPr>
              <a:t>(McLeod. M, 2017, Simple Psychology)</a:t>
            </a:r>
          </a:p>
          <a:p>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2211870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DFD7A-234E-47A9-9DDF-57F0C5D4CCF7}"/>
              </a:ext>
            </a:extLst>
          </p:cNvPr>
          <p:cNvSpPr>
            <a:spLocks noGrp="1"/>
          </p:cNvSpPr>
          <p:nvPr>
            <p:ph type="title"/>
          </p:nvPr>
        </p:nvSpPr>
        <p:spPr/>
        <p:txBody>
          <a:bodyPr/>
          <a:lstStyle/>
          <a:p>
            <a:r>
              <a:rPr lang="en-GB" dirty="0"/>
              <a:t>Little Albert</a:t>
            </a:r>
          </a:p>
        </p:txBody>
      </p:sp>
      <p:sp>
        <p:nvSpPr>
          <p:cNvPr id="3" name="Text Placeholder 2">
            <a:extLst>
              <a:ext uri="{FF2B5EF4-FFF2-40B4-BE49-F238E27FC236}">
                <a16:creationId xmlns:a16="http://schemas.microsoft.com/office/drawing/2014/main" id="{0D1561CB-CC49-4FF4-A526-94E8AFCBB5D1}"/>
              </a:ext>
            </a:extLst>
          </p:cNvPr>
          <p:cNvSpPr>
            <a:spLocks noGrp="1"/>
          </p:cNvSpPr>
          <p:nvPr>
            <p:ph type="body" sz="half" idx="2"/>
          </p:nvPr>
        </p:nvSpPr>
        <p:spPr>
          <a:xfrm>
            <a:off x="1029527" y="3429000"/>
            <a:ext cx="8825659" cy="3074504"/>
          </a:xfrm>
        </p:spPr>
        <p:txBody>
          <a:bodyPr>
            <a:no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John Watson is considered the founder of Behaviourism. He started out studying animals and by 1919 he started to apply the same studies to man.</a:t>
            </a:r>
          </a:p>
          <a:p>
            <a:r>
              <a:rPr lang="en-GB" sz="2400" dirty="0">
                <a:solidFill>
                  <a:schemeClr val="tx2"/>
                </a:solidFill>
                <a:latin typeface="Arial" panose="020B0604020202020204" pitchFamily="34" charset="0"/>
                <a:cs typeface="Arial" panose="020B0604020202020204" pitchFamily="34" charset="0"/>
              </a:rPr>
              <a:t>He is famous for his conditioned emotional response  experiments, one being on Little Albert. He exposed him to animals (rats) and various noises. Albert became terrified of the rat whenever he was exposed to it and the accompanying noises. </a:t>
            </a:r>
          </a:p>
          <a:p>
            <a:r>
              <a:rPr lang="en-GB" dirty="0">
                <a:solidFill>
                  <a:schemeClr val="tx1"/>
                </a:solidFill>
                <a:latin typeface="Arial" panose="020B0604020202020204" pitchFamily="34" charset="0"/>
                <a:cs typeface="Arial" panose="020B0604020202020204" pitchFamily="34" charset="0"/>
              </a:rPr>
              <a:t>(Cherry. K, </a:t>
            </a:r>
            <a:r>
              <a:rPr lang="en-GB" dirty="0" err="1">
                <a:solidFill>
                  <a:schemeClr val="tx1"/>
                </a:solidFill>
                <a:latin typeface="Arial" panose="020B0604020202020204" pitchFamily="34" charset="0"/>
                <a:cs typeface="Arial" panose="020B0604020202020204" pitchFamily="34" charset="0"/>
              </a:rPr>
              <a:t>VeryWellmind</a:t>
            </a:r>
            <a:r>
              <a:rPr lang="en-GB" dirty="0">
                <a:solidFill>
                  <a:schemeClr val="tx1"/>
                </a:solidFill>
                <a:latin typeface="Arial" panose="020B0604020202020204" pitchFamily="34" charset="0"/>
                <a:cs typeface="Arial" panose="020B0604020202020204" pitchFamily="34" charset="0"/>
              </a:rPr>
              <a:t>, 2018)</a:t>
            </a:r>
          </a:p>
          <a:p>
            <a:endParaRPr lang="en-GB" sz="2400" dirty="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777395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1A17-B942-4CB1-8E5C-7AB24EE32E20}"/>
              </a:ext>
            </a:extLst>
          </p:cNvPr>
          <p:cNvSpPr>
            <a:spLocks noGrp="1"/>
          </p:cNvSpPr>
          <p:nvPr>
            <p:ph type="title"/>
          </p:nvPr>
        </p:nvSpPr>
        <p:spPr/>
        <p:txBody>
          <a:bodyPr/>
          <a:lstStyle/>
          <a:p>
            <a:r>
              <a:rPr lang="en-GB" dirty="0"/>
              <a:t> Pavlov </a:t>
            </a:r>
            <a:r>
              <a:rPr lang="en-GB" b="1" dirty="0"/>
              <a:t>(1849-1936)</a:t>
            </a:r>
            <a:endParaRPr lang="en-GB" dirty="0"/>
          </a:p>
        </p:txBody>
      </p:sp>
      <p:sp>
        <p:nvSpPr>
          <p:cNvPr id="3" name="Text Placeholder 2">
            <a:extLst>
              <a:ext uri="{FF2B5EF4-FFF2-40B4-BE49-F238E27FC236}">
                <a16:creationId xmlns:a16="http://schemas.microsoft.com/office/drawing/2014/main" id="{ACE36702-2FC9-4F79-AE4E-D9976D0AAC48}"/>
              </a:ext>
            </a:extLst>
          </p:cNvPr>
          <p:cNvSpPr>
            <a:spLocks noGrp="1"/>
          </p:cNvSpPr>
          <p:nvPr>
            <p:ph type="body" sz="half" idx="2"/>
          </p:nvPr>
        </p:nvSpPr>
        <p:spPr>
          <a:xfrm>
            <a:off x="1154954" y="3313043"/>
            <a:ext cx="8825659" cy="2481540"/>
          </a:xfrm>
        </p:spPr>
        <p:txBody>
          <a:bodyPr>
            <a:noAutofit/>
          </a:bodyPr>
          <a:lstStyle/>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Pavlov is known for his conditioning experiments with animals, inducing dogs to salivate with food being present. </a:t>
            </a:r>
          </a:p>
          <a:p>
            <a:r>
              <a:rPr lang="en-GB" sz="2400" dirty="0">
                <a:solidFill>
                  <a:schemeClr val="tx2"/>
                </a:solidFill>
                <a:latin typeface="Arial" panose="020B0604020202020204" pitchFamily="34" charset="0"/>
                <a:cs typeface="Arial" panose="020B0604020202020204" pitchFamily="34" charset="0"/>
              </a:rPr>
              <a:t>Pavlov proceeded further to condition the dogs to start salivating without food being present, just by using a sound that they had started to associate with food. </a:t>
            </a:r>
          </a:p>
          <a:p>
            <a:r>
              <a:rPr lang="en-GB" dirty="0">
                <a:solidFill>
                  <a:schemeClr val="tx1"/>
                </a:solidFill>
                <a:latin typeface="Arial" panose="020B0604020202020204" pitchFamily="34" charset="0"/>
                <a:cs typeface="Arial" panose="020B0604020202020204" pitchFamily="34" charset="0"/>
              </a:rPr>
              <a:t>(McLeod. S, </a:t>
            </a:r>
            <a:r>
              <a:rPr lang="en-GB" dirty="0" err="1">
                <a:solidFill>
                  <a:schemeClr val="tx1"/>
                </a:solidFill>
                <a:latin typeface="Arial" panose="020B0604020202020204" pitchFamily="34" charset="0"/>
                <a:cs typeface="Arial" panose="020B0604020202020204" pitchFamily="34" charset="0"/>
              </a:rPr>
              <a:t>SimplyPsychology</a:t>
            </a:r>
            <a:r>
              <a:rPr lang="en-GB" dirty="0">
                <a:solidFill>
                  <a:schemeClr val="tx1"/>
                </a:solidFill>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516298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8A21E-8800-486F-99D9-E2D7E8BF8DF0}"/>
              </a:ext>
            </a:extLst>
          </p:cNvPr>
          <p:cNvSpPr>
            <a:spLocks noGrp="1"/>
          </p:cNvSpPr>
          <p:nvPr>
            <p:ph type="title"/>
          </p:nvPr>
        </p:nvSpPr>
        <p:spPr/>
        <p:txBody>
          <a:bodyPr/>
          <a:lstStyle/>
          <a:p>
            <a:r>
              <a:rPr lang="en-GB" dirty="0"/>
              <a:t>Skinner </a:t>
            </a:r>
            <a:r>
              <a:rPr lang="en-GB" b="1" dirty="0"/>
              <a:t>(1904-1990)</a:t>
            </a:r>
            <a:endParaRPr lang="en-GB" dirty="0"/>
          </a:p>
        </p:txBody>
      </p:sp>
      <p:sp>
        <p:nvSpPr>
          <p:cNvPr id="3" name="Content Placeholder 2">
            <a:extLst>
              <a:ext uri="{FF2B5EF4-FFF2-40B4-BE49-F238E27FC236}">
                <a16:creationId xmlns:a16="http://schemas.microsoft.com/office/drawing/2014/main" id="{06A71CC5-1218-4D9A-BE11-46B41AFDC186}"/>
              </a:ext>
            </a:extLst>
          </p:cNvPr>
          <p:cNvSpPr>
            <a:spLocks noGrp="1"/>
          </p:cNvSpPr>
          <p:nvPr>
            <p:ph idx="1"/>
          </p:nvPr>
        </p:nvSpPr>
        <p:spPr>
          <a:xfrm>
            <a:off x="1154954" y="2226365"/>
            <a:ext cx="8825659" cy="3793435"/>
          </a:xfrm>
        </p:spPr>
        <p:txBody>
          <a:bodyPr>
            <a:noAutofit/>
          </a:bodyPr>
          <a:lstStyle/>
          <a:p>
            <a:endParaRPr lang="en-GB" sz="2400" dirty="0">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Skinner conducted operant condition experiments. He would use manipulation methods on animals by applying positive or negative reinforcement. The positive reinforcement would get a reward, whilst a negative reinforcement would not. </a:t>
            </a: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He was known to have conducted his experiments on rats, getting them to push a peddle to gain a food reward.          </a:t>
            </a:r>
            <a:r>
              <a:rPr lang="en-GB" dirty="0">
                <a:solidFill>
                  <a:schemeClr val="tx1"/>
                </a:solidFill>
                <a:latin typeface="Arial" panose="020B0604020202020204" pitchFamily="34" charset="0"/>
                <a:cs typeface="Arial" panose="020B0604020202020204" pitchFamily="34" charset="0"/>
              </a:rPr>
              <a:t>(McLeod. </a:t>
            </a:r>
            <a:r>
              <a:rPr lang="en-GB" dirty="0" err="1">
                <a:solidFill>
                  <a:schemeClr val="tx1"/>
                </a:solidFill>
                <a:latin typeface="Arial" panose="020B0604020202020204" pitchFamily="34" charset="0"/>
                <a:cs typeface="Arial" panose="020B0604020202020204" pitchFamily="34" charset="0"/>
              </a:rPr>
              <a:t>S,SimplePyschology</a:t>
            </a:r>
            <a:r>
              <a:rPr lang="en-GB" dirty="0">
                <a:solidFill>
                  <a:schemeClr val="tx1"/>
                </a:solidFill>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3351170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75A42-1CED-4908-AD15-D0F2290A245C}"/>
              </a:ext>
            </a:extLst>
          </p:cNvPr>
          <p:cNvSpPr>
            <a:spLocks noGrp="1"/>
          </p:cNvSpPr>
          <p:nvPr>
            <p:ph type="title"/>
          </p:nvPr>
        </p:nvSpPr>
        <p:spPr/>
        <p:txBody>
          <a:bodyPr/>
          <a:lstStyle/>
          <a:p>
            <a:r>
              <a:rPr lang="en-GB" dirty="0"/>
              <a:t>Albert Ellis</a:t>
            </a:r>
          </a:p>
        </p:txBody>
      </p:sp>
      <p:sp>
        <p:nvSpPr>
          <p:cNvPr id="3" name="Content Placeholder 2">
            <a:extLst>
              <a:ext uri="{FF2B5EF4-FFF2-40B4-BE49-F238E27FC236}">
                <a16:creationId xmlns:a16="http://schemas.microsoft.com/office/drawing/2014/main" id="{17CA887D-2440-46FB-A0A8-DFE4198E5AE2}"/>
              </a:ext>
            </a:extLst>
          </p:cNvPr>
          <p:cNvSpPr>
            <a:spLocks noGrp="1"/>
          </p:cNvSpPr>
          <p:nvPr>
            <p:ph idx="1"/>
          </p:nvPr>
        </p:nvSpPr>
        <p:spPr/>
        <p:txBody>
          <a:bodyPr>
            <a:noAutofit/>
          </a:bodyPr>
          <a:lstStyle/>
          <a:p>
            <a:r>
              <a:rPr lang="en-GB" sz="2400" dirty="0">
                <a:solidFill>
                  <a:schemeClr val="tx2"/>
                </a:solidFill>
                <a:latin typeface="Arial" panose="020B0604020202020204" pitchFamily="34" charset="0"/>
                <a:cs typeface="Arial" panose="020B0604020202020204" pitchFamily="34" charset="0"/>
              </a:rPr>
              <a:t>Albert Ellis is considered the founder of Rational Emotive Behaviour Therapy (REBT). It is believed this form of therapy later contributed towards the development of CBT Therapy. </a:t>
            </a: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In the 1950s Albert Ellis built a straightforward set of rules to help people overcome fears and help them to live better. </a:t>
            </a:r>
            <a:br>
              <a:rPr lang="en-GB" sz="2400" dirty="0">
                <a:solidFill>
                  <a:schemeClr val="tx2"/>
                </a:solidFill>
                <a:latin typeface="Arial" panose="020B0604020202020204" pitchFamily="34" charset="0"/>
                <a:cs typeface="Arial" panose="020B0604020202020204" pitchFamily="34" charset="0"/>
              </a:rPr>
            </a:br>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Albert Ellis is known for his ABC model approach </a:t>
            </a:r>
          </a:p>
          <a:p>
            <a:pPr marL="0" indent="0">
              <a:buNone/>
            </a:pPr>
            <a:r>
              <a:rPr lang="en-GB" dirty="0">
                <a:solidFill>
                  <a:schemeClr val="tx1"/>
                </a:solidFill>
                <a:latin typeface="Arial" panose="020B0604020202020204" pitchFamily="34" charset="0"/>
                <a:cs typeface="Arial" panose="020B0604020202020204" pitchFamily="34" charset="0"/>
              </a:rPr>
              <a:t>(McLeod. J, 2013, p135-137)</a:t>
            </a:r>
          </a:p>
        </p:txBody>
      </p:sp>
    </p:spTree>
    <p:extLst>
      <p:ext uri="{BB962C8B-B14F-4D97-AF65-F5344CB8AC3E}">
        <p14:creationId xmlns:p14="http://schemas.microsoft.com/office/powerpoint/2010/main" val="1256216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Rectangle 9">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descr="A screenshot of a cell phone&#10;&#10;Description automatically generated">
            <a:extLst>
              <a:ext uri="{FF2B5EF4-FFF2-40B4-BE49-F238E27FC236}">
                <a16:creationId xmlns:a16="http://schemas.microsoft.com/office/drawing/2014/main" id="{0EFA026D-B652-47F9-AA48-D32D6841C8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10970" y="1284394"/>
            <a:ext cx="7065228" cy="3962855"/>
          </a:xfrm>
          <a:prstGeom prst="rect">
            <a:avLst/>
          </a:prstGeom>
        </p:spPr>
      </p:pic>
      <p:sp>
        <p:nvSpPr>
          <p:cNvPr id="5" name="TextBox 4">
            <a:extLst>
              <a:ext uri="{FF2B5EF4-FFF2-40B4-BE49-F238E27FC236}">
                <a16:creationId xmlns:a16="http://schemas.microsoft.com/office/drawing/2014/main" id="{E607A533-08CE-42A9-8318-A0EFED6D8E10}"/>
              </a:ext>
            </a:extLst>
          </p:cNvPr>
          <p:cNvSpPr txBox="1"/>
          <p:nvPr/>
        </p:nvSpPr>
        <p:spPr>
          <a:xfrm>
            <a:off x="2835965" y="5486400"/>
            <a:ext cx="24878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AF5E7A8B-323B-410D-9A00-177A7E56A8CA}"/>
              </a:ext>
            </a:extLst>
          </p:cNvPr>
          <p:cNvSpPr txBox="1"/>
          <p:nvPr/>
        </p:nvSpPr>
        <p:spPr>
          <a:xfrm>
            <a:off x="2835965" y="5486400"/>
            <a:ext cx="4348178"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 (Health Psychology Consultancy (2018)</a:t>
            </a:r>
          </a:p>
        </p:txBody>
      </p:sp>
    </p:spTree>
    <p:extLst>
      <p:ext uri="{BB962C8B-B14F-4D97-AF65-F5344CB8AC3E}">
        <p14:creationId xmlns:p14="http://schemas.microsoft.com/office/powerpoint/2010/main" val="617001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4825-7606-4793-9CE3-263D5644170E}"/>
              </a:ext>
            </a:extLst>
          </p:cNvPr>
          <p:cNvSpPr>
            <a:spLocks noGrp="1"/>
          </p:cNvSpPr>
          <p:nvPr>
            <p:ph type="title"/>
          </p:nvPr>
        </p:nvSpPr>
        <p:spPr/>
        <p:txBody>
          <a:bodyPr/>
          <a:lstStyle/>
          <a:p>
            <a:r>
              <a:rPr lang="en-GB" dirty="0"/>
              <a:t>Dr Aaron. T. Beck</a:t>
            </a:r>
          </a:p>
        </p:txBody>
      </p:sp>
      <p:sp>
        <p:nvSpPr>
          <p:cNvPr id="3" name="Content Placeholder 2">
            <a:extLst>
              <a:ext uri="{FF2B5EF4-FFF2-40B4-BE49-F238E27FC236}">
                <a16:creationId xmlns:a16="http://schemas.microsoft.com/office/drawing/2014/main" id="{64EA0023-70EB-4227-9308-0AC9910FEF7F}"/>
              </a:ext>
            </a:extLst>
          </p:cNvPr>
          <p:cNvSpPr>
            <a:spLocks noGrp="1"/>
          </p:cNvSpPr>
          <p:nvPr>
            <p:ph idx="1"/>
          </p:nvPr>
        </p:nvSpPr>
        <p:spPr>
          <a:xfrm>
            <a:off x="1154954" y="2252870"/>
            <a:ext cx="8825659" cy="4605129"/>
          </a:xfrm>
        </p:spPr>
        <p:txBody>
          <a:bodyPr>
            <a:normAutofit fontScale="62500" lnSpcReduction="20000"/>
          </a:bodyPr>
          <a:lstStyle/>
          <a:p>
            <a:r>
              <a:rPr lang="en-GB" sz="3400" dirty="0">
                <a:solidFill>
                  <a:schemeClr val="tx2"/>
                </a:solidFill>
                <a:latin typeface="Arial" panose="020B0604020202020204" pitchFamily="34" charset="0"/>
                <a:cs typeface="Arial" panose="020B0604020202020204" pitchFamily="34" charset="0"/>
              </a:rPr>
              <a:t>Dr Aaron. T .Beck put in place the foundations of CBT Therapy and made a huge contribution to its development. He did much of his early work at the University of Pennsylvania. </a:t>
            </a:r>
          </a:p>
          <a:p>
            <a:endParaRPr lang="en-GB" sz="3400" dirty="0">
              <a:solidFill>
                <a:schemeClr val="tx2"/>
              </a:solidFill>
              <a:latin typeface="Arial" panose="020B0604020202020204" pitchFamily="34" charset="0"/>
              <a:cs typeface="Arial" panose="020B0604020202020204" pitchFamily="34" charset="0"/>
            </a:endParaRPr>
          </a:p>
          <a:p>
            <a:r>
              <a:rPr lang="en-GB" sz="3400" dirty="0">
                <a:solidFill>
                  <a:schemeClr val="tx2"/>
                </a:solidFill>
                <a:latin typeface="Arial" panose="020B0604020202020204" pitchFamily="34" charset="0"/>
                <a:cs typeface="Arial" panose="020B0604020202020204" pitchFamily="34" charset="0"/>
              </a:rPr>
              <a:t>His daughter, Dr Judith. Beck, later joined alongside her father to contribute to the work in CBT. </a:t>
            </a:r>
          </a:p>
          <a:p>
            <a:endParaRPr lang="en-GB" sz="3400" dirty="0">
              <a:solidFill>
                <a:schemeClr val="tx2"/>
              </a:solidFill>
              <a:latin typeface="Arial" panose="020B0604020202020204" pitchFamily="34" charset="0"/>
              <a:cs typeface="Arial" panose="020B0604020202020204" pitchFamily="34" charset="0"/>
            </a:endParaRPr>
          </a:p>
          <a:p>
            <a:r>
              <a:rPr lang="en-GB" sz="3400" dirty="0">
                <a:solidFill>
                  <a:schemeClr val="tx2"/>
                </a:solidFill>
                <a:latin typeface="Arial" panose="020B0604020202020204" pitchFamily="34" charset="0"/>
                <a:cs typeface="Arial" panose="020B0604020202020204" pitchFamily="34" charset="0"/>
              </a:rPr>
              <a:t>Together they established the Beck Institute in Pennsylvania, providing training for cognitive behaviour therapists. </a:t>
            </a:r>
          </a:p>
          <a:p>
            <a:endParaRPr lang="en-GB" sz="3400" dirty="0">
              <a:solidFill>
                <a:schemeClr val="tx2"/>
              </a:solidFill>
              <a:latin typeface="Arial" panose="020B0604020202020204" pitchFamily="34" charset="0"/>
              <a:cs typeface="Arial" panose="020B0604020202020204" pitchFamily="34" charset="0"/>
            </a:endParaRPr>
          </a:p>
          <a:p>
            <a:r>
              <a:rPr lang="en-GB" sz="3400" dirty="0">
                <a:solidFill>
                  <a:schemeClr val="tx2"/>
                </a:solidFill>
                <a:latin typeface="Arial" panose="020B0604020202020204" pitchFamily="34" charset="0"/>
                <a:cs typeface="Arial" panose="020B0604020202020204" pitchFamily="34" charset="0"/>
              </a:rPr>
              <a:t>CBT was developed in the 1960’s</a:t>
            </a:r>
            <a:r>
              <a:rPr lang="en-GB" sz="3400" dirty="0">
                <a:latin typeface="Arial" panose="020B0604020202020204" pitchFamily="34" charset="0"/>
                <a:cs typeface="Arial" panose="020B0604020202020204" pitchFamily="34" charset="0"/>
              </a:rPr>
              <a:t>    </a:t>
            </a:r>
          </a:p>
          <a:p>
            <a:pPr marL="0" indent="0">
              <a:buNone/>
            </a:pPr>
            <a:r>
              <a:rPr lang="en-GB" sz="2600" dirty="0">
                <a:solidFill>
                  <a:schemeClr val="tx1"/>
                </a:solidFill>
                <a:latin typeface="Arial" panose="020B0604020202020204" pitchFamily="34" charset="0"/>
                <a:cs typeface="Arial" panose="020B0604020202020204" pitchFamily="34" charset="0"/>
              </a:rPr>
              <a:t>(beckinstitute.org, (2016)</a:t>
            </a:r>
          </a:p>
        </p:txBody>
      </p:sp>
    </p:spTree>
    <p:extLst>
      <p:ext uri="{BB962C8B-B14F-4D97-AF65-F5344CB8AC3E}">
        <p14:creationId xmlns:p14="http://schemas.microsoft.com/office/powerpoint/2010/main" val="1888294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D8B83-EDCA-4E60-AC48-628CB0EF9152}"/>
              </a:ext>
            </a:extLst>
          </p:cNvPr>
          <p:cNvSpPr>
            <a:spLocks noGrp="1"/>
          </p:cNvSpPr>
          <p:nvPr>
            <p:ph type="title"/>
          </p:nvPr>
        </p:nvSpPr>
        <p:spPr>
          <a:xfrm>
            <a:off x="1148798" y="1063417"/>
            <a:ext cx="8831816" cy="1467748"/>
          </a:xfrm>
        </p:spPr>
        <p:txBody>
          <a:bodyPr/>
          <a:lstStyle/>
          <a:p>
            <a:r>
              <a:rPr lang="en-GB" dirty="0"/>
              <a:t>References List</a:t>
            </a:r>
          </a:p>
        </p:txBody>
      </p:sp>
      <p:sp>
        <p:nvSpPr>
          <p:cNvPr id="3" name="Text Placeholder 2">
            <a:extLst>
              <a:ext uri="{FF2B5EF4-FFF2-40B4-BE49-F238E27FC236}">
                <a16:creationId xmlns:a16="http://schemas.microsoft.com/office/drawing/2014/main" id="{2CF873C1-4788-4011-93B7-A3BB8ADB50BD}"/>
              </a:ext>
            </a:extLst>
          </p:cNvPr>
          <p:cNvSpPr>
            <a:spLocks noGrp="1"/>
          </p:cNvSpPr>
          <p:nvPr>
            <p:ph type="body" sz="half" idx="2"/>
          </p:nvPr>
        </p:nvSpPr>
        <p:spPr>
          <a:xfrm>
            <a:off x="850155" y="2358887"/>
            <a:ext cx="9566053" cy="4499113"/>
          </a:xfrm>
        </p:spPr>
        <p:txBody>
          <a:bodyPr>
            <a:normAutofit fontScale="92500" lnSpcReduction="20000"/>
          </a:bodyPr>
          <a:lstStyle/>
          <a:p>
            <a:endParaRPr lang="en-GB" dirty="0">
              <a:solidFill>
                <a:schemeClr val="tx2"/>
              </a:solidFill>
            </a:endParaRPr>
          </a:p>
          <a:p>
            <a:endParaRPr lang="en-GB" dirty="0">
              <a:solidFill>
                <a:schemeClr val="tx2"/>
              </a:solidFill>
            </a:endParaRPr>
          </a:p>
          <a:p>
            <a:endParaRPr lang="en-GB" dirty="0">
              <a:solidFill>
                <a:schemeClr val="tx1"/>
              </a:solidFill>
              <a:latin typeface="Arial" panose="020B0604020202020204" pitchFamily="34" charset="0"/>
              <a:cs typeface="Arial" panose="020B0604020202020204" pitchFamily="34" charset="0"/>
            </a:endParaRPr>
          </a:p>
          <a:p>
            <a:r>
              <a:rPr lang="en-GB" sz="1400" dirty="0">
                <a:solidFill>
                  <a:schemeClr val="tx1"/>
                </a:solidFill>
                <a:latin typeface="Arial" panose="020B0604020202020204" pitchFamily="34" charset="0"/>
                <a:cs typeface="Arial" panose="020B0604020202020204" pitchFamily="34" charset="0"/>
              </a:rPr>
              <a:t>Cherry. K, The Little Albert Experiment, 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https://www.verywellmind.com/the-little-albert-experiment-2794994</a:t>
            </a:r>
            <a:r>
              <a:rPr lang="en-GB" sz="1400" dirty="0">
                <a:solidFill>
                  <a:schemeClr val="tx1"/>
                </a:solidFill>
                <a:latin typeface="Arial" panose="020B0604020202020204" pitchFamily="34" charset="0"/>
                <a:cs typeface="Arial" panose="020B0604020202020204" pitchFamily="34" charset="0"/>
              </a:rPr>
              <a:t>, Accessed 5</a:t>
            </a:r>
            <a:r>
              <a:rPr lang="en-GB" sz="1400" baseline="30000" dirty="0">
                <a:solidFill>
                  <a:schemeClr val="tx1"/>
                </a:solidFill>
                <a:latin typeface="Arial" panose="020B0604020202020204" pitchFamily="34" charset="0"/>
                <a:cs typeface="Arial" panose="020B0604020202020204" pitchFamily="34" charset="0"/>
              </a:rPr>
              <a:t>th</a:t>
            </a:r>
            <a:r>
              <a:rPr lang="en-GB" sz="1400" dirty="0">
                <a:solidFill>
                  <a:schemeClr val="tx1"/>
                </a:solidFill>
                <a:latin typeface="Arial" panose="020B0604020202020204" pitchFamily="34" charset="0"/>
                <a:cs typeface="Arial" panose="020B0604020202020204" pitchFamily="34" charset="0"/>
              </a:rPr>
              <a:t> December 2018</a:t>
            </a:r>
          </a:p>
          <a:p>
            <a:r>
              <a:rPr lang="en-GB" sz="1400" dirty="0">
                <a:solidFill>
                  <a:schemeClr val="tx1"/>
                </a:solidFill>
                <a:latin typeface="Arial" panose="020B0604020202020204" pitchFamily="34" charset="0"/>
                <a:cs typeface="Arial" panose="020B0604020202020204" pitchFamily="34" charset="0"/>
              </a:rPr>
              <a:t>Ellis Albert ABC model in the Cognitive Behaviour Therapy spotlight, Available at </a:t>
            </a:r>
            <a:r>
              <a:rPr lang="en-GB" sz="1400" u="sng" dirty="0">
                <a:solidFill>
                  <a:schemeClr val="tx1"/>
                </a:solidFill>
                <a:latin typeface="Arial" panose="020B0604020202020204" pitchFamily="34" charset="0"/>
                <a:cs typeface="Arial" panose="020B0604020202020204" pitchFamily="34" charset="0"/>
              </a:rPr>
              <a:t>htttp://www.healthpsychologyconsultancy.wordpress.com </a:t>
            </a:r>
            <a:r>
              <a:rPr lang="en-GB" sz="1400" dirty="0">
                <a:solidFill>
                  <a:schemeClr val="tx1"/>
                </a:solidFill>
                <a:latin typeface="Arial" panose="020B0604020202020204" pitchFamily="34" charset="0"/>
                <a:cs typeface="Arial" panose="020B0604020202020204" pitchFamily="34" charset="0"/>
              </a:rPr>
              <a:t>, Accessed 5</a:t>
            </a:r>
            <a:r>
              <a:rPr lang="en-GB" sz="1400" baseline="30000" dirty="0">
                <a:solidFill>
                  <a:schemeClr val="tx1"/>
                </a:solidFill>
                <a:latin typeface="Arial" panose="020B0604020202020204" pitchFamily="34" charset="0"/>
                <a:cs typeface="Arial" panose="020B0604020202020204" pitchFamily="34" charset="0"/>
              </a:rPr>
              <a:t>th</a:t>
            </a:r>
            <a:r>
              <a:rPr lang="en-GB" sz="1400" dirty="0">
                <a:solidFill>
                  <a:schemeClr val="tx1"/>
                </a:solidFill>
                <a:latin typeface="Arial" panose="020B0604020202020204" pitchFamily="34" charset="0"/>
                <a:cs typeface="Arial" panose="020B0604020202020204" pitchFamily="34" charset="0"/>
              </a:rPr>
              <a:t> December 2018</a:t>
            </a:r>
          </a:p>
          <a:p>
            <a:r>
              <a:rPr lang="en-GB" sz="1400" dirty="0">
                <a:solidFill>
                  <a:schemeClr val="tx1"/>
                </a:solidFill>
                <a:latin typeface="Arial" panose="020B0604020202020204" pitchFamily="34" charset="0"/>
                <a:cs typeface="Arial" panose="020B0604020202020204" pitchFamily="34" charset="0"/>
              </a:rPr>
              <a:t>History of </a:t>
            </a:r>
            <a:r>
              <a:rPr lang="en-GB" sz="1400" dirty="0" err="1">
                <a:solidFill>
                  <a:schemeClr val="tx1"/>
                </a:solidFill>
                <a:latin typeface="Arial" panose="020B0604020202020204" pitchFamily="34" charset="0"/>
                <a:cs typeface="Arial" panose="020B0604020202020204" pitchFamily="34" charset="0"/>
              </a:rPr>
              <a:t>Dr.</a:t>
            </a:r>
            <a:r>
              <a:rPr lang="en-GB" sz="1400" dirty="0">
                <a:solidFill>
                  <a:schemeClr val="tx1"/>
                </a:solidFill>
                <a:latin typeface="Arial" panose="020B0604020202020204" pitchFamily="34" charset="0"/>
                <a:cs typeface="Arial" panose="020B0604020202020204" pitchFamily="34" charset="0"/>
              </a:rPr>
              <a:t> Arron. Beck, The story of Beck Institute. The Story of CBT, (2016)  Available at </a:t>
            </a:r>
            <a:r>
              <a:rPr lang="en-GB" sz="1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https://beckinstitute.org/about-beck/our-history/</a:t>
            </a:r>
            <a:r>
              <a:rPr lang="en-GB" sz="1400" dirty="0">
                <a:solidFill>
                  <a:schemeClr val="tx1"/>
                </a:solidFill>
                <a:latin typeface="Arial" panose="020B0604020202020204" pitchFamily="34" charset="0"/>
                <a:cs typeface="Arial" panose="020B0604020202020204" pitchFamily="34" charset="0"/>
              </a:rPr>
              <a:t>, Accessed 5</a:t>
            </a:r>
            <a:r>
              <a:rPr lang="en-GB" sz="1400" baseline="30000" dirty="0">
                <a:solidFill>
                  <a:schemeClr val="tx1"/>
                </a:solidFill>
                <a:latin typeface="Arial" panose="020B0604020202020204" pitchFamily="34" charset="0"/>
                <a:cs typeface="Arial" panose="020B0604020202020204" pitchFamily="34" charset="0"/>
              </a:rPr>
              <a:t>th</a:t>
            </a:r>
            <a:r>
              <a:rPr lang="en-GB" sz="1400" dirty="0">
                <a:solidFill>
                  <a:schemeClr val="tx1"/>
                </a:solidFill>
                <a:latin typeface="Arial" panose="020B0604020202020204" pitchFamily="34" charset="0"/>
                <a:cs typeface="Arial" panose="020B0604020202020204" pitchFamily="34" charset="0"/>
              </a:rPr>
              <a:t> December 2018</a:t>
            </a:r>
          </a:p>
          <a:p>
            <a:r>
              <a:rPr lang="en-GB" sz="1400" dirty="0">
                <a:solidFill>
                  <a:schemeClr val="tx1"/>
                </a:solidFill>
                <a:latin typeface="Arial" panose="020B0604020202020204" pitchFamily="34" charset="0"/>
                <a:cs typeface="Arial" panose="020B0604020202020204" pitchFamily="34" charset="0"/>
              </a:rPr>
              <a:t>History of Cognitive Behavioural (2015) 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https://www.klearminds.com/blog/history-cognitive-behavioural-therapy-cbt/</a:t>
            </a:r>
            <a:r>
              <a:rPr lang="en-GB" sz="1400" dirty="0">
                <a:solidFill>
                  <a:schemeClr val="tx1"/>
                </a:solidFill>
                <a:latin typeface="Arial" panose="020B0604020202020204" pitchFamily="34" charset="0"/>
                <a:cs typeface="Arial" panose="020B0604020202020204" pitchFamily="34" charset="0"/>
              </a:rPr>
              <a:t> Accessed 3</a:t>
            </a:r>
            <a:r>
              <a:rPr lang="en-GB" sz="1400" baseline="30000" dirty="0">
                <a:solidFill>
                  <a:schemeClr val="tx1"/>
                </a:solidFill>
                <a:latin typeface="Arial" panose="020B0604020202020204" pitchFamily="34" charset="0"/>
                <a:cs typeface="Arial" panose="020B0604020202020204" pitchFamily="34" charset="0"/>
              </a:rPr>
              <a:t>rd</a:t>
            </a:r>
            <a:r>
              <a:rPr lang="en-GB" sz="1400" dirty="0">
                <a:solidFill>
                  <a:schemeClr val="tx1"/>
                </a:solidFill>
                <a:latin typeface="Arial" panose="020B0604020202020204" pitchFamily="34" charset="0"/>
                <a:cs typeface="Arial" panose="020B0604020202020204" pitchFamily="34" charset="0"/>
              </a:rPr>
              <a:t> December 2018 </a:t>
            </a:r>
            <a:endParaRPr lang="en-GB" sz="1400" dirty="0">
              <a:solidFill>
                <a:schemeClr val="tx2"/>
              </a:solidFill>
            </a:endParaRPr>
          </a:p>
          <a:p>
            <a:r>
              <a:rPr lang="en-GB" sz="1500" dirty="0">
                <a:solidFill>
                  <a:schemeClr val="tx1"/>
                </a:solidFill>
                <a:latin typeface="Arial" panose="020B0604020202020204" pitchFamily="34" charset="0"/>
                <a:cs typeface="Arial" panose="020B0604020202020204" pitchFamily="34" charset="0"/>
              </a:rPr>
              <a:t>McLeod. J, (2013) An Introduction to Counselling, p135-137</a:t>
            </a:r>
          </a:p>
          <a:p>
            <a:r>
              <a:rPr lang="en-GB" sz="1500" dirty="0">
                <a:solidFill>
                  <a:schemeClr val="tx1"/>
                </a:solidFill>
                <a:latin typeface="Arial" panose="020B0604020202020204" pitchFamily="34" charset="0"/>
                <a:cs typeface="Arial" panose="020B0604020202020204" pitchFamily="34" charset="0"/>
              </a:rPr>
              <a:t>McLeod. M, (2017) Simple Psychology, Available at  </a:t>
            </a:r>
            <a:r>
              <a:rPr lang="en-GB" sz="15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https://www.simplypsychology.org/behaviorism.html</a:t>
            </a:r>
            <a:r>
              <a:rPr lang="en-GB" sz="1500" dirty="0">
                <a:solidFill>
                  <a:schemeClr val="tx1"/>
                </a:solidFill>
                <a:latin typeface="Arial" panose="020B0604020202020204" pitchFamily="34" charset="0"/>
                <a:cs typeface="Arial" panose="020B0604020202020204" pitchFamily="34" charset="0"/>
              </a:rPr>
              <a:t>, Accessed 3</a:t>
            </a:r>
            <a:r>
              <a:rPr lang="en-GB" sz="1500" baseline="30000" dirty="0">
                <a:solidFill>
                  <a:schemeClr val="tx1"/>
                </a:solidFill>
                <a:latin typeface="Arial" panose="020B0604020202020204" pitchFamily="34" charset="0"/>
                <a:cs typeface="Arial" panose="020B0604020202020204" pitchFamily="34" charset="0"/>
              </a:rPr>
              <a:t>rd</a:t>
            </a:r>
            <a:r>
              <a:rPr lang="en-GB" sz="1500" dirty="0">
                <a:solidFill>
                  <a:schemeClr val="tx1"/>
                </a:solidFill>
                <a:latin typeface="Arial" panose="020B0604020202020204" pitchFamily="34" charset="0"/>
                <a:cs typeface="Arial" panose="020B0604020202020204" pitchFamily="34" charset="0"/>
              </a:rPr>
              <a:t> December 2018</a:t>
            </a:r>
          </a:p>
          <a:p>
            <a:r>
              <a:rPr lang="en-GB" sz="1500" dirty="0">
                <a:solidFill>
                  <a:schemeClr val="tx1"/>
                </a:solidFill>
                <a:latin typeface="Arial" panose="020B0604020202020204" pitchFamily="34" charset="0"/>
                <a:cs typeface="Arial" panose="020B0604020202020204" pitchFamily="34" charset="0"/>
              </a:rPr>
              <a:t>McLeod. S, 2018 Simple Psychology, Available at </a:t>
            </a:r>
            <a:r>
              <a:rPr lang="en-GB" sz="15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https://www.simplypsychology.org/pavlov.html</a:t>
            </a:r>
            <a:r>
              <a:rPr lang="en-GB" sz="1500" dirty="0">
                <a:solidFill>
                  <a:schemeClr val="tx1"/>
                </a:solidFill>
                <a:latin typeface="Arial" panose="020B0604020202020204" pitchFamily="34" charset="0"/>
                <a:cs typeface="Arial" panose="020B0604020202020204" pitchFamily="34" charset="0"/>
              </a:rPr>
              <a:t>, Accessed 5</a:t>
            </a:r>
            <a:r>
              <a:rPr lang="en-GB" sz="1500" baseline="30000" dirty="0">
                <a:solidFill>
                  <a:schemeClr val="tx1"/>
                </a:solidFill>
                <a:latin typeface="Arial" panose="020B0604020202020204" pitchFamily="34" charset="0"/>
                <a:cs typeface="Arial" panose="020B0604020202020204" pitchFamily="34" charset="0"/>
              </a:rPr>
              <a:t>th</a:t>
            </a:r>
            <a:r>
              <a:rPr lang="en-GB" sz="1500" dirty="0">
                <a:solidFill>
                  <a:schemeClr val="tx1"/>
                </a:solidFill>
                <a:latin typeface="Arial" panose="020B0604020202020204" pitchFamily="34" charset="0"/>
                <a:cs typeface="Arial" panose="020B0604020202020204" pitchFamily="34" charset="0"/>
              </a:rPr>
              <a:t> December 2018)</a:t>
            </a:r>
          </a:p>
          <a:p>
            <a:r>
              <a:rPr lang="en-GB" sz="15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McLeod. S, Simple Psychology</a:t>
            </a:r>
            <a:r>
              <a:rPr lang="en-GB" sz="1500" u="sng"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Available at </a:t>
            </a:r>
            <a:r>
              <a:rPr lang="en-GB" sz="15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https://www.simplypsychology.org/operant-conditioning.html</a:t>
            </a:r>
            <a:r>
              <a:rPr lang="en-GB" sz="1500" dirty="0">
                <a:solidFill>
                  <a:schemeClr val="tx1"/>
                </a:solidFill>
                <a:latin typeface="Arial" panose="020B0604020202020204" pitchFamily="34" charset="0"/>
                <a:cs typeface="Arial" panose="020B0604020202020204" pitchFamily="34" charset="0"/>
              </a:rPr>
              <a:t>, Accessed (5</a:t>
            </a:r>
            <a:r>
              <a:rPr lang="en-GB" sz="1500" baseline="30000" dirty="0">
                <a:solidFill>
                  <a:schemeClr val="tx1"/>
                </a:solidFill>
                <a:latin typeface="Arial" panose="020B0604020202020204" pitchFamily="34" charset="0"/>
                <a:cs typeface="Arial" panose="020B0604020202020204" pitchFamily="34" charset="0"/>
              </a:rPr>
              <a:t>th</a:t>
            </a:r>
            <a:r>
              <a:rPr lang="en-GB" sz="1500" dirty="0">
                <a:solidFill>
                  <a:schemeClr val="tx1"/>
                </a:solidFill>
                <a:latin typeface="Arial" panose="020B0604020202020204" pitchFamily="34" charset="0"/>
                <a:cs typeface="Arial" panose="020B0604020202020204" pitchFamily="34" charset="0"/>
              </a:rPr>
              <a:t> December 2018)  </a:t>
            </a:r>
          </a:p>
        </p:txBody>
      </p:sp>
    </p:spTree>
    <p:extLst>
      <p:ext uri="{BB962C8B-B14F-4D97-AF65-F5344CB8AC3E}">
        <p14:creationId xmlns:p14="http://schemas.microsoft.com/office/powerpoint/2010/main" val="436627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0172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368</TotalTime>
  <Words>669</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History of CBT</vt:lpstr>
      <vt:lpstr>Beginnings</vt:lpstr>
      <vt:lpstr>John Watson (1878-1958)</vt:lpstr>
      <vt:lpstr>Little Albert</vt:lpstr>
      <vt:lpstr> Pavlov (1849-1936)</vt:lpstr>
      <vt:lpstr>Skinner (1904-1990)</vt:lpstr>
      <vt:lpstr>Albert Ellis</vt:lpstr>
      <vt:lpstr>PowerPoint Presentation</vt:lpstr>
      <vt:lpstr>Dr Aaron. T. Beck</vt:lpstr>
      <vt:lpstr>References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CBT</dc:title>
  <dc:creator>Susan Meredith</dc:creator>
  <cp:lastModifiedBy>Susan Meredith</cp:lastModifiedBy>
  <cp:revision>27</cp:revision>
  <dcterms:created xsi:type="dcterms:W3CDTF">2018-12-05T14:00:43Z</dcterms:created>
  <dcterms:modified xsi:type="dcterms:W3CDTF">2018-12-05T20:09:40Z</dcterms:modified>
</cp:coreProperties>
</file>