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7" r:id="rId1"/>
    <p:sldMasterId id="2147483668" r:id="rId2"/>
  </p:sldMasterIdLst>
  <p:notesMasterIdLst>
    <p:notesMasterId r:id="rId13"/>
  </p:notes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embeddedFontLst>
    <p:embeddedFont>
      <p:font typeface="Century Gothic" pitchFamily="34" charset="0"/>
      <p:regular r:id="rId14"/>
      <p:bold r:id="rId15"/>
      <p:italic r:id="rId16"/>
      <p:boldItalic r:id="rId17"/>
    </p:embeddedFont>
    <p:embeddedFont>
      <p:font typeface="Calibri"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5" d="100"/>
          <a:sy n="65" d="100"/>
        </p:scale>
        <p:origin x="-672" y="-64"/>
      </p:cViewPr>
      <p:guideLst>
        <p:guide orient="horz" pos="2160"/>
        <p:guide pos="384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1.xml"/><Relationship Id="rId21" Type="http://schemas.openxmlformats.org/officeDocument/2006/relationships/font" Target="fonts/font8.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font" Target="fonts/font6.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3" name="Google Shape;17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 name="Google Shape;1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7" name="Google Shape;19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4" name="Google Shape;23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8" name="Google Shape;24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4" name="Google Shape;24;p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0" name="Google Shape;30;p3"/>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1" name="Google Shape;31;p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4"/>
        <p:cNvGrpSpPr/>
        <p:nvPr/>
      </p:nvGrpSpPr>
      <p:grpSpPr>
        <a:xfrm>
          <a:off x="0" y="0"/>
          <a:ext cx="0" cy="0"/>
          <a:chOff x="0" y="0"/>
          <a:chExt cx="0" cy="0"/>
        </a:xfrm>
      </p:grpSpPr>
      <p:sp>
        <p:nvSpPr>
          <p:cNvPr id="35" name="Google Shape;35;p4"/>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4"/>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600"/>
              <a:buNone/>
              <a:defRPr cap="none">
                <a:solidFill>
                  <a:srgbClr val="999999"/>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a:endParaRPr/>
          </a:p>
        </p:txBody>
      </p:sp>
      <p:sp>
        <p:nvSpPr>
          <p:cNvPr id="37" name="Google Shape;37;p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
        <p:cNvGrpSpPr/>
        <p:nvPr/>
      </p:nvGrpSpPr>
      <p:grpSpPr>
        <a:xfrm>
          <a:off x="0" y="0"/>
          <a:ext cx="0" cy="0"/>
          <a:chOff x="0" y="0"/>
          <a:chExt cx="0" cy="0"/>
        </a:xfrm>
      </p:grpSpPr>
      <p:sp>
        <p:nvSpPr>
          <p:cNvPr id="41" name="Google Shape;41;p5"/>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999999"/>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43" name="Google Shape;43;p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6"/>
        <p:cNvGrpSpPr/>
        <p:nvPr/>
      </p:nvGrpSpPr>
      <p:grpSpPr>
        <a:xfrm>
          <a:off x="0" y="0"/>
          <a:ext cx="0" cy="0"/>
          <a:chOff x="0" y="0"/>
          <a:chExt cx="0" cy="0"/>
        </a:xfrm>
      </p:grpSpPr>
      <p:sp>
        <p:nvSpPr>
          <p:cNvPr id="47" name="Google Shape;47;p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6"/>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6"/>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6"/>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4"/>
        <p:cNvGrpSpPr/>
        <p:nvPr/>
      </p:nvGrpSpPr>
      <p:grpSpPr>
        <a:xfrm>
          <a:off x="0" y="0"/>
          <a:ext cx="0" cy="0"/>
          <a:chOff x="0" y="0"/>
          <a:chExt cx="0" cy="0"/>
        </a:xfrm>
      </p:grpSpPr>
      <p:sp>
        <p:nvSpPr>
          <p:cNvPr id="65" name="Google Shape;65;p9"/>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7" name="Google Shape;67;p9"/>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8" name="Google Shape;68;p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sp>
        <p:nvSpPr>
          <p:cNvPr id="72" name="Google Shape;72;p10"/>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0"/>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4" name="Google Shape;74;p10"/>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5" name="Google Shape;75;p1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11"/>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1"/>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81" name="Google Shape;81;p11"/>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2" name="Google Shape;82;p1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5"/>
        <p:cNvGrpSpPr/>
        <p:nvPr/>
      </p:nvGrpSpPr>
      <p:grpSpPr>
        <a:xfrm>
          <a:off x="0" y="0"/>
          <a:ext cx="0" cy="0"/>
          <a:chOff x="0" y="0"/>
          <a:chExt cx="0" cy="0"/>
        </a:xfrm>
      </p:grpSpPr>
      <p:sp>
        <p:nvSpPr>
          <p:cNvPr id="86" name="Google Shape;86;p12"/>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2"/>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8" name="Google Shape;88;p1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1"/>
        <p:cNvGrpSpPr/>
        <p:nvPr/>
      </p:nvGrpSpPr>
      <p:grpSpPr>
        <a:xfrm>
          <a:off x="0" y="0"/>
          <a:ext cx="0" cy="0"/>
          <a:chOff x="0" y="0"/>
          <a:chExt cx="0" cy="0"/>
        </a:xfrm>
      </p:grpSpPr>
      <p:sp>
        <p:nvSpPr>
          <p:cNvPr id="92" name="Google Shape;92;p13"/>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3"/>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rgbClr val="999999"/>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4" name="Google Shape;94;p13"/>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5" name="Google Shape;95;p1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1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
        <p:nvSpPr>
          <p:cNvPr id="98" name="Google Shape;98;p13"/>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200" b="0" i="0" u="none" strike="noStrike" cap="none">
                <a:solidFill>
                  <a:srgbClr val="999999"/>
                </a:solidFill>
                <a:latin typeface="Arial"/>
                <a:ea typeface="Arial"/>
                <a:cs typeface="Arial"/>
                <a:sym typeface="Arial"/>
              </a:rPr>
              <a:t>“</a:t>
            </a:r>
            <a:endParaRPr/>
          </a:p>
        </p:txBody>
      </p:sp>
      <p:sp>
        <p:nvSpPr>
          <p:cNvPr id="99" name="Google Shape;99;p13"/>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200" b="0" i="0" u="none" strike="noStrike" cap="none">
                <a:solidFill>
                  <a:srgbClr val="999999"/>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0"/>
        <p:cNvGrpSpPr/>
        <p:nvPr/>
      </p:nvGrpSpPr>
      <p:grpSpPr>
        <a:xfrm>
          <a:off x="0" y="0"/>
          <a:ext cx="0" cy="0"/>
          <a:chOff x="0" y="0"/>
          <a:chExt cx="0" cy="0"/>
        </a:xfrm>
      </p:grpSpPr>
      <p:sp>
        <p:nvSpPr>
          <p:cNvPr id="101" name="Google Shape;101;p14"/>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4"/>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999999"/>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103" name="Google Shape;103;p1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5"/>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15"/>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0" name="Google Shape;110;p15"/>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1" name="Google Shape;111;p15"/>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2" name="Google Shape;112;p15"/>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3" name="Google Shape;113;p15"/>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4" name="Google Shape;114;p15"/>
          <p:cNvCxnSpPr/>
          <p:nvPr/>
        </p:nvCxnSpPr>
        <p:spPr>
          <a:xfrm>
            <a:off x="3726142" y="2133600"/>
            <a:ext cx="0" cy="3962400"/>
          </a:xfrm>
          <a:prstGeom prst="straightConnector1">
            <a:avLst/>
          </a:prstGeom>
          <a:noFill/>
          <a:ln w="12700" cap="flat" cmpd="sng">
            <a:solidFill>
              <a:srgbClr val="999999">
                <a:alpha val="40000"/>
              </a:srgbClr>
            </a:solidFill>
            <a:prstDash val="solid"/>
            <a:round/>
            <a:headEnd type="none" w="sm" len="sm"/>
            <a:tailEnd type="none" w="sm" len="sm"/>
          </a:ln>
        </p:spPr>
      </p:cxnSp>
      <p:cxnSp>
        <p:nvCxnSpPr>
          <p:cNvPr id="115" name="Google Shape;115;p15"/>
          <p:cNvCxnSpPr/>
          <p:nvPr/>
        </p:nvCxnSpPr>
        <p:spPr>
          <a:xfrm>
            <a:off x="6962227" y="2133600"/>
            <a:ext cx="0" cy="3966882"/>
          </a:xfrm>
          <a:prstGeom prst="straightConnector1">
            <a:avLst/>
          </a:prstGeom>
          <a:noFill/>
          <a:ln w="12700" cap="flat" cmpd="sng">
            <a:solidFill>
              <a:srgbClr val="999999">
                <a:alpha val="40000"/>
              </a:srgbClr>
            </a:solidFill>
            <a:prstDash val="solid"/>
            <a:round/>
            <a:headEnd type="none" w="sm" len="sm"/>
            <a:tailEnd type="none" w="sm" len="sm"/>
          </a:ln>
        </p:spPr>
      </p:cxnSp>
      <p:sp>
        <p:nvSpPr>
          <p:cNvPr id="116" name="Google Shape;116;p1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16"/>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2" name="Google Shape;122;p16"/>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3" name="Google Shape;123;p16"/>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4" name="Google Shape;124;p16"/>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5" name="Google Shape;125;p16"/>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6" name="Google Shape;126;p16"/>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7" name="Google Shape;127;p16"/>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999999"/>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8" name="Google Shape;128;p16"/>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9" name="Google Shape;129;p16"/>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30" name="Google Shape;130;p16"/>
          <p:cNvCxnSpPr/>
          <p:nvPr/>
        </p:nvCxnSpPr>
        <p:spPr>
          <a:xfrm>
            <a:off x="3726142" y="2133600"/>
            <a:ext cx="0" cy="3962400"/>
          </a:xfrm>
          <a:prstGeom prst="straightConnector1">
            <a:avLst/>
          </a:prstGeom>
          <a:noFill/>
          <a:ln w="12700" cap="flat" cmpd="sng">
            <a:solidFill>
              <a:srgbClr val="999999">
                <a:alpha val="40000"/>
              </a:srgbClr>
            </a:solidFill>
            <a:prstDash val="solid"/>
            <a:round/>
            <a:headEnd type="none" w="sm" len="sm"/>
            <a:tailEnd type="none" w="sm" len="sm"/>
          </a:ln>
        </p:spPr>
      </p:cxnSp>
      <p:cxnSp>
        <p:nvCxnSpPr>
          <p:cNvPr id="131" name="Google Shape;131;p16"/>
          <p:cNvCxnSpPr/>
          <p:nvPr/>
        </p:nvCxnSpPr>
        <p:spPr>
          <a:xfrm>
            <a:off x="6962227" y="2133600"/>
            <a:ext cx="0" cy="3966882"/>
          </a:xfrm>
          <a:prstGeom prst="straightConnector1">
            <a:avLst/>
          </a:prstGeom>
          <a:noFill/>
          <a:ln w="12700" cap="flat" cmpd="sng">
            <a:solidFill>
              <a:srgbClr val="999999">
                <a:alpha val="40000"/>
              </a:srgbClr>
            </a:solidFill>
            <a:prstDash val="solid"/>
            <a:round/>
            <a:headEnd type="none" w="sm" len="sm"/>
            <a:tailEnd type="none" w="sm" len="sm"/>
          </a:ln>
        </p:spPr>
      </p:cxnSp>
      <p:sp>
        <p:nvSpPr>
          <p:cNvPr id="132" name="Google Shape;132;p1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8" name="Google Shape;138;p1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1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18"/>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18"/>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4" name="Google Shape;144;p1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1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9"/>
        <p:cNvGrpSpPr/>
        <p:nvPr/>
      </p:nvGrpSpPr>
      <p:grpSpPr>
        <a:xfrm>
          <a:off x="0" y="0"/>
          <a:ext cx="0" cy="0"/>
          <a:chOff x="0" y="0"/>
          <a:chExt cx="0" cy="0"/>
        </a:xfrm>
      </p:grpSpPr>
      <p:sp>
        <p:nvSpPr>
          <p:cNvPr id="160" name="Google Shape;160;p20"/>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dk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20"/>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600"/>
              <a:buNone/>
              <a:defRPr cap="none">
                <a:solidFill>
                  <a:srgbClr val="FCFCFC"/>
                </a:solidFill>
              </a:defRPr>
            </a:lvl1pPr>
            <a:lvl2pPr lvl="1" algn="ctr">
              <a:spcBef>
                <a:spcPts val="1000"/>
              </a:spcBef>
              <a:spcAft>
                <a:spcPts val="0"/>
              </a:spcAft>
              <a:buSzPts val="1440"/>
              <a:buNone/>
              <a:defRPr>
                <a:solidFill>
                  <a:srgbClr val="888888"/>
                </a:solidFill>
              </a:defRPr>
            </a:lvl2pPr>
            <a:lvl3pPr lvl="2" algn="ctr">
              <a:spcBef>
                <a:spcPts val="1000"/>
              </a:spcBef>
              <a:spcAft>
                <a:spcPts val="0"/>
              </a:spcAft>
              <a:buSzPts val="1280"/>
              <a:buNone/>
              <a:defRPr>
                <a:solidFill>
                  <a:srgbClr val="888888"/>
                </a:solidFill>
              </a:defRPr>
            </a:lvl3pPr>
            <a:lvl4pPr lvl="3" algn="ctr">
              <a:spcBef>
                <a:spcPts val="1000"/>
              </a:spcBef>
              <a:spcAft>
                <a:spcPts val="0"/>
              </a:spcAft>
              <a:buSzPts val="1120"/>
              <a:buNone/>
              <a:defRPr>
                <a:solidFill>
                  <a:srgbClr val="888888"/>
                </a:solidFill>
              </a:defRPr>
            </a:lvl4pPr>
            <a:lvl5pPr lvl="4" algn="ctr">
              <a:spcBef>
                <a:spcPts val="1000"/>
              </a:spcBef>
              <a:spcAft>
                <a:spcPts val="0"/>
              </a:spcAft>
              <a:buSzPts val="1120"/>
              <a:buNone/>
              <a:defRPr>
                <a:solidFill>
                  <a:srgbClr val="888888"/>
                </a:solidFill>
              </a:defRPr>
            </a:lvl5pPr>
            <a:lvl6pPr lvl="5" algn="ctr">
              <a:spcBef>
                <a:spcPts val="1000"/>
              </a:spcBef>
              <a:spcAft>
                <a:spcPts val="0"/>
              </a:spcAft>
              <a:buSzPts val="1120"/>
              <a:buNone/>
              <a:defRPr>
                <a:solidFill>
                  <a:srgbClr val="888888"/>
                </a:solidFill>
              </a:defRPr>
            </a:lvl6pPr>
            <a:lvl7pPr lvl="6" algn="ctr">
              <a:spcBef>
                <a:spcPts val="1000"/>
              </a:spcBef>
              <a:spcAft>
                <a:spcPts val="0"/>
              </a:spcAft>
              <a:buSzPts val="1120"/>
              <a:buNone/>
              <a:defRPr>
                <a:solidFill>
                  <a:srgbClr val="888888"/>
                </a:solidFill>
              </a:defRPr>
            </a:lvl7pPr>
            <a:lvl8pPr lvl="7" algn="ctr">
              <a:spcBef>
                <a:spcPts val="1000"/>
              </a:spcBef>
              <a:spcAft>
                <a:spcPts val="0"/>
              </a:spcAft>
              <a:buSzPts val="1120"/>
              <a:buNone/>
              <a:defRPr>
                <a:solidFill>
                  <a:srgbClr val="888888"/>
                </a:solidFill>
              </a:defRPr>
            </a:lvl8pPr>
            <a:lvl9pPr lvl="8" algn="ctr">
              <a:spcBef>
                <a:spcPts val="1000"/>
              </a:spcBef>
              <a:spcAft>
                <a:spcPts val="0"/>
              </a:spcAft>
              <a:buSzPts val="1120"/>
              <a:buNone/>
              <a:defRPr>
                <a:solidFill>
                  <a:srgbClr val="888888"/>
                </a:solidFill>
              </a:defRPr>
            </a:lvl9pPr>
          </a:lstStyle>
          <a:p>
            <a:endParaRPr/>
          </a:p>
        </p:txBody>
      </p:sp>
      <p:sp>
        <p:nvSpPr>
          <p:cNvPr id="162" name="Google Shape;162;p2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2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 name="Google Shape;164;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65"/>
        <p:cNvGrpSpPr/>
        <p:nvPr/>
      </p:nvGrpSpPr>
      <p:grpSpPr>
        <a:xfrm>
          <a:off x="0" y="0"/>
          <a:ext cx="0" cy="0"/>
          <a:chOff x="0" y="0"/>
          <a:chExt cx="0" cy="0"/>
        </a:xfrm>
      </p:grpSpPr>
      <p:sp>
        <p:nvSpPr>
          <p:cNvPr id="166" name="Google Shape;166;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7" name="Google Shape;167;p2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68" name="Google Shape;168;p2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2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p2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theme" Target="../theme/theme2.xml"/><Relationship Id="rId7" Type="http://schemas.openxmlformats.org/officeDocument/2006/relationships/image" Target="../media/image4.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11" name="Google Shape;11;p1"/>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12" name="Google Shape;12;p1"/>
          <p:cNvSpPr/>
          <p:nvPr/>
        </p:nvSpPr>
        <p:spPr>
          <a:xfrm>
            <a:off x="8609012" y="1676400"/>
            <a:ext cx="2819400" cy="2819400"/>
          </a:xfrm>
          <a:prstGeom prst="ellipse">
            <a:avLst/>
          </a:prstGeom>
          <a:gradFill>
            <a:gsLst>
              <a:gs pos="0">
                <a:srgbClr val="666666">
                  <a:alpha val="6666"/>
                </a:srgbClr>
              </a:gs>
              <a:gs pos="36000">
                <a:srgbClr val="666666">
                  <a:alpha val="5882"/>
                </a:srgbClr>
              </a:gs>
              <a:gs pos="69000">
                <a:srgbClr val="666666">
                  <a:alpha val="0"/>
                </a:srgbClr>
              </a:gs>
              <a:gs pos="100000">
                <a:srgbClr val="666666">
                  <a:alpha val="0"/>
                </a:srgbClr>
              </a:gs>
            </a:gsLst>
            <a:path path="circle">
              <a:fillToRect/>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1"/>
          <p:cNvPicPr preferRelativeResize="0"/>
          <p:nvPr/>
        </p:nvPicPr>
        <p:blipFill rotWithShape="1">
          <a:blip r:embed="rId22">
            <a:alphaModFix/>
          </a:blip>
          <a:srcRect t="28812"/>
          <a:stretch/>
        </p:blipFill>
        <p:spPr>
          <a:xfrm>
            <a:off x="7999412" y="0"/>
            <a:ext cx="1603387" cy="1141407"/>
          </a:xfrm>
          <a:prstGeom prst="rect">
            <a:avLst/>
          </a:prstGeom>
          <a:noFill/>
          <a:ln>
            <a:noFill/>
          </a:ln>
        </p:spPr>
      </p:pic>
      <p:pic>
        <p:nvPicPr>
          <p:cNvPr id="14" name="Google Shape;14;p1"/>
          <p:cNvPicPr preferRelativeResize="0"/>
          <p:nvPr/>
        </p:nvPicPr>
        <p:blipFill rotWithShape="1">
          <a:blip r:embed="rId23">
            <a:alphaModFix/>
          </a:blip>
          <a:srcRect b="23320"/>
          <a:stretch/>
        </p:blipFill>
        <p:spPr>
          <a:xfrm>
            <a:off x="8605878" y="6096000"/>
            <a:ext cx="993734" cy="762000"/>
          </a:xfrm>
          <a:prstGeom prst="rect">
            <a:avLst/>
          </a:prstGeom>
          <a:noFill/>
          <a:ln>
            <a:noFill/>
          </a:ln>
        </p:spPr>
      </p:pic>
      <p:sp>
        <p:nvSpPr>
          <p:cNvPr id="15" name="Google Shape;15;p1"/>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7" name="Google Shape;17;p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999999"/>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999999"/>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999999"/>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999999"/>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4">
            <a:alphaModFix/>
          </a:blip>
          <a:stretch>
            <a:fillRect/>
          </a:stretch>
        </a:blipFill>
        <a:effectLst/>
      </p:bgPr>
    </p:bg>
    <p:spTree>
      <p:nvGrpSpPr>
        <p:cNvPr id="1" name="Shape 147"/>
        <p:cNvGrpSpPr/>
        <p:nvPr/>
      </p:nvGrpSpPr>
      <p:grpSpPr>
        <a:xfrm>
          <a:off x="0" y="0"/>
          <a:ext cx="0" cy="0"/>
          <a:chOff x="0" y="0"/>
          <a:chExt cx="0" cy="0"/>
        </a:xfrm>
      </p:grpSpPr>
      <p:pic>
        <p:nvPicPr>
          <p:cNvPr id="148" name="Google Shape;148;p19"/>
          <p:cNvPicPr preferRelativeResize="0"/>
          <p:nvPr/>
        </p:nvPicPr>
        <p:blipFill rotWithShape="1">
          <a:blip r:embed="rId5">
            <a:alphaModFix/>
          </a:blip>
          <a:srcRect l="3613"/>
          <a:stretch/>
        </p:blipFill>
        <p:spPr>
          <a:xfrm>
            <a:off x="0" y="2669685"/>
            <a:ext cx="4037012" cy="4188315"/>
          </a:xfrm>
          <a:prstGeom prst="rect">
            <a:avLst/>
          </a:prstGeom>
          <a:noFill/>
          <a:ln>
            <a:noFill/>
          </a:ln>
        </p:spPr>
      </p:pic>
      <p:pic>
        <p:nvPicPr>
          <p:cNvPr id="149" name="Google Shape;149;p19"/>
          <p:cNvPicPr preferRelativeResize="0"/>
          <p:nvPr/>
        </p:nvPicPr>
        <p:blipFill rotWithShape="1">
          <a:blip r:embed="rId6">
            <a:alphaModFix/>
          </a:blip>
          <a:srcRect l="35640"/>
          <a:stretch/>
        </p:blipFill>
        <p:spPr>
          <a:xfrm>
            <a:off x="0" y="2892347"/>
            <a:ext cx="1522412" cy="2365453"/>
          </a:xfrm>
          <a:prstGeom prst="rect">
            <a:avLst/>
          </a:prstGeom>
          <a:noFill/>
          <a:ln>
            <a:noFill/>
          </a:ln>
        </p:spPr>
      </p:pic>
      <p:sp>
        <p:nvSpPr>
          <p:cNvPr id="150" name="Google Shape;150;p19"/>
          <p:cNvSpPr/>
          <p:nvPr/>
        </p:nvSpPr>
        <p:spPr>
          <a:xfrm>
            <a:off x="8609012" y="1676400"/>
            <a:ext cx="2819400" cy="2819400"/>
          </a:xfrm>
          <a:prstGeom prst="ellipse">
            <a:avLst/>
          </a:prstGeom>
          <a:gradFill>
            <a:gsLst>
              <a:gs pos="0">
                <a:srgbClr val="FAFAFA">
                  <a:alpha val="6666"/>
                </a:srgbClr>
              </a:gs>
              <a:gs pos="36000">
                <a:srgbClr val="FAFAFA">
                  <a:alpha val="5882"/>
                </a:srgbClr>
              </a:gs>
              <a:gs pos="69000">
                <a:srgbClr val="FAFAFA">
                  <a:alpha val="0"/>
                </a:srgbClr>
              </a:gs>
              <a:gs pos="100000">
                <a:srgbClr val="FAFAFA">
                  <a:alpha val="0"/>
                </a:srgbClr>
              </a:gs>
            </a:gsLst>
            <a:path path="circle">
              <a:fillToRect/>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1" name="Google Shape;151;p19"/>
          <p:cNvPicPr preferRelativeResize="0"/>
          <p:nvPr/>
        </p:nvPicPr>
        <p:blipFill rotWithShape="1">
          <a:blip r:embed="rId7">
            <a:alphaModFix/>
          </a:blip>
          <a:srcRect t="28812"/>
          <a:stretch/>
        </p:blipFill>
        <p:spPr>
          <a:xfrm>
            <a:off x="7999412" y="0"/>
            <a:ext cx="1603387" cy="1141407"/>
          </a:xfrm>
          <a:prstGeom prst="rect">
            <a:avLst/>
          </a:prstGeom>
          <a:noFill/>
          <a:ln>
            <a:noFill/>
          </a:ln>
        </p:spPr>
      </p:pic>
      <p:pic>
        <p:nvPicPr>
          <p:cNvPr id="152" name="Google Shape;152;p19"/>
          <p:cNvPicPr preferRelativeResize="0"/>
          <p:nvPr/>
        </p:nvPicPr>
        <p:blipFill rotWithShape="1">
          <a:blip r:embed="rId8">
            <a:alphaModFix/>
          </a:blip>
          <a:srcRect b="23320"/>
          <a:stretch/>
        </p:blipFill>
        <p:spPr>
          <a:xfrm>
            <a:off x="8605878" y="6096000"/>
            <a:ext cx="993734" cy="762000"/>
          </a:xfrm>
          <a:prstGeom prst="rect">
            <a:avLst/>
          </a:prstGeom>
          <a:noFill/>
          <a:ln>
            <a:noFill/>
          </a:ln>
        </p:spPr>
      </p:pic>
      <p:sp>
        <p:nvSpPr>
          <p:cNvPr id="153" name="Google Shape;153;p19"/>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dk2"/>
              </a:buClr>
              <a:buSzPts val="4200"/>
              <a:buFont typeface="Century Gothic"/>
              <a:buNone/>
              <a:defRPr sz="4200" b="0" i="0" u="none" strike="noStrike" cap="none">
                <a:solidFill>
                  <a:schemeClr val="dk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55" name="Google Shape;155;p19"/>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FCFCFC"/>
              </a:buClr>
              <a:buSzPts val="1600"/>
              <a:buFont typeface="Noto Sans Symbols"/>
              <a:buChar char="►"/>
              <a:defRPr sz="2000" b="0" i="0" u="none" strike="noStrike" cap="none">
                <a:solidFill>
                  <a:schemeClr val="dk1"/>
                </a:solidFill>
                <a:latin typeface="Century Gothic"/>
                <a:ea typeface="Century Gothic"/>
                <a:cs typeface="Century Gothic"/>
                <a:sym typeface="Century Gothic"/>
              </a:defRPr>
            </a:lvl1pPr>
            <a:lvl2pPr marL="914400" marR="0" lvl="1" indent="-320040" algn="l" rtl="0">
              <a:spcBef>
                <a:spcPts val="1000"/>
              </a:spcBef>
              <a:spcAft>
                <a:spcPts val="0"/>
              </a:spcAft>
              <a:buClr>
                <a:srgbClr val="FCFCFC"/>
              </a:buClr>
              <a:buSzPts val="1440"/>
              <a:buFont typeface="Noto Sans Symbols"/>
              <a:buChar char="►"/>
              <a:defRPr sz="1800" b="0" i="0" u="none" strike="noStrike" cap="none">
                <a:solidFill>
                  <a:schemeClr val="dk1"/>
                </a:solidFill>
                <a:latin typeface="Century Gothic"/>
                <a:ea typeface="Century Gothic"/>
                <a:cs typeface="Century Gothic"/>
                <a:sym typeface="Century Gothic"/>
              </a:defRPr>
            </a:lvl2pPr>
            <a:lvl3pPr marL="1371600" marR="0" lvl="2" indent="-309880" algn="l" rtl="0">
              <a:spcBef>
                <a:spcPts val="1000"/>
              </a:spcBef>
              <a:spcAft>
                <a:spcPts val="0"/>
              </a:spcAft>
              <a:buClr>
                <a:srgbClr val="FCFCFC"/>
              </a:buClr>
              <a:buSzPts val="1280"/>
              <a:buFont typeface="Noto Sans Symbols"/>
              <a:buChar char="►"/>
              <a:defRPr sz="1600" b="0" i="0" u="none" strike="noStrike" cap="none">
                <a:solidFill>
                  <a:schemeClr val="dk1"/>
                </a:solidFill>
                <a:latin typeface="Century Gothic"/>
                <a:ea typeface="Century Gothic"/>
                <a:cs typeface="Century Gothic"/>
                <a:sym typeface="Century Gothic"/>
              </a:defRPr>
            </a:lvl3pPr>
            <a:lvl4pPr marL="1828800" marR="0" lvl="3" indent="-299719"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4pPr>
            <a:lvl5pPr marL="2286000" marR="0" lvl="4" indent="-299720"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5pPr>
            <a:lvl6pPr marL="2743200" marR="0" lvl="5" indent="-299720"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6pPr>
            <a:lvl7pPr marL="3200400" marR="0" lvl="6" indent="-299720"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7pPr>
            <a:lvl8pPr marL="3657600" marR="0" lvl="7" indent="-299720"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8pPr>
            <a:lvl9pPr marL="4114800" marR="0" lvl="8" indent="-299720" algn="l" rtl="0">
              <a:spcBef>
                <a:spcPts val="1000"/>
              </a:spcBef>
              <a:spcAft>
                <a:spcPts val="0"/>
              </a:spcAft>
              <a:buClr>
                <a:srgbClr val="FCFCFC"/>
              </a:buClr>
              <a:buSzPts val="1120"/>
              <a:buFont typeface="Noto Sans Symbols"/>
              <a:buChar char="►"/>
              <a:defRPr sz="1400" b="0" i="0" u="none" strike="noStrike" cap="none">
                <a:solidFill>
                  <a:schemeClr val="dk1"/>
                </a:solidFill>
                <a:latin typeface="Century Gothic"/>
                <a:ea typeface="Century Gothic"/>
                <a:cs typeface="Century Gothic"/>
                <a:sym typeface="Century Gothic"/>
              </a:defRPr>
            </a:lvl9pPr>
          </a:lstStyle>
          <a:p>
            <a:endParaRPr/>
          </a:p>
        </p:txBody>
      </p:sp>
      <p:sp>
        <p:nvSpPr>
          <p:cNvPr id="156" name="Google Shape;156;p1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57" name="Google Shape;157;p1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58" name="Google Shape;158;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rgbClr val="888888"/>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rgbClr val="888888"/>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rgbClr val="888888"/>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rgbClr val="888888"/>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rgbClr val="888888"/>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rgbClr val="888888"/>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rgbClr val="888888"/>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rgbClr val="888888"/>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rgbClr val="888888"/>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pPr marL="0" lvl="0" indent="0" algn="ct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Lst>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thechicagoschool.edu/insight/health-care/why-is-psychology-important-in-nursing-programs/" TargetMode="External"/><Relationship Id="rId3" Type="http://schemas.openxmlformats.org/officeDocument/2006/relationships/hyperlink" Target="https://www.healthcareers.nhs.uk/explore-roles/public-health/roles-public-health/health-visitor/health-visitor" TargetMode="External"/><Relationship Id="rId7" Type="http://schemas.openxmlformats.org/officeDocument/2006/relationships/hyperlink" Target="https://www.thechicagoschool.edu/"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bit.ly/3ftA9AW" TargetMode="External"/><Relationship Id="rId5" Type="http://schemas.openxmlformats.org/officeDocument/2006/relationships/hyperlink" Target="https://bit.ly/3dO4H01" TargetMode="External"/><Relationship Id="rId4" Type="http://schemas.openxmlformats.org/officeDocument/2006/relationships/hyperlink" Target="https://bit.ly/3E0Y7O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2000"/>
              <a:buFont typeface="Century Gothic"/>
              <a:buNone/>
            </a:pPr>
            <a:r>
              <a:rPr lang="en-US" sz="2000" dirty="0"/>
              <a:t>Student Name: </a:t>
            </a:r>
            <a:r>
              <a:rPr lang="en-US" sz="2000" dirty="0" smtClean="0"/>
              <a:t> </a:t>
            </a:r>
            <a:r>
              <a:rPr lang="en-US" sz="2000" dirty="0" err="1" smtClean="0"/>
              <a:t>usman</a:t>
            </a:r>
            <a:r>
              <a:rPr lang="en-US" sz="2000" dirty="0" smtClean="0"/>
              <a:t> </a:t>
            </a:r>
            <a:r>
              <a:rPr lang="en-US" sz="2000" dirty="0" err="1" smtClean="0"/>
              <a:t>uddin</a:t>
            </a:r>
            <a:r>
              <a:rPr lang="en-US" sz="2000" dirty="0"/>
              <a:t/>
            </a:r>
            <a:br>
              <a:rPr lang="en-US" sz="2000" dirty="0"/>
            </a:br>
            <a:r>
              <a:rPr lang="en-US" sz="2000" dirty="0"/>
              <a:t/>
            </a:r>
            <a:br>
              <a:rPr lang="en-US" sz="2000" dirty="0"/>
            </a:br>
            <a:r>
              <a:rPr lang="en-US" sz="2000" dirty="0"/>
              <a:t>Student ID Number: </a:t>
            </a:r>
            <a:r>
              <a:rPr lang="en-US" sz="2000" dirty="0" smtClean="0"/>
              <a:t> 2116921</a:t>
            </a:r>
            <a:endParaRPr sz="2400"/>
          </a:p>
        </p:txBody>
      </p:sp>
      <p:sp>
        <p:nvSpPr>
          <p:cNvPr id="176" name="Google Shape;176;p22"/>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dirty="0" err="1"/>
              <a:t>Programme</a:t>
            </a:r>
            <a:r>
              <a:rPr lang="en-US" dirty="0"/>
              <a:t>: </a:t>
            </a:r>
            <a:r>
              <a:rPr lang="en-US" b="1" u="sng" dirty="0">
                <a:solidFill>
                  <a:srgbClr val="00B0F0"/>
                </a:solidFill>
              </a:rPr>
              <a:t>Certificate of Higher Education Skills for the Workplace (Health and Social Care).</a:t>
            </a:r>
            <a:endParaRPr/>
          </a:p>
          <a:p>
            <a:pPr marL="342900" lvl="0" indent="-342900" algn="l" rtl="0">
              <a:spcBef>
                <a:spcPts val="1000"/>
              </a:spcBef>
              <a:spcAft>
                <a:spcPts val="0"/>
              </a:spcAft>
              <a:buSzPts val="1600"/>
              <a:buChar char="►"/>
            </a:pPr>
            <a:r>
              <a:rPr lang="en-US" dirty="0"/>
              <a:t>Module: </a:t>
            </a:r>
            <a:r>
              <a:rPr lang="en-US" b="1" u="sng" dirty="0">
                <a:solidFill>
                  <a:srgbClr val="00B0F0"/>
                </a:solidFill>
              </a:rPr>
              <a:t>Psychology for Health and Social Care. </a:t>
            </a:r>
            <a:endParaRPr/>
          </a:p>
          <a:p>
            <a:pPr marL="342900" lvl="0" indent="-342900" algn="l" rtl="0">
              <a:spcBef>
                <a:spcPts val="1000"/>
              </a:spcBef>
              <a:spcAft>
                <a:spcPts val="0"/>
              </a:spcAft>
              <a:buSzPts val="1600"/>
              <a:buChar char="►"/>
            </a:pPr>
            <a:r>
              <a:rPr lang="en-US" dirty="0"/>
              <a:t>Module code: </a:t>
            </a:r>
            <a:r>
              <a:rPr lang="en-US" b="1" u="sng" dirty="0">
                <a:solidFill>
                  <a:srgbClr val="00B0F0"/>
                </a:solidFill>
              </a:rPr>
              <a:t>BMHP4003</a:t>
            </a:r>
            <a:endParaRPr/>
          </a:p>
          <a:p>
            <a:pPr marL="342900" lvl="0" indent="-342900" algn="l" rtl="0">
              <a:spcBef>
                <a:spcPts val="1000"/>
              </a:spcBef>
              <a:spcAft>
                <a:spcPts val="0"/>
              </a:spcAft>
              <a:buSzPts val="1600"/>
              <a:buChar char="►"/>
            </a:pPr>
            <a:r>
              <a:rPr lang="en-US" dirty="0"/>
              <a:t>Lecturer: </a:t>
            </a:r>
            <a:r>
              <a:rPr lang="en-US" b="1" u="sng" dirty="0">
                <a:solidFill>
                  <a:srgbClr val="00B0F0"/>
                </a:solidFill>
              </a:rPr>
              <a:t>Neale Haddon</a:t>
            </a:r>
            <a:endParaRPr/>
          </a:p>
          <a:p>
            <a:pPr marL="342900" lvl="0" indent="-342900" algn="l" rtl="0">
              <a:spcBef>
                <a:spcPts val="1000"/>
              </a:spcBef>
              <a:spcAft>
                <a:spcPts val="0"/>
              </a:spcAft>
              <a:buSzPts val="1600"/>
              <a:buChar char="►"/>
            </a:pPr>
            <a:r>
              <a:rPr lang="en-US" dirty="0">
                <a:solidFill>
                  <a:srgbClr val="00B0F0"/>
                </a:solidFill>
              </a:rPr>
              <a:t>Task 1:</a:t>
            </a:r>
            <a:endParaRPr/>
          </a:p>
          <a:p>
            <a:pPr marL="342900" lvl="0" indent="-342900" algn="ctr" rtl="0">
              <a:spcBef>
                <a:spcPts val="1000"/>
              </a:spcBef>
              <a:spcAft>
                <a:spcPts val="0"/>
              </a:spcAft>
              <a:buSzPts val="1600"/>
              <a:buChar char="►"/>
            </a:pPr>
            <a:r>
              <a:rPr lang="en-US" b="1" u="sng" dirty="0">
                <a:solidFill>
                  <a:srgbClr val="00B0F0"/>
                </a:solidFill>
              </a:rPr>
              <a:t>Presentation</a:t>
            </a:r>
            <a:endParaRPr b="1" u="sng">
              <a:solidFill>
                <a:srgbClr val="00B0F0"/>
              </a:solidFill>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lt1"/>
            </a:gs>
            <a:gs pos="100000">
              <a:srgbClr val="B6B6B6"/>
            </a:gs>
          </a:gsLst>
          <a:path path="circle">
            <a:fillToRect/>
          </a:path>
          <a:tileRect/>
        </a:gradFill>
        <a:effectLst/>
      </p:bgPr>
    </p:bg>
    <p:spTree>
      <p:nvGrpSpPr>
        <p:cNvPr id="1" name="Shape 181"/>
        <p:cNvGrpSpPr/>
        <p:nvPr/>
      </p:nvGrpSpPr>
      <p:grpSpPr>
        <a:xfrm>
          <a:off x="0" y="0"/>
          <a:ext cx="0" cy="0"/>
          <a:chOff x="0" y="0"/>
          <a:chExt cx="0" cy="0"/>
        </a:xfrm>
      </p:grpSpPr>
      <p:sp>
        <p:nvSpPr>
          <p:cNvPr id="182" name="Google Shape;182;p23"/>
          <p:cNvSpPr/>
          <p:nvPr/>
        </p:nvSpPr>
        <p:spPr>
          <a:xfrm>
            <a:off x="1" y="0"/>
            <a:ext cx="12192000" cy="6858000"/>
          </a:xfrm>
          <a:prstGeom prst="rect">
            <a:avLst/>
          </a:prstGeom>
          <a:gradFill>
            <a:gsLst>
              <a:gs pos="0">
                <a:schemeClr val="lt1"/>
              </a:gs>
              <a:gs pos="100000">
                <a:srgbClr val="B6B6B6"/>
              </a:gs>
            </a:gsLst>
            <a:path path="circle">
              <a:fillToRect/>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83" name="Google Shape;183;p23"/>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2"/>
              </a:buClr>
              <a:buSzPts val="5600"/>
              <a:buFont typeface="Century Gothic"/>
              <a:buNone/>
            </a:pPr>
            <a:r>
              <a:rPr lang="en-US" sz="5600"/>
              <a:t>Why is psychology important when working as a </a:t>
            </a:r>
            <a:r>
              <a:rPr lang="en-US" sz="5600">
                <a:solidFill>
                  <a:srgbClr val="00B0F0"/>
                </a:solidFill>
              </a:rPr>
              <a:t>Health Visitor</a:t>
            </a:r>
            <a:endParaRPr/>
          </a:p>
        </p:txBody>
      </p:sp>
      <p:sp>
        <p:nvSpPr>
          <p:cNvPr id="184" name="Google Shape;184;p23"/>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83"/>
                                        </p:tgtEl>
                                        <p:attrNameLst>
                                          <p:attrName>style.visibility</p:attrName>
                                        </p:attrNameLst>
                                      </p:cBhvr>
                                      <p:to>
                                        <p:strVal val="visible"/>
                                      </p:to>
                                    </p:set>
                                    <p:animEffect transition="in" filter="fade">
                                      <p:cBhvr>
                                        <p:cTn id="7" dur="40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88"/>
        <p:cNvGrpSpPr/>
        <p:nvPr/>
      </p:nvGrpSpPr>
      <p:grpSpPr>
        <a:xfrm>
          <a:off x="0" y="0"/>
          <a:ext cx="0" cy="0"/>
          <a:chOff x="0" y="0"/>
          <a:chExt cx="0" cy="0"/>
        </a:xfrm>
      </p:grpSpPr>
      <p:sp>
        <p:nvSpPr>
          <p:cNvPr id="189" name="Google Shape;189;p24"/>
          <p:cNvSpPr/>
          <p:nvPr/>
        </p:nvSpPr>
        <p:spPr>
          <a:xfrm>
            <a:off x="1"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90" name="Google Shape;190;p24"/>
          <p:cNvSpPr/>
          <p:nvPr/>
        </p:nvSpPr>
        <p:spPr>
          <a:xfrm flipH="1">
            <a:off x="4644637" y="0"/>
            <a:ext cx="559472" cy="3709642"/>
          </a:xfrm>
          <a:custGeom>
            <a:avLst/>
            <a:gdLst/>
            <a:ahLst/>
            <a:cxnLst/>
            <a:rect l="l" t="t" r="r" b="b"/>
            <a:pathLst>
              <a:path w="559472" h="3709642" extrusionOk="0">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dk2">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entury Gothic"/>
              <a:ea typeface="Century Gothic"/>
              <a:cs typeface="Century Gothic"/>
              <a:sym typeface="Century Gothic"/>
            </a:endParaRPr>
          </a:p>
        </p:txBody>
      </p:sp>
      <p:sp>
        <p:nvSpPr>
          <p:cNvPr id="191" name="Google Shape;191;p24"/>
          <p:cNvSpPr/>
          <p:nvPr/>
        </p:nvSpPr>
        <p:spPr>
          <a:xfrm>
            <a:off x="1" y="1"/>
            <a:ext cx="4990911" cy="6858001"/>
          </a:xfrm>
          <a:custGeom>
            <a:avLst/>
            <a:gdLst/>
            <a:ahLst/>
            <a:cxnLst/>
            <a:rect l="l" t="t" r="r" b="b"/>
            <a:pathLst>
              <a:path w="4990911" h="6858001" extrusionOk="0">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92" name="Google Shape;192;p24"/>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4"/>
          <p:cNvSpPr txBox="1">
            <a:spLocks noGrp="1"/>
          </p:cNvSpPr>
          <p:nvPr>
            <p:ph type="title"/>
          </p:nvPr>
        </p:nvSpPr>
        <p:spPr>
          <a:xfrm>
            <a:off x="653143" y="1645920"/>
            <a:ext cx="3522879" cy="4470821"/>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FFFFFF"/>
              </a:buClr>
              <a:buSzPts val="4200"/>
              <a:buFont typeface="Century Gothic"/>
              <a:buNone/>
            </a:pPr>
            <a:r>
              <a:rPr lang="en-US">
                <a:solidFill>
                  <a:srgbClr val="FFFFFF"/>
                </a:solidFill>
              </a:rPr>
              <a:t>Why Psychology is important in nursing programs</a:t>
            </a:r>
            <a:endParaRPr/>
          </a:p>
        </p:txBody>
      </p:sp>
      <p:sp>
        <p:nvSpPr>
          <p:cNvPr id="194" name="Google Shape;194;p24"/>
          <p:cNvSpPr txBox="1">
            <a:spLocks noGrp="1"/>
          </p:cNvSpPr>
          <p:nvPr>
            <p:ph type="body" idx="1"/>
          </p:nvPr>
        </p:nvSpPr>
        <p:spPr>
          <a:xfrm>
            <a:off x="5204109" y="1645920"/>
            <a:ext cx="5919503" cy="447082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240"/>
              <a:buChar char="►"/>
            </a:pPr>
            <a:r>
              <a:rPr lang="en-US" sz="2800" b="1"/>
              <a:t>What is a “health visitor”.</a:t>
            </a:r>
            <a:endParaRPr/>
          </a:p>
          <a:p>
            <a:pPr marL="742950" lvl="1" indent="-285750" algn="l" rtl="0">
              <a:spcBef>
                <a:spcPts val="1000"/>
              </a:spcBef>
              <a:spcAft>
                <a:spcPts val="0"/>
              </a:spcAft>
              <a:buSzPts val="2240"/>
              <a:buChar char="►"/>
            </a:pPr>
            <a:r>
              <a:rPr lang="en-US" sz="2800" b="1"/>
              <a:t>Psychology’s role in Nursing.</a:t>
            </a:r>
            <a:endParaRPr/>
          </a:p>
          <a:p>
            <a:pPr marL="742950" lvl="1" indent="-285750" algn="l" rtl="0">
              <a:spcBef>
                <a:spcPts val="1000"/>
              </a:spcBef>
              <a:spcAft>
                <a:spcPts val="0"/>
              </a:spcAft>
              <a:buSzPts val="2240"/>
              <a:buChar char="►"/>
            </a:pPr>
            <a:r>
              <a:rPr lang="en-US" sz="2800" b="1"/>
              <a:t>Communication and Relationship building.</a:t>
            </a:r>
            <a:endParaRPr/>
          </a:p>
          <a:p>
            <a:pPr marL="742950" lvl="1" indent="-285750" algn="l" rtl="0">
              <a:spcBef>
                <a:spcPts val="1000"/>
              </a:spcBef>
              <a:spcAft>
                <a:spcPts val="0"/>
              </a:spcAft>
              <a:buSzPts val="2240"/>
              <a:buChar char="►"/>
            </a:pPr>
            <a:r>
              <a:rPr lang="en-US" sz="2800" b="1"/>
              <a:t>Nursing in specialized settings.</a:t>
            </a:r>
            <a:endParaRPr/>
          </a:p>
          <a:p>
            <a:pPr marL="742950" lvl="1" indent="-285750" algn="l" rtl="0">
              <a:spcBef>
                <a:spcPts val="1000"/>
              </a:spcBef>
              <a:spcAft>
                <a:spcPts val="0"/>
              </a:spcAft>
              <a:buSzPts val="2240"/>
              <a:buChar char="►"/>
            </a:pPr>
            <a:r>
              <a:rPr lang="en-US" sz="2800" b="1"/>
              <a:t>Nursing and Psychology degree programs.</a:t>
            </a:r>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8"/>
        <p:cNvGrpSpPr/>
        <p:nvPr/>
      </p:nvGrpSpPr>
      <p:grpSpPr>
        <a:xfrm>
          <a:off x="0" y="0"/>
          <a:ext cx="0" cy="0"/>
          <a:chOff x="0" y="0"/>
          <a:chExt cx="0" cy="0"/>
        </a:xfrm>
      </p:grpSpPr>
      <p:sp>
        <p:nvSpPr>
          <p:cNvPr id="199" name="Google Shape;199;p25"/>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00" name="Google Shape;200;p25"/>
          <p:cNvSpPr txBox="1">
            <a:spLocks noGrp="1"/>
          </p:cNvSpPr>
          <p:nvPr>
            <p:ph type="title"/>
          </p:nvPr>
        </p:nvSpPr>
        <p:spPr>
          <a:xfrm>
            <a:off x="648930" y="629266"/>
            <a:ext cx="6188190" cy="1622321"/>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EBEBEB"/>
              </a:buClr>
              <a:buSzPts val="4200"/>
              <a:buFont typeface="Century Gothic"/>
              <a:buNone/>
            </a:pPr>
            <a:r>
              <a:rPr lang="en-US">
                <a:solidFill>
                  <a:srgbClr val="EBEBEB"/>
                </a:solidFill>
              </a:rPr>
              <a:t>What is a “health visitor”.</a:t>
            </a:r>
            <a:endParaRPr/>
          </a:p>
        </p:txBody>
      </p:sp>
      <p:sp>
        <p:nvSpPr>
          <p:cNvPr id="201" name="Google Shape;201;p25"/>
          <p:cNvSpPr txBox="1"/>
          <p:nvPr/>
        </p:nvSpPr>
        <p:spPr>
          <a:xfrm>
            <a:off x="648930" y="2438400"/>
            <a:ext cx="6188189" cy="3785419"/>
          </a:xfrm>
          <a:prstGeom prst="rect">
            <a:avLst/>
          </a:prstGeom>
          <a:noFill/>
          <a:ln>
            <a:noFill/>
          </a:ln>
        </p:spPr>
        <p:txBody>
          <a:bodyPr spcFirstLastPara="1" wrap="square" lIns="91425" tIns="45700" rIns="91425" bIns="45700" anchor="t" anchorCtr="0">
            <a:normAutofit lnSpcReduction="10000"/>
          </a:bodyPr>
          <a:lstStyle/>
          <a:p>
            <a:pPr marL="457200" marR="0" lvl="0" indent="-457200" algn="l" rtl="0">
              <a:spcBef>
                <a:spcPts val="0"/>
              </a:spcBef>
              <a:spcAft>
                <a:spcPts val="0"/>
              </a:spcAft>
              <a:buClr>
                <a:srgbClr val="999999"/>
              </a:buClr>
              <a:buSzPts val="1360"/>
              <a:buFont typeface="Noto Sans Symbols"/>
              <a:buChar char="►"/>
            </a:pPr>
            <a:r>
              <a:rPr lang="en-US" sz="1700" b="1" i="0" u="none" strike="noStrike" cap="none">
                <a:solidFill>
                  <a:srgbClr val="FFFFFF"/>
                </a:solidFill>
                <a:latin typeface="Century Gothic"/>
                <a:ea typeface="Century Gothic"/>
                <a:cs typeface="Century Gothic"/>
                <a:sym typeface="Century Gothic"/>
              </a:rPr>
              <a:t>Health visitors are specialist community public health nurses, (SCPHN) registered midwives or nurses.[1]</a:t>
            </a:r>
            <a:endParaRPr/>
          </a:p>
          <a:p>
            <a:pPr marL="457200" marR="0" lvl="0" indent="-457200" algn="l" rtl="0">
              <a:spcBef>
                <a:spcPts val="1000"/>
              </a:spcBef>
              <a:spcAft>
                <a:spcPts val="0"/>
              </a:spcAft>
              <a:buClr>
                <a:srgbClr val="999999"/>
              </a:buClr>
              <a:buSzPts val="1360"/>
              <a:buFont typeface="Noto Sans Symbols"/>
              <a:buChar char="►"/>
            </a:pPr>
            <a:r>
              <a:rPr lang="en-US" sz="1700" b="1" i="0" u="none" strike="noStrike" cap="none">
                <a:solidFill>
                  <a:srgbClr val="FFFFFF"/>
                </a:solidFill>
                <a:latin typeface="Century Gothic"/>
                <a:ea typeface="Century Gothic"/>
                <a:cs typeface="Century Gothic"/>
                <a:sym typeface="Century Gothic"/>
              </a:rPr>
              <a:t>They specialize in working with families with a child aged 0 to five to identify health needs as early as possible and improve health and wellbeing by promoting health, preventing ill health and reducing inequalities. </a:t>
            </a:r>
            <a:endParaRPr/>
          </a:p>
          <a:p>
            <a:pPr marL="457200" marR="0" lvl="0" indent="-457200" algn="l" rtl="0">
              <a:spcBef>
                <a:spcPts val="1000"/>
              </a:spcBef>
              <a:spcAft>
                <a:spcPts val="0"/>
              </a:spcAft>
              <a:buClr>
                <a:srgbClr val="999999"/>
              </a:buClr>
              <a:buSzPts val="1360"/>
              <a:buFont typeface="Noto Sans Symbols"/>
              <a:buChar char="►"/>
            </a:pPr>
            <a:r>
              <a:rPr lang="en-US" sz="1700" b="1" i="0" u="none" strike="noStrike" cap="none">
                <a:solidFill>
                  <a:srgbClr val="FFFFFF"/>
                </a:solidFill>
                <a:latin typeface="Century Gothic"/>
                <a:ea typeface="Century Gothic"/>
                <a:cs typeface="Century Gothic"/>
                <a:sym typeface="Century Gothic"/>
              </a:rPr>
              <a:t>You will use your expertise and training to identify needs and determine risks and work with clinical and public health colleagues to make sure the right support is provided as early as possible. You may work with at-risk or deprived groups such as the homeless, addicts or travelers.</a:t>
            </a:r>
            <a:endParaRPr/>
          </a:p>
        </p:txBody>
      </p:sp>
      <p:sp>
        <p:nvSpPr>
          <p:cNvPr id="202" name="Google Shape;202;p25"/>
          <p:cNvSpPr/>
          <p:nvPr/>
        </p:nvSpPr>
        <p:spPr>
          <a:xfrm>
            <a:off x="7015974" y="-1"/>
            <a:ext cx="559472" cy="3709642"/>
          </a:xfrm>
          <a:custGeom>
            <a:avLst/>
            <a:gdLst/>
            <a:ahLst/>
            <a:cxnLst/>
            <a:rect l="l" t="t" r="r" b="b"/>
            <a:pathLst>
              <a:path w="559472" h="3709642" extrusionOk="0">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03" name="Google Shape;203;p25" descr="A person and person sitting with a health visitor comforting her."/>
          <p:cNvPicPr preferRelativeResize="0">
            <a:picLocks noGrp="1"/>
          </p:cNvPicPr>
          <p:nvPr>
            <p:ph type="body" idx="1"/>
          </p:nvPr>
        </p:nvPicPr>
        <p:blipFill rotWithShape="1">
          <a:blip r:embed="rId4">
            <a:alphaModFix/>
          </a:blip>
          <a:srcRect l="12555" r="33152"/>
          <a:stretch/>
        </p:blipFill>
        <p:spPr>
          <a:xfrm>
            <a:off x="7229175" y="1"/>
            <a:ext cx="4963245" cy="6858001"/>
          </a:xfrm>
          <a:prstGeom prst="rect">
            <a:avLst/>
          </a:prstGeom>
          <a:noFill/>
          <a:ln>
            <a:noFill/>
          </a:ln>
        </p:spPr>
      </p:pic>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7"/>
        <p:cNvGrpSpPr/>
        <p:nvPr/>
      </p:nvGrpSpPr>
      <p:grpSpPr>
        <a:xfrm>
          <a:off x="0" y="0"/>
          <a:ext cx="0" cy="0"/>
          <a:chOff x="0" y="0"/>
          <a:chExt cx="0" cy="0"/>
        </a:xfrm>
      </p:grpSpPr>
      <p:pic>
        <p:nvPicPr>
          <p:cNvPr id="208" name="Google Shape;208;p26"/>
          <p:cNvPicPr preferRelativeResize="0"/>
          <p:nvPr/>
        </p:nvPicPr>
        <p:blipFill rotWithShape="1">
          <a:blip r:embed="rId4">
            <a:alphaModFix/>
          </a:blip>
          <a:srcRect l="3613"/>
          <a:stretch/>
        </p:blipFill>
        <p:spPr>
          <a:xfrm>
            <a:off x="0" y="2669685"/>
            <a:ext cx="4037012" cy="4188315"/>
          </a:xfrm>
          <a:prstGeom prst="rect">
            <a:avLst/>
          </a:prstGeom>
          <a:noFill/>
          <a:ln>
            <a:noFill/>
          </a:ln>
        </p:spPr>
      </p:pic>
      <p:pic>
        <p:nvPicPr>
          <p:cNvPr id="209" name="Google Shape;209;p26"/>
          <p:cNvPicPr preferRelativeResize="0"/>
          <p:nvPr/>
        </p:nvPicPr>
        <p:blipFill rotWithShape="1">
          <a:blip r:embed="rId5">
            <a:alphaModFix/>
          </a:blip>
          <a:srcRect l="35640"/>
          <a:stretch/>
        </p:blipFill>
        <p:spPr>
          <a:xfrm>
            <a:off x="0" y="2892347"/>
            <a:ext cx="1522412" cy="2365453"/>
          </a:xfrm>
          <a:prstGeom prst="rect">
            <a:avLst/>
          </a:prstGeom>
          <a:noFill/>
          <a:ln>
            <a:noFill/>
          </a:ln>
        </p:spPr>
      </p:pic>
      <p:sp>
        <p:nvSpPr>
          <p:cNvPr id="210" name="Google Shape;210;p26"/>
          <p:cNvSpPr/>
          <p:nvPr/>
        </p:nvSpPr>
        <p:spPr>
          <a:xfrm>
            <a:off x="8609012" y="1676400"/>
            <a:ext cx="2819400" cy="2819400"/>
          </a:xfrm>
          <a:prstGeom prst="ellipse">
            <a:avLst/>
          </a:prstGeom>
          <a:gradFill>
            <a:gsLst>
              <a:gs pos="0">
                <a:srgbClr val="666666">
                  <a:alpha val="6666"/>
                </a:srgbClr>
              </a:gs>
              <a:gs pos="36000">
                <a:srgbClr val="666666">
                  <a:alpha val="5882"/>
                </a:srgbClr>
              </a:gs>
              <a:gs pos="69000">
                <a:srgbClr val="666666">
                  <a:alpha val="0"/>
                </a:srgbClr>
              </a:gs>
              <a:gs pos="100000">
                <a:srgbClr val="666666">
                  <a:alpha val="0"/>
                </a:srgbClr>
              </a:gs>
            </a:gsLst>
            <a:path path="circle">
              <a:fillToRect/>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11" name="Google Shape;211;p26"/>
          <p:cNvPicPr preferRelativeResize="0"/>
          <p:nvPr/>
        </p:nvPicPr>
        <p:blipFill rotWithShape="1">
          <a:blip r:embed="rId6">
            <a:alphaModFix/>
          </a:blip>
          <a:srcRect t="28812"/>
          <a:stretch/>
        </p:blipFill>
        <p:spPr>
          <a:xfrm>
            <a:off x="7999412" y="0"/>
            <a:ext cx="1603387" cy="1141407"/>
          </a:xfrm>
          <a:prstGeom prst="rect">
            <a:avLst/>
          </a:prstGeom>
          <a:noFill/>
          <a:ln>
            <a:noFill/>
          </a:ln>
        </p:spPr>
      </p:pic>
      <p:pic>
        <p:nvPicPr>
          <p:cNvPr id="212" name="Google Shape;212;p26"/>
          <p:cNvPicPr preferRelativeResize="0"/>
          <p:nvPr/>
        </p:nvPicPr>
        <p:blipFill rotWithShape="1">
          <a:blip r:embed="rId7">
            <a:alphaModFix/>
          </a:blip>
          <a:srcRect b="23320"/>
          <a:stretch/>
        </p:blipFill>
        <p:spPr>
          <a:xfrm>
            <a:off x="8605878" y="6096000"/>
            <a:ext cx="993734" cy="762000"/>
          </a:xfrm>
          <a:prstGeom prst="rect">
            <a:avLst/>
          </a:prstGeom>
          <a:noFill/>
          <a:ln>
            <a:noFill/>
          </a:ln>
        </p:spPr>
      </p:pic>
      <p:sp>
        <p:nvSpPr>
          <p:cNvPr id="213" name="Google Shape;213;p26"/>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15" name="Google Shape;215;p26"/>
          <p:cNvSpPr txBox="1">
            <a:spLocks noGrp="1"/>
          </p:cNvSpPr>
          <p:nvPr>
            <p:ph type="title"/>
          </p:nvPr>
        </p:nvSpPr>
        <p:spPr>
          <a:xfrm>
            <a:off x="648930" y="629266"/>
            <a:ext cx="6188190" cy="1622321"/>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rgbClr val="00B0F0"/>
              </a:buClr>
              <a:buSzPct val="100000"/>
              <a:buFont typeface="Century Gothic"/>
              <a:buNone/>
            </a:pPr>
            <a:r>
              <a:rPr lang="en-US" sz="2700">
                <a:solidFill>
                  <a:srgbClr val="00B0F0"/>
                </a:solidFill>
              </a:rPr>
              <a:t>Practical example:</a:t>
            </a:r>
            <a:r>
              <a:rPr lang="en-US">
                <a:solidFill>
                  <a:srgbClr val="EBEBEB"/>
                </a:solidFill>
              </a:rPr>
              <a:t/>
            </a:r>
            <a:br>
              <a:rPr lang="en-US">
                <a:solidFill>
                  <a:srgbClr val="EBEBEB"/>
                </a:solidFill>
              </a:rPr>
            </a:br>
            <a:r>
              <a:rPr lang="en-US">
                <a:solidFill>
                  <a:srgbClr val="EBEBEB"/>
                </a:solidFill>
              </a:rPr>
              <a:t>Psychology’s role in Nursing.</a:t>
            </a:r>
            <a:endParaRPr/>
          </a:p>
        </p:txBody>
      </p:sp>
      <p:sp>
        <p:nvSpPr>
          <p:cNvPr id="216" name="Google Shape;216;p26"/>
          <p:cNvSpPr txBox="1">
            <a:spLocks noGrp="1"/>
          </p:cNvSpPr>
          <p:nvPr>
            <p:ph type="body" idx="2"/>
          </p:nvPr>
        </p:nvSpPr>
        <p:spPr>
          <a:xfrm>
            <a:off x="0" y="2251588"/>
            <a:ext cx="6837119" cy="39722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lnSpc>
                <a:spcPct val="90000"/>
              </a:lnSpc>
              <a:spcBef>
                <a:spcPts val="0"/>
              </a:spcBef>
              <a:spcAft>
                <a:spcPts val="0"/>
              </a:spcAft>
              <a:buSzPct val="79999"/>
              <a:buChar char="►"/>
            </a:pPr>
            <a:r>
              <a:rPr lang="en-US" b="1">
                <a:solidFill>
                  <a:srgbClr val="FFFFFF"/>
                </a:solidFill>
              </a:rPr>
              <a:t>When considering the overall health of an individual, it’s important to recognize the relationship between the mind and body. </a:t>
            </a:r>
            <a:endParaRPr/>
          </a:p>
          <a:p>
            <a:pPr marL="342900" lvl="0" indent="-342900" algn="l" rtl="0">
              <a:lnSpc>
                <a:spcPct val="90000"/>
              </a:lnSpc>
              <a:spcBef>
                <a:spcPts val="1000"/>
              </a:spcBef>
              <a:spcAft>
                <a:spcPts val="0"/>
              </a:spcAft>
              <a:buSzPct val="79999"/>
              <a:buChar char="►"/>
            </a:pPr>
            <a:r>
              <a:rPr lang="en-US" b="1">
                <a:solidFill>
                  <a:srgbClr val="FFFFFF"/>
                </a:solidFill>
              </a:rPr>
              <a:t>Mental health issues can be risk factors for a variety of physical diagnoses. For example,</a:t>
            </a:r>
            <a:endParaRPr/>
          </a:p>
          <a:p>
            <a:pPr marL="742950" lvl="1" indent="-285750" algn="l" rtl="0">
              <a:lnSpc>
                <a:spcPct val="90000"/>
              </a:lnSpc>
              <a:spcBef>
                <a:spcPts val="1000"/>
              </a:spcBef>
              <a:spcAft>
                <a:spcPts val="0"/>
              </a:spcAft>
              <a:buSzPct val="79999"/>
              <a:buChar char="►"/>
            </a:pPr>
            <a:r>
              <a:rPr lang="en-US" sz="1800" b="1">
                <a:solidFill>
                  <a:srgbClr val="FFFFFF"/>
                </a:solidFill>
              </a:rPr>
              <a:t>Anxiety is linked to issues in high blood pressure and heart disease. [2]</a:t>
            </a:r>
            <a:endParaRPr/>
          </a:p>
          <a:p>
            <a:pPr marL="742950" lvl="1" indent="-285750" algn="l" rtl="0">
              <a:lnSpc>
                <a:spcPct val="90000"/>
              </a:lnSpc>
              <a:spcBef>
                <a:spcPts val="1000"/>
              </a:spcBef>
              <a:spcAft>
                <a:spcPts val="0"/>
              </a:spcAft>
              <a:buSzPct val="79999"/>
              <a:buChar char="►"/>
            </a:pPr>
            <a:r>
              <a:rPr lang="en-US" sz="1800" b="1">
                <a:solidFill>
                  <a:srgbClr val="FFFFFF"/>
                </a:solidFill>
              </a:rPr>
              <a:t>Both schizophrenia and depression are shown to impact the body’s resistance to insulin, [3] resulting in a higher risk for type 2 diabetes.</a:t>
            </a:r>
            <a:endParaRPr/>
          </a:p>
          <a:p>
            <a:pPr marL="585216" lvl="1" indent="0" algn="l" rtl="0">
              <a:lnSpc>
                <a:spcPct val="90000"/>
              </a:lnSpc>
              <a:spcBef>
                <a:spcPts val="1000"/>
              </a:spcBef>
              <a:spcAft>
                <a:spcPts val="0"/>
              </a:spcAft>
              <a:buSzPct val="79999"/>
              <a:buNone/>
            </a:pPr>
            <a:endParaRPr sz="1800" b="1">
              <a:solidFill>
                <a:srgbClr val="FFFFFF"/>
              </a:solidFill>
            </a:endParaRPr>
          </a:p>
          <a:p>
            <a:pPr marL="585216" lvl="1" indent="-84582" algn="l" rtl="0">
              <a:lnSpc>
                <a:spcPct val="90000"/>
              </a:lnSpc>
              <a:spcBef>
                <a:spcPts val="1000"/>
              </a:spcBef>
              <a:spcAft>
                <a:spcPts val="0"/>
              </a:spcAft>
              <a:buSzPct val="79999"/>
              <a:buChar char="►"/>
            </a:pPr>
            <a:r>
              <a:rPr lang="en-US" sz="1800" b="1">
                <a:solidFill>
                  <a:srgbClr val="FFFFFF"/>
                </a:solidFill>
              </a:rPr>
              <a:t>When nurses incorporate elements of psychology into their care, they will be able to create patient plans that take the psychological elements of their health into account, resulting in a more holistic approach to care.</a:t>
            </a:r>
            <a:endParaRPr/>
          </a:p>
        </p:txBody>
      </p:sp>
      <p:sp>
        <p:nvSpPr>
          <p:cNvPr id="217" name="Google Shape;217;p26"/>
          <p:cNvSpPr/>
          <p:nvPr/>
        </p:nvSpPr>
        <p:spPr>
          <a:xfrm>
            <a:off x="7015974" y="-1"/>
            <a:ext cx="559472" cy="3709642"/>
          </a:xfrm>
          <a:custGeom>
            <a:avLst/>
            <a:gdLst/>
            <a:ahLst/>
            <a:cxnLst/>
            <a:rect l="l" t="t" r="r" b="b"/>
            <a:pathLst>
              <a:path w="559472" h="3709642" extrusionOk="0">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18" name="Google Shape;218;p26" descr="A picture containing logo&#10;&#10;Description automatically generated"/>
          <p:cNvPicPr preferRelativeResize="0">
            <a:picLocks noGrp="1"/>
          </p:cNvPicPr>
          <p:nvPr>
            <p:ph type="body" idx="1"/>
          </p:nvPr>
        </p:nvPicPr>
        <p:blipFill rotWithShape="1">
          <a:blip r:embed="rId8">
            <a:alphaModFix/>
          </a:blip>
          <a:srcRect l="13508" r="14119"/>
          <a:stretch/>
        </p:blipFill>
        <p:spPr>
          <a:xfrm>
            <a:off x="7229175" y="1"/>
            <a:ext cx="4963245" cy="6858001"/>
          </a:xfrm>
          <a:prstGeom prst="rect">
            <a:avLst/>
          </a:prstGeom>
          <a:noFill/>
          <a:ln>
            <a:noFill/>
          </a:ln>
        </p:spPr>
      </p:pic>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22"/>
        <p:cNvGrpSpPr/>
        <p:nvPr/>
      </p:nvGrpSpPr>
      <p:grpSpPr>
        <a:xfrm>
          <a:off x="0" y="0"/>
          <a:ext cx="0" cy="0"/>
          <a:chOff x="0" y="0"/>
          <a:chExt cx="0" cy="0"/>
        </a:xfrm>
      </p:grpSpPr>
      <p:pic>
        <p:nvPicPr>
          <p:cNvPr id="223" name="Google Shape;223;p27"/>
          <p:cNvPicPr preferRelativeResize="0"/>
          <p:nvPr/>
        </p:nvPicPr>
        <p:blipFill rotWithShape="1">
          <a:blip r:embed="rId4">
            <a:alphaModFix/>
          </a:blip>
          <a:srcRect l="3613"/>
          <a:stretch/>
        </p:blipFill>
        <p:spPr>
          <a:xfrm>
            <a:off x="0" y="2669685"/>
            <a:ext cx="4037012" cy="4188315"/>
          </a:xfrm>
          <a:prstGeom prst="rect">
            <a:avLst/>
          </a:prstGeom>
          <a:noFill/>
          <a:ln>
            <a:noFill/>
          </a:ln>
        </p:spPr>
      </p:pic>
      <p:pic>
        <p:nvPicPr>
          <p:cNvPr id="224" name="Google Shape;224;p27"/>
          <p:cNvPicPr preferRelativeResize="0"/>
          <p:nvPr/>
        </p:nvPicPr>
        <p:blipFill rotWithShape="1">
          <a:blip r:embed="rId5">
            <a:alphaModFix/>
          </a:blip>
          <a:srcRect l="35640"/>
          <a:stretch/>
        </p:blipFill>
        <p:spPr>
          <a:xfrm>
            <a:off x="0" y="2892347"/>
            <a:ext cx="1522412" cy="2365453"/>
          </a:xfrm>
          <a:prstGeom prst="rect">
            <a:avLst/>
          </a:prstGeom>
          <a:noFill/>
          <a:ln>
            <a:noFill/>
          </a:ln>
        </p:spPr>
      </p:pic>
      <p:sp>
        <p:nvSpPr>
          <p:cNvPr id="225" name="Google Shape;225;p27"/>
          <p:cNvSpPr/>
          <p:nvPr/>
        </p:nvSpPr>
        <p:spPr>
          <a:xfrm>
            <a:off x="8609012" y="1676400"/>
            <a:ext cx="2819400" cy="2819400"/>
          </a:xfrm>
          <a:prstGeom prst="ellipse">
            <a:avLst/>
          </a:prstGeom>
          <a:gradFill>
            <a:gsLst>
              <a:gs pos="0">
                <a:srgbClr val="666666">
                  <a:alpha val="6666"/>
                </a:srgbClr>
              </a:gs>
              <a:gs pos="36000">
                <a:srgbClr val="666666">
                  <a:alpha val="5882"/>
                </a:srgbClr>
              </a:gs>
              <a:gs pos="69000">
                <a:srgbClr val="666666">
                  <a:alpha val="0"/>
                </a:srgbClr>
              </a:gs>
              <a:gs pos="100000">
                <a:srgbClr val="666666">
                  <a:alpha val="0"/>
                </a:srgbClr>
              </a:gs>
            </a:gsLst>
            <a:path path="circle">
              <a:fillToRect/>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6" name="Google Shape;226;p27"/>
          <p:cNvPicPr preferRelativeResize="0"/>
          <p:nvPr/>
        </p:nvPicPr>
        <p:blipFill rotWithShape="1">
          <a:blip r:embed="rId6">
            <a:alphaModFix/>
          </a:blip>
          <a:srcRect t="28812"/>
          <a:stretch/>
        </p:blipFill>
        <p:spPr>
          <a:xfrm>
            <a:off x="7999412" y="0"/>
            <a:ext cx="1603387" cy="1141407"/>
          </a:xfrm>
          <a:prstGeom prst="rect">
            <a:avLst/>
          </a:prstGeom>
          <a:noFill/>
          <a:ln>
            <a:noFill/>
          </a:ln>
        </p:spPr>
      </p:pic>
      <p:pic>
        <p:nvPicPr>
          <p:cNvPr id="227" name="Google Shape;227;p27"/>
          <p:cNvPicPr preferRelativeResize="0"/>
          <p:nvPr/>
        </p:nvPicPr>
        <p:blipFill rotWithShape="1">
          <a:blip r:embed="rId7">
            <a:alphaModFix/>
          </a:blip>
          <a:srcRect b="23320"/>
          <a:stretch/>
        </p:blipFill>
        <p:spPr>
          <a:xfrm>
            <a:off x="8605878" y="6096000"/>
            <a:ext cx="993734" cy="762000"/>
          </a:xfrm>
          <a:prstGeom prst="rect">
            <a:avLst/>
          </a:prstGeom>
          <a:noFill/>
          <a:ln>
            <a:noFill/>
          </a:ln>
        </p:spPr>
      </p:pic>
      <p:sp>
        <p:nvSpPr>
          <p:cNvPr id="228" name="Google Shape;228;p27"/>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7"/>
          <p:cNvSpPr txBox="1">
            <a:spLocks noGrp="1"/>
          </p:cNvSpPr>
          <p:nvPr>
            <p:ph type="title"/>
          </p:nvPr>
        </p:nvSpPr>
        <p:spPr>
          <a:xfrm>
            <a:off x="648930" y="629266"/>
            <a:ext cx="9252154" cy="1223983"/>
          </a:xfrm>
          <a:prstGeom prst="rect">
            <a:avLst/>
          </a:prstGeom>
          <a:noFill/>
          <a:ln>
            <a:noFill/>
          </a:ln>
        </p:spPr>
        <p:txBody>
          <a:bodyPr spcFirstLastPara="1" wrap="square" lIns="91425" tIns="45700" rIns="91425" bIns="45700" anchor="t" anchorCtr="0">
            <a:normAutofit fontScale="90000"/>
          </a:bodyPr>
          <a:lstStyle/>
          <a:p>
            <a:pPr marL="0" lvl="0" indent="0" algn="l" rtl="0">
              <a:lnSpc>
                <a:spcPct val="90000"/>
              </a:lnSpc>
              <a:spcBef>
                <a:spcPts val="0"/>
              </a:spcBef>
              <a:spcAft>
                <a:spcPts val="0"/>
              </a:spcAft>
              <a:buClr>
                <a:srgbClr val="00B0F0"/>
              </a:buClr>
              <a:buSzPct val="100000"/>
              <a:buFont typeface="Century Gothic"/>
              <a:buNone/>
            </a:pPr>
            <a:r>
              <a:rPr lang="en-US" sz="3100">
                <a:solidFill>
                  <a:srgbClr val="00B0F0"/>
                </a:solidFill>
              </a:rPr>
              <a:t>Practical example:</a:t>
            </a:r>
            <a:r>
              <a:rPr lang="en-US" sz="3900"/>
              <a:t/>
            </a:r>
            <a:br>
              <a:rPr lang="en-US" sz="3900"/>
            </a:br>
            <a:r>
              <a:rPr lang="en-US" sz="3900"/>
              <a:t>Communication and Relationship building.</a:t>
            </a:r>
            <a:endParaRPr/>
          </a:p>
        </p:txBody>
      </p:sp>
      <p:sp>
        <p:nvSpPr>
          <p:cNvPr id="230" name="Google Shape;230;p27"/>
          <p:cNvSpPr txBox="1">
            <a:spLocks noGrp="1"/>
          </p:cNvSpPr>
          <p:nvPr>
            <p:ph type="body" idx="1"/>
          </p:nvPr>
        </p:nvSpPr>
        <p:spPr>
          <a:xfrm>
            <a:off x="317848" y="2358454"/>
            <a:ext cx="5216638" cy="4196185"/>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SzPct val="80000"/>
              <a:buChar char="►"/>
            </a:pPr>
            <a:r>
              <a:rPr lang="en-US" sz="2400" b="1" dirty="0"/>
              <a:t>Maintaining an effective and adaptable bedside manner requires constant analysis and use of psychology.</a:t>
            </a:r>
            <a:endParaRPr/>
          </a:p>
          <a:p>
            <a:pPr marL="342900" lvl="0" indent="-342900" algn="l" rtl="0">
              <a:spcBef>
                <a:spcPts val="1000"/>
              </a:spcBef>
              <a:spcAft>
                <a:spcPts val="0"/>
              </a:spcAft>
              <a:buSzPct val="80000"/>
              <a:buChar char="►"/>
            </a:pPr>
            <a:r>
              <a:rPr lang="en-US" sz="2400" b="1" dirty="0"/>
              <a:t>Psychology can provide valuable insight into the minds of patients and help nurses build a quick rapport.</a:t>
            </a:r>
            <a:endParaRPr/>
          </a:p>
          <a:p>
            <a:pPr marL="342900" lvl="0" indent="-342900" algn="l" rtl="0">
              <a:spcBef>
                <a:spcPts val="1000"/>
              </a:spcBef>
              <a:spcAft>
                <a:spcPts val="0"/>
              </a:spcAft>
              <a:buSzPct val="80000"/>
              <a:buChar char="►"/>
            </a:pPr>
            <a:r>
              <a:rPr lang="en-US" sz="2400" b="1" dirty="0"/>
              <a:t>Taking psychology courses as a nurse-in-training can prepare you for how patients may respond to their illnesses and how you can promote positive thinking.</a:t>
            </a:r>
            <a:endParaRPr/>
          </a:p>
        </p:txBody>
      </p:sp>
      <p:sp>
        <p:nvSpPr>
          <p:cNvPr id="11" name="Text Placeholder 10"/>
          <p:cNvSpPr>
            <a:spLocks noGrp="1"/>
          </p:cNvSpPr>
          <p:nvPr>
            <p:ph type="body" idx="2"/>
          </p:nvPr>
        </p:nvSpPr>
        <p:spPr>
          <a:xfrm>
            <a:off x="5654493" y="1785926"/>
            <a:ext cx="5585043" cy="4929221"/>
          </a:xfrm>
        </p:spPr>
        <p:txBody>
          <a:bodyPr/>
          <a:lstStyle/>
          <a:p>
            <a:r>
              <a:rPr lang="en-GB" sz="2000" b="1" dirty="0" smtClean="0"/>
              <a:t>For example  when a child  begin to make sounds such as MUMMA and BUBBA, a positive response from parents  will help the child  to gain from those social experiences.</a:t>
            </a:r>
          </a:p>
          <a:p>
            <a:r>
              <a:rPr lang="en-GB" sz="2000" b="1" dirty="0" smtClean="0"/>
              <a:t>And lack  of such positive feedbacks  from parents(may be because of depression  or any other reasons) the child will not be able to draw from these social experiences.</a:t>
            </a:r>
          </a:p>
          <a:p>
            <a:r>
              <a:rPr lang="en-GB" sz="2000" b="1" dirty="0" smtClean="0"/>
              <a:t>So the Health Visitors  role  is important to encourage parents to give such positive feedbacks  to their children  in order to aid their development.</a:t>
            </a:r>
            <a:endParaRPr lang="en-GB" sz="2000" b="1" dirty="0"/>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28"/>
          <p:cNvSpPr txBox="1">
            <a:spLocks noGrp="1"/>
          </p:cNvSpPr>
          <p:nvPr>
            <p:ph type="title"/>
          </p:nvPr>
        </p:nvSpPr>
        <p:spPr>
          <a:xfrm>
            <a:off x="646111" y="452718"/>
            <a:ext cx="9404723" cy="168088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B0F0"/>
              </a:buClr>
              <a:buSzPts val="2400"/>
              <a:buFont typeface="Century Gothic"/>
              <a:buNone/>
            </a:pPr>
            <a:r>
              <a:rPr lang="en-US" sz="2400">
                <a:solidFill>
                  <a:srgbClr val="00B0F0"/>
                </a:solidFill>
              </a:rPr>
              <a:t>Relevant psychological Theory of life span development:</a:t>
            </a:r>
            <a:r>
              <a:rPr lang="en-US"/>
              <a:t> </a:t>
            </a:r>
            <a:br>
              <a:rPr lang="en-US"/>
            </a:br>
            <a:r>
              <a:rPr lang="en-US" sz="3200">
                <a:solidFill>
                  <a:srgbClr val="0070C0"/>
                </a:solidFill>
              </a:rPr>
              <a:t>Vygotsky's Sociocultural Theory</a:t>
            </a:r>
            <a:r>
              <a:rPr lang="en-US" sz="3200"/>
              <a:t> of Cognitive Development</a:t>
            </a:r>
            <a:endParaRPr/>
          </a:p>
        </p:txBody>
      </p:sp>
      <p:sp>
        <p:nvSpPr>
          <p:cNvPr id="237" name="Google Shape;237;p28"/>
          <p:cNvSpPr txBox="1">
            <a:spLocks noGrp="1"/>
          </p:cNvSpPr>
          <p:nvPr>
            <p:ph type="body" idx="1"/>
          </p:nvPr>
        </p:nvSpPr>
        <p:spPr>
          <a:xfrm>
            <a:off x="646112" y="2292627"/>
            <a:ext cx="4853540" cy="3963712"/>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SzPct val="80000"/>
              <a:buChar char="►"/>
            </a:pPr>
            <a:r>
              <a:rPr lang="en-US" sz="2400" b="1"/>
              <a:t>Vygotsky's sociocultural theory views human development as a socially mediated process in which children acquire their cultural values, beliefs, and problem-solving strategies through collaborative dialogues with more knowledgeable members of society. Vygotsky's theory is comprised of concepts such as culture-specific tools, private speech, and the Zone of Proximal Development.</a:t>
            </a:r>
            <a:endParaRPr sz="2400" b="1"/>
          </a:p>
        </p:txBody>
      </p:sp>
      <p:sp>
        <p:nvSpPr>
          <p:cNvPr id="238" name="Google Shape;238;p28"/>
          <p:cNvSpPr txBox="1">
            <a:spLocks noGrp="1"/>
          </p:cNvSpPr>
          <p:nvPr>
            <p:ph type="body" idx="2"/>
          </p:nvPr>
        </p:nvSpPr>
        <p:spPr>
          <a:xfrm>
            <a:off x="5654493" y="2292626"/>
            <a:ext cx="4396341" cy="3963711"/>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SzPct val="79999"/>
              <a:buChar char="►"/>
            </a:pPr>
            <a:r>
              <a:rPr lang="en-US" sz="2600">
                <a:solidFill>
                  <a:srgbClr val="0070C0"/>
                </a:solidFill>
              </a:rPr>
              <a:t>4 stages of Vygotsky’s Sociocultural theory:</a:t>
            </a:r>
            <a:endParaRPr/>
          </a:p>
          <a:p>
            <a:pPr marL="342900" lvl="0" indent="-342900" algn="l" rtl="0">
              <a:spcBef>
                <a:spcPts val="1000"/>
              </a:spcBef>
              <a:spcAft>
                <a:spcPts val="0"/>
              </a:spcAft>
              <a:buSzPct val="80000"/>
              <a:buChar char="►"/>
            </a:pPr>
            <a:r>
              <a:rPr lang="en-US" sz="2800" b="1"/>
              <a:t>The sensorimotor stage.</a:t>
            </a:r>
            <a:endParaRPr sz="2600" b="1">
              <a:solidFill>
                <a:srgbClr val="0070C0"/>
              </a:solidFill>
            </a:endParaRPr>
          </a:p>
          <a:p>
            <a:pPr marL="342900" lvl="0" indent="-342900" algn="l" rtl="0">
              <a:spcBef>
                <a:spcPts val="1000"/>
              </a:spcBef>
              <a:spcAft>
                <a:spcPts val="0"/>
              </a:spcAft>
              <a:buSzPct val="80000"/>
              <a:buChar char="►"/>
            </a:pPr>
            <a:r>
              <a:rPr lang="en-US" sz="2800" b="1"/>
              <a:t>The preoperational stage.</a:t>
            </a:r>
            <a:endParaRPr sz="2600">
              <a:solidFill>
                <a:srgbClr val="0070C0"/>
              </a:solidFill>
            </a:endParaRPr>
          </a:p>
          <a:p>
            <a:pPr marL="342900" lvl="0" indent="-342900" algn="l" rtl="0">
              <a:spcBef>
                <a:spcPts val="1000"/>
              </a:spcBef>
              <a:spcAft>
                <a:spcPts val="0"/>
              </a:spcAft>
              <a:buSzPct val="80000"/>
              <a:buChar char="►"/>
            </a:pPr>
            <a:r>
              <a:rPr lang="en-US" sz="2800" b="1"/>
              <a:t>The concrete operational stage.</a:t>
            </a:r>
            <a:endParaRPr/>
          </a:p>
          <a:p>
            <a:pPr marL="342900" lvl="0" indent="-342900" algn="l" rtl="0">
              <a:spcBef>
                <a:spcPts val="1000"/>
              </a:spcBef>
              <a:spcAft>
                <a:spcPts val="0"/>
              </a:spcAft>
              <a:buSzPct val="80000"/>
              <a:buChar char="►"/>
            </a:pPr>
            <a:r>
              <a:rPr lang="en-US" sz="2800" b="1"/>
              <a:t>The formal operation stage.</a:t>
            </a:r>
            <a:endParaRPr sz="2800" b="1"/>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a:spLocks noGrp="1"/>
          </p:cNvSpPr>
          <p:nvPr>
            <p:ph type="title"/>
          </p:nvPr>
        </p:nvSpPr>
        <p:spPr>
          <a:xfrm>
            <a:off x="646111" y="452717"/>
            <a:ext cx="9404723" cy="1866411"/>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1"/>
              </a:buClr>
              <a:buSzPts val="2800"/>
              <a:buFont typeface="Century Gothic"/>
              <a:buNone/>
            </a:pPr>
            <a:r>
              <a:rPr lang="en-US" sz="2800">
                <a:solidFill>
                  <a:schemeClr val="lt1"/>
                </a:solidFill>
              </a:rPr>
              <a:t>Relevance to the selected role:</a:t>
            </a:r>
            <a:r>
              <a:rPr lang="en-US" sz="3200">
                <a:solidFill>
                  <a:srgbClr val="00B0F0"/>
                </a:solidFill>
              </a:rPr>
              <a:t/>
            </a:r>
            <a:br>
              <a:rPr lang="en-US" sz="3200">
                <a:solidFill>
                  <a:srgbClr val="00B0F0"/>
                </a:solidFill>
              </a:rPr>
            </a:br>
            <a:r>
              <a:rPr lang="en-US" sz="3200">
                <a:solidFill>
                  <a:srgbClr val="00B0F0"/>
                </a:solidFill>
              </a:rPr>
              <a:t>Vygotsky places considerably more emphasis on social factors contributing to cognitive development.</a:t>
            </a:r>
            <a:endParaRPr sz="3200">
              <a:solidFill>
                <a:srgbClr val="00B0F0"/>
              </a:solidFill>
            </a:endParaRPr>
          </a:p>
        </p:txBody>
      </p:sp>
      <p:sp>
        <p:nvSpPr>
          <p:cNvPr id="244" name="Google Shape;244;p29"/>
          <p:cNvSpPr txBox="1">
            <a:spLocks noGrp="1"/>
          </p:cNvSpPr>
          <p:nvPr>
            <p:ph type="body" idx="1"/>
          </p:nvPr>
        </p:nvSpPr>
        <p:spPr>
          <a:xfrm>
            <a:off x="1103312" y="2494577"/>
            <a:ext cx="4396339" cy="393720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en-US" sz="2400"/>
              <a:t>For Vygotsky, the environment in which children grow up will influence how they think and what they think about.</a:t>
            </a:r>
            <a:endParaRPr sz="2400"/>
          </a:p>
        </p:txBody>
      </p:sp>
      <p:sp>
        <p:nvSpPr>
          <p:cNvPr id="245" name="Google Shape;245;p29"/>
          <p:cNvSpPr txBox="1">
            <a:spLocks noGrp="1"/>
          </p:cNvSpPr>
          <p:nvPr>
            <p:ph type="body" idx="2"/>
          </p:nvPr>
        </p:nvSpPr>
        <p:spPr>
          <a:xfrm>
            <a:off x="5654493" y="2494577"/>
            <a:ext cx="4396341" cy="393720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SzPts val="1920"/>
              <a:buNone/>
            </a:pPr>
            <a:r>
              <a:rPr lang="en-US" sz="2400"/>
              <a:t>For this very reason, a </a:t>
            </a:r>
            <a:r>
              <a:rPr lang="en-US" sz="2400">
                <a:solidFill>
                  <a:srgbClr val="00B0F0"/>
                </a:solidFill>
              </a:rPr>
              <a:t>health visitor</a:t>
            </a:r>
            <a:r>
              <a:rPr lang="en-US" sz="2400"/>
              <a:t> is employed so that the child be brought up and can learn the socio-cultural beliefs while not being under the pressure of their surrounding environment.</a:t>
            </a:r>
            <a:endParaRPr/>
          </a:p>
          <a:p>
            <a:pPr marL="0" lvl="0" indent="0" algn="l" rtl="0">
              <a:spcBef>
                <a:spcPts val="1000"/>
              </a:spcBef>
              <a:spcAft>
                <a:spcPts val="0"/>
              </a:spcAft>
              <a:buSzPts val="1920"/>
              <a:buNone/>
            </a:pPr>
            <a:endParaRPr sz="2400"/>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0"/>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00B0F0"/>
              </a:buClr>
              <a:buSzPts val="4200"/>
              <a:buFont typeface="Century Gothic"/>
              <a:buNone/>
            </a:pPr>
            <a:r>
              <a:rPr lang="en-US">
                <a:solidFill>
                  <a:srgbClr val="00B0F0"/>
                </a:solidFill>
              </a:rPr>
              <a:t>References</a:t>
            </a:r>
            <a:endParaRPr>
              <a:solidFill>
                <a:srgbClr val="00B0F0"/>
              </a:solidFill>
            </a:endParaRPr>
          </a:p>
        </p:txBody>
      </p:sp>
      <p:sp>
        <p:nvSpPr>
          <p:cNvPr id="251" name="Google Shape;251;p30"/>
          <p:cNvSpPr txBox="1">
            <a:spLocks noGrp="1"/>
          </p:cNvSpPr>
          <p:nvPr>
            <p:ph type="body" idx="1"/>
          </p:nvPr>
        </p:nvSpPr>
        <p:spPr>
          <a:xfrm>
            <a:off x="609600" y="1600201"/>
            <a:ext cx="10972800" cy="4525963"/>
          </a:xfrm>
          <a:prstGeom prst="rect">
            <a:avLst/>
          </a:prstGeom>
          <a:noFill/>
          <a:ln>
            <a:noFill/>
          </a:ln>
        </p:spPr>
        <p:txBody>
          <a:bodyPr spcFirstLastPara="1" wrap="square" lIns="91425" tIns="45700" rIns="91425" bIns="45700" anchor="t" anchorCtr="0">
            <a:normAutofit/>
          </a:bodyPr>
          <a:lstStyle/>
          <a:p>
            <a:pPr marL="342900" lvl="0" indent="-342900" algn="ctr" rtl="0">
              <a:spcBef>
                <a:spcPts val="0"/>
              </a:spcBef>
              <a:spcAft>
                <a:spcPts val="0"/>
              </a:spcAft>
              <a:buSzPts val="1440"/>
              <a:buChar char="►"/>
            </a:pPr>
            <a:r>
              <a:rPr lang="en-US">
                <a:solidFill>
                  <a:schemeClr val="lt2"/>
                </a:solidFill>
              </a:rPr>
              <a:t>[1] </a:t>
            </a:r>
            <a:r>
              <a:rPr lang="en-US" u="sng">
                <a:solidFill>
                  <a:schemeClr val="hlink"/>
                </a:solidFill>
                <a:hlinkClick r:id="rId3"/>
              </a:rPr>
              <a:t>https://www.healthcareers.nhs.uk/explore-roles/public-health/roles-public-health/health-visitor/health-visitor</a:t>
            </a:r>
            <a:endParaRPr>
              <a:solidFill>
                <a:schemeClr val="lt2"/>
              </a:solidFill>
            </a:endParaRPr>
          </a:p>
          <a:p>
            <a:pPr marL="342900" lvl="0" indent="-342900" algn="ctr" rtl="0">
              <a:spcBef>
                <a:spcPts val="1000"/>
              </a:spcBef>
              <a:spcAft>
                <a:spcPts val="0"/>
              </a:spcAft>
              <a:buSzPts val="1440"/>
              <a:buChar char="►"/>
            </a:pPr>
            <a:r>
              <a:rPr lang="en-US">
                <a:solidFill>
                  <a:schemeClr val="lt2"/>
                </a:solidFill>
              </a:rPr>
              <a:t>[2] </a:t>
            </a:r>
            <a:r>
              <a:rPr lang="en-US" u="sng">
                <a:solidFill>
                  <a:schemeClr val="hlink"/>
                </a:solidFill>
                <a:hlinkClick r:id="rId4"/>
              </a:rPr>
              <a:t>https://bit.ly/3E0Y7Og</a:t>
            </a:r>
            <a:endParaRPr>
              <a:solidFill>
                <a:schemeClr val="lt2"/>
              </a:solidFill>
            </a:endParaRPr>
          </a:p>
          <a:p>
            <a:pPr marL="342900" lvl="0" indent="-342900" algn="ctr" rtl="0">
              <a:spcBef>
                <a:spcPts val="1000"/>
              </a:spcBef>
              <a:spcAft>
                <a:spcPts val="0"/>
              </a:spcAft>
              <a:buSzPts val="1440"/>
              <a:buChar char="►"/>
            </a:pPr>
            <a:r>
              <a:rPr lang="en-US">
                <a:solidFill>
                  <a:schemeClr val="lt2"/>
                </a:solidFill>
              </a:rPr>
              <a:t>[3] </a:t>
            </a:r>
            <a:r>
              <a:rPr lang="en-US" u="sng">
                <a:solidFill>
                  <a:schemeClr val="hlink"/>
                </a:solidFill>
                <a:hlinkClick r:id="rId5"/>
              </a:rPr>
              <a:t>https://bit.ly/3dO4H01</a:t>
            </a:r>
            <a:endParaRPr>
              <a:solidFill>
                <a:schemeClr val="lt2"/>
              </a:solidFill>
            </a:endParaRPr>
          </a:p>
          <a:p>
            <a:pPr marL="342900" lvl="0" indent="-342900" algn="ctr" rtl="0">
              <a:spcBef>
                <a:spcPts val="1000"/>
              </a:spcBef>
              <a:spcAft>
                <a:spcPts val="0"/>
              </a:spcAft>
              <a:buSzPts val="1440"/>
              <a:buChar char="►"/>
            </a:pPr>
            <a:r>
              <a:rPr lang="en-US">
                <a:solidFill>
                  <a:schemeClr val="lt2"/>
                </a:solidFill>
              </a:rPr>
              <a:t>[4] </a:t>
            </a:r>
            <a:r>
              <a:rPr lang="en-US" u="sng">
                <a:solidFill>
                  <a:schemeClr val="hlink"/>
                </a:solidFill>
                <a:hlinkClick r:id="rId6"/>
              </a:rPr>
              <a:t>https://bit.ly/3ftA9AW</a:t>
            </a:r>
            <a:endParaRPr>
              <a:solidFill>
                <a:schemeClr val="lt2"/>
              </a:solidFill>
            </a:endParaRPr>
          </a:p>
          <a:p>
            <a:pPr marL="342900" lvl="0" indent="-342900" algn="ctr" rtl="0">
              <a:spcBef>
                <a:spcPts val="1000"/>
              </a:spcBef>
              <a:spcAft>
                <a:spcPts val="0"/>
              </a:spcAft>
              <a:buSzPts val="1440"/>
              <a:buChar char="►"/>
            </a:pPr>
            <a:r>
              <a:rPr lang="en-US">
                <a:solidFill>
                  <a:schemeClr val="lt2"/>
                </a:solidFill>
              </a:rPr>
              <a:t>[5] </a:t>
            </a:r>
            <a:r>
              <a:rPr lang="en-US" u="sng">
                <a:solidFill>
                  <a:schemeClr val="hlink"/>
                </a:solidFill>
                <a:hlinkClick r:id="rId7"/>
              </a:rPr>
              <a:t>https://www.thechicagoschool.edu/</a:t>
            </a:r>
            <a:endParaRPr>
              <a:solidFill>
                <a:schemeClr val="lt2"/>
              </a:solidFill>
            </a:endParaRPr>
          </a:p>
          <a:p>
            <a:pPr marL="342900" lvl="0" indent="-342900" algn="ctr" rtl="0">
              <a:spcBef>
                <a:spcPts val="1000"/>
              </a:spcBef>
              <a:spcAft>
                <a:spcPts val="0"/>
              </a:spcAft>
              <a:buSzPts val="1440"/>
              <a:buChar char="►"/>
            </a:pPr>
            <a:r>
              <a:rPr lang="en-US" u="sng">
                <a:solidFill>
                  <a:schemeClr val="hlink"/>
                </a:solidFill>
                <a:hlinkClick r:id="rId8"/>
              </a:rPr>
              <a:t>https://www.thechicagoschool.edu/insight/health-care/why-is-psychology-important-in-nursing-programs/</a:t>
            </a:r>
            <a:endParaRPr>
              <a:solidFill>
                <a:schemeClr val="lt2"/>
              </a:solidFill>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1"/>
          <p:cNvSpPr txBox="1">
            <a:spLocks noGrp="1"/>
          </p:cNvSpPr>
          <p:nvPr>
            <p:ph type="title"/>
          </p:nvPr>
        </p:nvSpPr>
        <p:spPr>
          <a:xfrm>
            <a:off x="609600" y="2857500"/>
            <a:ext cx="10972800" cy="11430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00B0F0"/>
              </a:buClr>
              <a:buSzPts val="4200"/>
              <a:buFont typeface="Century Gothic"/>
              <a:buNone/>
            </a:pPr>
            <a:r>
              <a:rPr lang="en-US">
                <a:solidFill>
                  <a:srgbClr val="00B0F0"/>
                </a:solidFill>
              </a:rPr>
              <a:t>Thank you! ☺</a:t>
            </a:r>
            <a:endParaRPr>
              <a:solidFill>
                <a:srgbClr val="00B0F0"/>
              </a:solidFill>
            </a:endParaRPr>
          </a:p>
        </p:txBody>
      </p:sp>
    </p:spTree>
  </p:cSld>
  <p:clrMapOvr>
    <a:masterClrMapping/>
  </p:clrMapOvr>
  <mc:AlternateContent xmlns:mc="http://schemas.openxmlformats.org/markup-compatibility/2006">
    <mc:Choice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Requires="p14">
      <p:transition spd="slow" p14:dur="700">
        <p:fade/>
      </p:transition>
    </mc:Choice>
    <mc:Fallback>
      <p:transition spd="slow">
        <p:fade/>
      </p:transition>
    </mc:Fallback>
  </mc:AlternateContent>
</p:sld>
</file>

<file path=ppt/theme/theme1.xml><?xml version="1.0" encoding="utf-8"?>
<a:theme xmlns:a="http://schemas.openxmlformats.org/drawingml/2006/main" name="Ion">
  <a:themeElements>
    <a:clrScheme name="Grayscale">
      <a:dk1>
        <a:srgbClr val="000000"/>
      </a:dk1>
      <a:lt1>
        <a:srgbClr val="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a:themeElements>
    <a:clrScheme name="Grayscale">
      <a:dk1>
        <a:srgbClr val="000000"/>
      </a:dk1>
      <a:lt1>
        <a:srgbClr val="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Red">
      <a:dk1>
        <a:srgbClr val="000000"/>
      </a:dk1>
      <a:lt1>
        <a:srgbClr val="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660</Words>
  <PresentationFormat>Custom</PresentationFormat>
  <Paragraphs>51</Paragraphs>
  <Slides>10</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Century Gothic</vt:lpstr>
      <vt:lpstr>Noto Sans Symbols</vt:lpstr>
      <vt:lpstr>Calibri</vt:lpstr>
      <vt:lpstr>Ion</vt:lpstr>
      <vt:lpstr>Ion</vt:lpstr>
      <vt:lpstr>Student Name:  usman uddin  Student ID Number:  2116921</vt:lpstr>
      <vt:lpstr>Why is psychology important when working as a Health Visitor</vt:lpstr>
      <vt:lpstr>Why Psychology is important in nursing programs</vt:lpstr>
      <vt:lpstr>What is a “health visitor”.</vt:lpstr>
      <vt:lpstr>Practical example: Psychology’s role in Nursing.</vt:lpstr>
      <vt:lpstr>Practical example: Communication and Relationship building.</vt:lpstr>
      <vt:lpstr>Relevant psychological Theory of life span development:  Vygotsky's Sociocultural Theory of Cognitive Development</vt:lpstr>
      <vt:lpstr>Relevance to the selected role: Vygotsky places considerably more emphasis on social factors contributing to cognitive development.</vt:lpstr>
      <vt:lpstr>References</vt:lpstr>
      <vt:lpstr>Thank you!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usman uddin  Student ID Number:  2116921</dc:title>
  <dc:creator>44784</dc:creator>
  <cp:lastModifiedBy>44784</cp:lastModifiedBy>
  <cp:revision>4</cp:revision>
  <dcterms:modified xsi:type="dcterms:W3CDTF">2022-10-08T21:30:02Z</dcterms:modified>
</cp:coreProperties>
</file>