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0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y="8229600" cx="14630400"/>
  <p:notesSz cx="8229600" cy="14630400"/>
  <p:embeddedFontLst>
    <p:embeddedFont>
      <p:font typeface="Inconsolata"/>
      <p:bold r:id="rId17"/>
    </p:embeddedFont>
    <p:embeddedFont>
      <p:font typeface="Fira Sans"/>
      <p:regular r:id="rId18"/>
      <p:bold r:id="rId19"/>
      <p:italic r:id="rId20"/>
      <p:boldItalic r:id="rId21"/>
    </p:embeddedFont>
    <p:embeddedFont>
      <p:font typeface="Inconsolata Light"/>
      <p:regular r:id="rId22"/>
      <p:bold r:id="rId23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FiraSans-italic.fntdata"/><Relationship Id="rId11" Type="http://schemas.openxmlformats.org/officeDocument/2006/relationships/slide" Target="slides/slide7.xml"/><Relationship Id="rId22" Type="http://schemas.openxmlformats.org/officeDocument/2006/relationships/font" Target="fonts/InconsolataLight-regular.fntdata"/><Relationship Id="rId10" Type="http://schemas.openxmlformats.org/officeDocument/2006/relationships/slide" Target="slides/slide6.xml"/><Relationship Id="rId21" Type="http://schemas.openxmlformats.org/officeDocument/2006/relationships/font" Target="fonts/FiraSans-boldItalic.fntdata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23" Type="http://schemas.openxmlformats.org/officeDocument/2006/relationships/font" Target="fonts/InconsolataLight-bold.fntdata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font" Target="fonts/Inconsolata-bold.fntdata"/><Relationship Id="rId16" Type="http://schemas.openxmlformats.org/officeDocument/2006/relationships/slide" Target="slides/slide12.xml"/><Relationship Id="rId5" Type="http://schemas.openxmlformats.org/officeDocument/2006/relationships/slide" Target="slides/slide1.xml"/><Relationship Id="rId19" Type="http://schemas.openxmlformats.org/officeDocument/2006/relationships/font" Target="fonts/FiraSans-bold.fntdata"/><Relationship Id="rId6" Type="http://schemas.openxmlformats.org/officeDocument/2006/relationships/slide" Target="slides/slide2.xml"/><Relationship Id="rId18" Type="http://schemas.openxmlformats.org/officeDocument/2006/relationships/font" Target="fonts/FiraSans-regular.fntdata"/><Relationship Id="rId7" Type="http://schemas.openxmlformats.org/officeDocument/2006/relationships/slide" Target="slides/slide3.xml"/><Relationship Id="rId8" Type="http://schemas.openxmlformats.org/officeDocument/2006/relationships/slide" Target="slides/slide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3" name="Google Shape;53;p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3d7fecd0242_0_0:notes"/>
          <p:cNvSpPr/>
          <p:nvPr>
            <p:ph idx="2" type="sldImg"/>
          </p:nvPr>
        </p:nvSpPr>
        <p:spPr>
          <a:xfrm>
            <a:off x="1371850" y="1097275"/>
            <a:ext cx="548670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Google Shape;61;g3d7fecd0242_0_0:notes"/>
          <p:cNvSpPr txBox="1"/>
          <p:nvPr>
            <p:ph idx="1" type="body"/>
          </p:nvPr>
        </p:nvSpPr>
        <p:spPr>
          <a:xfrm>
            <a:off x="822950" y="6949425"/>
            <a:ext cx="6583800" cy="6583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0" name="Google Shape;70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Google Shape;71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80" name="Google Shape;80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1" name="Google Shape;81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7" name="Google Shape;97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8" name="Google Shape;98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7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Google Shape;108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09" name="Google Shape;109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35" name="Google Shape;135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7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9" name="Google Shape;159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0" name="Google Shape;160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5" name="Google Shape;185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97" name="Google Shape;197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8" name="Google Shape;198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8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10" name="Google Shape;210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1" name="Google Shape;211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6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8" name="Google Shape;228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hyperlink" Target="https://gamma.app/?utm_source=made-with-gamma" TargetMode="External"/><Relationship Id="rId3" Type="http://schemas.openxmlformats.org/officeDocument/2006/relationships/image" Target="../media/image5.png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 master">
  <p:cSld name="Slide 1 master">
    <p:spTree>
      <p:nvGrpSpPr>
        <p:cNvPr id="6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oogle Shape;7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" name="Google Shape;8;p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9" name="Google Shape;9;p2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 master">
  <p:cSld name="Slide 2 master">
    <p:spTree>
      <p:nvGrpSpPr>
        <p:cNvPr id="10" name="Shape 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Google Shape;11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3" name="Google Shape;13;p3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 master">
  <p:cSld name="Slide 3 master">
    <p:spTree>
      <p:nvGrpSpPr>
        <p:cNvPr id="14" name="Shape 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Google Shape;15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" name="Google Shape;16;p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17" name="Google Shape;17;p4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 master">
  <p:cSld name="Slide 4 master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Google Shape;19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" name="Google Shape;20;p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1" name="Google Shape;21;p5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 master">
  <p:cSld name="Slide 5 master">
    <p:spTree>
      <p:nvGrpSpPr>
        <p:cNvPr id="22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" name="Google Shape;24;p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25" name="Google Shape;25;p6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 master">
  <p:cSld name="Slide 6 master">
    <p:spTree>
      <p:nvGrpSpPr>
        <p:cNvPr id="26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" name="Google Shape;28;p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9" name="Google Shape;29;p7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 master">
  <p:cSld name="Slide 7 master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" name="Google Shape;32;p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3" name="Google Shape;33;p8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 master">
  <p:cSld name="Slide 8 master">
    <p:spTree>
      <p:nvGrpSpPr>
        <p:cNvPr id="34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Google Shape;35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" name="Google Shape;36;p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37" name="Google Shape;37;p9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 master">
  <p:cSld name="Slide 9 master"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" name="Google Shape;40;p1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1" name="Google Shape;41;p10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 master">
  <p:cSld name="Slide 10 master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" name="Google Shape;44;p1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5" name="Google Shape;45;p11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 master">
  <p:cSld name="Slide 11 master"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10C17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1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descr="preencoded.png" id="49" name="Google Shape;49;p12">
            <a:hlinkClick r:id="rId2"/>
          </p:cNvPr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2839215" y="7749540"/>
            <a:ext cx="1722605" cy="41148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7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6.png"/><Relationship Id="rId4" Type="http://schemas.openxmlformats.org/officeDocument/2006/relationships/image" Target="../media/image9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1.png"/><Relationship Id="rId4" Type="http://schemas.openxmlformats.org/officeDocument/2006/relationships/image" Target="../media/image14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0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2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s://owasp.org/Top10" TargetMode="External"/><Relationship Id="rId4" Type="http://schemas.openxmlformats.org/officeDocument/2006/relationships/hyperlink" Target="https://www.cvedetails.com/vulnerabilities-by-types.php" TargetMode="External"/><Relationship Id="rId5" Type="http://schemas.openxmlformats.org/officeDocument/2006/relationships/hyperlink" Target="https://nvd.nist.gov/" TargetMode="External"/><Relationship Id="rId6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4"/>
          <p:cNvSpPr txBox="1"/>
          <p:nvPr/>
        </p:nvSpPr>
        <p:spPr>
          <a:xfrm>
            <a:off x="996175" y="3538769"/>
            <a:ext cx="12374400" cy="3443700"/>
          </a:xfrm>
          <a:prstGeom prst="rect">
            <a:avLst/>
          </a:prstGeom>
          <a:noFill/>
          <a:ln>
            <a:noFill/>
          </a:ln>
        </p:spPr>
        <p:txBody>
          <a:bodyPr anchorCtr="0" anchor="t" bIns="89675" lIns="179425" spcFirstLastPara="1" rIns="179425" wrap="square" tIns="89675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3533" u="none" cap="none" strike="noStrike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Name: </a:t>
            </a: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ARYAN KAMLESHBHAI PATEL</a:t>
            </a:r>
            <a:endParaRPr sz="3533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Student Id: 2503854</a:t>
            </a:r>
            <a:endParaRPr sz="2748">
              <a:solidFill>
                <a:schemeClr val="lt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Name: Research Methods and Professional Development</a:t>
            </a:r>
            <a:endParaRPr sz="2748">
              <a:solidFill>
                <a:schemeClr val="lt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533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Module Code: (ACFA7004_LON)</a:t>
            </a:r>
            <a:endParaRPr sz="2748">
              <a:solidFill>
                <a:schemeClr val="lt1"/>
              </a:solidFill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33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3533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A close up of a sign&#10;&#10;AI-generated content may be incorrect." id="57" name="Google Shape;57;p1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447238" y="399926"/>
            <a:ext cx="7752222" cy="2658295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14"/>
          <p:cNvSpPr/>
          <p:nvPr/>
        </p:nvSpPr>
        <p:spPr>
          <a:xfrm>
            <a:off x="12673175" y="7631800"/>
            <a:ext cx="2311500" cy="597900"/>
          </a:xfrm>
          <a:prstGeom prst="rect">
            <a:avLst/>
          </a:prstGeom>
          <a:solidFill>
            <a:srgbClr val="433550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5"/>
          <p:cNvSpPr/>
          <p:nvPr/>
        </p:nvSpPr>
        <p:spPr>
          <a:xfrm>
            <a:off x="2070616" y="3043118"/>
            <a:ext cx="10488900" cy="708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4450"/>
              <a:buFont typeface="Inconsolata"/>
              <a:buNone/>
            </a:pPr>
            <a:r>
              <a:rPr b="1" lang="en-US" sz="44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MSc Cybersecurity &amp; Digital Forensics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15"/>
          <p:cNvSpPr/>
          <p:nvPr/>
        </p:nvSpPr>
        <p:spPr>
          <a:xfrm>
            <a:off x="793790" y="4205526"/>
            <a:ext cx="13042800" cy="36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Module: Research Methods and Professional Development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15"/>
          <p:cNvSpPr/>
          <p:nvPr/>
        </p:nvSpPr>
        <p:spPr>
          <a:xfrm>
            <a:off x="793790" y="4823579"/>
            <a:ext cx="13042800" cy="36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Presentation Date: 20 APRIL 2026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15"/>
          <p:cNvSpPr/>
          <p:nvPr/>
        </p:nvSpPr>
        <p:spPr>
          <a:xfrm>
            <a:off x="12762689" y="7714034"/>
            <a:ext cx="1780200" cy="437700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7" name="Google Shape;67;p15"/>
          <p:cNvSpPr/>
          <p:nvPr/>
        </p:nvSpPr>
        <p:spPr>
          <a:xfrm>
            <a:off x="5851840" y="7351029"/>
            <a:ext cx="13042800" cy="36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NAME : PATEL ARYAN KAMLESHBHAI</a:t>
            </a:r>
            <a:b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</a:b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STUDENT ID: 2503854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/>
          <p:nvPr/>
        </p:nvSpPr>
        <p:spPr>
          <a:xfrm>
            <a:off x="0" y="0"/>
            <a:ext cx="3657600" cy="8229600"/>
          </a:xfrm>
          <a:prstGeom prst="rect">
            <a:avLst/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74" name="Google Shape;74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13348" y="1541621"/>
            <a:ext cx="3430905" cy="5146357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6"/>
          <p:cNvSpPr/>
          <p:nvPr/>
        </p:nvSpPr>
        <p:spPr>
          <a:xfrm>
            <a:off x="4451390" y="2700099"/>
            <a:ext cx="9385221" cy="212633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4450"/>
              <a:buFont typeface="Inconsolata"/>
              <a:buNone/>
            </a:pPr>
            <a:r>
              <a:rPr b="1" lang="en-US" sz="44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Effectiveness of Penetration Testing in Preventing Cyber Attacks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16"/>
          <p:cNvSpPr/>
          <p:nvPr/>
        </p:nvSpPr>
        <p:spPr>
          <a:xfrm>
            <a:off x="4451390" y="5166598"/>
            <a:ext cx="9385221" cy="36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A Critical Evaluation of Techniques, Tools, and Organizational Impact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16"/>
          <p:cNvSpPr/>
          <p:nvPr/>
        </p:nvSpPr>
        <p:spPr>
          <a:xfrm>
            <a:off x="12762689" y="7714034"/>
            <a:ext cx="1780162" cy="437745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84" name="Google Shape;84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255562" y="167283"/>
            <a:ext cx="5263277" cy="7894915"/>
          </a:xfrm>
          <a:prstGeom prst="rect">
            <a:avLst/>
          </a:prstGeom>
          <a:noFill/>
          <a:ln>
            <a:noFill/>
          </a:ln>
        </p:spPr>
      </p:pic>
      <p:sp>
        <p:nvSpPr>
          <p:cNvPr id="85" name="Google Shape;85;p17"/>
          <p:cNvSpPr/>
          <p:nvPr/>
        </p:nvSpPr>
        <p:spPr>
          <a:xfrm>
            <a:off x="781407" y="795099"/>
            <a:ext cx="7535347" cy="6977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287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4350"/>
              <a:buFont typeface="Inconsolata"/>
              <a:buNone/>
            </a:pPr>
            <a:r>
              <a:rPr b="1" lang="en-US" sz="43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Research Context/Background</a:t>
            </a:r>
            <a:endParaRPr sz="4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17"/>
          <p:cNvSpPr/>
          <p:nvPr/>
        </p:nvSpPr>
        <p:spPr>
          <a:xfrm>
            <a:off x="781407" y="1822490"/>
            <a:ext cx="3680698" cy="3401973"/>
          </a:xfrm>
          <a:prstGeom prst="roundRect">
            <a:avLst>
              <a:gd fmla="val 985" name="adj"/>
            </a:avLst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17"/>
          <p:cNvSpPr/>
          <p:nvPr/>
        </p:nvSpPr>
        <p:spPr>
          <a:xfrm>
            <a:off x="1004649" y="2045732"/>
            <a:ext cx="3234214" cy="6977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2150"/>
              <a:buFont typeface="Inconsolata"/>
              <a:buNone/>
            </a:pPr>
            <a:r>
              <a:rPr b="1" lang="en-US" sz="215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The Evolution of Cyber Threats</a:t>
            </a: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17"/>
          <p:cNvSpPr/>
          <p:nvPr/>
        </p:nvSpPr>
        <p:spPr>
          <a:xfrm>
            <a:off x="1004649" y="2875240"/>
            <a:ext cx="3234214" cy="2125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7142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As attacks have become more targeted, persistent, and multi-stage, pentesting has emerged as a critical way to identify weaknesses before adversaries do.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7"/>
          <p:cNvSpPr/>
          <p:nvPr/>
        </p:nvSpPr>
        <p:spPr>
          <a:xfrm>
            <a:off x="4681895" y="1822490"/>
            <a:ext cx="3680698" cy="3401973"/>
          </a:xfrm>
          <a:prstGeom prst="roundRect">
            <a:avLst>
              <a:gd fmla="val 985" name="adj"/>
            </a:avLst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7"/>
          <p:cNvSpPr/>
          <p:nvPr/>
        </p:nvSpPr>
        <p:spPr>
          <a:xfrm>
            <a:off x="4905137" y="2045732"/>
            <a:ext cx="3234214" cy="69770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2150"/>
              <a:buFont typeface="Inconsolata"/>
              <a:buNone/>
            </a:pPr>
            <a:r>
              <a:rPr b="1" lang="en-US" sz="215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Current Cybersecurity Defences</a:t>
            </a: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7"/>
          <p:cNvSpPr/>
          <p:nvPr/>
        </p:nvSpPr>
        <p:spPr>
          <a:xfrm>
            <a:off x="4905137" y="2875240"/>
            <a:ext cx="3234214" cy="2125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7142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Modern defences combine tools, automation, and monitoring, but they still struggle to fully detect hidden flaws, misconfigurations, and attack paths.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17"/>
          <p:cNvSpPr/>
          <p:nvPr/>
        </p:nvSpPr>
        <p:spPr>
          <a:xfrm>
            <a:off x="781407" y="5444252"/>
            <a:ext cx="7581186" cy="1990130"/>
          </a:xfrm>
          <a:prstGeom prst="roundRect">
            <a:avLst>
              <a:gd fmla="val 1683" name="adj"/>
            </a:avLst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17"/>
          <p:cNvSpPr/>
          <p:nvPr/>
        </p:nvSpPr>
        <p:spPr>
          <a:xfrm>
            <a:off x="1004649" y="5667494"/>
            <a:ext cx="2790944" cy="34885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2150"/>
              <a:buFont typeface="Inconsolata"/>
              <a:buNone/>
            </a:pPr>
            <a:r>
              <a:rPr b="1" lang="en-US" sz="215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Industry Recognition</a:t>
            </a: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4" name="Google Shape;94;p17"/>
          <p:cNvSpPr/>
          <p:nvPr/>
        </p:nvSpPr>
        <p:spPr>
          <a:xfrm>
            <a:off x="1004649" y="6148149"/>
            <a:ext cx="7134701" cy="10629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7142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Organizations increasingly treat pentesting as an essential practice for validating security posture, supporting compliance, and reducing real-world risk.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00" name="Google Shape;100;p1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93790" y="1987987"/>
            <a:ext cx="6380559" cy="4253627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8"/>
          <p:cNvSpPr/>
          <p:nvPr/>
        </p:nvSpPr>
        <p:spPr>
          <a:xfrm>
            <a:off x="7735372" y="1449467"/>
            <a:ext cx="5670590" cy="708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4450"/>
              <a:buFont typeface="Inconsolata"/>
              <a:buNone/>
            </a:pPr>
            <a:r>
              <a:rPr b="1" lang="en-US" sz="44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Research Problem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18"/>
          <p:cNvSpPr/>
          <p:nvPr/>
        </p:nvSpPr>
        <p:spPr>
          <a:xfrm>
            <a:off x="7735372" y="2413397"/>
            <a:ext cx="5884664" cy="426244"/>
          </a:xfrm>
          <a:prstGeom prst="roundRect">
            <a:avLst>
              <a:gd fmla="val 6386" name="adj"/>
            </a:avLst>
          </a:prstGeom>
          <a:solidFill>
            <a:srgbClr val="4A022B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8"/>
          <p:cNvSpPr/>
          <p:nvPr/>
        </p:nvSpPr>
        <p:spPr>
          <a:xfrm>
            <a:off x="7871460" y="2481382"/>
            <a:ext cx="5612487" cy="2902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714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00"/>
              <a:buFont typeface="Fira Sans"/>
              <a:buNone/>
            </a:pPr>
            <a:r>
              <a:rPr lang="en-US" sz="14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IDENTIFYING CRITICAL GAPS IN ORGANISATIONAL SECURITY DEFENCES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p18"/>
          <p:cNvSpPr/>
          <p:nvPr/>
        </p:nvSpPr>
        <p:spPr>
          <a:xfrm>
            <a:off x="7735372" y="3094792"/>
            <a:ext cx="6108740" cy="31411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Testing on defined scope and limited timeframe means certain systems or attack vectors may remain unexamined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Inability to detect zero-day vulnerabilities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Relying on periodic penetration testing rather than continuous monitoring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Treating penetration testing as a compliance requirement rather than a strategic security tool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18"/>
          <p:cNvSpPr/>
          <p:nvPr/>
        </p:nvSpPr>
        <p:spPr>
          <a:xfrm>
            <a:off x="7735372" y="6439972"/>
            <a:ext cx="6108740" cy="36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18"/>
          <p:cNvSpPr/>
          <p:nvPr/>
        </p:nvSpPr>
        <p:spPr>
          <a:xfrm>
            <a:off x="12762689" y="7714034"/>
            <a:ext cx="1780162" cy="437745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9"/>
          <p:cNvSpPr/>
          <p:nvPr/>
        </p:nvSpPr>
        <p:spPr>
          <a:xfrm>
            <a:off x="0" y="0"/>
            <a:ext cx="14630400" cy="1218248"/>
          </a:xfrm>
          <a:prstGeom prst="rect">
            <a:avLst/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13" name="Google Shape;113;p1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547604" y="97393"/>
            <a:ext cx="1535192" cy="1023461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9"/>
          <p:cNvSpPr/>
          <p:nvPr/>
        </p:nvSpPr>
        <p:spPr>
          <a:xfrm>
            <a:off x="682228" y="1808559"/>
            <a:ext cx="6577251" cy="60912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3800"/>
              <a:buFont typeface="Inconsolata"/>
              <a:buNone/>
            </a:pPr>
            <a:r>
              <a:rPr b="1" lang="en-US" sz="380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Research Aim and Objectives</a:t>
            </a:r>
            <a:endParaRPr sz="3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19"/>
          <p:cNvSpPr/>
          <p:nvPr/>
        </p:nvSpPr>
        <p:spPr>
          <a:xfrm>
            <a:off x="682228" y="2668905"/>
            <a:ext cx="13265944" cy="57983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Our primary aim is to understand the integral role of penetration testing in modern cybersecurity, specifically its effectiveness in preventing real-world data breaches.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19"/>
          <p:cNvSpPr/>
          <p:nvPr/>
        </p:nvSpPr>
        <p:spPr>
          <a:xfrm>
            <a:off x="682228" y="3437096"/>
            <a:ext cx="389811" cy="24360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Inconsolata Light"/>
              <a:buNone/>
            </a:pPr>
            <a:r>
              <a:rPr lang="en-US" sz="150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01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17" name="Google Shape;117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82228" y="3745468"/>
            <a:ext cx="6549271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19"/>
          <p:cNvSpPr/>
          <p:nvPr/>
        </p:nvSpPr>
        <p:spPr>
          <a:xfrm>
            <a:off x="682228" y="3888581"/>
            <a:ext cx="2679740" cy="3045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3684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b="1" lang="en-US" sz="19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Evaluate Methodologies</a:t>
            </a:r>
            <a:endParaRPr sz="1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9" name="Google Shape;119;p19"/>
          <p:cNvSpPr/>
          <p:nvPr/>
        </p:nvSpPr>
        <p:spPr>
          <a:xfrm>
            <a:off x="682228" y="4293632"/>
            <a:ext cx="6549271" cy="8697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To critically assess current pentesting methodologies and their applicability across diverse organisational structures and threat landscapes.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0" name="Google Shape;120;p19"/>
          <p:cNvSpPr/>
          <p:nvPr/>
        </p:nvSpPr>
        <p:spPr>
          <a:xfrm>
            <a:off x="7398901" y="3437096"/>
            <a:ext cx="389811" cy="24360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Inconsolata Light"/>
              <a:buNone/>
            </a:pPr>
            <a:r>
              <a:rPr lang="en-US" sz="150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02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21" name="Google Shape;121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398901" y="3764994"/>
            <a:ext cx="6549271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22" name="Google Shape;122;p19"/>
          <p:cNvSpPr/>
          <p:nvPr/>
        </p:nvSpPr>
        <p:spPr>
          <a:xfrm>
            <a:off x="7398901" y="3888581"/>
            <a:ext cx="4872157" cy="3045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3684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b="1" lang="en-US" sz="19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Identify Critical Vulnerability Patterns</a:t>
            </a:r>
            <a:endParaRPr sz="1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3" name="Google Shape;123;p19"/>
          <p:cNvSpPr/>
          <p:nvPr/>
        </p:nvSpPr>
        <p:spPr>
          <a:xfrm>
            <a:off x="7398901" y="4293632"/>
            <a:ext cx="6549271" cy="57983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To analyse recurring vulnerability classes uncovered through pentesting  and assess why automated tools consistently fail to detect them.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19"/>
          <p:cNvSpPr/>
          <p:nvPr/>
        </p:nvSpPr>
        <p:spPr>
          <a:xfrm>
            <a:off x="682228" y="5476875"/>
            <a:ext cx="389811" cy="24360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Inconsolata Light"/>
              <a:buNone/>
            </a:pPr>
            <a:r>
              <a:rPr lang="en-US" sz="150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03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25" name="Google Shape;125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82228" y="5765840"/>
            <a:ext cx="6549271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26" name="Google Shape;126;p19"/>
          <p:cNvSpPr/>
          <p:nvPr/>
        </p:nvSpPr>
        <p:spPr>
          <a:xfrm>
            <a:off x="682228" y="5928360"/>
            <a:ext cx="5602962" cy="3045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3684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b="1" lang="en-US" sz="19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Evaluate Continuous vs Periodic Testing Models</a:t>
            </a:r>
            <a:endParaRPr sz="1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7" name="Google Shape;127;p19"/>
          <p:cNvSpPr/>
          <p:nvPr/>
        </p:nvSpPr>
        <p:spPr>
          <a:xfrm>
            <a:off x="682228" y="6333411"/>
            <a:ext cx="6549271" cy="8697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To compare annual, quarterly, and PTaaS-based testing frameworks against real breach data, determining which models deliver measurable reduction in organisational attack surface over time.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8" name="Google Shape;128;p19"/>
          <p:cNvSpPr/>
          <p:nvPr/>
        </p:nvSpPr>
        <p:spPr>
          <a:xfrm>
            <a:off x="7398901" y="5476875"/>
            <a:ext cx="389811" cy="24360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Inconsolata Light"/>
              <a:buNone/>
            </a:pPr>
            <a:r>
              <a:rPr lang="en-US" sz="150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04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29" name="Google Shape;129;p1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398901" y="5765840"/>
            <a:ext cx="6549271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9"/>
          <p:cNvSpPr/>
          <p:nvPr/>
        </p:nvSpPr>
        <p:spPr>
          <a:xfrm>
            <a:off x="7398901" y="5928360"/>
            <a:ext cx="5968365" cy="30456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3684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900"/>
              <a:buFont typeface="Inconsolata"/>
              <a:buNone/>
            </a:pPr>
            <a:r>
              <a:rPr b="1" lang="en-US" sz="19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Examine Compliance and Risk Prioritisation Impact</a:t>
            </a:r>
            <a:endParaRPr sz="1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1" name="Google Shape;131;p19"/>
          <p:cNvSpPr/>
          <p:nvPr/>
        </p:nvSpPr>
        <p:spPr>
          <a:xfrm>
            <a:off x="7398901" y="6333411"/>
            <a:ext cx="6549271" cy="115966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00"/>
              <a:buFont typeface="Fira Sans"/>
              <a:buNone/>
            </a:pPr>
            <a:r>
              <a:rPr lang="en-US" sz="150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To investigate how pentesting findings directly influence remediation decisions, regulatory compliance outcomes, and security investment prioritisation across finance, healthcare, and critical infrastructure sectors.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19"/>
          <p:cNvSpPr/>
          <p:nvPr/>
        </p:nvSpPr>
        <p:spPr>
          <a:xfrm>
            <a:off x="12762689" y="7714034"/>
            <a:ext cx="1780162" cy="437745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20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39" name="Google Shape;139;p2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236035" y="137993"/>
            <a:ext cx="5302329" cy="7953494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20"/>
          <p:cNvSpPr/>
          <p:nvPr/>
        </p:nvSpPr>
        <p:spPr>
          <a:xfrm>
            <a:off x="644962" y="823555"/>
            <a:ext cx="5758220" cy="5759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3600"/>
              <a:buFont typeface="Inconsolata"/>
              <a:buNone/>
            </a:pPr>
            <a:r>
              <a:rPr b="1" lang="en-US" sz="360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Literature Review Summary</a:t>
            </a:r>
            <a:endParaRPr sz="3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20"/>
          <p:cNvSpPr/>
          <p:nvPr/>
        </p:nvSpPr>
        <p:spPr>
          <a:xfrm>
            <a:off x="644962" y="1624013"/>
            <a:ext cx="7854077" cy="5343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Existing literature establishes pentesting as effective but reveals a critical gap: most research focuses on tool capability, not organisational outcomes or testing frequency models.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42" name="Google Shape;142;p20"/>
          <p:cNvGrpSpPr/>
          <p:nvPr/>
        </p:nvGrpSpPr>
        <p:grpSpPr>
          <a:xfrm>
            <a:off x="559377" y="2480630"/>
            <a:ext cx="7876937" cy="1593294"/>
            <a:chOff x="622102" y="2326719"/>
            <a:chExt cx="7876937" cy="1593294"/>
          </a:xfrm>
        </p:grpSpPr>
        <p:sp>
          <p:nvSpPr>
            <p:cNvPr id="143" name="Google Shape;143;p20"/>
            <p:cNvSpPr/>
            <p:nvPr/>
          </p:nvSpPr>
          <p:spPr>
            <a:xfrm>
              <a:off x="644962" y="2326719"/>
              <a:ext cx="7854077" cy="1593294"/>
            </a:xfrm>
            <a:prstGeom prst="roundRect">
              <a:avLst>
                <a:gd fmla="val 6887" name="adj"/>
              </a:avLst>
            </a:prstGeom>
            <a:solidFill>
              <a:srgbClr val="241631"/>
            </a:solidFill>
            <a:ln cap="flat" cmpd="sng" w="22850">
              <a:solidFill>
                <a:srgbClr val="5C4E6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descr="preencoded.png" id="144" name="Google Shape;144;p20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622102" y="2326719"/>
              <a:ext cx="91440" cy="159329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45" name="Google Shape;145;p20"/>
          <p:cNvSpPr/>
          <p:nvPr/>
        </p:nvSpPr>
        <p:spPr>
          <a:xfrm>
            <a:off x="886301" y="2630728"/>
            <a:ext cx="4950857" cy="2878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Automation Cannot Replace Human-Led Testing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20"/>
          <p:cNvSpPr/>
          <p:nvPr/>
        </p:nvSpPr>
        <p:spPr>
          <a:xfrm>
            <a:off x="886301" y="3067436"/>
            <a:ext cx="7371398" cy="8015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Studies consistently demonstrate that automated scanners miss logic flaws, chained vulnerabilities, and context-dependent misconfigurations — gaps only human-led testing reliably uncovers.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47" name="Google Shape;147;p20"/>
          <p:cNvGrpSpPr/>
          <p:nvPr/>
        </p:nvGrpSpPr>
        <p:grpSpPr>
          <a:xfrm>
            <a:off x="559377" y="4225936"/>
            <a:ext cx="7876937" cy="1593294"/>
            <a:chOff x="622102" y="4069675"/>
            <a:chExt cx="7876937" cy="1593294"/>
          </a:xfrm>
        </p:grpSpPr>
        <p:sp>
          <p:nvSpPr>
            <p:cNvPr id="148" name="Google Shape;148;p20"/>
            <p:cNvSpPr/>
            <p:nvPr/>
          </p:nvSpPr>
          <p:spPr>
            <a:xfrm>
              <a:off x="644962" y="4069675"/>
              <a:ext cx="7854077" cy="1593294"/>
            </a:xfrm>
            <a:prstGeom prst="roundRect">
              <a:avLst>
                <a:gd fmla="val 6887" name="adj"/>
              </a:avLst>
            </a:prstGeom>
            <a:solidFill>
              <a:srgbClr val="241631"/>
            </a:solidFill>
            <a:ln cap="flat" cmpd="sng" w="22850">
              <a:solidFill>
                <a:srgbClr val="5C4E6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descr="preencoded.png" id="149" name="Google Shape;149;p20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622102" y="4069675"/>
              <a:ext cx="91440" cy="159329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50" name="Google Shape;150;p20"/>
          <p:cNvSpPr/>
          <p:nvPr/>
        </p:nvSpPr>
        <p:spPr>
          <a:xfrm>
            <a:off x="920591" y="4375264"/>
            <a:ext cx="5641657" cy="2878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Web Application Vulnerabilities Dominate Findings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1" name="Google Shape;151;p20"/>
          <p:cNvSpPr/>
          <p:nvPr/>
        </p:nvSpPr>
        <p:spPr>
          <a:xfrm>
            <a:off x="920591" y="4812484"/>
            <a:ext cx="7371398" cy="8015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OWASP (2023) research identify injection attacks, broken access controls, and security misconfigurations as the top recurring findings across pentesting engagements — yet these same classes persist year-over-year, suggesting remediation remains superficial.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52" name="Google Shape;152;p20"/>
          <p:cNvGrpSpPr/>
          <p:nvPr/>
        </p:nvGrpSpPr>
        <p:grpSpPr>
          <a:xfrm>
            <a:off x="536516" y="6005457"/>
            <a:ext cx="7945517" cy="1601281"/>
            <a:chOff x="559377" y="5818906"/>
            <a:chExt cx="7945517" cy="1601281"/>
          </a:xfrm>
        </p:grpSpPr>
        <p:sp>
          <p:nvSpPr>
            <p:cNvPr id="153" name="Google Shape;153;p20"/>
            <p:cNvSpPr/>
            <p:nvPr/>
          </p:nvSpPr>
          <p:spPr>
            <a:xfrm>
              <a:off x="650817" y="5826893"/>
              <a:ext cx="7854077" cy="1593294"/>
            </a:xfrm>
            <a:prstGeom prst="roundRect">
              <a:avLst>
                <a:gd fmla="val 6887" name="adj"/>
              </a:avLst>
            </a:prstGeom>
            <a:solidFill>
              <a:srgbClr val="241631"/>
            </a:solidFill>
            <a:ln cap="flat" cmpd="sng" w="22850">
              <a:solidFill>
                <a:srgbClr val="5C4E69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pic>
          <p:nvPicPr>
            <p:cNvPr descr="preencoded.png" id="154" name="Google Shape;154;p20"/>
            <p:cNvPicPr preferRelativeResize="0"/>
            <p:nvPr/>
          </p:nvPicPr>
          <p:blipFill rotWithShape="1">
            <a:blip r:embed="rId4">
              <a:alphaModFix/>
            </a:blip>
            <a:srcRect b="0" l="0" r="0" t="0"/>
            <a:stretch/>
          </p:blipFill>
          <p:spPr>
            <a:xfrm>
              <a:off x="559377" y="5818906"/>
              <a:ext cx="91440" cy="1593294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55" name="Google Shape;155;p20"/>
          <p:cNvSpPr/>
          <p:nvPr/>
        </p:nvSpPr>
        <p:spPr>
          <a:xfrm>
            <a:off x="920591" y="6552398"/>
            <a:ext cx="7371398" cy="8015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Current literature measures pentesting by findings volume, not breach prevention outcomes. No established framework exists for evaluating long-term security posture improvement — which is precisely what this research addresses.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20"/>
          <p:cNvSpPr/>
          <p:nvPr/>
        </p:nvSpPr>
        <p:spPr>
          <a:xfrm>
            <a:off x="920591" y="6116565"/>
            <a:ext cx="5641657" cy="2878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The Research Gap : Outcomes over Activity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1"/>
          <p:cNvSpPr/>
          <p:nvPr/>
        </p:nvSpPr>
        <p:spPr>
          <a:xfrm>
            <a:off x="0" y="0"/>
            <a:ext cx="14630400" cy="2303621"/>
          </a:xfrm>
          <a:prstGeom prst="rect">
            <a:avLst/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63" name="Google Shape;163;p2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725478" y="92035"/>
            <a:ext cx="3179326" cy="2119551"/>
          </a:xfrm>
          <a:prstGeom prst="rect">
            <a:avLst/>
          </a:prstGeom>
          <a:noFill/>
          <a:ln>
            <a:noFill/>
          </a:ln>
        </p:spPr>
      </p:pic>
      <p:sp>
        <p:nvSpPr>
          <p:cNvPr id="164" name="Google Shape;164;p21"/>
          <p:cNvSpPr/>
          <p:nvPr/>
        </p:nvSpPr>
        <p:spPr>
          <a:xfrm>
            <a:off x="956905" y="2828568"/>
            <a:ext cx="4607362" cy="5759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3600"/>
              <a:buFont typeface="Inconsolata"/>
              <a:buNone/>
            </a:pPr>
            <a:r>
              <a:rPr b="1" lang="en-US" sz="360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Research Methodology</a:t>
            </a:r>
            <a:endParaRPr sz="36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21"/>
          <p:cNvSpPr/>
          <p:nvPr/>
        </p:nvSpPr>
        <p:spPr>
          <a:xfrm>
            <a:off x="956905" y="3629025"/>
            <a:ext cx="12716470" cy="5343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This research adopts a mixed-method design, combining primary and secondary data analysis with framework evaluation to assess pentesting effectiveness.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21"/>
          <p:cNvSpPr/>
          <p:nvPr/>
        </p:nvSpPr>
        <p:spPr>
          <a:xfrm>
            <a:off x="956905" y="4331732"/>
            <a:ext cx="368498" cy="2302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Inconsolata Light"/>
              <a:buNone/>
            </a:pPr>
            <a:r>
              <a:rPr lang="en-US" sz="145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01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67" name="Google Shape;167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6905" y="4621887"/>
            <a:ext cx="6283404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21"/>
          <p:cNvSpPr/>
          <p:nvPr/>
        </p:nvSpPr>
        <p:spPr>
          <a:xfrm>
            <a:off x="956905" y="4759643"/>
            <a:ext cx="2303621" cy="2878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Literature Analysis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21"/>
          <p:cNvSpPr/>
          <p:nvPr/>
        </p:nvSpPr>
        <p:spPr>
          <a:xfrm>
            <a:off x="956905" y="5137309"/>
            <a:ext cx="6283404" cy="5343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A comprehensive review of existing pentesting frameworks, industry reports, and academic research on techniques and tools.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21"/>
          <p:cNvSpPr/>
          <p:nvPr/>
        </p:nvSpPr>
        <p:spPr>
          <a:xfrm>
            <a:off x="7389971" y="4331732"/>
            <a:ext cx="368498" cy="2302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Inconsolata Light"/>
              <a:buNone/>
            </a:pPr>
            <a:r>
              <a:rPr lang="en-US" sz="145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02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71" name="Google Shape;171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389971" y="4621887"/>
            <a:ext cx="6283404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72" name="Google Shape;172;p21"/>
          <p:cNvSpPr/>
          <p:nvPr/>
        </p:nvSpPr>
        <p:spPr>
          <a:xfrm>
            <a:off x="7389971" y="4759643"/>
            <a:ext cx="2417921" cy="2878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Quantitative Analysis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3" name="Google Shape;173;p21"/>
          <p:cNvSpPr/>
          <p:nvPr/>
        </p:nvSpPr>
        <p:spPr>
          <a:xfrm>
            <a:off x="7389971" y="5137309"/>
            <a:ext cx="6283404" cy="8015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Statistical examination of market data, adoption rates across various sectors, and trends in cybersecurity investment. Identifying correlations between testing frequency and vulnerability remediation rates.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21"/>
          <p:cNvSpPr/>
          <p:nvPr/>
        </p:nvSpPr>
        <p:spPr>
          <a:xfrm>
            <a:off x="956905" y="6226612"/>
            <a:ext cx="368498" cy="2302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Inconsolata Light"/>
              <a:buNone/>
            </a:pPr>
            <a:r>
              <a:rPr lang="en-US" sz="145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03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75" name="Google Shape;175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56905" y="6498312"/>
            <a:ext cx="6283404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76" name="Google Shape;176;p21"/>
          <p:cNvSpPr/>
          <p:nvPr/>
        </p:nvSpPr>
        <p:spPr>
          <a:xfrm>
            <a:off x="956905" y="6654522"/>
            <a:ext cx="2993588" cy="2878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Vulnerability Case Studies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7" name="Google Shape;177;p21"/>
          <p:cNvSpPr/>
          <p:nvPr/>
        </p:nvSpPr>
        <p:spPr>
          <a:xfrm>
            <a:off x="956905" y="7032188"/>
            <a:ext cx="6283404" cy="5343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Detailed analysis of real-world vulnerability assessments and penetration testing outcomes to identify common patterns and gaps.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21"/>
          <p:cNvSpPr/>
          <p:nvPr/>
        </p:nvSpPr>
        <p:spPr>
          <a:xfrm>
            <a:off x="7389971" y="6226612"/>
            <a:ext cx="368498" cy="23026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Inconsolata Light"/>
              <a:buNone/>
            </a:pPr>
            <a:r>
              <a:rPr lang="en-US" sz="1450">
                <a:solidFill>
                  <a:srgbClr val="DAD1E6"/>
                </a:solidFill>
                <a:latin typeface="Inconsolata Light"/>
                <a:ea typeface="Inconsolata Light"/>
                <a:cs typeface="Inconsolata Light"/>
                <a:sym typeface="Inconsolata Light"/>
              </a:rPr>
              <a:t>04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79" name="Google Shape;179;p2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389971" y="6498312"/>
            <a:ext cx="6283404" cy="22860"/>
          </a:xfrm>
          <a:prstGeom prst="rect">
            <a:avLst/>
          </a:prstGeom>
          <a:noFill/>
          <a:ln>
            <a:noFill/>
          </a:ln>
        </p:spPr>
      </p:pic>
      <p:sp>
        <p:nvSpPr>
          <p:cNvPr id="180" name="Google Shape;180;p21"/>
          <p:cNvSpPr/>
          <p:nvPr/>
        </p:nvSpPr>
        <p:spPr>
          <a:xfrm>
            <a:off x="7389971" y="6654522"/>
            <a:ext cx="2417921" cy="28789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Effectiveness Metrics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21"/>
          <p:cNvSpPr/>
          <p:nvPr/>
        </p:nvSpPr>
        <p:spPr>
          <a:xfrm>
            <a:off x="7389971" y="7032188"/>
            <a:ext cx="6283404" cy="53435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482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Evaluation of key performance indicators (KPIs) such as detection time, response accuracy, and overall asset protection provided by pentesting.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21"/>
          <p:cNvSpPr/>
          <p:nvPr/>
        </p:nvSpPr>
        <p:spPr>
          <a:xfrm>
            <a:off x="12762689" y="7714034"/>
            <a:ext cx="1780162" cy="437745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2"/>
          <p:cNvSpPr/>
          <p:nvPr/>
        </p:nvSpPr>
        <p:spPr>
          <a:xfrm>
            <a:off x="793790" y="1794391"/>
            <a:ext cx="8504634" cy="708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4450"/>
              <a:buFont typeface="Inconsolata"/>
              <a:buNone/>
            </a:pPr>
            <a:r>
              <a:rPr b="1" lang="en-US" sz="44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Project Planning and Resources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22"/>
          <p:cNvSpPr/>
          <p:nvPr/>
        </p:nvSpPr>
        <p:spPr>
          <a:xfrm>
            <a:off x="793790" y="2956798"/>
            <a:ext cx="13042821" cy="36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None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Research is structured across four phases over 12 weeks, using publicly available data sources and academic tools.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22"/>
          <p:cNvSpPr/>
          <p:nvPr/>
        </p:nvSpPr>
        <p:spPr>
          <a:xfrm>
            <a:off x="793790" y="3801666"/>
            <a:ext cx="2835235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200"/>
              <a:buFont typeface="Inconsolata"/>
              <a:buNone/>
            </a:pPr>
            <a:r>
              <a:rPr b="1" lang="en-US" sz="220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Planning &amp; Resources</a:t>
            </a:r>
            <a:endParaRPr sz="2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22"/>
          <p:cNvSpPr/>
          <p:nvPr/>
        </p:nvSpPr>
        <p:spPr>
          <a:xfrm>
            <a:off x="793790" y="4382810"/>
            <a:ext cx="6244709" cy="189380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b="1"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Assessment Timeline:</a:t>
            </a: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12 weeks of studies involving recent out-breaks regarding data-breach and system compromise.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b="1"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Research Tools: </a:t>
            </a: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OWASP documentation and NVD/CVE database.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22"/>
          <p:cNvSpPr/>
          <p:nvPr/>
        </p:nvSpPr>
        <p:spPr>
          <a:xfrm>
            <a:off x="7599521" y="3801666"/>
            <a:ext cx="2975491" cy="3543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2200"/>
              <a:buFont typeface="Inconsolata"/>
              <a:buNone/>
            </a:pPr>
            <a:r>
              <a:rPr b="1" lang="en-US" sz="220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Tools &amp; Data Sources </a:t>
            </a:r>
            <a:endParaRPr sz="2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22"/>
          <p:cNvSpPr/>
          <p:nvPr/>
        </p:nvSpPr>
        <p:spPr>
          <a:xfrm>
            <a:off x="7599521" y="4382810"/>
            <a:ext cx="6244709" cy="197310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Primary Data sources include pen testing in controlled environments.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Secondary Data sources were Academic journals, research papers and Industry Cybersecurity Reports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b="1"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Tools:</a:t>
            </a: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Burp suite, Wireshark, Kali Linux and Python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22"/>
          <p:cNvSpPr/>
          <p:nvPr/>
        </p:nvSpPr>
        <p:spPr>
          <a:xfrm>
            <a:off x="12762689" y="7714034"/>
            <a:ext cx="1780162" cy="437745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00" name="Google Shape;200;p2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06993" y="780217"/>
            <a:ext cx="1563410" cy="2345055"/>
          </a:xfrm>
          <a:prstGeom prst="rect">
            <a:avLst/>
          </a:prstGeom>
          <a:noFill/>
          <a:ln>
            <a:noFill/>
          </a:ln>
        </p:spPr>
      </p:pic>
      <p:sp>
        <p:nvSpPr>
          <p:cNvPr id="201" name="Google Shape;201;p23"/>
          <p:cNvSpPr/>
          <p:nvPr/>
        </p:nvSpPr>
        <p:spPr>
          <a:xfrm>
            <a:off x="4563785" y="1637109"/>
            <a:ext cx="7574161" cy="63126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5316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3950"/>
              <a:buFont typeface="Inconsolata"/>
              <a:buNone/>
            </a:pPr>
            <a:r>
              <a:rPr b="1" lang="en-US" sz="39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Project Impact and Limitations</a:t>
            </a:r>
            <a:endParaRPr sz="3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2" name="Google Shape;202;p23"/>
          <p:cNvSpPr/>
          <p:nvPr/>
        </p:nvSpPr>
        <p:spPr>
          <a:xfrm>
            <a:off x="706993" y="3530084"/>
            <a:ext cx="13216414" cy="30551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54838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None/>
            </a:pP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This research provides actionable insight into pentesting effectiveness while operating within defined academic constraints.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3" name="Google Shape;203;p23"/>
          <p:cNvSpPr/>
          <p:nvPr/>
        </p:nvSpPr>
        <p:spPr>
          <a:xfrm>
            <a:off x="706993" y="4217908"/>
            <a:ext cx="3155156" cy="31563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1950"/>
              <a:buFont typeface="Inconsolata"/>
              <a:buNone/>
            </a:pPr>
            <a:r>
              <a:rPr b="1" lang="en-US" sz="19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Project Impact &amp; Benefits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4" name="Google Shape;204;p23"/>
          <p:cNvSpPr/>
          <p:nvPr/>
        </p:nvSpPr>
        <p:spPr>
          <a:xfrm>
            <a:off x="706993" y="4713446"/>
            <a:ext cx="6498788" cy="28753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54838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b="1"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Impact of testing frequency: </a:t>
            </a: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Continuous or frequent penetration testing is expected to yield better results in preventing cyberattacks compared to periodic testing.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838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b="1"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Improved system security posture:</a:t>
            </a: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Systems that undergo regular penetration testing are expected to show a measurable reduction in exploitable vulnerabilities compared to systems that rely solely on traditional security measures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838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b="1"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High vulnerability detection capability:</a:t>
            </a: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Effectively identifying critical and high-risk vulnerabilities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5" name="Google Shape;205;p23"/>
          <p:cNvSpPr/>
          <p:nvPr/>
        </p:nvSpPr>
        <p:spPr>
          <a:xfrm>
            <a:off x="7706320" y="4217908"/>
            <a:ext cx="2525197" cy="31563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1950"/>
              <a:buFont typeface="Inconsolata"/>
              <a:buNone/>
            </a:pPr>
            <a:r>
              <a:rPr b="1" lang="en-US" sz="19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Research Limitations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3"/>
          <p:cNvSpPr/>
          <p:nvPr/>
        </p:nvSpPr>
        <p:spPr>
          <a:xfrm>
            <a:off x="7706320" y="4713446"/>
            <a:ext cx="6224587" cy="28753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54838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b="1"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Limited access to real-world data:</a:t>
            </a: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Organizations may restrict access to sensitive cybersecurity data, which may limit the scope of analysis.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838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b="1"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Rapidly Evolving Threat Landscape:</a:t>
            </a: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Vulnerability classes and attacker techniques evolve faster than publication cycles — findings may not capture the most current attack vectors.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54838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550"/>
              <a:buFont typeface="Fira Sans"/>
              <a:buChar char="•"/>
            </a:pPr>
            <a:r>
              <a:rPr b="1"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Dependence on participant input: </a:t>
            </a:r>
            <a:r>
              <a:rPr lang="en-US" sz="15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Qualitative findings may be influenced by the perspectives and experiences of interview participants.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7" name="Google Shape;207;p23"/>
          <p:cNvSpPr/>
          <p:nvPr/>
        </p:nvSpPr>
        <p:spPr>
          <a:xfrm>
            <a:off x="12762689" y="7714034"/>
            <a:ext cx="1780162" cy="437745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24"/>
          <p:cNvSpPr/>
          <p:nvPr/>
        </p:nvSpPr>
        <p:spPr>
          <a:xfrm>
            <a:off x="834628" y="574238"/>
            <a:ext cx="10093523" cy="5869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27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3650"/>
              <a:buFont typeface="Inconsolata"/>
              <a:buNone/>
            </a:pPr>
            <a:r>
              <a:rPr b="1" lang="en-US" sz="36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Conclusion: Investing in Proactive Security</a:t>
            </a:r>
            <a:endParaRPr sz="3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14" name="Google Shape;214;p2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34628" y="1569363"/>
            <a:ext cx="6788110" cy="4525328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24"/>
          <p:cNvSpPr/>
          <p:nvPr/>
        </p:nvSpPr>
        <p:spPr>
          <a:xfrm>
            <a:off x="8088511" y="3557349"/>
            <a:ext cx="5714643" cy="5493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8275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Penetration testing has evolved from a niche activity into a </a:t>
            </a:r>
            <a:r>
              <a:rPr b="1"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mainstream, essential pillar</a:t>
            </a: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 of modern cybersecurity strategy.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preencoded.png" id="216" name="Google Shape;216;p24"/>
          <p:cNvSpPr/>
          <p:nvPr/>
        </p:nvSpPr>
        <p:spPr>
          <a:xfrm>
            <a:off x="904994" y="6450270"/>
            <a:ext cx="281702" cy="281702"/>
          </a:xfrm>
          <a:prstGeom prst="rect">
            <a:avLst/>
          </a:prstGeom>
          <a:noFill/>
          <a:ln>
            <a:noFill/>
          </a:ln>
        </p:spPr>
      </p:sp>
      <p:sp>
        <p:nvSpPr>
          <p:cNvPr id="217" name="Google Shape;217;p24"/>
          <p:cNvSpPr/>
          <p:nvPr/>
        </p:nvSpPr>
        <p:spPr>
          <a:xfrm>
            <a:off x="1444943" y="6444496"/>
            <a:ext cx="2347912" cy="2934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777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Growing Adoption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8" name="Google Shape;218;p24"/>
          <p:cNvSpPr/>
          <p:nvPr/>
        </p:nvSpPr>
        <p:spPr>
          <a:xfrm>
            <a:off x="1444943" y="6831211"/>
            <a:ext cx="3580328" cy="8240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8275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Over 70% of firms now use PTaaS, with double-digit market growth projected through 2030.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preencoded.png" id="219" name="Google Shape;219;p24"/>
          <p:cNvSpPr/>
          <p:nvPr/>
        </p:nvSpPr>
        <p:spPr>
          <a:xfrm>
            <a:off x="5290066" y="6450270"/>
            <a:ext cx="281702" cy="281702"/>
          </a:xfrm>
          <a:prstGeom prst="rect">
            <a:avLst/>
          </a:prstGeom>
          <a:noFill/>
          <a:ln>
            <a:noFill/>
          </a:ln>
        </p:spPr>
      </p:sp>
      <p:sp>
        <p:nvSpPr>
          <p:cNvPr id="220" name="Google Shape;220;p24"/>
          <p:cNvSpPr/>
          <p:nvPr/>
        </p:nvSpPr>
        <p:spPr>
          <a:xfrm>
            <a:off x="5830014" y="6444496"/>
            <a:ext cx="2347912" cy="2934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777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Continuous Testing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1" name="Google Shape;221;p24"/>
          <p:cNvSpPr/>
          <p:nvPr/>
        </p:nvSpPr>
        <p:spPr>
          <a:xfrm>
            <a:off x="5830014" y="6831211"/>
            <a:ext cx="3580448" cy="8240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8275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The shift to quarterly and continuous testing closes the gap between IT change and security validation.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descr="preencoded.png" id="222" name="Google Shape;222;p24"/>
          <p:cNvSpPr/>
          <p:nvPr/>
        </p:nvSpPr>
        <p:spPr>
          <a:xfrm>
            <a:off x="9675257" y="6450270"/>
            <a:ext cx="281702" cy="281702"/>
          </a:xfrm>
          <a:prstGeom prst="rect">
            <a:avLst/>
          </a:prstGeom>
          <a:noFill/>
          <a:ln>
            <a:noFill/>
          </a:ln>
        </p:spPr>
      </p:sp>
      <p:sp>
        <p:nvSpPr>
          <p:cNvPr id="223" name="Google Shape;223;p24"/>
          <p:cNvSpPr/>
          <p:nvPr/>
        </p:nvSpPr>
        <p:spPr>
          <a:xfrm>
            <a:off x="10215205" y="6444496"/>
            <a:ext cx="2347912" cy="29348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777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800"/>
              <a:buFont typeface="Inconsolata"/>
              <a:buNone/>
            </a:pPr>
            <a:r>
              <a:rPr b="1" lang="en-US" sz="1800">
                <a:solidFill>
                  <a:srgbClr val="DAD1E6"/>
                </a:solidFill>
                <a:latin typeface="Inconsolata"/>
                <a:ea typeface="Inconsolata"/>
                <a:cs typeface="Inconsolata"/>
                <a:sym typeface="Inconsolata"/>
              </a:rPr>
              <a:t>Measurable Impact</a:t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24"/>
          <p:cNvSpPr/>
          <p:nvPr/>
        </p:nvSpPr>
        <p:spPr>
          <a:xfrm>
            <a:off x="10215205" y="6831211"/>
            <a:ext cx="3580328" cy="82403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48275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450"/>
              <a:buFont typeface="Fira Sans"/>
              <a:buNone/>
            </a:pPr>
            <a:r>
              <a:rPr lang="en-US" sz="14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Clear metrics and proven breach prevention demonstrate pentesting's critical effectiveness.</a:t>
            </a:r>
            <a:endParaRPr sz="1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4"/>
          <p:cNvSpPr/>
          <p:nvPr/>
        </p:nvSpPr>
        <p:spPr>
          <a:xfrm>
            <a:off x="12762689" y="7714034"/>
            <a:ext cx="1780162" cy="437745"/>
          </a:xfrm>
          <a:prstGeom prst="rect">
            <a:avLst/>
          </a:prstGeom>
          <a:solidFill>
            <a:srgbClr val="241631"/>
          </a:solidFill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5"/>
          <p:cNvSpPr/>
          <p:nvPr/>
        </p:nvSpPr>
        <p:spPr>
          <a:xfrm>
            <a:off x="9144000" y="0"/>
            <a:ext cx="5486400" cy="8229600"/>
          </a:xfrm>
          <a:prstGeom prst="rect">
            <a:avLst/>
          </a:prstGeom>
          <a:solidFill>
            <a:srgbClr val="433550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25"/>
          <p:cNvSpPr/>
          <p:nvPr/>
        </p:nvSpPr>
        <p:spPr>
          <a:xfrm>
            <a:off x="793790" y="1892141"/>
            <a:ext cx="5670590" cy="7087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719"/>
              </a:lnSpc>
              <a:spcBef>
                <a:spcPts val="0"/>
              </a:spcBef>
              <a:spcAft>
                <a:spcPts val="0"/>
              </a:spcAft>
              <a:buClr>
                <a:srgbClr val="F94CAF"/>
              </a:buClr>
              <a:buSzPts val="4450"/>
              <a:buFont typeface="Inconsolata"/>
              <a:buNone/>
            </a:pPr>
            <a:r>
              <a:rPr b="1" lang="en-US" sz="4450">
                <a:solidFill>
                  <a:srgbClr val="F94CAF"/>
                </a:solidFill>
                <a:latin typeface="Inconsolata"/>
                <a:ea typeface="Inconsolata"/>
                <a:cs typeface="Inconsolata"/>
                <a:sym typeface="Inconsolata"/>
              </a:rPr>
              <a:t>References</a:t>
            </a:r>
            <a:endParaRPr sz="44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25"/>
          <p:cNvSpPr/>
          <p:nvPr/>
        </p:nvSpPr>
        <p:spPr>
          <a:xfrm>
            <a:off x="793790" y="2941082"/>
            <a:ext cx="7556421" cy="3629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750"/>
              <a:buFont typeface="Calibri"/>
              <a:buNone/>
            </a:pPr>
            <a:r>
              <a:t/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25"/>
          <p:cNvSpPr/>
          <p:nvPr/>
        </p:nvSpPr>
        <p:spPr>
          <a:xfrm>
            <a:off x="793790" y="3559135"/>
            <a:ext cx="7556421" cy="277820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OWASP Foundation, "OWASP Top Ten 2023," Open Web Application Security Project, 2023. [Online]. Available: </a:t>
            </a:r>
            <a:r>
              <a:rPr lang="en-US" sz="1750" u="sng">
                <a:solidFill>
                  <a:schemeClr val="hlink"/>
                </a:solidFill>
                <a:latin typeface="Fira Sans"/>
                <a:ea typeface="Fira Sans"/>
                <a:cs typeface="Fira Sans"/>
                <a:sym typeface="Fira Sans"/>
                <a:hlinkClick r:id="rId3"/>
              </a:rPr>
              <a:t>https://owasp.org/Top10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NIST, "Technical Guide to Information Security Testing and Assessment," NIST SP 800-115, National Institute of Standards and Technology, 2008.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CVE Details : </a:t>
            </a:r>
            <a:r>
              <a:rPr lang="en-US" sz="1750" u="sng">
                <a:solidFill>
                  <a:schemeClr val="hlink"/>
                </a:solidFill>
                <a:latin typeface="Fira Sans"/>
                <a:ea typeface="Fira Sans"/>
                <a:cs typeface="Fira Sans"/>
                <a:sym typeface="Fira Sans"/>
                <a:hlinkClick r:id="rId4"/>
              </a:rPr>
              <a:t>https://www.cvedetails.com/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-342900" lvl="0" marL="342900" marR="0" rtl="0" algn="l">
              <a:lnSpc>
                <a:spcPct val="162857"/>
              </a:lnSpc>
              <a:spcBef>
                <a:spcPts val="0"/>
              </a:spcBef>
              <a:spcAft>
                <a:spcPts val="0"/>
              </a:spcAft>
              <a:buClr>
                <a:srgbClr val="DAD1E6"/>
              </a:buClr>
              <a:buSzPts val="1750"/>
              <a:buFont typeface="Fira Sans"/>
              <a:buChar char="•"/>
            </a:pPr>
            <a:r>
              <a:rPr lang="en-US" sz="1750">
                <a:solidFill>
                  <a:srgbClr val="DAD1E6"/>
                </a:solidFill>
                <a:latin typeface="Fira Sans"/>
                <a:ea typeface="Fira Sans"/>
                <a:cs typeface="Fira Sans"/>
                <a:sym typeface="Fira Sans"/>
              </a:rPr>
              <a:t>National Vulnerability Database: </a:t>
            </a:r>
            <a:r>
              <a:rPr lang="en-US" sz="1750" u="sng">
                <a:solidFill>
                  <a:schemeClr val="hlink"/>
                </a:solidFill>
                <a:latin typeface="Fira Sans"/>
                <a:ea typeface="Fira Sans"/>
                <a:cs typeface="Fira Sans"/>
                <a:sym typeface="Fira Sans"/>
                <a:hlinkClick r:id="rId5"/>
              </a:rPr>
              <a:t>​https://nvd.nist.gov/​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35" name="Google Shape;235;p25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348281" y="-165370"/>
            <a:ext cx="5486400" cy="822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