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72"/>
  </p:normalViewPr>
  <p:slideViewPr>
    <p:cSldViewPr snapToGrid="0">
      <p:cViewPr varScale="1">
        <p:scale>
          <a:sx n="73" d="100"/>
          <a:sy n="73" d="100"/>
        </p:scale>
        <p:origin x="5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640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747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774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640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27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335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237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084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010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63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3954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755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56770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236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877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89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0AC37-3AAD-7D4D-8A94-3C19ED22D8B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B0EA72A-4A4D-354B-8422-B9349BB63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71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2C90E-0A2A-62D7-5C88-B93B59E87B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041" y="2375391"/>
            <a:ext cx="5518066" cy="2268559"/>
          </a:xfrm>
        </p:spPr>
        <p:txBody>
          <a:bodyPr>
            <a:noAutofit/>
          </a:bodyPr>
          <a:lstStyle/>
          <a:p>
            <a:r>
              <a:rPr lang="en-GB" sz="2800" b="1" dirty="0"/>
              <a:t>Electronic Health Records (EHRs): A Critical Evaluation of Digital Transformation in the UK Health and Social Care Sector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3ECC42-1D22-8068-5169-0FB76E2560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2274" y="1160443"/>
            <a:ext cx="5357600" cy="1160213"/>
          </a:xfrm>
        </p:spPr>
        <p:txBody>
          <a:bodyPr/>
          <a:lstStyle/>
          <a:p>
            <a:r>
              <a:rPr lang="en-GB" b="1" dirty="0"/>
              <a:t>BMHP6026 - Digital Transformation in the Health and Care Professions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3B35C8-6431-C475-FD0E-421430461947}"/>
              </a:ext>
            </a:extLst>
          </p:cNvPr>
          <p:cNvSpPr txBox="1"/>
          <p:nvPr/>
        </p:nvSpPr>
        <p:spPr>
          <a:xfrm>
            <a:off x="3953814" y="4643950"/>
            <a:ext cx="380257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Student Name: </a:t>
            </a:r>
            <a:r>
              <a:rPr lang="en-US" b="1" dirty="0"/>
              <a:t>Charity </a:t>
            </a:r>
            <a:r>
              <a:rPr lang="en-US" b="1" dirty="0" err="1"/>
              <a:t>Amihere</a:t>
            </a:r>
            <a:endParaRPr lang="en-US" b="1" dirty="0"/>
          </a:p>
          <a:p>
            <a:r>
              <a:rPr lang="en-US" dirty="0"/>
              <a:t>Student Number:</a:t>
            </a:r>
            <a:r>
              <a:rPr lang="en-US" b="1" dirty="0"/>
              <a:t>2336795</a:t>
            </a:r>
          </a:p>
        </p:txBody>
      </p:sp>
    </p:spTree>
    <p:extLst>
      <p:ext uri="{BB962C8B-B14F-4D97-AF65-F5344CB8AC3E}">
        <p14:creationId xmlns:p14="http://schemas.microsoft.com/office/powerpoint/2010/main" val="2889325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4036D-CEAA-EBAA-C17C-88C2028A7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62271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88448-38A4-3045-7EE5-916859D6F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430767"/>
            <a:ext cx="7796540" cy="4619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Electronic Health Record replaces old-fashioned paper records and is a key component of the </a:t>
            </a:r>
            <a:r>
              <a:rPr lang="en-US" dirty="0" err="1"/>
              <a:t>digitalisation</a:t>
            </a:r>
            <a:r>
              <a:rPr lang="en-US" dirty="0"/>
              <a:t> strategy for the NHS. This strategy is consistent with the policy goal "Digital by default" set forth in the 10-Year Health Plan (2025) of the UK Government.</a:t>
            </a:r>
          </a:p>
          <a:p>
            <a:r>
              <a:rPr lang="en-US" b="1" dirty="0"/>
              <a:t>Present state in the UK</a:t>
            </a:r>
          </a:p>
          <a:p>
            <a:r>
              <a:rPr lang="en-US" dirty="0"/>
              <a:t>In England, 91% of secondary care trusts have electronic patient record systems (NHS England, 2025).</a:t>
            </a:r>
          </a:p>
          <a:p>
            <a:r>
              <a:rPr lang="en-US" dirty="0"/>
              <a:t>In adult social care services, 75% of </a:t>
            </a:r>
            <a:r>
              <a:rPr lang="en-US" dirty="0" err="1"/>
              <a:t>organisations</a:t>
            </a:r>
            <a:r>
              <a:rPr lang="en-US" dirty="0"/>
              <a:t> use </a:t>
            </a:r>
            <a:r>
              <a:rPr lang="en-US" dirty="0" err="1"/>
              <a:t>digitalised</a:t>
            </a:r>
            <a:r>
              <a:rPr lang="en-US" dirty="0"/>
              <a:t> records (UK Government, 2025b).</a:t>
            </a:r>
          </a:p>
          <a:p>
            <a:r>
              <a:rPr lang="en-US" b="1" dirty="0"/>
              <a:t>Target of policy</a:t>
            </a:r>
          </a:p>
          <a:p>
            <a:r>
              <a:rPr lang="en-US" dirty="0"/>
              <a:t>By March 2026, all trusts should comply with basic </a:t>
            </a:r>
            <a:r>
              <a:rPr lang="en-US" dirty="0" err="1"/>
              <a:t>digitalisation</a:t>
            </a:r>
            <a:r>
              <a:rPr lang="en-US" dirty="0"/>
              <a:t> standards.</a:t>
            </a:r>
          </a:p>
        </p:txBody>
      </p:sp>
    </p:spTree>
    <p:extLst>
      <p:ext uri="{BB962C8B-B14F-4D97-AF65-F5344CB8AC3E}">
        <p14:creationId xmlns:p14="http://schemas.microsoft.com/office/powerpoint/2010/main" val="1985724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B3932-7722-F898-FB3A-010F3CDF2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Impact on Workforce - Positive Outcomes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758AB-50B5-5773-5DA4-F5FBD792C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785769"/>
            <a:ext cx="7796540" cy="4264175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Reducing the Administrative Load</a:t>
            </a:r>
          </a:p>
          <a:p>
            <a:r>
              <a:rPr lang="en-US" dirty="0"/>
              <a:t>Up to 30 million hours per year of administrative tasks are saved with DSCRs.</a:t>
            </a:r>
          </a:p>
          <a:p>
            <a:r>
              <a:rPr lang="en-US" dirty="0"/>
              <a:t>Up to 20 minutes per social care worker per shift are freed for direct work with patients (UK Government, 2025b).</a:t>
            </a:r>
          </a:p>
          <a:p>
            <a:r>
              <a:rPr lang="en-US" b="1" dirty="0"/>
              <a:t>Improved Effectiveness and Confidence</a:t>
            </a:r>
          </a:p>
          <a:p>
            <a:r>
              <a:rPr lang="en-US" dirty="0"/>
              <a:t>There is a 97.2% percentage of clinicians at Mersey Care NHS Foundation Trust who feel confident about the coordination of social care.</a:t>
            </a:r>
          </a:p>
          <a:p>
            <a:r>
              <a:rPr lang="en-US" dirty="0"/>
              <a:t>Time spent on consultations on the topic of social care fell by 70% (Podkujko et al., 2026).</a:t>
            </a:r>
          </a:p>
          <a:p>
            <a:r>
              <a:rPr lang="en-US" b="1" dirty="0"/>
              <a:t>Making Evidence-Based Decisions</a:t>
            </a:r>
          </a:p>
          <a:p>
            <a:r>
              <a:rPr lang="en-US" dirty="0"/>
              <a:t>Clinical decision support systems (Gallier, 2024).</a:t>
            </a:r>
          </a:p>
          <a:p>
            <a:r>
              <a:rPr lang="en-US" dirty="0"/>
              <a:t>Up to 140,000 hours may be saved annually with the merging of different applications (UK Government, 2026a).</a:t>
            </a:r>
          </a:p>
        </p:txBody>
      </p:sp>
    </p:spTree>
    <p:extLst>
      <p:ext uri="{BB962C8B-B14F-4D97-AF65-F5344CB8AC3E}">
        <p14:creationId xmlns:p14="http://schemas.microsoft.com/office/powerpoint/2010/main" val="2550942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7D3D8-900A-A0FE-4AF5-521DD68A8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7"/>
            <a:ext cx="7958331" cy="654984"/>
          </a:xfrm>
        </p:spPr>
        <p:txBody>
          <a:bodyPr>
            <a:normAutofit/>
          </a:bodyPr>
          <a:lstStyle/>
          <a:p>
            <a:r>
              <a:rPr lang="en-GB" b="1" dirty="0"/>
              <a:t>Impact on Workforce -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344DB-E600-E3DB-A5F6-77A8CAD7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387736"/>
            <a:ext cx="7796540" cy="466220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Reframed: Usability, Efficiency, and Related Workforce Strain in EHR</a:t>
            </a:r>
          </a:p>
          <a:p>
            <a:r>
              <a:rPr lang="en-US" b="1" dirty="0"/>
              <a:t>Usability and efficiency issues: </a:t>
            </a:r>
            <a:r>
              <a:rPr lang="en-US" dirty="0"/>
              <a:t>Only 34% of the workforce indicated that EPR systems helped increase work efficiency (NHS England, 2024). Furthermore, 44% of the clinicians did not get any training after implementing EPR systems. Moreover, 37% devote at least three hours weekly to inefficient documentation.</a:t>
            </a:r>
          </a:p>
          <a:p>
            <a:r>
              <a:rPr lang="en-US" b="1" dirty="0"/>
              <a:t>Staff burnout: </a:t>
            </a:r>
            <a:r>
              <a:rPr lang="en-US" dirty="0"/>
              <a:t>There is definitely a connection between EPR satisfaction rates and the incidence of burnout. Trusts that have very low satisfaction rates regarding EPR systems tend to have double burnout rates (NHS England, 2024).</a:t>
            </a:r>
          </a:p>
          <a:p>
            <a:r>
              <a:rPr lang="en-US" b="1" dirty="0"/>
              <a:t>Documentation problem: </a:t>
            </a:r>
            <a:r>
              <a:rPr lang="en-US" dirty="0"/>
              <a:t>Clinicians that use EHRs spend more time doing paperwork than clinicians who use a paper-based system (Gallier, 2024). One possible way of reducing this problem would be entrusting discharge letter writing to another professional (Wise, 2025).</a:t>
            </a:r>
          </a:p>
        </p:txBody>
      </p:sp>
    </p:spTree>
    <p:extLst>
      <p:ext uri="{BB962C8B-B14F-4D97-AF65-F5344CB8AC3E}">
        <p14:creationId xmlns:p14="http://schemas.microsoft.com/office/powerpoint/2010/main" val="3619488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0086F-42A5-5F06-0363-13792078D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Impact on Service Delivery - Positive Outcomes</a:t>
            </a:r>
            <a:br>
              <a:rPr lang="en-GB" b="1" dirty="0"/>
            </a:b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5D735-99B6-7824-DB95-B0B8A84D7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Coordination, Improvement, and Access at Any Time </a:t>
            </a:r>
          </a:p>
          <a:p>
            <a:r>
              <a:rPr lang="en-US" dirty="0"/>
              <a:t>The full patient’s view reduces fragmentation of information in IT systems (NHS England, 2025).</a:t>
            </a:r>
          </a:p>
          <a:p>
            <a:r>
              <a:rPr lang="en-US" dirty="0"/>
              <a:t>Real-time collection of data and monitoring; facilitation of specialist referrals (Gallier, 2024).</a:t>
            </a:r>
          </a:p>
          <a:p>
            <a:r>
              <a:rPr lang="en-US" dirty="0"/>
              <a:t>Improved Performance </a:t>
            </a:r>
          </a:p>
          <a:p>
            <a:r>
              <a:rPr lang="en-US" b="1" dirty="0"/>
              <a:t>The use of EPRs results in:</a:t>
            </a:r>
          </a:p>
          <a:p>
            <a:r>
              <a:rPr lang="en-US" dirty="0"/>
              <a:t>4% decrease in the length of hospital admission;</a:t>
            </a:r>
          </a:p>
          <a:p>
            <a:r>
              <a:rPr lang="en-US" dirty="0"/>
              <a:t>8% improvement in the achievement of referral standards for 18 weeks;</a:t>
            </a:r>
          </a:p>
          <a:p>
            <a:r>
              <a:rPr lang="en-US" dirty="0"/>
              <a:t>An improvement in performance by 20% to 30% against the framework of NHS Oversight (NHS England, 2024).</a:t>
            </a:r>
          </a:p>
        </p:txBody>
      </p:sp>
    </p:spTree>
    <p:extLst>
      <p:ext uri="{BB962C8B-B14F-4D97-AF65-F5344CB8AC3E}">
        <p14:creationId xmlns:p14="http://schemas.microsoft.com/office/powerpoint/2010/main" val="996575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A0C68-7C2C-92CC-E364-3F91FC106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55816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Impact on Patients - Positive Outcomes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16815-A89D-0159-2E6C-401D59281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452282"/>
            <a:ext cx="7796540" cy="4597662"/>
          </a:xfrm>
        </p:spPr>
        <p:txBody>
          <a:bodyPr>
            <a:normAutofit/>
          </a:bodyPr>
          <a:lstStyle/>
          <a:p>
            <a:r>
              <a:rPr lang="en-US" dirty="0"/>
              <a:t>Coordination, Improvement, and Access at Any Time </a:t>
            </a:r>
          </a:p>
          <a:p>
            <a:r>
              <a:rPr lang="en-US" dirty="0"/>
              <a:t>The full patient’s view reduces fragmentation of information in IT systems (NHS England, 2025).</a:t>
            </a:r>
          </a:p>
          <a:p>
            <a:r>
              <a:rPr lang="en-US" dirty="0"/>
              <a:t>Real-time collection of data and monitoring; facilitation of specialist referrals (Gallier, 2024).</a:t>
            </a:r>
          </a:p>
          <a:p>
            <a:r>
              <a:rPr lang="en-US" b="1" dirty="0"/>
              <a:t>Improved Performance </a:t>
            </a:r>
          </a:p>
          <a:p>
            <a:r>
              <a:rPr lang="en-US" dirty="0"/>
              <a:t>The use of EPRs results in:</a:t>
            </a:r>
          </a:p>
          <a:p>
            <a:r>
              <a:rPr lang="en-US" dirty="0"/>
              <a:t>4% decrease in the length of hospital admission;</a:t>
            </a:r>
          </a:p>
          <a:p>
            <a:r>
              <a:rPr lang="en-US" dirty="0"/>
              <a:t>8% improvement in the achievement of referral standards for 18 weeks;</a:t>
            </a:r>
          </a:p>
          <a:p>
            <a:r>
              <a:rPr lang="en-US" dirty="0"/>
              <a:t>An improvement in performance by 20% to 30% against the framework of NHS Oversight (NHS England, 2024).</a:t>
            </a:r>
          </a:p>
        </p:txBody>
      </p:sp>
    </p:spTree>
    <p:extLst>
      <p:ext uri="{BB962C8B-B14F-4D97-AF65-F5344CB8AC3E}">
        <p14:creationId xmlns:p14="http://schemas.microsoft.com/office/powerpoint/2010/main" val="3627548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A437E-519F-02F6-6274-D9D0ECE70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49361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Impact on Patients -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0122B-AFB5-E834-DC18-400836F83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301675"/>
            <a:ext cx="7796540" cy="4748269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/>
              <a:t>Usability Issues with Portals</a:t>
            </a:r>
          </a:p>
          <a:p>
            <a:r>
              <a:rPr lang="en-US" dirty="0"/>
              <a:t>NHS trusts that implement Epic MyChart report compatibility issues (Howard, 2026).</a:t>
            </a:r>
          </a:p>
          <a:p>
            <a:r>
              <a:rPr lang="en-US" dirty="0"/>
              <a:t>Patient Stress: A GP noted a patient’s sharp reaction when receiving lab results through MyChart, as an example of when patients become visibly distressed.</a:t>
            </a:r>
          </a:p>
          <a:p>
            <a:r>
              <a:rPr lang="en-US" b="1" dirty="0"/>
              <a:t>Issues with Digital Literacy</a:t>
            </a:r>
          </a:p>
          <a:p>
            <a:r>
              <a:rPr lang="en-US" dirty="0"/>
              <a:t>It seems that EHRs were not designed with patients in mind as primary users who require higher digital literacy.</a:t>
            </a:r>
          </a:p>
          <a:p>
            <a:r>
              <a:rPr lang="en-US" dirty="0"/>
              <a:t>Up to 50% of English people do not view their records even if they are available.</a:t>
            </a:r>
          </a:p>
          <a:p>
            <a:r>
              <a:rPr lang="en-US" b="1" dirty="0"/>
              <a:t>Data Security and Privacy Issues</a:t>
            </a:r>
          </a:p>
          <a:p>
            <a:r>
              <a:rPr lang="en-US" dirty="0"/>
              <a:t>Despite the development of more advanced diagnostics, the problem of data confidentiality still exists (UK Parliament, 2024).</a:t>
            </a:r>
          </a:p>
          <a:p>
            <a:r>
              <a:rPr lang="en-US" dirty="0"/>
              <a:t>Famous and high-profile cases of privacy violation involving celebrities raised awareness on the issue.</a:t>
            </a:r>
          </a:p>
          <a:p>
            <a:r>
              <a:rPr lang="en-US" dirty="0"/>
              <a:t>Patient community wants better data protection for easier interoperability.</a:t>
            </a:r>
          </a:p>
        </p:txBody>
      </p:sp>
    </p:spTree>
    <p:extLst>
      <p:ext uri="{BB962C8B-B14F-4D97-AF65-F5344CB8AC3E}">
        <p14:creationId xmlns:p14="http://schemas.microsoft.com/office/powerpoint/2010/main" val="3181422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00E15-B8D9-055C-3782-70B4B7490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49361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Critical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3BE26-A701-7979-078C-B4942BDA9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301675"/>
            <a:ext cx="7796540" cy="474826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Health and Social Care EHRs in the UK</a:t>
            </a:r>
          </a:p>
          <a:p>
            <a:r>
              <a:rPr lang="en-US" b="1" dirty="0"/>
              <a:t>Advantages:</a:t>
            </a:r>
          </a:p>
          <a:p>
            <a:r>
              <a:rPr lang="en-US" dirty="0"/>
              <a:t>Improvements in staff productivity</a:t>
            </a:r>
          </a:p>
          <a:p>
            <a:r>
              <a:rPr lang="en-US" dirty="0"/>
              <a:t>Enhanced service integration</a:t>
            </a:r>
          </a:p>
          <a:p>
            <a:r>
              <a:rPr lang="en-US" dirty="0"/>
              <a:t>Patient engagement</a:t>
            </a:r>
          </a:p>
          <a:p>
            <a:r>
              <a:rPr lang="en-US" dirty="0"/>
              <a:t>Revolutionizing community health</a:t>
            </a:r>
          </a:p>
          <a:p>
            <a:r>
              <a:rPr lang="en-US" dirty="0"/>
              <a:t>Critical Analysis:</a:t>
            </a:r>
          </a:p>
          <a:p>
            <a:r>
              <a:rPr lang="en-US" dirty="0"/>
              <a:t>Staff: poor usability, insufficient training, risk of suffering burnout (NHS England, 2024)</a:t>
            </a:r>
          </a:p>
          <a:p>
            <a:r>
              <a:rPr lang="en-US" dirty="0"/>
              <a:t>Patients: varied patient experiences, anxiety from access portals (Howard, 2026)</a:t>
            </a:r>
          </a:p>
          <a:p>
            <a:r>
              <a:rPr lang="en-US" b="1" dirty="0"/>
              <a:t>Safety: </a:t>
            </a:r>
            <a:r>
              <a:rPr lang="en-US" dirty="0"/>
              <a:t>digitization does not equate to good healthcare (HSSIB via Wise, 2025)</a:t>
            </a:r>
          </a:p>
          <a:p>
            <a:r>
              <a:rPr lang="en-US" b="1" dirty="0"/>
              <a:t>Communities: </a:t>
            </a:r>
            <a:r>
              <a:rPr lang="en-US" dirty="0"/>
              <a:t>possibility of widening health inequalities (NHS Confederation, 2024)</a:t>
            </a:r>
          </a:p>
        </p:txBody>
      </p:sp>
    </p:spTree>
    <p:extLst>
      <p:ext uri="{BB962C8B-B14F-4D97-AF65-F5344CB8AC3E}">
        <p14:creationId xmlns:p14="http://schemas.microsoft.com/office/powerpoint/2010/main" val="1125521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E9828-F813-F6D3-6C2F-22E5C6DE8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&amp; Recommendations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A55D2-3B7F-4594-B069-E5DA947C6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EHRs are an important strategic tool to increase efficiency and improve safety in the NHS.</a:t>
            </a:r>
          </a:p>
          <a:p>
            <a:r>
              <a:rPr lang="en-US" dirty="0"/>
              <a:t>But their success depends upon:</a:t>
            </a:r>
          </a:p>
          <a:p>
            <a:r>
              <a:rPr lang="en-US" dirty="0"/>
              <a:t>A total investment of £21 billion for five years (Parliamentary Written Question HL7395, 2025)</a:t>
            </a:r>
          </a:p>
          <a:p>
            <a:r>
              <a:rPr lang="en-US" b="1" dirty="0"/>
              <a:t>Proper training and support</a:t>
            </a:r>
          </a:p>
          <a:p>
            <a:r>
              <a:rPr lang="en-US" dirty="0"/>
              <a:t>Good usability from both healthcare professionals' and patients' perspectives</a:t>
            </a:r>
          </a:p>
          <a:p>
            <a:r>
              <a:rPr lang="en-US" dirty="0"/>
              <a:t>Meeting patients' needs and differences in digital competency</a:t>
            </a:r>
          </a:p>
          <a:p>
            <a:r>
              <a:rPr lang="en-US" dirty="0"/>
              <a:t>Steps to bridge the digital divide to avoid inequality</a:t>
            </a:r>
          </a:p>
        </p:txBody>
      </p:sp>
    </p:spTree>
    <p:extLst>
      <p:ext uri="{BB962C8B-B14F-4D97-AF65-F5344CB8AC3E}">
        <p14:creationId xmlns:p14="http://schemas.microsoft.com/office/powerpoint/2010/main" val="1688908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B7EE5-F5D6-6467-817C-973BBA7ED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7"/>
            <a:ext cx="7958331" cy="52589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07679-F26F-84E6-B53A-D8A37BE85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441525"/>
            <a:ext cx="7796540" cy="4608419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Gallier, S., 2024. </a:t>
            </a:r>
            <a:r>
              <a:rPr lang="en-GB" i="1" dirty="0"/>
              <a:t>The impact of electronic health records on healthcare quality</a:t>
            </a:r>
            <a:r>
              <a:rPr lang="en-GB" dirty="0"/>
              <a:t> (Doctoral dissertation, University of Birmingham).</a:t>
            </a:r>
          </a:p>
          <a:p>
            <a:r>
              <a:rPr lang="en-GB" dirty="0"/>
              <a:t>Howard, S., 2026. MyChart: doctors are left frustrated and patients panic as NHS trusts roll out hospital records app. </a:t>
            </a:r>
            <a:r>
              <a:rPr lang="en-GB" i="1" dirty="0"/>
              <a:t>BMJ</a:t>
            </a:r>
            <a:r>
              <a:rPr lang="en-GB" dirty="0"/>
              <a:t>, 392.</a:t>
            </a:r>
          </a:p>
          <a:p>
            <a:r>
              <a:rPr lang="en-GB" dirty="0"/>
              <a:t>Li, E., Lounsbury, O., Clarke, J., </a:t>
            </a:r>
            <a:r>
              <a:rPr lang="en-GB" dirty="0" err="1"/>
              <a:t>Ashrafian</a:t>
            </a:r>
            <a:r>
              <a:rPr lang="en-GB" dirty="0"/>
              <a:t>, H., Darzi, A. and Neves, A.L., 2024. Patient and caregiver perceptions of electronic health records interoperability in the NHS. </a:t>
            </a:r>
            <a:r>
              <a:rPr lang="en-GB" i="1" dirty="0"/>
              <a:t>BMC Medical Informatics and Decision Making</a:t>
            </a:r>
            <a:r>
              <a:rPr lang="en-GB" dirty="0"/>
              <a:t>, 24(1), p.370.</a:t>
            </a:r>
          </a:p>
          <a:p>
            <a:r>
              <a:rPr lang="en-GB" dirty="0"/>
              <a:t>NHS Confederation, 2024. </a:t>
            </a:r>
            <a:r>
              <a:rPr lang="en-GB" i="1" dirty="0"/>
              <a:t>Frontline digitisation: creating the conditions for a digital NHS</a:t>
            </a:r>
            <a:r>
              <a:rPr lang="en-GB" dirty="0"/>
              <a:t>. London: NHS Confederation.</a:t>
            </a:r>
          </a:p>
          <a:p>
            <a:r>
              <a:rPr lang="en-GB" dirty="0"/>
              <a:t>NHS England, 2024. </a:t>
            </a:r>
            <a:r>
              <a:rPr lang="en-GB" i="1" dirty="0"/>
              <a:t>2024 Electronic Patient Record (EPR) Usability Survey for secondary care – key findings</a:t>
            </a:r>
            <a:r>
              <a:rPr lang="en-GB" dirty="0"/>
              <a:t>. London: NHS England.</a:t>
            </a:r>
          </a:p>
          <a:p>
            <a:r>
              <a:rPr lang="en-GB" dirty="0"/>
              <a:t>NHS England, 2025. </a:t>
            </a:r>
            <a:r>
              <a:rPr lang="en-GB" i="1" dirty="0"/>
              <a:t>Preparing the NHS for digital-by-default</a:t>
            </a:r>
            <a:r>
              <a:rPr lang="en-GB" dirty="0"/>
              <a:t>. London: NHS England.</a:t>
            </a:r>
          </a:p>
          <a:p>
            <a:r>
              <a:rPr lang="en-GB" dirty="0"/>
              <a:t>Parliamentary Written Question HL7395, 2025. 'Digitising the NHS and adult social care', 16 May.</a:t>
            </a:r>
          </a:p>
          <a:p>
            <a:r>
              <a:rPr lang="en-GB" dirty="0"/>
              <a:t>Podkujko, A., Tate, R., Byrne-Watts, G. and Townson, N., 2026. Interoperability between clinical electronic patient record and social prescribing systems. </a:t>
            </a:r>
            <a:r>
              <a:rPr lang="en-GB" i="1" dirty="0"/>
              <a:t>BMC Digital Health</a:t>
            </a:r>
            <a:r>
              <a:rPr lang="en-GB" dirty="0"/>
              <a:t>, 4(1), p.35.</a:t>
            </a:r>
          </a:p>
          <a:p>
            <a:r>
              <a:rPr lang="en-GB" dirty="0"/>
              <a:t>UK Government, 2025a. </a:t>
            </a:r>
            <a:r>
              <a:rPr lang="en-GB" i="1" dirty="0"/>
              <a:t>10 Year Health Plan: digital by default</a:t>
            </a:r>
            <a:r>
              <a:rPr lang="en-GB" dirty="0"/>
              <a:t>. London: Department of Health and Social Care.</a:t>
            </a:r>
          </a:p>
          <a:p>
            <a:r>
              <a:rPr lang="en-GB" dirty="0"/>
              <a:t>UK Government, 2025b. 'Digital revolution in care saves millions of admin hours', 2 December.</a:t>
            </a:r>
          </a:p>
          <a:p>
            <a:r>
              <a:rPr lang="en-GB" dirty="0"/>
              <a:t>UK Government, 2026a. 'Better patient care as NHS set to introduce single patient record', 14 May.</a:t>
            </a:r>
          </a:p>
          <a:p>
            <a:r>
              <a:rPr lang="en-GB" dirty="0"/>
              <a:t>UK Government, 2026b. '20,000 fewer A&amp;E visits a year thanks to single patient record', 1 June.</a:t>
            </a:r>
          </a:p>
          <a:p>
            <a:r>
              <a:rPr lang="en-GB" dirty="0"/>
              <a:t>UK Parliament, 2024. </a:t>
            </a:r>
            <a:r>
              <a:rPr lang="en-GB" i="1" dirty="0"/>
              <a:t>Health Bill: single patient record - equality impact assessment</a:t>
            </a:r>
            <a:r>
              <a:rPr lang="en-GB" dirty="0"/>
              <a:t>. London: House of Commons.</a:t>
            </a:r>
          </a:p>
          <a:p>
            <a:r>
              <a:rPr lang="en-GB" dirty="0"/>
              <a:t>Wise, J., 2025. Electronic patient records pose "persistent" risk to patient safety, watchdog warns</a:t>
            </a:r>
          </a:p>
        </p:txBody>
      </p:sp>
    </p:spTree>
    <p:extLst>
      <p:ext uri="{BB962C8B-B14F-4D97-AF65-F5344CB8AC3E}">
        <p14:creationId xmlns:p14="http://schemas.microsoft.com/office/powerpoint/2010/main" val="18698573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70</TotalTime>
  <Words>1305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Electronic Health Records (EHRs): A Critical Evaluation of Digital Transformation in the UK Health and Social Care Sector</vt:lpstr>
      <vt:lpstr>Introduction</vt:lpstr>
      <vt:lpstr>Impact on Workforce - Positive Outcomes </vt:lpstr>
      <vt:lpstr>Impact on Workforce - Challenges</vt:lpstr>
      <vt:lpstr>Impact on Service Delivery - Positive Outcomes  </vt:lpstr>
      <vt:lpstr>Impact on Patients - Positive Outcomes </vt:lpstr>
      <vt:lpstr>Impact on Patients - Challenges</vt:lpstr>
      <vt:lpstr>Critical Analysis</vt:lpstr>
      <vt:lpstr>Conclusion &amp; 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oduniyi</dc:creator>
  <cp:lastModifiedBy>Charity Amihere (2336795)</cp:lastModifiedBy>
  <cp:revision>3</cp:revision>
  <dcterms:created xsi:type="dcterms:W3CDTF">2026-08-06T09:08:45Z</dcterms:created>
  <dcterms:modified xsi:type="dcterms:W3CDTF">2026-08-07T00:51:45Z</dcterms:modified>
</cp:coreProperties>
</file>