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2" r:id="rId4"/>
  </p:sldMasterIdLst>
  <p:notesMasterIdLst>
    <p:notesMasterId r:id="rId18"/>
  </p:notesMasterIdLst>
  <p:sldIdLst>
    <p:sldId id="306" r:id="rId5"/>
    <p:sldId id="307" r:id="rId6"/>
    <p:sldId id="318" r:id="rId7"/>
    <p:sldId id="308" r:id="rId8"/>
    <p:sldId id="309" r:id="rId9"/>
    <p:sldId id="325" r:id="rId10"/>
    <p:sldId id="326" r:id="rId11"/>
    <p:sldId id="327" r:id="rId12"/>
    <p:sldId id="328" r:id="rId13"/>
    <p:sldId id="329" r:id="rId14"/>
    <p:sldId id="330" r:id="rId15"/>
    <p:sldId id="331" r:id="rId16"/>
    <p:sldId id="30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78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72883" autoAdjust="0"/>
  </p:normalViewPr>
  <p:slideViewPr>
    <p:cSldViewPr snapToGrid="0">
      <p:cViewPr>
        <p:scale>
          <a:sx n="84" d="100"/>
          <a:sy n="84" d="100"/>
        </p:scale>
        <p:origin x="435" y="45"/>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microsoft.com/office/2018/10/relationships/authors" Target="authors.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Edition Hotels is the hotel portfolio of the Marriott Company. According to the New York Times, this brand of Marriott Company is called the hottest hotel in the world. The reason is it breaks the hotel chain and introduce new anti-chain hotel services where tourist can have different services according to their destination spot (Wood, 2015). Normally, the culture of New York City is not the same as the culture of London. Here, the Edition Hotels provide different flavors to their different destinations. The owner of Edition Hotels is Ian </a:t>
            </a:r>
            <a:r>
              <a:rPr lang="en-US" sz="1200" kern="1200" dirty="0" err="1">
                <a:solidFill>
                  <a:schemeClr val="tx1"/>
                </a:solidFill>
                <a:effectLst/>
                <a:latin typeface="+mn-lt"/>
                <a:ea typeface="+mn-ea"/>
                <a:cs typeface="+mn-cs"/>
              </a:rPr>
              <a:t>Schrager</a:t>
            </a:r>
            <a:r>
              <a:rPr lang="en-US" sz="1200" kern="1200" dirty="0">
                <a:solidFill>
                  <a:schemeClr val="tx1"/>
                </a:solidFill>
                <a:effectLst/>
                <a:latin typeface="+mn-lt"/>
                <a:ea typeface="+mn-ea"/>
                <a:cs typeface="+mn-cs"/>
              </a:rPr>
              <a:t>, who with the Marriott International company, 2010 introduce this hotel. From 2013 to 2017 it achieves 4 properties. They plan to open their businesses in Asia.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2865025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Right now the Edition Hotels offering services in the USA. Their market is based in the USA. But, they are planning to introduce their businesses in Asia. The main customers of the Edition Hotels are families, businessmen, and tourists (People, 2017). Research by the New York Times says that most of the customers of the Edition Hotels are a businessman. There are also some other customers such as travelers, friend circles, sole tourists, couples, and special guests. This hotel brand ensures diversity and gender equality in its services. As this hotel company provides local and cultural flavors of the destination to its customers, traditional lovers are also the main customers of this hotel brand.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3043601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First of all Edition Hotels focuses more on the cultural practices among the local communities. Through this, they attack customers for their services. Secondly, they have a good collection of boutiques in their hotel lobbies. All of these are antique and customers become attracted to these antique items (</a:t>
            </a:r>
            <a:r>
              <a:rPr lang="en-US" sz="1200" kern="1200" dirty="0" err="1">
                <a:solidFill>
                  <a:schemeClr val="tx1"/>
                </a:solidFill>
                <a:effectLst/>
                <a:latin typeface="+mn-lt"/>
                <a:ea typeface="+mn-ea"/>
                <a:cs typeface="+mn-cs"/>
              </a:rPr>
              <a:t>Tesone</a:t>
            </a:r>
            <a:r>
              <a:rPr lang="en-GB" sz="1200" kern="1200" dirty="0">
                <a:solidFill>
                  <a:schemeClr val="tx1"/>
                </a:solidFill>
                <a:effectLst/>
                <a:latin typeface="+mn-lt"/>
                <a:ea typeface="+mn-ea"/>
                <a:cs typeface="+mn-cs"/>
              </a:rPr>
              <a:t>, 2014)</a:t>
            </a:r>
            <a:r>
              <a:rPr lang="en-US" sz="1200" kern="1200" dirty="0">
                <a:solidFill>
                  <a:schemeClr val="tx1"/>
                </a:solidFill>
                <a:effectLst/>
                <a:latin typeface="+mn-lt"/>
                <a:ea typeface="+mn-ea"/>
                <a:cs typeface="+mn-cs"/>
              </a:rPr>
              <a:t>. The third and most important nature of this Edition Hotels is that for different destinations or places, it introduces new and traditional equipment so that the customers can have the local flavors from here. Fourthly, it introduces a unique scent with the famous perfumer brand, Le Labo and the smell of this scent makes the customers comfortable and exotic.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5</a:t>
            </a:fld>
            <a:endParaRPr lang="en-US" dirty="0"/>
          </a:p>
        </p:txBody>
      </p:sp>
    </p:spTree>
    <p:extLst>
      <p:ext uri="{BB962C8B-B14F-4D97-AF65-F5344CB8AC3E}">
        <p14:creationId xmlns:p14="http://schemas.microsoft.com/office/powerpoint/2010/main" val="1525521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Edition Hotels are famous for their hospitality and food services. Undoubtedly, they have achieved a good response from their customers. Now they’re going to introduce their hotel business in Asia. Taping into Asia, there are a lot of scopes for these hotel brands. Because Asia has good cultural and traditional values all over the world (Walker, 2013). By ensuring cultural engagements in their hotels, this brand can get their expected customers. On the other hand, they can add family-based services. Because most of the customers in Asia, are supposed to have family-based services. </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6</a:t>
            </a:fld>
            <a:endParaRPr lang="en-US" dirty="0"/>
          </a:p>
        </p:txBody>
      </p:sp>
    </p:spTree>
    <p:extLst>
      <p:ext uri="{BB962C8B-B14F-4D97-AF65-F5344CB8AC3E}">
        <p14:creationId xmlns:p14="http://schemas.microsoft.com/office/powerpoint/2010/main" val="2065990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Edition Hotels is one of the hottest hotels in the world because of its guest services. They provide ultimate satisfaction to their customers according to their needs. Customers' diversity and employee equality help them to attract different types of customers from all over the world (O’Gorman, 2010). Local engagements in their guest services help them to reach the maximum number of customers. It offers food, accommodations, drinks, and others to its customers. These services assist the brand to capture the maximum number of customers. Now, there are many facilities side by side provided by the Edition Hotels to its visitors. Such as, first of all, most of the rooms of Edition Hotels have a skyline view for the customers (</a:t>
            </a:r>
            <a:r>
              <a:rPr lang="en-US" sz="1200" kern="1200" dirty="0" err="1">
                <a:solidFill>
                  <a:schemeClr val="tx1"/>
                </a:solidFill>
                <a:effectLst/>
                <a:latin typeface="+mn-lt"/>
                <a:ea typeface="+mn-ea"/>
                <a:cs typeface="+mn-cs"/>
              </a:rPr>
              <a:t>Swarbrooke</a:t>
            </a:r>
            <a:r>
              <a:rPr lang="en-GB" sz="1200" kern="1200" dirty="0">
                <a:solidFill>
                  <a:schemeClr val="tx1"/>
                </a:solidFill>
                <a:effectLst/>
                <a:latin typeface="+mn-lt"/>
                <a:ea typeface="+mn-ea"/>
                <a:cs typeface="+mn-cs"/>
              </a:rPr>
              <a:t> &amp; Horner , 2011)</a:t>
            </a:r>
            <a:r>
              <a:rPr lang="en-US" sz="1200" kern="1200" dirty="0">
                <a:solidFill>
                  <a:schemeClr val="tx1"/>
                </a:solidFill>
                <a:effectLst/>
                <a:latin typeface="+mn-lt"/>
                <a:ea typeface="+mn-ea"/>
                <a:cs typeface="+mn-cs"/>
              </a:rPr>
              <a:t>. The moat of the roof of the Edition Hotels is made of wood. Thus, the customers can have the flavor of local traditions. It also provides restaurant services to its customers where the customers can have local and common foods and drinks (O'Fallon, and Rutherford, 2010). The sophisticated lobbies with antiques and local boutiques make the customers believe they are in a different place. Besides the lobbies, every hotel of Edition Hotels brands includes a bar to ensure customers' engagement with their businesses. Edition Hotels also ensure private spaces to its customers so that customers can have any type of ceremony or celebration program. These are the facilities that are provided by the Edition Hotels.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2540471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role of guest service is to help the customer by providing the facilities that he or she wants. There may come le different types of customers in the hospitality industry. They may have different types of satisfaction levels. The first role or duty is to provide for their needs. For example, there may come a tourist who wanted to visit the local communities (</a:t>
            </a:r>
            <a:r>
              <a:rPr lang="en-US" sz="1200" kern="1200" dirty="0" err="1">
                <a:solidFill>
                  <a:schemeClr val="tx1"/>
                </a:solidFill>
                <a:effectLst/>
                <a:latin typeface="+mn-lt"/>
                <a:ea typeface="+mn-ea"/>
                <a:cs typeface="+mn-cs"/>
              </a:rPr>
              <a:t>Vallen</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Vallen</a:t>
            </a:r>
            <a:r>
              <a:rPr lang="en-GB" sz="1200" kern="1200" dirty="0">
                <a:solidFill>
                  <a:schemeClr val="tx1"/>
                </a:solidFill>
                <a:effectLst/>
                <a:latin typeface="+mn-lt"/>
                <a:ea typeface="+mn-ea"/>
                <a:cs typeface="+mn-cs"/>
              </a:rPr>
              <a:t>, 2014)</a:t>
            </a:r>
            <a:r>
              <a:rPr lang="en-US" sz="1200" kern="1200" dirty="0">
                <a:solidFill>
                  <a:schemeClr val="tx1"/>
                </a:solidFill>
                <a:effectLst/>
                <a:latin typeface="+mn-lt"/>
                <a:ea typeface="+mn-ea"/>
                <a:cs typeface="+mn-cs"/>
              </a:rPr>
              <a:t>. Here the primary role is to assist him to fulfill his demand. There are also some other roles such as helping the visitors with hotel check-in and check-out. On the other hand, all the representatives of the hospitality industry, need to follow good manners and be courteous in terms of providing something. Many visitors wanted to get the traditional greetings from the hospitality department, especially foreign customers and families. Greetings are also a common duty in the hotel industry. Now,  another role can be to inform the customers about the hotel facilities, what types of advantages they can have, how they can enjoy their tour or create memories, etc. the other functions of the hospitality manager of a hotel are, decorating the lobby, decorate the front table or the reception, assist the floor managers, help the customer to get the maximum benefits and so on (</a:t>
            </a:r>
            <a:r>
              <a:rPr lang="en-US" sz="1200" kern="1200" dirty="0" err="1">
                <a:solidFill>
                  <a:schemeClr val="tx1"/>
                </a:solidFill>
                <a:effectLst/>
                <a:latin typeface="+mn-lt"/>
                <a:ea typeface="+mn-ea"/>
                <a:cs typeface="+mn-cs"/>
              </a:rPr>
              <a:t>Heppell</a:t>
            </a:r>
            <a:r>
              <a:rPr lang="en-GB" sz="1200" kern="1200" dirty="0">
                <a:solidFill>
                  <a:schemeClr val="tx1"/>
                </a:solidFill>
                <a:effectLst/>
                <a:latin typeface="+mn-lt"/>
                <a:ea typeface="+mn-ea"/>
                <a:cs typeface="+mn-cs"/>
              </a:rPr>
              <a:t>, 2015)</a:t>
            </a:r>
            <a:r>
              <a:rPr lang="en-US" sz="1200" kern="1200" dirty="0">
                <a:solidFill>
                  <a:schemeClr val="tx1"/>
                </a:solidFill>
                <a:effectLst/>
                <a:latin typeface="+mn-lt"/>
                <a:ea typeface="+mn-ea"/>
                <a:cs typeface="+mn-cs"/>
              </a:rPr>
              <a:t>.  Now hotel companies need to consider these roles and functions to grab the hospitality market and beat the competitors.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396756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First of all, hospitality ensures customer satisfaction. Through this, the hotel company can make sure that all the visitors are satisfied with their journey in this hotel and destination (Johnston, Clark, &amp; </a:t>
            </a:r>
            <a:r>
              <a:rPr lang="en-GB" sz="1200" kern="1200" dirty="0" err="1">
                <a:solidFill>
                  <a:schemeClr val="tx1"/>
                </a:solidFill>
                <a:effectLst/>
                <a:latin typeface="+mn-lt"/>
                <a:ea typeface="+mn-ea"/>
                <a:cs typeface="+mn-cs"/>
              </a:rPr>
              <a:t>Shulver</a:t>
            </a:r>
            <a:r>
              <a:rPr lang="en-GB" sz="1200" kern="1200" dirty="0">
                <a:solidFill>
                  <a:schemeClr val="tx1"/>
                </a:solidFill>
                <a:effectLst/>
                <a:latin typeface="+mn-lt"/>
                <a:ea typeface="+mn-ea"/>
                <a:cs typeface="+mn-cs"/>
              </a:rPr>
              <a:t>, 2012)</a:t>
            </a:r>
            <a:r>
              <a:rPr lang="en-US" sz="1200" kern="1200" dirty="0">
                <a:solidFill>
                  <a:schemeClr val="tx1"/>
                </a:solidFill>
                <a:effectLst/>
                <a:latin typeface="+mn-lt"/>
                <a:ea typeface="+mn-ea"/>
                <a:cs typeface="+mn-cs"/>
              </a:rPr>
              <a:t>. Secondly, it helps the organization to create potential customers or tourists. By ensuring good hospitality services they can make sure their services will be promoted by the visitors. Because a tourist always loves to talk about their experiences. Thirdly, they can have a good brand value in the market through which they can attract many investors in their sectors.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2814133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There are some ways through which the hotel industry can meet customers' demands. For example, first, by telling the truth about their facilities and services, they can meet customers' first demands. Secondly, They can take reviews from the customers to include new facilities in the future.  Thirdly, they can make the booking process simple to help the customers by saving them time. Fourthly, by improving customers' services they can meet customers' demands. </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Edition Hotels is the hotel portfolio of the Marriott Company. According to the New York Times, this brand of Marriott Company is called the hottest hotel in the world. They plan to open their businesses in Asia. The Edition Hotels are famous for their hospitality and food services. Now they're going to introduce their hotel business in Asia. Edition Hotels is one of the hottest hotels in the world because of its guest services. Local engagements in their guest services help them to reach the maximum number of customers. The first role of guest service is to help the customer by providing the facilities that he or she wants. First of all, hospitality ensures customer satisfaction. There are some ways through which the hotel industry can meet customers' demands.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434726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Edition Hotels is the hotel portfolio of the Marriott Company. According to the New York Times, this brand of Marriott Company is called the hottest hotel in the world. They plan to open their businesses in Asia. The Edition Hotels are famous for their hospitality and food services. Now they're going to introduce their hotel business in Asia. Edition Hotels is one of the hottest hotels in the world because of its guest services. Local engagements in their guest services help them to reach the maximum number of customers. The first role of guest service is to help the customer by providing the facilities that he or she wants. First of all, hospitality ensures customer satisfaction. There are some ways through which the hotel industry can meet customers' demands.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11</a:t>
            </a:fld>
            <a:endParaRPr lang="en-US" dirty="0"/>
          </a:p>
        </p:txBody>
      </p:sp>
    </p:spTree>
    <p:extLst>
      <p:ext uri="{BB962C8B-B14F-4D97-AF65-F5344CB8AC3E}">
        <p14:creationId xmlns:p14="http://schemas.microsoft.com/office/powerpoint/2010/main" val="2420304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Hilton hotel offers luxurious hotel and room services to upper-class people who have higher incomes and desire premier services (Lee &amp; Kim, 2021). To understand the main or target customers of the hotel, the market needs to be segmented into different groups on the basis of the market features. Then it will be easier to identify the main concerns of the Hilton Hotel.</a:t>
            </a:r>
          </a:p>
          <a:p>
            <a:r>
              <a:rPr lang="en-GB" sz="1200" b="1" kern="1200" dirty="0">
                <a:solidFill>
                  <a:schemeClr val="tx1"/>
                </a:solidFill>
                <a:effectLst/>
                <a:latin typeface="+mn-lt"/>
                <a:ea typeface="+mn-ea"/>
                <a:cs typeface="+mn-cs"/>
              </a:rPr>
              <a:t>Geographic segmentation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the Hilton hotel renders services in more than 94 countries, it divides the market into national as well as international (Kearney &amp; Fitzpatrick, 2021). The location of the hotel is near the important and popular places of the country so that targeted upper classes people become attracted. For example, the location of the Hilton hotel in the UK is Tower Bridge, Bankside, Aldwych etc. (</a:t>
            </a:r>
            <a:r>
              <a:rPr lang="en-GB" sz="1200" kern="1200" dirty="0" err="1">
                <a:solidFill>
                  <a:schemeClr val="tx1"/>
                </a:solidFill>
                <a:effectLst/>
                <a:latin typeface="+mn-lt"/>
                <a:ea typeface="+mn-ea"/>
                <a:cs typeface="+mn-cs"/>
              </a:rPr>
              <a:t>Tesone</a:t>
            </a:r>
            <a:r>
              <a:rPr lang="en-GB" sz="1200" kern="1200" dirty="0">
                <a:solidFill>
                  <a:schemeClr val="tx1"/>
                </a:solidFill>
                <a:effectLst/>
                <a:latin typeface="+mn-lt"/>
                <a:ea typeface="+mn-ea"/>
                <a:cs typeface="+mn-cs"/>
              </a:rPr>
              <a:t>, 2014).</a:t>
            </a:r>
          </a:p>
          <a:p>
            <a:r>
              <a:rPr lang="en-GB" sz="1200" b="1" kern="1200" dirty="0">
                <a:solidFill>
                  <a:schemeClr val="tx1"/>
                </a:solidFill>
                <a:effectLst/>
                <a:latin typeface="+mn-lt"/>
                <a:ea typeface="+mn-ea"/>
                <a:cs typeface="+mn-cs"/>
              </a:rPr>
              <a:t>Demographic segmentation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Hilton mostly targets senior and middle age people including male and female who have higher income and belongs to the upper classes as it provides luxurious and prime quality services to the people (</a:t>
            </a:r>
            <a:r>
              <a:rPr lang="en-GB" sz="1200" kern="1200" dirty="0" err="1">
                <a:solidFill>
                  <a:schemeClr val="tx1"/>
                </a:solidFill>
                <a:effectLst/>
                <a:latin typeface="+mn-lt"/>
                <a:ea typeface="+mn-ea"/>
                <a:cs typeface="+mn-cs"/>
              </a:rPr>
              <a:t>Scheufele</a:t>
            </a:r>
            <a:r>
              <a:rPr lang="en-GB" sz="1200" kern="1200" dirty="0">
                <a:solidFill>
                  <a:schemeClr val="tx1"/>
                </a:solidFill>
                <a:effectLst/>
                <a:latin typeface="+mn-lt"/>
                <a:ea typeface="+mn-ea"/>
                <a:cs typeface="+mn-cs"/>
              </a:rPr>
              <a:t> et al., 2022). The people who lead luxurious lifestyles and desiring to premium quality services are its target customers. Furthermore, the market also can be segmented into psychographics and benefits segmentation and others to get the potential and target customers.</a:t>
            </a:r>
          </a:p>
        </p:txBody>
      </p:sp>
      <p:sp>
        <p:nvSpPr>
          <p:cNvPr id="4" name="Slide Number Placeholder 3"/>
          <p:cNvSpPr>
            <a:spLocks noGrp="1"/>
          </p:cNvSpPr>
          <p:nvPr>
            <p:ph type="sldNum" sz="quarter" idx="10"/>
          </p:nvPr>
        </p:nvSpPr>
        <p:spPr/>
        <p:txBody>
          <a:bodyPr/>
          <a:lstStyle/>
          <a:p>
            <a:fld id="{D5939589-3E79-4C82-AA4A-FE78234FAA59}" type="slidenum">
              <a:rPr lang="en-US" smtClean="0"/>
              <a:t>12</a:t>
            </a:fld>
            <a:endParaRPr lang="en-US" dirty="0"/>
          </a:p>
        </p:txBody>
      </p:sp>
    </p:spTree>
    <p:extLst>
      <p:ext uri="{BB962C8B-B14F-4D97-AF65-F5344CB8AC3E}">
        <p14:creationId xmlns:p14="http://schemas.microsoft.com/office/powerpoint/2010/main" val="121486946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8876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5841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D57F1E4F-1CFF-5643-939E-217C01CDF565}" type="slidenum">
              <a:rPr lang="en-US" smtClean="0"/>
              <a:pPr/>
              <a:t>‹#›</a:t>
            </a:fld>
            <a:endParaRPr lang="en-US" dirty="0"/>
          </a:p>
        </p:txBody>
      </p:sp>
      <p:sp>
        <p:nvSpPr>
          <p:cNvPr id="11"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2"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3"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4"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5"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6"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411805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
        <p:nvSpPr>
          <p:cNvPr id="8"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9"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0"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282327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3"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532524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9/3/20XX</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270492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9/3/20XX</a:t>
            </a:r>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269413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121518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9/3/20XX</a:t>
            </a:r>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074519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60889035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9/3/20XX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70771475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1382226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4160815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microsoft.com/office/2007/relationships/hdphoto" Target="../media/hdphoto1.wdp"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image" Target="../media/image2.png"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r>
              <a:rPr lang="en-US"/>
              <a:t>9/3/20XX</a:t>
            </a:r>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a:t>Presentation Title</a:t>
            </a:r>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7">
                <a:duotone>
                  <a:schemeClr val="accent1">
                    <a:shade val="45000"/>
                    <a:satMod val="135000"/>
                  </a:schemeClr>
                  <a:prstClr val="white"/>
                </a:duotone>
                <a:extLst>
                  <a:ext uri="{BEBA8EAE-BF5A-486C-A8C5-ECC9F3942E4B}">
                    <a14:imgProps xmlns:a14="http://schemas.microsoft.com/office/drawing/2010/main">
                      <a14:imgLayer r:embed="rId1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572384453"/>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714" r:id="rId14"/>
    <p:sldLayoutId id="2147483715" r:id="rId15"/>
  </p:sldLayoutIdLst>
  <p:hf hdr="0"/>
  <p:txStyles>
    <p:titleStyle>
      <a:lvl1pPr algn="l" defTabSz="914400" rtl="0" eaLnBrk="1" latinLnBrk="0" hangingPunct="1">
        <a:lnSpc>
          <a:spcPct val="90000"/>
        </a:lnSpc>
        <a:spcBef>
          <a:spcPct val="0"/>
        </a:spcBef>
        <a:buNone/>
        <a:defRPr sz="5400" kern="1200" cap="all" baseline="0">
          <a:blipFill>
            <a:blip r:embed="rId19">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9.png" /><Relationship Id="rId5" Type="http://schemas.openxmlformats.org/officeDocument/2006/relationships/image" Target="../media/image8.jpeg" /><Relationship Id="rId4" Type="http://schemas.openxmlformats.org/officeDocument/2006/relationships/image" Target="../media/image7.jpeg" /></Relationships>
</file>

<file path=ppt/slides/_rels/slide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2.xml" /><Relationship Id="rId1" Type="http://schemas.openxmlformats.org/officeDocument/2006/relationships/slideLayout" Target="../slideLayouts/slideLayout13.xml" /></Relationships>
</file>

<file path=ppt/slides/_rels/slide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4.xml" /><Relationship Id="rId1" Type="http://schemas.openxmlformats.org/officeDocument/2006/relationships/slideLayout" Target="../slideLayouts/slideLayout13.xml" /></Relationships>
</file>

<file path=ppt/slides/_rels/slide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8.xml" /><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9.xml" /><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2" Type="http://schemas.openxmlformats.org/officeDocument/2006/relationships/image" Target="../media/image18.png" /><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61045" y="541925"/>
            <a:ext cx="8677275" cy="3447098"/>
          </a:xfrm>
          <a:prstGeom prst="rect">
            <a:avLst/>
          </a:prstGeom>
          <a:noFill/>
          <a:ln>
            <a:solidFill>
              <a:schemeClr val="accent2"/>
            </a:solidFill>
          </a:ln>
        </p:spPr>
        <p:txBody>
          <a:bodyPr wrap="square" rtlCol="0">
            <a:spAutoFit/>
          </a:bodyPr>
          <a:lstStyle/>
          <a:p>
            <a:pPr algn="ctr"/>
            <a:r>
              <a:rPr lang="en-GB" sz="5400" b="1" dirty="0">
                <a:latin typeface="Times New Roman" panose="02020603050405020304" pitchFamily="18" charset="0"/>
                <a:cs typeface="Times New Roman" panose="02020603050405020304" pitchFamily="18" charset="0"/>
              </a:rPr>
              <a:t>Welcome to the Presentation</a:t>
            </a:r>
          </a:p>
          <a:p>
            <a:pPr algn="ctr"/>
            <a:r>
              <a:rPr lang="en-GB" sz="3600" b="1" dirty="0">
                <a:latin typeface="Times New Roman" panose="02020603050405020304" pitchFamily="18" charset="0"/>
                <a:cs typeface="Times New Roman" panose="02020603050405020304" pitchFamily="18" charset="0"/>
              </a:rPr>
              <a:t>The Role &amp; Importance of Hospitality &amp; Guest Service</a:t>
            </a:r>
          </a:p>
          <a:p>
            <a:pPr algn="ctr"/>
            <a:r>
              <a:rPr lang="en-GB" sz="4800" b="1" dirty="0">
                <a:latin typeface="Times New Roman" panose="02020603050405020304" pitchFamily="18" charset="0"/>
                <a:cs typeface="Times New Roman" panose="02020603050405020304" pitchFamily="18" charset="0"/>
              </a:rPr>
              <a:t> </a:t>
            </a:r>
          </a:p>
          <a:p>
            <a:pPr algn="ctr"/>
            <a:r>
              <a:rPr lang="en-GB" sz="4400" b="1" i="1" dirty="0">
                <a:latin typeface="Times New Roman" panose="02020603050405020304" pitchFamily="18" charset="0"/>
                <a:cs typeface="Times New Roman" panose="02020603050405020304" pitchFamily="18" charset="0"/>
              </a:rPr>
              <a:t>Hospitality and Guest Services </a:t>
            </a:r>
          </a:p>
        </p:txBody>
      </p:sp>
      <p:sp>
        <p:nvSpPr>
          <p:cNvPr id="6" name="Rounded Rectangle 5"/>
          <p:cNvSpPr/>
          <p:nvPr/>
        </p:nvSpPr>
        <p:spPr>
          <a:xfrm>
            <a:off x="2069185" y="1343732"/>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ubtitle 1"/>
          <p:cNvSpPr>
            <a:spLocks noGrp="1"/>
          </p:cNvSpPr>
          <p:nvPr>
            <p:ph type="subTitle" idx="1"/>
          </p:nvPr>
        </p:nvSpPr>
        <p:spPr>
          <a:xfrm>
            <a:off x="1832561" y="4886428"/>
            <a:ext cx="7891272" cy="1069848"/>
          </a:xfrm>
        </p:spPr>
        <p:txBody>
          <a:bodyPr>
            <a:normAutofit fontScale="55000" lnSpcReduction="20000"/>
          </a:bodyPr>
          <a:lstStyle/>
          <a:p>
            <a:r>
              <a:rPr lang="en-GB"/>
              <a:t>Module name: </a:t>
            </a:r>
            <a:r>
              <a:rPr lang="en-GB" dirty="0"/>
              <a:t>BMIH4003</a:t>
            </a:r>
          </a:p>
          <a:p>
            <a:r>
              <a:rPr lang="en-GB" dirty="0"/>
              <a:t>Student Name: Valentina Stoian</a:t>
            </a:r>
          </a:p>
          <a:p>
            <a:r>
              <a:rPr lang="en-GB" dirty="0"/>
              <a:t>Lecturer: Muhammad </a:t>
            </a:r>
            <a:r>
              <a:rPr lang="en-GB" dirty="0" err="1"/>
              <a:t>Cassamo</a:t>
            </a:r>
            <a:endParaRPr lang="en-GB" dirty="0"/>
          </a:p>
          <a:p>
            <a:r>
              <a:rPr lang="en-GB" dirty="0"/>
              <a:t>ID: 2209627</a:t>
            </a:r>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a:xfrm>
            <a:off x="1543656" y="1660182"/>
            <a:ext cx="9223512" cy="5074874"/>
          </a:xfrm>
        </p:spPr>
        <p:txBody>
          <a:bodyPr>
            <a:noAutofit/>
          </a:bodyPr>
          <a:lstStyle/>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Introduce the Edition Hotels of Marriott Company.</a:t>
            </a:r>
          </a:p>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Identify the actual customers of Edition Hotels.</a:t>
            </a:r>
          </a:p>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Nature of Edition Hotels</a:t>
            </a:r>
          </a:p>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Scopes of the Edition Hotels Brand</a:t>
            </a:r>
          </a:p>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Guest Services of Edition Hotels</a:t>
            </a:r>
          </a:p>
          <a:p>
            <a:pPr marL="285750" indent="-285750" algn="just">
              <a:lnSpc>
                <a:spcPct val="150000"/>
              </a:lnSpc>
              <a:buFont typeface="Arial" panose="020B0604020202020204" pitchFamily="34" charset="0"/>
              <a:buChar char="•"/>
            </a:pPr>
            <a:r>
              <a:rPr lang="en-US" sz="2800" dirty="0">
                <a:solidFill>
                  <a:schemeClr val="tx1"/>
                </a:solidFill>
                <a:latin typeface="Calibri" panose="020F0502020204030204" pitchFamily="34" charset="0"/>
                <a:cs typeface="Calibri" panose="020F0502020204030204" pitchFamily="34" charset="0"/>
              </a:rPr>
              <a:t>Role, Functions and Importance's of Hospitality in General.</a:t>
            </a:r>
          </a:p>
        </p:txBody>
      </p:sp>
      <p:pic>
        <p:nvPicPr>
          <p:cNvPr id="1026"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1787703"/>
            <a:ext cx="511522" cy="534256"/>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2113536" y="579540"/>
            <a:ext cx="4180116" cy="1041661"/>
          </a:xfrm>
        </p:spPr>
        <p:txBody>
          <a:bodyPr>
            <a:normAutofit/>
          </a:bodyPr>
          <a:lstStyle/>
          <a:p>
            <a:r>
              <a:rPr lang="en-US" b="1" cap="all" spc="400" dirty="0">
                <a:solidFill>
                  <a:schemeClr val="tx1"/>
                </a:solidFill>
                <a:latin typeface="Times New Roman" panose="02020603050405020304" pitchFamily="18" charset="0"/>
                <a:cs typeface="Times New Roman" panose="02020603050405020304" pitchFamily="18" charset="0"/>
              </a:rPr>
              <a:t>Agenda</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8"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2583044"/>
            <a:ext cx="511522" cy="53425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3378385"/>
            <a:ext cx="511522" cy="5342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4173726"/>
            <a:ext cx="511522" cy="53425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4969067"/>
            <a:ext cx="511522" cy="53425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Agenda Icon Stock Illustrations – 48,214 Agenda Icon Stock ..."/>
          <p:cNvPicPr>
            <a:picLocks noChangeAspect="1" noChangeArrowheads="1"/>
          </p:cNvPicPr>
          <p:nvPr/>
        </p:nvPicPr>
        <p:blipFill rotWithShape="1">
          <a:blip r:embed="rId2">
            <a:extLst>
              <a:ext uri="{28A0092B-C50C-407E-A947-70E740481C1C}">
                <a14:useLocalDpi xmlns:a14="http://schemas.microsoft.com/office/drawing/2010/main" val="0"/>
              </a:ext>
            </a:extLst>
          </a:blip>
          <a:srcRect l="22019" t="21530" r="22718" b="20751"/>
          <a:stretch/>
        </p:blipFill>
        <p:spPr bwMode="auto">
          <a:xfrm>
            <a:off x="1391729" y="5764408"/>
            <a:ext cx="511522" cy="53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598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9A9A2C-C79B-CEAA-47B0-C444DD3DCF79}"/>
              </a:ext>
            </a:extLst>
          </p:cNvPr>
          <p:cNvSpPr txBox="1"/>
          <p:nvPr/>
        </p:nvSpPr>
        <p:spPr>
          <a:xfrm>
            <a:off x="4058292" y="66129"/>
            <a:ext cx="3239492" cy="646331"/>
          </a:xfrm>
          <a:prstGeom prst="rect">
            <a:avLst/>
          </a:prstGeom>
          <a:noFill/>
        </p:spPr>
        <p:txBody>
          <a:bodyPr wrap="square" rtlCol="0">
            <a:spAutoFit/>
          </a:bodyPr>
          <a:lstStyle/>
          <a:p>
            <a:r>
              <a:rPr lang="en-GB" sz="3600" b="1" dirty="0"/>
              <a:t>Introduction</a:t>
            </a:r>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Edition Hotels: What you need to know – Business Travell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3404" y="4864911"/>
            <a:ext cx="2648777" cy="17378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2" name="Picture 4" descr="The Sanya EDITION, Sanya – Updated 2023 Pric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171" y="4864912"/>
            <a:ext cx="2428488" cy="17378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4" name="Picture 6" descr="Nashville to get Luxury Marriot Edition hotel north of the Gul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54165" y="4864912"/>
            <a:ext cx="2650733" cy="17378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6" name="Picture 8" descr="Marriott to Open Seven EDITION HOTELS in 202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90687" y="4864911"/>
            <a:ext cx="2710915" cy="17378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671415" y="1782807"/>
            <a:ext cx="8907695" cy="2119876"/>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US" dirty="0"/>
              <a:t>Edition Hotels is the hotel portfolio of the Marriott Company.</a:t>
            </a:r>
          </a:p>
          <a:p>
            <a:pPr marL="285750" indent="-285750">
              <a:lnSpc>
                <a:spcPct val="150000"/>
              </a:lnSpc>
              <a:buFont typeface="Wingdings" panose="05000000000000000000" pitchFamily="2" charset="2"/>
              <a:buChar char="v"/>
            </a:pPr>
            <a:r>
              <a:rPr lang="en-US" dirty="0"/>
              <a:t>According to the New York Times, this brand of Marriott Company is called the hottest hotel in the world.</a:t>
            </a:r>
          </a:p>
          <a:p>
            <a:pPr marL="285750" indent="-285750">
              <a:lnSpc>
                <a:spcPct val="150000"/>
              </a:lnSpc>
              <a:buFont typeface="Wingdings" panose="05000000000000000000" pitchFamily="2" charset="2"/>
              <a:buChar char="v"/>
            </a:pPr>
            <a:r>
              <a:rPr lang="en-US" dirty="0"/>
              <a:t>Normally, the culture of New York City is not the same as the culture of London.</a:t>
            </a:r>
          </a:p>
          <a:p>
            <a:pPr marL="285750" indent="-285750">
              <a:lnSpc>
                <a:spcPct val="150000"/>
              </a:lnSpc>
              <a:buFont typeface="Wingdings" panose="05000000000000000000" pitchFamily="2" charset="2"/>
              <a:buChar char="v"/>
            </a:pPr>
            <a:r>
              <a:rPr lang="en-US" dirty="0"/>
              <a:t>Here, the Edition Hotels provide different flavors to their different destinations.</a:t>
            </a:r>
            <a:endParaRPr lang="en-GB" dirty="0"/>
          </a:p>
        </p:txBody>
      </p:sp>
    </p:spTree>
    <p:extLst>
      <p:ext uri="{BB962C8B-B14F-4D97-AF65-F5344CB8AC3E}">
        <p14:creationId xmlns:p14="http://schemas.microsoft.com/office/powerpoint/2010/main" val="9419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29A9A2C-C79B-CEAA-47B0-C444DD3DCF79}"/>
              </a:ext>
            </a:extLst>
          </p:cNvPr>
          <p:cNvSpPr txBox="1"/>
          <p:nvPr/>
        </p:nvSpPr>
        <p:spPr>
          <a:xfrm>
            <a:off x="1829019" y="66090"/>
            <a:ext cx="10154194" cy="646331"/>
          </a:xfrm>
          <a:prstGeom prst="rect">
            <a:avLst/>
          </a:prstGeom>
          <a:noFill/>
        </p:spPr>
        <p:txBody>
          <a:bodyPr wrap="square" rtlCol="0">
            <a:spAutoFit/>
          </a:bodyPr>
          <a:lstStyle/>
          <a:p>
            <a:r>
              <a:rPr lang="en-US" sz="3600" b="1" dirty="0"/>
              <a:t>Main Consumers of Edition Hotels</a:t>
            </a:r>
          </a:p>
        </p:txBody>
      </p:sp>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Arrow, client, customers, marketing, target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2289" y="1977507"/>
            <a:ext cx="3549988" cy="3549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60375" y="2161125"/>
            <a:ext cx="6719299" cy="336637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Right now the Edition Hotels offering services in the USA.</a:t>
            </a:r>
          </a:p>
          <a:p>
            <a:pPr marL="285750" indent="-285750" algn="just">
              <a:lnSpc>
                <a:spcPct val="150000"/>
              </a:lnSpc>
              <a:buFont typeface="Wingdings" panose="05000000000000000000" pitchFamily="2" charset="2"/>
              <a:buChar char="v"/>
            </a:pPr>
            <a:r>
              <a:rPr lang="en-US" dirty="0"/>
              <a:t>The main customers of the Edition Hotels are families, businessmen, and tourists (People, 2017).</a:t>
            </a:r>
          </a:p>
          <a:p>
            <a:pPr marL="285750" indent="-285750" algn="just">
              <a:lnSpc>
                <a:spcPct val="150000"/>
              </a:lnSpc>
              <a:buFont typeface="Wingdings" panose="05000000000000000000" pitchFamily="2" charset="2"/>
              <a:buChar char="v"/>
            </a:pPr>
            <a:r>
              <a:rPr lang="en-US" dirty="0"/>
              <a:t>Research by the New York Times says that most of the customers of the Edition Hotels are a businessman.</a:t>
            </a:r>
          </a:p>
          <a:p>
            <a:pPr marL="285750" indent="-285750" algn="just">
              <a:lnSpc>
                <a:spcPct val="150000"/>
              </a:lnSpc>
              <a:buFont typeface="Wingdings" panose="05000000000000000000" pitchFamily="2" charset="2"/>
              <a:buChar char="v"/>
            </a:pPr>
            <a:r>
              <a:rPr lang="en-US" dirty="0"/>
              <a:t>As this hotel company provides local and cultural flavors of the destination to its customers, traditional lovers are also the main customers of this hotel brand.</a:t>
            </a:r>
            <a:endParaRPr lang="en-GB" dirty="0"/>
          </a:p>
        </p:txBody>
      </p:sp>
    </p:spTree>
    <p:extLst>
      <p:ext uri="{BB962C8B-B14F-4D97-AF65-F5344CB8AC3E}">
        <p14:creationId xmlns:p14="http://schemas.microsoft.com/office/powerpoint/2010/main" val="36533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Nature of the Edition Hotels</a:t>
            </a:r>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00" name="Picture 4" descr="Recheck, expert, human, skills, universal, business, lawyer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053" y="1549933"/>
            <a:ext cx="4002801" cy="40028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931596" y="1549933"/>
            <a:ext cx="6729573" cy="461286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First of all Edition Hotels focuses more on the cultural practices among the local communities.</a:t>
            </a:r>
          </a:p>
          <a:p>
            <a:pPr marL="285750" indent="-285750" algn="just">
              <a:lnSpc>
                <a:spcPct val="150000"/>
              </a:lnSpc>
              <a:buFont typeface="Wingdings" panose="05000000000000000000" pitchFamily="2" charset="2"/>
              <a:buChar char="v"/>
            </a:pPr>
            <a:r>
              <a:rPr lang="en-US" dirty="0"/>
              <a:t>Secondly, they have a good collection of boutiques in their hotel lobbies.</a:t>
            </a:r>
          </a:p>
          <a:p>
            <a:pPr marL="285750" indent="-285750" algn="just">
              <a:lnSpc>
                <a:spcPct val="150000"/>
              </a:lnSpc>
              <a:buFont typeface="Wingdings" panose="05000000000000000000" pitchFamily="2" charset="2"/>
              <a:buChar char="v"/>
            </a:pPr>
            <a:r>
              <a:rPr lang="en-US" dirty="0"/>
              <a:t>The third and most important nature of this Edition Hotels is that for different destinations or places, it introduces new and traditional equipment so that the customers can have the local flavors from here.</a:t>
            </a:r>
          </a:p>
          <a:p>
            <a:pPr marL="285750" indent="-285750" algn="just">
              <a:lnSpc>
                <a:spcPct val="150000"/>
              </a:lnSpc>
              <a:buFont typeface="Wingdings" panose="05000000000000000000" pitchFamily="2" charset="2"/>
              <a:buChar char="v"/>
            </a:pPr>
            <a:r>
              <a:rPr lang="en-US" dirty="0"/>
              <a:t>Fourthly, it introduces a unique scent with the famous perfumer brand, Le Labo and the smell of this scent makes the customers comfortable and exotic.</a:t>
            </a:r>
            <a:endParaRPr lang="en-GB" dirty="0"/>
          </a:p>
        </p:txBody>
      </p:sp>
    </p:spTree>
    <p:extLst>
      <p:ext uri="{BB962C8B-B14F-4D97-AF65-F5344CB8AC3E}">
        <p14:creationId xmlns:p14="http://schemas.microsoft.com/office/powerpoint/2010/main" val="2227882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573391" y="2510447"/>
            <a:ext cx="6719299" cy="295087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The Edition Hotels are famous for their hospitality and food services.</a:t>
            </a:r>
          </a:p>
          <a:p>
            <a:pPr marL="285750" indent="-285750" algn="just">
              <a:lnSpc>
                <a:spcPct val="150000"/>
              </a:lnSpc>
              <a:buFont typeface="Wingdings" panose="05000000000000000000" pitchFamily="2" charset="2"/>
              <a:buChar char="v"/>
            </a:pPr>
            <a:r>
              <a:rPr lang="en-US" dirty="0"/>
              <a:t>Now they're going to introduce their hotel business in Asia.</a:t>
            </a:r>
          </a:p>
          <a:p>
            <a:pPr marL="285750" indent="-285750" algn="just">
              <a:lnSpc>
                <a:spcPct val="150000"/>
              </a:lnSpc>
              <a:buFont typeface="Wingdings" panose="05000000000000000000" pitchFamily="2" charset="2"/>
              <a:buChar char="v"/>
            </a:pPr>
            <a:r>
              <a:rPr lang="en-US" dirty="0"/>
              <a:t>Taping into Asia, there are a lot of scopes for these hotel brands.</a:t>
            </a:r>
          </a:p>
          <a:p>
            <a:pPr marL="285750" indent="-285750" algn="just">
              <a:lnSpc>
                <a:spcPct val="150000"/>
              </a:lnSpc>
              <a:buFont typeface="Wingdings" panose="05000000000000000000" pitchFamily="2" charset="2"/>
              <a:buChar char="v"/>
            </a:pPr>
            <a:r>
              <a:rPr lang="en-US" dirty="0"/>
              <a:t>By ensuring cultural engagements in their hotels, this brand can get their expected customers.</a:t>
            </a:r>
            <a:endParaRPr lang="en-GB" dirty="0"/>
          </a:p>
        </p:txBody>
      </p:sp>
      <p:sp>
        <p:nvSpPr>
          <p:cNvPr id="9" name="TextBox 8">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Scopes of the Edition Hotels</a:t>
            </a:r>
          </a:p>
        </p:txBody>
      </p:sp>
      <p:pic>
        <p:nvPicPr>
          <p:cNvPr id="5122" name="Picture 2" descr="Creative idea, idea development, idea generation, innovative idea, unique idea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9822" y="2017286"/>
            <a:ext cx="3725966" cy="37259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816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Guest Services of the Edition Hotels</a:t>
            </a:r>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4202130" y="2332803"/>
            <a:ext cx="7664521" cy="300082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The sophisticated lobbies with antiques and local boutiques make the customers believe they are in a different place. </a:t>
            </a:r>
          </a:p>
          <a:p>
            <a:pPr marL="285750" indent="-285750" algn="just">
              <a:lnSpc>
                <a:spcPct val="150000"/>
              </a:lnSpc>
              <a:buFont typeface="Wingdings" panose="05000000000000000000" pitchFamily="2" charset="2"/>
              <a:buChar char="v"/>
            </a:pPr>
            <a:r>
              <a:rPr lang="en-US" dirty="0"/>
              <a:t>Edition Hotels also ensure private spaces to its customers so that customers can have any type of ceremony or celebration program.</a:t>
            </a:r>
          </a:p>
          <a:p>
            <a:pPr marL="285750" indent="-285750" algn="just">
              <a:lnSpc>
                <a:spcPct val="150000"/>
              </a:lnSpc>
              <a:buFont typeface="Wingdings" panose="05000000000000000000" pitchFamily="2" charset="2"/>
              <a:buChar char="v"/>
            </a:pPr>
            <a:r>
              <a:rPr lang="en-US" dirty="0"/>
              <a:t>Besides the lobbies, every hotel of Edition Hotels brands includes a bar to ensure customers' engagement with their businesses.</a:t>
            </a:r>
          </a:p>
          <a:p>
            <a:pPr marL="285750" indent="-285750" algn="just">
              <a:lnSpc>
                <a:spcPct val="150000"/>
              </a:lnSpc>
              <a:buFont typeface="Wingdings" panose="05000000000000000000" pitchFamily="2" charset="2"/>
              <a:buChar char="v"/>
            </a:pPr>
            <a:r>
              <a:rPr lang="en-US" dirty="0"/>
              <a:t>These are the facilities that are provided by the Edition Hotels.</a:t>
            </a:r>
            <a:endParaRPr lang="en-GB" dirty="0"/>
          </a:p>
        </p:txBody>
      </p:sp>
      <p:pic>
        <p:nvPicPr>
          <p:cNvPr id="6146" name="Picture 2" descr="Baggage, female, tourist, travel, woman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590" y="2236716"/>
            <a:ext cx="3096907" cy="30969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078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460375" y="2354269"/>
            <a:ext cx="6719299" cy="300082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The first role of guest service is to help the customer by providing the facilities that he or she wants.</a:t>
            </a:r>
          </a:p>
          <a:p>
            <a:pPr marL="285750" indent="-285750" algn="just">
              <a:lnSpc>
                <a:spcPct val="150000"/>
              </a:lnSpc>
              <a:buFont typeface="Wingdings" panose="05000000000000000000" pitchFamily="2" charset="2"/>
              <a:buChar char="v"/>
            </a:pPr>
            <a:r>
              <a:rPr lang="en-US" dirty="0"/>
              <a:t>Greetings are also a common duty in the hotel industry. </a:t>
            </a:r>
          </a:p>
          <a:p>
            <a:pPr marL="285750" indent="-285750" algn="just">
              <a:lnSpc>
                <a:spcPct val="150000"/>
              </a:lnSpc>
              <a:buFont typeface="Wingdings" panose="05000000000000000000" pitchFamily="2" charset="2"/>
              <a:buChar char="v"/>
            </a:pPr>
            <a:r>
              <a:rPr lang="en-US" dirty="0"/>
              <a:t>The other functions are, decorating the lobby, decorate the front table or the reception, assist the floor managers, help the customer to get the maximum benefits and so on (</a:t>
            </a:r>
            <a:r>
              <a:rPr lang="en-US" dirty="0" err="1"/>
              <a:t>Heppell</a:t>
            </a:r>
            <a:r>
              <a:rPr lang="en-US" dirty="0"/>
              <a:t>, 2015).</a:t>
            </a:r>
            <a:endParaRPr lang="en-GB" dirty="0"/>
          </a:p>
        </p:txBody>
      </p:sp>
      <p:sp>
        <p:nvSpPr>
          <p:cNvPr id="9" name="TextBox 8">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Roles and Functions of Hospitality </a:t>
            </a:r>
            <a:r>
              <a:rPr lang="en-GB" sz="2400" i="1" dirty="0">
                <a:latin typeface="Calibri" panose="020F0502020204030204" pitchFamily="34" charset="0"/>
                <a:cs typeface="Calibri" panose="020F0502020204030204" pitchFamily="34" charset="0"/>
              </a:rPr>
              <a:t>(in general)</a:t>
            </a:r>
          </a:p>
        </p:txBody>
      </p:sp>
      <p:pic>
        <p:nvPicPr>
          <p:cNvPr id="7170" name="Picture 2" descr="Functions, phone, internet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8999" y="2021474"/>
            <a:ext cx="3666412" cy="36664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785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9A9A2C-C79B-CEAA-47B0-C444DD3DCF79}"/>
              </a:ext>
            </a:extLst>
          </p:cNvPr>
          <p:cNvSpPr txBox="1"/>
          <p:nvPr/>
        </p:nvSpPr>
        <p:spPr>
          <a:xfrm>
            <a:off x="888073" y="-125013"/>
            <a:ext cx="9772650" cy="1754326"/>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Importance of Hospitality </a:t>
            </a:r>
            <a:r>
              <a:rPr lang="en-GB" sz="2400" i="1" dirty="0">
                <a:latin typeface="Calibri" panose="020F0502020204030204" pitchFamily="34" charset="0"/>
                <a:cs typeface="Calibri" panose="020F0502020204030204" pitchFamily="34" charset="0"/>
              </a:rPr>
              <a:t>(in general)</a:t>
            </a:r>
          </a:p>
          <a:p>
            <a:pPr algn="ctr">
              <a:lnSpc>
                <a:spcPct val="150000"/>
              </a:lnSpc>
            </a:pPr>
            <a:r>
              <a:rPr lang="en-GB" sz="3600" b="1" dirty="0">
                <a:latin typeface="Calibri" panose="020F0502020204030204" pitchFamily="34" charset="0"/>
                <a:cs typeface="Calibri" panose="020F0502020204030204" pitchFamily="34" charset="0"/>
              </a:rPr>
              <a:t> </a:t>
            </a:r>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4202130" y="2332803"/>
            <a:ext cx="7664521" cy="3416320"/>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First of all, hospitality ensures customer satisfaction.</a:t>
            </a:r>
          </a:p>
          <a:p>
            <a:pPr marL="285750" indent="-285750" algn="just">
              <a:lnSpc>
                <a:spcPct val="150000"/>
              </a:lnSpc>
              <a:buFont typeface="Wingdings" panose="05000000000000000000" pitchFamily="2" charset="2"/>
              <a:buChar char="v"/>
            </a:pPr>
            <a:r>
              <a:rPr lang="en-US" dirty="0"/>
              <a:t>Through this, the hotel company can make sure that all the visitors are satisfied with their journey in this hotel and destination (Johnston, Clark, &amp; </a:t>
            </a:r>
            <a:r>
              <a:rPr lang="en-US" dirty="0" err="1"/>
              <a:t>Shulver</a:t>
            </a:r>
            <a:r>
              <a:rPr lang="en-US" dirty="0"/>
              <a:t>, 2012).</a:t>
            </a:r>
          </a:p>
          <a:p>
            <a:pPr marL="285750" indent="-285750" algn="just">
              <a:lnSpc>
                <a:spcPct val="150000"/>
              </a:lnSpc>
              <a:buFont typeface="Wingdings" panose="05000000000000000000" pitchFamily="2" charset="2"/>
              <a:buChar char="v"/>
            </a:pPr>
            <a:r>
              <a:rPr lang="en-US" dirty="0"/>
              <a:t>By ensuring good hospitality services they can make sure their services will be promoted by the visitors.</a:t>
            </a:r>
          </a:p>
          <a:p>
            <a:pPr marL="285750" indent="-285750" algn="just">
              <a:lnSpc>
                <a:spcPct val="150000"/>
              </a:lnSpc>
              <a:buFont typeface="Wingdings" panose="05000000000000000000" pitchFamily="2" charset="2"/>
              <a:buChar char="v"/>
            </a:pPr>
            <a:r>
              <a:rPr lang="en-US" dirty="0"/>
              <a:t>Thirdly, they can have a good brand value in the market through which they can attract many investors in their sectors.</a:t>
            </a:r>
            <a:endParaRPr lang="en-GB" dirty="0"/>
          </a:p>
        </p:txBody>
      </p:sp>
      <p:pic>
        <p:nvPicPr>
          <p:cNvPr id="8194" name="Picture 2" descr="Emphasis, focus, grandness, accent, stress, import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60" y="2111667"/>
            <a:ext cx="3443091" cy="34430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0615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460375" y="2354269"/>
            <a:ext cx="6719299" cy="3416320"/>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There are some ways through which the hotel industry can meet customers' demands.</a:t>
            </a:r>
          </a:p>
          <a:p>
            <a:pPr marL="285750" indent="-285750" algn="just">
              <a:lnSpc>
                <a:spcPct val="150000"/>
              </a:lnSpc>
              <a:buFont typeface="Wingdings" panose="05000000000000000000" pitchFamily="2" charset="2"/>
              <a:buChar char="v"/>
            </a:pPr>
            <a:r>
              <a:rPr lang="en-US" dirty="0"/>
              <a:t>Secondly, They can take reviews from the customers to include new facilities in the future. </a:t>
            </a:r>
          </a:p>
          <a:p>
            <a:pPr marL="285750" indent="-285750" algn="just">
              <a:lnSpc>
                <a:spcPct val="150000"/>
              </a:lnSpc>
              <a:buFont typeface="Wingdings" panose="05000000000000000000" pitchFamily="2" charset="2"/>
              <a:buChar char="v"/>
            </a:pPr>
            <a:r>
              <a:rPr lang="en-US" dirty="0"/>
              <a:t> Thirdly, they can make the booking process simple to help the customers by saving them time.</a:t>
            </a:r>
          </a:p>
          <a:p>
            <a:pPr marL="285750" indent="-285750" algn="just">
              <a:lnSpc>
                <a:spcPct val="150000"/>
              </a:lnSpc>
              <a:buFont typeface="Wingdings" panose="05000000000000000000" pitchFamily="2" charset="2"/>
              <a:buChar char="v"/>
            </a:pPr>
            <a:r>
              <a:rPr lang="en-US" dirty="0"/>
              <a:t>Fourthly, by improving customers' services they can meet customers' demands.</a:t>
            </a:r>
            <a:endParaRPr lang="en-GB" dirty="0"/>
          </a:p>
        </p:txBody>
      </p:sp>
      <p:sp>
        <p:nvSpPr>
          <p:cNvPr id="9" name="TextBox 8">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Ways to Meet Customers Expectations </a:t>
            </a:r>
            <a:r>
              <a:rPr lang="en-GB" sz="2400" i="1" dirty="0">
                <a:latin typeface="Calibri" panose="020F0502020204030204" pitchFamily="34" charset="0"/>
                <a:cs typeface="Calibri" panose="020F0502020204030204" pitchFamily="34" charset="0"/>
              </a:rPr>
              <a:t>(in general)</a:t>
            </a:r>
          </a:p>
        </p:txBody>
      </p:sp>
      <p:pic>
        <p:nvPicPr>
          <p:cNvPr id="9218" name="Picture 2" descr="Apartment, lock, keys, home, house, real estate, key icon -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7132" y="2475447"/>
            <a:ext cx="3144516" cy="31445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067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460375" y="2131796"/>
            <a:ext cx="7430178" cy="383181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dirty="0"/>
              <a:t>The Marriott Company's hotel portfolio includes Edition Hotels.</a:t>
            </a:r>
          </a:p>
          <a:p>
            <a:pPr marL="285750" indent="-285750" algn="just">
              <a:lnSpc>
                <a:spcPct val="150000"/>
              </a:lnSpc>
              <a:buFont typeface="Wingdings" panose="05000000000000000000" pitchFamily="2" charset="2"/>
              <a:buChar char="v"/>
            </a:pPr>
            <a:r>
              <a:rPr lang="en-US" dirty="0"/>
              <a:t>The hospitality and culinary offerings of The Edition Hotels are renowned.</a:t>
            </a:r>
          </a:p>
          <a:p>
            <a:pPr marL="285750" indent="-285750" algn="just">
              <a:lnSpc>
                <a:spcPct val="150000"/>
              </a:lnSpc>
              <a:buFont typeface="Wingdings" panose="05000000000000000000" pitchFamily="2" charset="2"/>
              <a:buChar char="v"/>
            </a:pPr>
            <a:r>
              <a:rPr lang="en-US" dirty="0"/>
              <a:t>Local involvement in their guest services enables them to serve the largest possible clientele.</a:t>
            </a:r>
          </a:p>
          <a:p>
            <a:pPr marL="285750" indent="-285750" algn="just">
              <a:lnSpc>
                <a:spcPct val="150000"/>
              </a:lnSpc>
              <a:buFont typeface="Wingdings" panose="05000000000000000000" pitchFamily="2" charset="2"/>
              <a:buChar char="v"/>
            </a:pPr>
            <a:r>
              <a:rPr lang="en-US" dirty="0"/>
              <a:t>The primary function of guest service is to assist the patron by offering the amenities he or she desires.</a:t>
            </a:r>
          </a:p>
          <a:p>
            <a:pPr marL="285750" indent="-285750" algn="just">
              <a:lnSpc>
                <a:spcPct val="150000"/>
              </a:lnSpc>
              <a:buFont typeface="Wingdings" panose="05000000000000000000" pitchFamily="2" charset="2"/>
              <a:buChar char="v"/>
            </a:pPr>
            <a:r>
              <a:rPr lang="en-US" dirty="0"/>
              <a:t>First and foremost, hospitality guarantees client happiness.</a:t>
            </a:r>
          </a:p>
          <a:p>
            <a:pPr marL="285750" indent="-285750" algn="just">
              <a:lnSpc>
                <a:spcPct val="150000"/>
              </a:lnSpc>
              <a:buFont typeface="Wingdings" panose="05000000000000000000" pitchFamily="2" charset="2"/>
              <a:buChar char="v"/>
            </a:pPr>
            <a:r>
              <a:rPr lang="en-US" dirty="0"/>
              <a:t>There are a few ways the hotel business might grow.</a:t>
            </a:r>
            <a:endParaRPr lang="en-GB" dirty="0"/>
          </a:p>
        </p:txBody>
      </p:sp>
      <p:sp>
        <p:nvSpPr>
          <p:cNvPr id="9" name="TextBox 8">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Conclusion</a:t>
            </a:r>
            <a:endParaRPr lang="en-GB" sz="2400" i="1" dirty="0">
              <a:latin typeface="Calibri" panose="020F0502020204030204" pitchFamily="34" charset="0"/>
              <a:cs typeface="Calibri" panose="020F0502020204030204" pitchFamily="34" charset="0"/>
            </a:endParaRPr>
          </a:p>
        </p:txBody>
      </p:sp>
      <p:pic>
        <p:nvPicPr>
          <p:cNvPr id="10242" name="Picture 2" descr="Conclusion, planning, problem solving, solution, strategy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3528" y="2525729"/>
            <a:ext cx="3042863" cy="30428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250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utoShape 4" descr="Arrow, client, customers, marketing, target icon - Download on Iconfi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a:extLst>
              <a:ext uri="{FF2B5EF4-FFF2-40B4-BE49-F238E27FC236}">
                <a16:creationId xmlns:a16="http://schemas.microsoft.com/office/drawing/2014/main" id="{C29A9A2C-C79B-CEAA-47B0-C444DD3DCF79}"/>
              </a:ext>
            </a:extLst>
          </p:cNvPr>
          <p:cNvSpPr txBox="1"/>
          <p:nvPr/>
        </p:nvSpPr>
        <p:spPr>
          <a:xfrm>
            <a:off x="888073" y="-125013"/>
            <a:ext cx="9772650" cy="837473"/>
          </a:xfrm>
          <a:prstGeom prst="rect">
            <a:avLst/>
          </a:prstGeom>
          <a:noFill/>
        </p:spPr>
        <p:txBody>
          <a:bodyPr wrap="square" rtlCol="0">
            <a:spAutoFit/>
          </a:bodyPr>
          <a:lstStyle/>
          <a:p>
            <a:pPr algn="ctr">
              <a:lnSpc>
                <a:spcPct val="150000"/>
              </a:lnSpc>
            </a:pPr>
            <a:r>
              <a:rPr lang="en-GB" sz="3600" b="1" dirty="0">
                <a:latin typeface="Calibri" panose="020F0502020204030204" pitchFamily="34" charset="0"/>
                <a:cs typeface="Calibri" panose="020F0502020204030204" pitchFamily="34" charset="0"/>
              </a:rPr>
              <a:t>References</a:t>
            </a:r>
            <a:endParaRPr lang="en-GB" sz="2400" i="1" dirty="0">
              <a:latin typeface="Calibri" panose="020F0502020204030204" pitchFamily="34" charset="0"/>
              <a:cs typeface="Calibri" panose="020F0502020204030204" pitchFamily="34" charset="0"/>
            </a:endParaRPr>
          </a:p>
        </p:txBody>
      </p:sp>
      <p:sp>
        <p:nvSpPr>
          <p:cNvPr id="5" name="TextBox 4"/>
          <p:cNvSpPr txBox="1"/>
          <p:nvPr/>
        </p:nvSpPr>
        <p:spPr>
          <a:xfrm>
            <a:off x="575352" y="1150706"/>
            <a:ext cx="10890606" cy="6047809"/>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en-US" dirty="0" err="1"/>
              <a:t>Heppell</a:t>
            </a:r>
            <a:r>
              <a:rPr lang="en-GB" dirty="0"/>
              <a:t>, M. (2015) Five Star Service: How to deliver Exceptional Customer Service, Pearson, London </a:t>
            </a:r>
          </a:p>
          <a:p>
            <a:pPr marL="285750" lvl="0" indent="-285750">
              <a:lnSpc>
                <a:spcPct val="150000"/>
              </a:lnSpc>
              <a:buFont typeface="Arial" panose="020B0604020202020204" pitchFamily="34" charset="0"/>
              <a:buChar char="•"/>
            </a:pPr>
            <a:r>
              <a:rPr lang="en-US" dirty="0"/>
              <a:t>Johnston, R. Clark, G. &amp; </a:t>
            </a:r>
            <a:r>
              <a:rPr lang="en-GB" dirty="0" err="1"/>
              <a:t>Shulver</a:t>
            </a:r>
            <a:r>
              <a:rPr lang="en-GB" dirty="0"/>
              <a:t>, M. (2012) Service Operations Management, Pearson, London.</a:t>
            </a:r>
          </a:p>
          <a:p>
            <a:pPr marL="285750" lvl="0" indent="-285750">
              <a:lnSpc>
                <a:spcPct val="150000"/>
              </a:lnSpc>
              <a:buFont typeface="Arial" panose="020B0604020202020204" pitchFamily="34" charset="0"/>
              <a:buChar char="•"/>
            </a:pPr>
            <a:r>
              <a:rPr lang="en-US" dirty="0"/>
              <a:t>O’Gorman, K. (2010) The Origins of Hospitality and Tourism, </a:t>
            </a:r>
            <a:r>
              <a:rPr lang="en-US" dirty="0" err="1"/>
              <a:t>Goodfellow</a:t>
            </a:r>
            <a:r>
              <a:rPr lang="en-US" dirty="0"/>
              <a:t>, Oxford  </a:t>
            </a:r>
            <a:endParaRPr lang="en-GB" dirty="0"/>
          </a:p>
          <a:p>
            <a:pPr marL="285750" indent="-285750">
              <a:lnSpc>
                <a:spcPct val="150000"/>
              </a:lnSpc>
              <a:buFont typeface="Arial" panose="020B0604020202020204" pitchFamily="34" charset="0"/>
              <a:buChar char="•"/>
            </a:pPr>
            <a:r>
              <a:rPr lang="en-US" dirty="0"/>
              <a:t>O'Fallon, M.J. and Rutherford, D.G., 2010. Hotel management and operations, 5</a:t>
            </a:r>
            <a:r>
              <a:rPr lang="en-GB" baseline="30000" dirty="0" err="1"/>
              <a:t>th</a:t>
            </a:r>
            <a:r>
              <a:rPr lang="en-GB" baseline="30000" dirty="0"/>
              <a:t> Ed, John Wiley &amp; Sons. </a:t>
            </a:r>
          </a:p>
          <a:p>
            <a:pPr marL="285750" indent="-285750">
              <a:lnSpc>
                <a:spcPct val="150000"/>
              </a:lnSpc>
              <a:buFont typeface="Arial" panose="020B0604020202020204" pitchFamily="34" charset="0"/>
              <a:buChar char="•"/>
            </a:pPr>
            <a:r>
              <a:rPr lang="en-US" dirty="0"/>
              <a:t>People 1</a:t>
            </a:r>
            <a:r>
              <a:rPr lang="en-GB" baseline="30000" dirty="0" err="1"/>
              <a:t>st</a:t>
            </a:r>
            <a:r>
              <a:rPr lang="en-GB" baseline="30000" dirty="0"/>
              <a:t>  </a:t>
            </a:r>
            <a:r>
              <a:rPr lang="en-GB" sz="1600" baseline="30000" dirty="0"/>
              <a:t>(2017) The performance &amp; talent management revolution, PF, Uxbridge. </a:t>
            </a:r>
            <a:r>
              <a:rPr lang="en-US" sz="1600" baseline="30000" dirty="0"/>
              <a:t> </a:t>
            </a:r>
            <a:r>
              <a:rPr lang="en-GB" sz="1600" baseline="30000" dirty="0"/>
              <a:t> </a:t>
            </a:r>
          </a:p>
          <a:p>
            <a:pPr marL="285750" indent="-285750">
              <a:lnSpc>
                <a:spcPct val="150000"/>
              </a:lnSpc>
              <a:buFont typeface="Arial" panose="020B0604020202020204" pitchFamily="34" charset="0"/>
              <a:buChar char="•"/>
            </a:pPr>
            <a:r>
              <a:rPr lang="en-US" dirty="0" err="1"/>
              <a:t>Swarbrooke</a:t>
            </a:r>
            <a:r>
              <a:rPr lang="en-GB" dirty="0"/>
              <a:t> J &amp; Horner S (2011) Consumer Behaviour in Tourism 2</a:t>
            </a:r>
            <a:r>
              <a:rPr lang="en-GB" baseline="30000" dirty="0"/>
              <a:t>nd Ed, Oxford, Butterworth </a:t>
            </a:r>
            <a:r>
              <a:rPr lang="en-US" baseline="30000" dirty="0"/>
              <a:t> </a:t>
            </a:r>
            <a:r>
              <a:rPr lang="en-GB" baseline="30000" dirty="0"/>
              <a:t> </a:t>
            </a:r>
          </a:p>
          <a:p>
            <a:pPr marL="285750" lvl="0" indent="-285750">
              <a:lnSpc>
                <a:spcPct val="150000"/>
              </a:lnSpc>
              <a:buFont typeface="Arial" panose="020B0604020202020204" pitchFamily="34" charset="0"/>
              <a:buChar char="•"/>
            </a:pPr>
            <a:r>
              <a:rPr lang="en-US" dirty="0" err="1"/>
              <a:t>Tesone</a:t>
            </a:r>
            <a:r>
              <a:rPr lang="en-GB" dirty="0"/>
              <a:t>, V. (2014) Principles of Management for the Hospitality Industry, Butterworth </a:t>
            </a:r>
            <a:r>
              <a:rPr lang="en-GB" dirty="0" err="1"/>
              <a:t>Heineman</a:t>
            </a:r>
            <a:r>
              <a:rPr lang="en-GB" dirty="0"/>
              <a:t>, Oxford</a:t>
            </a:r>
          </a:p>
          <a:p>
            <a:pPr marL="285750" lvl="0" indent="-285750">
              <a:lnSpc>
                <a:spcPct val="150000"/>
              </a:lnSpc>
              <a:buFont typeface="Arial" panose="020B0604020202020204" pitchFamily="34" charset="0"/>
              <a:buChar char="•"/>
            </a:pPr>
            <a:r>
              <a:rPr lang="en-US" dirty="0" err="1"/>
              <a:t>Vallen</a:t>
            </a:r>
            <a:r>
              <a:rPr lang="en-GB" dirty="0"/>
              <a:t>, G.K. &amp; </a:t>
            </a:r>
            <a:r>
              <a:rPr lang="en-GB" dirty="0" err="1"/>
              <a:t>Vallen</a:t>
            </a:r>
            <a:r>
              <a:rPr lang="en-GB" dirty="0"/>
              <a:t>, Jerome J. (2014) Check-in check-out: managing hotel operations Ninth edition.; Pearson new international.,</a:t>
            </a:r>
          </a:p>
          <a:p>
            <a:pPr marL="285750" indent="-285750">
              <a:lnSpc>
                <a:spcPct val="150000"/>
              </a:lnSpc>
              <a:buFont typeface="Arial" panose="020B0604020202020204" pitchFamily="34" charset="0"/>
              <a:buChar char="•"/>
            </a:pPr>
            <a:r>
              <a:rPr lang="en-US" dirty="0"/>
              <a:t>Walker, J. (2013) Introduction to Hospitality </a:t>
            </a:r>
            <a:r>
              <a:rPr lang="en-GB" dirty="0"/>
              <a:t>Management, Pearson, London</a:t>
            </a:r>
          </a:p>
          <a:p>
            <a:pPr marL="285750" indent="-285750">
              <a:lnSpc>
                <a:spcPct val="150000"/>
              </a:lnSpc>
              <a:buFont typeface="Arial" panose="020B0604020202020204" pitchFamily="34" charset="0"/>
              <a:buChar char="•"/>
            </a:pPr>
            <a:r>
              <a:rPr lang="en-US" dirty="0"/>
              <a:t>Wood, R.C., 2015. Hospitality Management: a brief introduction, Sage, London .</a:t>
            </a:r>
            <a:r>
              <a:rPr lang="en-GB" dirty="0"/>
              <a:t> </a:t>
            </a:r>
          </a:p>
          <a:p>
            <a:pPr marL="285750" lvl="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02603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a:xfrm>
            <a:off x="545670" y="1470411"/>
            <a:ext cx="10437404" cy="4036538"/>
          </a:xfrm>
          <a:ln>
            <a:solidFill>
              <a:srgbClr val="00B050"/>
            </a:solidFill>
          </a:ln>
        </p:spPr>
        <p:txBody>
          <a:bodyPr>
            <a:normAutofit/>
          </a:bodyPr>
          <a:lstStyle/>
          <a:p>
            <a:pPr algn="ctr"/>
            <a:r>
              <a:rPr lang="en-US" sz="6000" dirty="0">
                <a:solidFill>
                  <a:srgbClr val="7030A0"/>
                </a:solidFill>
                <a:latin typeface="Calibri" panose="020F0502020204030204" pitchFamily="34" charset="0"/>
                <a:cs typeface="Calibri" panose="020F0502020204030204" pitchFamily="34" charset="0"/>
              </a:rPr>
              <a:t>Thank you for your time.</a:t>
            </a:r>
            <a:br>
              <a:rPr lang="en-US" sz="6000" dirty="0">
                <a:solidFill>
                  <a:srgbClr val="7030A0"/>
                </a:solidFill>
                <a:latin typeface="Calibri" panose="020F0502020204030204" pitchFamily="34" charset="0"/>
                <a:cs typeface="Calibri" panose="020F0502020204030204" pitchFamily="34" charset="0"/>
              </a:rPr>
            </a:br>
            <a:r>
              <a:rPr lang="en-US" sz="6000" dirty="0">
                <a:solidFill>
                  <a:srgbClr val="7030A0"/>
                </a:solidFill>
                <a:latin typeface="Calibri" panose="020F0502020204030204" pitchFamily="34" charset="0"/>
                <a:cs typeface="Calibri" panose="020F0502020204030204" pitchFamily="34" charset="0"/>
              </a:rPr>
              <a:t>Welcome </a:t>
            </a:r>
            <a:br>
              <a:rPr lang="en-US" sz="6000" dirty="0">
                <a:solidFill>
                  <a:srgbClr val="7030A0"/>
                </a:solidFill>
                <a:latin typeface="Calibri" panose="020F0502020204030204" pitchFamily="34" charset="0"/>
                <a:cs typeface="Calibri" panose="020F0502020204030204" pitchFamily="34" charset="0"/>
              </a:rPr>
            </a:br>
            <a:r>
              <a:rPr lang="en-US" sz="6000" dirty="0">
                <a:solidFill>
                  <a:srgbClr val="7030A0"/>
                </a:solidFill>
                <a:latin typeface="Calibri" panose="020F0502020204030204" pitchFamily="34" charset="0"/>
                <a:cs typeface="Calibri" panose="020F0502020204030204" pitchFamily="34" charset="0"/>
              </a:rPr>
              <a:t>for any questions</a:t>
            </a:r>
          </a:p>
        </p:txBody>
      </p:sp>
      <p:pic>
        <p:nvPicPr>
          <p:cNvPr id="11266" name="Picture 2" descr="Personal identity, question, teen, uncertain icon - Download on Iconfin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2446" y="3219932"/>
            <a:ext cx="1436920" cy="1436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766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99919F73-B6C2-4A43-95E2-833EC48925FE}">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TM03090434[[fn=Wood Type]]</Template>
  <TotalTime>0</TotalTime>
  <Words>2763</Words>
  <Application>Microsoft Office PowerPoint</Application>
  <PresentationFormat>Widescreen</PresentationFormat>
  <Paragraphs>101</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Wood Type</vt:lpstr>
      <vt:lpstr>PowerPoint Presentation</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your time. Welcome  for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STOIAN Valentina</cp:lastModifiedBy>
  <cp:revision>1</cp:revision>
  <dcterms:created xsi:type="dcterms:W3CDTF">2022-12-29T09:40:13Z</dcterms:created>
  <dcterms:modified xsi:type="dcterms:W3CDTF">2023-02-06T17:27:52Z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