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70"/>
  </p:notesMasterIdLst>
  <p:handoutMasterIdLst>
    <p:handoutMasterId r:id="rId71"/>
  </p:handoutMasterIdLst>
  <p:sldIdLst>
    <p:sldId id="256" r:id="rId2"/>
    <p:sldId id="379" r:id="rId3"/>
    <p:sldId id="342" r:id="rId4"/>
    <p:sldId id="345" r:id="rId5"/>
    <p:sldId id="378" r:id="rId6"/>
    <p:sldId id="410" r:id="rId7"/>
    <p:sldId id="411" r:id="rId8"/>
    <p:sldId id="412" r:id="rId9"/>
    <p:sldId id="413" r:id="rId10"/>
    <p:sldId id="332" r:id="rId11"/>
    <p:sldId id="409" r:id="rId12"/>
    <p:sldId id="383" r:id="rId13"/>
    <p:sldId id="384" r:id="rId14"/>
    <p:sldId id="385" r:id="rId15"/>
    <p:sldId id="388" r:id="rId16"/>
    <p:sldId id="261" r:id="rId17"/>
    <p:sldId id="335" r:id="rId18"/>
    <p:sldId id="336" r:id="rId19"/>
    <p:sldId id="414" r:id="rId20"/>
    <p:sldId id="258" r:id="rId21"/>
    <p:sldId id="278" r:id="rId22"/>
    <p:sldId id="300" r:id="rId23"/>
    <p:sldId id="288" r:id="rId24"/>
    <p:sldId id="263" r:id="rId25"/>
    <p:sldId id="375" r:id="rId26"/>
    <p:sldId id="376" r:id="rId27"/>
    <p:sldId id="348" r:id="rId28"/>
    <p:sldId id="408" r:id="rId29"/>
    <p:sldId id="390" r:id="rId30"/>
    <p:sldId id="391" r:id="rId31"/>
    <p:sldId id="349" r:id="rId32"/>
    <p:sldId id="350" r:id="rId33"/>
    <p:sldId id="351" r:id="rId34"/>
    <p:sldId id="353" r:id="rId35"/>
    <p:sldId id="377" r:id="rId36"/>
    <p:sldId id="357" r:id="rId37"/>
    <p:sldId id="392" r:id="rId38"/>
    <p:sldId id="360" r:id="rId39"/>
    <p:sldId id="362" r:id="rId40"/>
    <p:sldId id="364" r:id="rId41"/>
    <p:sldId id="371" r:id="rId42"/>
    <p:sldId id="380" r:id="rId43"/>
    <p:sldId id="340" r:id="rId44"/>
    <p:sldId id="272" r:id="rId45"/>
    <p:sldId id="273" r:id="rId46"/>
    <p:sldId id="274" r:id="rId47"/>
    <p:sldId id="434" r:id="rId48"/>
    <p:sldId id="415" r:id="rId49"/>
    <p:sldId id="416" r:id="rId50"/>
    <p:sldId id="417" r:id="rId51"/>
    <p:sldId id="418" r:id="rId52"/>
    <p:sldId id="419" r:id="rId53"/>
    <p:sldId id="420" r:id="rId54"/>
    <p:sldId id="421" r:id="rId55"/>
    <p:sldId id="422" r:id="rId56"/>
    <p:sldId id="423" r:id="rId57"/>
    <p:sldId id="424" r:id="rId58"/>
    <p:sldId id="425" r:id="rId59"/>
    <p:sldId id="426" r:id="rId60"/>
    <p:sldId id="427" r:id="rId61"/>
    <p:sldId id="428" r:id="rId62"/>
    <p:sldId id="429" r:id="rId63"/>
    <p:sldId id="430" r:id="rId64"/>
    <p:sldId id="431" r:id="rId65"/>
    <p:sldId id="432" r:id="rId66"/>
    <p:sldId id="433" r:id="rId67"/>
    <p:sldId id="437" r:id="rId68"/>
    <p:sldId id="435" r:id="rId69"/>
  </p:sldIdLst>
  <p:sldSz cx="9144000" cy="6858000" type="screen4x3"/>
  <p:notesSz cx="7099300" cy="10234613"/>
  <p:defaultTextStyle>
    <a:defPPr>
      <a:defRPr lang="en-US"/>
    </a:defPPr>
    <a:lvl1pPr algn="l" rtl="0" fontAlgn="base">
      <a:spcBef>
        <a:spcPct val="0"/>
      </a:spcBef>
      <a:spcAft>
        <a:spcPct val="0"/>
      </a:spcAft>
      <a:defRPr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44" autoAdjust="0"/>
    <p:restoredTop sz="94660"/>
  </p:normalViewPr>
  <p:slideViewPr>
    <p:cSldViewPr>
      <p:cViewPr varScale="1">
        <p:scale>
          <a:sx n="106" d="100"/>
          <a:sy n="106" d="100"/>
        </p:scale>
        <p:origin x="92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theme" Target="theme/theme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notesMaster" Target="notesMasters/notesMaster1.xml"/><Relationship Id="rId75"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06D64C8-51A9-4AD2-8941-F29A3559689D}"/>
              </a:ext>
            </a:extLst>
          </p:cNvPr>
          <p:cNvSpPr>
            <a:spLocks noGrp="1"/>
          </p:cNvSpPr>
          <p:nvPr>
            <p:ph type="hdr" sz="quarter"/>
          </p:nvPr>
        </p:nvSpPr>
        <p:spPr>
          <a:xfrm>
            <a:off x="0" y="0"/>
            <a:ext cx="3076575" cy="511175"/>
          </a:xfrm>
          <a:prstGeom prst="rect">
            <a:avLst/>
          </a:prstGeom>
        </p:spPr>
        <p:txBody>
          <a:bodyPr vert="horz" lIns="91440" tIns="45720" rIns="91440" bIns="45720" rtlCol="0"/>
          <a:lstStyle>
            <a:lvl1pPr algn="l">
              <a:defRPr sz="1200">
                <a:latin typeface="Arial" charset="0"/>
              </a:defRPr>
            </a:lvl1pPr>
          </a:lstStyle>
          <a:p>
            <a:pPr>
              <a:defRPr/>
            </a:pPr>
            <a:endParaRPr lang="en-GB"/>
          </a:p>
        </p:txBody>
      </p:sp>
      <p:sp>
        <p:nvSpPr>
          <p:cNvPr id="3" name="Date Placeholder 2">
            <a:extLst>
              <a:ext uri="{FF2B5EF4-FFF2-40B4-BE49-F238E27FC236}">
                <a16:creationId xmlns:a16="http://schemas.microsoft.com/office/drawing/2014/main" id="{060B8517-4B42-45A4-8D6E-3062738B4E65}"/>
              </a:ext>
            </a:extLst>
          </p:cNvPr>
          <p:cNvSpPr>
            <a:spLocks noGrp="1"/>
          </p:cNvSpPr>
          <p:nvPr>
            <p:ph type="dt" sz="quarter" idx="1"/>
          </p:nvPr>
        </p:nvSpPr>
        <p:spPr>
          <a:xfrm>
            <a:off x="4021138" y="0"/>
            <a:ext cx="3076575" cy="511175"/>
          </a:xfrm>
          <a:prstGeom prst="rect">
            <a:avLst/>
          </a:prstGeom>
        </p:spPr>
        <p:txBody>
          <a:bodyPr vert="horz" lIns="91440" tIns="45720" rIns="91440" bIns="45720" rtlCol="0"/>
          <a:lstStyle>
            <a:lvl1pPr algn="r">
              <a:defRPr sz="1200">
                <a:latin typeface="Arial" charset="0"/>
              </a:defRPr>
            </a:lvl1pPr>
          </a:lstStyle>
          <a:p>
            <a:pPr>
              <a:defRPr/>
            </a:pPr>
            <a:fld id="{9C2A9093-36A4-487F-A2D5-34833448A169}" type="datetimeFigureOut">
              <a:rPr lang="en-US"/>
              <a:pPr>
                <a:defRPr/>
              </a:pPr>
              <a:t>2/8/2022</a:t>
            </a:fld>
            <a:endParaRPr lang="en-GB"/>
          </a:p>
        </p:txBody>
      </p:sp>
      <p:sp>
        <p:nvSpPr>
          <p:cNvPr id="4" name="Footer Placeholder 3">
            <a:extLst>
              <a:ext uri="{FF2B5EF4-FFF2-40B4-BE49-F238E27FC236}">
                <a16:creationId xmlns:a16="http://schemas.microsoft.com/office/drawing/2014/main" id="{F34B5D1B-2FB0-4AC8-BBF7-B9F598618572}"/>
              </a:ext>
            </a:extLst>
          </p:cNvPr>
          <p:cNvSpPr>
            <a:spLocks noGrp="1"/>
          </p:cNvSpPr>
          <p:nvPr>
            <p:ph type="ftr" sz="quarter" idx="2"/>
          </p:nvPr>
        </p:nvSpPr>
        <p:spPr>
          <a:xfrm>
            <a:off x="0" y="9721850"/>
            <a:ext cx="3076575" cy="511175"/>
          </a:xfrm>
          <a:prstGeom prst="rect">
            <a:avLst/>
          </a:prstGeom>
        </p:spPr>
        <p:txBody>
          <a:bodyPr vert="horz" lIns="91440" tIns="45720" rIns="91440" bIns="45720" rtlCol="0" anchor="b"/>
          <a:lstStyle>
            <a:lvl1pPr algn="l">
              <a:defRPr sz="1200">
                <a:latin typeface="Arial" charset="0"/>
              </a:defRPr>
            </a:lvl1pPr>
          </a:lstStyle>
          <a:p>
            <a:pPr>
              <a:defRPr/>
            </a:pPr>
            <a:endParaRPr lang="en-GB"/>
          </a:p>
        </p:txBody>
      </p:sp>
      <p:sp>
        <p:nvSpPr>
          <p:cNvPr id="5" name="Slide Number Placeholder 4">
            <a:extLst>
              <a:ext uri="{FF2B5EF4-FFF2-40B4-BE49-F238E27FC236}">
                <a16:creationId xmlns:a16="http://schemas.microsoft.com/office/drawing/2014/main" id="{1219CC08-BAD8-4E71-BD81-D48E3B604058}"/>
              </a:ext>
            </a:extLst>
          </p:cNvPr>
          <p:cNvSpPr>
            <a:spLocks noGrp="1"/>
          </p:cNvSpPr>
          <p:nvPr>
            <p:ph type="sldNum" sz="quarter" idx="3"/>
          </p:nvPr>
        </p:nvSpPr>
        <p:spPr>
          <a:xfrm>
            <a:off x="4021138" y="9721850"/>
            <a:ext cx="3076575" cy="511175"/>
          </a:xfrm>
          <a:prstGeom prst="rect">
            <a:avLst/>
          </a:prstGeom>
        </p:spPr>
        <p:txBody>
          <a:bodyPr vert="horz" wrap="square" lIns="91440" tIns="45720" rIns="91440" bIns="45720" numCol="1" anchor="b" anchorCtr="0" compatLnSpc="1">
            <a:prstTxWarp prst="textNoShape">
              <a:avLst/>
            </a:prstTxWarp>
          </a:bodyPr>
          <a:lstStyle>
            <a:lvl1pPr algn="r">
              <a:defRPr sz="1200"/>
            </a:lvl1pPr>
          </a:lstStyle>
          <a:p>
            <a:fld id="{23DA25C1-C62A-48FA-BF51-97087C414925}" type="slidenum">
              <a:rPr lang="en-GB" altLang="en-US"/>
              <a:pPr/>
              <a:t>‹#›</a:t>
            </a:fld>
            <a:endParaRPr lang="en-GB" altLang="en-US"/>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D310CD7-F1D4-481D-8BF4-EE7F36C15F83}"/>
              </a:ext>
            </a:extLst>
          </p:cNvPr>
          <p:cNvSpPr>
            <a:spLocks noGrp="1"/>
          </p:cNvSpPr>
          <p:nvPr>
            <p:ph type="hdr" sz="quarter"/>
          </p:nvPr>
        </p:nvSpPr>
        <p:spPr>
          <a:xfrm>
            <a:off x="0" y="0"/>
            <a:ext cx="3076575" cy="511175"/>
          </a:xfrm>
          <a:prstGeom prst="rect">
            <a:avLst/>
          </a:prstGeom>
        </p:spPr>
        <p:txBody>
          <a:bodyPr vert="horz" lIns="96661" tIns="48331" rIns="96661" bIns="48331" rtlCol="0"/>
          <a:lstStyle>
            <a:lvl1pPr algn="l" fontAlgn="auto">
              <a:spcBef>
                <a:spcPts val="0"/>
              </a:spcBef>
              <a:spcAft>
                <a:spcPts val="0"/>
              </a:spcAft>
              <a:defRPr sz="1300">
                <a:latin typeface="+mn-lt"/>
              </a:defRPr>
            </a:lvl1pPr>
          </a:lstStyle>
          <a:p>
            <a:pPr>
              <a:defRPr/>
            </a:pPr>
            <a:endParaRPr lang="en-US"/>
          </a:p>
        </p:txBody>
      </p:sp>
      <p:sp>
        <p:nvSpPr>
          <p:cNvPr id="3" name="Date Placeholder 2">
            <a:extLst>
              <a:ext uri="{FF2B5EF4-FFF2-40B4-BE49-F238E27FC236}">
                <a16:creationId xmlns:a16="http://schemas.microsoft.com/office/drawing/2014/main" id="{BC4A7B7F-8F56-4CE5-AA20-D9AF6187C680}"/>
              </a:ext>
            </a:extLst>
          </p:cNvPr>
          <p:cNvSpPr>
            <a:spLocks noGrp="1"/>
          </p:cNvSpPr>
          <p:nvPr>
            <p:ph type="dt" idx="1"/>
          </p:nvPr>
        </p:nvSpPr>
        <p:spPr>
          <a:xfrm>
            <a:off x="4021138" y="0"/>
            <a:ext cx="3076575" cy="511175"/>
          </a:xfrm>
          <a:prstGeom prst="rect">
            <a:avLst/>
          </a:prstGeom>
        </p:spPr>
        <p:txBody>
          <a:bodyPr vert="horz" lIns="96661" tIns="48331" rIns="96661" bIns="48331" rtlCol="0"/>
          <a:lstStyle>
            <a:lvl1pPr algn="r" fontAlgn="auto">
              <a:spcBef>
                <a:spcPts val="0"/>
              </a:spcBef>
              <a:spcAft>
                <a:spcPts val="0"/>
              </a:spcAft>
              <a:defRPr sz="1300">
                <a:latin typeface="+mn-lt"/>
              </a:defRPr>
            </a:lvl1pPr>
          </a:lstStyle>
          <a:p>
            <a:pPr>
              <a:defRPr/>
            </a:pPr>
            <a:fld id="{548D824C-031C-4877-A69C-100F514EF55B}" type="datetimeFigureOut">
              <a:rPr lang="en-US"/>
              <a:pPr>
                <a:defRPr/>
              </a:pPr>
              <a:t>2/8/2022</a:t>
            </a:fld>
            <a:endParaRPr lang="en-US"/>
          </a:p>
        </p:txBody>
      </p:sp>
      <p:sp>
        <p:nvSpPr>
          <p:cNvPr id="4" name="Slide Image Placeholder 3">
            <a:extLst>
              <a:ext uri="{FF2B5EF4-FFF2-40B4-BE49-F238E27FC236}">
                <a16:creationId xmlns:a16="http://schemas.microsoft.com/office/drawing/2014/main" id="{E24A52E4-E8CF-4391-B4B8-8C629E024CCA}"/>
              </a:ext>
            </a:extLst>
          </p:cNvPr>
          <p:cNvSpPr>
            <a:spLocks noGrp="1" noRot="1" noChangeAspect="1"/>
          </p:cNvSpPr>
          <p:nvPr>
            <p:ph type="sldImg" idx="2"/>
          </p:nvPr>
        </p:nvSpPr>
        <p:spPr>
          <a:xfrm>
            <a:off x="990600" y="768350"/>
            <a:ext cx="5118100" cy="3838575"/>
          </a:xfrm>
          <a:prstGeom prst="rect">
            <a:avLst/>
          </a:prstGeom>
          <a:noFill/>
          <a:ln w="12700">
            <a:solidFill>
              <a:prstClr val="black"/>
            </a:solidFill>
          </a:ln>
        </p:spPr>
        <p:txBody>
          <a:bodyPr vert="horz" lIns="96661" tIns="48331" rIns="96661" bIns="48331" rtlCol="0" anchor="ctr"/>
          <a:lstStyle/>
          <a:p>
            <a:pPr lvl="0"/>
            <a:endParaRPr lang="en-US" noProof="0"/>
          </a:p>
        </p:txBody>
      </p:sp>
      <p:sp>
        <p:nvSpPr>
          <p:cNvPr id="5" name="Notes Placeholder 4">
            <a:extLst>
              <a:ext uri="{FF2B5EF4-FFF2-40B4-BE49-F238E27FC236}">
                <a16:creationId xmlns:a16="http://schemas.microsoft.com/office/drawing/2014/main" id="{D2BE298B-01AD-42DE-AEA2-8F2F3292FFC7}"/>
              </a:ext>
            </a:extLst>
          </p:cNvPr>
          <p:cNvSpPr>
            <a:spLocks noGrp="1"/>
          </p:cNvSpPr>
          <p:nvPr>
            <p:ph type="body" sz="quarter" idx="3"/>
          </p:nvPr>
        </p:nvSpPr>
        <p:spPr>
          <a:xfrm>
            <a:off x="709613" y="4862513"/>
            <a:ext cx="5680075" cy="4603750"/>
          </a:xfrm>
          <a:prstGeom prst="rect">
            <a:avLst/>
          </a:prstGeom>
        </p:spPr>
        <p:txBody>
          <a:bodyPr vert="horz" lIns="96661" tIns="48331" rIns="96661" bIns="48331"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a:extLst>
              <a:ext uri="{FF2B5EF4-FFF2-40B4-BE49-F238E27FC236}">
                <a16:creationId xmlns:a16="http://schemas.microsoft.com/office/drawing/2014/main" id="{676A47A0-8281-454E-831B-DB4EE423588D}"/>
              </a:ext>
            </a:extLst>
          </p:cNvPr>
          <p:cNvSpPr>
            <a:spLocks noGrp="1"/>
          </p:cNvSpPr>
          <p:nvPr>
            <p:ph type="ftr" sz="quarter" idx="4"/>
          </p:nvPr>
        </p:nvSpPr>
        <p:spPr>
          <a:xfrm>
            <a:off x="0" y="9721850"/>
            <a:ext cx="3076575" cy="511175"/>
          </a:xfrm>
          <a:prstGeom prst="rect">
            <a:avLst/>
          </a:prstGeom>
        </p:spPr>
        <p:txBody>
          <a:bodyPr vert="horz" lIns="96661" tIns="48331" rIns="96661" bIns="48331" rtlCol="0" anchor="b"/>
          <a:lstStyle>
            <a:lvl1pPr algn="l" fontAlgn="auto">
              <a:spcBef>
                <a:spcPts val="0"/>
              </a:spcBef>
              <a:spcAft>
                <a:spcPts val="0"/>
              </a:spcAft>
              <a:defRPr sz="1300">
                <a:latin typeface="+mn-lt"/>
              </a:defRPr>
            </a:lvl1pPr>
          </a:lstStyle>
          <a:p>
            <a:pPr>
              <a:defRPr/>
            </a:pPr>
            <a:endParaRPr lang="en-US"/>
          </a:p>
        </p:txBody>
      </p:sp>
      <p:sp>
        <p:nvSpPr>
          <p:cNvPr id="7" name="Slide Number Placeholder 6">
            <a:extLst>
              <a:ext uri="{FF2B5EF4-FFF2-40B4-BE49-F238E27FC236}">
                <a16:creationId xmlns:a16="http://schemas.microsoft.com/office/drawing/2014/main" id="{6D34BDD4-7704-45A7-88D4-5B216199BEB5}"/>
              </a:ext>
            </a:extLst>
          </p:cNvPr>
          <p:cNvSpPr>
            <a:spLocks noGrp="1"/>
          </p:cNvSpPr>
          <p:nvPr>
            <p:ph type="sldNum" sz="quarter" idx="5"/>
          </p:nvPr>
        </p:nvSpPr>
        <p:spPr>
          <a:xfrm>
            <a:off x="4021138" y="9721850"/>
            <a:ext cx="3076575" cy="511175"/>
          </a:xfrm>
          <a:prstGeom prst="rect">
            <a:avLst/>
          </a:prstGeom>
        </p:spPr>
        <p:txBody>
          <a:bodyPr vert="horz" wrap="square" lIns="96661" tIns="48331" rIns="96661" bIns="48331" numCol="1" anchor="b" anchorCtr="0" compatLnSpc="1">
            <a:prstTxWarp prst="textNoShape">
              <a:avLst/>
            </a:prstTxWarp>
          </a:bodyPr>
          <a:lstStyle>
            <a:lvl1pPr algn="r">
              <a:defRPr sz="1300">
                <a:latin typeface="Calibri" panose="020F0502020204030204" pitchFamily="34" charset="0"/>
              </a:defRPr>
            </a:lvl1pPr>
          </a:lstStyle>
          <a:p>
            <a:fld id="{B6CC67AD-7FF4-40D4-BFDC-ABAD5BB1E4E5}" type="slidenum">
              <a:rPr lang="en-US" altLang="en-US"/>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FF5F5C32-E9E3-4012-B0FE-79B139836EDE}"/>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EDF44BF-2BCA-43E0-84D2-9F602090D329}" type="slidenum">
              <a:rPr lang="en-US" altLang="en-US">
                <a:latin typeface="Calibri" panose="020F0502020204030204" pitchFamily="34" charset="0"/>
              </a:rPr>
              <a:pPr eaLnBrk="1" hangingPunct="1"/>
              <a:t>12</a:t>
            </a:fld>
            <a:endParaRPr lang="en-US" altLang="en-US">
              <a:latin typeface="Calibri" panose="020F0502020204030204" pitchFamily="34" charset="0"/>
            </a:endParaRPr>
          </a:p>
        </p:txBody>
      </p:sp>
      <p:sp>
        <p:nvSpPr>
          <p:cNvPr id="78851" name="Rectangle 2">
            <a:extLst>
              <a:ext uri="{FF2B5EF4-FFF2-40B4-BE49-F238E27FC236}">
                <a16:creationId xmlns:a16="http://schemas.microsoft.com/office/drawing/2014/main" id="{318FA346-BD5D-4265-9EB7-C327B72150CE}"/>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8852" name="Rectangle 3">
            <a:extLst>
              <a:ext uri="{FF2B5EF4-FFF2-40B4-BE49-F238E27FC236}">
                <a16:creationId xmlns:a16="http://schemas.microsoft.com/office/drawing/2014/main" id="{6168A3E6-C34C-402F-9FF2-842E3065038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C477CED1-F9BA-4CDE-BF99-A097A2D70E82}"/>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49C35EF-B385-418F-9E44-CDBC65F4DDB5}" type="slidenum">
              <a:rPr lang="en-US" altLang="en-US">
                <a:latin typeface="Calibri" panose="020F0502020204030204" pitchFamily="34" charset="0"/>
              </a:rPr>
              <a:pPr eaLnBrk="1" hangingPunct="1"/>
              <a:t>13</a:t>
            </a:fld>
            <a:endParaRPr lang="en-US" altLang="en-US">
              <a:latin typeface="Calibri" panose="020F0502020204030204" pitchFamily="34" charset="0"/>
            </a:endParaRPr>
          </a:p>
        </p:txBody>
      </p:sp>
      <p:sp>
        <p:nvSpPr>
          <p:cNvPr id="79875" name="Rectangle 2">
            <a:extLst>
              <a:ext uri="{FF2B5EF4-FFF2-40B4-BE49-F238E27FC236}">
                <a16:creationId xmlns:a16="http://schemas.microsoft.com/office/drawing/2014/main" id="{E57C6B80-A34A-4BE0-8D18-B919A4FE4172}"/>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9876" name="Rectangle 3">
            <a:extLst>
              <a:ext uri="{FF2B5EF4-FFF2-40B4-BE49-F238E27FC236}">
                <a16:creationId xmlns:a16="http://schemas.microsoft.com/office/drawing/2014/main" id="{C2C21EB6-C7CB-4C9A-8063-BD7AB0B5423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CEA49D27-E282-45EE-B1D9-F1E6DEF9B3EF}"/>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B786AED-DD2A-434A-A312-D008668C18A3}" type="slidenum">
              <a:rPr lang="en-US" altLang="en-US">
                <a:latin typeface="Calibri" panose="020F0502020204030204" pitchFamily="34" charset="0"/>
              </a:rPr>
              <a:pPr eaLnBrk="1" hangingPunct="1"/>
              <a:t>14</a:t>
            </a:fld>
            <a:endParaRPr lang="en-US" altLang="en-US">
              <a:latin typeface="Calibri" panose="020F0502020204030204" pitchFamily="34" charset="0"/>
            </a:endParaRPr>
          </a:p>
        </p:txBody>
      </p:sp>
      <p:sp>
        <p:nvSpPr>
          <p:cNvPr id="80899" name="Rectangle 2">
            <a:extLst>
              <a:ext uri="{FF2B5EF4-FFF2-40B4-BE49-F238E27FC236}">
                <a16:creationId xmlns:a16="http://schemas.microsoft.com/office/drawing/2014/main" id="{A59312AF-974C-40EE-A70C-095B5E08F8B0}"/>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0900" name="Rectangle 3">
            <a:extLst>
              <a:ext uri="{FF2B5EF4-FFF2-40B4-BE49-F238E27FC236}">
                <a16:creationId xmlns:a16="http://schemas.microsoft.com/office/drawing/2014/main" id="{BAED1B3A-2DBE-463D-9AEB-EE29EDA735D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a:extLst>
              <a:ext uri="{FF2B5EF4-FFF2-40B4-BE49-F238E27FC236}">
                <a16:creationId xmlns:a16="http://schemas.microsoft.com/office/drawing/2014/main" id="{5083ADA2-6150-4435-A0A3-1FC3EAA2055B}"/>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C20E53D-6C87-4BC7-B1E9-B42B36B31AE1}" type="slidenum">
              <a:rPr lang="en-US" altLang="en-US">
                <a:latin typeface="Calibri" panose="020F0502020204030204" pitchFamily="34" charset="0"/>
              </a:rPr>
              <a:pPr eaLnBrk="1" hangingPunct="1"/>
              <a:t>15</a:t>
            </a:fld>
            <a:endParaRPr lang="en-US" altLang="en-US">
              <a:latin typeface="Calibri" panose="020F0502020204030204" pitchFamily="34" charset="0"/>
            </a:endParaRPr>
          </a:p>
        </p:txBody>
      </p:sp>
      <p:sp>
        <p:nvSpPr>
          <p:cNvPr id="81923" name="Rectangle 2">
            <a:extLst>
              <a:ext uri="{FF2B5EF4-FFF2-40B4-BE49-F238E27FC236}">
                <a16:creationId xmlns:a16="http://schemas.microsoft.com/office/drawing/2014/main" id="{792CE14B-A544-4257-8F4D-D9070E45BC6B}"/>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1924" name="Rectangle 3">
            <a:extLst>
              <a:ext uri="{FF2B5EF4-FFF2-40B4-BE49-F238E27FC236}">
                <a16:creationId xmlns:a16="http://schemas.microsoft.com/office/drawing/2014/main" id="{B15CC690-5863-425C-8E6F-BCDC70EECA8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a:extLst>
              <a:ext uri="{FF2B5EF4-FFF2-40B4-BE49-F238E27FC236}">
                <a16:creationId xmlns:a16="http://schemas.microsoft.com/office/drawing/2014/main" id="{76D8AB1C-69B4-47E2-9AA9-DC322B3EDDEE}"/>
              </a:ext>
            </a:extLst>
          </p:cNvPr>
          <p:cNvSpPr>
            <a:spLocks noGrp="1" noChangeArrowheads="1"/>
          </p:cNvSpPr>
          <p:nvPr>
            <p:ph type="sldNum" sz="quarter" idx="5"/>
          </p:nvPr>
        </p:nvSpPr>
        <p:spPr bwMode="auto">
          <a:ln>
            <a:miter lim="800000"/>
            <a:headEnd/>
            <a:tailEnd/>
          </a:ln>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3DDF7BF-354B-405A-8D85-FCB6B77E4557}" type="slidenum">
              <a:rPr lang="en-US" altLang="en-US">
                <a:latin typeface="Calibri" panose="020F0502020204030204" pitchFamily="34" charset="0"/>
              </a:rPr>
              <a:pPr eaLnBrk="1" hangingPunct="1"/>
              <a:t>21</a:t>
            </a:fld>
            <a:endParaRPr lang="en-US" altLang="en-US">
              <a:latin typeface="Calibri" panose="020F0502020204030204" pitchFamily="34" charset="0"/>
            </a:endParaRPr>
          </a:p>
        </p:txBody>
      </p:sp>
      <p:sp>
        <p:nvSpPr>
          <p:cNvPr id="82947" name="Rectangle 2">
            <a:extLst>
              <a:ext uri="{FF2B5EF4-FFF2-40B4-BE49-F238E27FC236}">
                <a16:creationId xmlns:a16="http://schemas.microsoft.com/office/drawing/2014/main" id="{DA76CAE6-E6A4-4EF7-9385-7F6E8592E5F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8" name="Rectangle 3">
            <a:extLst>
              <a:ext uri="{FF2B5EF4-FFF2-40B4-BE49-F238E27FC236}">
                <a16:creationId xmlns:a16="http://schemas.microsoft.com/office/drawing/2014/main" id="{B493B5F9-E864-46E7-97D8-DF9189BB26E7}"/>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a:extLst>
              <a:ext uri="{FF2B5EF4-FFF2-40B4-BE49-F238E27FC236}">
                <a16:creationId xmlns:a16="http://schemas.microsoft.com/office/drawing/2014/main" id="{B53B03F8-D4D2-48D9-AF80-B75BDE47F836}"/>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2CD3D0F-D646-4CC5-8D6A-A4EB9B7C92FB}" type="slidenum">
              <a:rPr lang="en-US" altLang="en-US">
                <a:latin typeface="Calibri" panose="020F0502020204030204" pitchFamily="34" charset="0"/>
              </a:rPr>
              <a:pPr eaLnBrk="1" hangingPunct="1"/>
              <a:t>26</a:t>
            </a:fld>
            <a:endParaRPr lang="en-US" altLang="en-US">
              <a:latin typeface="Calibri" panose="020F0502020204030204" pitchFamily="34" charset="0"/>
            </a:endParaRPr>
          </a:p>
        </p:txBody>
      </p:sp>
      <p:sp>
        <p:nvSpPr>
          <p:cNvPr id="83971" name="Rectangle 2">
            <a:extLst>
              <a:ext uri="{FF2B5EF4-FFF2-40B4-BE49-F238E27FC236}">
                <a16:creationId xmlns:a16="http://schemas.microsoft.com/office/drawing/2014/main" id="{490FEDD6-6383-41E0-B6E2-AF3FECA13B41}"/>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3972" name="Rectangle 3">
            <a:extLst>
              <a:ext uri="{FF2B5EF4-FFF2-40B4-BE49-F238E27FC236}">
                <a16:creationId xmlns:a16="http://schemas.microsoft.com/office/drawing/2014/main" id="{CB6BB41F-50E0-47A8-B716-B3F18086C5B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27B92716-E450-4A24-A823-1A95865A141D}"/>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21AB641-3E92-4AA4-81AE-385535DB8DD9}" type="slidenum">
              <a:rPr lang="en-US" altLang="en-US">
                <a:latin typeface="Calibri" panose="020F0502020204030204" pitchFamily="34" charset="0"/>
              </a:rPr>
              <a:pPr eaLnBrk="1" hangingPunct="1"/>
              <a:t>27</a:t>
            </a:fld>
            <a:endParaRPr lang="en-US" altLang="en-US">
              <a:latin typeface="Calibri" panose="020F0502020204030204" pitchFamily="34" charset="0"/>
            </a:endParaRPr>
          </a:p>
        </p:txBody>
      </p:sp>
      <p:sp>
        <p:nvSpPr>
          <p:cNvPr id="84995" name="Rectangle 2">
            <a:extLst>
              <a:ext uri="{FF2B5EF4-FFF2-40B4-BE49-F238E27FC236}">
                <a16:creationId xmlns:a16="http://schemas.microsoft.com/office/drawing/2014/main" id="{FDA9207B-6878-4AE7-99B4-30DBEF7F6B65}"/>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4996" name="Rectangle 3">
            <a:extLst>
              <a:ext uri="{FF2B5EF4-FFF2-40B4-BE49-F238E27FC236}">
                <a16:creationId xmlns:a16="http://schemas.microsoft.com/office/drawing/2014/main" id="{BA350857-2449-49DE-899C-D99C56282DB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a:extLst>
              <a:ext uri="{FF2B5EF4-FFF2-40B4-BE49-F238E27FC236}">
                <a16:creationId xmlns:a16="http://schemas.microsoft.com/office/drawing/2014/main" id="{EFE86F6C-14F2-4EBD-8B79-1A02EECAA1AD}"/>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BD1186E-550C-4156-87C0-A6B65925B556}" type="slidenum">
              <a:rPr lang="en-US" altLang="en-US">
                <a:latin typeface="Calibri" panose="020F0502020204030204" pitchFamily="34" charset="0"/>
              </a:rPr>
              <a:pPr eaLnBrk="1" hangingPunct="1"/>
              <a:t>29</a:t>
            </a:fld>
            <a:endParaRPr lang="en-US" altLang="en-US">
              <a:latin typeface="Calibri" panose="020F0502020204030204" pitchFamily="34" charset="0"/>
            </a:endParaRPr>
          </a:p>
        </p:txBody>
      </p:sp>
      <p:sp>
        <p:nvSpPr>
          <p:cNvPr id="86019" name="Rectangle 2">
            <a:extLst>
              <a:ext uri="{FF2B5EF4-FFF2-40B4-BE49-F238E27FC236}">
                <a16:creationId xmlns:a16="http://schemas.microsoft.com/office/drawing/2014/main" id="{C4A8B53A-1A84-4E00-AF4F-599CEAA540BF}"/>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6020" name="Rectangle 3">
            <a:extLst>
              <a:ext uri="{FF2B5EF4-FFF2-40B4-BE49-F238E27FC236}">
                <a16:creationId xmlns:a16="http://schemas.microsoft.com/office/drawing/2014/main" id="{B40A9037-04BF-47A7-BD5E-365F352C7C0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a:extLst>
              <a:ext uri="{FF2B5EF4-FFF2-40B4-BE49-F238E27FC236}">
                <a16:creationId xmlns:a16="http://schemas.microsoft.com/office/drawing/2014/main" id="{23232F96-4038-4CAA-BD1F-3B5228D78D6A}"/>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B8E14B2-6C43-42EF-9452-2BBC71D191FB}" type="slidenum">
              <a:rPr lang="en-US" altLang="en-US">
                <a:latin typeface="Calibri" panose="020F0502020204030204" pitchFamily="34" charset="0"/>
              </a:rPr>
              <a:pPr eaLnBrk="1" hangingPunct="1"/>
              <a:t>30</a:t>
            </a:fld>
            <a:endParaRPr lang="en-US" altLang="en-US">
              <a:latin typeface="Calibri" panose="020F0502020204030204" pitchFamily="34" charset="0"/>
            </a:endParaRPr>
          </a:p>
        </p:txBody>
      </p:sp>
      <p:sp>
        <p:nvSpPr>
          <p:cNvPr id="87043" name="Rectangle 2">
            <a:extLst>
              <a:ext uri="{FF2B5EF4-FFF2-40B4-BE49-F238E27FC236}">
                <a16:creationId xmlns:a16="http://schemas.microsoft.com/office/drawing/2014/main" id="{36E141A8-F7BE-4D4E-BB2E-5C011291EBD1}"/>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7044" name="Rectangle 3">
            <a:extLst>
              <a:ext uri="{FF2B5EF4-FFF2-40B4-BE49-F238E27FC236}">
                <a16:creationId xmlns:a16="http://schemas.microsoft.com/office/drawing/2014/main" id="{E0382E26-528E-4305-9E93-6D1C031A3E5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F9BC430B-0054-4C34-8D66-8E86795D1709}"/>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80D54D4-906D-4F5C-82CE-AD863F4D8D85}" type="slidenum">
              <a:rPr lang="en-US" altLang="en-US">
                <a:latin typeface="Calibri" panose="020F0502020204030204" pitchFamily="34" charset="0"/>
              </a:rPr>
              <a:pPr eaLnBrk="1" hangingPunct="1"/>
              <a:t>31</a:t>
            </a:fld>
            <a:endParaRPr lang="en-US" altLang="en-US">
              <a:latin typeface="Calibri" panose="020F0502020204030204" pitchFamily="34" charset="0"/>
            </a:endParaRPr>
          </a:p>
        </p:txBody>
      </p:sp>
      <p:sp>
        <p:nvSpPr>
          <p:cNvPr id="88067" name="Rectangle 2">
            <a:extLst>
              <a:ext uri="{FF2B5EF4-FFF2-40B4-BE49-F238E27FC236}">
                <a16:creationId xmlns:a16="http://schemas.microsoft.com/office/drawing/2014/main" id="{1477F903-4B9E-4736-8943-F57BE8A6DB05}"/>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8068" name="Rectangle 3">
            <a:extLst>
              <a:ext uri="{FF2B5EF4-FFF2-40B4-BE49-F238E27FC236}">
                <a16:creationId xmlns:a16="http://schemas.microsoft.com/office/drawing/2014/main" id="{3CF43254-0526-4DDA-9722-1EFDADCA657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a:extLst>
              <a:ext uri="{FF2B5EF4-FFF2-40B4-BE49-F238E27FC236}">
                <a16:creationId xmlns:a16="http://schemas.microsoft.com/office/drawing/2014/main" id="{AA17834F-C139-4694-8171-233D588443EE}"/>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D091341-6B44-4F96-A83F-712E53BABE3D}" type="slidenum">
              <a:rPr lang="en-US" altLang="en-US">
                <a:latin typeface="Calibri" panose="020F0502020204030204" pitchFamily="34" charset="0"/>
              </a:rPr>
              <a:pPr eaLnBrk="1" hangingPunct="1"/>
              <a:t>32</a:t>
            </a:fld>
            <a:endParaRPr lang="en-US" altLang="en-US">
              <a:latin typeface="Calibri" panose="020F0502020204030204" pitchFamily="34" charset="0"/>
            </a:endParaRPr>
          </a:p>
        </p:txBody>
      </p:sp>
      <p:sp>
        <p:nvSpPr>
          <p:cNvPr id="89091" name="Rectangle 2">
            <a:extLst>
              <a:ext uri="{FF2B5EF4-FFF2-40B4-BE49-F238E27FC236}">
                <a16:creationId xmlns:a16="http://schemas.microsoft.com/office/drawing/2014/main" id="{4A8EFA8B-960A-4B5C-8B35-A10C8EE4B9EF}"/>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9092" name="Rectangle 3">
            <a:extLst>
              <a:ext uri="{FF2B5EF4-FFF2-40B4-BE49-F238E27FC236}">
                <a16:creationId xmlns:a16="http://schemas.microsoft.com/office/drawing/2014/main" id="{A35CF12B-87D3-494F-9ACC-CB3B5B94620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a:extLst>
              <a:ext uri="{FF2B5EF4-FFF2-40B4-BE49-F238E27FC236}">
                <a16:creationId xmlns:a16="http://schemas.microsoft.com/office/drawing/2014/main" id="{2026D540-9895-4A00-BB90-DDAB255E647C}"/>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4530ADE-39A9-47A4-BABF-859FF1A37784}" type="slidenum">
              <a:rPr lang="en-US" altLang="en-US">
                <a:latin typeface="Calibri" panose="020F0502020204030204" pitchFamily="34" charset="0"/>
              </a:rPr>
              <a:pPr eaLnBrk="1" hangingPunct="1"/>
              <a:t>33</a:t>
            </a:fld>
            <a:endParaRPr lang="en-US" altLang="en-US">
              <a:latin typeface="Calibri" panose="020F0502020204030204" pitchFamily="34" charset="0"/>
            </a:endParaRPr>
          </a:p>
        </p:txBody>
      </p:sp>
      <p:sp>
        <p:nvSpPr>
          <p:cNvPr id="90115" name="Rectangle 2">
            <a:extLst>
              <a:ext uri="{FF2B5EF4-FFF2-40B4-BE49-F238E27FC236}">
                <a16:creationId xmlns:a16="http://schemas.microsoft.com/office/drawing/2014/main" id="{DCDAC06C-853F-4435-A457-64E45083D862}"/>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0116" name="Rectangle 3">
            <a:extLst>
              <a:ext uri="{FF2B5EF4-FFF2-40B4-BE49-F238E27FC236}">
                <a16:creationId xmlns:a16="http://schemas.microsoft.com/office/drawing/2014/main" id="{3B7ED73A-24C3-4D96-A48E-97A57A1281E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a:extLst>
              <a:ext uri="{FF2B5EF4-FFF2-40B4-BE49-F238E27FC236}">
                <a16:creationId xmlns:a16="http://schemas.microsoft.com/office/drawing/2014/main" id="{CC5E03F3-2C9E-4B0B-84D2-4BF01DBA25D3}"/>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93108A4-37EC-41A8-8612-AACA5B874E1B}" type="slidenum">
              <a:rPr lang="en-US" altLang="en-US">
                <a:latin typeface="Calibri" panose="020F0502020204030204" pitchFamily="34" charset="0"/>
              </a:rPr>
              <a:pPr eaLnBrk="1" hangingPunct="1"/>
              <a:t>34</a:t>
            </a:fld>
            <a:endParaRPr lang="en-US" altLang="en-US">
              <a:latin typeface="Calibri" panose="020F0502020204030204" pitchFamily="34" charset="0"/>
            </a:endParaRPr>
          </a:p>
        </p:txBody>
      </p:sp>
      <p:sp>
        <p:nvSpPr>
          <p:cNvPr id="91139" name="Rectangle 2">
            <a:extLst>
              <a:ext uri="{FF2B5EF4-FFF2-40B4-BE49-F238E27FC236}">
                <a16:creationId xmlns:a16="http://schemas.microsoft.com/office/drawing/2014/main" id="{E553471E-90EC-49FB-A5E7-17D8A2376D72}"/>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1140" name="Rectangle 3">
            <a:extLst>
              <a:ext uri="{FF2B5EF4-FFF2-40B4-BE49-F238E27FC236}">
                <a16:creationId xmlns:a16="http://schemas.microsoft.com/office/drawing/2014/main" id="{8632C0B5-C82E-4A67-BD6D-F49EC755F85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a:extLst>
              <a:ext uri="{FF2B5EF4-FFF2-40B4-BE49-F238E27FC236}">
                <a16:creationId xmlns:a16="http://schemas.microsoft.com/office/drawing/2014/main" id="{4648CF98-1E00-45B0-BF2E-260ABE9B5E70}"/>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5EA58A8-DDB8-4D1B-B6C6-CBF68BF6F5ED}" type="slidenum">
              <a:rPr lang="en-US" altLang="en-US">
                <a:latin typeface="Calibri" panose="020F0502020204030204" pitchFamily="34" charset="0"/>
              </a:rPr>
              <a:pPr eaLnBrk="1" hangingPunct="1"/>
              <a:t>35</a:t>
            </a:fld>
            <a:endParaRPr lang="en-US" altLang="en-US">
              <a:latin typeface="Calibri" panose="020F0502020204030204" pitchFamily="34" charset="0"/>
            </a:endParaRPr>
          </a:p>
        </p:txBody>
      </p:sp>
      <p:sp>
        <p:nvSpPr>
          <p:cNvPr id="92163" name="Rectangle 2">
            <a:extLst>
              <a:ext uri="{FF2B5EF4-FFF2-40B4-BE49-F238E27FC236}">
                <a16:creationId xmlns:a16="http://schemas.microsoft.com/office/drawing/2014/main" id="{DD043748-F10B-4934-9A79-646788B3B386}"/>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64" name="Rectangle 3">
            <a:extLst>
              <a:ext uri="{FF2B5EF4-FFF2-40B4-BE49-F238E27FC236}">
                <a16:creationId xmlns:a16="http://schemas.microsoft.com/office/drawing/2014/main" id="{9E88226A-9C1D-40D6-B290-BD1870F06E46}"/>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a:extLst>
              <a:ext uri="{FF2B5EF4-FFF2-40B4-BE49-F238E27FC236}">
                <a16:creationId xmlns:a16="http://schemas.microsoft.com/office/drawing/2014/main" id="{CA74D351-C175-49A6-B75E-512AC1FF0417}"/>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686D33F-878E-4BA4-854A-ABBF6BAB675E}" type="slidenum">
              <a:rPr lang="en-US" altLang="en-US">
                <a:latin typeface="Calibri" panose="020F0502020204030204" pitchFamily="34" charset="0"/>
              </a:rPr>
              <a:pPr eaLnBrk="1" hangingPunct="1"/>
              <a:t>36</a:t>
            </a:fld>
            <a:endParaRPr lang="en-US" altLang="en-US">
              <a:latin typeface="Calibri" panose="020F0502020204030204" pitchFamily="34" charset="0"/>
            </a:endParaRPr>
          </a:p>
        </p:txBody>
      </p:sp>
      <p:sp>
        <p:nvSpPr>
          <p:cNvPr id="93187" name="Rectangle 2">
            <a:extLst>
              <a:ext uri="{FF2B5EF4-FFF2-40B4-BE49-F238E27FC236}">
                <a16:creationId xmlns:a16="http://schemas.microsoft.com/office/drawing/2014/main" id="{D50C0E92-0AF5-4683-9892-D38D6B8766E4}"/>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3188" name="Rectangle 3">
            <a:extLst>
              <a:ext uri="{FF2B5EF4-FFF2-40B4-BE49-F238E27FC236}">
                <a16:creationId xmlns:a16="http://schemas.microsoft.com/office/drawing/2014/main" id="{2C4C5DC0-FD98-4E15-9A5A-3F2F6EF9712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a:extLst>
              <a:ext uri="{FF2B5EF4-FFF2-40B4-BE49-F238E27FC236}">
                <a16:creationId xmlns:a16="http://schemas.microsoft.com/office/drawing/2014/main" id="{5C3D291C-79FC-4132-B8FA-825238D32F3F}"/>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01B36685-F26B-4B83-9403-3596815E153E}" type="slidenum">
              <a:rPr lang="en-US" altLang="en-US">
                <a:latin typeface="Calibri" panose="020F0502020204030204" pitchFamily="34" charset="0"/>
              </a:rPr>
              <a:pPr eaLnBrk="1" hangingPunct="1"/>
              <a:t>38</a:t>
            </a:fld>
            <a:endParaRPr lang="en-US" altLang="en-US">
              <a:latin typeface="Calibri" panose="020F0502020204030204" pitchFamily="34" charset="0"/>
            </a:endParaRPr>
          </a:p>
        </p:txBody>
      </p:sp>
      <p:sp>
        <p:nvSpPr>
          <p:cNvPr id="94211" name="Rectangle 2">
            <a:extLst>
              <a:ext uri="{FF2B5EF4-FFF2-40B4-BE49-F238E27FC236}">
                <a16:creationId xmlns:a16="http://schemas.microsoft.com/office/drawing/2014/main" id="{ED5FB252-2C49-44F0-9458-6A89F429A29E}"/>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4212" name="Rectangle 3">
            <a:extLst>
              <a:ext uri="{FF2B5EF4-FFF2-40B4-BE49-F238E27FC236}">
                <a16:creationId xmlns:a16="http://schemas.microsoft.com/office/drawing/2014/main" id="{543AC452-9559-4550-9754-2C6D83036E8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a:extLst>
              <a:ext uri="{FF2B5EF4-FFF2-40B4-BE49-F238E27FC236}">
                <a16:creationId xmlns:a16="http://schemas.microsoft.com/office/drawing/2014/main" id="{782A629B-707D-4C11-9E97-2613151238AF}"/>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EED0C3B-97C3-45C6-89C5-2872A27E58CD}" type="slidenum">
              <a:rPr lang="en-US" altLang="en-US">
                <a:latin typeface="Calibri" panose="020F0502020204030204" pitchFamily="34" charset="0"/>
              </a:rPr>
              <a:pPr eaLnBrk="1" hangingPunct="1"/>
              <a:t>39</a:t>
            </a:fld>
            <a:endParaRPr lang="en-US" altLang="en-US">
              <a:latin typeface="Calibri" panose="020F0502020204030204" pitchFamily="34" charset="0"/>
            </a:endParaRPr>
          </a:p>
        </p:txBody>
      </p:sp>
      <p:sp>
        <p:nvSpPr>
          <p:cNvPr id="95235" name="Rectangle 2">
            <a:extLst>
              <a:ext uri="{FF2B5EF4-FFF2-40B4-BE49-F238E27FC236}">
                <a16:creationId xmlns:a16="http://schemas.microsoft.com/office/drawing/2014/main" id="{8141798F-0265-42E5-B44A-30D43EB3EA8F}"/>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5236" name="Rectangle 3">
            <a:extLst>
              <a:ext uri="{FF2B5EF4-FFF2-40B4-BE49-F238E27FC236}">
                <a16:creationId xmlns:a16="http://schemas.microsoft.com/office/drawing/2014/main" id="{BA1336F7-5F65-4197-BBF8-74652B3500F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a:extLst>
              <a:ext uri="{FF2B5EF4-FFF2-40B4-BE49-F238E27FC236}">
                <a16:creationId xmlns:a16="http://schemas.microsoft.com/office/drawing/2014/main" id="{44A490FF-3E14-41B2-8894-A7AA132F9F95}"/>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115B1DE-7F1A-438A-AF62-02ECBC4C1A6B}" type="slidenum">
              <a:rPr lang="en-US" altLang="en-US">
                <a:latin typeface="Calibri" panose="020F0502020204030204" pitchFamily="34" charset="0"/>
              </a:rPr>
              <a:pPr eaLnBrk="1" hangingPunct="1"/>
              <a:t>40</a:t>
            </a:fld>
            <a:endParaRPr lang="en-US" altLang="en-US">
              <a:latin typeface="Calibri" panose="020F0502020204030204" pitchFamily="34" charset="0"/>
            </a:endParaRPr>
          </a:p>
        </p:txBody>
      </p:sp>
      <p:sp>
        <p:nvSpPr>
          <p:cNvPr id="96259" name="Rectangle 2">
            <a:extLst>
              <a:ext uri="{FF2B5EF4-FFF2-40B4-BE49-F238E27FC236}">
                <a16:creationId xmlns:a16="http://schemas.microsoft.com/office/drawing/2014/main" id="{9FFA622C-DBF1-4653-A669-4DBD208B76CE}"/>
              </a:ext>
            </a:extLst>
          </p:cNvPr>
          <p:cNvSpPr>
            <a:spLocks noRo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6260" name="Rectangle 3">
            <a:extLst>
              <a:ext uri="{FF2B5EF4-FFF2-40B4-BE49-F238E27FC236}">
                <a16:creationId xmlns:a16="http://schemas.microsoft.com/office/drawing/2014/main" id="{F9C00BD8-8E7E-4AB4-B28A-D36873E69793}"/>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a:extLst>
              <a:ext uri="{FF2B5EF4-FFF2-40B4-BE49-F238E27FC236}">
                <a16:creationId xmlns:a16="http://schemas.microsoft.com/office/drawing/2014/main" id="{142A8718-E932-431D-A808-2DAF6CE42237}"/>
              </a:ext>
            </a:extLst>
          </p:cNvPr>
          <p:cNvSpPr>
            <a:spLocks noGrp="1"/>
          </p:cNvSpPr>
          <p:nvPr>
            <p:ph type="dt" sz="half" idx="10"/>
          </p:nvPr>
        </p:nvSpPr>
        <p:spPr/>
        <p:txBody>
          <a:bodyPr/>
          <a:lstStyle>
            <a:lvl1pPr>
              <a:defRPr/>
            </a:lvl1pPr>
          </a:lstStyle>
          <a:p>
            <a:pPr>
              <a:defRPr/>
            </a:pPr>
            <a:fld id="{0F9315A5-F064-4972-BFDC-B21E25C14A18}" type="datetimeFigureOut">
              <a:rPr lang="en-US"/>
              <a:pPr>
                <a:defRPr/>
              </a:pPr>
              <a:t>2/8/2022</a:t>
            </a:fld>
            <a:endParaRPr lang="en-US"/>
          </a:p>
        </p:txBody>
      </p:sp>
      <p:sp>
        <p:nvSpPr>
          <p:cNvPr id="5" name="Footer Placeholder 4">
            <a:extLst>
              <a:ext uri="{FF2B5EF4-FFF2-40B4-BE49-F238E27FC236}">
                <a16:creationId xmlns:a16="http://schemas.microsoft.com/office/drawing/2014/main" id="{60D964D5-E01D-40E3-B71B-305802B489D7}"/>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DC688563-D85F-4220-B292-0944DBEA2F9F}"/>
              </a:ext>
            </a:extLst>
          </p:cNvPr>
          <p:cNvSpPr>
            <a:spLocks noGrp="1"/>
          </p:cNvSpPr>
          <p:nvPr>
            <p:ph type="sldNum" sz="quarter" idx="12"/>
          </p:nvPr>
        </p:nvSpPr>
        <p:spPr/>
        <p:txBody>
          <a:bodyPr/>
          <a:lstStyle>
            <a:lvl1pPr>
              <a:defRPr/>
            </a:lvl1pPr>
          </a:lstStyle>
          <a:p>
            <a:fld id="{063D32BC-ED36-492F-BCDF-00B20F7610B7}" type="slidenum">
              <a:rPr lang="en-US" altLang="en-US"/>
              <a:pPr/>
              <a:t>‹#›</a:t>
            </a:fld>
            <a:endParaRPr lang="en-US" altLang="en-US"/>
          </a:p>
        </p:txBody>
      </p:sp>
    </p:spTree>
    <p:extLst>
      <p:ext uri="{BB962C8B-B14F-4D97-AF65-F5344CB8AC3E}">
        <p14:creationId xmlns:p14="http://schemas.microsoft.com/office/powerpoint/2010/main" val="19488527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905DAB-5DB6-42E6-9B51-12C7052356FE}"/>
              </a:ext>
            </a:extLst>
          </p:cNvPr>
          <p:cNvSpPr>
            <a:spLocks noGrp="1"/>
          </p:cNvSpPr>
          <p:nvPr>
            <p:ph type="dt" sz="half" idx="10"/>
          </p:nvPr>
        </p:nvSpPr>
        <p:spPr/>
        <p:txBody>
          <a:bodyPr/>
          <a:lstStyle>
            <a:lvl1pPr>
              <a:defRPr/>
            </a:lvl1pPr>
          </a:lstStyle>
          <a:p>
            <a:pPr>
              <a:defRPr/>
            </a:pPr>
            <a:fld id="{99A88443-6EBD-4BD9-9225-894972E54410}" type="datetimeFigureOut">
              <a:rPr lang="en-US"/>
              <a:pPr>
                <a:defRPr/>
              </a:pPr>
              <a:t>2/8/2022</a:t>
            </a:fld>
            <a:endParaRPr lang="en-US"/>
          </a:p>
        </p:txBody>
      </p:sp>
      <p:sp>
        <p:nvSpPr>
          <p:cNvPr id="5" name="Footer Placeholder 4">
            <a:extLst>
              <a:ext uri="{FF2B5EF4-FFF2-40B4-BE49-F238E27FC236}">
                <a16:creationId xmlns:a16="http://schemas.microsoft.com/office/drawing/2014/main" id="{FF09F46C-5752-4773-B752-77216F3D6FAC}"/>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868BF85-EAD9-4434-9E4C-2D319BD50B35}"/>
              </a:ext>
            </a:extLst>
          </p:cNvPr>
          <p:cNvSpPr>
            <a:spLocks noGrp="1"/>
          </p:cNvSpPr>
          <p:nvPr>
            <p:ph type="sldNum" sz="quarter" idx="12"/>
          </p:nvPr>
        </p:nvSpPr>
        <p:spPr/>
        <p:txBody>
          <a:bodyPr/>
          <a:lstStyle>
            <a:lvl1pPr>
              <a:defRPr/>
            </a:lvl1pPr>
          </a:lstStyle>
          <a:p>
            <a:fld id="{2D6C3737-0032-4986-9EEB-0EAD5EF2D51D}" type="slidenum">
              <a:rPr lang="en-US" altLang="en-US"/>
              <a:pPr/>
              <a:t>‹#›</a:t>
            </a:fld>
            <a:endParaRPr lang="en-US" altLang="en-US"/>
          </a:p>
        </p:txBody>
      </p:sp>
    </p:spTree>
    <p:extLst>
      <p:ext uri="{BB962C8B-B14F-4D97-AF65-F5344CB8AC3E}">
        <p14:creationId xmlns:p14="http://schemas.microsoft.com/office/powerpoint/2010/main" val="23706125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8C9C593-BBB6-417A-A346-7B3C5115A5A0}"/>
              </a:ext>
            </a:extLst>
          </p:cNvPr>
          <p:cNvSpPr>
            <a:spLocks noGrp="1"/>
          </p:cNvSpPr>
          <p:nvPr>
            <p:ph type="dt" sz="half" idx="10"/>
          </p:nvPr>
        </p:nvSpPr>
        <p:spPr/>
        <p:txBody>
          <a:bodyPr/>
          <a:lstStyle>
            <a:lvl1pPr>
              <a:defRPr/>
            </a:lvl1pPr>
          </a:lstStyle>
          <a:p>
            <a:pPr>
              <a:defRPr/>
            </a:pPr>
            <a:fld id="{10370EF4-CD86-46DA-A2E8-83042EDB3EF2}" type="datetimeFigureOut">
              <a:rPr lang="en-US"/>
              <a:pPr>
                <a:defRPr/>
              </a:pPr>
              <a:t>2/8/2022</a:t>
            </a:fld>
            <a:endParaRPr lang="en-US"/>
          </a:p>
        </p:txBody>
      </p:sp>
      <p:sp>
        <p:nvSpPr>
          <p:cNvPr id="5" name="Footer Placeholder 4">
            <a:extLst>
              <a:ext uri="{FF2B5EF4-FFF2-40B4-BE49-F238E27FC236}">
                <a16:creationId xmlns:a16="http://schemas.microsoft.com/office/drawing/2014/main" id="{C18DB274-6FD1-408A-A58D-82F7A2618856}"/>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F3C079E3-0ED9-435F-BA51-C4929B907D91}"/>
              </a:ext>
            </a:extLst>
          </p:cNvPr>
          <p:cNvSpPr>
            <a:spLocks noGrp="1"/>
          </p:cNvSpPr>
          <p:nvPr>
            <p:ph type="sldNum" sz="quarter" idx="12"/>
          </p:nvPr>
        </p:nvSpPr>
        <p:spPr/>
        <p:txBody>
          <a:bodyPr/>
          <a:lstStyle>
            <a:lvl1pPr>
              <a:defRPr/>
            </a:lvl1pPr>
          </a:lstStyle>
          <a:p>
            <a:fld id="{5ABE3CDE-966B-449F-9900-29579910915A}" type="slidenum">
              <a:rPr lang="en-US" altLang="en-US"/>
              <a:pPr/>
              <a:t>‹#›</a:t>
            </a:fld>
            <a:endParaRPr lang="en-US" altLang="en-US"/>
          </a:p>
        </p:txBody>
      </p:sp>
    </p:spTree>
    <p:extLst>
      <p:ext uri="{BB962C8B-B14F-4D97-AF65-F5344CB8AC3E}">
        <p14:creationId xmlns:p14="http://schemas.microsoft.com/office/powerpoint/2010/main" val="1900342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AAC944D9-FFDC-4FDB-87C3-E1A5A635BE3C}"/>
              </a:ext>
            </a:extLst>
          </p:cNvPr>
          <p:cNvSpPr>
            <a:spLocks noGrp="1"/>
          </p:cNvSpPr>
          <p:nvPr>
            <p:ph type="dt" sz="half" idx="10"/>
          </p:nvPr>
        </p:nvSpPr>
        <p:spPr/>
        <p:txBody>
          <a:bodyPr/>
          <a:lstStyle>
            <a:lvl1pPr>
              <a:defRPr/>
            </a:lvl1pPr>
          </a:lstStyle>
          <a:p>
            <a:pPr>
              <a:defRPr/>
            </a:pPr>
            <a:fld id="{57DB3327-53B6-416A-B042-DD1787E467CA}" type="datetimeFigureOut">
              <a:rPr lang="en-US"/>
              <a:pPr>
                <a:defRPr/>
              </a:pPr>
              <a:t>2/8/2022</a:t>
            </a:fld>
            <a:endParaRPr lang="en-US"/>
          </a:p>
        </p:txBody>
      </p:sp>
      <p:sp>
        <p:nvSpPr>
          <p:cNvPr id="6" name="Footer Placeholder 4">
            <a:extLst>
              <a:ext uri="{FF2B5EF4-FFF2-40B4-BE49-F238E27FC236}">
                <a16:creationId xmlns:a16="http://schemas.microsoft.com/office/drawing/2014/main" id="{86C51291-8E21-4620-A26F-F48DADCEA381}"/>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1B887055-843C-4BE2-AB83-E803568A9F62}"/>
              </a:ext>
            </a:extLst>
          </p:cNvPr>
          <p:cNvSpPr>
            <a:spLocks noGrp="1"/>
          </p:cNvSpPr>
          <p:nvPr>
            <p:ph type="sldNum" sz="quarter" idx="12"/>
          </p:nvPr>
        </p:nvSpPr>
        <p:spPr/>
        <p:txBody>
          <a:bodyPr/>
          <a:lstStyle>
            <a:lvl1pPr>
              <a:defRPr/>
            </a:lvl1pPr>
          </a:lstStyle>
          <a:p>
            <a:fld id="{E47C7489-71FF-44E7-994E-099B4DA3F2CC}" type="slidenum">
              <a:rPr lang="en-US" altLang="en-US"/>
              <a:pPr/>
              <a:t>‹#›</a:t>
            </a:fld>
            <a:endParaRPr lang="en-US" altLang="en-US"/>
          </a:p>
        </p:txBody>
      </p:sp>
    </p:spTree>
    <p:extLst>
      <p:ext uri="{BB962C8B-B14F-4D97-AF65-F5344CB8AC3E}">
        <p14:creationId xmlns:p14="http://schemas.microsoft.com/office/powerpoint/2010/main" val="20484295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49516251-0560-4504-9B1D-9880A4F6EB7C}"/>
              </a:ext>
            </a:extLst>
          </p:cNvPr>
          <p:cNvSpPr>
            <a:spLocks noGrp="1"/>
          </p:cNvSpPr>
          <p:nvPr>
            <p:ph type="dt" sz="half" idx="10"/>
          </p:nvPr>
        </p:nvSpPr>
        <p:spPr/>
        <p:txBody>
          <a:bodyPr/>
          <a:lstStyle>
            <a:lvl1pPr>
              <a:defRPr/>
            </a:lvl1pPr>
          </a:lstStyle>
          <a:p>
            <a:pPr>
              <a:defRPr/>
            </a:pPr>
            <a:fld id="{C1E59932-00B4-4EAD-BFCE-A2D7922931D9}" type="datetimeFigureOut">
              <a:rPr lang="en-US"/>
              <a:pPr>
                <a:defRPr/>
              </a:pPr>
              <a:t>2/8/2022</a:t>
            </a:fld>
            <a:endParaRPr lang="en-US"/>
          </a:p>
        </p:txBody>
      </p:sp>
      <p:sp>
        <p:nvSpPr>
          <p:cNvPr id="8" name="Footer Placeholder 4">
            <a:extLst>
              <a:ext uri="{FF2B5EF4-FFF2-40B4-BE49-F238E27FC236}">
                <a16:creationId xmlns:a16="http://schemas.microsoft.com/office/drawing/2014/main" id="{42F2E9DD-E7A7-493D-B01C-2EA73E4F9459}"/>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A79DD4FB-ED0D-4933-970C-08C4A424F828}"/>
              </a:ext>
            </a:extLst>
          </p:cNvPr>
          <p:cNvSpPr>
            <a:spLocks noGrp="1"/>
          </p:cNvSpPr>
          <p:nvPr>
            <p:ph type="sldNum" sz="quarter" idx="12"/>
          </p:nvPr>
        </p:nvSpPr>
        <p:spPr/>
        <p:txBody>
          <a:bodyPr/>
          <a:lstStyle>
            <a:lvl1pPr>
              <a:defRPr/>
            </a:lvl1pPr>
          </a:lstStyle>
          <a:p>
            <a:fld id="{87EA932F-473D-42ED-A098-5E74A405553C}" type="slidenum">
              <a:rPr lang="en-US" altLang="en-US"/>
              <a:pPr/>
              <a:t>‹#›</a:t>
            </a:fld>
            <a:endParaRPr lang="en-US" altLang="en-US"/>
          </a:p>
        </p:txBody>
      </p:sp>
    </p:spTree>
    <p:extLst>
      <p:ext uri="{BB962C8B-B14F-4D97-AF65-F5344CB8AC3E}">
        <p14:creationId xmlns:p14="http://schemas.microsoft.com/office/powerpoint/2010/main" val="10931456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B58CEC55-A317-4B2A-B7C2-6D177D3A00DD}"/>
              </a:ext>
            </a:extLst>
          </p:cNvPr>
          <p:cNvSpPr>
            <a:spLocks noGrp="1"/>
          </p:cNvSpPr>
          <p:nvPr>
            <p:ph type="dt" sz="half" idx="10"/>
          </p:nvPr>
        </p:nvSpPr>
        <p:spPr/>
        <p:txBody>
          <a:bodyPr/>
          <a:lstStyle>
            <a:lvl1pPr>
              <a:defRPr/>
            </a:lvl1pPr>
          </a:lstStyle>
          <a:p>
            <a:pPr>
              <a:defRPr/>
            </a:pPr>
            <a:fld id="{04D22D64-D7DA-4DE0-BD50-4A1985998276}" type="datetimeFigureOut">
              <a:rPr lang="en-US"/>
              <a:pPr>
                <a:defRPr/>
              </a:pPr>
              <a:t>2/8/2022</a:t>
            </a:fld>
            <a:endParaRPr lang="en-US"/>
          </a:p>
        </p:txBody>
      </p:sp>
      <p:sp>
        <p:nvSpPr>
          <p:cNvPr id="4" name="Footer Placeholder 4">
            <a:extLst>
              <a:ext uri="{FF2B5EF4-FFF2-40B4-BE49-F238E27FC236}">
                <a16:creationId xmlns:a16="http://schemas.microsoft.com/office/drawing/2014/main" id="{7366E8FC-33E0-4CA4-8BC4-ED23A587F025}"/>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74F54410-9843-4B47-A7E6-B2642B6B798A}"/>
              </a:ext>
            </a:extLst>
          </p:cNvPr>
          <p:cNvSpPr>
            <a:spLocks noGrp="1"/>
          </p:cNvSpPr>
          <p:nvPr>
            <p:ph type="sldNum" sz="quarter" idx="12"/>
          </p:nvPr>
        </p:nvSpPr>
        <p:spPr/>
        <p:txBody>
          <a:bodyPr/>
          <a:lstStyle>
            <a:lvl1pPr>
              <a:defRPr/>
            </a:lvl1pPr>
          </a:lstStyle>
          <a:p>
            <a:fld id="{2616BC5F-9FDB-4909-8557-FA583EB43FA9}" type="slidenum">
              <a:rPr lang="en-US" altLang="en-US"/>
              <a:pPr/>
              <a:t>‹#›</a:t>
            </a:fld>
            <a:endParaRPr lang="en-US" altLang="en-US"/>
          </a:p>
        </p:txBody>
      </p:sp>
    </p:spTree>
    <p:extLst>
      <p:ext uri="{BB962C8B-B14F-4D97-AF65-F5344CB8AC3E}">
        <p14:creationId xmlns:p14="http://schemas.microsoft.com/office/powerpoint/2010/main" val="8192380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0745B038-0180-48B4-BB54-874330BA8AAC}"/>
              </a:ext>
            </a:extLst>
          </p:cNvPr>
          <p:cNvSpPr>
            <a:spLocks noGrp="1"/>
          </p:cNvSpPr>
          <p:nvPr>
            <p:ph type="dt" sz="half" idx="10"/>
          </p:nvPr>
        </p:nvSpPr>
        <p:spPr/>
        <p:txBody>
          <a:bodyPr/>
          <a:lstStyle>
            <a:lvl1pPr>
              <a:defRPr/>
            </a:lvl1pPr>
          </a:lstStyle>
          <a:p>
            <a:pPr>
              <a:defRPr/>
            </a:pPr>
            <a:fld id="{F8C98C56-1500-4EA9-A9A0-5FE5ABB5C407}" type="datetimeFigureOut">
              <a:rPr lang="en-US"/>
              <a:pPr>
                <a:defRPr/>
              </a:pPr>
              <a:t>2/8/2022</a:t>
            </a:fld>
            <a:endParaRPr lang="en-US"/>
          </a:p>
        </p:txBody>
      </p:sp>
      <p:sp>
        <p:nvSpPr>
          <p:cNvPr id="3" name="Footer Placeholder 4">
            <a:extLst>
              <a:ext uri="{FF2B5EF4-FFF2-40B4-BE49-F238E27FC236}">
                <a16:creationId xmlns:a16="http://schemas.microsoft.com/office/drawing/2014/main" id="{5D2EF98C-42BF-4F58-9A21-CE8BB89D5AE3}"/>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21BC4A27-F124-4A10-8A0B-F109061FD1AB}"/>
              </a:ext>
            </a:extLst>
          </p:cNvPr>
          <p:cNvSpPr>
            <a:spLocks noGrp="1"/>
          </p:cNvSpPr>
          <p:nvPr>
            <p:ph type="sldNum" sz="quarter" idx="12"/>
          </p:nvPr>
        </p:nvSpPr>
        <p:spPr/>
        <p:txBody>
          <a:bodyPr/>
          <a:lstStyle>
            <a:lvl1pPr>
              <a:defRPr/>
            </a:lvl1pPr>
          </a:lstStyle>
          <a:p>
            <a:fld id="{7E8EEE27-52DA-4CC7-82EC-172EC920E964}" type="slidenum">
              <a:rPr lang="en-US" altLang="en-US"/>
              <a:pPr/>
              <a:t>‹#›</a:t>
            </a:fld>
            <a:endParaRPr lang="en-US" altLang="en-US"/>
          </a:p>
        </p:txBody>
      </p:sp>
    </p:spTree>
    <p:extLst>
      <p:ext uri="{BB962C8B-B14F-4D97-AF65-F5344CB8AC3E}">
        <p14:creationId xmlns:p14="http://schemas.microsoft.com/office/powerpoint/2010/main" val="6807389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83B51333-E7B2-4189-B2E2-942B905B6D03}"/>
              </a:ext>
            </a:extLst>
          </p:cNvPr>
          <p:cNvSpPr>
            <a:spLocks noGrp="1"/>
          </p:cNvSpPr>
          <p:nvPr>
            <p:ph type="dt" sz="half" idx="10"/>
          </p:nvPr>
        </p:nvSpPr>
        <p:spPr/>
        <p:txBody>
          <a:bodyPr/>
          <a:lstStyle>
            <a:lvl1pPr>
              <a:defRPr/>
            </a:lvl1pPr>
          </a:lstStyle>
          <a:p>
            <a:pPr>
              <a:defRPr/>
            </a:pPr>
            <a:fld id="{265E58C7-B567-4786-B384-EBC6203E302C}" type="datetimeFigureOut">
              <a:rPr lang="en-US"/>
              <a:pPr>
                <a:defRPr/>
              </a:pPr>
              <a:t>2/8/2022</a:t>
            </a:fld>
            <a:endParaRPr lang="en-US"/>
          </a:p>
        </p:txBody>
      </p:sp>
      <p:sp>
        <p:nvSpPr>
          <p:cNvPr id="6" name="Footer Placeholder 4">
            <a:extLst>
              <a:ext uri="{FF2B5EF4-FFF2-40B4-BE49-F238E27FC236}">
                <a16:creationId xmlns:a16="http://schemas.microsoft.com/office/drawing/2014/main" id="{290DEAAB-D409-4B56-A44E-94ADDB3B3099}"/>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2AAAC2B0-11EB-4BD5-869B-8A497CEEEB49}"/>
              </a:ext>
            </a:extLst>
          </p:cNvPr>
          <p:cNvSpPr>
            <a:spLocks noGrp="1"/>
          </p:cNvSpPr>
          <p:nvPr>
            <p:ph type="sldNum" sz="quarter" idx="12"/>
          </p:nvPr>
        </p:nvSpPr>
        <p:spPr/>
        <p:txBody>
          <a:bodyPr/>
          <a:lstStyle>
            <a:lvl1pPr>
              <a:defRPr/>
            </a:lvl1pPr>
          </a:lstStyle>
          <a:p>
            <a:fld id="{7D06A4C4-6F14-4A51-9F12-B64BFDA2EA7D}" type="slidenum">
              <a:rPr lang="en-US" altLang="en-US"/>
              <a:pPr/>
              <a:t>‹#›</a:t>
            </a:fld>
            <a:endParaRPr lang="en-US" altLang="en-US"/>
          </a:p>
        </p:txBody>
      </p:sp>
    </p:spTree>
    <p:extLst>
      <p:ext uri="{BB962C8B-B14F-4D97-AF65-F5344CB8AC3E}">
        <p14:creationId xmlns:p14="http://schemas.microsoft.com/office/powerpoint/2010/main" val="8274069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F0536342-539E-449E-9AD0-D873147E1B66}"/>
              </a:ext>
            </a:extLst>
          </p:cNvPr>
          <p:cNvSpPr>
            <a:spLocks noGrp="1"/>
          </p:cNvSpPr>
          <p:nvPr>
            <p:ph type="dt" sz="half" idx="10"/>
          </p:nvPr>
        </p:nvSpPr>
        <p:spPr/>
        <p:txBody>
          <a:bodyPr/>
          <a:lstStyle>
            <a:lvl1pPr>
              <a:defRPr/>
            </a:lvl1pPr>
          </a:lstStyle>
          <a:p>
            <a:pPr>
              <a:defRPr/>
            </a:pPr>
            <a:fld id="{22606751-6B04-4539-B318-06F9DA7CA001}" type="datetimeFigureOut">
              <a:rPr lang="en-US"/>
              <a:pPr>
                <a:defRPr/>
              </a:pPr>
              <a:t>2/8/2022</a:t>
            </a:fld>
            <a:endParaRPr lang="en-US"/>
          </a:p>
        </p:txBody>
      </p:sp>
      <p:sp>
        <p:nvSpPr>
          <p:cNvPr id="6" name="Footer Placeholder 4">
            <a:extLst>
              <a:ext uri="{FF2B5EF4-FFF2-40B4-BE49-F238E27FC236}">
                <a16:creationId xmlns:a16="http://schemas.microsoft.com/office/drawing/2014/main" id="{57942086-77C7-45D3-9F7B-B927B994A9D0}"/>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200480AC-A932-4CDB-A32F-E098A84E5095}"/>
              </a:ext>
            </a:extLst>
          </p:cNvPr>
          <p:cNvSpPr>
            <a:spLocks noGrp="1"/>
          </p:cNvSpPr>
          <p:nvPr>
            <p:ph type="sldNum" sz="quarter" idx="12"/>
          </p:nvPr>
        </p:nvSpPr>
        <p:spPr/>
        <p:txBody>
          <a:bodyPr/>
          <a:lstStyle>
            <a:lvl1pPr>
              <a:defRPr/>
            </a:lvl1pPr>
          </a:lstStyle>
          <a:p>
            <a:fld id="{A5E0B38D-6C35-4D1A-B280-5ABCC8BC9BD5}" type="slidenum">
              <a:rPr lang="en-US" altLang="en-US"/>
              <a:pPr/>
              <a:t>‹#›</a:t>
            </a:fld>
            <a:endParaRPr lang="en-US" altLang="en-US"/>
          </a:p>
        </p:txBody>
      </p:sp>
    </p:spTree>
    <p:extLst>
      <p:ext uri="{BB962C8B-B14F-4D97-AF65-F5344CB8AC3E}">
        <p14:creationId xmlns:p14="http://schemas.microsoft.com/office/powerpoint/2010/main" val="6873790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0DF2834-33B8-40D6-A15D-F06DC24491AF}"/>
              </a:ext>
            </a:extLst>
          </p:cNvPr>
          <p:cNvSpPr>
            <a:spLocks noGrp="1"/>
          </p:cNvSpPr>
          <p:nvPr>
            <p:ph type="dt" sz="half" idx="10"/>
          </p:nvPr>
        </p:nvSpPr>
        <p:spPr/>
        <p:txBody>
          <a:bodyPr/>
          <a:lstStyle>
            <a:lvl1pPr>
              <a:defRPr/>
            </a:lvl1pPr>
          </a:lstStyle>
          <a:p>
            <a:pPr>
              <a:defRPr/>
            </a:pPr>
            <a:fld id="{D4F05EDE-C848-4D8E-BE46-FBF3A2C27B94}" type="datetimeFigureOut">
              <a:rPr lang="en-US"/>
              <a:pPr>
                <a:defRPr/>
              </a:pPr>
              <a:t>2/8/2022</a:t>
            </a:fld>
            <a:endParaRPr lang="en-US"/>
          </a:p>
        </p:txBody>
      </p:sp>
      <p:sp>
        <p:nvSpPr>
          <p:cNvPr id="5" name="Footer Placeholder 4">
            <a:extLst>
              <a:ext uri="{FF2B5EF4-FFF2-40B4-BE49-F238E27FC236}">
                <a16:creationId xmlns:a16="http://schemas.microsoft.com/office/drawing/2014/main" id="{DD335044-1B6E-4D19-AE18-16B63DFFF936}"/>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0024AEDB-69FB-48F5-BB55-5902360107F3}"/>
              </a:ext>
            </a:extLst>
          </p:cNvPr>
          <p:cNvSpPr>
            <a:spLocks noGrp="1"/>
          </p:cNvSpPr>
          <p:nvPr>
            <p:ph type="sldNum" sz="quarter" idx="12"/>
          </p:nvPr>
        </p:nvSpPr>
        <p:spPr/>
        <p:txBody>
          <a:bodyPr/>
          <a:lstStyle>
            <a:lvl1pPr>
              <a:defRPr/>
            </a:lvl1pPr>
          </a:lstStyle>
          <a:p>
            <a:fld id="{903306C5-3E2B-406D-B8A0-019679221169}" type="slidenum">
              <a:rPr lang="en-US" altLang="en-US"/>
              <a:pPr/>
              <a:t>‹#›</a:t>
            </a:fld>
            <a:endParaRPr lang="en-US" altLang="en-US"/>
          </a:p>
        </p:txBody>
      </p:sp>
    </p:spTree>
    <p:extLst>
      <p:ext uri="{BB962C8B-B14F-4D97-AF65-F5344CB8AC3E}">
        <p14:creationId xmlns:p14="http://schemas.microsoft.com/office/powerpoint/2010/main" val="39054314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1635FC1-F6BD-4288-A7F1-1AC253002F90}"/>
              </a:ext>
            </a:extLst>
          </p:cNvPr>
          <p:cNvSpPr>
            <a:spLocks noGrp="1"/>
          </p:cNvSpPr>
          <p:nvPr>
            <p:ph type="dt" sz="half" idx="10"/>
          </p:nvPr>
        </p:nvSpPr>
        <p:spPr/>
        <p:txBody>
          <a:bodyPr/>
          <a:lstStyle>
            <a:lvl1pPr>
              <a:defRPr/>
            </a:lvl1pPr>
          </a:lstStyle>
          <a:p>
            <a:pPr>
              <a:defRPr/>
            </a:pPr>
            <a:fld id="{DD1741C9-CCB2-4EF9-B6FB-89A2BB565813}" type="datetimeFigureOut">
              <a:rPr lang="en-US"/>
              <a:pPr>
                <a:defRPr/>
              </a:pPr>
              <a:t>2/8/2022</a:t>
            </a:fld>
            <a:endParaRPr lang="en-US"/>
          </a:p>
        </p:txBody>
      </p:sp>
      <p:sp>
        <p:nvSpPr>
          <p:cNvPr id="5" name="Footer Placeholder 4">
            <a:extLst>
              <a:ext uri="{FF2B5EF4-FFF2-40B4-BE49-F238E27FC236}">
                <a16:creationId xmlns:a16="http://schemas.microsoft.com/office/drawing/2014/main" id="{DCCB2353-C056-4D15-8DFA-EA1B64EFF46B}"/>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2BE97888-C211-4112-B286-ABE9ABF9CAC5}"/>
              </a:ext>
            </a:extLst>
          </p:cNvPr>
          <p:cNvSpPr>
            <a:spLocks noGrp="1"/>
          </p:cNvSpPr>
          <p:nvPr>
            <p:ph type="sldNum" sz="quarter" idx="12"/>
          </p:nvPr>
        </p:nvSpPr>
        <p:spPr/>
        <p:txBody>
          <a:bodyPr/>
          <a:lstStyle>
            <a:lvl1pPr>
              <a:defRPr/>
            </a:lvl1pPr>
          </a:lstStyle>
          <a:p>
            <a:fld id="{C7F27282-0CC8-44D5-A858-4BF79683FB7B}" type="slidenum">
              <a:rPr lang="en-US" altLang="en-US"/>
              <a:pPr/>
              <a:t>‹#›</a:t>
            </a:fld>
            <a:endParaRPr lang="en-US" altLang="en-US"/>
          </a:p>
        </p:txBody>
      </p:sp>
    </p:spTree>
    <p:extLst>
      <p:ext uri="{BB962C8B-B14F-4D97-AF65-F5344CB8AC3E}">
        <p14:creationId xmlns:p14="http://schemas.microsoft.com/office/powerpoint/2010/main" val="22898609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C07526E-510B-4078-A799-FBA47DC4A00E}"/>
              </a:ext>
            </a:extLst>
          </p:cNvPr>
          <p:cNvSpPr>
            <a:spLocks noGrp="1" noChangeArrowheads="1"/>
          </p:cNvSpPr>
          <p:nvPr>
            <p:ph type="dt" sz="half" idx="10"/>
          </p:nvPr>
        </p:nvSpPr>
        <p:spPr/>
        <p:txBody>
          <a:bodyPr/>
          <a:lstStyle>
            <a:lvl1pPr>
              <a:defRPr/>
            </a:lvl1pPr>
          </a:lstStyle>
          <a:p>
            <a:pPr>
              <a:defRPr/>
            </a:pPr>
            <a:endParaRPr lang="en-US"/>
          </a:p>
        </p:txBody>
      </p:sp>
      <p:sp>
        <p:nvSpPr>
          <p:cNvPr id="6" name="Footer Placeholder 5">
            <a:extLst>
              <a:ext uri="{FF2B5EF4-FFF2-40B4-BE49-F238E27FC236}">
                <a16:creationId xmlns:a16="http://schemas.microsoft.com/office/drawing/2014/main" id="{B60BF5BF-FEF3-4908-B285-F98118F02AA3}"/>
              </a:ext>
            </a:extLst>
          </p:cNvPr>
          <p:cNvSpPr>
            <a:spLocks noGrp="1" noChangeArrowheads="1"/>
          </p:cNvSpPr>
          <p:nvPr>
            <p:ph type="ftr" sz="quarter" idx="11"/>
          </p:nvPr>
        </p:nvSpPr>
        <p:spPr/>
        <p:txBody>
          <a:bodyPr/>
          <a:lstStyle>
            <a:lvl1pPr>
              <a:defRPr/>
            </a:lvl1pPr>
          </a:lstStyle>
          <a:p>
            <a:pPr>
              <a:defRPr/>
            </a:pPr>
            <a:endParaRPr lang="en-US"/>
          </a:p>
        </p:txBody>
      </p:sp>
      <p:sp>
        <p:nvSpPr>
          <p:cNvPr id="7" name="Slide Number Placeholder 6">
            <a:extLst>
              <a:ext uri="{FF2B5EF4-FFF2-40B4-BE49-F238E27FC236}">
                <a16:creationId xmlns:a16="http://schemas.microsoft.com/office/drawing/2014/main" id="{30CBC6C5-B24F-4CC0-8AEE-B02DCE6C98F2}"/>
              </a:ext>
            </a:extLst>
          </p:cNvPr>
          <p:cNvSpPr>
            <a:spLocks noGrp="1" noChangeArrowheads="1"/>
          </p:cNvSpPr>
          <p:nvPr>
            <p:ph type="sldNum" sz="quarter" idx="12"/>
          </p:nvPr>
        </p:nvSpPr>
        <p:spPr/>
        <p:txBody>
          <a:bodyPr/>
          <a:lstStyle>
            <a:lvl1pPr>
              <a:defRPr/>
            </a:lvl1pPr>
          </a:lstStyle>
          <a:p>
            <a:fld id="{5B0E9958-F09D-41C3-95DD-553525DCC01E}" type="slidenum">
              <a:rPr lang="en-US" altLang="en-US"/>
              <a:pPr/>
              <a:t>‹#›</a:t>
            </a:fld>
            <a:endParaRPr lang="en-US" altLang="en-US"/>
          </a:p>
        </p:txBody>
      </p:sp>
    </p:spTree>
    <p:extLst>
      <p:ext uri="{BB962C8B-B14F-4D97-AF65-F5344CB8AC3E}">
        <p14:creationId xmlns:p14="http://schemas.microsoft.com/office/powerpoint/2010/main" val="292555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064270DB-3DED-4814-9E8E-479EDC6FFD5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3B7FB8CD-58AE-4426-9BD2-BE6711C743A2}"/>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D1587605-F729-40FF-8A0E-5CEA1E45706C}"/>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a:solidFill>
                  <a:schemeClr val="tx1">
                    <a:tint val="75000"/>
                  </a:schemeClr>
                </a:solidFill>
                <a:latin typeface="+mn-lt"/>
              </a:defRPr>
            </a:lvl1pPr>
          </a:lstStyle>
          <a:p>
            <a:pPr>
              <a:defRPr/>
            </a:pPr>
            <a:fld id="{E2D07708-D2F2-48AB-ABF8-8016CCA69C03}" type="datetimeFigureOut">
              <a:rPr lang="en-US"/>
              <a:pPr>
                <a:defRPr/>
              </a:pPr>
              <a:t>2/8/2022</a:t>
            </a:fld>
            <a:endParaRPr lang="en-US"/>
          </a:p>
        </p:txBody>
      </p:sp>
      <p:sp>
        <p:nvSpPr>
          <p:cNvPr id="5" name="Footer Placeholder 4">
            <a:extLst>
              <a:ext uri="{FF2B5EF4-FFF2-40B4-BE49-F238E27FC236}">
                <a16:creationId xmlns:a16="http://schemas.microsoft.com/office/drawing/2014/main" id="{70161843-9077-4B1D-B614-078A7E14DC09}"/>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defRPr>
            </a:lvl1pPr>
          </a:lstStyle>
          <a:p>
            <a:pPr>
              <a:defRPr/>
            </a:pPr>
            <a:endParaRPr lang="en-US"/>
          </a:p>
        </p:txBody>
      </p:sp>
      <p:sp>
        <p:nvSpPr>
          <p:cNvPr id="6" name="Slide Number Placeholder 5">
            <a:extLst>
              <a:ext uri="{FF2B5EF4-FFF2-40B4-BE49-F238E27FC236}">
                <a16:creationId xmlns:a16="http://schemas.microsoft.com/office/drawing/2014/main" id="{44D711AC-3E04-498C-A48D-0FF1C7F89127}"/>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1200">
                <a:solidFill>
                  <a:srgbClr val="898989"/>
                </a:solidFill>
                <a:latin typeface="Calibri" panose="020F0502020204030204" pitchFamily="34" charset="0"/>
              </a:defRPr>
            </a:lvl1pPr>
          </a:lstStyle>
          <a:p>
            <a:fld id="{15EB5010-044F-48A1-AAB3-7B0EFAA3C12C}"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72" r:id="rId6"/>
    <p:sldLayoutId id="2147483773" r:id="rId7"/>
    <p:sldLayoutId id="2147483774" r:id="rId8"/>
    <p:sldLayoutId id="2147483775" r:id="rId9"/>
    <p:sldLayoutId id="2147483776" r:id="rId10"/>
    <p:sldLayoutId id="2147483777" r:id="rId11"/>
    <p:sldLayoutId id="2147483778"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4.xml"/><Relationship Id="rId4" Type="http://schemas.openxmlformats.org/officeDocument/2006/relationships/image" Target="../media/image13.jpeg"/></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jpeg"/><Relationship Id="rId1" Type="http://schemas.openxmlformats.org/officeDocument/2006/relationships/slideLayout" Target="../slideLayouts/slideLayout4.xml"/><Relationship Id="rId5" Type="http://schemas.openxmlformats.org/officeDocument/2006/relationships/image" Target="../media/image17.jpeg"/><Relationship Id="rId4" Type="http://schemas.openxmlformats.org/officeDocument/2006/relationships/image" Target="../media/image16.jpeg"/></Relationships>
</file>

<file path=ppt/slides/_rels/slide1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4.xml"/><Relationship Id="rId4" Type="http://schemas.openxmlformats.org/officeDocument/2006/relationships/image" Target="../media/image13.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5.xml"/><Relationship Id="rId1" Type="http://schemas.openxmlformats.org/officeDocument/2006/relationships/slideLayout" Target="../slideLayouts/slideLayout12.xml"/><Relationship Id="rId4" Type="http://schemas.openxmlformats.org/officeDocument/2006/relationships/image" Target="../media/image13.jpeg"/></Relationships>
</file>

<file path=ppt/slides/_rels/slide2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22.jpe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13.jpeg"/><Relationship Id="rId1" Type="http://schemas.openxmlformats.org/officeDocument/2006/relationships/slideLayout" Target="../slideLayouts/slideLayout4.xml"/><Relationship Id="rId4" Type="http://schemas.openxmlformats.org/officeDocument/2006/relationships/image" Target="../media/image24.jpeg"/></Relationships>
</file>

<file path=ppt/slides/_rels/slide2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4.xml"/><Relationship Id="rId4" Type="http://schemas.openxmlformats.org/officeDocument/2006/relationships/image" Target="../media/image13.jpeg"/></Relationships>
</file>

<file path=ppt/slides/_rels/slide2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6.xml"/><Relationship Id="rId1" Type="http://schemas.openxmlformats.org/officeDocument/2006/relationships/slideLayout" Target="../slideLayouts/slideLayout12.xml"/><Relationship Id="rId4" Type="http://schemas.openxmlformats.org/officeDocument/2006/relationships/image" Target="../media/image4.jpeg"/></Relationships>
</file>

<file path=ppt/slides/_rels/slide27.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4.jpeg"/></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12.xml"/><Relationship Id="rId4" Type="http://schemas.openxmlformats.org/officeDocument/2006/relationships/image" Target="../media/image4.jpeg"/></Relationships>
</file>

<file path=ppt/slides/_rels/slide3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3.xml"/><Relationship Id="rId1" Type="http://schemas.openxmlformats.org/officeDocument/2006/relationships/slideLayout" Target="../slideLayouts/slideLayout2.xml"/><Relationship Id="rId5" Type="http://schemas.openxmlformats.org/officeDocument/2006/relationships/image" Target="../media/image4.jpeg"/><Relationship Id="rId4" Type="http://schemas.openxmlformats.org/officeDocument/2006/relationships/image" Target="../media/image33.jpeg"/></Relationships>
</file>

<file path=ppt/slides/_rels/slide3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4.xml"/><Relationship Id="rId1" Type="http://schemas.openxmlformats.org/officeDocument/2006/relationships/slideLayout" Target="../slideLayouts/slideLayout12.xml"/><Relationship Id="rId4" Type="http://schemas.openxmlformats.org/officeDocument/2006/relationships/image" Target="../media/image34.jpeg"/></Relationships>
</file>

<file path=ppt/slides/_rels/slide3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slide" Target="slide1.xml"/><Relationship Id="rId2" Type="http://schemas.openxmlformats.org/officeDocument/2006/relationships/notesSlide" Target="../notesSlides/notesSlide17.xml"/><Relationship Id="rId1" Type="http://schemas.openxmlformats.org/officeDocument/2006/relationships/slideLayout" Target="../slideLayouts/slideLayout4.xml"/><Relationship Id="rId5" Type="http://schemas.openxmlformats.org/officeDocument/2006/relationships/image" Target="../media/image37.png"/><Relationship Id="rId4" Type="http://schemas.openxmlformats.org/officeDocument/2006/relationships/image" Target="../media/image4.jpeg"/></Relationships>
</file>

<file path=ppt/slides/_rels/slide40.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8.xml"/><Relationship Id="rId1" Type="http://schemas.openxmlformats.org/officeDocument/2006/relationships/slideLayout" Target="../slideLayouts/slideLayout4.xml"/><Relationship Id="rId4" Type="http://schemas.openxmlformats.org/officeDocument/2006/relationships/image" Target="../media/image38.png"/></Relationships>
</file>

<file path=ppt/slides/_rels/slide4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 Id="rId4" Type="http://schemas.openxmlformats.org/officeDocument/2006/relationships/image" Target="../media/image41.jpeg"/></Relationships>
</file>

<file path=ppt/slides/_rels/slide4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3" Type="http://schemas.openxmlformats.org/officeDocument/2006/relationships/image" Target="../media/image47.jpeg"/><Relationship Id="rId2" Type="http://schemas.openxmlformats.org/officeDocument/2006/relationships/image" Target="../media/image46.jpeg"/><Relationship Id="rId1" Type="http://schemas.openxmlformats.org/officeDocument/2006/relationships/slideLayout" Target="../slideLayouts/slideLayout2.xml"/><Relationship Id="rId4" Type="http://schemas.openxmlformats.org/officeDocument/2006/relationships/image" Target="../media/image48.jpeg"/></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9.jpeg"/><Relationship Id="rId1" Type="http://schemas.openxmlformats.org/officeDocument/2006/relationships/slideLayout" Target="../slideLayouts/slideLayout4.xml"/><Relationship Id="rId4" Type="http://schemas.openxmlformats.org/officeDocument/2006/relationships/image" Target="../media/image50.jpeg"/></Relationships>
</file>

<file path=ppt/slides/_rels/slide5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51.jpe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image" Target="../media/image52.jpeg"/><Relationship Id="rId1" Type="http://schemas.openxmlformats.org/officeDocument/2006/relationships/slideLayout" Target="../slideLayouts/slideLayout4.xml"/><Relationship Id="rId4" Type="http://schemas.openxmlformats.org/officeDocument/2006/relationships/image" Target="../media/image5.jpeg"/></Relationships>
</file>

<file path=ppt/slides/_rels/slide5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57.jpeg"/><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7CFB227C-1B90-4B0C-A35D-78C3B0E769DA}"/>
              </a:ext>
            </a:extLst>
          </p:cNvPr>
          <p:cNvSpPr>
            <a:spLocks noGrp="1"/>
          </p:cNvSpPr>
          <p:nvPr>
            <p:ph type="ctrTitle"/>
          </p:nvPr>
        </p:nvSpPr>
        <p:spPr/>
        <p:txBody>
          <a:bodyPr/>
          <a:lstStyle/>
          <a:p>
            <a:pPr eaLnBrk="1" hangingPunct="1"/>
            <a:r>
              <a:rPr lang="en-GB" altLang="en-US" dirty="0"/>
              <a:t>History of Astrology</a:t>
            </a:r>
            <a:br>
              <a:rPr lang="en-GB" altLang="en-US" dirty="0"/>
            </a:br>
            <a:r>
              <a:rPr lang="en-GB" altLang="en-US" dirty="0"/>
              <a:t>week 8</a:t>
            </a:r>
            <a:endParaRPr lang="en-US" altLang="en-US" dirty="0"/>
          </a:p>
        </p:txBody>
      </p:sp>
      <p:sp>
        <p:nvSpPr>
          <p:cNvPr id="3" name="Subtitle 2">
            <a:extLst>
              <a:ext uri="{FF2B5EF4-FFF2-40B4-BE49-F238E27FC236}">
                <a16:creationId xmlns:a16="http://schemas.microsoft.com/office/drawing/2014/main" id="{7190A955-B0A3-4022-8B59-FB4E5DD19BCE}"/>
              </a:ext>
            </a:extLst>
          </p:cNvPr>
          <p:cNvSpPr>
            <a:spLocks noGrp="1"/>
          </p:cNvSpPr>
          <p:nvPr>
            <p:ph type="subTitle" idx="1"/>
          </p:nvPr>
        </p:nvSpPr>
        <p:spPr/>
        <p:txBody>
          <a:bodyPr rtlCol="0">
            <a:normAutofit/>
          </a:bodyPr>
          <a:lstStyle/>
          <a:p>
            <a:pPr eaLnBrk="1" fontAlgn="auto" hangingPunct="1">
              <a:spcAft>
                <a:spcPts val="0"/>
              </a:spcAft>
              <a:defRPr/>
            </a:pPr>
            <a:r>
              <a:rPr lang="en-GB" dirty="0"/>
              <a:t>Nick Campion</a:t>
            </a:r>
          </a:p>
        </p:txBody>
      </p:sp>
      <p:pic>
        <p:nvPicPr>
          <p:cNvPr id="4100" name="Picture 3" descr="TSD_logo high res.jpg">
            <a:extLst>
              <a:ext uri="{FF2B5EF4-FFF2-40B4-BE49-F238E27FC236}">
                <a16:creationId xmlns:a16="http://schemas.microsoft.com/office/drawing/2014/main" id="{722AEA09-13B1-4BA7-A181-3A315080629F}"/>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00313" y="500063"/>
            <a:ext cx="3816350" cy="1573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4888274C-0A8E-41BE-8F70-908FA476F775}"/>
              </a:ext>
            </a:extLst>
          </p:cNvPr>
          <p:cNvSpPr>
            <a:spLocks noGrp="1"/>
          </p:cNvSpPr>
          <p:nvPr>
            <p:ph type="title"/>
          </p:nvPr>
        </p:nvSpPr>
        <p:spPr/>
        <p:txBody>
          <a:bodyPr/>
          <a:lstStyle/>
          <a:p>
            <a:pPr eaLnBrk="1" hangingPunct="1"/>
            <a:r>
              <a:rPr lang="en-GB" altLang="en-US" dirty="0"/>
              <a:t>Purpose of this seminar</a:t>
            </a:r>
            <a:endParaRPr lang="en-US" altLang="en-US" dirty="0"/>
          </a:p>
        </p:txBody>
      </p:sp>
      <p:sp>
        <p:nvSpPr>
          <p:cNvPr id="5123" name="Content Placeholder 2">
            <a:extLst>
              <a:ext uri="{FF2B5EF4-FFF2-40B4-BE49-F238E27FC236}">
                <a16:creationId xmlns:a16="http://schemas.microsoft.com/office/drawing/2014/main" id="{3BE72F22-B51D-4F46-9768-4BBC1B060A5B}"/>
              </a:ext>
            </a:extLst>
          </p:cNvPr>
          <p:cNvSpPr>
            <a:spLocks noGrp="1"/>
          </p:cNvSpPr>
          <p:nvPr>
            <p:ph idx="1"/>
          </p:nvPr>
        </p:nvSpPr>
        <p:spPr/>
        <p:txBody>
          <a:bodyPr/>
          <a:lstStyle/>
          <a:p>
            <a:pPr eaLnBrk="1" hangingPunct="1">
              <a:buFont typeface="Arial" panose="020B0604020202020204" pitchFamily="34" charset="0"/>
              <a:buNone/>
            </a:pPr>
            <a:r>
              <a:rPr lang="en-GB" altLang="en-US" sz="2400" dirty="0">
                <a:latin typeface="Cambria" panose="02040503050406030204" pitchFamily="18" charset="0"/>
              </a:rPr>
              <a:t>To consider themes and issues in 20</a:t>
            </a:r>
            <a:r>
              <a:rPr lang="en-GB" altLang="en-US" sz="2400" baseline="30000" dirty="0">
                <a:latin typeface="Cambria" panose="02040503050406030204" pitchFamily="18" charset="0"/>
              </a:rPr>
              <a:t>th</a:t>
            </a:r>
            <a:r>
              <a:rPr lang="en-GB" altLang="en-US" sz="2400" dirty="0">
                <a:latin typeface="Cambria" panose="02040503050406030204" pitchFamily="18" charset="0"/>
              </a:rPr>
              <a:t> C western astrology</a:t>
            </a:r>
          </a:p>
          <a:p>
            <a:pPr eaLnBrk="1" hangingPunct="1">
              <a:buFont typeface="Arial" panose="020B0604020202020204" pitchFamily="34" charset="0"/>
              <a:buNone/>
            </a:pPr>
            <a:r>
              <a:rPr lang="en-GB" altLang="en-US" sz="2400" dirty="0">
                <a:latin typeface="Cambria" panose="02040503050406030204" pitchFamily="18" charset="0"/>
              </a:rPr>
              <a:t>Wider issues: Modernity, Postmodernity </a:t>
            </a:r>
          </a:p>
          <a:p>
            <a:pPr eaLnBrk="1" hangingPunct="1">
              <a:buFont typeface="Arial" panose="020B0604020202020204" pitchFamily="34" charset="0"/>
              <a:buNone/>
            </a:pPr>
            <a:r>
              <a:rPr lang="en-GB" altLang="en-US" sz="2400" dirty="0">
                <a:latin typeface="Cambria" panose="02040503050406030204" pitchFamily="18" charset="0"/>
              </a:rPr>
              <a:t>(from Introduction module)</a:t>
            </a:r>
          </a:p>
          <a:p>
            <a:pPr eaLnBrk="1" hangingPunct="1">
              <a:buFont typeface="Arial" panose="020B0604020202020204" pitchFamily="34" charset="0"/>
              <a:buNone/>
            </a:pPr>
            <a:r>
              <a:rPr lang="en-GB" altLang="en-US" sz="2400" dirty="0">
                <a:latin typeface="Cambria" panose="02040503050406030204" pitchFamily="18" charset="0"/>
              </a:rPr>
              <a:t>Tradition, Continuity, Discontinuity</a:t>
            </a:r>
          </a:p>
          <a:p>
            <a:pPr eaLnBrk="1" hangingPunct="1">
              <a:buFont typeface="Arial" panose="020B0604020202020204" pitchFamily="34" charset="0"/>
              <a:buNone/>
            </a:pPr>
            <a:r>
              <a:rPr lang="en-US" altLang="en-US" sz="2400" b="1" dirty="0">
                <a:latin typeface="Cambria" panose="02040503050406030204" pitchFamily="18" charset="0"/>
              </a:rPr>
              <a:t>Required Reading:</a:t>
            </a:r>
            <a:endParaRPr lang="en-US" altLang="en-US" sz="2400" dirty="0">
              <a:latin typeface="Cambria" panose="02040503050406030204" pitchFamily="18" charset="0"/>
            </a:endParaRPr>
          </a:p>
          <a:p>
            <a:pPr eaLnBrk="1" hangingPunct="1">
              <a:buFont typeface="Arial" panose="020B0604020202020204" pitchFamily="34" charset="0"/>
              <a:buNone/>
            </a:pPr>
            <a:r>
              <a:rPr lang="en-US" altLang="en-US" sz="2400" dirty="0">
                <a:latin typeface="Cambria" panose="02040503050406030204" pitchFamily="18" charset="0"/>
              </a:rPr>
              <a:t>Leo, Alan, </a:t>
            </a:r>
            <a:r>
              <a:rPr lang="en-US" altLang="en-US" sz="2400" i="1" dirty="0">
                <a:latin typeface="Cambria" panose="02040503050406030204" pitchFamily="18" charset="0"/>
              </a:rPr>
              <a:t>Astrology for All</a:t>
            </a:r>
            <a:r>
              <a:rPr lang="en-US" altLang="en-US" sz="2400" dirty="0">
                <a:latin typeface="Cambria" panose="02040503050406030204" pitchFamily="18" charset="0"/>
              </a:rPr>
              <a:t>, London: </a:t>
            </a:r>
            <a:r>
              <a:rPr lang="en-US" altLang="en-US" sz="2400" dirty="0" err="1">
                <a:latin typeface="Cambria" panose="02040503050406030204" pitchFamily="18" charset="0"/>
              </a:rPr>
              <a:t>L.N.Fowler</a:t>
            </a:r>
            <a:r>
              <a:rPr lang="en-US" altLang="en-US" sz="2400" dirty="0">
                <a:latin typeface="Cambria" panose="02040503050406030204" pitchFamily="18" charset="0"/>
              </a:rPr>
              <a:t>, 1904.</a:t>
            </a:r>
          </a:p>
          <a:p>
            <a:pPr eaLnBrk="1" hangingPunct="1">
              <a:buFont typeface="Arial" panose="020B0604020202020204" pitchFamily="34" charset="0"/>
              <a:buNone/>
            </a:pPr>
            <a:r>
              <a:rPr lang="en-GB" altLang="en-US" sz="2400" b="1" dirty="0">
                <a:latin typeface="Cambria" panose="02040503050406030204" pitchFamily="18" charset="0"/>
              </a:rPr>
              <a:t>Optional Reading: </a:t>
            </a:r>
          </a:p>
          <a:p>
            <a:pPr eaLnBrk="1" hangingPunct="1">
              <a:buFont typeface="Arial" panose="020B0604020202020204" pitchFamily="34" charset="0"/>
              <a:buNone/>
            </a:pPr>
            <a:r>
              <a:rPr lang="en-GB" altLang="en-US" sz="2400" dirty="0">
                <a:latin typeface="Cambria" panose="02040503050406030204" pitchFamily="18" charset="0"/>
              </a:rPr>
              <a:t>Any astrological material from ‘serious’ or popular astrological books, from the web, from Facebook, including texts and, if you wish, visual material.</a:t>
            </a:r>
            <a:endParaRPr lang="en-US" altLang="en-US" sz="2400" dirty="0">
              <a:latin typeface="Cambria" panose="02040503050406030204" pitchFamily="18" charset="0"/>
            </a:endParaRPr>
          </a:p>
          <a:p>
            <a:pPr eaLnBrk="1" hangingPunct="1">
              <a:buFont typeface="Arial" panose="020B0604020202020204" pitchFamily="34" charset="0"/>
              <a:buNone/>
            </a:pPr>
            <a:endParaRPr lang="en-GB" altLang="en-US" sz="2400" dirty="0">
              <a:latin typeface="Cambria" panose="02040503050406030204" pitchFamily="18" charset="0"/>
            </a:endParaRPr>
          </a:p>
        </p:txBody>
      </p:sp>
      <p:pic>
        <p:nvPicPr>
          <p:cNvPr id="5124" name="Picture 3" descr="TSD_logo high res.jpg">
            <a:extLst>
              <a:ext uri="{FF2B5EF4-FFF2-40B4-BE49-F238E27FC236}">
                <a16:creationId xmlns:a16="http://schemas.microsoft.com/office/drawing/2014/main" id="{B45DB335-5887-4FF6-BE1D-79DCAD8B5A8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785938" cy="73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C4A714EE-83D1-415F-8B31-90FE752B5AC9}"/>
              </a:ext>
            </a:extLst>
          </p:cNvPr>
          <p:cNvSpPr>
            <a:spLocks noGrp="1"/>
          </p:cNvSpPr>
          <p:nvPr>
            <p:ph type="title"/>
          </p:nvPr>
        </p:nvSpPr>
        <p:spPr/>
        <p:txBody>
          <a:bodyPr/>
          <a:lstStyle/>
          <a:p>
            <a:pPr eaLnBrk="1" hangingPunct="1"/>
            <a:r>
              <a:rPr lang="en-GB" altLang="en-US">
                <a:latin typeface="Cambria" panose="02040503050406030204" pitchFamily="18" charset="0"/>
              </a:rPr>
              <a:t>Primary Sources</a:t>
            </a:r>
            <a:endParaRPr lang="en-US" altLang="en-US">
              <a:latin typeface="Cambria" panose="02040503050406030204" pitchFamily="18" charset="0"/>
            </a:endParaRPr>
          </a:p>
        </p:txBody>
      </p:sp>
      <p:sp>
        <p:nvSpPr>
          <p:cNvPr id="6147" name="Content Placeholder 2">
            <a:extLst>
              <a:ext uri="{FF2B5EF4-FFF2-40B4-BE49-F238E27FC236}">
                <a16:creationId xmlns:a16="http://schemas.microsoft.com/office/drawing/2014/main" id="{8546EC8E-E212-4CD9-82AF-961C4B449A93}"/>
              </a:ext>
            </a:extLst>
          </p:cNvPr>
          <p:cNvSpPr>
            <a:spLocks noGrp="1"/>
          </p:cNvSpPr>
          <p:nvPr>
            <p:ph idx="1"/>
          </p:nvPr>
        </p:nvSpPr>
        <p:spPr/>
        <p:txBody>
          <a:bodyPr/>
          <a:lstStyle/>
          <a:p>
            <a:pPr eaLnBrk="1" hangingPunct="1">
              <a:buFont typeface="Arial" panose="020B0604020202020204" pitchFamily="34" charset="0"/>
              <a:buNone/>
            </a:pPr>
            <a:r>
              <a:rPr lang="en-US" altLang="en-US" b="1" dirty="0">
                <a:latin typeface="Cambria" panose="02040503050406030204" pitchFamily="18" charset="0"/>
              </a:rPr>
              <a:t>Required Reading:</a:t>
            </a:r>
            <a:endParaRPr lang="en-US" altLang="en-US" dirty="0">
              <a:latin typeface="Cambria" panose="02040503050406030204" pitchFamily="18" charset="0"/>
            </a:endParaRPr>
          </a:p>
          <a:p>
            <a:pPr eaLnBrk="1" hangingPunct="1">
              <a:buFont typeface="Arial" panose="020B0604020202020204" pitchFamily="34" charset="0"/>
              <a:buNone/>
            </a:pPr>
            <a:r>
              <a:rPr lang="en-US" altLang="en-US" dirty="0">
                <a:latin typeface="Cambria" panose="02040503050406030204" pitchFamily="18" charset="0"/>
              </a:rPr>
              <a:t>Leo, Alan, </a:t>
            </a:r>
            <a:r>
              <a:rPr lang="en-US" altLang="en-US" i="1" dirty="0">
                <a:latin typeface="Cambria" panose="02040503050406030204" pitchFamily="18" charset="0"/>
              </a:rPr>
              <a:t>Astrology for All</a:t>
            </a:r>
            <a:r>
              <a:rPr lang="en-US" altLang="en-US" dirty="0">
                <a:latin typeface="Cambria" panose="02040503050406030204" pitchFamily="18" charset="0"/>
              </a:rPr>
              <a:t>, London: </a:t>
            </a:r>
            <a:r>
              <a:rPr lang="en-US" altLang="en-US" dirty="0" err="1">
                <a:latin typeface="Cambria" panose="02040503050406030204" pitchFamily="18" charset="0"/>
              </a:rPr>
              <a:t>L.N.Fowler</a:t>
            </a:r>
            <a:r>
              <a:rPr lang="en-US" altLang="en-US" dirty="0">
                <a:latin typeface="Cambria" panose="02040503050406030204" pitchFamily="18" charset="0"/>
              </a:rPr>
              <a:t>, 1904.</a:t>
            </a:r>
          </a:p>
          <a:p>
            <a:pPr eaLnBrk="1" hangingPunct="1">
              <a:buFont typeface="Arial" panose="020B0604020202020204" pitchFamily="34" charset="0"/>
              <a:buNone/>
            </a:pPr>
            <a:r>
              <a:rPr lang="en-GB" altLang="en-US" b="1" dirty="0">
                <a:latin typeface="Cambria" panose="02040503050406030204" pitchFamily="18" charset="0"/>
              </a:rPr>
              <a:t>Optional Reading: </a:t>
            </a:r>
          </a:p>
          <a:p>
            <a:pPr eaLnBrk="1" hangingPunct="1">
              <a:buFont typeface="Arial" panose="020B0604020202020204" pitchFamily="34" charset="0"/>
              <a:buNone/>
            </a:pPr>
            <a:r>
              <a:rPr lang="en-GB" altLang="en-US" dirty="0">
                <a:latin typeface="Cambria" panose="02040503050406030204" pitchFamily="18" charset="0"/>
              </a:rPr>
              <a:t>Any astrological material from ‘serious’ or popular astrological books, from the web, from Facebook, including texts and, if you wish, visual material.</a:t>
            </a:r>
            <a:endParaRPr lang="en-US" altLang="en-US" dirty="0">
              <a:latin typeface="Cambria" panose="02040503050406030204" pitchFamily="18" charset="0"/>
            </a:endParaRPr>
          </a:p>
        </p:txBody>
      </p:sp>
      <p:pic>
        <p:nvPicPr>
          <p:cNvPr id="6148" name="Picture 3" descr="TSD_logo high res.jpg">
            <a:extLst>
              <a:ext uri="{FF2B5EF4-FFF2-40B4-BE49-F238E27FC236}">
                <a16:creationId xmlns:a16="http://schemas.microsoft.com/office/drawing/2014/main" id="{42214E19-352E-477C-8D94-77E19E0FCBA0}"/>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785938" cy="73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ECBD3253-0F1A-4184-A4D6-AC6918FE0C6D}"/>
              </a:ext>
            </a:extLst>
          </p:cNvPr>
          <p:cNvSpPr>
            <a:spLocks noGrp="1"/>
          </p:cNvSpPr>
          <p:nvPr>
            <p:ph type="title"/>
          </p:nvPr>
        </p:nvSpPr>
        <p:spPr/>
        <p:txBody>
          <a:bodyPr/>
          <a:lstStyle/>
          <a:p>
            <a:pPr eaLnBrk="1" hangingPunct="1"/>
            <a:br>
              <a:rPr lang="en-GB" altLang="en-US" dirty="0"/>
            </a:br>
            <a:r>
              <a:rPr lang="en-GB" altLang="en-US" sz="5400" dirty="0"/>
              <a:t>REVISION:</a:t>
            </a:r>
            <a:br>
              <a:rPr lang="en-GB" altLang="en-US" sz="5400" dirty="0"/>
            </a:br>
            <a:endParaRPr lang="en-US" altLang="en-US" sz="5400" dirty="0"/>
          </a:p>
        </p:txBody>
      </p:sp>
      <p:sp>
        <p:nvSpPr>
          <p:cNvPr id="11267" name="Content Placeholder 2">
            <a:extLst>
              <a:ext uri="{FF2B5EF4-FFF2-40B4-BE49-F238E27FC236}">
                <a16:creationId xmlns:a16="http://schemas.microsoft.com/office/drawing/2014/main" id="{2C8AC335-89BA-4AA9-8ABA-191F33BF5333}"/>
              </a:ext>
            </a:extLst>
          </p:cNvPr>
          <p:cNvSpPr>
            <a:spLocks noGrp="1"/>
          </p:cNvSpPr>
          <p:nvPr>
            <p:ph idx="1"/>
          </p:nvPr>
        </p:nvSpPr>
        <p:spPr/>
        <p:txBody>
          <a:bodyPr/>
          <a:lstStyle/>
          <a:p>
            <a:pPr algn="ctr" eaLnBrk="1" hangingPunct="1">
              <a:buFont typeface="Arial" panose="020B0604020202020204" pitchFamily="34" charset="0"/>
              <a:buNone/>
            </a:pPr>
            <a:r>
              <a:rPr lang="en-GB" altLang="en-US" sz="3600" dirty="0"/>
              <a:t>DON’T FORGET FUNDAMENTAL ISSUES</a:t>
            </a:r>
          </a:p>
          <a:p>
            <a:pPr algn="ctr" eaLnBrk="1" hangingPunct="1">
              <a:buFont typeface="Arial" panose="020B0604020202020204" pitchFamily="34" charset="0"/>
              <a:buNone/>
            </a:pPr>
            <a:r>
              <a:rPr lang="en-GB" altLang="en-US" sz="2800" dirty="0"/>
              <a:t>defining astrology and locating its cultural context and descriptors</a:t>
            </a:r>
          </a:p>
          <a:p>
            <a:pPr algn="ctr" eaLnBrk="1" hangingPunct="1">
              <a:buFont typeface="Arial" panose="020B0604020202020204" pitchFamily="34" charset="0"/>
              <a:buNone/>
            </a:pPr>
            <a:r>
              <a:rPr lang="en-GB" altLang="en-US" sz="3600" b="1" i="1" u="sng" dirty="0"/>
              <a:t>AND DON’T FORGET OTHER MODULES YOU HAVE TAKEN</a:t>
            </a:r>
            <a:endParaRPr lang="en-US" altLang="en-US" sz="3600" b="1" i="1" u="sng" dirty="0"/>
          </a:p>
        </p:txBody>
      </p:sp>
      <p:pic>
        <p:nvPicPr>
          <p:cNvPr id="11268" name="Content Placeholder 7" descr="Astrology and Popular Religion.jpg">
            <a:extLst>
              <a:ext uri="{FF2B5EF4-FFF2-40B4-BE49-F238E27FC236}">
                <a16:creationId xmlns:a16="http://schemas.microsoft.com/office/drawing/2014/main" id="{9F4B6EC4-DB71-4190-9BFA-C3284B85AF25}"/>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786688" y="5059363"/>
            <a:ext cx="1198562" cy="17986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9" name="Picture 4" descr="TSD_logo high res.jpg">
            <a:extLst>
              <a:ext uri="{FF2B5EF4-FFF2-40B4-BE49-F238E27FC236}">
                <a16:creationId xmlns:a16="http://schemas.microsoft.com/office/drawing/2014/main" id="{5BAC94F7-0517-4C42-9BEA-6542C938A5F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5716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1291206A-8376-428E-8F15-BA1F2040DDBA}"/>
              </a:ext>
            </a:extLst>
          </p:cNvPr>
          <p:cNvSpPr>
            <a:spLocks noGrp="1"/>
          </p:cNvSpPr>
          <p:nvPr>
            <p:ph type="title"/>
          </p:nvPr>
        </p:nvSpPr>
        <p:spPr/>
        <p:txBody>
          <a:bodyPr/>
          <a:lstStyle/>
          <a:p>
            <a:pPr eaLnBrk="1" hangingPunct="1"/>
            <a:r>
              <a:rPr lang="en-GB" altLang="en-US" dirty="0"/>
              <a:t>Themes in 20</a:t>
            </a:r>
            <a:r>
              <a:rPr lang="en-GB" altLang="en-US" baseline="30000" dirty="0"/>
              <a:t>th</a:t>
            </a:r>
            <a:r>
              <a:rPr lang="en-GB" altLang="en-US" dirty="0"/>
              <a:t> c Western Astrology</a:t>
            </a:r>
            <a:br>
              <a:rPr lang="en-GB" altLang="en-US" dirty="0"/>
            </a:br>
            <a:r>
              <a:rPr lang="en-GB" altLang="en-US" dirty="0"/>
              <a:t>Reform and Reaction?</a:t>
            </a:r>
            <a:endParaRPr lang="en-US" altLang="en-US" dirty="0"/>
          </a:p>
        </p:txBody>
      </p:sp>
      <p:sp>
        <p:nvSpPr>
          <p:cNvPr id="12291" name="Content Placeholder 2">
            <a:extLst>
              <a:ext uri="{FF2B5EF4-FFF2-40B4-BE49-F238E27FC236}">
                <a16:creationId xmlns:a16="http://schemas.microsoft.com/office/drawing/2014/main" id="{52B6AEFC-6A06-461F-8D4F-83ED00B269F8}"/>
              </a:ext>
            </a:extLst>
          </p:cNvPr>
          <p:cNvSpPr>
            <a:spLocks noGrp="1"/>
          </p:cNvSpPr>
          <p:nvPr>
            <p:ph idx="1"/>
          </p:nvPr>
        </p:nvSpPr>
        <p:spPr/>
        <p:txBody>
          <a:bodyPr/>
          <a:lstStyle/>
          <a:p>
            <a:pPr eaLnBrk="1" hangingPunct="1"/>
            <a:r>
              <a:rPr lang="en-GB" altLang="en-US" sz="1800" dirty="0">
                <a:latin typeface="Cambria" panose="02040503050406030204" pitchFamily="18" charset="0"/>
              </a:rPr>
              <a:t>Early 20th c: Theosophy/esoteric astrology</a:t>
            </a:r>
          </a:p>
          <a:p>
            <a:pPr eaLnBrk="1" hangingPunct="1"/>
            <a:r>
              <a:rPr lang="en-GB" altLang="en-US" sz="1800" dirty="0">
                <a:latin typeface="Cambria" panose="02040503050406030204" pitchFamily="18" charset="0"/>
              </a:rPr>
              <a:t>Early 20th c: Jung: </a:t>
            </a:r>
            <a:r>
              <a:rPr lang="en-GB" altLang="en-US" sz="1800" dirty="0" err="1">
                <a:latin typeface="Cambria" panose="02040503050406030204" pitchFamily="18" charset="0"/>
              </a:rPr>
              <a:t>psychologisation</a:t>
            </a:r>
            <a:endParaRPr lang="en-GB" altLang="en-US" sz="1800" dirty="0">
              <a:latin typeface="Cambria" panose="02040503050406030204" pitchFamily="18" charset="0"/>
            </a:endParaRPr>
          </a:p>
          <a:p>
            <a:pPr eaLnBrk="1" hangingPunct="1"/>
            <a:r>
              <a:rPr lang="en-GB" altLang="en-US" sz="1800" dirty="0">
                <a:latin typeface="Cambria" panose="02040503050406030204" pitchFamily="18" charset="0"/>
              </a:rPr>
              <a:t>1930: Sun-sign columns: popularisation</a:t>
            </a:r>
          </a:p>
          <a:p>
            <a:pPr eaLnBrk="1" hangingPunct="1"/>
            <a:r>
              <a:rPr lang="en-GB" altLang="en-US" sz="1800" dirty="0">
                <a:latin typeface="Cambria" panose="02040503050406030204" pitchFamily="18" charset="0"/>
              </a:rPr>
              <a:t>1936: Dane </a:t>
            </a:r>
            <a:r>
              <a:rPr lang="en-GB" altLang="en-US" sz="1800" dirty="0" err="1">
                <a:latin typeface="Cambria" panose="02040503050406030204" pitchFamily="18" charset="0"/>
              </a:rPr>
              <a:t>Rudhyar</a:t>
            </a:r>
            <a:r>
              <a:rPr lang="en-GB" altLang="en-US" sz="1800" dirty="0">
                <a:latin typeface="Cambria" panose="02040503050406030204" pitchFamily="18" charset="0"/>
              </a:rPr>
              <a:t> </a:t>
            </a:r>
            <a:r>
              <a:rPr lang="en-GB" altLang="en-US" sz="1800" i="1" dirty="0">
                <a:latin typeface="Cambria" panose="02040503050406030204" pitchFamily="18" charset="0"/>
              </a:rPr>
              <a:t>The Astrology of Personality</a:t>
            </a:r>
            <a:r>
              <a:rPr lang="en-GB" altLang="en-US" sz="1800" dirty="0">
                <a:latin typeface="Cambria" panose="02040503050406030204" pitchFamily="18" charset="0"/>
              </a:rPr>
              <a:t> – psychological astrology in English-speaking world</a:t>
            </a:r>
          </a:p>
          <a:p>
            <a:pPr eaLnBrk="1" hangingPunct="1"/>
            <a:r>
              <a:rPr lang="en-GB" altLang="en-US" sz="1800" dirty="0">
                <a:latin typeface="Cambria" panose="02040503050406030204" pitchFamily="18" charset="0"/>
              </a:rPr>
              <a:t>1960s – 80s: Scientific research; Michel </a:t>
            </a:r>
            <a:r>
              <a:rPr lang="en-GB" altLang="en-US" sz="1800" dirty="0" err="1">
                <a:latin typeface="Cambria" panose="02040503050406030204" pitchFamily="18" charset="0"/>
              </a:rPr>
              <a:t>Gauquelin</a:t>
            </a:r>
            <a:r>
              <a:rPr lang="en-GB" altLang="en-US" sz="1800" dirty="0">
                <a:latin typeface="Cambria" panose="02040503050406030204" pitchFamily="18" charset="0"/>
              </a:rPr>
              <a:t>: scientisation</a:t>
            </a:r>
          </a:p>
          <a:p>
            <a:pPr eaLnBrk="1" hangingPunct="1"/>
            <a:r>
              <a:rPr lang="en-GB" altLang="en-US" sz="1800" dirty="0">
                <a:latin typeface="Cambria" panose="02040503050406030204" pitchFamily="18" charset="0"/>
              </a:rPr>
              <a:t>1982: ‘Traditional’ revival begins in UK with republication of Lilly’s </a:t>
            </a:r>
            <a:r>
              <a:rPr lang="en-GB" altLang="en-US" sz="1800" i="1" dirty="0">
                <a:latin typeface="Cambria" panose="02040503050406030204" pitchFamily="18" charset="0"/>
              </a:rPr>
              <a:t>Christian Astrology  </a:t>
            </a:r>
            <a:r>
              <a:rPr lang="en-GB" altLang="en-US" sz="1800" dirty="0">
                <a:latin typeface="Cambria" panose="02040503050406030204" pitchFamily="18" charset="0"/>
              </a:rPr>
              <a:t>(1992 Project Hindsight in USA). </a:t>
            </a:r>
          </a:p>
          <a:p>
            <a:pPr eaLnBrk="1" hangingPunct="1"/>
            <a:r>
              <a:rPr lang="en-GB" altLang="en-US" sz="1800" dirty="0">
                <a:latin typeface="Cambria" panose="02040503050406030204" pitchFamily="18" charset="0"/>
              </a:rPr>
              <a:t>Consider: modernism/post-modernism? Secularisation? </a:t>
            </a:r>
          </a:p>
          <a:p>
            <a:pPr eaLnBrk="1" hangingPunct="1"/>
            <a:r>
              <a:rPr lang="en-GB" altLang="en-US" sz="1800" dirty="0">
                <a:latin typeface="Cambria" panose="02040503050406030204" pitchFamily="18" charset="0"/>
              </a:rPr>
              <a:t>1980s: Globalisation, syncretism, transculturation (see Introduction week 1); renewed interest in ‘Vedic’ astrology, new interest in Chinese astrology, the Maya calendar,  construction of non-western </a:t>
            </a:r>
            <a:r>
              <a:rPr lang="en-GB" altLang="en-US" sz="1800" dirty="0" err="1">
                <a:latin typeface="Cambria" panose="02040503050406030204" pitchFamily="18" charset="0"/>
              </a:rPr>
              <a:t>astrologies</a:t>
            </a:r>
            <a:r>
              <a:rPr lang="en-GB" altLang="en-US" sz="1800" dirty="0">
                <a:latin typeface="Cambria" panose="02040503050406030204" pitchFamily="18" charset="0"/>
              </a:rPr>
              <a:t> (e.g. native American, Australian Aborigine)</a:t>
            </a:r>
          </a:p>
          <a:p>
            <a:pPr eaLnBrk="1" hangingPunct="1"/>
            <a:r>
              <a:rPr lang="en-GB" altLang="en-US" sz="1800" i="1" u="sng" dirty="0">
                <a:latin typeface="Cambria" panose="02040503050406030204" pitchFamily="18" charset="0"/>
              </a:rPr>
              <a:t>Caution: much of what is assumed about the history of modern western astrology is based on the English-speaking world. There is work waiting be done elsewhere, especially in Germany and France.</a:t>
            </a:r>
          </a:p>
        </p:txBody>
      </p:sp>
      <p:pic>
        <p:nvPicPr>
          <p:cNvPr id="12292" name="Picture 3" descr="TSD_logo high res.jpg">
            <a:extLst>
              <a:ext uri="{FF2B5EF4-FFF2-40B4-BE49-F238E27FC236}">
                <a16:creationId xmlns:a16="http://schemas.microsoft.com/office/drawing/2014/main" id="{7513553E-A7CC-435B-A7FB-9222BB008287}"/>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572375" y="6210300"/>
            <a:ext cx="15716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6D3DA4B4-FBC4-45D4-A5A1-245CB6A5DCEB}"/>
              </a:ext>
            </a:extLst>
          </p:cNvPr>
          <p:cNvSpPr>
            <a:spLocks noGrp="1"/>
          </p:cNvSpPr>
          <p:nvPr>
            <p:ph type="title"/>
          </p:nvPr>
        </p:nvSpPr>
        <p:spPr/>
        <p:txBody>
          <a:bodyPr/>
          <a:lstStyle/>
          <a:p>
            <a:r>
              <a:rPr lang="en-GB" altLang="en-US"/>
              <a:t>Varieties of Reform in Modern Western Astrology</a:t>
            </a:r>
            <a:endParaRPr lang="en-US" altLang="en-US"/>
          </a:p>
        </p:txBody>
      </p:sp>
      <p:sp>
        <p:nvSpPr>
          <p:cNvPr id="13315" name="Content Placeholder 2">
            <a:extLst>
              <a:ext uri="{FF2B5EF4-FFF2-40B4-BE49-F238E27FC236}">
                <a16:creationId xmlns:a16="http://schemas.microsoft.com/office/drawing/2014/main" id="{A7DD685D-1056-4EFC-9EBE-7E4D1FD33DFA}"/>
              </a:ext>
            </a:extLst>
          </p:cNvPr>
          <p:cNvSpPr>
            <a:spLocks noGrp="1"/>
          </p:cNvSpPr>
          <p:nvPr>
            <p:ph idx="1"/>
          </p:nvPr>
        </p:nvSpPr>
        <p:spPr/>
        <p:txBody>
          <a:bodyPr/>
          <a:lstStyle/>
          <a:p>
            <a:r>
              <a:rPr lang="en-GB" altLang="en-US" sz="2800" b="1">
                <a:latin typeface="Cambria" panose="02040503050406030204" pitchFamily="18" charset="0"/>
              </a:rPr>
              <a:t>1.Theosophical</a:t>
            </a:r>
          </a:p>
          <a:p>
            <a:r>
              <a:rPr lang="en-GB" altLang="en-US" sz="2800">
                <a:latin typeface="Cambria" panose="02040503050406030204" pitchFamily="18" charset="0"/>
              </a:rPr>
              <a:t>1a. New Age</a:t>
            </a:r>
          </a:p>
          <a:p>
            <a:r>
              <a:rPr lang="en-GB" altLang="en-US" sz="2800">
                <a:latin typeface="Cambria" panose="02040503050406030204" pitchFamily="18" charset="0"/>
              </a:rPr>
              <a:t>1b. Psychological</a:t>
            </a:r>
          </a:p>
          <a:p>
            <a:r>
              <a:rPr lang="en-GB" altLang="en-US" sz="2800" b="1">
                <a:latin typeface="Cambria" panose="02040503050406030204" pitchFamily="18" charset="0"/>
              </a:rPr>
              <a:t>2.Scientific </a:t>
            </a:r>
          </a:p>
          <a:p>
            <a:r>
              <a:rPr lang="en-GB" altLang="en-US" sz="2800">
                <a:latin typeface="Cambria" panose="02040503050406030204" pitchFamily="18" charset="0"/>
              </a:rPr>
              <a:t>2a. Astrology as a demonstrable discipline with its own rules</a:t>
            </a:r>
          </a:p>
          <a:p>
            <a:r>
              <a:rPr lang="en-GB" altLang="en-US" sz="2800">
                <a:latin typeface="Cambria" panose="02040503050406030204" pitchFamily="18" charset="0"/>
              </a:rPr>
              <a:t>2b. Astrology as a verifiable phenomenon, demonstrable according to controlled experiment</a:t>
            </a:r>
          </a:p>
        </p:txBody>
      </p:sp>
      <p:pic>
        <p:nvPicPr>
          <p:cNvPr id="13316" name="Picture 2">
            <a:extLst>
              <a:ext uri="{FF2B5EF4-FFF2-40B4-BE49-F238E27FC236}">
                <a16:creationId xmlns:a16="http://schemas.microsoft.com/office/drawing/2014/main" id="{03BAD690-5692-4D9A-B817-AFAB4B2DF9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57250"/>
            <a:ext cx="1212850"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a:extLst>
              <a:ext uri="{FF2B5EF4-FFF2-40B4-BE49-F238E27FC236}">
                <a16:creationId xmlns:a16="http://schemas.microsoft.com/office/drawing/2014/main" id="{F8A40118-0A32-45F6-9FC0-1ADEF86C29EF}"/>
              </a:ext>
            </a:extLst>
          </p:cNvPr>
          <p:cNvSpPr>
            <a:spLocks noGrp="1"/>
          </p:cNvSpPr>
          <p:nvPr>
            <p:ph type="title"/>
          </p:nvPr>
        </p:nvSpPr>
        <p:spPr/>
        <p:txBody>
          <a:bodyPr/>
          <a:lstStyle/>
          <a:p>
            <a:br>
              <a:rPr lang="en-GB" altLang="en-US" b="1"/>
            </a:br>
            <a:r>
              <a:rPr lang="en-GB" altLang="en-US" b="1">
                <a:latin typeface="Cambria" panose="02040503050406030204" pitchFamily="18" charset="0"/>
              </a:rPr>
              <a:t>1.Theosophical </a:t>
            </a:r>
            <a:r>
              <a:rPr lang="en-GB" altLang="en-US">
                <a:latin typeface="Cambria" panose="02040503050406030204" pitchFamily="18" charset="0"/>
              </a:rPr>
              <a:t>(NB Astral Religion module)</a:t>
            </a:r>
            <a:br>
              <a:rPr lang="en-GB" altLang="en-US"/>
            </a:br>
            <a:endParaRPr lang="en-US" altLang="en-US"/>
          </a:p>
        </p:txBody>
      </p:sp>
      <p:sp>
        <p:nvSpPr>
          <p:cNvPr id="14339" name="Content Placeholder 2">
            <a:extLst>
              <a:ext uri="{FF2B5EF4-FFF2-40B4-BE49-F238E27FC236}">
                <a16:creationId xmlns:a16="http://schemas.microsoft.com/office/drawing/2014/main" id="{D0A50A53-4020-4935-BD93-E6D1C885CEA6}"/>
              </a:ext>
            </a:extLst>
          </p:cNvPr>
          <p:cNvSpPr>
            <a:spLocks noGrp="1"/>
          </p:cNvSpPr>
          <p:nvPr>
            <p:ph idx="1"/>
          </p:nvPr>
        </p:nvSpPr>
        <p:spPr/>
        <p:txBody>
          <a:bodyPr/>
          <a:lstStyle/>
          <a:p>
            <a:endParaRPr lang="en-GB" altLang="en-US" sz="2000" b="1">
              <a:latin typeface="Cambria" panose="02040503050406030204" pitchFamily="18" charset="0"/>
            </a:endParaRPr>
          </a:p>
          <a:p>
            <a:r>
              <a:rPr lang="en-GB" altLang="en-US" sz="2000" b="1">
                <a:latin typeface="Cambria" panose="02040503050406030204" pitchFamily="18" charset="0"/>
              </a:rPr>
              <a:t>1.Theosophical </a:t>
            </a:r>
            <a:r>
              <a:rPr lang="en-GB" altLang="en-US" sz="2000">
                <a:latin typeface="Cambria" panose="02040503050406030204" pitchFamily="18" charset="0"/>
              </a:rPr>
              <a:t>(NB Astral Religion module)</a:t>
            </a:r>
          </a:p>
          <a:p>
            <a:r>
              <a:rPr lang="en-GB" altLang="en-US" sz="2000">
                <a:latin typeface="Cambria" panose="02040503050406030204" pitchFamily="18" charset="0"/>
              </a:rPr>
              <a:t>Concerned with preparation for the New Age</a:t>
            </a:r>
          </a:p>
          <a:p>
            <a:endParaRPr lang="en-GB" altLang="en-US" sz="2000" b="1">
              <a:latin typeface="Cambria" panose="02040503050406030204" pitchFamily="18" charset="0"/>
            </a:endParaRPr>
          </a:p>
          <a:p>
            <a:r>
              <a:rPr lang="en-GB" altLang="en-US" sz="2000" b="1">
                <a:latin typeface="Cambria" panose="02040503050406030204" pitchFamily="18" charset="0"/>
              </a:rPr>
              <a:t>1a. New Age</a:t>
            </a:r>
          </a:p>
          <a:p>
            <a:r>
              <a:rPr lang="en-GB" altLang="en-US" sz="2000">
                <a:latin typeface="Cambria" panose="02040503050406030204" pitchFamily="18" charset="0"/>
              </a:rPr>
              <a:t>‘Esoteric’: emphasises spiritual development as prerequisite for New Age; develops complex concepts of astrology and soul.</a:t>
            </a:r>
          </a:p>
          <a:p>
            <a:r>
              <a:rPr lang="en-GB" altLang="en-US" sz="2000">
                <a:latin typeface="Cambria" panose="02040503050406030204" pitchFamily="18" charset="0"/>
              </a:rPr>
              <a:t>Leading figures: Alan Leo, Dane Rudhyar; and many others.</a:t>
            </a:r>
          </a:p>
          <a:p>
            <a:endParaRPr lang="en-US" altLang="en-US"/>
          </a:p>
        </p:txBody>
      </p:sp>
      <p:pic>
        <p:nvPicPr>
          <p:cNvPr id="14340" name="Picture 2">
            <a:extLst>
              <a:ext uri="{FF2B5EF4-FFF2-40B4-BE49-F238E27FC236}">
                <a16:creationId xmlns:a16="http://schemas.microsoft.com/office/drawing/2014/main" id="{D667549D-C088-4D25-A193-1779761DCF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57250"/>
            <a:ext cx="1212850"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a:extLst>
              <a:ext uri="{FF2B5EF4-FFF2-40B4-BE49-F238E27FC236}">
                <a16:creationId xmlns:a16="http://schemas.microsoft.com/office/drawing/2014/main" id="{5208A788-3730-4F1C-91A8-2798D8F9C0AC}"/>
              </a:ext>
            </a:extLst>
          </p:cNvPr>
          <p:cNvSpPr>
            <a:spLocks noGrp="1"/>
          </p:cNvSpPr>
          <p:nvPr>
            <p:ph type="title"/>
          </p:nvPr>
        </p:nvSpPr>
        <p:spPr/>
        <p:txBody>
          <a:bodyPr/>
          <a:lstStyle/>
          <a:p>
            <a:br>
              <a:rPr lang="en-GB" altLang="en-US">
                <a:latin typeface="Cambria" panose="02040503050406030204" pitchFamily="18" charset="0"/>
              </a:rPr>
            </a:br>
            <a:r>
              <a:rPr lang="en-GB" altLang="en-US">
                <a:latin typeface="Cambria" panose="02040503050406030204" pitchFamily="18" charset="0"/>
              </a:rPr>
              <a:t>1b. Psychological (NB Sky and Psyche module)</a:t>
            </a:r>
            <a:br>
              <a:rPr lang="en-GB" altLang="en-US">
                <a:latin typeface="Cambria" panose="02040503050406030204" pitchFamily="18" charset="0"/>
              </a:rPr>
            </a:br>
            <a:endParaRPr lang="en-US" altLang="en-US"/>
          </a:p>
        </p:txBody>
      </p:sp>
      <p:sp>
        <p:nvSpPr>
          <p:cNvPr id="15363" name="Content Placeholder 2">
            <a:extLst>
              <a:ext uri="{FF2B5EF4-FFF2-40B4-BE49-F238E27FC236}">
                <a16:creationId xmlns:a16="http://schemas.microsoft.com/office/drawing/2014/main" id="{9FAF6E94-4DFD-4F36-8663-E74B822A92BE}"/>
              </a:ext>
            </a:extLst>
          </p:cNvPr>
          <p:cNvSpPr>
            <a:spLocks noGrp="1"/>
          </p:cNvSpPr>
          <p:nvPr>
            <p:ph idx="1"/>
          </p:nvPr>
        </p:nvSpPr>
        <p:spPr/>
        <p:txBody>
          <a:bodyPr/>
          <a:lstStyle/>
          <a:p>
            <a:r>
              <a:rPr lang="en-GB" altLang="en-US" sz="1800">
                <a:latin typeface="Cambria" panose="02040503050406030204" pitchFamily="18" charset="0"/>
              </a:rPr>
              <a:t>Seminal figure in English-speaking world Dane Rudhyar: combines Theosophy (need to prepare for New Age) with depth psychology as the means by which spiritual preparation may be achieved.</a:t>
            </a:r>
          </a:p>
          <a:p>
            <a:r>
              <a:rPr lang="en-GB" altLang="en-US" sz="1800">
                <a:latin typeface="Cambria" panose="02040503050406030204" pitchFamily="18" charset="0"/>
              </a:rPr>
              <a:t>Rudhyar’s astrology was based on two contradictory but, in his view, complimentary ideas</a:t>
            </a:r>
          </a:p>
          <a:p>
            <a:r>
              <a:rPr lang="en-GB" altLang="en-US" sz="1800">
                <a:latin typeface="Cambria" panose="02040503050406030204" pitchFamily="18" charset="0"/>
              </a:rPr>
              <a:t>Humanistic astrology: the human being, rather than the rules of astrological interpretation or  is the  centre of astrological attention</a:t>
            </a:r>
          </a:p>
          <a:p>
            <a:r>
              <a:rPr lang="en-GB" altLang="en-US" sz="1800">
                <a:latin typeface="Cambria" panose="02040503050406030204" pitchFamily="18" charset="0"/>
              </a:rPr>
              <a:t>Person-Centred astrology: as Humanistic astrology</a:t>
            </a:r>
          </a:p>
          <a:p>
            <a:r>
              <a:rPr lang="en-GB" altLang="en-US" sz="1800">
                <a:latin typeface="Cambria" panose="02040503050406030204" pitchFamily="18" charset="0"/>
              </a:rPr>
              <a:t>Transpersonal astrology: the individual is subordinate to the Transpersonal – i.e., the  greater cosmos. In the Theosophical cosmos the individual, having evolved spiritually, then becomes ready to serve higher cosmic purposes.</a:t>
            </a:r>
          </a:p>
          <a:p>
            <a:endParaRPr lang="en-GB" altLang="en-US" sz="1800">
              <a:latin typeface="Cambria" panose="02040503050406030204" pitchFamily="18" charset="0"/>
            </a:endParaRPr>
          </a:p>
          <a:p>
            <a:r>
              <a:rPr lang="en-GB" altLang="en-US" sz="1800">
                <a:latin typeface="Cambria" panose="02040503050406030204" pitchFamily="18" charset="0"/>
              </a:rPr>
              <a:t>As with any other development in any area of culture, there are multiple strands of transmission, so other astrologers or Neoplatonic texts could be held to be significant.</a:t>
            </a:r>
          </a:p>
          <a:p>
            <a:endParaRPr lang="en-US" altLang="en-US"/>
          </a:p>
        </p:txBody>
      </p:sp>
      <p:pic>
        <p:nvPicPr>
          <p:cNvPr id="15364" name="Picture 2">
            <a:extLst>
              <a:ext uri="{FF2B5EF4-FFF2-40B4-BE49-F238E27FC236}">
                <a16:creationId xmlns:a16="http://schemas.microsoft.com/office/drawing/2014/main" id="{DB587ABB-9878-4F0C-BAF8-AF96173FAC0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57250"/>
            <a:ext cx="1212850"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a:extLst>
              <a:ext uri="{FF2B5EF4-FFF2-40B4-BE49-F238E27FC236}">
                <a16:creationId xmlns:a16="http://schemas.microsoft.com/office/drawing/2014/main" id="{3EF3A182-B491-44B0-9160-00775111F5B2}"/>
              </a:ext>
            </a:extLst>
          </p:cNvPr>
          <p:cNvSpPr>
            <a:spLocks noGrp="1"/>
          </p:cNvSpPr>
          <p:nvPr>
            <p:ph type="title"/>
          </p:nvPr>
        </p:nvSpPr>
        <p:spPr/>
        <p:txBody>
          <a:bodyPr/>
          <a:lstStyle/>
          <a:p>
            <a:br>
              <a:rPr lang="en-GB" altLang="en-US" b="1"/>
            </a:br>
            <a:r>
              <a:rPr lang="en-GB" altLang="en-US" b="1">
                <a:latin typeface="Cambria" panose="02040503050406030204" pitchFamily="18" charset="0"/>
              </a:rPr>
              <a:t>2.Scientific </a:t>
            </a:r>
            <a:br>
              <a:rPr lang="en-GB" altLang="en-US" b="1">
                <a:latin typeface="Cambria" panose="02040503050406030204" pitchFamily="18" charset="0"/>
              </a:rPr>
            </a:br>
            <a:endParaRPr lang="en-US" altLang="en-US">
              <a:latin typeface="Cambria" panose="02040503050406030204" pitchFamily="18" charset="0"/>
            </a:endParaRPr>
          </a:p>
        </p:txBody>
      </p:sp>
      <p:sp>
        <p:nvSpPr>
          <p:cNvPr id="16387" name="Content Placeholder 2">
            <a:extLst>
              <a:ext uri="{FF2B5EF4-FFF2-40B4-BE49-F238E27FC236}">
                <a16:creationId xmlns:a16="http://schemas.microsoft.com/office/drawing/2014/main" id="{AC123196-D600-4941-9D52-03D38A5A474E}"/>
              </a:ext>
            </a:extLst>
          </p:cNvPr>
          <p:cNvSpPr>
            <a:spLocks noGrp="1"/>
          </p:cNvSpPr>
          <p:nvPr>
            <p:ph idx="1"/>
          </p:nvPr>
        </p:nvSpPr>
        <p:spPr/>
        <p:txBody>
          <a:bodyPr/>
          <a:lstStyle/>
          <a:p>
            <a:r>
              <a:rPr lang="en-GB" altLang="en-US" sz="1800">
                <a:latin typeface="Cambria" panose="02040503050406030204" pitchFamily="18" charset="0"/>
              </a:rPr>
              <a:t>2a. Astrology as a demonstrable discipline with its own rules:</a:t>
            </a:r>
          </a:p>
          <a:p>
            <a:r>
              <a:rPr lang="en-GB" altLang="en-US" sz="1800">
                <a:latin typeface="Cambria" panose="02040503050406030204" pitchFamily="18" charset="0"/>
              </a:rPr>
              <a:t>Normally, when astrology is defined as a science, it is scientific in this sense. </a:t>
            </a:r>
          </a:p>
          <a:p>
            <a:r>
              <a:rPr lang="en-GB" altLang="en-US" sz="1800">
                <a:latin typeface="Cambria" panose="02040503050406030204" pitchFamily="18" charset="0"/>
              </a:rPr>
              <a:t>From the late 18</a:t>
            </a:r>
            <a:r>
              <a:rPr lang="en-GB" altLang="en-US" sz="1800" baseline="30000">
                <a:latin typeface="Cambria" panose="02040503050406030204" pitchFamily="18" charset="0"/>
              </a:rPr>
              <a:t>th</a:t>
            </a:r>
            <a:r>
              <a:rPr lang="en-GB" altLang="en-US" sz="1800">
                <a:latin typeface="Cambria" panose="02040503050406030204" pitchFamily="18" charset="0"/>
              </a:rPr>
              <a:t> century to the mid 20</a:t>
            </a:r>
            <a:r>
              <a:rPr lang="en-GB" altLang="en-US" sz="1800" baseline="30000">
                <a:latin typeface="Cambria" panose="02040503050406030204" pitchFamily="18" charset="0"/>
              </a:rPr>
              <a:t>th</a:t>
            </a:r>
            <a:r>
              <a:rPr lang="en-GB" altLang="en-US" sz="1800">
                <a:latin typeface="Cambria" panose="02040503050406030204" pitchFamily="18" charset="0"/>
              </a:rPr>
              <a:t> there was a strong school of thought that  astrology could be understood as a science in this sense. In the early 29</a:t>
            </a:r>
            <a:r>
              <a:rPr lang="en-GB" altLang="en-US" sz="1800" baseline="30000">
                <a:latin typeface="Cambria" panose="02040503050406030204" pitchFamily="18" charset="0"/>
              </a:rPr>
              <a:t>th</a:t>
            </a:r>
            <a:r>
              <a:rPr lang="en-GB" altLang="en-US" sz="1800">
                <a:latin typeface="Cambria" panose="02040503050406030204" pitchFamily="18" charset="0"/>
              </a:rPr>
              <a:t> century such ideas were set up in opposition to Theosophical Astrology</a:t>
            </a:r>
          </a:p>
          <a:p>
            <a:endParaRPr lang="en-GB" altLang="en-US" sz="1800">
              <a:latin typeface="Cambria" panose="02040503050406030204" pitchFamily="18" charset="0"/>
            </a:endParaRPr>
          </a:p>
          <a:p>
            <a:r>
              <a:rPr lang="en-GB" altLang="en-US" sz="1800">
                <a:latin typeface="Cambria" panose="02040503050406030204" pitchFamily="18" charset="0"/>
              </a:rPr>
              <a:t>2b. Astrology as a verifiable phenomenon, demonstrable according to controlled experiment. This is highly controversial. </a:t>
            </a:r>
          </a:p>
          <a:p>
            <a:r>
              <a:rPr lang="en-GB" altLang="en-US" sz="1800">
                <a:latin typeface="Cambria" panose="02040503050406030204" pitchFamily="18" charset="0"/>
              </a:rPr>
              <a:t>In the current polemics some astrologers agree with some sceptics that all results in this area are negative. </a:t>
            </a:r>
          </a:p>
          <a:p>
            <a:r>
              <a:rPr lang="en-GB" altLang="en-US" sz="1800">
                <a:latin typeface="Cambria" panose="02040503050406030204" pitchFamily="18" charset="0"/>
              </a:rPr>
              <a:t>It has been argued that the notion that astrology as divinatory  is a defensive reaction to the universal negative results of  scientific testing of astrology.</a:t>
            </a:r>
          </a:p>
          <a:p>
            <a:r>
              <a:rPr lang="en-GB" altLang="en-US" sz="1800">
                <a:latin typeface="Cambria" panose="02040503050406030204" pitchFamily="18" charset="0"/>
              </a:rPr>
              <a:t> The argument that all results are negative is not supported by the published evidence  (this has no implications for the validity or otherwise of such work)</a:t>
            </a:r>
          </a:p>
          <a:p>
            <a:endParaRPr lang="en-US" altLang="en-US"/>
          </a:p>
        </p:txBody>
      </p:sp>
      <p:pic>
        <p:nvPicPr>
          <p:cNvPr id="16388" name="Picture 2">
            <a:extLst>
              <a:ext uri="{FF2B5EF4-FFF2-40B4-BE49-F238E27FC236}">
                <a16:creationId xmlns:a16="http://schemas.microsoft.com/office/drawing/2014/main" id="{7C5907B2-7E6C-43D8-96EB-AEA1E319BB6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57250"/>
            <a:ext cx="1212850"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76438620-7BCB-40C3-80B7-750B11933D2F}"/>
              </a:ext>
            </a:extLst>
          </p:cNvPr>
          <p:cNvSpPr>
            <a:spLocks noGrp="1"/>
          </p:cNvSpPr>
          <p:nvPr>
            <p:ph type="title"/>
          </p:nvPr>
        </p:nvSpPr>
        <p:spPr/>
        <p:txBody>
          <a:bodyPr/>
          <a:lstStyle/>
          <a:p>
            <a:pPr eaLnBrk="1" hangingPunct="1"/>
            <a:r>
              <a:rPr lang="en-GB" altLang="en-US">
                <a:latin typeface="Cambria" panose="02040503050406030204" pitchFamily="18" charset="0"/>
              </a:rPr>
              <a:t>REMEMBER: A matter of definition: inclusive? Or not?</a:t>
            </a:r>
            <a:endParaRPr lang="en-US" altLang="en-US">
              <a:latin typeface="Cambria" panose="02040503050406030204" pitchFamily="18" charset="0"/>
            </a:endParaRPr>
          </a:p>
        </p:txBody>
      </p:sp>
      <p:sp>
        <p:nvSpPr>
          <p:cNvPr id="17411" name="Text Placeholder 2">
            <a:extLst>
              <a:ext uri="{FF2B5EF4-FFF2-40B4-BE49-F238E27FC236}">
                <a16:creationId xmlns:a16="http://schemas.microsoft.com/office/drawing/2014/main" id="{1DE3467D-1C1E-45DC-B332-03C3F33B672B}"/>
              </a:ext>
            </a:extLst>
          </p:cNvPr>
          <p:cNvSpPr>
            <a:spLocks noGrp="1"/>
          </p:cNvSpPr>
          <p:nvPr>
            <p:ph type="body" sz="half" idx="1"/>
          </p:nvPr>
        </p:nvSpPr>
        <p:spPr/>
        <p:txBody>
          <a:bodyPr/>
          <a:lstStyle/>
          <a:p>
            <a:pPr eaLnBrk="1" hangingPunct="1"/>
            <a:r>
              <a:rPr lang="en-GB" altLang="en-US"/>
              <a:t>‘</a:t>
            </a:r>
            <a:r>
              <a:rPr lang="en-GB" altLang="en-US">
                <a:latin typeface="Cambria" panose="02040503050406030204" pitchFamily="18" charset="0"/>
              </a:rPr>
              <a:t>Astrology is the practice of relating the heavenly bodies to lives and events on earth, and the tradition that has thus been generated’. </a:t>
            </a:r>
          </a:p>
          <a:p>
            <a:pPr eaLnBrk="1" hangingPunct="1"/>
            <a:endParaRPr lang="en-US" altLang="en-US"/>
          </a:p>
          <a:p>
            <a:pPr eaLnBrk="1" hangingPunct="1"/>
            <a:endParaRPr lang="en-US" altLang="en-US"/>
          </a:p>
        </p:txBody>
      </p:sp>
      <p:sp>
        <p:nvSpPr>
          <p:cNvPr id="17412" name="Content Placeholder 3">
            <a:extLst>
              <a:ext uri="{FF2B5EF4-FFF2-40B4-BE49-F238E27FC236}">
                <a16:creationId xmlns:a16="http://schemas.microsoft.com/office/drawing/2014/main" id="{747895C2-98D6-42E1-B0D9-14F87C7D9465}"/>
              </a:ext>
            </a:extLst>
          </p:cNvPr>
          <p:cNvSpPr>
            <a:spLocks noGrp="1"/>
          </p:cNvSpPr>
          <p:nvPr>
            <p:ph sz="half" idx="2"/>
          </p:nvPr>
        </p:nvSpPr>
        <p:spPr/>
        <p:txBody>
          <a:bodyPr/>
          <a:lstStyle/>
          <a:p>
            <a:pPr eaLnBrk="1" hangingPunct="1"/>
            <a:r>
              <a:rPr lang="en-GB" altLang="en-US" sz="2400">
                <a:latin typeface="Cambria" panose="02040503050406030204" pitchFamily="18" charset="0"/>
              </a:rPr>
              <a:t>Patrick Curry, Patrick, ‘Astrology’, in Boyd, Kelly (ed.) </a:t>
            </a:r>
            <a:r>
              <a:rPr lang="en-GB" altLang="en-US" sz="2400" i="1">
                <a:latin typeface="Cambria" panose="02040503050406030204" pitchFamily="18" charset="0"/>
              </a:rPr>
              <a:t>The Encyclopaedia of Historians and Historical Writing</a:t>
            </a:r>
            <a:r>
              <a:rPr lang="en-GB" altLang="en-US" sz="2400">
                <a:latin typeface="Cambria" panose="02040503050406030204" pitchFamily="18" charset="0"/>
              </a:rPr>
              <a:t>, 2 Vols. London: Fitzroy Dearborn 1999, Vol. 1, pp 55-7 (p. 55)</a:t>
            </a:r>
            <a:endParaRPr lang="en-US" altLang="en-US" sz="2400">
              <a:latin typeface="Cambria" panose="02040503050406030204" pitchFamily="18" charset="0"/>
            </a:endParaRPr>
          </a:p>
          <a:p>
            <a:pPr eaLnBrk="1" hangingPunct="1"/>
            <a:endParaRPr lang="en-US" altLang="en-US" sz="4000"/>
          </a:p>
        </p:txBody>
      </p:sp>
      <p:pic>
        <p:nvPicPr>
          <p:cNvPr id="17413" name="Picture 4" descr="patrick.jpeg">
            <a:extLst>
              <a:ext uri="{FF2B5EF4-FFF2-40B4-BE49-F238E27FC236}">
                <a16:creationId xmlns:a16="http://schemas.microsoft.com/office/drawing/2014/main" id="{087FEC9F-7DFF-4A06-AD13-7463C8E0504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000875" y="4519613"/>
            <a:ext cx="2143125" cy="2338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F93AF573-BF8F-4196-8F0C-CE81BA6BBAB0}"/>
              </a:ext>
            </a:extLst>
          </p:cNvPr>
          <p:cNvSpPr>
            <a:spLocks noGrp="1"/>
          </p:cNvSpPr>
          <p:nvPr>
            <p:ph type="title"/>
          </p:nvPr>
        </p:nvSpPr>
        <p:spPr/>
        <p:txBody>
          <a:bodyPr/>
          <a:lstStyle/>
          <a:p>
            <a:pPr eaLnBrk="1" hangingPunct="1"/>
            <a:r>
              <a:rPr lang="en-GB" altLang="en-US" sz="2800">
                <a:latin typeface="Cambria" panose="02040503050406030204" pitchFamily="18" charset="0"/>
              </a:rPr>
              <a:t>INSIDER AND OUTSIDER VIEWS OF ASTROLOGY: important because they shape historiography</a:t>
            </a:r>
            <a:endParaRPr lang="en-US" altLang="en-US" sz="2800">
              <a:latin typeface="Cambria" panose="02040503050406030204" pitchFamily="18" charset="0"/>
            </a:endParaRPr>
          </a:p>
        </p:txBody>
      </p:sp>
      <p:sp>
        <p:nvSpPr>
          <p:cNvPr id="18435" name="Text Placeholder 2">
            <a:extLst>
              <a:ext uri="{FF2B5EF4-FFF2-40B4-BE49-F238E27FC236}">
                <a16:creationId xmlns:a16="http://schemas.microsoft.com/office/drawing/2014/main" id="{97722806-C58F-45A0-B554-6FE7A303BA88}"/>
              </a:ext>
            </a:extLst>
          </p:cNvPr>
          <p:cNvSpPr>
            <a:spLocks noGrp="1"/>
          </p:cNvSpPr>
          <p:nvPr>
            <p:ph type="body" sz="half" idx="1"/>
          </p:nvPr>
        </p:nvSpPr>
        <p:spPr/>
        <p:txBody>
          <a:bodyPr/>
          <a:lstStyle/>
          <a:p>
            <a:pPr eaLnBrk="1" hangingPunct="1">
              <a:buFontTx/>
              <a:buNone/>
            </a:pPr>
            <a:r>
              <a:rPr lang="en-GB" altLang="en-US" sz="2800" b="1">
                <a:latin typeface="Cambria" panose="02040503050406030204" pitchFamily="18" charset="0"/>
              </a:rPr>
              <a:t>Outsider</a:t>
            </a:r>
          </a:p>
          <a:p>
            <a:pPr eaLnBrk="1" hangingPunct="1">
              <a:buFontTx/>
              <a:buNone/>
            </a:pPr>
            <a:r>
              <a:rPr lang="en-GB" altLang="en-US" sz="2000">
                <a:latin typeface="Cambria" panose="02040503050406030204" pitchFamily="18" charset="0"/>
              </a:rPr>
              <a:t>As a failed form of something else (cf Curry)</a:t>
            </a:r>
          </a:p>
          <a:p>
            <a:pPr eaLnBrk="1" hangingPunct="1">
              <a:buFontTx/>
              <a:buNone/>
            </a:pPr>
            <a:r>
              <a:rPr lang="en-GB" altLang="en-US" sz="2000">
                <a:latin typeface="Cambria" panose="02040503050406030204" pitchFamily="18" charset="0"/>
              </a:rPr>
              <a:t>Pseudo science</a:t>
            </a:r>
          </a:p>
          <a:p>
            <a:pPr eaLnBrk="1" hangingPunct="1">
              <a:buFontTx/>
              <a:buNone/>
            </a:pPr>
            <a:r>
              <a:rPr lang="en-GB" altLang="en-US" sz="2000">
                <a:latin typeface="Cambria" panose="02040503050406030204" pitchFamily="18" charset="0"/>
              </a:rPr>
              <a:t>Substitute religion</a:t>
            </a:r>
          </a:p>
          <a:p>
            <a:pPr eaLnBrk="1" hangingPunct="1">
              <a:buFontTx/>
              <a:buNone/>
            </a:pPr>
            <a:r>
              <a:rPr lang="en-GB" altLang="en-US" sz="2000">
                <a:latin typeface="Cambria" panose="02040503050406030204" pitchFamily="18" charset="0"/>
              </a:rPr>
              <a:t>Quasi religion</a:t>
            </a:r>
          </a:p>
          <a:p>
            <a:pPr eaLnBrk="1" hangingPunct="1">
              <a:buFontTx/>
              <a:buNone/>
            </a:pPr>
            <a:r>
              <a:rPr lang="en-GB" altLang="en-US" sz="2000">
                <a:latin typeface="Cambria" panose="02040503050406030204" pitchFamily="18" charset="0"/>
              </a:rPr>
              <a:t>Pseudo science</a:t>
            </a:r>
          </a:p>
          <a:p>
            <a:pPr eaLnBrk="1" hangingPunct="1">
              <a:buFont typeface="Arial" panose="020B0604020202020204" pitchFamily="34" charset="0"/>
              <a:buNone/>
            </a:pPr>
            <a:r>
              <a:rPr lang="en-GB" altLang="en-US" sz="2000">
                <a:latin typeface="Cambria" panose="02040503050406030204" pitchFamily="18" charset="0"/>
              </a:rPr>
              <a:t>As inherently false</a:t>
            </a:r>
          </a:p>
          <a:p>
            <a:pPr eaLnBrk="1" hangingPunct="1">
              <a:buFont typeface="Arial" panose="020B0604020202020204" pitchFamily="34" charset="0"/>
              <a:buNone/>
            </a:pPr>
            <a:r>
              <a:rPr lang="en-GB" altLang="en-US" sz="2000">
                <a:latin typeface="Cambria" panose="02040503050406030204" pitchFamily="18" charset="0"/>
              </a:rPr>
              <a:t>A hang-over from the past</a:t>
            </a:r>
            <a:endParaRPr lang="en-US" altLang="en-US" sz="2000">
              <a:latin typeface="Cambria" panose="02040503050406030204" pitchFamily="18" charset="0"/>
            </a:endParaRPr>
          </a:p>
          <a:p>
            <a:pPr eaLnBrk="1" hangingPunct="1">
              <a:buFontTx/>
              <a:buNone/>
            </a:pPr>
            <a:endParaRPr lang="en-US" altLang="en-US"/>
          </a:p>
        </p:txBody>
      </p:sp>
      <p:sp>
        <p:nvSpPr>
          <p:cNvPr id="18436" name="Content Placeholder 3">
            <a:extLst>
              <a:ext uri="{FF2B5EF4-FFF2-40B4-BE49-F238E27FC236}">
                <a16:creationId xmlns:a16="http://schemas.microsoft.com/office/drawing/2014/main" id="{19646F47-ED9B-4F6B-AB0D-E9ED79CA61B9}"/>
              </a:ext>
            </a:extLst>
          </p:cNvPr>
          <p:cNvSpPr>
            <a:spLocks noGrp="1"/>
          </p:cNvSpPr>
          <p:nvPr>
            <p:ph sz="half" idx="2"/>
          </p:nvPr>
        </p:nvSpPr>
        <p:spPr/>
        <p:txBody>
          <a:bodyPr/>
          <a:lstStyle/>
          <a:p>
            <a:pPr eaLnBrk="1" hangingPunct="1">
              <a:buFont typeface="Arial" panose="020B0604020202020204" pitchFamily="34" charset="0"/>
              <a:buNone/>
            </a:pPr>
            <a:r>
              <a:rPr lang="en-GB" altLang="en-US" b="1">
                <a:latin typeface="Cambria" panose="02040503050406030204" pitchFamily="18" charset="0"/>
              </a:rPr>
              <a:t>Insider</a:t>
            </a:r>
          </a:p>
          <a:p>
            <a:pPr eaLnBrk="1" hangingPunct="1">
              <a:buFont typeface="Arial" panose="020B0604020202020204" pitchFamily="34" charset="0"/>
              <a:buNone/>
            </a:pPr>
            <a:r>
              <a:rPr lang="en-GB" altLang="en-US" sz="2400">
                <a:latin typeface="Cambria" panose="02040503050406030204" pitchFamily="18" charset="0"/>
              </a:rPr>
              <a:t>As inherently true</a:t>
            </a:r>
          </a:p>
          <a:p>
            <a:pPr eaLnBrk="1" hangingPunct="1">
              <a:buFont typeface="Arial" panose="020B0604020202020204" pitchFamily="34" charset="0"/>
              <a:buNone/>
            </a:pPr>
            <a:r>
              <a:rPr lang="en-GB" altLang="en-US" sz="2400">
                <a:latin typeface="Cambria" panose="02040503050406030204" pitchFamily="18" charset="0"/>
              </a:rPr>
              <a:t>As the heir to ancient wisdom</a:t>
            </a:r>
          </a:p>
          <a:p>
            <a:pPr eaLnBrk="1" hangingPunct="1">
              <a:buFont typeface="Arial" panose="020B0604020202020204" pitchFamily="34" charset="0"/>
              <a:buNone/>
            </a:pPr>
            <a:r>
              <a:rPr lang="en-GB" altLang="en-US" sz="2400">
                <a:latin typeface="Cambria" panose="02040503050406030204" pitchFamily="18" charset="0"/>
              </a:rPr>
              <a:t>As the religion of the New Age……..</a:t>
            </a:r>
          </a:p>
          <a:p>
            <a:pPr eaLnBrk="1" hangingPunct="1">
              <a:buFont typeface="Arial" panose="020B0604020202020204" pitchFamily="34" charset="0"/>
              <a:buNone/>
            </a:pPr>
            <a:r>
              <a:rPr lang="en-GB" altLang="en-US" sz="2400">
                <a:latin typeface="Cambria" panose="02040503050406030204" pitchFamily="18" charset="0"/>
              </a:rPr>
              <a:t>And………</a:t>
            </a:r>
          </a:p>
          <a:p>
            <a:pPr eaLnBrk="1" hangingPunct="1"/>
            <a:endParaRPr lang="en-GB" altLang="en-US"/>
          </a:p>
          <a:p>
            <a:pPr eaLnBrk="1" hangingPunct="1"/>
            <a:endParaRPr lang="en-US"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933F88AD-D6B8-4C0F-BF2F-5E67F77EE9E0}"/>
              </a:ext>
            </a:extLst>
          </p:cNvPr>
          <p:cNvSpPr>
            <a:spLocks noGrp="1" noChangeArrowheads="1"/>
          </p:cNvSpPr>
          <p:nvPr>
            <p:ph type="title"/>
          </p:nvPr>
        </p:nvSpPr>
        <p:spPr/>
        <p:txBody>
          <a:bodyPr/>
          <a:lstStyle/>
          <a:p>
            <a:pPr eaLnBrk="1" hangingPunct="1"/>
            <a:r>
              <a:rPr lang="en-GB" altLang="en-US" sz="2400"/>
              <a:t>External views of Astrology </a:t>
            </a:r>
            <a:br>
              <a:rPr lang="en-GB" altLang="en-US" sz="2400"/>
            </a:br>
            <a:r>
              <a:rPr lang="en-GB" altLang="en-US" sz="2400"/>
              <a:t>The Standard View: superstition</a:t>
            </a:r>
            <a:br>
              <a:rPr lang="en-GB" altLang="en-US" sz="2400"/>
            </a:br>
            <a:r>
              <a:rPr lang="en-GB" altLang="en-US" sz="2400"/>
              <a:t>Immanuel Kant (1724-1804</a:t>
            </a:r>
            <a:r>
              <a:rPr lang="en-US" altLang="en-US" sz="2400"/>
              <a:t>)</a:t>
            </a:r>
          </a:p>
        </p:txBody>
      </p:sp>
      <p:sp>
        <p:nvSpPr>
          <p:cNvPr id="19459" name="Rectangle 3">
            <a:extLst>
              <a:ext uri="{FF2B5EF4-FFF2-40B4-BE49-F238E27FC236}">
                <a16:creationId xmlns:a16="http://schemas.microsoft.com/office/drawing/2014/main" id="{1C7EEB6C-3D29-4A50-A58A-1F895DD434AC}"/>
              </a:ext>
            </a:extLst>
          </p:cNvPr>
          <p:cNvSpPr>
            <a:spLocks noGrp="1" noChangeArrowheads="1"/>
          </p:cNvSpPr>
          <p:nvPr>
            <p:ph type="body" sz="half" idx="1"/>
          </p:nvPr>
        </p:nvSpPr>
        <p:spPr/>
        <p:txBody>
          <a:bodyPr/>
          <a:lstStyle/>
          <a:p>
            <a:pPr eaLnBrk="1" hangingPunct="1">
              <a:lnSpc>
                <a:spcPct val="80000"/>
              </a:lnSpc>
            </a:pPr>
            <a:r>
              <a:rPr lang="en-GB" altLang="en-US" sz="1800"/>
              <a:t>in Kant’s vision, there was no space for anything approaching astrology, which he despised, especially as it is clear from his mockery of Swedenborg that he despised those who prophesied the future and then, yielding to ‘vice and corruption’, could think of nothing apart from ‘means cunningly to escape the threatening consequences of the future’.</a:t>
            </a:r>
            <a:r>
              <a:rPr lang="en-GB" altLang="en-US" sz="1800">
                <a:hlinkClick r:id="" action="ppaction://noaction"/>
              </a:rPr>
              <a:t>[1]</a:t>
            </a:r>
            <a:endParaRPr lang="en-US" altLang="en-US" sz="1800"/>
          </a:p>
          <a:p>
            <a:pPr eaLnBrk="1" hangingPunct="1">
              <a:lnSpc>
                <a:spcPct val="80000"/>
              </a:lnSpc>
            </a:pPr>
            <a:br>
              <a:rPr lang="en-US" altLang="en-US" sz="1800"/>
            </a:br>
            <a:r>
              <a:rPr lang="en-GB" altLang="en-US" sz="1800">
                <a:hlinkClick r:id="" action="ppaction://noaction"/>
              </a:rPr>
              <a:t>[1]</a:t>
            </a:r>
            <a:r>
              <a:rPr lang="en-GB" altLang="en-US" sz="1800"/>
              <a:t> Kant, Immanuel, </a:t>
            </a:r>
            <a:r>
              <a:rPr lang="en-GB" altLang="en-US" sz="1800" i="1"/>
              <a:t>Dreams of a Spirit Seer</a:t>
            </a:r>
            <a:r>
              <a:rPr lang="en-GB" altLang="en-US" sz="1800"/>
              <a:t>, trans. Emanuel F. Goerwitz, Bristol: Theommes Press 1992, p. 121.</a:t>
            </a:r>
            <a:endParaRPr lang="en-US" altLang="en-US" sz="1800"/>
          </a:p>
        </p:txBody>
      </p:sp>
      <p:pic>
        <p:nvPicPr>
          <p:cNvPr id="19460" name="Picture 5" descr="Kant">
            <a:extLst>
              <a:ext uri="{FF2B5EF4-FFF2-40B4-BE49-F238E27FC236}">
                <a16:creationId xmlns:a16="http://schemas.microsoft.com/office/drawing/2014/main" id="{0A85EA97-FCDA-4E8F-B2BA-D99A7FE7E287}"/>
              </a:ext>
            </a:extLst>
          </p:cNvPr>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005388" y="1628775"/>
            <a:ext cx="3268662" cy="4392613"/>
          </a:xfr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062B209C-D87C-4052-B4F3-54B12CF74D9F}"/>
              </a:ext>
            </a:extLst>
          </p:cNvPr>
          <p:cNvSpPr>
            <a:spLocks noGrp="1" noChangeArrowheads="1"/>
          </p:cNvSpPr>
          <p:nvPr>
            <p:ph type="title"/>
          </p:nvPr>
        </p:nvSpPr>
        <p:spPr/>
        <p:txBody>
          <a:bodyPr/>
          <a:lstStyle/>
          <a:p>
            <a:pPr eaLnBrk="1" hangingPunct="1"/>
            <a:r>
              <a:rPr lang="en-GB" altLang="en-US" sz="4000"/>
              <a:t>The ‘Standard Model’ </a:t>
            </a:r>
            <a:br>
              <a:rPr lang="en-GB" altLang="en-US" sz="4000"/>
            </a:br>
            <a:r>
              <a:rPr lang="en-GB" altLang="en-US" sz="4000"/>
              <a:t>E.B. Tylor 1832-1917</a:t>
            </a:r>
            <a:endParaRPr lang="en-US" altLang="en-US" sz="4000"/>
          </a:p>
        </p:txBody>
      </p:sp>
      <p:sp>
        <p:nvSpPr>
          <p:cNvPr id="20483" name="Rectangle 4">
            <a:extLst>
              <a:ext uri="{FF2B5EF4-FFF2-40B4-BE49-F238E27FC236}">
                <a16:creationId xmlns:a16="http://schemas.microsoft.com/office/drawing/2014/main" id="{9AC20BF0-B9F7-4646-8AE2-9DEABEE4CF27}"/>
              </a:ext>
            </a:extLst>
          </p:cNvPr>
          <p:cNvSpPr>
            <a:spLocks noGrp="1" noChangeArrowheads="1"/>
          </p:cNvSpPr>
          <p:nvPr>
            <p:ph type="body" sz="half" idx="1"/>
          </p:nvPr>
        </p:nvSpPr>
        <p:spPr/>
        <p:txBody>
          <a:bodyPr/>
          <a:lstStyle/>
          <a:p>
            <a:pPr eaLnBrk="1" hangingPunct="1">
              <a:buFontTx/>
              <a:buNone/>
            </a:pPr>
            <a:r>
              <a:rPr lang="en-GB" altLang="en-US" sz="2800"/>
              <a:t>‘</a:t>
            </a:r>
            <a:r>
              <a:rPr lang="en-GB" altLang="en-US" sz="1600"/>
              <a:t>Primitive Culture’, 3 Vols</a:t>
            </a:r>
          </a:p>
          <a:p>
            <a:pPr eaLnBrk="1" hangingPunct="1">
              <a:buFontTx/>
              <a:buNone/>
            </a:pPr>
            <a:r>
              <a:rPr lang="en-GB" altLang="en-US" sz="1600"/>
              <a:t>Evolution Intellectalised</a:t>
            </a:r>
          </a:p>
          <a:p>
            <a:pPr eaLnBrk="1" hangingPunct="1">
              <a:buFontTx/>
              <a:buNone/>
            </a:pPr>
            <a:r>
              <a:rPr lang="en-GB" altLang="en-US" sz="1600"/>
              <a:t>Astrology represents a form of magical thinking and a primitive stage of intellectual evolution</a:t>
            </a:r>
          </a:p>
          <a:p>
            <a:pPr eaLnBrk="1" hangingPunct="1">
              <a:buFontTx/>
              <a:buNone/>
            </a:pPr>
            <a:r>
              <a:rPr lang="en-GB" altLang="en-US" sz="1600"/>
              <a:t>i.e., astrology is subjected to a framework inspired by Natural Selection (Darwin’s explanation for evolution).</a:t>
            </a:r>
          </a:p>
          <a:p>
            <a:pPr eaLnBrk="1" hangingPunct="1">
              <a:buFontTx/>
              <a:buNone/>
            </a:pPr>
            <a:endParaRPr lang="en-GB" altLang="en-US" sz="1600"/>
          </a:p>
          <a:p>
            <a:pPr eaLnBrk="1" hangingPunct="1">
              <a:buFontTx/>
              <a:buNone/>
            </a:pPr>
            <a:r>
              <a:rPr lang="en-GB" altLang="en-US" sz="1600"/>
              <a:t>However:</a:t>
            </a:r>
          </a:p>
          <a:p>
            <a:pPr eaLnBrk="1" hangingPunct="1">
              <a:buFontTx/>
              <a:buNone/>
            </a:pPr>
            <a:r>
              <a:rPr lang="en-GB" altLang="en-US" sz="1600"/>
              <a:t>Although many Darwinists except the conclusions of this line of reasoning many challenge the discipline of evolutionary psychology </a:t>
            </a:r>
            <a:endParaRPr lang="en-US" altLang="en-US" sz="1600"/>
          </a:p>
        </p:txBody>
      </p:sp>
      <p:pic>
        <p:nvPicPr>
          <p:cNvPr id="20484" name="Picture 6" descr="Tylor">
            <a:extLst>
              <a:ext uri="{FF2B5EF4-FFF2-40B4-BE49-F238E27FC236}">
                <a16:creationId xmlns:a16="http://schemas.microsoft.com/office/drawing/2014/main" id="{1A388DCD-66F9-41BB-9A50-EF0E76F8A95C}"/>
              </a:ext>
            </a:extLst>
          </p:cNvPr>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943475" y="1628775"/>
            <a:ext cx="3446463" cy="4464050"/>
          </a:xfr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1B0D48BF-AC7F-474E-81E8-828E3319A2AF}"/>
              </a:ext>
            </a:extLst>
          </p:cNvPr>
          <p:cNvSpPr>
            <a:spLocks noGrp="1" noChangeArrowheads="1"/>
          </p:cNvSpPr>
          <p:nvPr>
            <p:ph type="title"/>
          </p:nvPr>
        </p:nvSpPr>
        <p:spPr/>
        <p:txBody>
          <a:bodyPr/>
          <a:lstStyle/>
          <a:p>
            <a:pPr eaLnBrk="1" hangingPunct="1"/>
            <a:r>
              <a:rPr lang="en-GB" altLang="en-US" sz="4000"/>
              <a:t>The ‘Standard Model’</a:t>
            </a:r>
            <a:br>
              <a:rPr lang="en-GB" altLang="en-US" sz="4000"/>
            </a:br>
            <a:r>
              <a:rPr lang="en-GB" altLang="en-US" sz="4000"/>
              <a:t>Sigmund Freud 1856-1939</a:t>
            </a:r>
            <a:endParaRPr lang="en-US" altLang="en-US" sz="4000"/>
          </a:p>
        </p:txBody>
      </p:sp>
      <p:sp>
        <p:nvSpPr>
          <p:cNvPr id="21507" name="Rectangle 4">
            <a:extLst>
              <a:ext uri="{FF2B5EF4-FFF2-40B4-BE49-F238E27FC236}">
                <a16:creationId xmlns:a16="http://schemas.microsoft.com/office/drawing/2014/main" id="{C0D8DFA0-CB04-45F5-B9B1-CA2B82D4EC0C}"/>
              </a:ext>
            </a:extLst>
          </p:cNvPr>
          <p:cNvSpPr>
            <a:spLocks noGrp="1" noChangeArrowheads="1"/>
          </p:cNvSpPr>
          <p:nvPr>
            <p:ph type="body" sz="half" idx="1"/>
          </p:nvPr>
        </p:nvSpPr>
        <p:spPr/>
        <p:txBody>
          <a:bodyPr/>
          <a:lstStyle/>
          <a:p>
            <a:pPr eaLnBrk="1" hangingPunct="1">
              <a:lnSpc>
                <a:spcPct val="90000"/>
              </a:lnSpc>
            </a:pPr>
            <a:r>
              <a:rPr lang="en-GB" altLang="en-US" sz="2800"/>
              <a:t>Evolution Psychologised</a:t>
            </a:r>
          </a:p>
          <a:p>
            <a:pPr eaLnBrk="1" hangingPunct="1">
              <a:lnSpc>
                <a:spcPct val="90000"/>
              </a:lnSpc>
            </a:pPr>
            <a:endParaRPr lang="en-GB" altLang="en-US" sz="2800"/>
          </a:p>
          <a:p>
            <a:pPr eaLnBrk="1" hangingPunct="1">
              <a:lnSpc>
                <a:spcPct val="90000"/>
              </a:lnSpc>
            </a:pPr>
            <a:r>
              <a:rPr lang="en-GB" altLang="en-US" sz="2800"/>
              <a:t>Religion = a form of psychological immaturity</a:t>
            </a:r>
          </a:p>
          <a:p>
            <a:pPr eaLnBrk="1" hangingPunct="1">
              <a:lnSpc>
                <a:spcPct val="90000"/>
              </a:lnSpc>
            </a:pPr>
            <a:r>
              <a:rPr lang="en-GB" altLang="en-US" sz="2800"/>
              <a:t>Astrology = so dangerous that we shouldn’t even mention it</a:t>
            </a:r>
            <a:endParaRPr lang="en-US" altLang="en-US" sz="2800"/>
          </a:p>
        </p:txBody>
      </p:sp>
      <p:pic>
        <p:nvPicPr>
          <p:cNvPr id="21508" name="Picture 6" descr="Freud">
            <a:extLst>
              <a:ext uri="{FF2B5EF4-FFF2-40B4-BE49-F238E27FC236}">
                <a16:creationId xmlns:a16="http://schemas.microsoft.com/office/drawing/2014/main" id="{9BA004F5-19B1-40C2-B7E1-E1B6AFC2EF2C}"/>
              </a:ext>
            </a:extLst>
          </p:cNvPr>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316538" y="1557338"/>
            <a:ext cx="3360737" cy="5040312"/>
          </a:xfr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CE7BFAE9-F7D9-4D00-8084-435795EBD2A0}"/>
              </a:ext>
            </a:extLst>
          </p:cNvPr>
          <p:cNvSpPr>
            <a:spLocks noGrp="1" noChangeArrowheads="1"/>
          </p:cNvSpPr>
          <p:nvPr>
            <p:ph type="title"/>
          </p:nvPr>
        </p:nvSpPr>
        <p:spPr/>
        <p:txBody>
          <a:bodyPr/>
          <a:lstStyle/>
          <a:p>
            <a:pPr eaLnBrk="1" hangingPunct="1"/>
            <a:r>
              <a:rPr lang="en-GB" altLang="en-US" sz="3600">
                <a:latin typeface="Cambria" panose="02040503050406030204" pitchFamily="18" charset="0"/>
              </a:rPr>
              <a:t>The ‘Standard Model’ </a:t>
            </a:r>
            <a:br>
              <a:rPr lang="en-GB" altLang="en-US" sz="3600">
                <a:latin typeface="Cambria" panose="02040503050406030204" pitchFamily="18" charset="0"/>
              </a:rPr>
            </a:br>
            <a:r>
              <a:rPr lang="en-GB" altLang="en-US" sz="3600">
                <a:latin typeface="Cambria" panose="02040503050406030204" pitchFamily="18" charset="0"/>
              </a:rPr>
              <a:t>Theodor Adorno 1903-69 (Introduction module)</a:t>
            </a:r>
            <a:endParaRPr lang="en-US" altLang="en-US" sz="3600">
              <a:latin typeface="Cambria" panose="02040503050406030204" pitchFamily="18" charset="0"/>
            </a:endParaRPr>
          </a:p>
        </p:txBody>
      </p:sp>
      <p:sp>
        <p:nvSpPr>
          <p:cNvPr id="22531" name="Rectangle 4">
            <a:extLst>
              <a:ext uri="{FF2B5EF4-FFF2-40B4-BE49-F238E27FC236}">
                <a16:creationId xmlns:a16="http://schemas.microsoft.com/office/drawing/2014/main" id="{0E8DCD75-FF72-4677-8A85-5A638C97B581}"/>
              </a:ext>
            </a:extLst>
          </p:cNvPr>
          <p:cNvSpPr>
            <a:spLocks noGrp="1" noChangeArrowheads="1"/>
          </p:cNvSpPr>
          <p:nvPr>
            <p:ph type="body" sz="half" idx="1"/>
          </p:nvPr>
        </p:nvSpPr>
        <p:spPr/>
        <p:txBody>
          <a:bodyPr/>
          <a:lstStyle/>
          <a:p>
            <a:pPr eaLnBrk="1" hangingPunct="1"/>
            <a:r>
              <a:rPr lang="en-GB" altLang="en-US" sz="2800">
                <a:latin typeface="Cambria" panose="02040503050406030204" pitchFamily="18" charset="0"/>
              </a:rPr>
              <a:t>Freud + Marx</a:t>
            </a:r>
          </a:p>
          <a:p>
            <a:pPr eaLnBrk="1" hangingPunct="1"/>
            <a:endParaRPr lang="en-GB" altLang="en-US" sz="2800">
              <a:latin typeface="Cambria" panose="02040503050406030204" pitchFamily="18" charset="0"/>
            </a:endParaRPr>
          </a:p>
          <a:p>
            <a:pPr eaLnBrk="1" hangingPunct="1"/>
            <a:r>
              <a:rPr lang="en-GB" altLang="en-US" sz="2800">
                <a:latin typeface="Cambria" panose="02040503050406030204" pitchFamily="18" charset="0"/>
              </a:rPr>
              <a:t>Astrology is so serious a psychological malfunction that it is an indicator of Fascist/Nazi  sympathies</a:t>
            </a:r>
            <a:endParaRPr lang="en-US" altLang="en-US" sz="2800">
              <a:latin typeface="Cambria" panose="02040503050406030204" pitchFamily="18" charset="0"/>
            </a:endParaRPr>
          </a:p>
        </p:txBody>
      </p:sp>
      <p:pic>
        <p:nvPicPr>
          <p:cNvPr id="22532" name="Picture 6" descr="Adorno">
            <a:extLst>
              <a:ext uri="{FF2B5EF4-FFF2-40B4-BE49-F238E27FC236}">
                <a16:creationId xmlns:a16="http://schemas.microsoft.com/office/drawing/2014/main" id="{7A911360-236C-481F-8DF5-592E60EBC94A}"/>
              </a:ext>
            </a:extLst>
          </p:cNvPr>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045075" y="1700213"/>
            <a:ext cx="3565525" cy="4752975"/>
          </a:xfr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054D65-CDA5-49CC-925C-FD27A92FA77A}"/>
              </a:ext>
            </a:extLst>
          </p:cNvPr>
          <p:cNvSpPr>
            <a:spLocks noGrp="1"/>
          </p:cNvSpPr>
          <p:nvPr>
            <p:ph type="title"/>
          </p:nvPr>
        </p:nvSpPr>
        <p:spPr/>
        <p:txBody>
          <a:bodyPr rtlCol="0">
            <a:normAutofit fontScale="90000"/>
          </a:bodyPr>
          <a:lstStyle/>
          <a:p>
            <a:pPr eaLnBrk="1" fontAlgn="auto" hangingPunct="1">
              <a:spcAft>
                <a:spcPts val="0"/>
              </a:spcAft>
              <a:defRPr/>
            </a:pPr>
            <a:r>
              <a:rPr lang="en-GB" dirty="0"/>
              <a:t>Academics: the Origins of Astrology: </a:t>
            </a:r>
            <a:br>
              <a:rPr lang="en-GB" dirty="0"/>
            </a:br>
            <a:r>
              <a:rPr lang="en-GB" sz="2000" i="1" dirty="0"/>
              <a:t>astrology might have been a religion but isn’t now</a:t>
            </a:r>
            <a:endParaRPr lang="en-US" sz="2000" i="1" dirty="0"/>
          </a:p>
        </p:txBody>
      </p:sp>
      <p:sp>
        <p:nvSpPr>
          <p:cNvPr id="3" name="Content Placeholder 2">
            <a:extLst>
              <a:ext uri="{FF2B5EF4-FFF2-40B4-BE49-F238E27FC236}">
                <a16:creationId xmlns:a16="http://schemas.microsoft.com/office/drawing/2014/main" id="{487CC71B-B298-4463-AC22-4BCC440896CC}"/>
              </a:ext>
            </a:extLst>
          </p:cNvPr>
          <p:cNvSpPr>
            <a:spLocks noGrp="1"/>
          </p:cNvSpPr>
          <p:nvPr>
            <p:ph sz="half" idx="1"/>
          </p:nvPr>
        </p:nvSpPr>
        <p:spPr/>
        <p:txBody>
          <a:bodyPr rtlCol="0">
            <a:normAutofit fontScale="85000" lnSpcReduction="20000"/>
          </a:bodyPr>
          <a:lstStyle/>
          <a:p>
            <a:pPr eaLnBrk="1" fontAlgn="auto" hangingPunct="1">
              <a:spcAft>
                <a:spcPts val="0"/>
              </a:spcAft>
              <a:defRPr/>
            </a:pPr>
            <a:r>
              <a:rPr lang="en-GB" dirty="0"/>
              <a:t>Max Weber: astrology a ‘consequence’ of astral religion.</a:t>
            </a:r>
          </a:p>
          <a:p>
            <a:pPr eaLnBrk="1" fontAlgn="auto" hangingPunct="1">
              <a:spcAft>
                <a:spcPts val="0"/>
              </a:spcAft>
              <a:defRPr/>
            </a:pPr>
            <a:r>
              <a:rPr lang="en-GB" dirty="0"/>
              <a:t>Franz Cumont: astral religion a consequence of astrology.</a:t>
            </a:r>
            <a:r>
              <a:rPr lang="en-US" dirty="0"/>
              <a:t> </a:t>
            </a:r>
          </a:p>
          <a:p>
            <a:pPr eaLnBrk="1" fontAlgn="auto" hangingPunct="1">
              <a:spcAft>
                <a:spcPts val="0"/>
              </a:spcAft>
              <a:defRPr/>
            </a:pPr>
            <a:r>
              <a:rPr lang="en-GB" dirty="0"/>
              <a:t>Lester Ness: astrology an ‘adjunct’ to Mesopotamian religion.</a:t>
            </a:r>
          </a:p>
          <a:p>
            <a:pPr eaLnBrk="1" fontAlgn="auto" hangingPunct="1">
              <a:spcAft>
                <a:spcPts val="0"/>
              </a:spcAft>
              <a:defRPr/>
            </a:pPr>
            <a:r>
              <a:rPr lang="en-GB" sz="1600" dirty="0"/>
              <a:t>Lester Ness, </a:t>
            </a:r>
            <a:r>
              <a:rPr lang="en-GB" sz="1600" i="1" dirty="0"/>
              <a:t>Written in the Stars: Ancient Zodiac Mosaics</a:t>
            </a:r>
            <a:r>
              <a:rPr lang="en-GB" sz="1600" dirty="0"/>
              <a:t> (Warren </a:t>
            </a:r>
            <a:r>
              <a:rPr lang="en-GB" sz="1600" dirty="0" err="1"/>
              <a:t>Center</a:t>
            </a:r>
            <a:r>
              <a:rPr lang="en-GB" sz="1600" dirty="0"/>
              <a:t> PA, 1998), p. 81. See also </a:t>
            </a:r>
          </a:p>
          <a:p>
            <a:pPr eaLnBrk="1" fontAlgn="auto" hangingPunct="1">
              <a:spcAft>
                <a:spcPts val="0"/>
              </a:spcAft>
              <a:defRPr/>
            </a:pPr>
            <a:r>
              <a:rPr lang="en-GB" sz="1600" dirty="0"/>
              <a:t>Franz Cumont, </a:t>
            </a:r>
            <a:r>
              <a:rPr lang="en-GB" sz="1600" i="1" dirty="0"/>
              <a:t>Astrology among the Greeks and Romans</a:t>
            </a:r>
            <a:r>
              <a:rPr lang="en-GB" sz="1600" dirty="0"/>
              <a:t> (New York, 1960), pp. 12–21.</a:t>
            </a:r>
            <a:endParaRPr lang="en-US" sz="1600" dirty="0"/>
          </a:p>
          <a:p>
            <a:pPr eaLnBrk="1" fontAlgn="auto" hangingPunct="1">
              <a:spcAft>
                <a:spcPts val="0"/>
              </a:spcAft>
              <a:defRPr/>
            </a:pPr>
            <a:r>
              <a:rPr lang="en-GB" sz="1600" dirty="0"/>
              <a:t>Max Weber, </a:t>
            </a:r>
            <a:r>
              <a:rPr lang="en-GB" sz="1600" i="1" dirty="0"/>
              <a:t>The Sociology of Religion</a:t>
            </a:r>
            <a:r>
              <a:rPr lang="en-GB" sz="1600" dirty="0"/>
              <a:t>, trans. Ephraim </a:t>
            </a:r>
            <a:r>
              <a:rPr lang="en-GB" sz="1600" dirty="0" err="1"/>
              <a:t>Fischoff</a:t>
            </a:r>
            <a:r>
              <a:rPr lang="en-GB" sz="1600" dirty="0"/>
              <a:t>, 4th </a:t>
            </a:r>
            <a:r>
              <a:rPr lang="en-GB" sz="1600" dirty="0" err="1"/>
              <a:t>edn</a:t>
            </a:r>
            <a:r>
              <a:rPr lang="en-GB" sz="1600" dirty="0"/>
              <a:t> (Boston, 1963), p. 22; Cumont, </a:t>
            </a:r>
            <a:r>
              <a:rPr lang="en-GB" sz="1600" i="1" dirty="0"/>
              <a:t>Astrology</a:t>
            </a:r>
            <a:r>
              <a:rPr lang="en-GB" sz="1600" dirty="0"/>
              <a:t>, p. 16.</a:t>
            </a:r>
            <a:endParaRPr lang="en-US" sz="1600" dirty="0"/>
          </a:p>
          <a:p>
            <a:pPr eaLnBrk="1" fontAlgn="auto" hangingPunct="1">
              <a:spcAft>
                <a:spcPts val="0"/>
              </a:spcAft>
              <a:defRPr/>
            </a:pPr>
            <a:endParaRPr lang="en-US" dirty="0"/>
          </a:p>
        </p:txBody>
      </p:sp>
      <p:pic>
        <p:nvPicPr>
          <p:cNvPr id="23556" name="Content Placeholder 4" descr="Max Weber.jpg">
            <a:extLst>
              <a:ext uri="{FF2B5EF4-FFF2-40B4-BE49-F238E27FC236}">
                <a16:creationId xmlns:a16="http://schemas.microsoft.com/office/drawing/2014/main" id="{194DBE2E-8778-43CE-A4BC-19CC3B649FBA}"/>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929188" y="1714500"/>
            <a:ext cx="1428750" cy="1819275"/>
          </a:xfrm>
        </p:spPr>
      </p:pic>
      <p:pic>
        <p:nvPicPr>
          <p:cNvPr id="23557" name="Picture 5" descr="Franz Cumont.jpeg">
            <a:extLst>
              <a:ext uri="{FF2B5EF4-FFF2-40B4-BE49-F238E27FC236}">
                <a16:creationId xmlns:a16="http://schemas.microsoft.com/office/drawing/2014/main" id="{233D8767-3425-4B94-8C61-C814FFB51F6D}"/>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572250" y="2428875"/>
            <a:ext cx="1530350" cy="209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3558" name="Picture 6" descr="TSD_logo high res.jpg">
            <a:extLst>
              <a:ext uri="{FF2B5EF4-FFF2-40B4-BE49-F238E27FC236}">
                <a16:creationId xmlns:a16="http://schemas.microsoft.com/office/drawing/2014/main" id="{0CC09996-BF9A-40DF-AF0E-63B1AEDB0313}"/>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6215063"/>
            <a:ext cx="1558925" cy="642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1B963F20-E277-4786-A4EA-040ABDB137D8}"/>
              </a:ext>
            </a:extLst>
          </p:cNvPr>
          <p:cNvSpPr>
            <a:spLocks noGrp="1"/>
          </p:cNvSpPr>
          <p:nvPr>
            <p:ph type="title"/>
          </p:nvPr>
        </p:nvSpPr>
        <p:spPr/>
        <p:txBody>
          <a:bodyPr/>
          <a:lstStyle/>
          <a:p>
            <a:pPr eaLnBrk="1" hangingPunct="1"/>
            <a:r>
              <a:rPr lang="en-GB" altLang="en-US"/>
              <a:t>Current academic views </a:t>
            </a:r>
            <a:br>
              <a:rPr lang="en-GB" altLang="en-US"/>
            </a:br>
            <a:r>
              <a:rPr lang="en-GB" altLang="en-US" sz="1200"/>
              <a:t>(see Campion, Astrology and Popular Religion…):</a:t>
            </a:r>
            <a:endParaRPr lang="en-US" altLang="en-US" sz="1200"/>
          </a:p>
        </p:txBody>
      </p:sp>
      <p:sp>
        <p:nvSpPr>
          <p:cNvPr id="3" name="Content Placeholder 2">
            <a:extLst>
              <a:ext uri="{FF2B5EF4-FFF2-40B4-BE49-F238E27FC236}">
                <a16:creationId xmlns:a16="http://schemas.microsoft.com/office/drawing/2014/main" id="{F6D27F8E-41EA-42CD-BE93-03B827488A8B}"/>
              </a:ext>
            </a:extLst>
          </p:cNvPr>
          <p:cNvSpPr>
            <a:spLocks noGrp="1"/>
          </p:cNvSpPr>
          <p:nvPr>
            <p:ph sz="half" idx="1"/>
          </p:nvPr>
        </p:nvSpPr>
        <p:spPr/>
        <p:txBody>
          <a:bodyPr rtlCol="0">
            <a:normAutofit fontScale="92500" lnSpcReduction="20000"/>
          </a:bodyPr>
          <a:lstStyle/>
          <a:p>
            <a:pPr eaLnBrk="1" fontAlgn="auto" hangingPunct="1">
              <a:spcAft>
                <a:spcPts val="0"/>
              </a:spcAft>
              <a:defRPr/>
            </a:pPr>
            <a:r>
              <a:rPr lang="en-GB" dirty="0"/>
              <a:t>a New Age belief or practice (York 1995), </a:t>
            </a:r>
          </a:p>
          <a:p>
            <a:pPr eaLnBrk="1" fontAlgn="auto" hangingPunct="1">
              <a:spcAft>
                <a:spcPts val="0"/>
              </a:spcAft>
              <a:defRPr/>
            </a:pPr>
            <a:r>
              <a:rPr lang="en-GB" dirty="0"/>
              <a:t>paranormal (Rice 2003: 100)</a:t>
            </a:r>
          </a:p>
          <a:p>
            <a:pPr eaLnBrk="1" fontAlgn="auto" hangingPunct="1">
              <a:spcAft>
                <a:spcPts val="0"/>
              </a:spcAft>
              <a:defRPr/>
            </a:pPr>
            <a:r>
              <a:rPr lang="en-GB" dirty="0"/>
              <a:t>an 'alternative religion' (Hunt 2003: 171-3), </a:t>
            </a:r>
          </a:p>
          <a:p>
            <a:pPr eaLnBrk="1" fontAlgn="auto" hangingPunct="1">
              <a:spcAft>
                <a:spcPts val="0"/>
              </a:spcAft>
              <a:defRPr/>
            </a:pPr>
            <a:r>
              <a:rPr lang="en-GB" dirty="0"/>
              <a:t>a potential contributor to the decline of the mainstream churches in Britain (Gill 1999) (and therefore implicitly </a:t>
            </a:r>
            <a:r>
              <a:rPr lang="en-GB" dirty="0" err="1"/>
              <a:t>religous</a:t>
            </a:r>
            <a:r>
              <a:rPr lang="en-GB" dirty="0"/>
              <a:t>)</a:t>
            </a:r>
            <a:endParaRPr lang="en-US" dirty="0"/>
          </a:p>
        </p:txBody>
      </p:sp>
      <p:pic>
        <p:nvPicPr>
          <p:cNvPr id="24580" name="Content Placeholder 4" descr="michael_york.jpeg">
            <a:extLst>
              <a:ext uri="{FF2B5EF4-FFF2-40B4-BE49-F238E27FC236}">
                <a16:creationId xmlns:a16="http://schemas.microsoft.com/office/drawing/2014/main" id="{FB5AA086-50F8-4EAC-B925-C974B247C3C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072063" y="1428750"/>
            <a:ext cx="1117600" cy="1285875"/>
          </a:xfrm>
        </p:spPr>
      </p:pic>
      <p:pic>
        <p:nvPicPr>
          <p:cNvPr id="24581" name="Picture 5" descr="Steve Hunt.gif">
            <a:extLst>
              <a:ext uri="{FF2B5EF4-FFF2-40B4-BE49-F238E27FC236}">
                <a16:creationId xmlns:a16="http://schemas.microsoft.com/office/drawing/2014/main" id="{91B64DF6-CF0E-46CA-9502-9AE8F1E1DEC4}"/>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072063" y="3143250"/>
            <a:ext cx="996950" cy="1457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2" name="Picture 6" descr="Gill.jpeg">
            <a:extLst>
              <a:ext uri="{FF2B5EF4-FFF2-40B4-BE49-F238E27FC236}">
                <a16:creationId xmlns:a16="http://schemas.microsoft.com/office/drawing/2014/main" id="{A29F44D5-6ABF-49CF-B419-F5FA910CCD8E}"/>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659563" y="4724400"/>
            <a:ext cx="1014412" cy="1593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4583" name="Picture 7" descr="alternative-religions-sociological-introduction-stephen-hunt-paperback-cover-art.jpeg">
            <a:extLst>
              <a:ext uri="{FF2B5EF4-FFF2-40B4-BE49-F238E27FC236}">
                <a16:creationId xmlns:a16="http://schemas.microsoft.com/office/drawing/2014/main" id="{7F3574E8-D4EF-4B42-8D3A-1D68602BA2E8}"/>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6659563" y="3213100"/>
            <a:ext cx="973137" cy="1400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6ABDB-92A7-48F6-9EC4-C232B6871212}"/>
              </a:ext>
            </a:extLst>
          </p:cNvPr>
          <p:cNvSpPr>
            <a:spLocks noGrp="1"/>
          </p:cNvSpPr>
          <p:nvPr>
            <p:ph type="title"/>
          </p:nvPr>
        </p:nvSpPr>
        <p:spPr/>
        <p:txBody>
          <a:bodyPr rtlCol="0">
            <a:normAutofit fontScale="90000"/>
          </a:bodyPr>
          <a:lstStyle/>
          <a:p>
            <a:pPr eaLnBrk="1" fontAlgn="auto" hangingPunct="1">
              <a:spcAft>
                <a:spcPts val="0"/>
              </a:spcAft>
              <a:defRPr/>
            </a:pPr>
            <a:r>
              <a:rPr lang="en-GB" dirty="0"/>
              <a:t>Cultural comment - Astrology as a ‘substitute’ religion</a:t>
            </a:r>
            <a:endParaRPr lang="en-US" dirty="0"/>
          </a:p>
        </p:txBody>
      </p:sp>
      <p:sp>
        <p:nvSpPr>
          <p:cNvPr id="3" name="Content Placeholder 2">
            <a:extLst>
              <a:ext uri="{FF2B5EF4-FFF2-40B4-BE49-F238E27FC236}">
                <a16:creationId xmlns:a16="http://schemas.microsoft.com/office/drawing/2014/main" id="{9CC6752E-42F9-4AC9-977D-BECE81464B7D}"/>
              </a:ext>
            </a:extLst>
          </p:cNvPr>
          <p:cNvSpPr>
            <a:spLocks noGrp="1"/>
          </p:cNvSpPr>
          <p:nvPr>
            <p:ph sz="half" idx="1"/>
          </p:nvPr>
        </p:nvSpPr>
        <p:spPr/>
        <p:txBody>
          <a:bodyPr rtlCol="0">
            <a:normAutofit fontScale="70000" lnSpcReduction="20000"/>
          </a:bodyPr>
          <a:lstStyle/>
          <a:p>
            <a:pPr eaLnBrk="1" fontAlgn="auto" hangingPunct="1">
              <a:spcAft>
                <a:spcPts val="0"/>
              </a:spcAft>
              <a:defRPr/>
            </a:pPr>
            <a:r>
              <a:rPr lang="en-GB" dirty="0"/>
              <a:t>Derek Draper in </a:t>
            </a:r>
            <a:r>
              <a:rPr lang="en-GB" i="1" dirty="0"/>
              <a:t>The Times</a:t>
            </a:r>
            <a:r>
              <a:rPr lang="en-GB" dirty="0"/>
              <a:t>: ‘As religious belief dies in Britain, is it being replaced with a tendency towards superstition, magic or obscure cults?’ </a:t>
            </a:r>
          </a:p>
          <a:p>
            <a:pPr eaLnBrk="1" fontAlgn="auto" hangingPunct="1">
              <a:spcAft>
                <a:spcPts val="0"/>
              </a:spcAft>
              <a:defRPr/>
            </a:pPr>
            <a:endParaRPr lang="en-GB" dirty="0"/>
          </a:p>
          <a:p>
            <a:pPr eaLnBrk="1" fontAlgn="auto" hangingPunct="1">
              <a:spcAft>
                <a:spcPts val="0"/>
              </a:spcAft>
              <a:defRPr/>
            </a:pPr>
            <a:r>
              <a:rPr lang="en-GB" dirty="0"/>
              <a:t>Nigella Lawson, citing the 1996 Church of England report, </a:t>
            </a:r>
            <a:r>
              <a:rPr lang="en-GB" i="1" dirty="0"/>
              <a:t>The Search for Faith: </a:t>
            </a:r>
            <a:r>
              <a:rPr lang="en-GB" dirty="0"/>
              <a:t>‘star-signs’ and ‘the cult of the clairvoyant’ are replacing the Church as ‘the new religion’. </a:t>
            </a:r>
          </a:p>
          <a:p>
            <a:pPr eaLnBrk="1" fontAlgn="auto" hangingPunct="1">
              <a:spcAft>
                <a:spcPts val="0"/>
              </a:spcAft>
              <a:defRPr/>
            </a:pPr>
            <a:endParaRPr lang="en-GB" dirty="0"/>
          </a:p>
          <a:p>
            <a:pPr eaLnBrk="1" fontAlgn="auto" hangingPunct="1">
              <a:spcAft>
                <a:spcPts val="0"/>
              </a:spcAft>
              <a:defRPr/>
            </a:pPr>
            <a:r>
              <a:rPr lang="en-GB" sz="1800" dirty="0"/>
              <a:t>Derek Draper, ‘I used to live a shallow life’, </a:t>
            </a:r>
            <a:r>
              <a:rPr lang="en-GB" sz="1800" i="1" dirty="0"/>
              <a:t>Times</a:t>
            </a:r>
            <a:r>
              <a:rPr lang="en-GB" sz="1800" dirty="0"/>
              <a:t>, 21 February 2001, p. 3.</a:t>
            </a:r>
            <a:endParaRPr lang="en-US" sz="1800" dirty="0"/>
          </a:p>
          <a:p>
            <a:pPr eaLnBrk="1" fontAlgn="auto" hangingPunct="1">
              <a:spcAft>
                <a:spcPts val="0"/>
              </a:spcAft>
              <a:defRPr/>
            </a:pPr>
            <a:r>
              <a:rPr lang="en-GB" sz="1800" dirty="0"/>
              <a:t>Nigella Lawson, ‘Astrology and the need to believe: Why are we going to New Age cranks for old-style cures?’, </a:t>
            </a:r>
            <a:r>
              <a:rPr lang="en-GB" sz="1800" i="1" dirty="0"/>
              <a:t>Times</a:t>
            </a:r>
            <a:r>
              <a:rPr lang="en-GB" sz="1800" dirty="0"/>
              <a:t>, 13 November 1996, p. 17.</a:t>
            </a:r>
            <a:endParaRPr lang="en-US" sz="1800" dirty="0"/>
          </a:p>
          <a:p>
            <a:pPr eaLnBrk="1" fontAlgn="auto" hangingPunct="1">
              <a:spcAft>
                <a:spcPts val="0"/>
              </a:spcAft>
              <a:defRPr/>
            </a:pPr>
            <a:endParaRPr lang="en-US" dirty="0"/>
          </a:p>
        </p:txBody>
      </p:sp>
      <p:pic>
        <p:nvPicPr>
          <p:cNvPr id="25604" name="Content Placeholder 4" descr="Derek Draper.bmp">
            <a:extLst>
              <a:ext uri="{FF2B5EF4-FFF2-40B4-BE49-F238E27FC236}">
                <a16:creationId xmlns:a16="http://schemas.microsoft.com/office/drawing/2014/main" id="{B9AE1BBE-DC21-45AA-8625-DD7555CC0B29}"/>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357813" y="1571625"/>
            <a:ext cx="1714500" cy="1714500"/>
          </a:xfrm>
        </p:spPr>
      </p:pic>
      <p:pic>
        <p:nvPicPr>
          <p:cNvPr id="25605" name="Picture 5" descr="Nigella Lawson.jpeg">
            <a:extLst>
              <a:ext uri="{FF2B5EF4-FFF2-40B4-BE49-F238E27FC236}">
                <a16:creationId xmlns:a16="http://schemas.microsoft.com/office/drawing/2014/main" id="{523DB830-587F-4A7B-8C69-45CEDABDF8C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286375" y="3714750"/>
            <a:ext cx="2714625" cy="1527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6" name="Picture 6" descr="TSD_logo high res.jpg">
            <a:extLst>
              <a:ext uri="{FF2B5EF4-FFF2-40B4-BE49-F238E27FC236}">
                <a16:creationId xmlns:a16="http://schemas.microsoft.com/office/drawing/2014/main" id="{4F5BC5A8-3C10-437A-B252-3405DA15AA2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6215063"/>
            <a:ext cx="1558925" cy="642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7" name="Picture 7" descr="TSD_logo high res.jpg">
            <a:extLst>
              <a:ext uri="{FF2B5EF4-FFF2-40B4-BE49-F238E27FC236}">
                <a16:creationId xmlns:a16="http://schemas.microsoft.com/office/drawing/2014/main" id="{A78F719C-DD54-4844-854D-42FEC566CDA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52400" y="6367463"/>
            <a:ext cx="1558925" cy="642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4">
            <a:extLst>
              <a:ext uri="{FF2B5EF4-FFF2-40B4-BE49-F238E27FC236}">
                <a16:creationId xmlns:a16="http://schemas.microsoft.com/office/drawing/2014/main" id="{7F29CD8E-F6FB-417F-950F-4EE86D5D18EF}"/>
              </a:ext>
            </a:extLst>
          </p:cNvPr>
          <p:cNvSpPr>
            <a:spLocks noGrp="1"/>
          </p:cNvSpPr>
          <p:nvPr>
            <p:ph type="title"/>
          </p:nvPr>
        </p:nvSpPr>
        <p:spPr/>
        <p:txBody>
          <a:bodyPr/>
          <a:lstStyle/>
          <a:p>
            <a:endParaRPr lang="en-GB" altLang="en-US"/>
          </a:p>
        </p:txBody>
      </p:sp>
      <p:sp>
        <p:nvSpPr>
          <p:cNvPr id="26627" name="Content Placeholder 5">
            <a:extLst>
              <a:ext uri="{FF2B5EF4-FFF2-40B4-BE49-F238E27FC236}">
                <a16:creationId xmlns:a16="http://schemas.microsoft.com/office/drawing/2014/main" id="{88C3DB1B-3C1F-40A0-8A51-2998F7502266}"/>
              </a:ext>
            </a:extLst>
          </p:cNvPr>
          <p:cNvSpPr>
            <a:spLocks noGrp="1"/>
          </p:cNvSpPr>
          <p:nvPr>
            <p:ph idx="1"/>
          </p:nvPr>
        </p:nvSpPr>
        <p:spPr/>
        <p:txBody>
          <a:bodyPr/>
          <a:lstStyle/>
          <a:p>
            <a:endParaRPr lang="en-GB" altLang="en-US"/>
          </a:p>
          <a:p>
            <a:pPr algn="ctr">
              <a:buFont typeface="Arial" panose="020B0604020202020204" pitchFamily="34" charset="0"/>
              <a:buNone/>
            </a:pPr>
            <a:r>
              <a:rPr lang="en-GB" altLang="en-US" sz="4400" i="1"/>
              <a:t>INSIDERS – VIEWS OF ASTROLOGY’S MODERN ROLE AND STATUS</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6C182AB5-0399-463B-97D6-D1951F6691C9}"/>
              </a:ext>
            </a:extLst>
          </p:cNvPr>
          <p:cNvSpPr>
            <a:spLocks noGrp="1"/>
          </p:cNvSpPr>
          <p:nvPr>
            <p:ph type="title"/>
          </p:nvPr>
        </p:nvSpPr>
        <p:spPr/>
        <p:txBody>
          <a:bodyPr/>
          <a:lstStyle/>
          <a:p>
            <a:pPr eaLnBrk="1" hangingPunct="1"/>
            <a:r>
              <a:rPr lang="en-GB" altLang="en-US"/>
              <a:t>Insiders: Astrology is Religion?</a:t>
            </a:r>
            <a:endParaRPr lang="en-US" altLang="en-US"/>
          </a:p>
        </p:txBody>
      </p:sp>
      <p:sp>
        <p:nvSpPr>
          <p:cNvPr id="27651" name="Content Placeholder 2">
            <a:extLst>
              <a:ext uri="{FF2B5EF4-FFF2-40B4-BE49-F238E27FC236}">
                <a16:creationId xmlns:a16="http://schemas.microsoft.com/office/drawing/2014/main" id="{43F18E38-124A-46FD-AC05-F3393274E901}"/>
              </a:ext>
            </a:extLst>
          </p:cNvPr>
          <p:cNvSpPr>
            <a:spLocks noGrp="1"/>
          </p:cNvSpPr>
          <p:nvPr>
            <p:ph sz="half" idx="1"/>
          </p:nvPr>
        </p:nvSpPr>
        <p:spPr/>
        <p:txBody>
          <a:bodyPr/>
          <a:lstStyle/>
          <a:p>
            <a:pPr eaLnBrk="1" hangingPunct="1"/>
            <a:r>
              <a:rPr lang="en-GB" altLang="en-US"/>
              <a:t>Alan Leo (1860-1917):</a:t>
            </a:r>
          </a:p>
          <a:p>
            <a:pPr eaLnBrk="1" hangingPunct="1"/>
            <a:r>
              <a:rPr lang="en-GB" altLang="en-US"/>
              <a:t>‘Astrology [will] once again [be] established as a bright facet in the diamond of the coming World Religion.’ </a:t>
            </a:r>
          </a:p>
          <a:p>
            <a:pPr eaLnBrk="1" hangingPunct="1"/>
            <a:endParaRPr lang="en-US" altLang="en-US"/>
          </a:p>
          <a:p>
            <a:pPr eaLnBrk="1" hangingPunct="1"/>
            <a:endParaRPr lang="en-US" altLang="en-US"/>
          </a:p>
        </p:txBody>
      </p:sp>
      <p:pic>
        <p:nvPicPr>
          <p:cNvPr id="27652" name="Content Placeholder 4" descr="Alan Leo chart.gif">
            <a:extLst>
              <a:ext uri="{FF2B5EF4-FFF2-40B4-BE49-F238E27FC236}">
                <a16:creationId xmlns:a16="http://schemas.microsoft.com/office/drawing/2014/main" id="{358E9837-34CA-406F-87A8-61CBD7DE5F2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648200" y="1978025"/>
            <a:ext cx="4038600" cy="3770313"/>
          </a:xfrm>
        </p:spPr>
      </p:pic>
      <p:pic>
        <p:nvPicPr>
          <p:cNvPr id="27653" name="Picture 5" descr="TSD_logo high res.jpg">
            <a:extLst>
              <a:ext uri="{FF2B5EF4-FFF2-40B4-BE49-F238E27FC236}">
                <a16:creationId xmlns:a16="http://schemas.microsoft.com/office/drawing/2014/main" id="{BB6DF7A6-47FB-4825-AE01-FFF12BC1BD05}"/>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6215063"/>
            <a:ext cx="1558925" cy="642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8992D7C7-8C86-48B8-BCC9-26173CD74DB0}"/>
              </a:ext>
            </a:extLst>
          </p:cNvPr>
          <p:cNvSpPr>
            <a:spLocks noGrp="1" noChangeArrowheads="1"/>
          </p:cNvSpPr>
          <p:nvPr>
            <p:ph type="title"/>
          </p:nvPr>
        </p:nvSpPr>
        <p:spPr/>
        <p:txBody>
          <a:bodyPr rtlCol="0">
            <a:normAutofit fontScale="90000"/>
          </a:bodyPr>
          <a:lstStyle/>
          <a:p>
            <a:pPr eaLnBrk="1" fontAlgn="auto" hangingPunct="1">
              <a:spcAft>
                <a:spcPts val="0"/>
              </a:spcAft>
              <a:defRPr/>
            </a:pPr>
            <a:r>
              <a:rPr lang="en-GB" dirty="0"/>
              <a:t>Insiders: Dane Rudhyar (1895-1985): </a:t>
            </a:r>
            <a:br>
              <a:rPr lang="en-GB" dirty="0"/>
            </a:br>
            <a:r>
              <a:rPr lang="en-GB" dirty="0"/>
              <a:t>Proclaiming the New Age</a:t>
            </a:r>
            <a:endParaRPr lang="en-US" dirty="0"/>
          </a:p>
        </p:txBody>
      </p:sp>
      <p:sp>
        <p:nvSpPr>
          <p:cNvPr id="28675" name="Rectangle 3">
            <a:extLst>
              <a:ext uri="{FF2B5EF4-FFF2-40B4-BE49-F238E27FC236}">
                <a16:creationId xmlns:a16="http://schemas.microsoft.com/office/drawing/2014/main" id="{4CC4A9BF-300C-4CC3-9B17-E80B7EBDB852}"/>
              </a:ext>
            </a:extLst>
          </p:cNvPr>
          <p:cNvSpPr>
            <a:spLocks noGrp="1" noChangeArrowheads="1"/>
          </p:cNvSpPr>
          <p:nvPr>
            <p:ph type="body" sz="half" idx="1"/>
          </p:nvPr>
        </p:nvSpPr>
        <p:spPr/>
        <p:txBody>
          <a:bodyPr/>
          <a:lstStyle/>
          <a:p>
            <a:pPr eaLnBrk="1" hangingPunct="1">
              <a:lnSpc>
                <a:spcPct val="80000"/>
              </a:lnSpc>
            </a:pPr>
            <a:r>
              <a:rPr lang="en-GB" altLang="en-US" sz="1800" b="1" u="sng"/>
              <a:t>Today is a new birthday for the ancient gods. New men call for new symbols. </a:t>
            </a:r>
            <a:r>
              <a:rPr lang="en-GB" altLang="en-US" sz="1800"/>
              <a:t>Their cry rises, beyond their logical intellects ashamed of mystical longings, for new gods to worship and to use in order to integrate their harrowing mental confusion and to stabilize their uprooted souls. Young gods, fresh and radiant with the sunshine of a new dawn, glorified with the "golden light" of a new Sun of Power, ecstatic with virgin potentialities after the banishment of ancient nightmares (Rudhyar, Dane, </a:t>
            </a:r>
            <a:r>
              <a:rPr lang="en-GB" altLang="en-US" sz="1800" i="1"/>
              <a:t>New Mansions for New Men</a:t>
            </a:r>
            <a:r>
              <a:rPr lang="en-GB" altLang="en-US" sz="1800"/>
              <a:t>, New York: Lucis Publishing Company.1938: xiii).</a:t>
            </a:r>
            <a:endParaRPr lang="en-US" altLang="en-US" sz="1800"/>
          </a:p>
        </p:txBody>
      </p:sp>
      <p:pic>
        <p:nvPicPr>
          <p:cNvPr id="28676" name="Content Placeholder 6" descr="Dane Rudhyar 2.jpeg">
            <a:extLst>
              <a:ext uri="{FF2B5EF4-FFF2-40B4-BE49-F238E27FC236}">
                <a16:creationId xmlns:a16="http://schemas.microsoft.com/office/drawing/2014/main" id="{7DC2055C-2AEA-4679-A6AB-B84AFAC4A5E6}"/>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5572125" y="1857375"/>
            <a:ext cx="2428875" cy="3825875"/>
          </a:xfrm>
        </p:spPr>
      </p:pic>
      <p:pic>
        <p:nvPicPr>
          <p:cNvPr id="28677" name="Picture 4" descr="TSD_logo high res.jpg">
            <a:extLst>
              <a:ext uri="{FF2B5EF4-FFF2-40B4-BE49-F238E27FC236}">
                <a16:creationId xmlns:a16="http://schemas.microsoft.com/office/drawing/2014/main" id="{C2B92C96-2925-45D6-8593-CF049E1CC44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6215063"/>
            <a:ext cx="1558925" cy="642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276A8-763B-49BD-9168-E2B947787EAB}"/>
              </a:ext>
            </a:extLst>
          </p:cNvPr>
          <p:cNvSpPr>
            <a:spLocks noGrp="1"/>
          </p:cNvSpPr>
          <p:nvPr>
            <p:ph type="title"/>
          </p:nvPr>
        </p:nvSpPr>
        <p:spPr/>
        <p:txBody>
          <a:bodyPr rtlCol="0">
            <a:normAutofit fontScale="90000"/>
          </a:bodyPr>
          <a:lstStyle/>
          <a:p>
            <a:pPr eaLnBrk="1" fontAlgn="auto" hangingPunct="1">
              <a:spcAft>
                <a:spcPts val="0"/>
              </a:spcAft>
              <a:defRPr/>
            </a:pPr>
            <a:r>
              <a:rPr lang="en-GB" dirty="0"/>
              <a:t>Insiders: Astrology as a demonstration of the truth of Religion?</a:t>
            </a:r>
            <a:endParaRPr lang="en-US" dirty="0"/>
          </a:p>
        </p:txBody>
      </p:sp>
      <p:sp>
        <p:nvSpPr>
          <p:cNvPr id="3" name="Content Placeholder 2">
            <a:extLst>
              <a:ext uri="{FF2B5EF4-FFF2-40B4-BE49-F238E27FC236}">
                <a16:creationId xmlns:a16="http://schemas.microsoft.com/office/drawing/2014/main" id="{E9F9B22E-A8BB-47E2-93EE-93E207589EF0}"/>
              </a:ext>
            </a:extLst>
          </p:cNvPr>
          <p:cNvSpPr>
            <a:spLocks noGrp="1"/>
          </p:cNvSpPr>
          <p:nvPr>
            <p:ph sz="half" idx="1"/>
          </p:nvPr>
        </p:nvSpPr>
        <p:spPr/>
        <p:txBody>
          <a:bodyPr rtlCol="0">
            <a:normAutofit fontScale="32500" lnSpcReduction="20000"/>
          </a:bodyPr>
          <a:lstStyle/>
          <a:p>
            <a:pPr eaLnBrk="1" fontAlgn="auto" hangingPunct="1">
              <a:spcAft>
                <a:spcPts val="0"/>
              </a:spcAft>
              <a:defRPr/>
            </a:pPr>
            <a:r>
              <a:rPr lang="en-US" sz="4500" dirty="0"/>
              <a:t>Pamela Crane</a:t>
            </a:r>
          </a:p>
          <a:p>
            <a:pPr eaLnBrk="1" fontAlgn="auto" hangingPunct="1">
              <a:spcAft>
                <a:spcPts val="0"/>
              </a:spcAft>
              <a:defRPr/>
            </a:pPr>
            <a:r>
              <a:rPr lang="en-GB" sz="4500" dirty="0"/>
              <a:t>Astrologer and Liberal Catholic minister</a:t>
            </a:r>
            <a:endParaRPr lang="en-US" sz="4500" dirty="0"/>
          </a:p>
          <a:p>
            <a:pPr eaLnBrk="1" fontAlgn="auto" hangingPunct="1">
              <a:spcAft>
                <a:spcPts val="0"/>
              </a:spcAft>
              <a:defRPr/>
            </a:pPr>
            <a:endParaRPr lang="en-US" sz="4500" i="1" dirty="0"/>
          </a:p>
          <a:p>
            <a:pPr eaLnBrk="1" fontAlgn="auto" hangingPunct="1">
              <a:spcAft>
                <a:spcPts val="0"/>
              </a:spcAft>
              <a:defRPr/>
            </a:pPr>
            <a:r>
              <a:rPr lang="en-US" sz="4500" i="1" dirty="0"/>
              <a:t>With the discovery of the Outer Planets, we men and women have taken a lot of spiritual power for ourselves. Nowadays it is unfashionable - even in some quarters unacceptable - to conceive of ourselves as truly children of an almighty being we call God, that this being is a person, and that He sent his Son into incarnation to teach us how to love, and to die for love of us. At this time in our history when hubris has rendered us desperately vulnerable to self-created disaster, is it not time we reconsidered</a:t>
            </a:r>
            <a:r>
              <a:rPr lang="en-US" sz="4500" b="1" i="1" dirty="0"/>
              <a:t>? Look at all I have shown you here. Is not Christ coming to us over and over again, in every conceivable way, as he always promised? </a:t>
            </a:r>
          </a:p>
          <a:p>
            <a:pPr eaLnBrk="1" fontAlgn="auto" hangingPunct="1">
              <a:spcAft>
                <a:spcPts val="0"/>
              </a:spcAft>
              <a:defRPr/>
            </a:pPr>
            <a:endParaRPr lang="en-US" dirty="0"/>
          </a:p>
          <a:p>
            <a:pPr eaLnBrk="1" fontAlgn="auto" hangingPunct="1">
              <a:spcAft>
                <a:spcPts val="0"/>
              </a:spcAft>
              <a:defRPr/>
            </a:pPr>
            <a:endParaRPr lang="en-US" dirty="0"/>
          </a:p>
          <a:p>
            <a:pPr eaLnBrk="1" fontAlgn="auto" hangingPunct="1">
              <a:spcAft>
                <a:spcPts val="0"/>
              </a:spcAft>
              <a:defRPr/>
            </a:pPr>
            <a:r>
              <a:rPr lang="en-US" dirty="0"/>
              <a:t>Pamela Crane, </a:t>
            </a:r>
            <a:r>
              <a:rPr lang="en-US" i="1" dirty="0"/>
              <a:t>The Birth of Christ</a:t>
            </a:r>
            <a:r>
              <a:rPr lang="en-US" dirty="0"/>
              <a:t>, (</a:t>
            </a:r>
            <a:r>
              <a:rPr lang="en-US" dirty="0" err="1"/>
              <a:t>Faversham</a:t>
            </a:r>
            <a:r>
              <a:rPr lang="en-US" dirty="0"/>
              <a:t>: Shoestring Publications, 1994), p. 24.</a:t>
            </a:r>
          </a:p>
          <a:p>
            <a:pPr eaLnBrk="1" fontAlgn="auto" hangingPunct="1">
              <a:spcAft>
                <a:spcPts val="0"/>
              </a:spcAft>
              <a:defRPr/>
            </a:pPr>
            <a:r>
              <a:rPr lang="en-US" dirty="0"/>
              <a:t> </a:t>
            </a:r>
          </a:p>
          <a:p>
            <a:pPr eaLnBrk="1" fontAlgn="auto" hangingPunct="1">
              <a:spcAft>
                <a:spcPts val="0"/>
              </a:spcAft>
              <a:defRPr/>
            </a:pPr>
            <a:endParaRPr lang="en-US" dirty="0"/>
          </a:p>
        </p:txBody>
      </p:sp>
      <p:pic>
        <p:nvPicPr>
          <p:cNvPr id="29700" name="Content Placeholder 4" descr="Pam Crane.jpeg">
            <a:extLst>
              <a:ext uri="{FF2B5EF4-FFF2-40B4-BE49-F238E27FC236}">
                <a16:creationId xmlns:a16="http://schemas.microsoft.com/office/drawing/2014/main" id="{C096DC38-4E27-46B0-BB8B-2963527D137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429250" y="1571625"/>
            <a:ext cx="2967038" cy="3771900"/>
          </a:xfrm>
        </p:spPr>
      </p:pic>
      <p:pic>
        <p:nvPicPr>
          <p:cNvPr id="29701" name="Picture 5" descr="TSD_logo high res.jpg">
            <a:extLst>
              <a:ext uri="{FF2B5EF4-FFF2-40B4-BE49-F238E27FC236}">
                <a16:creationId xmlns:a16="http://schemas.microsoft.com/office/drawing/2014/main" id="{C3184DDD-365A-4668-BECA-C069D2CDF53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6215063"/>
            <a:ext cx="1558925" cy="642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2B6B6-95D1-4EEA-931D-B183A74221EA}"/>
              </a:ext>
            </a:extLst>
          </p:cNvPr>
          <p:cNvSpPr>
            <a:spLocks noGrp="1"/>
          </p:cNvSpPr>
          <p:nvPr>
            <p:ph type="title"/>
          </p:nvPr>
        </p:nvSpPr>
        <p:spPr/>
        <p:txBody>
          <a:bodyPr rtlCol="0">
            <a:normAutofit fontScale="90000"/>
          </a:bodyPr>
          <a:lstStyle/>
          <a:p>
            <a:pPr eaLnBrk="1" fontAlgn="auto" hangingPunct="1">
              <a:spcAft>
                <a:spcPts val="0"/>
              </a:spcAft>
              <a:defRPr/>
            </a:pPr>
            <a:r>
              <a:rPr lang="en-GB" dirty="0"/>
              <a:t>The Function of astrology:</a:t>
            </a:r>
            <a:br>
              <a:rPr lang="en-GB" dirty="0"/>
            </a:br>
            <a:endParaRPr lang="en-US" dirty="0"/>
          </a:p>
        </p:txBody>
      </p:sp>
      <p:sp>
        <p:nvSpPr>
          <p:cNvPr id="30723" name="Content Placeholder 2">
            <a:extLst>
              <a:ext uri="{FF2B5EF4-FFF2-40B4-BE49-F238E27FC236}">
                <a16:creationId xmlns:a16="http://schemas.microsoft.com/office/drawing/2014/main" id="{386FEFCD-76FA-4819-BA2A-04708062B468}"/>
              </a:ext>
            </a:extLst>
          </p:cNvPr>
          <p:cNvSpPr>
            <a:spLocks noGrp="1"/>
          </p:cNvSpPr>
          <p:nvPr>
            <p:ph sz="half" idx="1"/>
          </p:nvPr>
        </p:nvSpPr>
        <p:spPr/>
        <p:txBody>
          <a:bodyPr/>
          <a:lstStyle/>
          <a:p>
            <a:pPr eaLnBrk="1" hangingPunct="1"/>
            <a:r>
              <a:rPr lang="en-US" altLang="en-US" b="1" i="1"/>
              <a:t>The astrological consultant has, willingly or not, been usurping what was once the role of the priest, the physician, and the psychiatrist</a:t>
            </a:r>
            <a:r>
              <a:rPr lang="en-US" altLang="en-US" i="1"/>
              <a:t>…</a:t>
            </a:r>
          </a:p>
          <a:p>
            <a:pPr eaLnBrk="1" hangingPunct="1"/>
            <a:r>
              <a:rPr lang="en-US" altLang="en-US" sz="1600"/>
              <a:t>Liz Greene and Howard Sasportas, </a:t>
            </a:r>
            <a:r>
              <a:rPr lang="en-US" altLang="en-US" sz="1600" i="1"/>
              <a:t>The Development of the Personality: Seminars in Psychological Astrology, </a:t>
            </a:r>
            <a:r>
              <a:rPr lang="en-US" altLang="en-US" sz="1600"/>
              <a:t>(London: Arkana, 1987), p. xii.</a:t>
            </a:r>
          </a:p>
          <a:p>
            <a:pPr eaLnBrk="1" hangingPunct="1"/>
            <a:r>
              <a:rPr lang="en-US" altLang="en-US"/>
              <a:t> </a:t>
            </a:r>
          </a:p>
          <a:p>
            <a:pPr eaLnBrk="1" hangingPunct="1"/>
            <a:endParaRPr lang="en-US" altLang="en-US"/>
          </a:p>
        </p:txBody>
      </p:sp>
      <p:sp>
        <p:nvSpPr>
          <p:cNvPr id="30724" name="Content Placeholder 6">
            <a:extLst>
              <a:ext uri="{FF2B5EF4-FFF2-40B4-BE49-F238E27FC236}">
                <a16:creationId xmlns:a16="http://schemas.microsoft.com/office/drawing/2014/main" id="{ECAA6097-5693-4846-B07E-3C6BEC20401C}"/>
              </a:ext>
            </a:extLst>
          </p:cNvPr>
          <p:cNvSpPr>
            <a:spLocks noGrp="1"/>
          </p:cNvSpPr>
          <p:nvPr>
            <p:ph sz="half" idx="2"/>
          </p:nvPr>
        </p:nvSpPr>
        <p:spPr/>
        <p:txBody>
          <a:bodyPr/>
          <a:lstStyle/>
          <a:p>
            <a:r>
              <a:rPr lang="en-GB" altLang="en-US"/>
              <a:t>In this sense, if the astrologer is performing as priest, a physician or a psychiatrist then the similarity is functional – to do with social activity rather than essential content</a:t>
            </a:r>
          </a:p>
          <a:p>
            <a:endParaRPr lang="en-GB" altLang="en-US"/>
          </a:p>
        </p:txBody>
      </p:sp>
      <p:pic>
        <p:nvPicPr>
          <p:cNvPr id="30725" name="Picture 3" descr="TSD_logo high res.jpg">
            <a:extLst>
              <a:ext uri="{FF2B5EF4-FFF2-40B4-BE49-F238E27FC236}">
                <a16:creationId xmlns:a16="http://schemas.microsoft.com/office/drawing/2014/main" id="{4A3CDB18-44BF-4CCF-A85B-CBAE7651C24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6215063"/>
            <a:ext cx="1558925" cy="642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6" name="Picture 4" descr="Liz Greene.jpeg">
            <a:extLst>
              <a:ext uri="{FF2B5EF4-FFF2-40B4-BE49-F238E27FC236}">
                <a16:creationId xmlns:a16="http://schemas.microsoft.com/office/drawing/2014/main" id="{419C4B8D-489A-4AB8-829F-AB40ED141B9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858125" y="5572125"/>
            <a:ext cx="928688" cy="1139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7" name="Picture 5" descr="Howard_Sasportas.jpeg">
            <a:extLst>
              <a:ext uri="{FF2B5EF4-FFF2-40B4-BE49-F238E27FC236}">
                <a16:creationId xmlns:a16="http://schemas.microsoft.com/office/drawing/2014/main" id="{A9E5E0D3-08E8-450F-A447-11E1495E54D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858000" y="5572125"/>
            <a:ext cx="785813" cy="11795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A4404-9883-49B5-8F8F-B7DE7E397552}"/>
              </a:ext>
            </a:extLst>
          </p:cNvPr>
          <p:cNvSpPr>
            <a:spLocks noGrp="1"/>
          </p:cNvSpPr>
          <p:nvPr>
            <p:ph type="title"/>
          </p:nvPr>
        </p:nvSpPr>
        <p:spPr/>
        <p:txBody>
          <a:bodyPr rtlCol="0">
            <a:normAutofit fontScale="90000"/>
          </a:bodyPr>
          <a:lstStyle/>
          <a:p>
            <a:pPr eaLnBrk="1" fontAlgn="auto" hangingPunct="1">
              <a:spcAft>
                <a:spcPts val="0"/>
              </a:spcAft>
              <a:defRPr/>
            </a:pPr>
            <a:r>
              <a:rPr lang="en-GB" dirty="0"/>
              <a:t>Insiders: Astrology definitely </a:t>
            </a:r>
            <a:r>
              <a:rPr lang="en-GB" i="1" dirty="0"/>
              <a:t>not</a:t>
            </a:r>
            <a:r>
              <a:rPr lang="en-GB" dirty="0"/>
              <a:t> a Religion</a:t>
            </a:r>
            <a:endParaRPr lang="en-US" dirty="0"/>
          </a:p>
        </p:txBody>
      </p:sp>
      <p:sp>
        <p:nvSpPr>
          <p:cNvPr id="3" name="Content Placeholder 2">
            <a:extLst>
              <a:ext uri="{FF2B5EF4-FFF2-40B4-BE49-F238E27FC236}">
                <a16:creationId xmlns:a16="http://schemas.microsoft.com/office/drawing/2014/main" id="{B754BE0C-4E5D-4853-B6EF-497593217373}"/>
              </a:ext>
            </a:extLst>
          </p:cNvPr>
          <p:cNvSpPr>
            <a:spLocks noGrp="1"/>
          </p:cNvSpPr>
          <p:nvPr>
            <p:ph sz="half" idx="1"/>
          </p:nvPr>
        </p:nvSpPr>
        <p:spPr/>
        <p:txBody>
          <a:bodyPr rtlCol="0">
            <a:normAutofit fontScale="62500" lnSpcReduction="20000"/>
          </a:bodyPr>
          <a:lstStyle/>
          <a:p>
            <a:pPr eaLnBrk="1" fontAlgn="auto" hangingPunct="1">
              <a:spcAft>
                <a:spcPts val="0"/>
              </a:spcAft>
              <a:defRPr/>
            </a:pPr>
            <a:r>
              <a:rPr lang="en-GB" b="1" dirty="0"/>
              <a:t>Horoscopic astrology itself has little or nothing to do with religion. </a:t>
            </a:r>
            <a:r>
              <a:rPr lang="en-GB" dirty="0"/>
              <a:t>It was not ‘revealed’ in remote antiquity to priests of a particular religion or to leaders of mystical societies by divinities or ‘transcendental masters.’ It is not ‘occult’ in the usual sense of the word. It is a clear-cut empirical science that was invented by human beings and that operates on the basis of definite rules that have been established by experience … It is independent of religion and independent of philosophy.</a:t>
            </a:r>
            <a:endParaRPr lang="en-US" dirty="0"/>
          </a:p>
          <a:p>
            <a:pPr eaLnBrk="1" fontAlgn="auto" hangingPunct="1">
              <a:spcAft>
                <a:spcPts val="0"/>
              </a:spcAft>
              <a:defRPr/>
            </a:pPr>
            <a:endParaRPr lang="en-GB" dirty="0"/>
          </a:p>
          <a:p>
            <a:pPr eaLnBrk="1" fontAlgn="auto" hangingPunct="1">
              <a:spcAft>
                <a:spcPts val="0"/>
              </a:spcAft>
              <a:defRPr/>
            </a:pPr>
            <a:r>
              <a:rPr lang="en-GB" dirty="0"/>
              <a:t>James Herschel Holden, </a:t>
            </a:r>
            <a:r>
              <a:rPr lang="en-GB" i="1" dirty="0"/>
              <a:t>A History of Horoscopic Astrology</a:t>
            </a:r>
            <a:r>
              <a:rPr lang="en-GB" dirty="0"/>
              <a:t> (Tempe AZ, 1996), p. 261.</a:t>
            </a:r>
            <a:endParaRPr lang="en-US" dirty="0"/>
          </a:p>
          <a:p>
            <a:pPr eaLnBrk="1" fontAlgn="auto" hangingPunct="1">
              <a:spcAft>
                <a:spcPts val="0"/>
              </a:spcAft>
              <a:defRPr/>
            </a:pPr>
            <a:endParaRPr lang="en-US" dirty="0"/>
          </a:p>
        </p:txBody>
      </p:sp>
      <p:pic>
        <p:nvPicPr>
          <p:cNvPr id="31748" name="Content Placeholder 4" descr="James Holden.jpeg">
            <a:extLst>
              <a:ext uri="{FF2B5EF4-FFF2-40B4-BE49-F238E27FC236}">
                <a16:creationId xmlns:a16="http://schemas.microsoft.com/office/drawing/2014/main" id="{F53C7BBC-7C07-4F3F-B9B5-B6257982BAF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357813" y="1785938"/>
            <a:ext cx="1952625" cy="2181225"/>
          </a:xfrm>
        </p:spPr>
      </p:pic>
      <p:pic>
        <p:nvPicPr>
          <p:cNvPr id="31749" name="Picture 5" descr="Holden.jpeg">
            <a:extLst>
              <a:ext uri="{FF2B5EF4-FFF2-40B4-BE49-F238E27FC236}">
                <a16:creationId xmlns:a16="http://schemas.microsoft.com/office/drawing/2014/main" id="{A6B27229-B08D-4E80-A2F4-19A36D4F69F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500813" y="3929063"/>
            <a:ext cx="2428875" cy="2428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1750" name="Picture 6" descr="TSD_logo high res.jpg">
            <a:extLst>
              <a:ext uri="{FF2B5EF4-FFF2-40B4-BE49-F238E27FC236}">
                <a16:creationId xmlns:a16="http://schemas.microsoft.com/office/drawing/2014/main" id="{42D289E0-E830-4352-9895-19ECCDC1211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6215063"/>
            <a:ext cx="1558925" cy="642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itle 4">
            <a:extLst>
              <a:ext uri="{FF2B5EF4-FFF2-40B4-BE49-F238E27FC236}">
                <a16:creationId xmlns:a16="http://schemas.microsoft.com/office/drawing/2014/main" id="{93C72833-F340-40A5-B389-B6A1384763B2}"/>
              </a:ext>
            </a:extLst>
          </p:cNvPr>
          <p:cNvSpPr>
            <a:spLocks noGrp="1"/>
          </p:cNvSpPr>
          <p:nvPr>
            <p:ph type="title"/>
          </p:nvPr>
        </p:nvSpPr>
        <p:spPr/>
        <p:txBody>
          <a:bodyPr/>
          <a:lstStyle/>
          <a:p>
            <a:pPr eaLnBrk="1" hangingPunct="1"/>
            <a:endParaRPr lang="en-US" altLang="en-US"/>
          </a:p>
        </p:txBody>
      </p:sp>
      <p:sp>
        <p:nvSpPr>
          <p:cNvPr id="32771" name="Content Placeholder 5">
            <a:extLst>
              <a:ext uri="{FF2B5EF4-FFF2-40B4-BE49-F238E27FC236}">
                <a16:creationId xmlns:a16="http://schemas.microsoft.com/office/drawing/2014/main" id="{280618A1-F736-42D9-A71C-B6202A8B1FE1}"/>
              </a:ext>
            </a:extLst>
          </p:cNvPr>
          <p:cNvSpPr>
            <a:spLocks noGrp="1"/>
          </p:cNvSpPr>
          <p:nvPr>
            <p:ph idx="1"/>
          </p:nvPr>
        </p:nvSpPr>
        <p:spPr/>
        <p:txBody>
          <a:bodyPr/>
          <a:lstStyle/>
          <a:p>
            <a:pPr algn="ctr" eaLnBrk="1" hangingPunct="1">
              <a:buFont typeface="Arial" panose="020B0604020202020204" pitchFamily="34" charset="0"/>
              <a:buNone/>
            </a:pPr>
            <a:r>
              <a:rPr lang="en-GB" altLang="en-US" sz="5400"/>
              <a:t>INSIDERS’ THEMES IN THE HISTORIOGRAPHY OF ASTROLOGY</a:t>
            </a:r>
          </a:p>
          <a:p>
            <a:pPr eaLnBrk="1" hangingPunct="1"/>
            <a:endParaRPr lang="en-US" altLang="en-US"/>
          </a:p>
        </p:txBody>
      </p:sp>
      <p:pic>
        <p:nvPicPr>
          <p:cNvPr id="32772" name="Picture 6" descr="TSD_logo high res.jpg">
            <a:extLst>
              <a:ext uri="{FF2B5EF4-FFF2-40B4-BE49-F238E27FC236}">
                <a16:creationId xmlns:a16="http://schemas.microsoft.com/office/drawing/2014/main" id="{CE179175-8233-4C5C-B65E-D066BB4AAD9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5716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A5C7AC3E-055C-4B9D-9250-025EF6946D6C}"/>
              </a:ext>
            </a:extLst>
          </p:cNvPr>
          <p:cNvSpPr>
            <a:spLocks noGrp="1" noChangeArrowheads="1"/>
          </p:cNvSpPr>
          <p:nvPr>
            <p:ph type="title"/>
          </p:nvPr>
        </p:nvSpPr>
        <p:spPr/>
        <p:txBody>
          <a:bodyPr/>
          <a:lstStyle/>
          <a:p>
            <a:pPr eaLnBrk="1" hangingPunct="1"/>
            <a:r>
              <a:rPr lang="en-GB" altLang="en-US"/>
              <a:t>An Insider’s view of Astrology’s history: Alan Leo</a:t>
            </a:r>
            <a:endParaRPr lang="en-US" altLang="en-US"/>
          </a:p>
        </p:txBody>
      </p:sp>
      <p:sp>
        <p:nvSpPr>
          <p:cNvPr id="33795" name="Rectangle 4">
            <a:extLst>
              <a:ext uri="{FF2B5EF4-FFF2-40B4-BE49-F238E27FC236}">
                <a16:creationId xmlns:a16="http://schemas.microsoft.com/office/drawing/2014/main" id="{B7CB236F-D5DF-4C45-9A70-419DA4983498}"/>
              </a:ext>
            </a:extLst>
          </p:cNvPr>
          <p:cNvSpPr>
            <a:spLocks noGrp="1" noChangeArrowheads="1"/>
          </p:cNvSpPr>
          <p:nvPr>
            <p:ph type="body" sz="half" idx="1"/>
          </p:nvPr>
        </p:nvSpPr>
        <p:spPr/>
        <p:txBody>
          <a:bodyPr/>
          <a:lstStyle/>
          <a:p>
            <a:pPr eaLnBrk="1" hangingPunct="1"/>
            <a:r>
              <a:rPr lang="en-GB" altLang="en-US" sz="2400"/>
              <a:t>British astrologer, died 1917.</a:t>
            </a:r>
          </a:p>
          <a:p>
            <a:pPr eaLnBrk="1" hangingPunct="1"/>
            <a:r>
              <a:rPr lang="en-GB" altLang="en-US" sz="2400"/>
              <a:t>Founded modern esoteric astrology</a:t>
            </a:r>
          </a:p>
          <a:p>
            <a:pPr eaLnBrk="1" hangingPunct="1"/>
            <a:r>
              <a:rPr lang="en-GB" altLang="en-US" sz="2400"/>
              <a:t>Thought astrology as we know it now originated 100,000 years ago.</a:t>
            </a:r>
          </a:p>
          <a:p>
            <a:pPr eaLnBrk="1" hangingPunct="1"/>
            <a:r>
              <a:rPr lang="en-GB" altLang="en-US" sz="2400"/>
              <a:t>Exoteric astrology = a pale shadow of its original self</a:t>
            </a:r>
            <a:endParaRPr lang="en-US" altLang="en-US" sz="2400"/>
          </a:p>
        </p:txBody>
      </p:sp>
      <p:pic>
        <p:nvPicPr>
          <p:cNvPr id="33796" name="Picture 5">
            <a:extLst>
              <a:ext uri="{FF2B5EF4-FFF2-40B4-BE49-F238E27FC236}">
                <a16:creationId xmlns:a16="http://schemas.microsoft.com/office/drawing/2014/main" id="{3A99C0C6-412C-423C-A742-398288D41CE4}"/>
              </a:ext>
            </a:extLst>
          </p:cNvPr>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p:pic>
      <p:pic>
        <p:nvPicPr>
          <p:cNvPr id="33797" name="Picture 4" descr="TSD_logo high res.jpg">
            <a:extLst>
              <a:ext uri="{FF2B5EF4-FFF2-40B4-BE49-F238E27FC236}">
                <a16:creationId xmlns:a16="http://schemas.microsoft.com/office/drawing/2014/main" id="{715E7C3C-5A90-4C87-9556-45253B2CD7E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5929313"/>
            <a:ext cx="15716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F51D6146-7166-4946-ADE3-35D3E5029E10}"/>
              </a:ext>
            </a:extLst>
          </p:cNvPr>
          <p:cNvSpPr>
            <a:spLocks noGrp="1" noChangeArrowheads="1"/>
          </p:cNvSpPr>
          <p:nvPr>
            <p:ph type="title"/>
          </p:nvPr>
        </p:nvSpPr>
        <p:spPr/>
        <p:txBody>
          <a:bodyPr/>
          <a:lstStyle/>
          <a:p>
            <a:pPr eaLnBrk="1" hangingPunct="1"/>
            <a:r>
              <a:rPr lang="en-GB" altLang="en-US"/>
              <a:t>Patrick Curry: academic and insider</a:t>
            </a:r>
            <a:endParaRPr lang="en-US" altLang="en-US"/>
          </a:p>
        </p:txBody>
      </p:sp>
      <p:sp>
        <p:nvSpPr>
          <p:cNvPr id="34819" name="Rectangle 3">
            <a:extLst>
              <a:ext uri="{FF2B5EF4-FFF2-40B4-BE49-F238E27FC236}">
                <a16:creationId xmlns:a16="http://schemas.microsoft.com/office/drawing/2014/main" id="{568383EE-F367-4687-963C-E52716AF72EE}"/>
              </a:ext>
            </a:extLst>
          </p:cNvPr>
          <p:cNvSpPr>
            <a:spLocks noGrp="1" noChangeArrowheads="1"/>
          </p:cNvSpPr>
          <p:nvPr>
            <p:ph type="body" sz="half" idx="1"/>
          </p:nvPr>
        </p:nvSpPr>
        <p:spPr/>
        <p:txBody>
          <a:bodyPr/>
          <a:lstStyle/>
          <a:p>
            <a:pPr eaLnBrk="1" hangingPunct="1"/>
            <a:r>
              <a:rPr lang="en-GB" altLang="en-US" sz="2400"/>
              <a:t>Believes in an ancient period when people lived in an ‘enchanted’ environment. </a:t>
            </a:r>
          </a:p>
          <a:p>
            <a:pPr eaLnBrk="1" hangingPunct="1"/>
            <a:r>
              <a:rPr lang="en-GB" altLang="en-US" sz="2400"/>
              <a:t>Decline set in when the balance in astrological practice shifted from inspiration to technique.</a:t>
            </a:r>
          </a:p>
          <a:p>
            <a:pPr eaLnBrk="1" hangingPunct="1"/>
            <a:r>
              <a:rPr lang="en-GB" altLang="en-US" sz="2400"/>
              <a:t>Argues that historians of astrology should have an experience of astrology working</a:t>
            </a:r>
            <a:endParaRPr lang="en-US" altLang="en-US" sz="2400"/>
          </a:p>
        </p:txBody>
      </p:sp>
      <p:pic>
        <p:nvPicPr>
          <p:cNvPr id="34820" name="Picture 4" descr="TSD_logo high res.jpg">
            <a:extLst>
              <a:ext uri="{FF2B5EF4-FFF2-40B4-BE49-F238E27FC236}">
                <a16:creationId xmlns:a16="http://schemas.microsoft.com/office/drawing/2014/main" id="{6F13EA7E-9422-4791-9731-57235236250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5716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4821" name="Content Placeholder 7">
            <a:extLst>
              <a:ext uri="{FF2B5EF4-FFF2-40B4-BE49-F238E27FC236}">
                <a16:creationId xmlns:a16="http://schemas.microsoft.com/office/drawing/2014/main" id="{65188312-468D-4D06-A7B4-EB4F772CCB56}"/>
              </a:ext>
            </a:extLst>
          </p:cNvPr>
          <p:cNvSpPr>
            <a:spLocks noGrp="1"/>
          </p:cNvSpPr>
          <p:nvPr>
            <p:ph sz="half" idx="2"/>
          </p:nvPr>
        </p:nvSpPr>
        <p:spPr/>
        <p:txBody>
          <a:bodyPr/>
          <a:lstStyle/>
          <a:p>
            <a:pPr eaLnBrk="1" hangingPunct="1"/>
            <a:r>
              <a:rPr lang="en-GB" altLang="en-US" sz="1800"/>
              <a:t>But, considering Curry further:</a:t>
            </a:r>
          </a:p>
          <a:p>
            <a:pPr eaLnBrk="1" hangingPunct="1"/>
            <a:r>
              <a:rPr lang="en-GB" altLang="en-US" sz="1800"/>
              <a:t>Can one be a historian of music without playing an instrument?</a:t>
            </a:r>
          </a:p>
          <a:p>
            <a:pPr eaLnBrk="1" hangingPunct="1"/>
            <a:r>
              <a:rPr lang="en-GB" altLang="en-US" sz="1800"/>
              <a:t>Can one be a historian of ancient Rome without being an ancient Rome.</a:t>
            </a:r>
          </a:p>
          <a:p>
            <a:pPr eaLnBrk="1" hangingPunct="1"/>
            <a:r>
              <a:rPr lang="en-GB" altLang="en-US" sz="1800"/>
              <a:t>Does Curry’s view represent an aspiration rather than a requirement?</a:t>
            </a:r>
            <a:endParaRPr lang="en-US" altLang="en-US" sz="1800"/>
          </a:p>
          <a:p>
            <a:r>
              <a:rPr lang="en-GB" altLang="en-US"/>
              <a:t>Themes of Decline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itle 1">
            <a:extLst>
              <a:ext uri="{FF2B5EF4-FFF2-40B4-BE49-F238E27FC236}">
                <a16:creationId xmlns:a16="http://schemas.microsoft.com/office/drawing/2014/main" id="{12A932F3-726C-45C5-9BA8-2073FEBAFF24}"/>
              </a:ext>
            </a:extLst>
          </p:cNvPr>
          <p:cNvSpPr>
            <a:spLocks noGrp="1"/>
          </p:cNvSpPr>
          <p:nvPr>
            <p:ph type="title"/>
          </p:nvPr>
        </p:nvSpPr>
        <p:spPr/>
        <p:txBody>
          <a:bodyPr/>
          <a:lstStyle/>
          <a:p>
            <a:br>
              <a:rPr lang="en-GB" altLang="en-US" sz="3200"/>
            </a:br>
            <a:r>
              <a:rPr lang="en-GB" altLang="en-US" sz="3200"/>
              <a:t>Do Insider and Outsider views on the history of western astrology share any features?</a:t>
            </a:r>
            <a:br>
              <a:rPr lang="en-GB" altLang="en-US"/>
            </a:br>
            <a:endParaRPr lang="en-US" altLang="en-US"/>
          </a:p>
        </p:txBody>
      </p:sp>
      <p:sp>
        <p:nvSpPr>
          <p:cNvPr id="35843" name="Content Placeholder 2">
            <a:extLst>
              <a:ext uri="{FF2B5EF4-FFF2-40B4-BE49-F238E27FC236}">
                <a16:creationId xmlns:a16="http://schemas.microsoft.com/office/drawing/2014/main" id="{0C1777DA-68F2-4D23-9F05-650D52FEFEDE}"/>
              </a:ext>
            </a:extLst>
          </p:cNvPr>
          <p:cNvSpPr>
            <a:spLocks noGrp="1"/>
          </p:cNvSpPr>
          <p:nvPr>
            <p:ph idx="1"/>
          </p:nvPr>
        </p:nvSpPr>
        <p:spPr/>
        <p:txBody>
          <a:bodyPr/>
          <a:lstStyle/>
          <a:p>
            <a:r>
              <a:rPr lang="en-GB" altLang="en-US" sz="2000"/>
              <a:t>Evolution: Tylor (outsider) and Rudhyar Do Insider and Outsider views on the history of western astrology share any features?</a:t>
            </a:r>
          </a:p>
          <a:p>
            <a:r>
              <a:rPr lang="en-GB" altLang="en-US" sz="2000"/>
              <a:t>(insider)</a:t>
            </a:r>
          </a:p>
          <a:p>
            <a:r>
              <a:rPr lang="en-GB" altLang="en-US" sz="2000"/>
              <a:t>Inaccuracy: Leo</a:t>
            </a:r>
          </a:p>
          <a:p>
            <a:r>
              <a:rPr lang="en-GB" altLang="en-US" sz="2000"/>
              <a:t>The view that all (according to outsiders) or some (according to insiders) forms of astrology are ineffective.</a:t>
            </a:r>
          </a:p>
          <a:p>
            <a:pPr eaLnBrk="1" hangingPunct="1"/>
            <a:r>
              <a:rPr lang="en-GB" altLang="en-US" sz="2000"/>
              <a:t>Most take western astrology as ‘normative’ of all astrology. Is this sustainable, unless we are careful to state that the topic is </a:t>
            </a:r>
            <a:r>
              <a:rPr lang="en-GB" altLang="en-US" sz="2000" u="sng"/>
              <a:t>western astrology</a:t>
            </a:r>
            <a:r>
              <a:rPr lang="en-GB" altLang="en-US" sz="2000"/>
              <a:t>When thinking about the history of astrology do we need to think in terms of diversity?</a:t>
            </a:r>
          </a:p>
          <a:p>
            <a:pPr eaLnBrk="1" hangingPunct="1"/>
            <a:r>
              <a:rPr lang="en-GB" altLang="en-US" sz="2000"/>
              <a:t>‘Astrologies’</a:t>
            </a:r>
          </a:p>
          <a:p>
            <a:pPr eaLnBrk="1" hangingPunct="1"/>
            <a:r>
              <a:rPr lang="en-GB" altLang="en-US" sz="2000"/>
              <a:t>Are insider views more or less accurate, or appropriate, than outsider views?</a:t>
            </a:r>
          </a:p>
          <a:p>
            <a:endParaRPr lang="en-GB" altLang="en-US" sz="2400" u="sng"/>
          </a:p>
          <a:p>
            <a:endParaRPr lang="en-US"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CF0A21DD-2D37-431D-B38F-3291592D04C4}"/>
              </a:ext>
            </a:extLst>
          </p:cNvPr>
          <p:cNvSpPr>
            <a:spLocks noGrp="1" noChangeArrowheads="1"/>
          </p:cNvSpPr>
          <p:nvPr>
            <p:ph type="title"/>
          </p:nvPr>
        </p:nvSpPr>
        <p:spPr/>
        <p:txBody>
          <a:bodyPr/>
          <a:lstStyle/>
          <a:p>
            <a:pPr eaLnBrk="1" hangingPunct="1"/>
            <a:r>
              <a:rPr lang="en-GB" altLang="en-US"/>
              <a:t>Applying Anthropology to History Phenomenology and Reflexivity</a:t>
            </a:r>
            <a:endParaRPr lang="en-US" altLang="en-US"/>
          </a:p>
        </p:txBody>
      </p:sp>
      <p:sp>
        <p:nvSpPr>
          <p:cNvPr id="36867" name="Rectangle 3">
            <a:extLst>
              <a:ext uri="{FF2B5EF4-FFF2-40B4-BE49-F238E27FC236}">
                <a16:creationId xmlns:a16="http://schemas.microsoft.com/office/drawing/2014/main" id="{82B4C60C-1A97-4D3A-A8CA-7A9E9BCEDE41}"/>
              </a:ext>
            </a:extLst>
          </p:cNvPr>
          <p:cNvSpPr>
            <a:spLocks noGrp="1" noChangeArrowheads="1"/>
          </p:cNvSpPr>
          <p:nvPr>
            <p:ph type="body" sz="half" idx="1"/>
          </p:nvPr>
        </p:nvSpPr>
        <p:spPr/>
        <p:txBody>
          <a:bodyPr/>
          <a:lstStyle/>
          <a:p>
            <a:pPr eaLnBrk="1" hangingPunct="1">
              <a:lnSpc>
                <a:spcPct val="80000"/>
              </a:lnSpc>
            </a:pPr>
            <a:r>
              <a:rPr lang="en-US" altLang="en-US" sz="2400"/>
              <a:t>All knowing is subjective, and the “objective world” is what knowers claim to know about. Reflexivity in knowledge-making involves bringing the subject, the “doer” of the knowledge-making activity, back into the account of knowledge.</a:t>
            </a:r>
            <a:r>
              <a:rPr lang="en-US" altLang="en-US" sz="2400">
                <a:hlinkClick r:id="" action="ppaction://noaction"/>
              </a:rPr>
              <a:t>[1]</a:t>
            </a:r>
            <a:endParaRPr lang="en-US" altLang="en-US" sz="2400"/>
          </a:p>
          <a:p>
            <a:pPr eaLnBrk="1" hangingPunct="1">
              <a:lnSpc>
                <a:spcPct val="80000"/>
              </a:lnSpc>
            </a:pPr>
            <a:br>
              <a:rPr lang="en-US" altLang="en-US" sz="2400"/>
            </a:br>
            <a:r>
              <a:rPr lang="en-US" altLang="en-US" sz="1400">
                <a:hlinkClick r:id="" action="ppaction://noaction"/>
              </a:rPr>
              <a:t>[1]</a:t>
            </a:r>
            <a:r>
              <a:rPr lang="en-US" altLang="en-US" sz="1400"/>
              <a:t> Hufford, David J., ‘The Scholarly Voice and the Personal Voice: Reflexivity in Belief Studies’, in Russell T. McCutcheon, ed., </a:t>
            </a:r>
            <a:r>
              <a:rPr lang="en-US" altLang="en-US" sz="1400" i="1"/>
              <a:t>The Insider/Outsider Problem in the Study of Religion</a:t>
            </a:r>
            <a:r>
              <a:rPr lang="en-US" altLang="en-US" sz="1400"/>
              <a:t> (London: Cassell 1999), p.295.</a:t>
            </a:r>
          </a:p>
        </p:txBody>
      </p:sp>
      <p:pic>
        <p:nvPicPr>
          <p:cNvPr id="36868" name="Picture 5" descr="David Hufford">
            <a:extLst>
              <a:ext uri="{FF2B5EF4-FFF2-40B4-BE49-F238E27FC236}">
                <a16:creationId xmlns:a16="http://schemas.microsoft.com/office/drawing/2014/main" id="{5D649C83-5137-4016-A151-B3AF5577AFA5}"/>
              </a:ext>
            </a:extLst>
          </p:cNvPr>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667250" y="1700213"/>
            <a:ext cx="3863975" cy="4176712"/>
          </a:xfrm>
          <a:noFill/>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77952CBE-84DD-4B29-B604-857479EA0808}"/>
              </a:ext>
            </a:extLst>
          </p:cNvPr>
          <p:cNvSpPr>
            <a:spLocks noGrp="1" noChangeArrowheads="1"/>
          </p:cNvSpPr>
          <p:nvPr>
            <p:ph type="title"/>
          </p:nvPr>
        </p:nvSpPr>
        <p:spPr/>
        <p:txBody>
          <a:bodyPr/>
          <a:lstStyle/>
          <a:p>
            <a:pPr eaLnBrk="1" hangingPunct="1"/>
            <a:r>
              <a:rPr lang="en-GB" altLang="en-US"/>
              <a:t>Therefore………</a:t>
            </a:r>
            <a:endParaRPr lang="en-US" altLang="en-US"/>
          </a:p>
        </p:txBody>
      </p:sp>
      <p:sp>
        <p:nvSpPr>
          <p:cNvPr id="37891" name="Rectangle 3">
            <a:extLst>
              <a:ext uri="{FF2B5EF4-FFF2-40B4-BE49-F238E27FC236}">
                <a16:creationId xmlns:a16="http://schemas.microsoft.com/office/drawing/2014/main" id="{FA871E00-DBED-48D0-8D04-45A4C283B159}"/>
              </a:ext>
            </a:extLst>
          </p:cNvPr>
          <p:cNvSpPr>
            <a:spLocks noGrp="1" noChangeArrowheads="1"/>
          </p:cNvSpPr>
          <p:nvPr>
            <p:ph type="body" idx="1"/>
          </p:nvPr>
        </p:nvSpPr>
        <p:spPr/>
        <p:txBody>
          <a:bodyPr/>
          <a:lstStyle/>
          <a:p>
            <a:pPr eaLnBrk="1" hangingPunct="1">
              <a:lnSpc>
                <a:spcPct val="90000"/>
              </a:lnSpc>
            </a:pPr>
            <a:r>
              <a:rPr lang="en-GB" altLang="en-US" sz="2400"/>
              <a:t>Do we see the astrologer as a sociologist (Keith Thomas) anthropologist or cultural historian……………..</a:t>
            </a:r>
          </a:p>
          <a:p>
            <a:pPr eaLnBrk="1" hangingPunct="1">
              <a:lnSpc>
                <a:spcPct val="90000"/>
              </a:lnSpc>
            </a:pPr>
            <a:endParaRPr lang="en-GB" altLang="en-US" sz="2400"/>
          </a:p>
          <a:p>
            <a:pPr eaLnBrk="1" hangingPunct="1">
              <a:lnSpc>
                <a:spcPct val="90000"/>
              </a:lnSpc>
            </a:pPr>
            <a:r>
              <a:rPr lang="en-GB" altLang="en-US" sz="2400"/>
              <a:t>What stories do astrologers tell about the nature of astrology?</a:t>
            </a:r>
          </a:p>
          <a:p>
            <a:pPr eaLnBrk="1" hangingPunct="1"/>
            <a:r>
              <a:rPr lang="en-GB" altLang="en-US" sz="2400"/>
              <a:t>Themes of Decline: Schmidt; Zoller; Cornelius; Curry</a:t>
            </a:r>
            <a:endParaRPr lang="en-US" altLang="en-US" sz="2400"/>
          </a:p>
          <a:p>
            <a:pPr eaLnBrk="1" hangingPunct="1">
              <a:lnSpc>
                <a:spcPct val="90000"/>
              </a:lnSpc>
            </a:pPr>
            <a:r>
              <a:rPr lang="en-GB" altLang="en-US" sz="2400"/>
              <a:t>Golden Ages:</a:t>
            </a:r>
          </a:p>
          <a:p>
            <a:pPr eaLnBrk="1" hangingPunct="1">
              <a:lnSpc>
                <a:spcPct val="90000"/>
              </a:lnSpc>
            </a:pPr>
            <a:r>
              <a:rPr lang="en-GB" altLang="en-US" sz="2400"/>
              <a:t>These could all be classed as ‘golden age narratives’, a product of nostalgia</a:t>
            </a:r>
          </a:p>
          <a:p>
            <a:pPr eaLnBrk="1" hangingPunct="1">
              <a:lnSpc>
                <a:spcPct val="90000"/>
              </a:lnSpc>
            </a:pPr>
            <a:endParaRPr lang="en-GB" altLang="en-US"/>
          </a:p>
          <a:p>
            <a:pPr eaLnBrk="1" hangingPunct="1">
              <a:lnSpc>
                <a:spcPct val="90000"/>
              </a:lnSpc>
            </a:pPr>
            <a:endParaRPr lang="en-US"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948BA871-1388-45FA-A1F6-3C05553F864B}"/>
              </a:ext>
            </a:extLst>
          </p:cNvPr>
          <p:cNvSpPr>
            <a:spLocks noGrp="1" noChangeArrowheads="1"/>
          </p:cNvSpPr>
          <p:nvPr>
            <p:ph type="title"/>
          </p:nvPr>
        </p:nvSpPr>
        <p:spPr/>
        <p:txBody>
          <a:bodyPr/>
          <a:lstStyle/>
          <a:p>
            <a:pPr algn="l" eaLnBrk="1" hangingPunct="1"/>
            <a:r>
              <a:rPr lang="en-GB" altLang="en-US"/>
              <a:t>Geoffrey Cornelius</a:t>
            </a:r>
            <a:endParaRPr lang="en-US" altLang="en-US"/>
          </a:p>
        </p:txBody>
      </p:sp>
      <p:sp>
        <p:nvSpPr>
          <p:cNvPr id="38915" name="Rectangle 7">
            <a:extLst>
              <a:ext uri="{FF2B5EF4-FFF2-40B4-BE49-F238E27FC236}">
                <a16:creationId xmlns:a16="http://schemas.microsoft.com/office/drawing/2014/main" id="{AE70C36F-5AB6-44D3-A315-3A2E571CD78E}"/>
              </a:ext>
            </a:extLst>
          </p:cNvPr>
          <p:cNvSpPr>
            <a:spLocks noGrp="1" noChangeArrowheads="1"/>
          </p:cNvSpPr>
          <p:nvPr>
            <p:ph type="body" idx="1"/>
          </p:nvPr>
        </p:nvSpPr>
        <p:spPr/>
        <p:txBody>
          <a:bodyPr/>
          <a:lstStyle/>
          <a:p>
            <a:pPr eaLnBrk="1" hangingPunct="1">
              <a:lnSpc>
                <a:spcPct val="90000"/>
              </a:lnSpc>
            </a:pPr>
            <a:r>
              <a:rPr lang="en-GB" altLang="en-US" sz="2400"/>
              <a:t>Themes of Decline</a:t>
            </a:r>
          </a:p>
          <a:p>
            <a:pPr eaLnBrk="1" hangingPunct="1">
              <a:lnSpc>
                <a:spcPct val="90000"/>
              </a:lnSpc>
            </a:pPr>
            <a:r>
              <a:rPr lang="en-GB" altLang="en-US" sz="2400"/>
              <a:t>Believes astrology declined in the move from Babylon to Greece when ‘divination’ was replaced by Greek naturalism.</a:t>
            </a:r>
          </a:p>
          <a:p>
            <a:pPr eaLnBrk="1" hangingPunct="1">
              <a:lnSpc>
                <a:spcPct val="90000"/>
              </a:lnSpc>
            </a:pPr>
            <a:r>
              <a:rPr lang="en-US" altLang="en-US" sz="2400"/>
              <a:t>He (</a:t>
            </a:r>
            <a:r>
              <a:rPr lang="en-US" altLang="en-US" sz="2400" i="1"/>
              <a:t>Moment of Astrology</a:t>
            </a:r>
            <a:r>
              <a:rPr lang="en-US" altLang="en-US" sz="2400"/>
              <a:t>, 2003, p.xxii) devoted considerable attention to the attacks on astrology that had, in his view, resulted in its “fall from grace” </a:t>
            </a:r>
          </a:p>
          <a:p>
            <a:pPr eaLnBrk="1" hangingPunct="1">
              <a:lnSpc>
                <a:spcPct val="90000"/>
              </a:lnSpc>
            </a:pPr>
            <a:r>
              <a:rPr lang="en-US" altLang="en-US" sz="2400"/>
              <a:t>The question of divination the true nature of judicial astrology) is hardly ever addressed by modern astrologers.</a:t>
            </a:r>
          </a:p>
          <a:p>
            <a:pPr eaLnBrk="1" hangingPunct="1">
              <a:lnSpc>
                <a:spcPct val="90000"/>
              </a:lnSpc>
            </a:pPr>
            <a:r>
              <a:rPr lang="en-US" altLang="en-US" sz="2400"/>
              <a:t>But astrology can be restored if its true nature is recognised</a:t>
            </a:r>
          </a:p>
          <a:p>
            <a:pPr eaLnBrk="1" hangingPunct="1">
              <a:lnSpc>
                <a:spcPct val="90000"/>
              </a:lnSpc>
            </a:pPr>
            <a:endParaRPr lang="en-US" altLang="en-US"/>
          </a:p>
        </p:txBody>
      </p:sp>
      <p:pic>
        <p:nvPicPr>
          <p:cNvPr id="38916" name="Picture 3" descr="Geoffrey Cornelius.jpg">
            <a:extLst>
              <a:ext uri="{FF2B5EF4-FFF2-40B4-BE49-F238E27FC236}">
                <a16:creationId xmlns:a16="http://schemas.microsoft.com/office/drawing/2014/main" id="{33D0D490-E61C-4243-9263-8DF1621252A1}"/>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0"/>
            <a:ext cx="3048000" cy="1714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8917" name="Picture 4" descr="TSD_logo high res.jpg">
            <a:extLst>
              <a:ext uri="{FF2B5EF4-FFF2-40B4-BE49-F238E27FC236}">
                <a16:creationId xmlns:a16="http://schemas.microsoft.com/office/drawing/2014/main" id="{398E60BA-1603-40D6-8CC9-531208613CC7}"/>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5716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a:extLst>
              <a:ext uri="{FF2B5EF4-FFF2-40B4-BE49-F238E27FC236}">
                <a16:creationId xmlns:a16="http://schemas.microsoft.com/office/drawing/2014/main" id="{8B39816E-F756-4C35-ABA6-21EEA53DBBD1}"/>
              </a:ext>
            </a:extLst>
          </p:cNvPr>
          <p:cNvSpPr>
            <a:spLocks noGrp="1" noChangeArrowheads="1"/>
          </p:cNvSpPr>
          <p:nvPr>
            <p:ph type="title"/>
          </p:nvPr>
        </p:nvSpPr>
        <p:spPr/>
        <p:txBody>
          <a:bodyPr/>
          <a:lstStyle/>
          <a:p>
            <a:pPr eaLnBrk="1" hangingPunct="1"/>
            <a:r>
              <a:rPr lang="en-GB" altLang="en-US"/>
              <a:t>Robert Schmidt </a:t>
            </a:r>
            <a:br>
              <a:rPr lang="en-GB" altLang="en-US"/>
            </a:br>
            <a:r>
              <a:rPr lang="en-GB" altLang="en-US" sz="1600"/>
              <a:t>(Project Hindsight – The Phase project)</a:t>
            </a:r>
            <a:endParaRPr lang="en-US" altLang="en-US" sz="1600"/>
          </a:p>
        </p:txBody>
      </p:sp>
      <p:sp>
        <p:nvSpPr>
          <p:cNvPr id="39939" name="Rectangle 4">
            <a:extLst>
              <a:ext uri="{FF2B5EF4-FFF2-40B4-BE49-F238E27FC236}">
                <a16:creationId xmlns:a16="http://schemas.microsoft.com/office/drawing/2014/main" id="{04C9FC30-FA25-49B0-920D-CB71CCCD8764}"/>
              </a:ext>
            </a:extLst>
          </p:cNvPr>
          <p:cNvSpPr>
            <a:spLocks noGrp="1" noChangeArrowheads="1"/>
          </p:cNvSpPr>
          <p:nvPr>
            <p:ph type="body" sz="half" idx="1"/>
          </p:nvPr>
        </p:nvSpPr>
        <p:spPr/>
        <p:txBody>
          <a:bodyPr/>
          <a:lstStyle/>
          <a:p>
            <a:pPr eaLnBrk="1" hangingPunct="1"/>
            <a:r>
              <a:rPr lang="en-GB" altLang="en-US" sz="1800"/>
              <a:t>Project Hindsight established 1992 in order to translate the entire body of Greek and Latin astrological texts into English.</a:t>
            </a:r>
          </a:p>
          <a:p>
            <a:pPr eaLnBrk="1" hangingPunct="1"/>
            <a:r>
              <a:rPr lang="en-GB" altLang="en-US" sz="1800"/>
              <a:t>Became the Phase Project when Schmidt separated from his fellow translators, Robert Zoller and Rob Hand.</a:t>
            </a:r>
          </a:p>
          <a:p>
            <a:pPr eaLnBrk="1" hangingPunct="1"/>
            <a:r>
              <a:rPr lang="en-GB" altLang="en-US" sz="1800"/>
              <a:t>Schmidt’s theory: There was a pure Hellenistic astrology in the 2</a:t>
            </a:r>
            <a:r>
              <a:rPr lang="en-GB" altLang="en-US" sz="1800" baseline="30000"/>
              <a:t>nd</a:t>
            </a:r>
            <a:r>
              <a:rPr lang="en-GB" altLang="en-US" sz="1800"/>
              <a:t> c BCE. The variety of technical approaches apparent by the 2</a:t>
            </a:r>
            <a:r>
              <a:rPr lang="en-GB" altLang="en-US" sz="1800" baseline="30000"/>
              <a:t>nd</a:t>
            </a:r>
            <a:r>
              <a:rPr lang="en-GB" altLang="en-US" sz="1800"/>
              <a:t> c CE is evidence of decline.</a:t>
            </a:r>
          </a:p>
          <a:p>
            <a:pPr eaLnBrk="1" hangingPunct="1"/>
            <a:r>
              <a:rPr lang="en-GB" altLang="en-US" sz="1800"/>
              <a:t>Position moderated later</a:t>
            </a:r>
          </a:p>
          <a:p>
            <a:pPr eaLnBrk="1" hangingPunct="1"/>
            <a:r>
              <a:rPr lang="en-GB" altLang="en-US" sz="1800"/>
              <a:t>On the left – photo on the right.</a:t>
            </a:r>
          </a:p>
          <a:p>
            <a:pPr eaLnBrk="1" hangingPunct="1"/>
            <a:endParaRPr lang="en-US" altLang="en-US" sz="2800"/>
          </a:p>
        </p:txBody>
      </p:sp>
      <p:pic>
        <p:nvPicPr>
          <p:cNvPr id="39940" name="Picture 6">
            <a:extLst>
              <a:ext uri="{FF2B5EF4-FFF2-40B4-BE49-F238E27FC236}">
                <a16:creationId xmlns:a16="http://schemas.microsoft.com/office/drawing/2014/main" id="{CE75D788-4F86-46E8-A20D-EA620C0F0B22}"/>
              </a:ext>
            </a:extLst>
          </p:cNvPr>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953000" y="2500313"/>
            <a:ext cx="3733800" cy="3625850"/>
          </a:xfrm>
        </p:spPr>
      </p:pic>
      <p:pic>
        <p:nvPicPr>
          <p:cNvPr id="39941" name="Picture 4" descr="TSD_logo high res.jpg">
            <a:extLst>
              <a:ext uri="{FF2B5EF4-FFF2-40B4-BE49-F238E27FC236}">
                <a16:creationId xmlns:a16="http://schemas.microsoft.com/office/drawing/2014/main" id="{324FE280-356A-48FD-BB91-4506C64A6580}"/>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5716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7E893A81-48F1-488E-A383-E2554DC49F74}"/>
              </a:ext>
            </a:extLst>
          </p:cNvPr>
          <p:cNvSpPr>
            <a:spLocks noGrp="1" noChangeArrowheads="1"/>
          </p:cNvSpPr>
          <p:nvPr>
            <p:ph type="title"/>
          </p:nvPr>
        </p:nvSpPr>
        <p:spPr/>
        <p:txBody>
          <a:bodyPr/>
          <a:lstStyle/>
          <a:p>
            <a:pPr eaLnBrk="1" hangingPunct="1"/>
            <a:r>
              <a:rPr lang="en-GB" altLang="en-US"/>
              <a:t>Robert (Bob) Zoller</a:t>
            </a:r>
            <a:endParaRPr lang="en-US" altLang="en-US"/>
          </a:p>
        </p:txBody>
      </p:sp>
      <p:sp>
        <p:nvSpPr>
          <p:cNvPr id="40963" name="Rectangle 4">
            <a:extLst>
              <a:ext uri="{FF2B5EF4-FFF2-40B4-BE49-F238E27FC236}">
                <a16:creationId xmlns:a16="http://schemas.microsoft.com/office/drawing/2014/main" id="{772B4348-F9EC-427E-8835-164A54550C1B}"/>
              </a:ext>
            </a:extLst>
          </p:cNvPr>
          <p:cNvSpPr>
            <a:spLocks noGrp="1" noChangeArrowheads="1"/>
          </p:cNvSpPr>
          <p:nvPr>
            <p:ph type="body" sz="half" idx="1"/>
          </p:nvPr>
        </p:nvSpPr>
        <p:spPr/>
        <p:txBody>
          <a:bodyPr/>
          <a:lstStyle/>
          <a:p>
            <a:pPr eaLnBrk="1" hangingPunct="1">
              <a:lnSpc>
                <a:spcPct val="90000"/>
              </a:lnSpc>
            </a:pPr>
            <a:r>
              <a:rPr lang="en-GB" altLang="en-US" sz="2000"/>
              <a:t>In the 1980s Zollerwas the sole (almost) practicing medieval astrologer. In his view medieval astrology is the true practice.</a:t>
            </a:r>
          </a:p>
          <a:p>
            <a:pPr eaLnBrk="1" hangingPunct="1">
              <a:lnSpc>
                <a:spcPct val="90000"/>
              </a:lnSpc>
            </a:pPr>
            <a:r>
              <a:rPr lang="en-GB" altLang="en-US" sz="2000"/>
              <a:t>= theme of decline and preservation of the past.</a:t>
            </a:r>
          </a:p>
          <a:p>
            <a:pPr eaLnBrk="1" hangingPunct="1">
              <a:lnSpc>
                <a:spcPct val="90000"/>
              </a:lnSpc>
            </a:pPr>
            <a:r>
              <a:rPr lang="en-GB" altLang="en-US" sz="2000"/>
              <a:t>(Although Zoller developed a high regard for the classical tradition after Project Hindsight was formed, and has always had a higher regard for many modern astrologers)</a:t>
            </a:r>
          </a:p>
          <a:p>
            <a:pPr eaLnBrk="1" hangingPunct="1">
              <a:lnSpc>
                <a:spcPct val="90000"/>
              </a:lnSpc>
            </a:pPr>
            <a:endParaRPr lang="en-US" altLang="en-US" sz="2800"/>
          </a:p>
        </p:txBody>
      </p:sp>
      <p:pic>
        <p:nvPicPr>
          <p:cNvPr id="40964" name="Picture 5">
            <a:extLst>
              <a:ext uri="{FF2B5EF4-FFF2-40B4-BE49-F238E27FC236}">
                <a16:creationId xmlns:a16="http://schemas.microsoft.com/office/drawing/2014/main" id="{CAF3FA40-AC89-4BFD-AD9F-C674DC6BD458}"/>
              </a:ext>
            </a:extLst>
          </p:cNvPr>
          <p:cNvPicPr>
            <a:picLocks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p:pic>
      <p:pic>
        <p:nvPicPr>
          <p:cNvPr id="40965" name="Picture 4" descr="TSD_logo high res.jpg">
            <a:extLst>
              <a:ext uri="{FF2B5EF4-FFF2-40B4-BE49-F238E27FC236}">
                <a16:creationId xmlns:a16="http://schemas.microsoft.com/office/drawing/2014/main" id="{1F1E2999-DF64-45C3-AC26-D12A7030882A}"/>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5716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083A75EA-F51B-4823-8557-D6171D47669B}"/>
              </a:ext>
            </a:extLst>
          </p:cNvPr>
          <p:cNvSpPr>
            <a:spLocks noGrp="1" noChangeArrowheads="1"/>
          </p:cNvSpPr>
          <p:nvPr>
            <p:ph type="title"/>
          </p:nvPr>
        </p:nvSpPr>
        <p:spPr/>
        <p:txBody>
          <a:bodyPr/>
          <a:lstStyle/>
          <a:p>
            <a:pPr eaLnBrk="1" hangingPunct="1"/>
            <a:r>
              <a:rPr lang="en-GB" altLang="en-US" sz="4000"/>
              <a:t>On the other hand: ‘It’s Never Been Better’</a:t>
            </a:r>
            <a:endParaRPr lang="en-US" altLang="en-US" sz="4000"/>
          </a:p>
        </p:txBody>
      </p:sp>
      <p:sp>
        <p:nvSpPr>
          <p:cNvPr id="41987" name="Rectangle 3">
            <a:extLst>
              <a:ext uri="{FF2B5EF4-FFF2-40B4-BE49-F238E27FC236}">
                <a16:creationId xmlns:a16="http://schemas.microsoft.com/office/drawing/2014/main" id="{8FD5E5F4-B70A-41E4-A4D1-CDD6C71731A4}"/>
              </a:ext>
            </a:extLst>
          </p:cNvPr>
          <p:cNvSpPr>
            <a:spLocks noGrp="1" noChangeArrowheads="1"/>
          </p:cNvSpPr>
          <p:nvPr>
            <p:ph type="body" idx="1"/>
          </p:nvPr>
        </p:nvSpPr>
        <p:spPr>
          <a:xfrm>
            <a:off x="457200" y="1600200"/>
            <a:ext cx="4972050" cy="4525963"/>
          </a:xfrm>
        </p:spPr>
        <p:txBody>
          <a:bodyPr/>
          <a:lstStyle/>
          <a:p>
            <a:pPr eaLnBrk="1" hangingPunct="1"/>
            <a:r>
              <a:rPr lang="en-GB" altLang="en-US" sz="1400"/>
              <a:t>Themes of advance/evolution</a:t>
            </a:r>
          </a:p>
          <a:p>
            <a:pPr eaLnBrk="1" hangingPunct="1"/>
            <a:r>
              <a:rPr lang="en-GB" altLang="en-US" sz="1400"/>
              <a:t>Dane Rudhyar</a:t>
            </a:r>
          </a:p>
          <a:p>
            <a:pPr eaLnBrk="1" hangingPunct="1"/>
            <a:r>
              <a:rPr lang="en-GB" altLang="en-US" sz="1400"/>
              <a:t>Glenn Perry</a:t>
            </a:r>
          </a:p>
          <a:p>
            <a:pPr eaLnBrk="1" hangingPunct="1"/>
            <a:endParaRPr lang="en-GB" altLang="en-US" sz="1400"/>
          </a:p>
          <a:p>
            <a:pPr eaLnBrk="1" hangingPunct="1">
              <a:buFont typeface="Arial" panose="020B0604020202020204" pitchFamily="34" charset="0"/>
              <a:buNone/>
            </a:pPr>
            <a:r>
              <a:rPr lang="en-GB" altLang="en-US" sz="1400"/>
              <a:t>Medieval classical astrology  was fated, hence oppressive</a:t>
            </a:r>
          </a:p>
          <a:p>
            <a:pPr eaLnBrk="1" hangingPunct="1">
              <a:buFont typeface="Arial" panose="020B0604020202020204" pitchFamily="34" charset="0"/>
              <a:buNone/>
            </a:pPr>
            <a:r>
              <a:rPr lang="en-GB" altLang="en-US" sz="1400"/>
              <a:t>In fact, all pre 20</a:t>
            </a:r>
            <a:r>
              <a:rPr lang="en-GB" altLang="en-US" sz="1400" baseline="30000"/>
              <a:t>th</a:t>
            </a:r>
            <a:r>
              <a:rPr lang="en-GB" altLang="en-US" sz="1400"/>
              <a:t> century astrology was ‘fated’, dealt only with external conditions and was unable to serve the essential modern  purpose of spiritual growth</a:t>
            </a:r>
          </a:p>
          <a:p>
            <a:pPr eaLnBrk="1" hangingPunct="1">
              <a:buFont typeface="Arial" panose="020B0604020202020204" pitchFamily="34" charset="0"/>
              <a:buNone/>
            </a:pPr>
            <a:r>
              <a:rPr lang="en-GB" altLang="en-US" sz="1400"/>
              <a:t>Modern (psychological) astrology  emphasises free will, hence liberating</a:t>
            </a:r>
          </a:p>
          <a:p>
            <a:pPr eaLnBrk="1" hangingPunct="1">
              <a:buFont typeface="Arial" panose="020B0604020202020204" pitchFamily="34" charset="0"/>
              <a:buNone/>
            </a:pPr>
            <a:endParaRPr lang="en-GB" altLang="en-US" sz="1400"/>
          </a:p>
          <a:p>
            <a:pPr eaLnBrk="1" hangingPunct="1"/>
            <a:r>
              <a:rPr lang="en-GB" altLang="en-US" sz="1800"/>
              <a:t>So has astrology</a:t>
            </a:r>
          </a:p>
          <a:p>
            <a:pPr eaLnBrk="1" hangingPunct="1"/>
            <a:r>
              <a:rPr lang="en-GB" altLang="en-US" sz="1800"/>
              <a:t>Declined from a high, ‘enchanted’ point</a:t>
            </a:r>
          </a:p>
          <a:p>
            <a:pPr eaLnBrk="1" hangingPunct="1"/>
            <a:r>
              <a:rPr lang="en-GB" altLang="en-US" sz="1800"/>
              <a:t>OR</a:t>
            </a:r>
          </a:p>
          <a:p>
            <a:pPr eaLnBrk="1" hangingPunct="1"/>
            <a:r>
              <a:rPr lang="en-GB" altLang="en-US" sz="1800"/>
              <a:t>Risen from a old primitive state???</a:t>
            </a:r>
            <a:endParaRPr lang="en-US" altLang="en-US" sz="1800"/>
          </a:p>
          <a:p>
            <a:pPr eaLnBrk="1" hangingPunct="1"/>
            <a:endParaRPr lang="en-US" altLang="en-US" sz="1800"/>
          </a:p>
        </p:txBody>
      </p:sp>
      <p:pic>
        <p:nvPicPr>
          <p:cNvPr id="41988" name="Picture 5">
            <a:extLst>
              <a:ext uri="{FF2B5EF4-FFF2-40B4-BE49-F238E27FC236}">
                <a16:creationId xmlns:a16="http://schemas.microsoft.com/office/drawing/2014/main" id="{B2EDE49F-6C2E-405F-A5E0-0DB6D6D0D5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786438" y="1143000"/>
            <a:ext cx="2533650" cy="2840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9" name="Picture 4" descr="Glenn Perry 2.jpg">
            <a:extLst>
              <a:ext uri="{FF2B5EF4-FFF2-40B4-BE49-F238E27FC236}">
                <a16:creationId xmlns:a16="http://schemas.microsoft.com/office/drawing/2014/main" id="{AC6C4204-3A80-4170-9329-6AC53D5D15C9}"/>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6000750" y="4071938"/>
            <a:ext cx="3429000" cy="2619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90" name="Picture 5" descr="TSD_logo high res.jpg">
            <a:extLst>
              <a:ext uri="{FF2B5EF4-FFF2-40B4-BE49-F238E27FC236}">
                <a16:creationId xmlns:a16="http://schemas.microsoft.com/office/drawing/2014/main" id="{5A920894-892A-4BBC-941F-B1D2C6F7BAB0}"/>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0" y="857250"/>
            <a:ext cx="15716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9BA48434-ED78-4C54-A784-F66574124748}"/>
              </a:ext>
            </a:extLst>
          </p:cNvPr>
          <p:cNvSpPr>
            <a:spLocks noGrp="1" noChangeArrowheads="1"/>
          </p:cNvSpPr>
          <p:nvPr>
            <p:ph type="title"/>
          </p:nvPr>
        </p:nvSpPr>
        <p:spPr/>
        <p:txBody>
          <a:bodyPr/>
          <a:lstStyle/>
          <a:p>
            <a:pPr eaLnBrk="1" hangingPunct="1"/>
            <a:r>
              <a:rPr lang="en-GB" altLang="en-US" sz="4000"/>
              <a:t>Manilius</a:t>
            </a:r>
            <a:endParaRPr lang="en-US" altLang="en-US" sz="4000"/>
          </a:p>
        </p:txBody>
      </p:sp>
      <p:sp>
        <p:nvSpPr>
          <p:cNvPr id="43011" name="Rectangle 4">
            <a:extLst>
              <a:ext uri="{FF2B5EF4-FFF2-40B4-BE49-F238E27FC236}">
                <a16:creationId xmlns:a16="http://schemas.microsoft.com/office/drawing/2014/main" id="{28EBC8D6-7933-4765-A927-3A52BD1BC66D}"/>
              </a:ext>
            </a:extLst>
          </p:cNvPr>
          <p:cNvSpPr>
            <a:spLocks noGrp="1" noChangeArrowheads="1"/>
          </p:cNvSpPr>
          <p:nvPr>
            <p:ph type="body" sz="half" idx="1"/>
          </p:nvPr>
        </p:nvSpPr>
        <p:spPr/>
        <p:txBody>
          <a:bodyPr/>
          <a:lstStyle/>
          <a:p>
            <a:pPr eaLnBrk="1" hangingPunct="1">
              <a:lnSpc>
                <a:spcPct val="80000"/>
              </a:lnSpc>
            </a:pPr>
            <a:r>
              <a:rPr lang="en-US" altLang="en-US" sz="1800"/>
              <a:t>Manilius, </a:t>
            </a:r>
            <a:r>
              <a:rPr lang="en-US" altLang="en-US" sz="1800" i="1"/>
              <a:t>Astronomica,</a:t>
            </a:r>
            <a:r>
              <a:rPr lang="en-US" altLang="en-US" sz="1800"/>
              <a:t> I. 66-69: human beings lived in barbaric ignorance, not enchanted bliss, and reason liberated them.</a:t>
            </a:r>
          </a:p>
          <a:p>
            <a:pPr eaLnBrk="1" hangingPunct="1">
              <a:lnSpc>
                <a:spcPct val="80000"/>
              </a:lnSpc>
            </a:pPr>
            <a:r>
              <a:rPr lang="en-US" altLang="en-US" sz="1800"/>
              <a:t>Before their times man lived in ignorance: he looked without comprehension at the outward appearance and saw not the design of nature’s works: he gazed in bewilderment at the strange new light of heaven, now sorrowing at its loss, now joyful at its birth.</a:t>
            </a:r>
          </a:p>
          <a:p>
            <a:pPr eaLnBrk="1" hangingPunct="1">
              <a:lnSpc>
                <a:spcPct val="80000"/>
              </a:lnSpc>
            </a:pPr>
            <a:r>
              <a:rPr lang="en-US" altLang="en-US" sz="1800"/>
              <a:t>105-8 It (reason) freed men’s minds from wondering at portents by wresting fro Jupiter his bolts and power of thunder and ascribing to the winds the noise and to the clouds the flame.</a:t>
            </a:r>
          </a:p>
        </p:txBody>
      </p:sp>
      <p:pic>
        <p:nvPicPr>
          <p:cNvPr id="43012" name="Picture 4" descr="TSD_logo high res.jpg">
            <a:extLst>
              <a:ext uri="{FF2B5EF4-FFF2-40B4-BE49-F238E27FC236}">
                <a16:creationId xmlns:a16="http://schemas.microsoft.com/office/drawing/2014/main" id="{A989EF10-A946-4E62-8095-92A6C3ED4BF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5716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3013" name="Content Placeholder 6" descr="Manilius Astronomica.jpg">
            <a:extLst>
              <a:ext uri="{FF2B5EF4-FFF2-40B4-BE49-F238E27FC236}">
                <a16:creationId xmlns:a16="http://schemas.microsoft.com/office/drawing/2014/main" id="{E7BA39AF-615A-45AB-9CAD-6BF4F6FDEC5A}"/>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5216525" y="1600200"/>
            <a:ext cx="2901950" cy="4525963"/>
          </a:xfrm>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652F191B-7187-466F-87BA-8749DD5416BC}"/>
              </a:ext>
            </a:extLst>
          </p:cNvPr>
          <p:cNvSpPr>
            <a:spLocks noGrp="1" noChangeArrowheads="1"/>
          </p:cNvSpPr>
          <p:nvPr>
            <p:ph type="title"/>
          </p:nvPr>
        </p:nvSpPr>
        <p:spPr/>
        <p:txBody>
          <a:bodyPr/>
          <a:lstStyle/>
          <a:p>
            <a:pPr eaLnBrk="1" hangingPunct="1"/>
            <a:r>
              <a:rPr lang="en-GB" altLang="en-US"/>
              <a:t>Manichean Astrology</a:t>
            </a:r>
            <a:endParaRPr lang="en-US" altLang="en-US"/>
          </a:p>
        </p:txBody>
      </p:sp>
      <p:sp>
        <p:nvSpPr>
          <p:cNvPr id="44035" name="Rectangle 3">
            <a:extLst>
              <a:ext uri="{FF2B5EF4-FFF2-40B4-BE49-F238E27FC236}">
                <a16:creationId xmlns:a16="http://schemas.microsoft.com/office/drawing/2014/main" id="{8F39B54D-7154-475B-90EC-73B0BE952CC5}"/>
              </a:ext>
            </a:extLst>
          </p:cNvPr>
          <p:cNvSpPr>
            <a:spLocks noGrp="1" noChangeArrowheads="1"/>
          </p:cNvSpPr>
          <p:nvPr>
            <p:ph type="body" idx="1"/>
          </p:nvPr>
        </p:nvSpPr>
        <p:spPr/>
        <p:txBody>
          <a:bodyPr/>
          <a:lstStyle/>
          <a:p>
            <a:pPr eaLnBrk="1" hangingPunct="1">
              <a:lnSpc>
                <a:spcPct val="90000"/>
              </a:lnSpc>
            </a:pPr>
            <a:r>
              <a:rPr lang="en-GB" altLang="en-US" sz="2800"/>
              <a:t>Manicheans believed in the struggle of light and dark.</a:t>
            </a:r>
          </a:p>
          <a:p>
            <a:pPr eaLnBrk="1" hangingPunct="1">
              <a:lnSpc>
                <a:spcPct val="90000"/>
              </a:lnSpc>
            </a:pPr>
            <a:r>
              <a:rPr lang="en-GB" altLang="en-US" sz="2800"/>
              <a:t>So, to simplify, do we have the following characterisations:</a:t>
            </a:r>
          </a:p>
          <a:p>
            <a:pPr eaLnBrk="1" hangingPunct="1">
              <a:lnSpc>
                <a:spcPct val="90000"/>
              </a:lnSpc>
            </a:pPr>
            <a:r>
              <a:rPr lang="en-GB" altLang="en-US" sz="2800"/>
              <a:t>Rudhyar = the new spiritual astrology = good. Old fated (‘exoteric’) astrology = bad (and useful only for people who are unevolved)</a:t>
            </a:r>
          </a:p>
          <a:p>
            <a:pPr eaLnBrk="1" hangingPunct="1">
              <a:lnSpc>
                <a:spcPct val="90000"/>
              </a:lnSpc>
            </a:pPr>
            <a:r>
              <a:rPr lang="en-GB" altLang="en-US" sz="2800"/>
              <a:t>Cornelius = divinatory astrology good. All other astrology bad</a:t>
            </a:r>
          </a:p>
          <a:p>
            <a:pPr eaLnBrk="1" hangingPunct="1">
              <a:lnSpc>
                <a:spcPct val="90000"/>
              </a:lnSpc>
            </a:pPr>
            <a:r>
              <a:rPr lang="en-GB" altLang="en-US" sz="2800"/>
              <a:t>Alan Leo = esoteric astrology good. Indian astrology bad</a:t>
            </a:r>
          </a:p>
          <a:p>
            <a:pPr eaLnBrk="1" hangingPunct="1">
              <a:lnSpc>
                <a:spcPct val="90000"/>
              </a:lnSpc>
            </a:pPr>
            <a:endParaRPr lang="en-US" altLang="en-US" sz="2800"/>
          </a:p>
        </p:txBody>
      </p:sp>
      <p:pic>
        <p:nvPicPr>
          <p:cNvPr id="44036" name="Picture 3" descr="TSD_logo high res.jpg">
            <a:extLst>
              <a:ext uri="{FF2B5EF4-FFF2-40B4-BE49-F238E27FC236}">
                <a16:creationId xmlns:a16="http://schemas.microsoft.com/office/drawing/2014/main" id="{B6FA2F82-06FB-431F-91EF-C9912B66046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15716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CE46390A-B504-4656-8410-82BA8FF2DB09}"/>
              </a:ext>
            </a:extLst>
          </p:cNvPr>
          <p:cNvSpPr>
            <a:spLocks noGrp="1"/>
          </p:cNvSpPr>
          <p:nvPr>
            <p:ph type="title"/>
          </p:nvPr>
        </p:nvSpPr>
        <p:spPr/>
        <p:txBody>
          <a:bodyPr/>
          <a:lstStyle/>
          <a:p>
            <a:r>
              <a:rPr lang="en-GB" altLang="en-US"/>
              <a:t>The denunciation of pluralism in western astrology </a:t>
            </a:r>
          </a:p>
        </p:txBody>
      </p:sp>
      <p:sp>
        <p:nvSpPr>
          <p:cNvPr id="45059" name="Text Placeholder 2">
            <a:extLst>
              <a:ext uri="{FF2B5EF4-FFF2-40B4-BE49-F238E27FC236}">
                <a16:creationId xmlns:a16="http://schemas.microsoft.com/office/drawing/2014/main" id="{83B1C029-7E0C-4946-A895-364DDD633C1D}"/>
              </a:ext>
            </a:extLst>
          </p:cNvPr>
          <p:cNvSpPr>
            <a:spLocks noGrp="1"/>
          </p:cNvSpPr>
          <p:nvPr>
            <p:ph type="body" sz="half" idx="1"/>
          </p:nvPr>
        </p:nvSpPr>
        <p:spPr/>
        <p:txBody>
          <a:bodyPr/>
          <a:lstStyle/>
          <a:p>
            <a:pPr eaLnBrk="1" hangingPunct="1"/>
            <a:r>
              <a:rPr lang="en-GB" altLang="en-US" sz="2000"/>
              <a:t>Olivia Barclay (1919-2001), one of the founders of the recent ‘traditional revival’ said that psychological astrologers were not even astrologers at all.</a:t>
            </a:r>
          </a:p>
          <a:p>
            <a:pPr eaLnBrk="1" hangingPunct="1"/>
            <a:endParaRPr lang="en-GB" altLang="en-US" sz="2000"/>
          </a:p>
          <a:p>
            <a:pPr eaLnBrk="1" hangingPunct="1"/>
            <a:r>
              <a:rPr lang="en-GB" altLang="en-US" sz="2000"/>
              <a:t>‘traditional astrology’ good. Psychological (and Indian) astrology bad. </a:t>
            </a:r>
          </a:p>
          <a:p>
            <a:endParaRPr lang="en-GB" altLang="en-US"/>
          </a:p>
        </p:txBody>
      </p:sp>
      <p:sp>
        <p:nvSpPr>
          <p:cNvPr id="45060" name="Content Placeholder 3">
            <a:extLst>
              <a:ext uri="{FF2B5EF4-FFF2-40B4-BE49-F238E27FC236}">
                <a16:creationId xmlns:a16="http://schemas.microsoft.com/office/drawing/2014/main" id="{061A68A0-7A1C-4241-92B7-D08E91754631}"/>
              </a:ext>
            </a:extLst>
          </p:cNvPr>
          <p:cNvSpPr>
            <a:spLocks noGrp="1"/>
          </p:cNvSpPr>
          <p:nvPr>
            <p:ph sz="half" idx="2"/>
          </p:nvPr>
        </p:nvSpPr>
        <p:spPr/>
        <p:txBody>
          <a:bodyPr/>
          <a:lstStyle/>
          <a:p>
            <a:r>
              <a:rPr lang="en-GB" altLang="en-US"/>
              <a:t>And many astrologers</a:t>
            </a:r>
          </a:p>
          <a:p>
            <a:r>
              <a:rPr lang="en-GB" altLang="en-US"/>
              <a:t>Used to think that Sun-sign astrology was not proper astrology at all</a:t>
            </a:r>
            <a:endParaRPr lang="en-US" altLang="en-US"/>
          </a:p>
          <a:p>
            <a:endParaRPr lang="en-GB" altLang="en-US"/>
          </a:p>
        </p:txBody>
      </p:sp>
      <p:pic>
        <p:nvPicPr>
          <p:cNvPr id="45061" name="Picture 5">
            <a:extLst>
              <a:ext uri="{FF2B5EF4-FFF2-40B4-BE49-F238E27FC236}">
                <a16:creationId xmlns:a16="http://schemas.microsoft.com/office/drawing/2014/main" id="{8A4504D2-3F6D-432C-8134-5A8000AD3CF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86563" y="5072063"/>
            <a:ext cx="1131887" cy="1268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5062" name="Picture 5">
            <a:extLst>
              <a:ext uri="{FF2B5EF4-FFF2-40B4-BE49-F238E27FC236}">
                <a16:creationId xmlns:a16="http://schemas.microsoft.com/office/drawing/2014/main" id="{DCB5BA78-4CAF-4198-AE7B-44E22BA243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57250" y="4929188"/>
            <a:ext cx="1495425" cy="1676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a:extLst>
              <a:ext uri="{FF2B5EF4-FFF2-40B4-BE49-F238E27FC236}">
                <a16:creationId xmlns:a16="http://schemas.microsoft.com/office/drawing/2014/main" id="{DE8D71A9-4678-4824-8A44-C6781039CBB9}"/>
              </a:ext>
            </a:extLst>
          </p:cNvPr>
          <p:cNvSpPr>
            <a:spLocks noGrp="1" noChangeArrowheads="1"/>
          </p:cNvSpPr>
          <p:nvPr>
            <p:ph type="title"/>
          </p:nvPr>
        </p:nvSpPr>
        <p:spPr/>
        <p:txBody>
          <a:bodyPr/>
          <a:lstStyle/>
          <a:p>
            <a:pPr eaLnBrk="1" hangingPunct="1"/>
            <a:r>
              <a:rPr lang="en-GB" altLang="en-US"/>
              <a:t>My argument in </a:t>
            </a:r>
            <a:r>
              <a:rPr lang="en-GB" altLang="en-US" i="1"/>
              <a:t>A History of Western Astrology</a:t>
            </a:r>
            <a:endParaRPr lang="en-US" altLang="en-US" i="1"/>
          </a:p>
        </p:txBody>
      </p:sp>
      <p:sp>
        <p:nvSpPr>
          <p:cNvPr id="46083" name="Rectangle 3">
            <a:extLst>
              <a:ext uri="{FF2B5EF4-FFF2-40B4-BE49-F238E27FC236}">
                <a16:creationId xmlns:a16="http://schemas.microsoft.com/office/drawing/2014/main" id="{70614A14-7D5C-4E1A-B959-8D01BC0E48DC}"/>
              </a:ext>
            </a:extLst>
          </p:cNvPr>
          <p:cNvSpPr>
            <a:spLocks noGrp="1" noChangeArrowheads="1"/>
          </p:cNvSpPr>
          <p:nvPr>
            <p:ph type="body" idx="1"/>
          </p:nvPr>
        </p:nvSpPr>
        <p:spPr/>
        <p:txBody>
          <a:bodyPr/>
          <a:lstStyle/>
          <a:p>
            <a:pPr eaLnBrk="1" hangingPunct="1"/>
            <a:r>
              <a:rPr lang="en-GB" altLang="en-US" sz="2000"/>
              <a:t>All modern view points on astrology, traditional, neo-traditional, psychological, humanistic, esoteric, revolutionary, scientific, evolutionary, elite, popular, philosophical or practical, have been around for two millennia. The arguments about astrology, its, use, nature and operation have been around for at least two thousand years.</a:t>
            </a:r>
          </a:p>
          <a:p>
            <a:pPr eaLnBrk="1" hangingPunct="1"/>
            <a:endParaRPr lang="en-GB" altLang="en-US" sz="2000"/>
          </a:p>
          <a:p>
            <a:pPr eaLnBrk="1" hangingPunct="1"/>
            <a:r>
              <a:rPr lang="en-GB" altLang="en-US" sz="2000"/>
              <a:t>My scheme of the history of astrology</a:t>
            </a:r>
          </a:p>
          <a:p>
            <a:pPr eaLnBrk="1" hangingPunct="1"/>
            <a:r>
              <a:rPr lang="en-GB" altLang="en-US" sz="2000"/>
              <a:t>Three main perspectives:</a:t>
            </a:r>
          </a:p>
          <a:p>
            <a:pPr eaLnBrk="1" hangingPunct="1"/>
            <a:r>
              <a:rPr lang="en-GB" altLang="en-US" sz="2000"/>
              <a:t>Babylonian</a:t>
            </a:r>
          </a:p>
          <a:p>
            <a:pPr eaLnBrk="1" hangingPunct="1"/>
            <a:r>
              <a:rPr lang="en-GB" altLang="en-US" sz="2000"/>
              <a:t>Platonic</a:t>
            </a:r>
          </a:p>
          <a:p>
            <a:pPr eaLnBrk="1" hangingPunct="1"/>
            <a:r>
              <a:rPr lang="en-GB" altLang="en-US" sz="2000"/>
              <a:t>Aristotelian</a:t>
            </a:r>
          </a:p>
          <a:p>
            <a:pPr eaLnBrk="1" hangingPunct="1"/>
            <a:r>
              <a:rPr lang="en-GB" altLang="en-US" sz="2000"/>
              <a:t>To this we could add Stoic</a:t>
            </a:r>
            <a:endParaRPr lang="en-US" altLang="en-US" sz="2000"/>
          </a:p>
          <a:p>
            <a:pPr eaLnBrk="1" hangingPunct="1"/>
            <a:endParaRPr lang="en-US" altLang="en-US" sz="2000"/>
          </a:p>
        </p:txBody>
      </p:sp>
      <p:pic>
        <p:nvPicPr>
          <p:cNvPr id="46084" name="Picture 3" descr="TSD_logo high res.jpg">
            <a:extLst>
              <a:ext uri="{FF2B5EF4-FFF2-40B4-BE49-F238E27FC236}">
                <a16:creationId xmlns:a16="http://schemas.microsoft.com/office/drawing/2014/main" id="{0B5F123E-9996-4EEB-BF37-C3D4DABD73DC}"/>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7143750" y="5857875"/>
            <a:ext cx="15716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FC034DBD-472B-4439-BCAE-4A651CADD163}"/>
              </a:ext>
            </a:extLst>
          </p:cNvPr>
          <p:cNvSpPr>
            <a:spLocks noGrp="1" noChangeArrowheads="1"/>
          </p:cNvSpPr>
          <p:nvPr>
            <p:ph type="title"/>
          </p:nvPr>
        </p:nvSpPr>
        <p:spPr/>
        <p:txBody>
          <a:bodyPr/>
          <a:lstStyle/>
          <a:p>
            <a:pPr eaLnBrk="1" hangingPunct="1"/>
            <a:r>
              <a:rPr lang="en-GB" altLang="en-US" sz="4000"/>
              <a:t>For example, is it true that ‘psychological’ astrology is modern?</a:t>
            </a:r>
            <a:endParaRPr lang="en-US" altLang="en-US" sz="4000"/>
          </a:p>
        </p:txBody>
      </p:sp>
      <p:sp>
        <p:nvSpPr>
          <p:cNvPr id="47107" name="Rectangle 3">
            <a:extLst>
              <a:ext uri="{FF2B5EF4-FFF2-40B4-BE49-F238E27FC236}">
                <a16:creationId xmlns:a16="http://schemas.microsoft.com/office/drawing/2014/main" id="{C2F5C8F5-66D0-49E0-B0B5-38C66EA2BFE3}"/>
              </a:ext>
            </a:extLst>
          </p:cNvPr>
          <p:cNvSpPr>
            <a:spLocks noGrp="1" noChangeArrowheads="1"/>
          </p:cNvSpPr>
          <p:nvPr>
            <p:ph sz="half" idx="1"/>
          </p:nvPr>
        </p:nvSpPr>
        <p:spPr/>
        <p:txBody>
          <a:bodyPr/>
          <a:lstStyle/>
          <a:p>
            <a:pPr eaLnBrk="1" hangingPunct="1"/>
            <a:r>
              <a:rPr lang="en-GB" altLang="en-US"/>
              <a:t>The argument against: </a:t>
            </a:r>
          </a:p>
          <a:p>
            <a:pPr eaLnBrk="1" hangingPunct="1"/>
            <a:r>
              <a:rPr lang="en-GB" altLang="en-US"/>
              <a:t>All astrology influenced by the Greek philosopher Plato (c 400 BCE) HAD to deal with the psyche.</a:t>
            </a:r>
          </a:p>
          <a:p>
            <a:pPr eaLnBrk="1" hangingPunct="1"/>
            <a:endParaRPr lang="en-US" altLang="en-US"/>
          </a:p>
        </p:txBody>
      </p:sp>
      <p:sp>
        <p:nvSpPr>
          <p:cNvPr id="47108" name="Content Placeholder 4">
            <a:extLst>
              <a:ext uri="{FF2B5EF4-FFF2-40B4-BE49-F238E27FC236}">
                <a16:creationId xmlns:a16="http://schemas.microsoft.com/office/drawing/2014/main" id="{E2EA1F3C-F2A4-462A-BA40-638CAE344A25}"/>
              </a:ext>
            </a:extLst>
          </p:cNvPr>
          <p:cNvSpPr>
            <a:spLocks noGrp="1"/>
          </p:cNvSpPr>
          <p:nvPr>
            <p:ph sz="half" idx="2"/>
          </p:nvPr>
        </p:nvSpPr>
        <p:spPr/>
        <p:txBody>
          <a:bodyPr/>
          <a:lstStyle/>
          <a:p>
            <a:r>
              <a:rPr lang="en-GB" altLang="en-US" sz="1800"/>
              <a:t>When Mars dominated the soul, Ptolemy argued, the individual would display the planet’s qualities, whether negative or positive, either blind aggression or great courage. When Venus was dominant, the soul had the characteristic of that planet, whether pleasant affectionate and charming or 'careless, erotic, effeminate, womanish, timid…depraved and meriting reproach'.</a:t>
            </a:r>
            <a:r>
              <a:rPr lang="en-GB" altLang="en-US" sz="1800">
                <a:hlinkClick r:id="rId3" action="ppaction://hlinksldjump"/>
              </a:rPr>
              <a:t>[1]</a:t>
            </a:r>
            <a:r>
              <a:rPr lang="en-GB" altLang="en-US" sz="1800"/>
              <a:t> </a:t>
            </a:r>
            <a:br>
              <a:rPr lang="en-US" altLang="en-US" sz="1800"/>
            </a:br>
            <a:r>
              <a:rPr lang="en-GB" altLang="en-US" sz="1800">
                <a:hlinkClick r:id="rId3" action="ppaction://hlinksldjump"/>
              </a:rPr>
              <a:t>[1]</a:t>
            </a:r>
            <a:r>
              <a:rPr lang="en-GB" altLang="en-US" sz="1800"/>
              <a:t> Ptolemy, </a:t>
            </a:r>
            <a:r>
              <a:rPr lang="en-GB" altLang="en-US" sz="1800" i="1"/>
              <a:t>Tetrabiblos</a:t>
            </a:r>
            <a:r>
              <a:rPr lang="en-GB" altLang="en-US" sz="1800"/>
              <a:t>, III.13.</a:t>
            </a:r>
            <a:endParaRPr lang="en-US" altLang="en-US" sz="1800"/>
          </a:p>
          <a:p>
            <a:endParaRPr lang="en-GB" altLang="en-US"/>
          </a:p>
        </p:txBody>
      </p:sp>
      <p:pic>
        <p:nvPicPr>
          <p:cNvPr id="47109" name="Picture 3" descr="TSD_logo high res.jpg">
            <a:extLst>
              <a:ext uri="{FF2B5EF4-FFF2-40B4-BE49-F238E27FC236}">
                <a16:creationId xmlns:a16="http://schemas.microsoft.com/office/drawing/2014/main" id="{615313A8-217E-4DD3-B229-4EAB46E67A1C}"/>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5716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7110" name="Picture 5">
            <a:extLst>
              <a:ext uri="{FF2B5EF4-FFF2-40B4-BE49-F238E27FC236}">
                <a16:creationId xmlns:a16="http://schemas.microsoft.com/office/drawing/2014/main" id="{43D32DD2-4C2D-46D9-9CC4-E84B5CC9F88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58125" y="5632450"/>
            <a:ext cx="971550" cy="1089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1C6E3655-DF06-4144-B766-2A45EB0F6867}"/>
              </a:ext>
            </a:extLst>
          </p:cNvPr>
          <p:cNvSpPr>
            <a:spLocks noGrp="1" noChangeArrowheads="1"/>
          </p:cNvSpPr>
          <p:nvPr>
            <p:ph type="title"/>
          </p:nvPr>
        </p:nvSpPr>
        <p:spPr/>
        <p:txBody>
          <a:bodyPr/>
          <a:lstStyle/>
          <a:p>
            <a:pPr eaLnBrk="1" hangingPunct="1"/>
            <a:r>
              <a:rPr lang="en-GB" altLang="en-US" sz="4000"/>
              <a:t>Is it true that Medieval Astrology was Fated?</a:t>
            </a:r>
            <a:endParaRPr lang="en-US" altLang="en-US" sz="4000"/>
          </a:p>
        </p:txBody>
      </p:sp>
      <p:sp>
        <p:nvSpPr>
          <p:cNvPr id="48131" name="Rectangle 3">
            <a:extLst>
              <a:ext uri="{FF2B5EF4-FFF2-40B4-BE49-F238E27FC236}">
                <a16:creationId xmlns:a16="http://schemas.microsoft.com/office/drawing/2014/main" id="{9E360E6D-A93A-4014-BCE3-127C8EEB410F}"/>
              </a:ext>
            </a:extLst>
          </p:cNvPr>
          <p:cNvSpPr>
            <a:spLocks noGrp="1" noChangeArrowheads="1"/>
          </p:cNvSpPr>
          <p:nvPr>
            <p:ph sz="half" idx="1"/>
          </p:nvPr>
        </p:nvSpPr>
        <p:spPr/>
        <p:txBody>
          <a:bodyPr/>
          <a:lstStyle/>
          <a:p>
            <a:pPr eaLnBrk="1" hangingPunct="1"/>
            <a:r>
              <a:rPr lang="en-GB" altLang="en-US" sz="2000"/>
              <a:t>The argument against</a:t>
            </a:r>
          </a:p>
          <a:p>
            <a:pPr eaLnBrk="1" hangingPunct="1"/>
            <a:r>
              <a:rPr lang="en-GB" altLang="en-US" sz="2000"/>
              <a:t>In a world in which failure to make the correct moral choice resulted in eternal damnation, nothing can be totally fated, whatever the language of astrological texts</a:t>
            </a:r>
          </a:p>
          <a:p>
            <a:pPr eaLnBrk="1" hangingPunct="1"/>
            <a:endParaRPr lang="en-GB" altLang="en-US" sz="2000"/>
          </a:p>
          <a:p>
            <a:pPr eaLnBrk="1" hangingPunct="1"/>
            <a:r>
              <a:rPr lang="en-GB" altLang="en-US" sz="2000"/>
              <a:t>Determinism existed within a Christian context. Cf Augustine, Calvin</a:t>
            </a:r>
            <a:endParaRPr lang="en-US" altLang="en-US" sz="2000"/>
          </a:p>
        </p:txBody>
      </p:sp>
      <p:sp>
        <p:nvSpPr>
          <p:cNvPr id="48132" name="Content Placeholder 4">
            <a:extLst>
              <a:ext uri="{FF2B5EF4-FFF2-40B4-BE49-F238E27FC236}">
                <a16:creationId xmlns:a16="http://schemas.microsoft.com/office/drawing/2014/main" id="{509E9A9F-EAB4-4A3F-ABCB-7A419C55E33B}"/>
              </a:ext>
            </a:extLst>
          </p:cNvPr>
          <p:cNvSpPr>
            <a:spLocks noGrp="1"/>
          </p:cNvSpPr>
          <p:nvPr>
            <p:ph sz="half" idx="2"/>
          </p:nvPr>
        </p:nvSpPr>
        <p:spPr/>
        <p:txBody>
          <a:bodyPr/>
          <a:lstStyle/>
          <a:p>
            <a:pPr eaLnBrk="1" hangingPunct="1"/>
            <a:r>
              <a:rPr lang="en-GB" altLang="en-US"/>
              <a:t>Thomas Aquinas, 13</a:t>
            </a:r>
            <a:r>
              <a:rPr lang="en-GB" altLang="en-US" baseline="30000"/>
              <a:t>th</a:t>
            </a:r>
            <a:r>
              <a:rPr lang="en-GB" altLang="en-US"/>
              <a:t> C</a:t>
            </a:r>
          </a:p>
          <a:p>
            <a:pPr eaLnBrk="1" hangingPunct="1"/>
            <a:r>
              <a:rPr lang="en-GB" altLang="en-US"/>
              <a:t>The stars influence the body.</a:t>
            </a:r>
          </a:p>
          <a:p>
            <a:pPr eaLnBrk="1" hangingPunct="1"/>
            <a:r>
              <a:rPr lang="en-GB" altLang="en-US"/>
              <a:t>The body influences the mind</a:t>
            </a:r>
          </a:p>
          <a:p>
            <a:pPr eaLnBrk="1" hangingPunct="1"/>
            <a:r>
              <a:rPr lang="en-GB" altLang="en-US"/>
              <a:t>But the soul is responsible only to God</a:t>
            </a:r>
            <a:endParaRPr lang="en-US" altLang="en-US"/>
          </a:p>
          <a:p>
            <a:endParaRPr lang="en-GB" altLang="en-US"/>
          </a:p>
        </p:txBody>
      </p:sp>
      <p:pic>
        <p:nvPicPr>
          <p:cNvPr id="48133" name="Picture 3" descr="TSD_logo high res.jpg">
            <a:extLst>
              <a:ext uri="{FF2B5EF4-FFF2-40B4-BE49-F238E27FC236}">
                <a16:creationId xmlns:a16="http://schemas.microsoft.com/office/drawing/2014/main" id="{B8D75466-9485-4892-8466-530CD5BE781A}"/>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214313" y="6072188"/>
            <a:ext cx="15716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8134" name="Picture 5">
            <a:extLst>
              <a:ext uri="{FF2B5EF4-FFF2-40B4-BE49-F238E27FC236}">
                <a16:creationId xmlns:a16="http://schemas.microsoft.com/office/drawing/2014/main" id="{1E4273ED-0C6A-4442-A0CB-20333663296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00938" y="5357813"/>
            <a:ext cx="1139825" cy="1277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ABA32AF7-042A-4B03-A7FE-52837C38ABEC}"/>
              </a:ext>
            </a:extLst>
          </p:cNvPr>
          <p:cNvSpPr>
            <a:spLocks noGrp="1" noChangeArrowheads="1"/>
          </p:cNvSpPr>
          <p:nvPr>
            <p:ph type="title"/>
          </p:nvPr>
        </p:nvSpPr>
        <p:spPr/>
        <p:txBody>
          <a:bodyPr/>
          <a:lstStyle/>
          <a:p>
            <a:pPr eaLnBrk="1" hangingPunct="1"/>
            <a:r>
              <a:rPr lang="en-GB" altLang="en-US"/>
              <a:t>Astrology and Astrologers</a:t>
            </a:r>
            <a:endParaRPr lang="en-US" altLang="en-US"/>
          </a:p>
        </p:txBody>
      </p:sp>
      <p:sp>
        <p:nvSpPr>
          <p:cNvPr id="49155" name="Rectangle 3">
            <a:extLst>
              <a:ext uri="{FF2B5EF4-FFF2-40B4-BE49-F238E27FC236}">
                <a16:creationId xmlns:a16="http://schemas.microsoft.com/office/drawing/2014/main" id="{3152B888-8D7D-4C0D-A2C4-B744F4E7393A}"/>
              </a:ext>
            </a:extLst>
          </p:cNvPr>
          <p:cNvSpPr>
            <a:spLocks noGrp="1" noChangeArrowheads="1"/>
          </p:cNvSpPr>
          <p:nvPr>
            <p:ph sz="half" idx="1"/>
          </p:nvPr>
        </p:nvSpPr>
        <p:spPr/>
        <p:txBody>
          <a:bodyPr/>
          <a:lstStyle/>
          <a:p>
            <a:pPr eaLnBrk="1" hangingPunct="1">
              <a:lnSpc>
                <a:spcPct val="90000"/>
              </a:lnSpc>
            </a:pPr>
            <a:r>
              <a:rPr lang="en-GB" altLang="en-US" sz="1400"/>
              <a:t>Essential definitions (i.e., concerned with astrology’s essential nature) </a:t>
            </a:r>
          </a:p>
          <a:p>
            <a:pPr eaLnBrk="1" hangingPunct="1">
              <a:lnSpc>
                <a:spcPct val="90000"/>
              </a:lnSpc>
            </a:pPr>
            <a:r>
              <a:rPr lang="en-GB" altLang="en-US" sz="1400"/>
              <a:t>Astrology is:</a:t>
            </a:r>
          </a:p>
          <a:p>
            <a:pPr eaLnBrk="1" hangingPunct="1">
              <a:lnSpc>
                <a:spcPct val="90000"/>
              </a:lnSpc>
            </a:pPr>
            <a:r>
              <a:rPr lang="en-GB" altLang="en-US" sz="1400"/>
              <a:t>‘a psychological developmental model’</a:t>
            </a:r>
          </a:p>
          <a:p>
            <a:pPr eaLnBrk="1" hangingPunct="1">
              <a:lnSpc>
                <a:spcPct val="90000"/>
              </a:lnSpc>
            </a:pPr>
            <a:r>
              <a:rPr lang="en-GB" altLang="en-US" sz="1400"/>
              <a:t>‘a means of preparing for the New Age’</a:t>
            </a:r>
          </a:p>
          <a:p>
            <a:pPr eaLnBrk="1" hangingPunct="1">
              <a:lnSpc>
                <a:spcPct val="90000"/>
              </a:lnSpc>
            </a:pPr>
            <a:r>
              <a:rPr lang="en-GB" altLang="en-US" sz="1400"/>
              <a:t>‘science’</a:t>
            </a:r>
          </a:p>
          <a:p>
            <a:pPr eaLnBrk="1" hangingPunct="1">
              <a:lnSpc>
                <a:spcPct val="90000"/>
              </a:lnSpc>
            </a:pPr>
            <a:r>
              <a:rPr lang="en-GB" altLang="en-US" sz="1400"/>
              <a:t>‘divination’</a:t>
            </a:r>
          </a:p>
          <a:p>
            <a:pPr eaLnBrk="1" hangingPunct="1">
              <a:lnSpc>
                <a:spcPct val="90000"/>
              </a:lnSpc>
            </a:pPr>
            <a:r>
              <a:rPr lang="en-GB" altLang="en-US" sz="1400"/>
              <a:t>‘traditional’</a:t>
            </a:r>
          </a:p>
          <a:p>
            <a:pPr eaLnBrk="1" hangingPunct="1">
              <a:lnSpc>
                <a:spcPct val="90000"/>
              </a:lnSpc>
            </a:pPr>
            <a:r>
              <a:rPr lang="en-GB" altLang="en-US" sz="1400"/>
              <a:t>‘….and nothing else’</a:t>
            </a:r>
          </a:p>
          <a:p>
            <a:pPr eaLnBrk="1" hangingPunct="1"/>
            <a:r>
              <a:rPr lang="en-GB" altLang="en-US" sz="1400"/>
              <a:t>All these positions represent a belief in a single truth. </a:t>
            </a:r>
          </a:p>
          <a:p>
            <a:pPr eaLnBrk="1" hangingPunct="1"/>
            <a:endParaRPr lang="en-GB" altLang="en-US" sz="1400"/>
          </a:p>
          <a:p>
            <a:pPr eaLnBrk="1" hangingPunct="1"/>
            <a:r>
              <a:rPr lang="en-GB" altLang="en-US" sz="1400"/>
              <a:t>General classifications</a:t>
            </a:r>
          </a:p>
          <a:p>
            <a:pPr eaLnBrk="1" hangingPunct="1"/>
            <a:r>
              <a:rPr lang="en-GB" altLang="en-US" sz="1400"/>
              <a:t>Astrology as....Language</a:t>
            </a:r>
          </a:p>
          <a:p>
            <a:pPr eaLnBrk="1" hangingPunct="1"/>
            <a:r>
              <a:rPr lang="en-GB" altLang="en-US" sz="1400"/>
              <a:t>Symbolic language</a:t>
            </a:r>
          </a:p>
          <a:p>
            <a:pPr eaLnBrk="1" hangingPunct="1"/>
            <a:r>
              <a:rPr lang="en-GB" altLang="en-US" sz="1400"/>
              <a:t>Means of self-understanding.......</a:t>
            </a:r>
          </a:p>
          <a:p>
            <a:pPr eaLnBrk="1" hangingPunct="1"/>
            <a:endParaRPr lang="en-GB" altLang="en-US" sz="1400"/>
          </a:p>
          <a:p>
            <a:pPr eaLnBrk="1" hangingPunct="1"/>
            <a:r>
              <a:rPr lang="en-GB" altLang="en-US" sz="1400"/>
              <a:t>Such view tend to be less exclusive</a:t>
            </a:r>
            <a:endParaRPr lang="en-US" altLang="en-US" sz="1400"/>
          </a:p>
          <a:p>
            <a:pPr eaLnBrk="1" hangingPunct="1">
              <a:lnSpc>
                <a:spcPct val="90000"/>
              </a:lnSpc>
            </a:pPr>
            <a:endParaRPr lang="en-US" altLang="en-US" sz="1400"/>
          </a:p>
        </p:txBody>
      </p:sp>
      <p:sp>
        <p:nvSpPr>
          <p:cNvPr id="49156" name="Content Placeholder 4">
            <a:extLst>
              <a:ext uri="{FF2B5EF4-FFF2-40B4-BE49-F238E27FC236}">
                <a16:creationId xmlns:a16="http://schemas.microsoft.com/office/drawing/2014/main" id="{03E27A17-653A-4E34-A1E7-0824A6B20BB1}"/>
              </a:ext>
            </a:extLst>
          </p:cNvPr>
          <p:cNvSpPr>
            <a:spLocks noGrp="1"/>
          </p:cNvSpPr>
          <p:nvPr>
            <p:ph sz="half" idx="2"/>
          </p:nvPr>
        </p:nvSpPr>
        <p:spPr/>
        <p:txBody>
          <a:bodyPr/>
          <a:lstStyle/>
          <a:p>
            <a:pPr eaLnBrk="1" hangingPunct="1">
              <a:buFont typeface="Arial" panose="020B0604020202020204" pitchFamily="34" charset="0"/>
              <a:buNone/>
            </a:pPr>
            <a:r>
              <a:rPr lang="en-GB" altLang="en-US"/>
              <a:t>Is the astrologer a</a:t>
            </a:r>
          </a:p>
          <a:p>
            <a:pPr eaLnBrk="1" hangingPunct="1"/>
            <a:r>
              <a:rPr lang="en-GB" altLang="en-US"/>
              <a:t>Scientist</a:t>
            </a:r>
          </a:p>
          <a:p>
            <a:pPr eaLnBrk="1" hangingPunct="1"/>
            <a:r>
              <a:rPr lang="en-GB" altLang="en-US"/>
              <a:t>Shaman</a:t>
            </a:r>
          </a:p>
          <a:p>
            <a:pPr eaLnBrk="1" hangingPunct="1"/>
            <a:r>
              <a:rPr lang="en-GB" altLang="en-US"/>
              <a:t>Psychologist</a:t>
            </a:r>
          </a:p>
          <a:p>
            <a:pPr eaLnBrk="1" hangingPunct="1"/>
            <a:r>
              <a:rPr lang="en-GB" altLang="en-US"/>
              <a:t>Diviner</a:t>
            </a:r>
          </a:p>
          <a:p>
            <a:pPr eaLnBrk="1" hangingPunct="1"/>
            <a:r>
              <a:rPr lang="en-GB" altLang="en-US"/>
              <a:t>Counsellor</a:t>
            </a:r>
          </a:p>
          <a:p>
            <a:pPr eaLnBrk="1" hangingPunct="1"/>
            <a:r>
              <a:rPr lang="en-GB" altLang="en-US"/>
              <a:t>Priest?</a:t>
            </a:r>
          </a:p>
          <a:p>
            <a:pPr eaLnBrk="1" hangingPunct="1"/>
            <a:r>
              <a:rPr lang="en-GB" altLang="en-US"/>
              <a:t>???????</a:t>
            </a:r>
          </a:p>
        </p:txBody>
      </p:sp>
      <p:pic>
        <p:nvPicPr>
          <p:cNvPr id="49157" name="Picture 3" descr="TSD_logo high res.jpg">
            <a:extLst>
              <a:ext uri="{FF2B5EF4-FFF2-40B4-BE49-F238E27FC236}">
                <a16:creationId xmlns:a16="http://schemas.microsoft.com/office/drawing/2014/main" id="{F648B637-AD55-469D-9A08-B2EE2EC7709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5716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6BD21384-1E09-4C9B-BEDB-6E43155354E1}"/>
              </a:ext>
            </a:extLst>
          </p:cNvPr>
          <p:cNvSpPr>
            <a:spLocks noGrp="1"/>
          </p:cNvSpPr>
          <p:nvPr>
            <p:ph type="title"/>
          </p:nvPr>
        </p:nvSpPr>
        <p:spPr/>
        <p:txBody>
          <a:bodyPr/>
          <a:lstStyle/>
          <a:p>
            <a:r>
              <a:rPr lang="en-GB" altLang="en-US"/>
              <a:t>Modern Western Astrology</a:t>
            </a:r>
            <a:endParaRPr lang="en-US" altLang="en-US"/>
          </a:p>
        </p:txBody>
      </p:sp>
      <p:sp>
        <p:nvSpPr>
          <p:cNvPr id="50179" name="Content Placeholder 2">
            <a:extLst>
              <a:ext uri="{FF2B5EF4-FFF2-40B4-BE49-F238E27FC236}">
                <a16:creationId xmlns:a16="http://schemas.microsoft.com/office/drawing/2014/main" id="{161B32FD-7F76-422B-9A23-F277501E2295}"/>
              </a:ext>
            </a:extLst>
          </p:cNvPr>
          <p:cNvSpPr>
            <a:spLocks noGrp="1"/>
          </p:cNvSpPr>
          <p:nvPr>
            <p:ph idx="1"/>
          </p:nvPr>
        </p:nvSpPr>
        <p:spPr/>
        <p:txBody>
          <a:bodyPr/>
          <a:lstStyle/>
          <a:p>
            <a:r>
              <a:rPr lang="en-US" altLang="en-US" sz="2400"/>
              <a:t>What are the implications of using the word ‘modern’? Modernizing trends are evident in the western astrology of the 19</a:t>
            </a:r>
            <a:r>
              <a:rPr lang="en-US" altLang="en-US" sz="2400" baseline="30000"/>
              <a:t>th</a:t>
            </a:r>
            <a:r>
              <a:rPr lang="en-US" altLang="en-US" sz="2400"/>
              <a:t> and 20</a:t>
            </a:r>
            <a:r>
              <a:rPr lang="en-US" altLang="en-US" sz="2400" baseline="30000"/>
              <a:t>th</a:t>
            </a:r>
            <a:r>
              <a:rPr lang="en-US" altLang="en-US" sz="2400"/>
              <a:t> centuries in a number of areas:</a:t>
            </a:r>
          </a:p>
          <a:p>
            <a:r>
              <a:rPr lang="en-US" altLang="en-US" sz="2400"/>
              <a:t>1. a program of empirical research, </a:t>
            </a:r>
          </a:p>
          <a:p>
            <a:r>
              <a:rPr lang="en-US" altLang="en-US" sz="2400"/>
              <a:t>2.simplification of astrology’s technical framework. </a:t>
            </a:r>
          </a:p>
          <a:p>
            <a:r>
              <a:rPr lang="en-US" altLang="en-US" sz="2400"/>
              <a:t>3.an increased emphasis on astrology’s interiorisation, based on the assumption that whatever descriptions astrology may have of external events are dependent on the condition of the psyche, whether conceived of as mind or soul. </a:t>
            </a:r>
          </a:p>
          <a:p>
            <a:endParaRPr lang="en-GB" altLang="en-US" sz="2400"/>
          </a:p>
          <a:p>
            <a:r>
              <a:rPr lang="en-GB" altLang="en-US" sz="2400"/>
              <a:t>Issues: </a:t>
            </a:r>
            <a:r>
              <a:rPr lang="en-GB" altLang="en-US" sz="2400" i="1"/>
              <a:t>modernity, tradition, authenticity, globalisation</a:t>
            </a:r>
            <a:endParaRPr lang="en-US" altLang="en-US" sz="2400" i="1"/>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Title 1">
            <a:extLst>
              <a:ext uri="{FF2B5EF4-FFF2-40B4-BE49-F238E27FC236}">
                <a16:creationId xmlns:a16="http://schemas.microsoft.com/office/drawing/2014/main" id="{B3CB2091-BF65-493E-9985-4FE1FD0EBE3C}"/>
              </a:ext>
            </a:extLst>
          </p:cNvPr>
          <p:cNvSpPr>
            <a:spLocks noGrp="1"/>
          </p:cNvSpPr>
          <p:nvPr>
            <p:ph type="title"/>
          </p:nvPr>
        </p:nvSpPr>
        <p:spPr/>
        <p:txBody>
          <a:bodyPr/>
          <a:lstStyle/>
          <a:p>
            <a:pPr eaLnBrk="1" hangingPunct="1"/>
            <a:endParaRPr lang="en-US" altLang="en-US"/>
          </a:p>
        </p:txBody>
      </p:sp>
      <p:sp>
        <p:nvSpPr>
          <p:cNvPr id="51203" name="Content Placeholder 2">
            <a:extLst>
              <a:ext uri="{FF2B5EF4-FFF2-40B4-BE49-F238E27FC236}">
                <a16:creationId xmlns:a16="http://schemas.microsoft.com/office/drawing/2014/main" id="{0B81551F-B156-4D8A-B568-73B3C165262A}"/>
              </a:ext>
            </a:extLst>
          </p:cNvPr>
          <p:cNvSpPr>
            <a:spLocks noGrp="1"/>
          </p:cNvSpPr>
          <p:nvPr>
            <p:ph idx="1"/>
          </p:nvPr>
        </p:nvSpPr>
        <p:spPr/>
        <p:txBody>
          <a:bodyPr/>
          <a:lstStyle/>
          <a:p>
            <a:pPr eaLnBrk="1" hangingPunct="1">
              <a:buFont typeface="Arial" panose="020B0604020202020204" pitchFamily="34" charset="0"/>
              <a:buNone/>
            </a:pPr>
            <a:endParaRPr lang="en-GB" altLang="en-US"/>
          </a:p>
          <a:p>
            <a:pPr algn="ctr" eaLnBrk="1" hangingPunct="1">
              <a:buFont typeface="Arial" panose="020B0604020202020204" pitchFamily="34" charset="0"/>
              <a:buNone/>
            </a:pPr>
            <a:r>
              <a:rPr lang="en-GB" altLang="en-US" sz="4400" b="1"/>
              <a:t>ASTROLOGERS ATTITUDEES – DELEGATES AT ASTROLOGY CONFERENCES</a:t>
            </a:r>
            <a:endParaRPr lang="en-US" altLang="en-US" sz="4400" b="1"/>
          </a:p>
        </p:txBody>
      </p:sp>
      <p:pic>
        <p:nvPicPr>
          <p:cNvPr id="51204" name="Picture 3" descr="TSD_logo high res.jpg">
            <a:extLst>
              <a:ext uri="{FF2B5EF4-FFF2-40B4-BE49-F238E27FC236}">
                <a16:creationId xmlns:a16="http://schemas.microsoft.com/office/drawing/2014/main" id="{2FB1ED81-BA97-4745-A893-A788D3A27698}"/>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571625" cy="647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2049F-ADA1-46E3-820A-CF479721D001}"/>
              </a:ext>
            </a:extLst>
          </p:cNvPr>
          <p:cNvSpPr>
            <a:spLocks noGrp="1"/>
          </p:cNvSpPr>
          <p:nvPr>
            <p:ph type="title"/>
          </p:nvPr>
        </p:nvSpPr>
        <p:spPr/>
        <p:txBody>
          <a:bodyPr rtlCol="0">
            <a:normAutofit fontScale="90000"/>
          </a:bodyPr>
          <a:lstStyle/>
          <a:p>
            <a:pPr eaLnBrk="1" fontAlgn="auto" hangingPunct="1">
              <a:spcAft>
                <a:spcPts val="0"/>
              </a:spcAft>
              <a:defRPr/>
            </a:pPr>
            <a:r>
              <a:rPr lang="en-GB" dirty="0"/>
              <a:t>Astrologers’ Religious affiliation</a:t>
            </a:r>
            <a:br>
              <a:rPr lang="en-GB" dirty="0"/>
            </a:br>
            <a:r>
              <a:rPr lang="en-GB" dirty="0"/>
              <a:t>Privatisation and Spirituality</a:t>
            </a:r>
            <a:endParaRPr lang="en-US" dirty="0"/>
          </a:p>
        </p:txBody>
      </p:sp>
      <p:pic>
        <p:nvPicPr>
          <p:cNvPr id="52227" name="Content Placeholder 3" descr="Table 12 1 annotated.jpeg">
            <a:extLst>
              <a:ext uri="{FF2B5EF4-FFF2-40B4-BE49-F238E27FC236}">
                <a16:creationId xmlns:a16="http://schemas.microsoft.com/office/drawing/2014/main" id="{BF9E551F-13E7-47F8-9612-312B06D745DE}"/>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85750" y="1857375"/>
            <a:ext cx="4322763" cy="4668838"/>
          </a:xfrm>
        </p:spPr>
      </p:pic>
      <p:pic>
        <p:nvPicPr>
          <p:cNvPr id="52228" name="Picture 4" descr="Table 12 2 annotated.jpeg">
            <a:extLst>
              <a:ext uri="{FF2B5EF4-FFF2-40B4-BE49-F238E27FC236}">
                <a16:creationId xmlns:a16="http://schemas.microsoft.com/office/drawing/2014/main" id="{2CAC5E0D-1704-4100-89F1-11CA029D55F9}"/>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5000625" y="1785938"/>
            <a:ext cx="3933825" cy="4857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229" name="Picture 5" descr="TSD_logo high res.jpg">
            <a:extLst>
              <a:ext uri="{FF2B5EF4-FFF2-40B4-BE49-F238E27FC236}">
                <a16:creationId xmlns:a16="http://schemas.microsoft.com/office/drawing/2014/main" id="{0E647272-20E3-479A-BDA8-EBA8329E50E1}"/>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0" y="0"/>
            <a:ext cx="1071563" cy="441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7E845E-6D3E-4E50-AF21-8C1442666932}"/>
              </a:ext>
            </a:extLst>
          </p:cNvPr>
          <p:cNvSpPr>
            <a:spLocks noGrp="1"/>
          </p:cNvSpPr>
          <p:nvPr>
            <p:ph type="title"/>
          </p:nvPr>
        </p:nvSpPr>
        <p:spPr/>
        <p:txBody>
          <a:bodyPr rtlCol="0">
            <a:normAutofit fontScale="90000"/>
          </a:bodyPr>
          <a:lstStyle/>
          <a:p>
            <a:pPr algn="l" eaLnBrk="1" fontAlgn="auto" hangingPunct="1">
              <a:spcAft>
                <a:spcPts val="0"/>
              </a:spcAft>
              <a:defRPr/>
            </a:pPr>
            <a:r>
              <a:rPr lang="en-GB" dirty="0"/>
              <a:t>God, Prayer</a:t>
            </a:r>
            <a:br>
              <a:rPr lang="en-GB" dirty="0"/>
            </a:br>
            <a:r>
              <a:rPr lang="en-GB" dirty="0"/>
              <a:t>and the Goddess</a:t>
            </a:r>
            <a:endParaRPr lang="en-US" dirty="0"/>
          </a:p>
        </p:txBody>
      </p:sp>
      <p:pic>
        <p:nvPicPr>
          <p:cNvPr id="53251" name="Content Placeholder 3" descr="Table 12 3 and 12 4 annotated.jpeg">
            <a:extLst>
              <a:ext uri="{FF2B5EF4-FFF2-40B4-BE49-F238E27FC236}">
                <a16:creationId xmlns:a16="http://schemas.microsoft.com/office/drawing/2014/main" id="{F6D0347D-2585-4B99-B0DD-354CFCE25183}"/>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4286250" y="0"/>
            <a:ext cx="4214813" cy="6907213"/>
          </a:xfrm>
        </p:spPr>
      </p:pic>
      <p:pic>
        <p:nvPicPr>
          <p:cNvPr id="53252" name="Picture 4" descr="TSD_logo high res.jpg">
            <a:extLst>
              <a:ext uri="{FF2B5EF4-FFF2-40B4-BE49-F238E27FC236}">
                <a16:creationId xmlns:a16="http://schemas.microsoft.com/office/drawing/2014/main" id="{53872FE0-D31A-4C79-BB6D-FDCB5AD7D0B8}"/>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6143625"/>
            <a:ext cx="1733550" cy="71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AF29D-8500-4329-A7C8-5367F876E7E5}"/>
              </a:ext>
            </a:extLst>
          </p:cNvPr>
          <p:cNvSpPr>
            <a:spLocks noGrp="1"/>
          </p:cNvSpPr>
          <p:nvPr>
            <p:ph type="title"/>
          </p:nvPr>
        </p:nvSpPr>
        <p:spPr/>
        <p:txBody>
          <a:bodyPr rtlCol="0">
            <a:normAutofit fontScale="90000"/>
          </a:bodyPr>
          <a:lstStyle/>
          <a:p>
            <a:pPr algn="l" eaLnBrk="1" fontAlgn="auto" hangingPunct="1">
              <a:spcAft>
                <a:spcPts val="0"/>
              </a:spcAft>
              <a:defRPr/>
            </a:pPr>
            <a:r>
              <a:rPr lang="en-GB" dirty="0"/>
              <a:t>Religion</a:t>
            </a:r>
            <a:br>
              <a:rPr lang="en-GB" dirty="0"/>
            </a:br>
            <a:r>
              <a:rPr lang="en-GB" dirty="0"/>
              <a:t>v </a:t>
            </a:r>
            <a:br>
              <a:rPr lang="en-GB" dirty="0"/>
            </a:br>
            <a:r>
              <a:rPr lang="en-GB" dirty="0"/>
              <a:t>Spirituality</a:t>
            </a:r>
            <a:endParaRPr lang="en-US" dirty="0"/>
          </a:p>
        </p:txBody>
      </p:sp>
      <p:pic>
        <p:nvPicPr>
          <p:cNvPr id="54275" name="Content Placeholder 3" descr="Table 12 5 and 12 5 annotated.jpeg">
            <a:extLst>
              <a:ext uri="{FF2B5EF4-FFF2-40B4-BE49-F238E27FC236}">
                <a16:creationId xmlns:a16="http://schemas.microsoft.com/office/drawing/2014/main" id="{56D14168-EEBE-4118-AA84-01E62B6CC773}"/>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786188" y="0"/>
            <a:ext cx="3929062" cy="6511925"/>
          </a:xfrm>
        </p:spPr>
      </p:pic>
      <p:pic>
        <p:nvPicPr>
          <p:cNvPr id="54276" name="Picture 4" descr="TSD_logo high res.jpg">
            <a:extLst>
              <a:ext uri="{FF2B5EF4-FFF2-40B4-BE49-F238E27FC236}">
                <a16:creationId xmlns:a16="http://schemas.microsoft.com/office/drawing/2014/main" id="{5E32E34E-6B98-4BFC-AE89-0C123DA52BBB}"/>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6143625"/>
            <a:ext cx="1733550" cy="71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D2B386D0-FDFA-4C49-ABBA-28A1A42692B6}"/>
              </a:ext>
            </a:extLst>
          </p:cNvPr>
          <p:cNvSpPr>
            <a:spLocks noGrp="1"/>
          </p:cNvSpPr>
          <p:nvPr>
            <p:ph type="title"/>
          </p:nvPr>
        </p:nvSpPr>
        <p:spPr/>
        <p:txBody>
          <a:bodyPr/>
          <a:lstStyle/>
          <a:p>
            <a:endParaRPr lang="en-GB" altLang="en-US"/>
          </a:p>
        </p:txBody>
      </p:sp>
      <p:sp>
        <p:nvSpPr>
          <p:cNvPr id="55299" name="Content Placeholder 2">
            <a:extLst>
              <a:ext uri="{FF2B5EF4-FFF2-40B4-BE49-F238E27FC236}">
                <a16:creationId xmlns:a16="http://schemas.microsoft.com/office/drawing/2014/main" id="{90A1AFB6-7B82-45C8-816B-2BDAC1AE5461}"/>
              </a:ext>
            </a:extLst>
          </p:cNvPr>
          <p:cNvSpPr>
            <a:spLocks noGrp="1"/>
          </p:cNvSpPr>
          <p:nvPr>
            <p:ph idx="1"/>
          </p:nvPr>
        </p:nvSpPr>
        <p:spPr/>
        <p:txBody>
          <a:bodyPr/>
          <a:lstStyle/>
          <a:p>
            <a:endParaRPr lang="en-GB" altLang="en-US"/>
          </a:p>
          <a:p>
            <a:pPr algn="ctr">
              <a:buFont typeface="Arial" panose="020B0604020202020204" pitchFamily="34" charset="0"/>
              <a:buNone/>
            </a:pPr>
            <a:r>
              <a:rPr lang="en-GB" altLang="en-US" sz="6600" i="1"/>
              <a:t>SCIENCE</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9527C08E-7178-46D5-BDB9-EA42BF85084B}"/>
              </a:ext>
            </a:extLst>
          </p:cNvPr>
          <p:cNvSpPr>
            <a:spLocks noGrp="1"/>
          </p:cNvSpPr>
          <p:nvPr>
            <p:ph type="title"/>
          </p:nvPr>
        </p:nvSpPr>
        <p:spPr/>
        <p:txBody>
          <a:bodyPr/>
          <a:lstStyle/>
          <a:p>
            <a:r>
              <a:rPr lang="en-GB" altLang="en-US"/>
              <a:t>Notable examples of experimental testing of astrology</a:t>
            </a:r>
            <a:endParaRPr lang="en-US" altLang="en-US"/>
          </a:p>
        </p:txBody>
      </p:sp>
      <p:sp>
        <p:nvSpPr>
          <p:cNvPr id="56323" name="Content Placeholder 2">
            <a:extLst>
              <a:ext uri="{FF2B5EF4-FFF2-40B4-BE49-F238E27FC236}">
                <a16:creationId xmlns:a16="http://schemas.microsoft.com/office/drawing/2014/main" id="{DE534404-C69A-48EC-935F-4977DB15AD18}"/>
              </a:ext>
            </a:extLst>
          </p:cNvPr>
          <p:cNvSpPr>
            <a:spLocks noGrp="1"/>
          </p:cNvSpPr>
          <p:nvPr>
            <p:ph idx="1"/>
          </p:nvPr>
        </p:nvSpPr>
        <p:spPr/>
        <p:txBody>
          <a:bodyPr/>
          <a:lstStyle/>
          <a:p>
            <a:r>
              <a:rPr lang="en-GB" altLang="en-US" sz="1800"/>
              <a:t>The Carlson Research</a:t>
            </a:r>
          </a:p>
          <a:p>
            <a:r>
              <a:rPr lang="en-GB" altLang="en-US" sz="1800"/>
              <a:t>Carlson, Shawn, ‘A Double-Blind Test of Astrology’, </a:t>
            </a:r>
            <a:r>
              <a:rPr lang="en-GB" altLang="en-US" sz="1800" i="1"/>
              <a:t>Nature</a:t>
            </a:r>
            <a:r>
              <a:rPr lang="en-GB" altLang="en-US" sz="1800"/>
              <a:t>, Vol. 318, 5 December 1985.</a:t>
            </a:r>
          </a:p>
          <a:p>
            <a:r>
              <a:rPr lang="en-GB" altLang="en-US" sz="1800"/>
              <a:t>Very important amongst sceptics. </a:t>
            </a:r>
          </a:p>
          <a:p>
            <a:r>
              <a:rPr lang="en-GB" altLang="en-US" sz="1800"/>
              <a:t>Concluded that astrologers were unable to identify a personality profile in a birth chart</a:t>
            </a:r>
          </a:p>
          <a:p>
            <a:endParaRPr lang="en-GB" altLang="en-US" sz="1800"/>
          </a:p>
          <a:p>
            <a:r>
              <a:rPr lang="en-GB" altLang="en-US" sz="1800"/>
              <a:t>The Mayo-Eysenck Research</a:t>
            </a:r>
          </a:p>
          <a:p>
            <a:r>
              <a:rPr lang="en-GB" altLang="en-US" sz="1800"/>
              <a:t>Jeff Mayo (astrologer) and Hans Eysenck (psychiatrist)  initially showed that personality traits could be identified in a birth chart – then concluded the results were due to self-attribution.</a:t>
            </a:r>
            <a:endParaRPr lang="en-US" altLang="en-US" sz="1800"/>
          </a:p>
          <a:p>
            <a:endParaRPr lang="en-GB" altLang="en-US" sz="1800"/>
          </a:p>
          <a:p>
            <a:r>
              <a:rPr lang="en-GB" altLang="en-US" sz="1800"/>
              <a:t>The Gauquelin Research</a:t>
            </a:r>
            <a:endParaRPr lang="en-US" altLang="en-US" sz="1800"/>
          </a:p>
        </p:txBody>
      </p:sp>
      <p:pic>
        <p:nvPicPr>
          <p:cNvPr id="56324" name="Picture 2">
            <a:extLst>
              <a:ext uri="{FF2B5EF4-FFF2-40B4-BE49-F238E27FC236}">
                <a16:creationId xmlns:a16="http://schemas.microsoft.com/office/drawing/2014/main" id="{6C3C47CB-4064-44D3-AC46-20C278A052C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57250"/>
            <a:ext cx="1212850"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Title 1">
            <a:extLst>
              <a:ext uri="{FF2B5EF4-FFF2-40B4-BE49-F238E27FC236}">
                <a16:creationId xmlns:a16="http://schemas.microsoft.com/office/drawing/2014/main" id="{9C5FDDC2-923A-485E-917E-4DBC816A9981}"/>
              </a:ext>
            </a:extLst>
          </p:cNvPr>
          <p:cNvSpPr>
            <a:spLocks noGrp="1"/>
          </p:cNvSpPr>
          <p:nvPr>
            <p:ph type="title"/>
          </p:nvPr>
        </p:nvSpPr>
        <p:spPr/>
        <p:txBody>
          <a:bodyPr/>
          <a:lstStyle/>
          <a:p>
            <a:pPr eaLnBrk="1" hangingPunct="1"/>
            <a:r>
              <a:rPr lang="en-GB" altLang="en-US"/>
              <a:t>The Gauquelin Research</a:t>
            </a:r>
            <a:endParaRPr lang="en-US" altLang="en-US"/>
          </a:p>
        </p:txBody>
      </p:sp>
      <p:sp>
        <p:nvSpPr>
          <p:cNvPr id="57347" name="Content Placeholder 3">
            <a:extLst>
              <a:ext uri="{FF2B5EF4-FFF2-40B4-BE49-F238E27FC236}">
                <a16:creationId xmlns:a16="http://schemas.microsoft.com/office/drawing/2014/main" id="{D03CD753-6E37-4DA8-AA9C-21548E6A7D97}"/>
              </a:ext>
            </a:extLst>
          </p:cNvPr>
          <p:cNvSpPr>
            <a:spLocks noGrp="1"/>
          </p:cNvSpPr>
          <p:nvPr>
            <p:ph idx="1"/>
          </p:nvPr>
        </p:nvSpPr>
        <p:spPr/>
        <p:txBody>
          <a:bodyPr/>
          <a:lstStyle/>
          <a:p>
            <a:r>
              <a:rPr lang="en-GB" altLang="en-US" sz="2000"/>
              <a:t>Remains the most important example of 20</a:t>
            </a:r>
            <a:r>
              <a:rPr lang="en-GB" altLang="en-US" sz="2000" baseline="30000"/>
              <a:t>th</a:t>
            </a:r>
            <a:r>
              <a:rPr lang="en-GB" altLang="en-US" sz="2000"/>
              <a:t> century research into astrology</a:t>
            </a:r>
          </a:p>
          <a:p>
            <a:r>
              <a:rPr lang="en-GB" altLang="en-US" sz="2000"/>
              <a:t>Has never been finally refuted</a:t>
            </a:r>
          </a:p>
          <a:p>
            <a:r>
              <a:rPr lang="en-GB" altLang="en-US" sz="2000"/>
              <a:t>Does not support traditional (or ‘standard’) claims into astrology</a:t>
            </a:r>
          </a:p>
          <a:p>
            <a:r>
              <a:rPr lang="en-GB" altLang="en-US" sz="2000"/>
              <a:t>Does support the Astrological Hypothesis</a:t>
            </a:r>
          </a:p>
          <a:p>
            <a:r>
              <a:rPr lang="en-GB" altLang="en-US" sz="2000"/>
              <a:t>(the ‘Astrological Hypothesis’ defined as the hypothesis that there are links between celestial bodies and events on earth.</a:t>
            </a:r>
          </a:p>
          <a:p>
            <a:r>
              <a:rPr lang="en-GB" altLang="en-US" sz="2000"/>
              <a:t>If this definition is too loose then we may refer to the ‘Planetary Hypothesis’ - the hypothesis that there are links between the planets and events on earth.</a:t>
            </a:r>
          </a:p>
          <a:p>
            <a:endParaRPr lang="en-GB" altLang="en-US" sz="2000"/>
          </a:p>
          <a:p>
            <a:r>
              <a:rPr lang="en-GB" altLang="en-US" sz="2000"/>
              <a:t>Role of Francoise – underplayed.</a:t>
            </a:r>
          </a:p>
          <a:p>
            <a:endParaRPr lang="en-GB" altLang="en-US"/>
          </a:p>
          <a:p>
            <a:endParaRPr lang="en-US" altLang="en-US"/>
          </a:p>
        </p:txBody>
      </p:sp>
      <p:pic>
        <p:nvPicPr>
          <p:cNvPr id="57348" name="Content Placeholder 3" descr="Michel Gauquelin.jpg">
            <a:extLst>
              <a:ext uri="{FF2B5EF4-FFF2-40B4-BE49-F238E27FC236}">
                <a16:creationId xmlns:a16="http://schemas.microsoft.com/office/drawing/2014/main" id="{324B8200-660E-4733-BF43-C356E59D2D9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786313" y="4760913"/>
            <a:ext cx="1428750" cy="2097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7349" name="Content Placeholder 3" descr="Michel and Francoise Gauquelin.jpg">
            <a:extLst>
              <a:ext uri="{FF2B5EF4-FFF2-40B4-BE49-F238E27FC236}">
                <a16:creationId xmlns:a16="http://schemas.microsoft.com/office/drawing/2014/main" id="{3DC7479E-05B0-4AA5-B6F4-F0B5BFED41F7}"/>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786563" y="5000625"/>
            <a:ext cx="1884362" cy="1736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Title 4">
            <a:extLst>
              <a:ext uri="{FF2B5EF4-FFF2-40B4-BE49-F238E27FC236}">
                <a16:creationId xmlns:a16="http://schemas.microsoft.com/office/drawing/2014/main" id="{E5DF2A38-B080-4958-9742-F8B3E80D5136}"/>
              </a:ext>
            </a:extLst>
          </p:cNvPr>
          <p:cNvSpPr>
            <a:spLocks noGrp="1"/>
          </p:cNvSpPr>
          <p:nvPr>
            <p:ph type="title"/>
          </p:nvPr>
        </p:nvSpPr>
        <p:spPr/>
        <p:txBody>
          <a:bodyPr/>
          <a:lstStyle/>
          <a:p>
            <a:endParaRPr lang="en-GB" altLang="en-US"/>
          </a:p>
        </p:txBody>
      </p:sp>
      <p:sp>
        <p:nvSpPr>
          <p:cNvPr id="3" name="Content Placeholder 2">
            <a:extLst>
              <a:ext uri="{FF2B5EF4-FFF2-40B4-BE49-F238E27FC236}">
                <a16:creationId xmlns:a16="http://schemas.microsoft.com/office/drawing/2014/main" id="{8D4B2C42-0207-4EC4-B01F-7299AFD148F5}"/>
              </a:ext>
            </a:extLst>
          </p:cNvPr>
          <p:cNvSpPr>
            <a:spLocks noGrp="1"/>
          </p:cNvSpPr>
          <p:nvPr>
            <p:ph sz="half" idx="1"/>
          </p:nvPr>
        </p:nvSpPr>
        <p:spPr/>
        <p:txBody>
          <a:bodyPr rtlCol="0">
            <a:normAutofit fontScale="55000" lnSpcReduction="20000"/>
          </a:bodyPr>
          <a:lstStyle/>
          <a:p>
            <a:pPr eaLnBrk="1" fontAlgn="auto" hangingPunct="1">
              <a:spcAft>
                <a:spcPts val="0"/>
              </a:spcAft>
              <a:defRPr/>
            </a:pPr>
            <a:r>
              <a:rPr lang="en-GB" dirty="0"/>
              <a:t>French</a:t>
            </a:r>
          </a:p>
          <a:p>
            <a:pPr eaLnBrk="1" fontAlgn="auto" hangingPunct="1">
              <a:spcAft>
                <a:spcPts val="0"/>
              </a:spcAft>
              <a:defRPr/>
            </a:pPr>
            <a:r>
              <a:rPr lang="en-GB" dirty="0"/>
              <a:t>Statistician</a:t>
            </a:r>
          </a:p>
          <a:p>
            <a:pPr eaLnBrk="1" fontAlgn="auto" hangingPunct="1">
              <a:spcAft>
                <a:spcPts val="0"/>
              </a:spcAft>
              <a:defRPr/>
            </a:pPr>
            <a:r>
              <a:rPr lang="en-GB" dirty="0"/>
              <a:t>Began collecting data 1955</a:t>
            </a:r>
          </a:p>
          <a:p>
            <a:pPr eaLnBrk="1" fontAlgn="auto" hangingPunct="1">
              <a:spcAft>
                <a:spcPts val="0"/>
              </a:spcAft>
              <a:defRPr/>
            </a:pPr>
            <a:r>
              <a:rPr lang="en-GB" dirty="0"/>
              <a:t>Supposedly to disprove astrology</a:t>
            </a:r>
          </a:p>
          <a:p>
            <a:pPr eaLnBrk="1" fontAlgn="auto" hangingPunct="1">
              <a:spcAft>
                <a:spcPts val="0"/>
              </a:spcAft>
              <a:defRPr/>
            </a:pPr>
            <a:r>
              <a:rPr lang="en-GB" dirty="0"/>
              <a:t>Personally told people this was not the case</a:t>
            </a:r>
          </a:p>
          <a:p>
            <a:pPr>
              <a:buFont typeface="Arial" charset="0"/>
              <a:buChar char="•"/>
              <a:defRPr/>
            </a:pPr>
            <a:r>
              <a:rPr lang="en-US" dirty="0"/>
              <a:t>His father taught him to erect a birth chart</a:t>
            </a:r>
          </a:p>
          <a:p>
            <a:pPr>
              <a:buFont typeface="Arial" charset="0"/>
              <a:buChar char="•"/>
              <a:defRPr/>
            </a:pPr>
            <a:r>
              <a:rPr lang="en-US" dirty="0"/>
              <a:t>(http://www.astrology-and-science.com/g-hist2.htm)</a:t>
            </a:r>
            <a:endParaRPr lang="en-GB" dirty="0"/>
          </a:p>
          <a:p>
            <a:pPr eaLnBrk="1" fontAlgn="auto" hangingPunct="1">
              <a:spcAft>
                <a:spcPts val="0"/>
              </a:spcAft>
              <a:defRPr/>
            </a:pPr>
            <a:r>
              <a:rPr lang="en-GB" dirty="0"/>
              <a:t>Criticised conventional astrology</a:t>
            </a:r>
          </a:p>
          <a:p>
            <a:pPr eaLnBrk="1" fontAlgn="auto" hangingPunct="1">
              <a:spcAft>
                <a:spcPts val="0"/>
              </a:spcAft>
              <a:defRPr/>
            </a:pPr>
            <a:r>
              <a:rPr lang="en-GB" dirty="0"/>
              <a:t>Advocate of natural astrology</a:t>
            </a:r>
          </a:p>
          <a:p>
            <a:pPr eaLnBrk="1" fontAlgn="auto" hangingPunct="1">
              <a:spcAft>
                <a:spcPts val="0"/>
              </a:spcAft>
              <a:defRPr/>
            </a:pPr>
            <a:r>
              <a:rPr lang="en-GB" dirty="0"/>
              <a:t>Historically , part of tradition of astrological reform through collection of empirical data.</a:t>
            </a:r>
          </a:p>
          <a:p>
            <a:pPr eaLnBrk="1" fontAlgn="auto" hangingPunct="1">
              <a:spcAft>
                <a:spcPts val="0"/>
              </a:spcAft>
              <a:defRPr/>
            </a:pPr>
            <a:r>
              <a:rPr lang="en-GB" dirty="0"/>
              <a:t>Referred to his system as </a:t>
            </a:r>
            <a:r>
              <a:rPr lang="en-GB" dirty="0" err="1"/>
              <a:t>Neoastrology</a:t>
            </a:r>
            <a:r>
              <a:rPr lang="en-GB" dirty="0"/>
              <a:t> and </a:t>
            </a:r>
            <a:r>
              <a:rPr lang="en-GB"/>
              <a:t>saw himself </a:t>
            </a:r>
            <a:r>
              <a:rPr lang="en-GB" dirty="0"/>
              <a:t>as doing for astrology what Copernicus had done for astronomy</a:t>
            </a:r>
            <a:endParaRPr lang="en-US" dirty="0"/>
          </a:p>
        </p:txBody>
      </p:sp>
      <p:sp>
        <p:nvSpPr>
          <p:cNvPr id="58372" name="Content Placeholder 5">
            <a:extLst>
              <a:ext uri="{FF2B5EF4-FFF2-40B4-BE49-F238E27FC236}">
                <a16:creationId xmlns:a16="http://schemas.microsoft.com/office/drawing/2014/main" id="{2A7632B5-2559-4CA4-9463-38C9C2D54F68}"/>
              </a:ext>
            </a:extLst>
          </p:cNvPr>
          <p:cNvSpPr>
            <a:spLocks noGrp="1"/>
          </p:cNvSpPr>
          <p:nvPr>
            <p:ph sz="half" idx="2"/>
          </p:nvPr>
        </p:nvSpPr>
        <p:spPr/>
        <p:txBody>
          <a:bodyPr/>
          <a:lstStyle/>
          <a:p>
            <a:pPr eaLnBrk="1" hangingPunct="1"/>
            <a:r>
              <a:rPr lang="en-GB" altLang="en-US" sz="1600"/>
              <a:t>Natural Astrology – deals in influences, mechanisms, correlations, natural cycles, internal clocks, with no need for interpretation or participation (although these are not prohibited)</a:t>
            </a:r>
          </a:p>
          <a:p>
            <a:pPr eaLnBrk="1" hangingPunct="1"/>
            <a:r>
              <a:rPr lang="en-GB" altLang="en-US" sz="1600"/>
              <a:t>Reform – reform programmes in astrology may be philosophical, magical, empirical.</a:t>
            </a:r>
          </a:p>
          <a:p>
            <a:pPr eaLnBrk="1" hangingPunct="1"/>
            <a:r>
              <a:rPr lang="en-GB" altLang="en-US" sz="1600"/>
              <a:t>Controversy – should be seen as part of the ‘polemics’ on astrology dating back to Cicero and Carnaeades.</a:t>
            </a:r>
          </a:p>
          <a:p>
            <a:pPr eaLnBrk="1" hangingPunct="1"/>
            <a:r>
              <a:rPr lang="en-GB" altLang="en-US" sz="1600"/>
              <a:t>Previous attempts at empirical reform: Assyria/Babylon 8</a:t>
            </a:r>
            <a:r>
              <a:rPr lang="en-GB" altLang="en-US" sz="1600" baseline="30000"/>
              <a:t>th</a:t>
            </a:r>
            <a:r>
              <a:rPr lang="en-GB" altLang="en-US" sz="1600"/>
              <a:t> c BCE; Kepler et al 16</a:t>
            </a:r>
            <a:r>
              <a:rPr lang="en-GB" altLang="en-US" sz="1600" baseline="30000"/>
              <a:t>th</a:t>
            </a:r>
            <a:r>
              <a:rPr lang="en-GB" altLang="en-US" sz="1600"/>
              <a:t>-17</a:t>
            </a:r>
            <a:r>
              <a:rPr lang="en-GB" altLang="en-US" sz="1600" baseline="30000"/>
              <a:t>th</a:t>
            </a:r>
            <a:r>
              <a:rPr lang="en-GB" altLang="en-US" sz="1600"/>
              <a:t> c.</a:t>
            </a:r>
          </a:p>
          <a:p>
            <a:pPr eaLnBrk="1" hangingPunct="1"/>
            <a:r>
              <a:rPr lang="en-GB" altLang="en-US" sz="1600"/>
              <a:t>Karl Ernst Krafft</a:t>
            </a:r>
          </a:p>
          <a:p>
            <a:pPr eaLnBrk="1" hangingPunct="1"/>
            <a:r>
              <a:rPr lang="en-GB" altLang="en-US" sz="1600"/>
              <a:t>‘Mars Effect’</a:t>
            </a:r>
          </a:p>
          <a:p>
            <a:endParaRPr lang="en-GB" altLang="en-US"/>
          </a:p>
        </p:txBody>
      </p:sp>
      <p:pic>
        <p:nvPicPr>
          <p:cNvPr id="58373" name="Content Placeholder 3" descr="Michel Gauquelin.jpg">
            <a:extLst>
              <a:ext uri="{FF2B5EF4-FFF2-40B4-BE49-F238E27FC236}">
                <a16:creationId xmlns:a16="http://schemas.microsoft.com/office/drawing/2014/main" id="{E5890CCF-579D-4C1E-9CEE-77E0EAB0EC51}"/>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500938" y="4760913"/>
            <a:ext cx="1428750" cy="2097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Title 1">
            <a:extLst>
              <a:ext uri="{FF2B5EF4-FFF2-40B4-BE49-F238E27FC236}">
                <a16:creationId xmlns:a16="http://schemas.microsoft.com/office/drawing/2014/main" id="{772A1622-A07F-441F-855B-E44A760A4454}"/>
              </a:ext>
            </a:extLst>
          </p:cNvPr>
          <p:cNvSpPr>
            <a:spLocks noGrp="1"/>
          </p:cNvSpPr>
          <p:nvPr>
            <p:ph type="title"/>
          </p:nvPr>
        </p:nvSpPr>
        <p:spPr/>
        <p:txBody>
          <a:bodyPr/>
          <a:lstStyle/>
          <a:p>
            <a:pPr eaLnBrk="1" hangingPunct="1"/>
            <a:endParaRPr lang="en-US" altLang="en-US"/>
          </a:p>
        </p:txBody>
      </p:sp>
      <p:pic>
        <p:nvPicPr>
          <p:cNvPr id="59395" name="Content Placeholder 5" descr="Journal Editorial.jpg">
            <a:extLst>
              <a:ext uri="{FF2B5EF4-FFF2-40B4-BE49-F238E27FC236}">
                <a16:creationId xmlns:a16="http://schemas.microsoft.com/office/drawing/2014/main" id="{D4F624FE-7F8C-4C87-96E4-0327C9DD9981}"/>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571500" y="0"/>
            <a:ext cx="4000500" cy="6746875"/>
          </a:xfrm>
        </p:spPr>
      </p:pic>
      <p:pic>
        <p:nvPicPr>
          <p:cNvPr id="59396" name="Content Placeholder 7" descr="Book Jacket 2.jpg">
            <a:extLst>
              <a:ext uri="{FF2B5EF4-FFF2-40B4-BE49-F238E27FC236}">
                <a16:creationId xmlns:a16="http://schemas.microsoft.com/office/drawing/2014/main" id="{AC16DDE5-AA63-48D1-8745-C970A2875AE6}"/>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929188" y="3714750"/>
            <a:ext cx="1857375" cy="277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9397" name="Content Placeholder 6" descr="Book Jacket 1.jpg">
            <a:extLst>
              <a:ext uri="{FF2B5EF4-FFF2-40B4-BE49-F238E27FC236}">
                <a16:creationId xmlns:a16="http://schemas.microsoft.com/office/drawing/2014/main" id="{7B9E0E0A-A6A8-4715-B3FA-552294C98EC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7072313" y="1643063"/>
            <a:ext cx="1635125" cy="2454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Title 1">
            <a:extLst>
              <a:ext uri="{FF2B5EF4-FFF2-40B4-BE49-F238E27FC236}">
                <a16:creationId xmlns:a16="http://schemas.microsoft.com/office/drawing/2014/main" id="{D7B6AE22-B5A4-4714-97F3-D28B5E39188D}"/>
              </a:ext>
            </a:extLst>
          </p:cNvPr>
          <p:cNvSpPr>
            <a:spLocks noGrp="1"/>
          </p:cNvSpPr>
          <p:nvPr>
            <p:ph type="title"/>
          </p:nvPr>
        </p:nvSpPr>
        <p:spPr/>
        <p:txBody>
          <a:bodyPr/>
          <a:lstStyle/>
          <a:p>
            <a:pPr eaLnBrk="1" hangingPunct="1"/>
            <a:r>
              <a:rPr lang="en-GB" altLang="en-US"/>
              <a:t>The Gauquelin Findings</a:t>
            </a:r>
            <a:endParaRPr lang="en-US" altLang="en-US"/>
          </a:p>
        </p:txBody>
      </p:sp>
      <p:sp>
        <p:nvSpPr>
          <p:cNvPr id="3" name="Content Placeholder 2">
            <a:extLst>
              <a:ext uri="{FF2B5EF4-FFF2-40B4-BE49-F238E27FC236}">
                <a16:creationId xmlns:a16="http://schemas.microsoft.com/office/drawing/2014/main" id="{42D3509D-C003-4095-9999-1DFE4522B642}"/>
              </a:ext>
            </a:extLst>
          </p:cNvPr>
          <p:cNvSpPr>
            <a:spLocks noGrp="1"/>
          </p:cNvSpPr>
          <p:nvPr>
            <p:ph idx="1"/>
          </p:nvPr>
        </p:nvSpPr>
        <p:spPr/>
        <p:txBody>
          <a:bodyPr rtlCol="0">
            <a:normAutofit fontScale="92500" lnSpcReduction="20000"/>
          </a:bodyPr>
          <a:lstStyle/>
          <a:p>
            <a:pPr eaLnBrk="1" fontAlgn="auto" hangingPunct="1">
              <a:spcAft>
                <a:spcPts val="0"/>
              </a:spcAft>
              <a:defRPr/>
            </a:pPr>
            <a:r>
              <a:rPr lang="en-GB" b="1" dirty="0"/>
              <a:t>1) Professional correlations with rising and culminating planets – Mars Effect</a:t>
            </a:r>
            <a:endParaRPr lang="en-US" dirty="0"/>
          </a:p>
          <a:p>
            <a:pPr eaLnBrk="1" fontAlgn="auto" hangingPunct="1">
              <a:spcAft>
                <a:spcPts val="0"/>
              </a:spcAft>
              <a:defRPr/>
            </a:pPr>
            <a:r>
              <a:rPr lang="en-GB" b="1" dirty="0"/>
              <a:t> </a:t>
            </a:r>
            <a:endParaRPr lang="en-US" dirty="0"/>
          </a:p>
          <a:p>
            <a:pPr eaLnBrk="1" fontAlgn="auto" hangingPunct="1">
              <a:spcAft>
                <a:spcPts val="0"/>
              </a:spcAft>
              <a:defRPr/>
            </a:pPr>
            <a:r>
              <a:rPr lang="en-GB" b="1" dirty="0"/>
              <a:t> </a:t>
            </a:r>
            <a:endParaRPr lang="en-US" dirty="0"/>
          </a:p>
          <a:p>
            <a:pPr eaLnBrk="1" fontAlgn="auto" hangingPunct="1">
              <a:spcAft>
                <a:spcPts val="0"/>
              </a:spcAft>
              <a:defRPr/>
            </a:pPr>
            <a:r>
              <a:rPr lang="en-GB" b="1" dirty="0"/>
              <a:t>2)The ‘Character Trait Word Hypothesis’</a:t>
            </a:r>
            <a:endParaRPr lang="en-US" dirty="0"/>
          </a:p>
          <a:p>
            <a:pPr eaLnBrk="1" fontAlgn="auto" hangingPunct="1">
              <a:spcAft>
                <a:spcPts val="0"/>
              </a:spcAft>
              <a:defRPr/>
            </a:pPr>
            <a:r>
              <a:rPr lang="en-GB" b="1" dirty="0"/>
              <a:t> </a:t>
            </a:r>
            <a:endParaRPr lang="en-US" dirty="0"/>
          </a:p>
          <a:p>
            <a:pPr eaLnBrk="1" fontAlgn="auto" hangingPunct="1">
              <a:spcAft>
                <a:spcPts val="0"/>
              </a:spcAft>
              <a:defRPr/>
            </a:pPr>
            <a:r>
              <a:rPr lang="en-GB" b="1" dirty="0"/>
              <a:t> </a:t>
            </a:r>
            <a:endParaRPr lang="en-US" dirty="0"/>
          </a:p>
          <a:p>
            <a:pPr eaLnBrk="1" fontAlgn="auto" hangingPunct="1">
              <a:spcAft>
                <a:spcPts val="0"/>
              </a:spcAft>
              <a:defRPr/>
            </a:pPr>
            <a:r>
              <a:rPr lang="en-GB" b="1" dirty="0"/>
              <a:t>3) Planetary Heredity – the ‘Heredity Effect’</a:t>
            </a:r>
            <a:endParaRPr lang="en-US" dirty="0"/>
          </a:p>
          <a:p>
            <a:pPr eaLnBrk="1" fontAlgn="auto" hangingPunct="1">
              <a:spcAft>
                <a:spcPts val="0"/>
              </a:spcAft>
              <a:defRPr/>
            </a:pPr>
            <a:br>
              <a:rPr lang="en-GB" b="1" dirty="0"/>
            </a:br>
            <a:endParaRPr lang="en-US" dirty="0"/>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Title 1">
            <a:extLst>
              <a:ext uri="{FF2B5EF4-FFF2-40B4-BE49-F238E27FC236}">
                <a16:creationId xmlns:a16="http://schemas.microsoft.com/office/drawing/2014/main" id="{8D3049C7-9851-43EE-AE7D-28742FF55D12}"/>
              </a:ext>
            </a:extLst>
          </p:cNvPr>
          <p:cNvSpPr>
            <a:spLocks noGrp="1"/>
          </p:cNvSpPr>
          <p:nvPr>
            <p:ph type="title"/>
          </p:nvPr>
        </p:nvSpPr>
        <p:spPr/>
        <p:txBody>
          <a:bodyPr/>
          <a:lstStyle/>
          <a:p>
            <a:pPr eaLnBrk="1" hangingPunct="1"/>
            <a:r>
              <a:rPr lang="en-GB" altLang="en-US" sz="2800"/>
              <a:t>The Gauquelin Research 1</a:t>
            </a:r>
            <a:br>
              <a:rPr lang="en-GB" altLang="en-US" sz="2800"/>
            </a:br>
            <a:r>
              <a:rPr lang="en-GB" altLang="en-US" sz="2800"/>
              <a:t> Professional correlations with rising and culminating planets</a:t>
            </a:r>
            <a:endParaRPr lang="en-US" altLang="en-US" sz="2800"/>
          </a:p>
        </p:txBody>
      </p:sp>
      <p:sp>
        <p:nvSpPr>
          <p:cNvPr id="3" name="Content Placeholder 2">
            <a:extLst>
              <a:ext uri="{FF2B5EF4-FFF2-40B4-BE49-F238E27FC236}">
                <a16:creationId xmlns:a16="http://schemas.microsoft.com/office/drawing/2014/main" id="{BB81D7D1-9BC7-4440-89AA-EB3AC1930893}"/>
              </a:ext>
            </a:extLst>
          </p:cNvPr>
          <p:cNvSpPr>
            <a:spLocks noGrp="1"/>
          </p:cNvSpPr>
          <p:nvPr>
            <p:ph idx="1"/>
          </p:nvPr>
        </p:nvSpPr>
        <p:spPr/>
        <p:txBody>
          <a:bodyPr rtlCol="0">
            <a:normAutofit fontScale="47500" lnSpcReduction="20000"/>
          </a:bodyPr>
          <a:lstStyle/>
          <a:p>
            <a:pPr eaLnBrk="1" fontAlgn="auto" hangingPunct="1">
              <a:spcAft>
                <a:spcPts val="0"/>
              </a:spcAft>
              <a:defRPr/>
            </a:pPr>
            <a:r>
              <a:rPr lang="en-GB" b="1" dirty="0"/>
              <a:t>1) Professional correlations with rising and culminating planets</a:t>
            </a:r>
            <a:endParaRPr lang="en-US" dirty="0"/>
          </a:p>
          <a:p>
            <a:pPr eaLnBrk="1" fontAlgn="auto" hangingPunct="1">
              <a:spcAft>
                <a:spcPts val="0"/>
              </a:spcAft>
              <a:defRPr/>
            </a:pPr>
            <a:r>
              <a:rPr lang="en-GB" b="1" dirty="0"/>
              <a:t> </a:t>
            </a:r>
            <a:endParaRPr lang="en-US" dirty="0"/>
          </a:p>
          <a:p>
            <a:pPr eaLnBrk="1" fontAlgn="auto" hangingPunct="1">
              <a:spcAft>
                <a:spcPts val="0"/>
              </a:spcAft>
              <a:defRPr/>
            </a:pPr>
            <a:r>
              <a:rPr lang="en-GB" b="1" dirty="0"/>
              <a:t>Moon = Writers</a:t>
            </a:r>
            <a:endParaRPr lang="en-US" dirty="0"/>
          </a:p>
          <a:p>
            <a:pPr eaLnBrk="1" fontAlgn="auto" hangingPunct="1">
              <a:spcAft>
                <a:spcPts val="0"/>
              </a:spcAft>
              <a:defRPr/>
            </a:pPr>
            <a:r>
              <a:rPr lang="en-GB" b="1" dirty="0"/>
              <a:t> </a:t>
            </a:r>
            <a:endParaRPr lang="en-US" dirty="0"/>
          </a:p>
          <a:p>
            <a:pPr eaLnBrk="1" fontAlgn="auto" hangingPunct="1">
              <a:spcAft>
                <a:spcPts val="0"/>
              </a:spcAft>
              <a:defRPr/>
            </a:pPr>
            <a:r>
              <a:rPr lang="en-GB" b="1" dirty="0"/>
              <a:t>Jupiter = Politicians and Actors</a:t>
            </a:r>
            <a:endParaRPr lang="en-US" dirty="0"/>
          </a:p>
          <a:p>
            <a:pPr eaLnBrk="1" fontAlgn="auto" hangingPunct="1">
              <a:spcAft>
                <a:spcPts val="0"/>
              </a:spcAft>
              <a:defRPr/>
            </a:pPr>
            <a:r>
              <a:rPr lang="en-GB" b="1" dirty="0"/>
              <a:t> </a:t>
            </a:r>
            <a:endParaRPr lang="en-US" dirty="0"/>
          </a:p>
          <a:p>
            <a:pPr eaLnBrk="1" fontAlgn="auto" hangingPunct="1">
              <a:spcAft>
                <a:spcPts val="0"/>
              </a:spcAft>
              <a:defRPr/>
            </a:pPr>
            <a:r>
              <a:rPr lang="en-GB" b="1" dirty="0"/>
              <a:t>Saturn = Scientists</a:t>
            </a:r>
            <a:endParaRPr lang="en-US" dirty="0"/>
          </a:p>
          <a:p>
            <a:pPr eaLnBrk="1" fontAlgn="auto" hangingPunct="1">
              <a:spcAft>
                <a:spcPts val="0"/>
              </a:spcAft>
              <a:defRPr/>
            </a:pPr>
            <a:r>
              <a:rPr lang="en-GB" b="1" dirty="0"/>
              <a:t> </a:t>
            </a:r>
            <a:endParaRPr lang="en-US" dirty="0"/>
          </a:p>
          <a:p>
            <a:pPr eaLnBrk="1" fontAlgn="auto" hangingPunct="1">
              <a:spcAft>
                <a:spcPts val="0"/>
              </a:spcAft>
              <a:defRPr/>
            </a:pPr>
            <a:r>
              <a:rPr lang="en-GB" b="1" dirty="0"/>
              <a:t>Mars = Sports champions: </a:t>
            </a:r>
            <a:r>
              <a:rPr lang="en-GB" b="1" u="sng" dirty="0"/>
              <a:t>'The Mars Effect'</a:t>
            </a:r>
            <a:endParaRPr lang="en-US" u="sng" dirty="0"/>
          </a:p>
          <a:p>
            <a:pPr eaLnBrk="1" fontAlgn="auto" hangingPunct="1">
              <a:spcAft>
                <a:spcPts val="0"/>
              </a:spcAft>
              <a:defRPr/>
            </a:pPr>
            <a:r>
              <a:rPr lang="en-GB" b="1" dirty="0"/>
              <a:t> </a:t>
            </a:r>
            <a:endParaRPr lang="en-US" dirty="0"/>
          </a:p>
          <a:p>
            <a:pPr eaLnBrk="1" fontAlgn="auto" hangingPunct="1">
              <a:spcAft>
                <a:spcPts val="0"/>
              </a:spcAft>
              <a:defRPr/>
            </a:pPr>
            <a:r>
              <a:rPr lang="en-GB" b="1" i="1" dirty="0"/>
              <a:t>Terms to remember: </a:t>
            </a:r>
            <a:endParaRPr lang="en-US" dirty="0"/>
          </a:p>
          <a:p>
            <a:pPr eaLnBrk="1" fontAlgn="auto" hangingPunct="1">
              <a:spcAft>
                <a:spcPts val="0"/>
              </a:spcAft>
              <a:defRPr/>
            </a:pPr>
            <a:r>
              <a:rPr lang="en-GB" b="1" dirty="0"/>
              <a:t> </a:t>
            </a:r>
            <a:endParaRPr lang="en-US" dirty="0"/>
          </a:p>
          <a:p>
            <a:pPr eaLnBrk="1" fontAlgn="auto" hangingPunct="1">
              <a:spcAft>
                <a:spcPts val="0"/>
              </a:spcAft>
              <a:defRPr/>
            </a:pPr>
            <a:r>
              <a:rPr lang="en-GB" b="1" dirty="0"/>
              <a:t>The Eminence Effect = positive results are only achieved for people who are eminent in their professions.</a:t>
            </a:r>
            <a:endParaRPr lang="en-US" dirty="0"/>
          </a:p>
          <a:p>
            <a:pPr eaLnBrk="1" fontAlgn="auto" hangingPunct="1">
              <a:spcAft>
                <a:spcPts val="0"/>
              </a:spcAft>
              <a:defRPr/>
            </a:pPr>
            <a:r>
              <a:rPr lang="en-GB" b="1" dirty="0"/>
              <a:t> </a:t>
            </a:r>
            <a:endParaRPr lang="en-US" dirty="0"/>
          </a:p>
          <a:p>
            <a:pPr eaLnBrk="1" fontAlgn="auto" hangingPunct="1">
              <a:spcAft>
                <a:spcPts val="0"/>
              </a:spcAft>
              <a:defRPr/>
            </a:pPr>
            <a:r>
              <a:rPr lang="en-GB" b="1" dirty="0" err="1"/>
              <a:t>Gauquelin</a:t>
            </a:r>
            <a:r>
              <a:rPr lang="en-GB" b="1" dirty="0"/>
              <a:t> Plus Zones = the four sectors of the diurnal cycle which show positive results.</a:t>
            </a:r>
            <a:endParaRPr lang="en-US" dirty="0"/>
          </a:p>
          <a:p>
            <a:pPr eaLnBrk="1" fontAlgn="auto" hangingPunct="1">
              <a:spcAft>
                <a:spcPts val="0"/>
              </a:spcAft>
              <a:defRPr/>
            </a:pPr>
            <a:r>
              <a:rPr lang="en-GB" b="1" dirty="0"/>
              <a:t> </a:t>
            </a:r>
            <a:endParaRPr lang="en-US" dirty="0"/>
          </a:p>
          <a:p>
            <a:pPr eaLnBrk="1" fontAlgn="auto" hangingPunct="1">
              <a:spcAft>
                <a:spcPts val="0"/>
              </a:spcAft>
              <a:defRPr/>
            </a:pPr>
            <a:r>
              <a:rPr lang="en-GB" b="1" dirty="0" err="1"/>
              <a:t>Gauquelin</a:t>
            </a:r>
            <a:r>
              <a:rPr lang="en-GB" b="1" dirty="0"/>
              <a:t> Sectors = the twelve, eighteen or thirty-six divisions of the diurnal cycle which </a:t>
            </a:r>
            <a:r>
              <a:rPr lang="en-GB" b="1" dirty="0" err="1"/>
              <a:t>Gauquelin</a:t>
            </a:r>
            <a:r>
              <a:rPr lang="en-GB" b="1" dirty="0"/>
              <a:t> used instead of the houses.</a:t>
            </a:r>
            <a:endParaRPr lang="en-US" dirty="0"/>
          </a:p>
          <a:p>
            <a:pPr eaLnBrk="1" fontAlgn="auto" hangingPunct="1">
              <a:spcAft>
                <a:spcPts val="0"/>
              </a:spcAft>
              <a:defRPr/>
            </a:pPr>
            <a:endParaRPr lang="en-US" dirty="0"/>
          </a:p>
        </p:txBody>
      </p:sp>
      <p:pic>
        <p:nvPicPr>
          <p:cNvPr id="61444" name="Picture 2">
            <a:extLst>
              <a:ext uri="{FF2B5EF4-FFF2-40B4-BE49-F238E27FC236}">
                <a16:creationId xmlns:a16="http://schemas.microsoft.com/office/drawing/2014/main" id="{72BA1792-CC9F-475A-AF6F-AF5B727FBBE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57250"/>
            <a:ext cx="1212850"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Title 4">
            <a:extLst>
              <a:ext uri="{FF2B5EF4-FFF2-40B4-BE49-F238E27FC236}">
                <a16:creationId xmlns:a16="http://schemas.microsoft.com/office/drawing/2014/main" id="{BE76EDC6-540D-4E5D-859B-E83966D6DA37}"/>
              </a:ext>
            </a:extLst>
          </p:cNvPr>
          <p:cNvSpPr>
            <a:spLocks noGrp="1"/>
          </p:cNvSpPr>
          <p:nvPr>
            <p:ph type="title"/>
          </p:nvPr>
        </p:nvSpPr>
        <p:spPr/>
        <p:txBody>
          <a:bodyPr/>
          <a:lstStyle/>
          <a:p>
            <a:endParaRPr lang="en-GB" altLang="en-US"/>
          </a:p>
        </p:txBody>
      </p:sp>
      <p:pic>
        <p:nvPicPr>
          <p:cNvPr id="62467" name="Content Placeholder 3" descr="Plus Zones and Houses.jpg">
            <a:extLst>
              <a:ext uri="{FF2B5EF4-FFF2-40B4-BE49-F238E27FC236}">
                <a16:creationId xmlns:a16="http://schemas.microsoft.com/office/drawing/2014/main" id="{3639010A-1C97-48DD-97A2-94BFEBAFC484}"/>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457200" y="1825625"/>
            <a:ext cx="4038600" cy="4075113"/>
          </a:xfrm>
        </p:spPr>
      </p:pic>
      <p:pic>
        <p:nvPicPr>
          <p:cNvPr id="62468" name="Picture 2">
            <a:extLst>
              <a:ext uri="{FF2B5EF4-FFF2-40B4-BE49-F238E27FC236}">
                <a16:creationId xmlns:a16="http://schemas.microsoft.com/office/drawing/2014/main" id="{1B0FEF80-DF78-415B-93C9-33A001EABC1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57250"/>
            <a:ext cx="1212850"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2469" name="Content Placeholder 3" descr="Saturn and Scientists.jpg">
            <a:extLst>
              <a:ext uri="{FF2B5EF4-FFF2-40B4-BE49-F238E27FC236}">
                <a16:creationId xmlns:a16="http://schemas.microsoft.com/office/drawing/2014/main" id="{66AC2FE6-57DA-4380-A950-DBD9C1527A45}"/>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5305425" y="1600200"/>
            <a:ext cx="2724150" cy="4525963"/>
          </a:xfrm>
        </p:spPr>
      </p:pic>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Title 1">
            <a:extLst>
              <a:ext uri="{FF2B5EF4-FFF2-40B4-BE49-F238E27FC236}">
                <a16:creationId xmlns:a16="http://schemas.microsoft.com/office/drawing/2014/main" id="{493388A7-1579-4481-8551-177D856C3E65}"/>
              </a:ext>
            </a:extLst>
          </p:cNvPr>
          <p:cNvSpPr>
            <a:spLocks noGrp="1"/>
          </p:cNvSpPr>
          <p:nvPr>
            <p:ph type="title"/>
          </p:nvPr>
        </p:nvSpPr>
        <p:spPr/>
        <p:txBody>
          <a:bodyPr/>
          <a:lstStyle/>
          <a:p>
            <a:pPr eaLnBrk="1" hangingPunct="1"/>
            <a:endParaRPr lang="en-US" altLang="en-US"/>
          </a:p>
        </p:txBody>
      </p:sp>
      <p:pic>
        <p:nvPicPr>
          <p:cNvPr id="63491" name="Content Placeholder 3" descr="Mars Effect France.jpg">
            <a:extLst>
              <a:ext uri="{FF2B5EF4-FFF2-40B4-BE49-F238E27FC236}">
                <a16:creationId xmlns:a16="http://schemas.microsoft.com/office/drawing/2014/main" id="{C1F8123E-2F91-4FB7-8CC8-A1D5EB91A466}"/>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786063" y="214313"/>
            <a:ext cx="4625975" cy="5921375"/>
          </a:xfrm>
        </p:spPr>
      </p:pic>
      <p:pic>
        <p:nvPicPr>
          <p:cNvPr id="63492" name="Picture 2">
            <a:extLst>
              <a:ext uri="{FF2B5EF4-FFF2-40B4-BE49-F238E27FC236}">
                <a16:creationId xmlns:a16="http://schemas.microsoft.com/office/drawing/2014/main" id="{9B14E3E6-63AF-42D8-9191-C92BB1501CC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57250"/>
            <a:ext cx="1212850"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Title 3">
            <a:extLst>
              <a:ext uri="{FF2B5EF4-FFF2-40B4-BE49-F238E27FC236}">
                <a16:creationId xmlns:a16="http://schemas.microsoft.com/office/drawing/2014/main" id="{5B0D9D12-45F7-4A5B-A1CC-A824023F216F}"/>
              </a:ext>
            </a:extLst>
          </p:cNvPr>
          <p:cNvSpPr>
            <a:spLocks noGrp="1"/>
          </p:cNvSpPr>
          <p:nvPr>
            <p:ph type="title"/>
          </p:nvPr>
        </p:nvSpPr>
        <p:spPr/>
        <p:txBody>
          <a:bodyPr/>
          <a:lstStyle/>
          <a:p>
            <a:pPr eaLnBrk="1" hangingPunct="1"/>
            <a:endParaRPr lang="en-US" altLang="en-US"/>
          </a:p>
        </p:txBody>
      </p:sp>
      <p:pic>
        <p:nvPicPr>
          <p:cNvPr id="64515" name="Content Placeholder 6" descr="Mars and Soldiers.jpg">
            <a:extLst>
              <a:ext uri="{FF2B5EF4-FFF2-40B4-BE49-F238E27FC236}">
                <a16:creationId xmlns:a16="http://schemas.microsoft.com/office/drawing/2014/main" id="{987274BE-45B7-43B5-824B-E172102C808F}"/>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rcRect/>
          <a:stretch>
            <a:fillRect/>
          </a:stretch>
        </p:blipFill>
        <p:spPr>
          <a:xfrm>
            <a:off x="457200" y="2011363"/>
            <a:ext cx="4038600" cy="3703637"/>
          </a:xfrm>
        </p:spPr>
      </p:pic>
      <p:pic>
        <p:nvPicPr>
          <p:cNvPr id="64516" name="Content Placeholder 7" descr="Jupiter and Soldiers Written in the Stars..jpg">
            <a:extLst>
              <a:ext uri="{FF2B5EF4-FFF2-40B4-BE49-F238E27FC236}">
                <a16:creationId xmlns:a16="http://schemas.microsoft.com/office/drawing/2014/main" id="{C4C6020D-D75C-4103-96C2-DDB663F977F8}"/>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4648200" y="1995488"/>
            <a:ext cx="4038600" cy="3735387"/>
          </a:xfrm>
        </p:spPr>
      </p:pic>
      <p:pic>
        <p:nvPicPr>
          <p:cNvPr id="64517" name="Picture 2">
            <a:extLst>
              <a:ext uri="{FF2B5EF4-FFF2-40B4-BE49-F238E27FC236}">
                <a16:creationId xmlns:a16="http://schemas.microsoft.com/office/drawing/2014/main" id="{2CDA471A-5652-46F8-AC6A-58AED6855A8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857250"/>
            <a:ext cx="1212850"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a:extLst>
              <a:ext uri="{FF2B5EF4-FFF2-40B4-BE49-F238E27FC236}">
                <a16:creationId xmlns:a16="http://schemas.microsoft.com/office/drawing/2014/main" id="{18ED8932-0314-4C1B-9103-440BA4284E0A}"/>
              </a:ext>
            </a:extLst>
          </p:cNvPr>
          <p:cNvSpPr>
            <a:spLocks noGrp="1"/>
          </p:cNvSpPr>
          <p:nvPr>
            <p:ph type="title"/>
          </p:nvPr>
        </p:nvSpPr>
        <p:spPr/>
        <p:txBody>
          <a:bodyPr/>
          <a:lstStyle/>
          <a:p>
            <a:pPr eaLnBrk="1" hangingPunct="1"/>
            <a:endParaRPr lang="en-US" altLang="en-US"/>
          </a:p>
        </p:txBody>
      </p:sp>
      <p:pic>
        <p:nvPicPr>
          <p:cNvPr id="65539" name="Content Placeholder 3" descr="Eminence Effect.jpg">
            <a:extLst>
              <a:ext uri="{FF2B5EF4-FFF2-40B4-BE49-F238E27FC236}">
                <a16:creationId xmlns:a16="http://schemas.microsoft.com/office/drawing/2014/main" id="{25EB6C2D-4804-44F4-95B0-59A0CFBEEAC8}"/>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357438" y="357188"/>
            <a:ext cx="5186362" cy="6273800"/>
          </a:xfrm>
        </p:spPr>
      </p:pic>
      <p:pic>
        <p:nvPicPr>
          <p:cNvPr id="65540" name="Picture 2">
            <a:extLst>
              <a:ext uri="{FF2B5EF4-FFF2-40B4-BE49-F238E27FC236}">
                <a16:creationId xmlns:a16="http://schemas.microsoft.com/office/drawing/2014/main" id="{0434CD6B-1538-4114-9126-279C88B2741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57250"/>
            <a:ext cx="1212850"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Title 1">
            <a:extLst>
              <a:ext uri="{FF2B5EF4-FFF2-40B4-BE49-F238E27FC236}">
                <a16:creationId xmlns:a16="http://schemas.microsoft.com/office/drawing/2014/main" id="{2BB8E3D9-A4F5-4561-88F0-FBDD74A65A43}"/>
              </a:ext>
            </a:extLst>
          </p:cNvPr>
          <p:cNvSpPr>
            <a:spLocks noGrp="1"/>
          </p:cNvSpPr>
          <p:nvPr>
            <p:ph type="title"/>
          </p:nvPr>
        </p:nvSpPr>
        <p:spPr/>
        <p:txBody>
          <a:bodyPr/>
          <a:lstStyle/>
          <a:p>
            <a:pPr eaLnBrk="1" hangingPunct="1"/>
            <a:r>
              <a:rPr lang="en-GB" altLang="en-US"/>
              <a:t>The Gauquelin Research 2</a:t>
            </a:r>
            <a:endParaRPr lang="en-US" altLang="en-US"/>
          </a:p>
        </p:txBody>
      </p:sp>
      <p:sp>
        <p:nvSpPr>
          <p:cNvPr id="66563" name="Content Placeholder 2">
            <a:extLst>
              <a:ext uri="{FF2B5EF4-FFF2-40B4-BE49-F238E27FC236}">
                <a16:creationId xmlns:a16="http://schemas.microsoft.com/office/drawing/2014/main" id="{B7C306E1-FEF0-4893-B3B8-3DE20DF3643E}"/>
              </a:ext>
            </a:extLst>
          </p:cNvPr>
          <p:cNvSpPr>
            <a:spLocks noGrp="1"/>
          </p:cNvSpPr>
          <p:nvPr>
            <p:ph idx="1"/>
          </p:nvPr>
        </p:nvSpPr>
        <p:spPr/>
        <p:txBody>
          <a:bodyPr/>
          <a:lstStyle/>
          <a:p>
            <a:pPr eaLnBrk="1" hangingPunct="1"/>
            <a:r>
              <a:rPr lang="en-GB" altLang="en-US" b="1"/>
              <a:t>'The Character Trait Word Hypothesis‘</a:t>
            </a:r>
            <a:endParaRPr lang="en-US" altLang="en-US"/>
          </a:p>
          <a:p>
            <a:pPr eaLnBrk="1" hangingPunct="1"/>
            <a:r>
              <a:rPr lang="en-GB" altLang="en-US"/>
              <a:t>Summarise descriptions of eminent people in reference books.</a:t>
            </a:r>
          </a:p>
          <a:p>
            <a:pPr eaLnBrk="1" hangingPunct="1"/>
            <a:r>
              <a:rPr lang="en-GB" altLang="en-US"/>
              <a:t>Compare these descriptions with planetary configurations at birth.</a:t>
            </a:r>
            <a:endParaRPr lang="en-US" altLang="en-US"/>
          </a:p>
        </p:txBody>
      </p:sp>
      <p:pic>
        <p:nvPicPr>
          <p:cNvPr id="66564" name="Picture 2">
            <a:extLst>
              <a:ext uri="{FF2B5EF4-FFF2-40B4-BE49-F238E27FC236}">
                <a16:creationId xmlns:a16="http://schemas.microsoft.com/office/drawing/2014/main" id="{DE2EA935-6C25-4B4F-B67C-7DD84C96C98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57250"/>
            <a:ext cx="1212850"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Title 1">
            <a:extLst>
              <a:ext uri="{FF2B5EF4-FFF2-40B4-BE49-F238E27FC236}">
                <a16:creationId xmlns:a16="http://schemas.microsoft.com/office/drawing/2014/main" id="{82AF71B9-D2D6-49D1-AA0A-C6D8DA69E19F}"/>
              </a:ext>
            </a:extLst>
          </p:cNvPr>
          <p:cNvSpPr>
            <a:spLocks noGrp="1"/>
          </p:cNvSpPr>
          <p:nvPr>
            <p:ph type="title"/>
          </p:nvPr>
        </p:nvSpPr>
        <p:spPr/>
        <p:txBody>
          <a:bodyPr/>
          <a:lstStyle/>
          <a:p>
            <a:pPr eaLnBrk="1" hangingPunct="1"/>
            <a:endParaRPr lang="en-US" altLang="en-US"/>
          </a:p>
        </p:txBody>
      </p:sp>
      <p:pic>
        <p:nvPicPr>
          <p:cNvPr id="67587" name="Content Placeholder 3" descr="Trait Word Hypothesis.jpg">
            <a:extLst>
              <a:ext uri="{FF2B5EF4-FFF2-40B4-BE49-F238E27FC236}">
                <a16:creationId xmlns:a16="http://schemas.microsoft.com/office/drawing/2014/main" id="{33F4C3B9-BC82-420F-9997-796B31CFFEF3}"/>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2357438" y="285750"/>
            <a:ext cx="5362575" cy="6094413"/>
          </a:xfrm>
        </p:spPr>
      </p:pic>
      <p:pic>
        <p:nvPicPr>
          <p:cNvPr id="67588" name="Picture 2">
            <a:extLst>
              <a:ext uri="{FF2B5EF4-FFF2-40B4-BE49-F238E27FC236}">
                <a16:creationId xmlns:a16="http://schemas.microsoft.com/office/drawing/2014/main" id="{B4734CF6-F2CA-4024-86E0-8A817B84FD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857250"/>
            <a:ext cx="1212850"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48D45-3913-4966-9F4C-59A91077B737}"/>
              </a:ext>
            </a:extLst>
          </p:cNvPr>
          <p:cNvSpPr>
            <a:spLocks noGrp="1"/>
          </p:cNvSpPr>
          <p:nvPr>
            <p:ph type="title"/>
          </p:nvPr>
        </p:nvSpPr>
        <p:spPr/>
        <p:txBody>
          <a:bodyPr rtlCol="0">
            <a:normAutofit fontScale="90000"/>
          </a:bodyPr>
          <a:lstStyle/>
          <a:p>
            <a:pPr eaLnBrk="1" fontAlgn="auto" hangingPunct="1">
              <a:spcAft>
                <a:spcPts val="0"/>
              </a:spcAft>
              <a:defRPr/>
            </a:pPr>
            <a:r>
              <a:rPr lang="en-GB" dirty="0"/>
              <a:t>The </a:t>
            </a:r>
            <a:r>
              <a:rPr lang="en-GB" dirty="0" err="1"/>
              <a:t>Gauquelin</a:t>
            </a:r>
            <a:r>
              <a:rPr lang="en-GB" dirty="0"/>
              <a:t> Research 3</a:t>
            </a:r>
            <a:br>
              <a:rPr lang="en-GB" dirty="0"/>
            </a:br>
            <a:r>
              <a:rPr lang="en-GB" sz="2700" dirty="0"/>
              <a:t>The Heredity Effect: 1959-65 studied 30,000 parents and children</a:t>
            </a:r>
            <a:endParaRPr lang="en-US" sz="2700" dirty="0"/>
          </a:p>
        </p:txBody>
      </p:sp>
      <p:pic>
        <p:nvPicPr>
          <p:cNvPr id="68611" name="Content Placeholder 3" descr="Heredity Effect Planetary Heredity p 21.jpg">
            <a:extLst>
              <a:ext uri="{FF2B5EF4-FFF2-40B4-BE49-F238E27FC236}">
                <a16:creationId xmlns:a16="http://schemas.microsoft.com/office/drawing/2014/main" id="{2504169B-D834-45D3-8196-8C5843F09CCB}"/>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a:xfrm>
            <a:off x="3141663" y="1600200"/>
            <a:ext cx="2860675" cy="4525963"/>
          </a:xfrm>
        </p:spPr>
      </p:pic>
      <p:pic>
        <p:nvPicPr>
          <p:cNvPr id="68612" name="Picture 2">
            <a:extLst>
              <a:ext uri="{FF2B5EF4-FFF2-40B4-BE49-F238E27FC236}">
                <a16:creationId xmlns:a16="http://schemas.microsoft.com/office/drawing/2014/main" id="{1CDE5923-ECCD-4100-9615-B162570AC5A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14313" y="5857875"/>
            <a:ext cx="1212850"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Title 1">
            <a:extLst>
              <a:ext uri="{FF2B5EF4-FFF2-40B4-BE49-F238E27FC236}">
                <a16:creationId xmlns:a16="http://schemas.microsoft.com/office/drawing/2014/main" id="{44006F32-1510-400B-BE0B-D38C6136B408}"/>
              </a:ext>
            </a:extLst>
          </p:cNvPr>
          <p:cNvSpPr>
            <a:spLocks noGrp="1"/>
          </p:cNvSpPr>
          <p:nvPr>
            <p:ph type="title"/>
          </p:nvPr>
        </p:nvSpPr>
        <p:spPr/>
        <p:txBody>
          <a:bodyPr/>
          <a:lstStyle/>
          <a:p>
            <a:pPr eaLnBrk="1" hangingPunct="1"/>
            <a:r>
              <a:rPr lang="en-GB" altLang="en-US"/>
              <a:t>Current status of findings</a:t>
            </a:r>
            <a:endParaRPr lang="en-US" altLang="en-US"/>
          </a:p>
        </p:txBody>
      </p:sp>
      <p:sp>
        <p:nvSpPr>
          <p:cNvPr id="69635" name="Content Placeholder 2">
            <a:extLst>
              <a:ext uri="{FF2B5EF4-FFF2-40B4-BE49-F238E27FC236}">
                <a16:creationId xmlns:a16="http://schemas.microsoft.com/office/drawing/2014/main" id="{5E3AADB1-681F-49E8-9368-C63E35908FFB}"/>
              </a:ext>
            </a:extLst>
          </p:cNvPr>
          <p:cNvSpPr>
            <a:spLocks noGrp="1"/>
          </p:cNvSpPr>
          <p:nvPr>
            <p:ph idx="1"/>
          </p:nvPr>
        </p:nvSpPr>
        <p:spPr/>
        <p:txBody>
          <a:bodyPr/>
          <a:lstStyle/>
          <a:p>
            <a:pPr eaLnBrk="1" hangingPunct="1"/>
            <a:r>
              <a:rPr lang="en-GB" altLang="en-US"/>
              <a:t>Character trait hypothesis: undermined by problems of (1) repetition and copying in reference books and (2) selection bias</a:t>
            </a:r>
          </a:p>
          <a:p>
            <a:pPr eaLnBrk="1" hangingPunct="1"/>
            <a:r>
              <a:rPr lang="en-GB" altLang="en-US"/>
              <a:t>Heredity effect: disappears with induced births – therefore difficult to replicate. </a:t>
            </a:r>
          </a:p>
          <a:p>
            <a:pPr eaLnBrk="1" hangingPunct="1"/>
            <a:r>
              <a:rPr lang="en-GB" altLang="en-US"/>
              <a:t>Mars Effect – unresolved.</a:t>
            </a:r>
          </a:p>
          <a:p>
            <a:r>
              <a:rPr lang="en-GB" altLang="en-US"/>
              <a:t>Use by Astrologers: Very rare; Charles Harvey used Gauquelin ‘Plus Zones’.</a:t>
            </a:r>
          </a:p>
          <a:p>
            <a:pPr eaLnBrk="1" hangingPunct="1"/>
            <a:endParaRPr lang="en-GB" altLang="en-US"/>
          </a:p>
          <a:p>
            <a:pPr eaLnBrk="1" hangingPunct="1"/>
            <a:endParaRPr lang="en-US" altLang="en-US"/>
          </a:p>
        </p:txBody>
      </p:sp>
      <p:pic>
        <p:nvPicPr>
          <p:cNvPr id="69636" name="Picture 2">
            <a:extLst>
              <a:ext uri="{FF2B5EF4-FFF2-40B4-BE49-F238E27FC236}">
                <a16:creationId xmlns:a16="http://schemas.microsoft.com/office/drawing/2014/main" id="{60F67C6A-957C-46D6-8EBB-2BB813237A5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57250"/>
            <a:ext cx="1212850"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Title 1">
            <a:extLst>
              <a:ext uri="{FF2B5EF4-FFF2-40B4-BE49-F238E27FC236}">
                <a16:creationId xmlns:a16="http://schemas.microsoft.com/office/drawing/2014/main" id="{855D6B3F-6F02-4D9E-9DFC-3942C2E17517}"/>
              </a:ext>
            </a:extLst>
          </p:cNvPr>
          <p:cNvSpPr>
            <a:spLocks noGrp="1"/>
          </p:cNvSpPr>
          <p:nvPr>
            <p:ph type="title"/>
          </p:nvPr>
        </p:nvSpPr>
        <p:spPr/>
        <p:txBody>
          <a:bodyPr/>
          <a:lstStyle/>
          <a:p>
            <a:pPr eaLnBrk="1" hangingPunct="1"/>
            <a:r>
              <a:rPr lang="en-GB" altLang="en-US"/>
              <a:t>Mars Effect Controversy</a:t>
            </a:r>
            <a:endParaRPr lang="en-US" altLang="en-US"/>
          </a:p>
        </p:txBody>
      </p:sp>
      <p:sp>
        <p:nvSpPr>
          <p:cNvPr id="3" name="Content Placeholder 2">
            <a:extLst>
              <a:ext uri="{FF2B5EF4-FFF2-40B4-BE49-F238E27FC236}">
                <a16:creationId xmlns:a16="http://schemas.microsoft.com/office/drawing/2014/main" id="{327C080D-9E05-43AA-943C-E1A4A59E7260}"/>
              </a:ext>
            </a:extLst>
          </p:cNvPr>
          <p:cNvSpPr>
            <a:spLocks noGrp="1"/>
          </p:cNvSpPr>
          <p:nvPr>
            <p:ph sz="half" idx="1"/>
          </p:nvPr>
        </p:nvSpPr>
        <p:spPr/>
        <p:txBody>
          <a:bodyPr rtlCol="0">
            <a:normAutofit fontScale="62500" lnSpcReduction="20000"/>
          </a:bodyPr>
          <a:lstStyle/>
          <a:p>
            <a:pPr eaLnBrk="1" fontAlgn="auto" hangingPunct="1">
              <a:spcAft>
                <a:spcPts val="0"/>
              </a:spcAft>
              <a:defRPr/>
            </a:pPr>
            <a:r>
              <a:rPr lang="en-GB" dirty="0"/>
              <a:t>1. </a:t>
            </a:r>
            <a:r>
              <a:rPr lang="en-GB" dirty="0" err="1"/>
              <a:t>Comite</a:t>
            </a:r>
            <a:r>
              <a:rPr lang="en-GB" dirty="0"/>
              <a:t> Para: Belgian sceptics, replicated Mars effect using different sample</a:t>
            </a:r>
          </a:p>
          <a:p>
            <a:pPr eaLnBrk="1" fontAlgn="auto" hangingPunct="1">
              <a:spcAft>
                <a:spcPts val="0"/>
              </a:spcAft>
              <a:defRPr/>
            </a:pPr>
            <a:r>
              <a:rPr lang="en-GB" dirty="0"/>
              <a:t>2. Committee for the Scientific Claims of the Paranormal (CSICOP): replicated Mars Effect but manipulated figures in order to conceal results. </a:t>
            </a:r>
          </a:p>
          <a:p>
            <a:pPr eaLnBrk="1" fontAlgn="auto" hangingPunct="1">
              <a:spcAft>
                <a:spcPts val="0"/>
              </a:spcAft>
              <a:defRPr/>
            </a:pPr>
            <a:r>
              <a:rPr lang="en-GB" dirty="0"/>
              <a:t>3. </a:t>
            </a:r>
            <a:r>
              <a:rPr lang="en-GB" dirty="0" err="1"/>
              <a:t>Suitbert</a:t>
            </a:r>
            <a:r>
              <a:rPr lang="en-GB" dirty="0"/>
              <a:t> </a:t>
            </a:r>
            <a:r>
              <a:rPr lang="en-GB" dirty="0" err="1"/>
              <a:t>Ertel</a:t>
            </a:r>
            <a:r>
              <a:rPr lang="en-GB" dirty="0"/>
              <a:t>, University </a:t>
            </a:r>
            <a:r>
              <a:rPr lang="en-GB"/>
              <a:t>of Gottingen </a:t>
            </a:r>
            <a:r>
              <a:rPr lang="en-GB" dirty="0"/>
              <a:t>– challenges Character Trait hypothesis but supports Mars Effect</a:t>
            </a:r>
          </a:p>
          <a:p>
            <a:pPr eaLnBrk="1" fontAlgn="auto" hangingPunct="1">
              <a:spcAft>
                <a:spcPts val="0"/>
              </a:spcAft>
              <a:defRPr/>
            </a:pPr>
            <a:r>
              <a:rPr lang="en-GB" dirty="0"/>
              <a:t>4. Parental Tampering Hypothesis: Geoffrey Dean accepts Mars Effect statistics but claims effect due to selection of times of birth by French parents in 19</a:t>
            </a:r>
            <a:r>
              <a:rPr lang="en-GB" baseline="30000" dirty="0"/>
              <a:t>th</a:t>
            </a:r>
            <a:r>
              <a:rPr lang="en-GB" dirty="0"/>
              <a:t> c.</a:t>
            </a:r>
            <a:endParaRPr lang="en-US" dirty="0"/>
          </a:p>
        </p:txBody>
      </p:sp>
      <p:sp>
        <p:nvSpPr>
          <p:cNvPr id="70660" name="Content Placeholder 4">
            <a:extLst>
              <a:ext uri="{FF2B5EF4-FFF2-40B4-BE49-F238E27FC236}">
                <a16:creationId xmlns:a16="http://schemas.microsoft.com/office/drawing/2014/main" id="{F5CB1A97-AA11-4E15-A0AA-387BC100DB22}"/>
              </a:ext>
            </a:extLst>
          </p:cNvPr>
          <p:cNvSpPr>
            <a:spLocks noGrp="1"/>
          </p:cNvSpPr>
          <p:nvPr>
            <p:ph sz="half" idx="2"/>
          </p:nvPr>
        </p:nvSpPr>
        <p:spPr/>
        <p:txBody>
          <a:bodyPr/>
          <a:lstStyle/>
          <a:p>
            <a:pPr eaLnBrk="1" hangingPunct="1"/>
            <a:r>
              <a:rPr lang="en-GB" altLang="en-US" sz="1600" u="sng"/>
              <a:t>Current position</a:t>
            </a:r>
            <a:r>
              <a:rPr lang="en-GB" altLang="en-US" sz="1600"/>
              <a:t>:</a:t>
            </a:r>
          </a:p>
          <a:p>
            <a:pPr eaLnBrk="1" hangingPunct="1"/>
            <a:r>
              <a:rPr lang="en-GB" altLang="en-US" sz="1600"/>
              <a:t>Parental tampering hypothesis is the most recent published work in sceptical literature</a:t>
            </a:r>
          </a:p>
          <a:p>
            <a:pPr eaLnBrk="1" hangingPunct="1"/>
            <a:r>
              <a:rPr lang="en-GB" altLang="en-US" sz="1600"/>
              <a:t>Ertel points out that if the PTH fails the Mars effect must be accepted.</a:t>
            </a:r>
          </a:p>
          <a:p>
            <a:pPr eaLnBrk="1" hangingPunct="1"/>
            <a:r>
              <a:rPr lang="en-GB" altLang="en-US" sz="1600"/>
              <a:t>Implication for astrology: rebuts simple claim that astrology ‘is’ divination.</a:t>
            </a:r>
          </a:p>
          <a:p>
            <a:pPr eaLnBrk="1" hangingPunct="1"/>
            <a:r>
              <a:rPr lang="en-GB" altLang="en-US" sz="1600"/>
              <a:t>Implication for astrology: (1) supports ‘astrological hypothesis’ (or ‘planetary hypothesis’) – that there is a relationship between human life and the planets but (2) does not support specific claims of judicial astrology.</a:t>
            </a:r>
          </a:p>
          <a:p>
            <a:endParaRPr lang="en-GB" altLang="en-US"/>
          </a:p>
        </p:txBody>
      </p:sp>
      <p:pic>
        <p:nvPicPr>
          <p:cNvPr id="70661" name="Picture 2">
            <a:extLst>
              <a:ext uri="{FF2B5EF4-FFF2-40B4-BE49-F238E27FC236}">
                <a16:creationId xmlns:a16="http://schemas.microsoft.com/office/drawing/2014/main" id="{43B0DC07-A40E-486D-AEC2-5E69F6A46E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857250"/>
            <a:ext cx="1212850"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a:extLst>
              <a:ext uri="{FF2B5EF4-FFF2-40B4-BE49-F238E27FC236}">
                <a16:creationId xmlns:a16="http://schemas.microsoft.com/office/drawing/2014/main" id="{6DC6048D-9246-4F62-ACBE-EBFC917E77F0}"/>
              </a:ext>
            </a:extLst>
          </p:cNvPr>
          <p:cNvSpPr>
            <a:spLocks noGrp="1"/>
          </p:cNvSpPr>
          <p:nvPr>
            <p:ph type="title"/>
          </p:nvPr>
        </p:nvSpPr>
        <p:spPr/>
        <p:txBody>
          <a:bodyPr/>
          <a:lstStyle/>
          <a:p>
            <a:r>
              <a:rPr lang="en-GB" altLang="en-US"/>
              <a:t>Reference to past</a:t>
            </a:r>
            <a:endParaRPr lang="en-US" altLang="en-US"/>
          </a:p>
        </p:txBody>
      </p:sp>
      <p:sp>
        <p:nvSpPr>
          <p:cNvPr id="71683" name="Content Placeholder 2">
            <a:extLst>
              <a:ext uri="{FF2B5EF4-FFF2-40B4-BE49-F238E27FC236}">
                <a16:creationId xmlns:a16="http://schemas.microsoft.com/office/drawing/2014/main" id="{107ACB39-DF03-41FD-9B27-16A7887F2FF6}"/>
              </a:ext>
            </a:extLst>
          </p:cNvPr>
          <p:cNvSpPr>
            <a:spLocks noGrp="1"/>
          </p:cNvSpPr>
          <p:nvPr>
            <p:ph idx="1"/>
          </p:nvPr>
        </p:nvSpPr>
        <p:spPr/>
        <p:txBody>
          <a:bodyPr/>
          <a:lstStyle/>
          <a:p>
            <a:r>
              <a:rPr lang="en-GB" altLang="en-US"/>
              <a:t>Scientific research was popular with some of the advocates of a return to Medieval Astrology, such as Olivia Barclay, because they identified in it an argument for a rule-based astrology, without a strong intuitive content.</a:t>
            </a:r>
          </a:p>
          <a:p>
            <a:r>
              <a:rPr lang="en-GB" altLang="en-US"/>
              <a:t>Gauquelin referred to his own astrology in his last book as ‘Neo-Copernican’, identifying it as a deliberate counterpart of the Copernican rejection of medieval cosmology.</a:t>
            </a:r>
            <a:endParaRPr lang="en-US" altLang="en-US"/>
          </a:p>
        </p:txBody>
      </p:sp>
      <p:pic>
        <p:nvPicPr>
          <p:cNvPr id="71684" name="Picture 2">
            <a:extLst>
              <a:ext uri="{FF2B5EF4-FFF2-40B4-BE49-F238E27FC236}">
                <a16:creationId xmlns:a16="http://schemas.microsoft.com/office/drawing/2014/main" id="{6CD77C22-83E7-428C-B46F-3E273FD4B72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2875"/>
            <a:ext cx="1212850"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Title 1">
            <a:extLst>
              <a:ext uri="{FF2B5EF4-FFF2-40B4-BE49-F238E27FC236}">
                <a16:creationId xmlns:a16="http://schemas.microsoft.com/office/drawing/2014/main" id="{D27468DC-5C5B-44CF-B397-D0731981A865}"/>
              </a:ext>
            </a:extLst>
          </p:cNvPr>
          <p:cNvSpPr>
            <a:spLocks noGrp="1"/>
          </p:cNvSpPr>
          <p:nvPr>
            <p:ph type="title"/>
          </p:nvPr>
        </p:nvSpPr>
        <p:spPr/>
        <p:txBody>
          <a:bodyPr/>
          <a:lstStyle/>
          <a:p>
            <a:r>
              <a:rPr lang="en-GB" altLang="en-US"/>
              <a:t>Concluding Thoughts</a:t>
            </a:r>
            <a:endParaRPr lang="en-US" altLang="en-US"/>
          </a:p>
        </p:txBody>
      </p:sp>
      <p:sp>
        <p:nvSpPr>
          <p:cNvPr id="72707" name="Content Placeholder 2">
            <a:extLst>
              <a:ext uri="{FF2B5EF4-FFF2-40B4-BE49-F238E27FC236}">
                <a16:creationId xmlns:a16="http://schemas.microsoft.com/office/drawing/2014/main" id="{814AEEBD-2D8A-47E3-868E-11583CF1368C}"/>
              </a:ext>
            </a:extLst>
          </p:cNvPr>
          <p:cNvSpPr>
            <a:spLocks noGrp="1"/>
          </p:cNvSpPr>
          <p:nvPr>
            <p:ph idx="1"/>
          </p:nvPr>
        </p:nvSpPr>
        <p:spPr/>
        <p:txBody>
          <a:bodyPr/>
          <a:lstStyle/>
          <a:p>
            <a:r>
              <a:rPr lang="en-GB" altLang="en-US"/>
              <a:t>What does the reception of the Gauquelin work both by astrologers and sceptics suggest about attitudes to scientific testing of astrology?</a:t>
            </a:r>
          </a:p>
          <a:p>
            <a:r>
              <a:rPr lang="en-GB" altLang="en-US"/>
              <a:t>If the Gauquelin data offer genuine statistical evidence of an ‘astrological effect’, what are the consequences for definitions of astrology as divination; and does it imply that some astrology is genuine and some not?</a:t>
            </a:r>
            <a:endParaRPr lang="en-US" altLang="en-US"/>
          </a:p>
        </p:txBody>
      </p:sp>
      <p:pic>
        <p:nvPicPr>
          <p:cNvPr id="72708" name="Picture 2">
            <a:extLst>
              <a:ext uri="{FF2B5EF4-FFF2-40B4-BE49-F238E27FC236}">
                <a16:creationId xmlns:a16="http://schemas.microsoft.com/office/drawing/2014/main" id="{3FCA67F3-9472-4B7A-80AA-140E9640687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2875"/>
            <a:ext cx="1212850"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Title 1">
            <a:extLst>
              <a:ext uri="{FF2B5EF4-FFF2-40B4-BE49-F238E27FC236}">
                <a16:creationId xmlns:a16="http://schemas.microsoft.com/office/drawing/2014/main" id="{9C0269BC-0ECD-4B04-A8B9-D1E425C8E178}"/>
              </a:ext>
            </a:extLst>
          </p:cNvPr>
          <p:cNvSpPr>
            <a:spLocks noGrp="1"/>
          </p:cNvSpPr>
          <p:nvPr>
            <p:ph type="title"/>
          </p:nvPr>
        </p:nvSpPr>
        <p:spPr/>
        <p:txBody>
          <a:bodyPr/>
          <a:lstStyle/>
          <a:p>
            <a:pPr eaLnBrk="1" hangingPunct="1"/>
            <a:r>
              <a:rPr lang="en-GB" altLang="en-US"/>
              <a:t>Reading</a:t>
            </a:r>
            <a:endParaRPr lang="en-US" altLang="en-US"/>
          </a:p>
        </p:txBody>
      </p:sp>
      <p:sp>
        <p:nvSpPr>
          <p:cNvPr id="73731" name="Content Placeholder 2">
            <a:extLst>
              <a:ext uri="{FF2B5EF4-FFF2-40B4-BE49-F238E27FC236}">
                <a16:creationId xmlns:a16="http://schemas.microsoft.com/office/drawing/2014/main" id="{33C170E0-48B7-465E-AD98-6A7CE8FE6281}"/>
              </a:ext>
            </a:extLst>
          </p:cNvPr>
          <p:cNvSpPr>
            <a:spLocks noGrp="1"/>
          </p:cNvSpPr>
          <p:nvPr>
            <p:ph idx="1"/>
          </p:nvPr>
        </p:nvSpPr>
        <p:spPr/>
        <p:txBody>
          <a:bodyPr/>
          <a:lstStyle/>
          <a:p>
            <a:pPr eaLnBrk="1" hangingPunct="1"/>
            <a:r>
              <a:rPr lang="en-GB" altLang="en-US"/>
              <a:t>Campion, Nicholas,</a:t>
            </a:r>
            <a:r>
              <a:rPr lang="en-GB" altLang="en-US" i="1"/>
              <a:t> A History of Western Astrology</a:t>
            </a:r>
            <a:r>
              <a:rPr lang="en-GB" altLang="en-US"/>
              <a:t>, Vol. 2, The Medieval and Modern Worlds, London: Continuum, 2009, ch. 19.</a:t>
            </a:r>
            <a:endParaRPr lang="en-US" altLang="en-US"/>
          </a:p>
          <a:p>
            <a:pPr eaLnBrk="1" hangingPunct="1"/>
            <a:r>
              <a:rPr lang="en-GB" altLang="en-US"/>
              <a:t>Ertel, Suitbert and Irving, Kenneth, </a:t>
            </a:r>
            <a:r>
              <a:rPr lang="en-GB" altLang="en-US" i="1"/>
              <a:t>The Tenacious Mars Effect</a:t>
            </a:r>
            <a:r>
              <a:rPr lang="en-GB" altLang="en-US"/>
              <a:t>, London: Urania Trust 1996.</a:t>
            </a:r>
          </a:p>
          <a:p>
            <a:pPr eaLnBrk="1" hangingPunct="1"/>
            <a:r>
              <a:rPr lang="en-US" altLang="en-US"/>
              <a:t>Dennis Rawlins, STARBaby: http://cura.free.fr/xv/14starbb.html</a:t>
            </a:r>
            <a:endParaRPr lang="en-GB" altLang="en-US"/>
          </a:p>
          <a:p>
            <a:pPr eaLnBrk="1" hangingPunct="1"/>
            <a:r>
              <a:rPr lang="en-GB" altLang="en-US"/>
              <a:t>http://www.planetos.info/</a:t>
            </a:r>
          </a:p>
          <a:p>
            <a:pPr eaLnBrk="1" hangingPunct="1"/>
            <a:endParaRPr lang="en-US" altLang="en-US"/>
          </a:p>
          <a:p>
            <a:pPr eaLnBrk="1" hangingPunct="1"/>
            <a:endParaRPr lang="en-US" altLang="en-US"/>
          </a:p>
        </p:txBody>
      </p:sp>
      <p:pic>
        <p:nvPicPr>
          <p:cNvPr id="73732" name="Picture 3" descr="Tenacious Mars Effect.jpg">
            <a:extLst>
              <a:ext uri="{FF2B5EF4-FFF2-40B4-BE49-F238E27FC236}">
                <a16:creationId xmlns:a16="http://schemas.microsoft.com/office/drawing/2014/main" id="{0E004E2A-D837-4566-988B-F962976775AD}"/>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410450" y="4357688"/>
            <a:ext cx="1550988" cy="2389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3" name="Picture 2">
            <a:extLst>
              <a:ext uri="{FF2B5EF4-FFF2-40B4-BE49-F238E27FC236}">
                <a16:creationId xmlns:a16="http://schemas.microsoft.com/office/drawing/2014/main" id="{7E3DEA27-3473-499E-A615-FA2FFE2953F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42875"/>
            <a:ext cx="1212850"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3734" name="Picture 2">
            <a:extLst>
              <a:ext uri="{FF2B5EF4-FFF2-40B4-BE49-F238E27FC236}">
                <a16:creationId xmlns:a16="http://schemas.microsoft.com/office/drawing/2014/main" id="{A1D8F7F1-B09F-4ADD-8155-FCA46CAFB8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 y="295275"/>
            <a:ext cx="1212850"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a:extLst>
              <a:ext uri="{FF2B5EF4-FFF2-40B4-BE49-F238E27FC236}">
                <a16:creationId xmlns:a16="http://schemas.microsoft.com/office/drawing/2014/main" id="{80F50C59-DBC1-4A9A-9483-61DB2A486E2E}"/>
              </a:ext>
            </a:extLst>
          </p:cNvPr>
          <p:cNvSpPr>
            <a:spLocks noGrp="1"/>
          </p:cNvSpPr>
          <p:nvPr>
            <p:ph type="title"/>
          </p:nvPr>
        </p:nvSpPr>
        <p:spPr/>
        <p:txBody>
          <a:bodyPr/>
          <a:lstStyle/>
          <a:p>
            <a:pPr eaLnBrk="1" hangingPunct="1"/>
            <a:r>
              <a:rPr lang="en-GB" altLang="en-US"/>
              <a:t>Gauquelin Reading</a:t>
            </a:r>
            <a:endParaRPr lang="en-US" altLang="en-US"/>
          </a:p>
        </p:txBody>
      </p:sp>
      <p:sp>
        <p:nvSpPr>
          <p:cNvPr id="3" name="Content Placeholder 2">
            <a:extLst>
              <a:ext uri="{FF2B5EF4-FFF2-40B4-BE49-F238E27FC236}">
                <a16:creationId xmlns:a16="http://schemas.microsoft.com/office/drawing/2014/main" id="{9A1897A7-EF4F-4A91-A128-5297967F090E}"/>
              </a:ext>
            </a:extLst>
          </p:cNvPr>
          <p:cNvSpPr>
            <a:spLocks noGrp="1"/>
          </p:cNvSpPr>
          <p:nvPr>
            <p:ph idx="1"/>
          </p:nvPr>
        </p:nvSpPr>
        <p:spPr/>
        <p:txBody>
          <a:bodyPr rtlCol="0">
            <a:normAutofit fontScale="40000" lnSpcReduction="20000"/>
          </a:bodyPr>
          <a:lstStyle/>
          <a:p>
            <a:pPr eaLnBrk="1" fontAlgn="auto" hangingPunct="1">
              <a:spcAft>
                <a:spcPts val="0"/>
              </a:spcAft>
              <a:defRPr/>
            </a:pPr>
            <a:r>
              <a:rPr lang="en-GB" dirty="0"/>
              <a:t>Obviously – do a web search, but the following is a print </a:t>
            </a:r>
            <a:r>
              <a:rPr lang="en-GB" dirty="0" err="1"/>
              <a:t>biblioghraphy</a:t>
            </a:r>
            <a:endParaRPr lang="en-GB" dirty="0"/>
          </a:p>
          <a:p>
            <a:pPr eaLnBrk="1" fontAlgn="auto" hangingPunct="1">
              <a:spcAft>
                <a:spcPts val="0"/>
              </a:spcAft>
              <a:defRPr/>
            </a:pPr>
            <a:endParaRPr lang="en-GB" dirty="0"/>
          </a:p>
          <a:p>
            <a:pPr eaLnBrk="1" fontAlgn="auto" hangingPunct="1">
              <a:spcAft>
                <a:spcPts val="0"/>
              </a:spcAft>
              <a:defRPr/>
            </a:pPr>
            <a:r>
              <a:rPr lang="en-GB" dirty="0"/>
              <a:t>Gauquelin, Françoise, </a:t>
            </a:r>
            <a:r>
              <a:rPr lang="en-GB" i="1" dirty="0"/>
              <a:t>Psychology of the Planets</a:t>
            </a:r>
            <a:r>
              <a:rPr lang="en-GB" dirty="0"/>
              <a:t>, San Diego: Astro Computing Services, 1982.</a:t>
            </a:r>
            <a:endParaRPr lang="en-US" dirty="0"/>
          </a:p>
          <a:p>
            <a:pPr eaLnBrk="1" fontAlgn="auto" hangingPunct="1">
              <a:spcAft>
                <a:spcPts val="0"/>
              </a:spcAft>
              <a:defRPr/>
            </a:pPr>
            <a:r>
              <a:rPr lang="en-GB" dirty="0"/>
              <a:t> </a:t>
            </a:r>
            <a:endParaRPr lang="en-US" dirty="0"/>
          </a:p>
          <a:p>
            <a:pPr eaLnBrk="1" fontAlgn="auto" hangingPunct="1">
              <a:spcAft>
                <a:spcPts val="0"/>
              </a:spcAft>
              <a:defRPr/>
            </a:pPr>
            <a:r>
              <a:rPr lang="en-GB" dirty="0" err="1"/>
              <a:t>Gauquelin</a:t>
            </a:r>
            <a:r>
              <a:rPr lang="en-GB" dirty="0"/>
              <a:t>, Michel, </a:t>
            </a:r>
            <a:r>
              <a:rPr lang="en-GB" i="1" dirty="0"/>
              <a:t>Dreams and Illusions of Astrology</a:t>
            </a:r>
            <a:r>
              <a:rPr lang="en-GB" dirty="0"/>
              <a:t>, Buffalo NY: Prometheus Books, 1969.</a:t>
            </a:r>
            <a:endParaRPr lang="en-US" dirty="0"/>
          </a:p>
          <a:p>
            <a:pPr eaLnBrk="1" fontAlgn="auto" hangingPunct="1">
              <a:spcAft>
                <a:spcPts val="0"/>
              </a:spcAft>
              <a:defRPr/>
            </a:pPr>
            <a:r>
              <a:rPr lang="en-GB" i="1" dirty="0"/>
              <a:t> </a:t>
            </a:r>
            <a:endParaRPr lang="en-US" dirty="0"/>
          </a:p>
          <a:p>
            <a:pPr eaLnBrk="1" fontAlgn="auto" hangingPunct="1">
              <a:spcAft>
                <a:spcPts val="0"/>
              </a:spcAft>
              <a:defRPr/>
            </a:pPr>
            <a:r>
              <a:rPr lang="en-GB" dirty="0" err="1"/>
              <a:t>Gauquelin</a:t>
            </a:r>
            <a:r>
              <a:rPr lang="en-GB" dirty="0"/>
              <a:t>, Michel, </a:t>
            </a:r>
            <a:r>
              <a:rPr lang="en-GB" i="1" dirty="0"/>
              <a:t>Astrology and Science</a:t>
            </a:r>
            <a:r>
              <a:rPr lang="en-GB" dirty="0"/>
              <a:t>, London: Peter Davies, 1999.</a:t>
            </a:r>
            <a:endParaRPr lang="en-US" dirty="0"/>
          </a:p>
          <a:p>
            <a:pPr eaLnBrk="1" fontAlgn="auto" hangingPunct="1">
              <a:spcAft>
                <a:spcPts val="0"/>
              </a:spcAft>
              <a:defRPr/>
            </a:pPr>
            <a:r>
              <a:rPr lang="en-GB" dirty="0"/>
              <a:t> </a:t>
            </a:r>
            <a:endParaRPr lang="en-US" dirty="0"/>
          </a:p>
          <a:p>
            <a:pPr eaLnBrk="1" fontAlgn="auto" hangingPunct="1">
              <a:spcAft>
                <a:spcPts val="0"/>
              </a:spcAft>
              <a:defRPr/>
            </a:pPr>
            <a:r>
              <a:rPr lang="en-GB" dirty="0" err="1"/>
              <a:t>Gauquelin</a:t>
            </a:r>
            <a:r>
              <a:rPr lang="en-GB" dirty="0"/>
              <a:t>, Michel</a:t>
            </a:r>
            <a:r>
              <a:rPr lang="en-GB" i="1" dirty="0"/>
              <a:t>, Cosmic Influences on Human Behaviour</a:t>
            </a:r>
            <a:r>
              <a:rPr lang="en-GB" dirty="0"/>
              <a:t>, London: </a:t>
            </a:r>
            <a:r>
              <a:rPr lang="en-GB" dirty="0" err="1"/>
              <a:t>Garnstone</a:t>
            </a:r>
            <a:r>
              <a:rPr lang="en-GB" dirty="0"/>
              <a:t> Press 1974. </a:t>
            </a:r>
            <a:endParaRPr lang="en-US" dirty="0"/>
          </a:p>
          <a:p>
            <a:pPr eaLnBrk="1" fontAlgn="auto" hangingPunct="1">
              <a:spcAft>
                <a:spcPts val="0"/>
              </a:spcAft>
              <a:defRPr/>
            </a:pPr>
            <a:r>
              <a:rPr lang="en-GB" dirty="0"/>
              <a:t> </a:t>
            </a:r>
            <a:endParaRPr lang="en-US" dirty="0"/>
          </a:p>
          <a:p>
            <a:pPr eaLnBrk="1" fontAlgn="auto" hangingPunct="1">
              <a:spcAft>
                <a:spcPts val="0"/>
              </a:spcAft>
              <a:defRPr/>
            </a:pPr>
            <a:r>
              <a:rPr lang="en-GB" dirty="0" err="1"/>
              <a:t>Gauquelin</a:t>
            </a:r>
            <a:r>
              <a:rPr lang="en-GB" dirty="0"/>
              <a:t>, Michel</a:t>
            </a:r>
            <a:r>
              <a:rPr lang="en-GB" i="1" dirty="0"/>
              <a:t>, Cosmic Influences on Human Behaviour</a:t>
            </a:r>
            <a:r>
              <a:rPr lang="en-GB" dirty="0"/>
              <a:t>, London: </a:t>
            </a:r>
            <a:r>
              <a:rPr lang="en-GB" dirty="0" err="1"/>
              <a:t>Futura</a:t>
            </a:r>
            <a:r>
              <a:rPr lang="en-GB" dirty="0"/>
              <a:t> Publications 1976. </a:t>
            </a:r>
            <a:endParaRPr lang="en-US" dirty="0"/>
          </a:p>
          <a:p>
            <a:pPr eaLnBrk="1" fontAlgn="auto" hangingPunct="1">
              <a:spcAft>
                <a:spcPts val="0"/>
              </a:spcAft>
              <a:defRPr/>
            </a:pPr>
            <a:r>
              <a:rPr lang="en-GB" i="1" dirty="0"/>
              <a:t> </a:t>
            </a:r>
            <a:endParaRPr lang="en-US" dirty="0"/>
          </a:p>
          <a:p>
            <a:pPr eaLnBrk="1" fontAlgn="auto" hangingPunct="1">
              <a:spcAft>
                <a:spcPts val="0"/>
              </a:spcAft>
              <a:defRPr/>
            </a:pPr>
            <a:r>
              <a:rPr lang="en-GB" dirty="0" err="1"/>
              <a:t>Gauquelin</a:t>
            </a:r>
            <a:r>
              <a:rPr lang="en-GB" dirty="0"/>
              <a:t>, Michel,</a:t>
            </a:r>
            <a:r>
              <a:rPr lang="en-GB" i="1" dirty="0"/>
              <a:t> How Cosmic and Atmospheric Energies Influence Your Health,</a:t>
            </a:r>
            <a:r>
              <a:rPr lang="en-GB" dirty="0"/>
              <a:t> New York: Aurora Press 1984.</a:t>
            </a:r>
            <a:endParaRPr lang="en-US" dirty="0"/>
          </a:p>
          <a:p>
            <a:pPr eaLnBrk="1" fontAlgn="auto" hangingPunct="1">
              <a:spcAft>
                <a:spcPts val="0"/>
              </a:spcAft>
              <a:defRPr/>
            </a:pPr>
            <a:r>
              <a:rPr lang="en-GB" i="1" dirty="0"/>
              <a:t> </a:t>
            </a:r>
            <a:endParaRPr lang="en-US" dirty="0"/>
          </a:p>
          <a:p>
            <a:pPr eaLnBrk="1" fontAlgn="auto" hangingPunct="1">
              <a:spcAft>
                <a:spcPts val="0"/>
              </a:spcAft>
              <a:defRPr/>
            </a:pPr>
            <a:r>
              <a:rPr lang="en-GB" b="1" dirty="0"/>
              <a:t>*</a:t>
            </a:r>
            <a:r>
              <a:rPr lang="en-GB" b="1" dirty="0" err="1"/>
              <a:t>Gauquelin</a:t>
            </a:r>
            <a:r>
              <a:rPr lang="en-GB" b="1" dirty="0"/>
              <a:t>, Michel,</a:t>
            </a:r>
            <a:r>
              <a:rPr lang="en-GB" b="1" i="1" dirty="0"/>
              <a:t> The Cosmic Clocks</a:t>
            </a:r>
            <a:r>
              <a:rPr lang="en-GB" b="1" dirty="0"/>
              <a:t>, San Diego: Astro-Computing Services 1988. </a:t>
            </a:r>
            <a:endParaRPr lang="en-US" b="1" dirty="0"/>
          </a:p>
          <a:p>
            <a:pPr eaLnBrk="1" fontAlgn="auto" hangingPunct="1">
              <a:spcAft>
                <a:spcPts val="0"/>
              </a:spcAft>
              <a:defRPr/>
            </a:pPr>
            <a:r>
              <a:rPr lang="en-GB" i="1" dirty="0"/>
              <a:t> </a:t>
            </a:r>
            <a:endParaRPr lang="en-US" dirty="0"/>
          </a:p>
          <a:p>
            <a:pPr eaLnBrk="1" fontAlgn="auto" hangingPunct="1">
              <a:spcAft>
                <a:spcPts val="0"/>
              </a:spcAft>
              <a:defRPr/>
            </a:pPr>
            <a:r>
              <a:rPr lang="en-GB" dirty="0" err="1"/>
              <a:t>Gauquelin</a:t>
            </a:r>
            <a:r>
              <a:rPr lang="en-GB" dirty="0"/>
              <a:t>, Michel,</a:t>
            </a:r>
            <a:r>
              <a:rPr lang="en-GB" i="1" dirty="0"/>
              <a:t> Planetary Heredity</a:t>
            </a:r>
            <a:r>
              <a:rPr lang="en-GB" dirty="0"/>
              <a:t>, San Diego: Astro-Computing Services 1988.</a:t>
            </a:r>
            <a:endParaRPr lang="en-US" dirty="0"/>
          </a:p>
          <a:p>
            <a:pPr eaLnBrk="1" fontAlgn="auto" hangingPunct="1">
              <a:spcAft>
                <a:spcPts val="0"/>
              </a:spcAft>
              <a:defRPr/>
            </a:pPr>
            <a:r>
              <a:rPr lang="en-GB" i="1" dirty="0"/>
              <a:t> </a:t>
            </a:r>
            <a:endParaRPr lang="en-US" dirty="0"/>
          </a:p>
          <a:p>
            <a:pPr eaLnBrk="1" fontAlgn="auto" hangingPunct="1">
              <a:spcAft>
                <a:spcPts val="0"/>
              </a:spcAft>
              <a:defRPr/>
            </a:pPr>
            <a:r>
              <a:rPr lang="en-GB" b="1" dirty="0"/>
              <a:t>*</a:t>
            </a:r>
            <a:r>
              <a:rPr lang="en-GB" b="1" dirty="0" err="1"/>
              <a:t>Gauquelin</a:t>
            </a:r>
            <a:r>
              <a:rPr lang="en-GB" b="1" dirty="0"/>
              <a:t>, Michel,</a:t>
            </a:r>
            <a:r>
              <a:rPr lang="en-GB" b="1" i="1" dirty="0"/>
              <a:t> Written in the Stars, </a:t>
            </a:r>
            <a:r>
              <a:rPr lang="en-GB" b="1" dirty="0"/>
              <a:t>Wellingborough, Northamptonshire: Aquarian Press 1988.</a:t>
            </a:r>
            <a:endParaRPr lang="en-US" b="1" dirty="0"/>
          </a:p>
          <a:p>
            <a:pPr eaLnBrk="1" fontAlgn="auto" hangingPunct="1">
              <a:spcAft>
                <a:spcPts val="0"/>
              </a:spcAft>
              <a:defRPr/>
            </a:pPr>
            <a:r>
              <a:rPr lang="en-GB" i="1" dirty="0"/>
              <a:t> </a:t>
            </a:r>
            <a:endParaRPr lang="en-US" dirty="0"/>
          </a:p>
          <a:p>
            <a:pPr eaLnBrk="1" fontAlgn="auto" hangingPunct="1">
              <a:spcAft>
                <a:spcPts val="0"/>
              </a:spcAft>
              <a:defRPr/>
            </a:pPr>
            <a:r>
              <a:rPr lang="en-GB" dirty="0" err="1"/>
              <a:t>Gauquelin</a:t>
            </a:r>
            <a:r>
              <a:rPr lang="en-GB" dirty="0"/>
              <a:t>, Michel,</a:t>
            </a:r>
            <a:r>
              <a:rPr lang="en-GB" i="1" dirty="0"/>
              <a:t> Neo-Astrology: A Copernican Revolution</a:t>
            </a:r>
            <a:r>
              <a:rPr lang="en-GB" dirty="0"/>
              <a:t>, London: Penguin 1991.</a:t>
            </a:r>
            <a:endParaRPr lang="en-US" dirty="0"/>
          </a:p>
          <a:p>
            <a:pPr eaLnBrk="1" fontAlgn="auto" hangingPunct="1">
              <a:spcAft>
                <a:spcPts val="0"/>
              </a:spcAft>
              <a:defRPr/>
            </a:pPr>
            <a:r>
              <a:rPr lang="en-GB" dirty="0"/>
              <a:t> </a:t>
            </a:r>
            <a:endParaRPr lang="en-US" dirty="0"/>
          </a:p>
          <a:p>
            <a:pPr eaLnBrk="1" fontAlgn="auto" hangingPunct="1">
              <a:spcAft>
                <a:spcPts val="0"/>
              </a:spcAft>
              <a:defRPr/>
            </a:pPr>
            <a:endParaRPr lang="en-US" dirty="0"/>
          </a:p>
        </p:txBody>
      </p:sp>
      <p:pic>
        <p:nvPicPr>
          <p:cNvPr id="74756" name="Picture 2">
            <a:extLst>
              <a:ext uri="{FF2B5EF4-FFF2-40B4-BE49-F238E27FC236}">
                <a16:creationId xmlns:a16="http://schemas.microsoft.com/office/drawing/2014/main" id="{B066770A-1C3D-4CA5-B4F2-11FCD41BE2E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42875"/>
            <a:ext cx="1212850"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Title 1">
            <a:extLst>
              <a:ext uri="{FF2B5EF4-FFF2-40B4-BE49-F238E27FC236}">
                <a16:creationId xmlns:a16="http://schemas.microsoft.com/office/drawing/2014/main" id="{8C9811E9-07F6-44A8-BEA5-4C46DA4437E4}"/>
              </a:ext>
            </a:extLst>
          </p:cNvPr>
          <p:cNvSpPr>
            <a:spLocks noGrp="1"/>
          </p:cNvSpPr>
          <p:nvPr>
            <p:ph type="title"/>
          </p:nvPr>
        </p:nvSpPr>
        <p:spPr/>
        <p:txBody>
          <a:bodyPr/>
          <a:lstStyle/>
          <a:p>
            <a:r>
              <a:rPr lang="en-GB" altLang="en-US">
                <a:latin typeface="Cambria" panose="02040503050406030204" pitchFamily="18" charset="0"/>
              </a:rPr>
              <a:t>Reading</a:t>
            </a:r>
          </a:p>
        </p:txBody>
      </p:sp>
      <p:sp>
        <p:nvSpPr>
          <p:cNvPr id="75779" name="Content Placeholder 2">
            <a:extLst>
              <a:ext uri="{FF2B5EF4-FFF2-40B4-BE49-F238E27FC236}">
                <a16:creationId xmlns:a16="http://schemas.microsoft.com/office/drawing/2014/main" id="{CC778A23-8BD8-47B9-A140-2E0CD976D562}"/>
              </a:ext>
            </a:extLst>
          </p:cNvPr>
          <p:cNvSpPr>
            <a:spLocks noGrp="1"/>
          </p:cNvSpPr>
          <p:nvPr>
            <p:ph idx="1"/>
          </p:nvPr>
        </p:nvSpPr>
        <p:spPr/>
        <p:txBody>
          <a:bodyPr/>
          <a:lstStyle/>
          <a:p>
            <a:r>
              <a:rPr lang="en-US" altLang="en-US" sz="1800">
                <a:latin typeface="Cambria" panose="02040503050406030204" pitchFamily="18" charset="0"/>
              </a:rPr>
              <a:t>See the week’s required and optional reading, but also </a:t>
            </a:r>
          </a:p>
          <a:p>
            <a:endParaRPr lang="en-US" altLang="en-US" sz="1800">
              <a:latin typeface="Cambria" panose="02040503050406030204" pitchFamily="18" charset="0"/>
            </a:endParaRPr>
          </a:p>
          <a:p>
            <a:r>
              <a:rPr lang="en-US" altLang="en-US" sz="1800">
                <a:latin typeface="Cambria" panose="02040503050406030204" pitchFamily="18" charset="0"/>
              </a:rPr>
              <a:t>Key books:</a:t>
            </a:r>
          </a:p>
          <a:p>
            <a:r>
              <a:rPr lang="en-US" altLang="en-US" sz="1800">
                <a:latin typeface="Cambria" panose="02040503050406030204" pitchFamily="18" charset="0"/>
              </a:rPr>
              <a:t>Campion, Nicholas, </a:t>
            </a:r>
            <a:r>
              <a:rPr lang="en-US" altLang="en-US" sz="1800" i="1">
                <a:latin typeface="Cambria" panose="02040503050406030204" pitchFamily="18" charset="0"/>
              </a:rPr>
              <a:t>A History of Western Astrology</a:t>
            </a:r>
            <a:r>
              <a:rPr lang="en-US" altLang="en-US" sz="1800">
                <a:latin typeface="Cambria" panose="02040503050406030204" pitchFamily="18" charset="0"/>
              </a:rPr>
              <a:t>, Vol 2, The Medieval and Modern Worlds, London: Bloomsbury, 2009, chapters 14-20</a:t>
            </a:r>
          </a:p>
          <a:p>
            <a:r>
              <a:rPr lang="en-US" altLang="en-US" sz="1800">
                <a:latin typeface="Cambria" panose="02040503050406030204" pitchFamily="18" charset="0"/>
              </a:rPr>
              <a:t>Campion, Nicholas, </a:t>
            </a:r>
            <a:r>
              <a:rPr lang="en-US" altLang="en-US" sz="1800" i="1">
                <a:latin typeface="Cambria" panose="02040503050406030204" pitchFamily="18" charset="0"/>
              </a:rPr>
              <a:t>Astrology and Popular Religion in the Modern West: Prophecy, Cosmology and the New Age Movement  </a:t>
            </a:r>
            <a:r>
              <a:rPr lang="en-US" altLang="en-US" sz="1800">
                <a:latin typeface="Cambria" panose="02040503050406030204" pitchFamily="18" charset="0"/>
              </a:rPr>
              <a:t>(Abingdon: Ashgate, 2012). Any chapters but especially 1, 6, 7 and 14.</a:t>
            </a:r>
          </a:p>
          <a:p>
            <a:pPr>
              <a:buFont typeface="Arial" panose="020B0604020202020204" pitchFamily="34" charset="0"/>
              <a:buNone/>
            </a:pPr>
            <a:r>
              <a:rPr lang="en-US" altLang="en-US" sz="1800">
                <a:latin typeface="Cambria" panose="02040503050406030204" pitchFamily="18" charset="0"/>
              </a:rPr>
              <a:t>My books are recommended because they emerged from the MA and are designed as source books containing all – or most – of the key ideas, debates and sources.</a:t>
            </a:r>
          </a:p>
          <a:p>
            <a:endParaRPr lang="en-US" altLang="en-US" sz="1800">
              <a:latin typeface="Cambria" panose="02040503050406030204" pitchFamily="18" charset="0"/>
            </a:endParaRPr>
          </a:p>
          <a:p>
            <a:r>
              <a:rPr lang="en-US" altLang="en-US" sz="1800">
                <a:latin typeface="Cambria" panose="02040503050406030204" pitchFamily="18" charset="0"/>
              </a:rPr>
              <a:t>Curry, Patrick (1992), </a:t>
            </a:r>
            <a:r>
              <a:rPr lang="en-US" altLang="en-US" sz="1800" i="1">
                <a:latin typeface="Cambria" panose="02040503050406030204" pitchFamily="18" charset="0"/>
              </a:rPr>
              <a:t>A Confusion of Prophets: Victorian and Edwardian Astrology</a:t>
            </a:r>
            <a:r>
              <a:rPr lang="en-US" altLang="en-US" sz="1800">
                <a:latin typeface="Cambria" panose="02040503050406030204" pitchFamily="18" charset="0"/>
              </a:rPr>
              <a:t>, London: Collins and Brown.</a:t>
            </a:r>
            <a:endParaRPr lang="en-GB" altLang="en-US" sz="1800">
              <a:latin typeface="Cambria" panose="02040503050406030204" pitchFamily="18" charset="0"/>
            </a:endParaRPr>
          </a:p>
          <a:p>
            <a:endParaRPr lang="en-GB" altLang="en-US" sz="1800"/>
          </a:p>
          <a:p>
            <a:endParaRPr lang="en-GB" altLang="en-US"/>
          </a:p>
        </p:txBody>
      </p:sp>
    </p:spTree>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Title 1">
            <a:extLst>
              <a:ext uri="{FF2B5EF4-FFF2-40B4-BE49-F238E27FC236}">
                <a16:creationId xmlns:a16="http://schemas.microsoft.com/office/drawing/2014/main" id="{339B4892-11B6-4E11-B25F-22E754C72863}"/>
              </a:ext>
            </a:extLst>
          </p:cNvPr>
          <p:cNvSpPr>
            <a:spLocks noGrp="1"/>
          </p:cNvSpPr>
          <p:nvPr>
            <p:ph type="title"/>
          </p:nvPr>
        </p:nvSpPr>
        <p:spPr/>
        <p:txBody>
          <a:bodyPr/>
          <a:lstStyle/>
          <a:p>
            <a:endParaRPr lang="en-GB" altLang="en-US"/>
          </a:p>
        </p:txBody>
      </p:sp>
      <p:sp>
        <p:nvSpPr>
          <p:cNvPr id="76803" name="Content Placeholder 2">
            <a:extLst>
              <a:ext uri="{FF2B5EF4-FFF2-40B4-BE49-F238E27FC236}">
                <a16:creationId xmlns:a16="http://schemas.microsoft.com/office/drawing/2014/main" id="{9A1174AA-DA2F-4A5D-941D-C77082FE634E}"/>
              </a:ext>
            </a:extLst>
          </p:cNvPr>
          <p:cNvSpPr>
            <a:spLocks noGrp="1"/>
          </p:cNvSpPr>
          <p:nvPr>
            <p:ph idx="1"/>
          </p:nvPr>
        </p:nvSpPr>
        <p:spPr/>
        <p:txBody>
          <a:bodyPr/>
          <a:lstStyle/>
          <a:p>
            <a:endParaRPr lang="en-GB" altLang="en-US"/>
          </a:p>
          <a:p>
            <a:pPr algn="ctr">
              <a:buFont typeface="Arial" panose="020B0604020202020204" pitchFamily="34" charset="0"/>
              <a:buNone/>
            </a:pPr>
            <a:r>
              <a:rPr lang="en-GB" altLang="en-US" sz="8800">
                <a:latin typeface="Brush Script MT" panose="03060802040406070304" pitchFamily="66" charset="0"/>
              </a:rPr>
              <a:t>THE END </a:t>
            </a:r>
          </a:p>
          <a:p>
            <a:pPr algn="ctr">
              <a:buFont typeface="Arial" panose="020B0604020202020204" pitchFamily="34" charset="0"/>
              <a:buNone/>
            </a:pPr>
            <a:r>
              <a:rPr lang="en-GB" altLang="en-US" sz="8800"/>
              <a:t>(for now)</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1980</TotalTime>
  <Words>4889</Words>
  <Application>Microsoft Office PowerPoint</Application>
  <PresentationFormat>On-screen Show (4:3)</PresentationFormat>
  <Paragraphs>429</Paragraphs>
  <Slides>68</Slides>
  <Notes>18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68</vt:i4>
      </vt:variant>
    </vt:vector>
  </HeadingPairs>
  <TitlesOfParts>
    <vt:vector size="73" baseType="lpstr">
      <vt:lpstr>Arial</vt:lpstr>
      <vt:lpstr>Calibri</vt:lpstr>
      <vt:lpstr>Cambria</vt:lpstr>
      <vt:lpstr>Brush Script MT</vt:lpstr>
      <vt:lpstr>Office Theme</vt:lpstr>
      <vt:lpstr>History of Astrology week 8</vt:lpstr>
      <vt:lpstr>Purpose of this seminar</vt:lpstr>
      <vt:lpstr>Primary Sources</vt:lpstr>
      <vt:lpstr> REVISION: </vt:lpstr>
      <vt:lpstr>Themes in 20th c Western Astrology Reform and Reaction?</vt:lpstr>
      <vt:lpstr>Varieties of Reform in Modern Western Astrology</vt:lpstr>
      <vt:lpstr> 1.Theosophical (NB Astral Religion module) </vt:lpstr>
      <vt:lpstr> 1b. Psychological (NB Sky and Psyche module) </vt:lpstr>
      <vt:lpstr> 2.Scientific  </vt:lpstr>
      <vt:lpstr>REMEMBER: A matter of definition: inclusive? Or not?</vt:lpstr>
      <vt:lpstr>INSIDER AND OUTSIDER VIEWS OF ASTROLOGY: important because they shape historiography</vt:lpstr>
      <vt:lpstr>External views of Astrology  The Standard View: superstition Immanuel Kant (1724-1804)</vt:lpstr>
      <vt:lpstr>The ‘Standard Model’  E.B. Tylor 1832-1917</vt:lpstr>
      <vt:lpstr>The ‘Standard Model’ Sigmund Freud 1856-1939</vt:lpstr>
      <vt:lpstr>The ‘Standard Model’  Theodor Adorno 1903-69 (Introduction module)</vt:lpstr>
      <vt:lpstr>Academics: the Origins of Astrology:  astrology might have been a religion but isn’t now</vt:lpstr>
      <vt:lpstr>Current academic views  (see Campion, Astrology and Popular Religion…):</vt:lpstr>
      <vt:lpstr>Cultural comment - Astrology as a ‘substitute’ religion</vt:lpstr>
      <vt:lpstr>PowerPoint Presentation</vt:lpstr>
      <vt:lpstr>Insiders: Astrology is Religion?</vt:lpstr>
      <vt:lpstr>Insiders: Dane Rudhyar (1895-1985):  Proclaiming the New Age</vt:lpstr>
      <vt:lpstr>Insiders: Astrology as a demonstration of the truth of Religion?</vt:lpstr>
      <vt:lpstr>The Function of astrology: </vt:lpstr>
      <vt:lpstr>Insiders: Astrology definitely not a Religion</vt:lpstr>
      <vt:lpstr>PowerPoint Presentation</vt:lpstr>
      <vt:lpstr>An Insider’s view of Astrology’s history: Alan Leo</vt:lpstr>
      <vt:lpstr>Patrick Curry: academic and insider</vt:lpstr>
      <vt:lpstr> Do Insider and Outsider views on the history of western astrology share any features? </vt:lpstr>
      <vt:lpstr>Applying Anthropology to History Phenomenology and Reflexivity</vt:lpstr>
      <vt:lpstr>Therefore………</vt:lpstr>
      <vt:lpstr>Geoffrey Cornelius</vt:lpstr>
      <vt:lpstr>Robert Schmidt  (Project Hindsight – The Phase project)</vt:lpstr>
      <vt:lpstr>Robert (Bob) Zoller</vt:lpstr>
      <vt:lpstr>On the other hand: ‘It’s Never Been Better’</vt:lpstr>
      <vt:lpstr>Manilius</vt:lpstr>
      <vt:lpstr>Manichean Astrology</vt:lpstr>
      <vt:lpstr>The denunciation of pluralism in western astrology </vt:lpstr>
      <vt:lpstr>My argument in A History of Western Astrology</vt:lpstr>
      <vt:lpstr>For example, is it true that ‘psychological’ astrology is modern?</vt:lpstr>
      <vt:lpstr>Is it true that Medieval Astrology was Fated?</vt:lpstr>
      <vt:lpstr>Astrology and Astrologers</vt:lpstr>
      <vt:lpstr>Modern Western Astrology</vt:lpstr>
      <vt:lpstr>PowerPoint Presentation</vt:lpstr>
      <vt:lpstr>Astrologers’ Religious affiliation Privatisation and Spirituality</vt:lpstr>
      <vt:lpstr>God, Prayer and the Goddess</vt:lpstr>
      <vt:lpstr>Religion v  Spirituality</vt:lpstr>
      <vt:lpstr>PowerPoint Presentation</vt:lpstr>
      <vt:lpstr>Notable examples of experimental testing of astrology</vt:lpstr>
      <vt:lpstr>The Gauquelin Research</vt:lpstr>
      <vt:lpstr>PowerPoint Presentation</vt:lpstr>
      <vt:lpstr>PowerPoint Presentation</vt:lpstr>
      <vt:lpstr>The Gauquelin Findings</vt:lpstr>
      <vt:lpstr>The Gauquelin Research 1  Professional correlations with rising and culminating planets</vt:lpstr>
      <vt:lpstr>PowerPoint Presentation</vt:lpstr>
      <vt:lpstr>PowerPoint Presentation</vt:lpstr>
      <vt:lpstr>PowerPoint Presentation</vt:lpstr>
      <vt:lpstr>PowerPoint Presentation</vt:lpstr>
      <vt:lpstr>The Gauquelin Research 2</vt:lpstr>
      <vt:lpstr>PowerPoint Presentation</vt:lpstr>
      <vt:lpstr>The Gauquelin Research 3 The Heredity Effect: 1959-65 studied 30,000 parents and children</vt:lpstr>
      <vt:lpstr>Current status of findings</vt:lpstr>
      <vt:lpstr>Mars Effect Controversy</vt:lpstr>
      <vt:lpstr>Reference to past</vt:lpstr>
      <vt:lpstr>Concluding Thoughts</vt:lpstr>
      <vt:lpstr>Reading</vt:lpstr>
      <vt:lpstr>Gauquelin Reading</vt:lpstr>
      <vt:lpstr>Reading</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Nicholas Campion</cp:lastModifiedBy>
  <cp:revision>134</cp:revision>
  <dcterms:created xsi:type="dcterms:W3CDTF">2012-08-29T13:32:44Z</dcterms:created>
  <dcterms:modified xsi:type="dcterms:W3CDTF">2022-02-08T17:31:46Z</dcterms:modified>
</cp:coreProperties>
</file>