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57" r:id="rId2"/>
    <p:sldId id="258" r:id="rId3"/>
    <p:sldId id="259" r:id="rId4"/>
    <p:sldId id="288" r:id="rId5"/>
    <p:sldId id="260" r:id="rId6"/>
    <p:sldId id="261" r:id="rId7"/>
    <p:sldId id="262" r:id="rId8"/>
    <p:sldId id="263" r:id="rId9"/>
    <p:sldId id="274" r:id="rId10"/>
    <p:sldId id="279" r:id="rId11"/>
    <p:sldId id="280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2" r:id="rId20"/>
    <p:sldId id="273" r:id="rId21"/>
    <p:sldId id="285" r:id="rId22"/>
    <p:sldId id="256" r:id="rId23"/>
    <p:sldId id="277" r:id="rId24"/>
    <p:sldId id="275" r:id="rId25"/>
    <p:sldId id="278" r:id="rId26"/>
    <p:sldId id="281" r:id="rId27"/>
    <p:sldId id="283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256B"/>
    <a:srgbClr val="9400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2"/>
    <p:restoredTop sz="94691"/>
  </p:normalViewPr>
  <p:slideViewPr>
    <p:cSldViewPr snapToGrid="0" snapToObjects="1">
      <p:cViewPr>
        <p:scale>
          <a:sx n="71" d="100"/>
          <a:sy n="71" d="100"/>
        </p:scale>
        <p:origin x="1960" y="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3FC127-787C-BE45-A40F-EDB2E16DA646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33029-7B37-EA45-89D4-C61C8C09C9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1DEE72E-D990-9F40-8207-341716D83889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Welcome and thanks for attending and for your work as a Governor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Introduction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Copies of other course materials at back of the room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Information pack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Evaluation form- particularly as we near the end of the school year and continue our planning for next year</a:t>
            </a:r>
          </a:p>
          <a:p>
            <a:pPr eaLnBrk="1" hangingPunct="1"/>
            <a:endParaRPr lang="en-GB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7BFF870-D584-324D-AE83-F3C5730E09ED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Very important issue for all schools and central to your role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Important to know “what” and “why” in order to do justice to your role</a:t>
            </a:r>
          </a:p>
          <a:p>
            <a:pPr eaLnBrk="1" hangingPunct="1"/>
            <a:r>
              <a:rPr lang="en-GB" dirty="0">
                <a:latin typeface="Times New Roman" charset="0"/>
              </a:rPr>
              <a:t> 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94FF9B-E195-0B47-81E0-BF2DFBE4CBE0}" type="slidenum">
              <a:rPr lang="en-GB"/>
              <a:pPr/>
              <a:t>3</a:t>
            </a:fld>
            <a:endParaRPr lang="en-GB" dirty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It would appear that we are best at the first 2, not bad at the third and not good at the last one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94FF9B-E195-0B47-81E0-BF2DFBE4CBE0}" type="slidenum">
              <a:rPr lang="en-GB"/>
              <a:pPr/>
              <a:t>4</a:t>
            </a:fld>
            <a:endParaRPr lang="en-GB" dirty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It would appear that we are best at the first 2, not bad at the third and not good at the last one</a:t>
            </a:r>
          </a:p>
        </p:txBody>
      </p:sp>
    </p:spTree>
    <p:extLst>
      <p:ext uri="{BB962C8B-B14F-4D97-AF65-F5344CB8AC3E}">
        <p14:creationId xmlns:p14="http://schemas.microsoft.com/office/powerpoint/2010/main" val="493309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CAB2D0-C832-614C-A828-3EF65CFE7460}" type="slidenum">
              <a:rPr lang="en-GB"/>
              <a:pPr/>
              <a:t>5</a:t>
            </a:fld>
            <a:endParaRPr lang="en-GB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First – self explanitory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Second- often overlooked, but can give an opportunity to appreciate the good things going on in school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Third – emphasises that all schools are unique while sharing common features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Fourth – Change is both constant and inevitable. Not an option to stand still as the world beyond school is changing very rapidly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Fifth – Only by doing an audit as part of this process does the school clarify strengths and weaknesses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Sixth – another “hidden” advantage of this process –staff development, staff morale and motivation, self esteem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E6ECF3F-D37D-8941-8C41-F9134DA1061E}" type="slidenum">
              <a:rPr lang="en-GB"/>
              <a:pPr/>
              <a:t>12</a:t>
            </a:fld>
            <a:endParaRPr lang="en-GB" dirty="0"/>
          </a:p>
        </p:txBody>
      </p:sp>
      <p:sp>
        <p:nvSpPr>
          <p:cNvPr id="30723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>
                <a:latin typeface="Times New Roman" charset="0"/>
              </a:rPr>
              <a:t>Similar to other roles and responsibilities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Advantage that you are not personally involved and can therefore be objective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If the dev/action plan is not easy to understand by you chances are its not well thought out or written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The better you know and understand of the plans the better you will be able to contribute to the last 2 points</a:t>
            </a:r>
          </a:p>
          <a:p>
            <a:pPr eaLnBrk="1" hangingPunct="1"/>
            <a:endParaRPr lang="en-GB" dirty="0">
              <a:latin typeface="Times New Roman" charset="0"/>
            </a:endParaRPr>
          </a:p>
          <a:p>
            <a:pPr eaLnBrk="1" hangingPunct="1"/>
            <a:r>
              <a:rPr lang="en-GB" dirty="0">
                <a:latin typeface="Times New Roman" charset="0"/>
              </a:rPr>
              <a:t>Exercise we will be doing will , I hope , help in this understanding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E6EFC5F-D0CC-7943-8448-1C32B8975D06}" type="slidenum">
              <a:rPr lang="en-GB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5AF1875-B0A1-3E43-BFAE-51CD8434ABC3}" type="slidenum">
              <a:rPr lang="en-GB">
                <a:latin typeface="Arial" charset="0"/>
              </a:rPr>
              <a:pPr/>
              <a:t>14</a:t>
            </a:fld>
            <a:endParaRPr lang="en-GB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Evaluation is the key change.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>
              <a:buFontTx/>
              <a:buChar char="•"/>
            </a:pPr>
            <a:r>
              <a:rPr lang="en-GB">
                <a:latin typeface="Times New Roman" charset="0"/>
              </a:rPr>
              <a:t>Raising standards - in particular in communication, using mathematics and using Information and Communications Technologies (ICT);</a:t>
            </a:r>
          </a:p>
          <a:p>
            <a:pPr eaLnBrk="1" hangingPunct="1"/>
            <a:endParaRPr lang="en-GB">
              <a:latin typeface="Times New Roman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979FE1-33FF-464C-AC41-74725604E154}" type="slidenum">
              <a:rPr lang="en-GB">
                <a:latin typeface="Arial" charset="0"/>
              </a:rPr>
              <a:pPr/>
              <a:t>15</a:t>
            </a:fld>
            <a:endParaRPr lang="en-GB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1.  based on the Department’s priorities for education, in order of priority.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2. In the case of schools other than nursery and special schools, must include targets for raising standards of attainment in communication, using mathematics and using ICT;</a:t>
            </a:r>
          </a:p>
          <a:p>
            <a:pPr eaLnBrk="1" hangingPunct="1"/>
            <a:endParaRPr lang="en-GB"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4. to be used in support of the actions identified at sub-paragraph (c) to achieve the outcomes identified at sub-paragraph (b)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84A2634-EF4F-FE4B-8A41-607DAF216873}" type="slidenum">
              <a:rPr lang="en-GB">
                <a:latin typeface="Arial" charset="0"/>
              </a:rPr>
              <a:pPr/>
              <a:t>16</a:t>
            </a:fld>
            <a:endParaRPr lang="en-GB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sz="1400">
                <a:latin typeface="Times New Roman" charset="0"/>
              </a:rPr>
              <a:t>Many are too vague and can’t be measured …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Continued to offer.., gave advice to…, provided more information, revised the scheme, incorporated rich multimedia</a:t>
            </a:r>
          </a:p>
          <a:p>
            <a:pPr lvl="1" eaLnBrk="1" hangingPunct="1"/>
            <a:endParaRPr lang="en-GB">
              <a:solidFill>
                <a:srgbClr val="FF0000"/>
              </a:solidFill>
              <a:latin typeface="Times New Roman" charset="0"/>
            </a:endParaRPr>
          </a:p>
          <a:p>
            <a:pPr lvl="1" eaLnBrk="1" hangingPunct="1">
              <a:buFontTx/>
              <a:buChar char="•"/>
            </a:pP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55  students (up 15%) passed </a:t>
            </a:r>
            <a:r>
              <a:rPr lang="en-GB" sz="1000" b="1" i="1">
                <a:solidFill>
                  <a:srgbClr val="FF0000"/>
                </a:solidFill>
                <a:latin typeface="Times New Roman" charset="0"/>
              </a:rPr>
              <a:t>Exam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with 10% fewer timetabled lessons.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Increased uptake by 50% evidenced by attendance registers 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3 additional schools – worked on new environmental project – sustained into 2nd year.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First time our school won national competition in….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The project featured on ZZZ’s website</a:t>
            </a:r>
          </a:p>
          <a:p>
            <a:pPr lvl="1" eaLnBrk="1" hangingPunct="1"/>
            <a:endParaRPr lang="en-GB" sz="1800">
              <a:solidFill>
                <a:srgbClr val="FF0000"/>
              </a:solidFill>
              <a:latin typeface="Times New Roman" charset="0"/>
            </a:endParaRPr>
          </a:p>
          <a:p>
            <a:pPr eaLnBrk="1" hangingPunct="1"/>
            <a:r>
              <a:rPr lang="en-GB" sz="1400">
                <a:latin typeface="Times New Roman" charset="0"/>
              </a:rPr>
              <a:t>Historical and consistent flow – not just annual</a:t>
            </a:r>
          </a:p>
          <a:p>
            <a:pPr lvl="1" eaLnBrk="1" hangingPunct="1"/>
            <a:r>
              <a:rPr lang="en-GB">
                <a:latin typeface="Times New Roman" charset="0"/>
              </a:rPr>
              <a:t>What’s the pattern?      Up or down?</a:t>
            </a:r>
          </a:p>
          <a:p>
            <a:pPr lvl="1" eaLnBrk="1" hangingPunct="1"/>
            <a:r>
              <a:rPr lang="en-GB">
                <a:latin typeface="Times New Roman" charset="0"/>
              </a:rPr>
              <a:t>What was the result of last year’s actions?     Did they ‘work’? </a:t>
            </a:r>
          </a:p>
          <a:p>
            <a:pPr lvl="1" eaLnBrk="1" hangingPunct="1"/>
            <a:r>
              <a:rPr lang="en-GB">
                <a:latin typeface="Times New Roman" charset="0"/>
              </a:rPr>
              <a:t>What do you project will happen next year?</a:t>
            </a:r>
          </a:p>
          <a:p>
            <a:pPr lvl="1" eaLnBrk="1" hangingPunct="1"/>
            <a:endParaRPr lang="en-GB" sz="1400" i="1">
              <a:latin typeface="Times New Roman" charset="0"/>
            </a:endParaRPr>
          </a:p>
          <a:p>
            <a:pPr eaLnBrk="1" hangingPunct="1"/>
            <a:endParaRPr lang="en-GB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Much less descriptive language – too long-winded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Provided, delivered, met, talked, offered, promoted, re-wrote, researched, we are addressing, develop awareness, raise profile</a:t>
            </a:r>
          </a:p>
          <a:p>
            <a:pPr eaLnBrk="1" hangingPunct="1"/>
            <a:r>
              <a:rPr lang="en-GB">
                <a:latin typeface="Times New Roman" charset="0"/>
              </a:rPr>
              <a:t>Much more evaluative language – short executive commentary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Risen by x.., dropped x%,   half the attendance,   a third higher than last year,   z% fewer are..,   for the first time…</a:t>
            </a:r>
          </a:p>
          <a:p>
            <a:pPr eaLnBrk="1" hangingPunct="1"/>
            <a:r>
              <a:rPr lang="en-GB">
                <a:latin typeface="Times New Roman" charset="0"/>
              </a:rPr>
              <a:t>Refer to your evidence sources</a:t>
            </a:r>
          </a:p>
          <a:p>
            <a:pPr lvl="1" eaLnBrk="1" hangingPunct="1"/>
            <a:r>
              <a:rPr lang="en-GB" i="1">
                <a:latin typeface="Times New Roman" charset="0"/>
              </a:rPr>
              <a:t>Have available for ETI</a:t>
            </a:r>
          </a:p>
          <a:p>
            <a:pPr eaLnBrk="1" hangingPunct="1"/>
            <a:r>
              <a:rPr lang="en-GB">
                <a:latin typeface="Times New Roman" charset="0"/>
              </a:rPr>
              <a:t>Give the evaluation headline: did it show cause?   “Why”?</a:t>
            </a:r>
          </a:p>
          <a:p>
            <a:pPr lvl="1" eaLnBrk="1" hangingPunct="1"/>
            <a:r>
              <a:rPr lang="en-GB" i="1">
                <a:solidFill>
                  <a:srgbClr val="FF0000"/>
                </a:solidFill>
                <a:latin typeface="Times New Roman" charset="0"/>
              </a:rPr>
              <a:t>Fewer are attending the homework club: evidence Register: Survey</a:t>
            </a:r>
            <a:endParaRPr lang="en-GB" b="1" i="1">
              <a:solidFill>
                <a:srgbClr val="FF0000"/>
              </a:solidFill>
              <a:latin typeface="Times New Roman" charset="0"/>
            </a:endParaRPr>
          </a:p>
          <a:p>
            <a:pPr eaLnBrk="1" hangingPunct="1"/>
            <a:r>
              <a:rPr lang="en-GB">
                <a:latin typeface="Times New Roman" charset="0"/>
              </a:rPr>
              <a:t>Be precise and specific – What did it tell you?</a:t>
            </a:r>
          </a:p>
          <a:p>
            <a:pPr lvl="1" eaLnBrk="1" hangingPunct="1"/>
            <a:r>
              <a:rPr lang="en-GB" sz="1000" i="1">
                <a:latin typeface="Times New Roman" charset="0"/>
              </a:rPr>
              <a:t>Links with X School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developed</a:t>
            </a:r>
            <a:r>
              <a:rPr lang="en-GB" sz="1000" i="1">
                <a:latin typeface="Times New Roman" charset="0"/>
              </a:rPr>
              <a:t> –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increased</a:t>
            </a:r>
            <a:r>
              <a:rPr lang="en-GB" sz="1000" i="1">
                <a:latin typeface="Times New Roman" charset="0"/>
              </a:rPr>
              <a:t> pupil participation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improvement</a:t>
            </a:r>
            <a:r>
              <a:rPr lang="en-GB" sz="1000" i="1">
                <a:latin typeface="Times New Roman" charset="0"/>
              </a:rPr>
              <a:t> was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evident</a:t>
            </a:r>
            <a:r>
              <a:rPr lang="en-GB" sz="1000" i="1">
                <a:latin typeface="Times New Roman" charset="0"/>
              </a:rPr>
              <a:t> 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revised</a:t>
            </a:r>
            <a:r>
              <a:rPr lang="en-GB" sz="1000" i="1">
                <a:latin typeface="Times New Roman" charset="0"/>
              </a:rPr>
              <a:t> schemes were </a:t>
            </a:r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evaluated</a:t>
            </a:r>
            <a:r>
              <a:rPr lang="en-GB" sz="1000" i="1">
                <a:latin typeface="Times New Roman" charset="0"/>
              </a:rPr>
              <a:t> by book scoops</a:t>
            </a:r>
          </a:p>
          <a:p>
            <a:pPr eaLnBrk="1" hangingPunct="1"/>
            <a:endParaRPr lang="en-GB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The test results show we remain below average. </a:t>
            </a:r>
          </a:p>
          <a:p>
            <a:pPr lvl="1" eaLnBrk="1" hangingPunct="1"/>
            <a:r>
              <a:rPr lang="en-GB" sz="1000" i="1">
                <a:solidFill>
                  <a:srgbClr val="FF0000"/>
                </a:solidFill>
                <a:latin typeface="Times New Roman" charset="0"/>
              </a:rPr>
              <a:t>Evidence from coordinator’s review of teachers’ plans; a teacher survey and a parent survey indicate the following relevant issues:</a:t>
            </a:r>
          </a:p>
          <a:p>
            <a:pPr eaLnBrk="1" hangingPunct="1"/>
            <a:endParaRPr lang="en-GB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E6EFC5F-D0CC-7943-8448-1C32B8975D06}" type="slidenum">
              <a:rPr lang="en-GB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E880C-B3FC-1845-A48D-E30FB9139E1D}" type="datetimeFigureOut">
              <a:rPr lang="en-US" smtClean="0"/>
              <a:pPr/>
              <a:t>3/22/19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5355F-8F73-3D4F-8D25-60A1E5D4EFA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725379" y="1912595"/>
            <a:ext cx="7772400" cy="2286000"/>
          </a:xfrm>
        </p:spPr>
        <p:txBody>
          <a:bodyPr/>
          <a:lstStyle/>
          <a:p>
            <a:pPr hangingPunct="0"/>
            <a:r>
              <a:rPr lang="en-US" b="1" dirty="0" smtClean="0"/>
              <a:t>Strategic planning for improvement, School Development plans</a:t>
            </a: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4198595"/>
            <a:ext cx="6400800" cy="21336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3100" dirty="0" smtClean="0">
                <a:solidFill>
                  <a:schemeClr val="accent2"/>
                </a:solidFill>
              </a:rPr>
              <a:t> </a:t>
            </a:r>
            <a:r>
              <a:rPr lang="cy-GB" sz="4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Cynllunio strategol ar gyfer gwella, cynlluniau Datblygu Ysgol</a:t>
            </a:r>
            <a:r>
              <a:rPr lang="en-US" sz="4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endParaRPr lang="en-GB" sz="31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solidFill>
                  <a:srgbClr val="898989"/>
                </a:solidFill>
              </a:rPr>
              <a:t>	</a:t>
            </a:r>
          </a:p>
        </p:txBody>
      </p:sp>
      <p:sp>
        <p:nvSpPr>
          <p:cNvPr id="2" name="Rectangle 1"/>
          <p:cNvSpPr/>
          <p:nvPr/>
        </p:nvSpPr>
        <p:spPr>
          <a:xfrm>
            <a:off x="296916" y="123264"/>
            <a:ext cx="72784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L7: M7X02153/C L6: M6X02151/C  </a:t>
            </a:r>
            <a:endParaRPr lang="en-US" altLang="en-US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94007C"/>
                </a:solidFill>
              </a:rPr>
              <a:t>School  Development  </a:t>
            </a:r>
            <a:r>
              <a:rPr lang="en-GB" sz="3600" b="1" dirty="0" smtClean="0">
                <a:solidFill>
                  <a:srgbClr val="94007C"/>
                </a:solidFill>
              </a:rPr>
              <a:t>Planning</a:t>
            </a:r>
            <a:br>
              <a:rPr lang="en-GB" sz="3600" b="1" dirty="0" smtClean="0">
                <a:solidFill>
                  <a:srgbClr val="94007C"/>
                </a:solidFill>
              </a:rPr>
            </a:br>
            <a:r>
              <a:rPr lang="en-GB" sz="3600" b="1" dirty="0" err="1" smtClean="0">
                <a:solidFill>
                  <a:srgbClr val="94007C"/>
                </a:solidFill>
              </a:rPr>
              <a:t>Cynllunio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Datblygiad</a:t>
            </a:r>
            <a:r>
              <a:rPr lang="en-GB" sz="3600" b="1" dirty="0" smtClean="0">
                <a:solidFill>
                  <a:srgbClr val="94007C"/>
                </a:solidFill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</a:rPr>
              <a:t>Ysgol</a:t>
            </a:r>
            <a:endParaRPr lang="en-GB" sz="3600" b="1" dirty="0">
              <a:solidFill>
                <a:srgbClr val="94007C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397572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GB" sz="2800" b="1" dirty="0"/>
              <a:t>Themes for the </a:t>
            </a:r>
            <a:r>
              <a:rPr lang="en-GB" sz="2800" b="1" dirty="0" smtClean="0"/>
              <a:t>session</a:t>
            </a:r>
          </a:p>
          <a:p>
            <a:pPr>
              <a:buFontTx/>
              <a:buNone/>
            </a:pPr>
            <a:r>
              <a:rPr lang="en-GB" sz="2800" b="1" dirty="0" err="1" smtClean="0"/>
              <a:t>Thema’s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sesiwn</a:t>
            </a:r>
            <a:endParaRPr lang="en-GB" sz="2800" b="1" dirty="0" smtClean="0"/>
          </a:p>
          <a:p>
            <a:pPr>
              <a:buClr>
                <a:srgbClr val="66FF33"/>
              </a:buClr>
              <a:buFont typeface="Wingdings" charset="2"/>
              <a:buChar char="v"/>
            </a:pPr>
            <a:endParaRPr lang="en-GB" sz="2800" b="1" dirty="0"/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>
                <a:solidFill>
                  <a:schemeClr val="accent2"/>
                </a:solidFill>
              </a:rPr>
              <a:t>What is it</a:t>
            </a:r>
            <a:r>
              <a:rPr lang="en-GB" sz="2800" b="1" dirty="0" smtClean="0">
                <a:solidFill>
                  <a:schemeClr val="accent2"/>
                </a:solidFill>
              </a:rPr>
              <a:t>? 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 smtClean="0">
                <a:solidFill>
                  <a:schemeClr val="accent2"/>
                </a:solidFill>
              </a:rPr>
              <a:t>Beth </a:t>
            </a:r>
            <a:r>
              <a:rPr lang="en-GB" sz="2800" b="1" dirty="0" err="1" smtClean="0">
                <a:solidFill>
                  <a:schemeClr val="accent2"/>
                </a:solidFill>
              </a:rPr>
              <a:t>yw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</a:rPr>
              <a:t>ef</a:t>
            </a:r>
            <a:r>
              <a:rPr lang="en-GB" sz="28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endParaRPr lang="en-GB" sz="2800" b="1" dirty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>
                <a:solidFill>
                  <a:schemeClr val="accent2"/>
                </a:solidFill>
              </a:rPr>
              <a:t>Why do it</a:t>
            </a:r>
            <a:r>
              <a:rPr lang="en-GB" sz="28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 smtClean="0">
                <a:solidFill>
                  <a:schemeClr val="accent2"/>
                </a:solidFill>
              </a:rPr>
              <a:t>Pam </a:t>
            </a:r>
            <a:r>
              <a:rPr lang="en-GB" sz="2800" b="1" dirty="0" err="1" smtClean="0">
                <a:solidFill>
                  <a:schemeClr val="accent2"/>
                </a:solidFill>
              </a:rPr>
              <a:t>gwneud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</a:rPr>
              <a:t>ef</a:t>
            </a:r>
            <a:r>
              <a:rPr lang="en-GB" sz="28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endParaRPr lang="en-GB" sz="2800" b="1" dirty="0">
              <a:solidFill>
                <a:schemeClr val="accent2"/>
              </a:solidFill>
            </a:endParaRP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>
                <a:solidFill>
                  <a:schemeClr val="accent2"/>
                </a:solidFill>
              </a:rPr>
              <a:t>What is the role of</a:t>
            </a:r>
            <a:r>
              <a:rPr lang="en-GB" sz="2800" b="1" dirty="0" smtClean="0">
                <a:solidFill>
                  <a:schemeClr val="accent2"/>
                </a:solidFill>
              </a:rPr>
              <a:t> stakeholders?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800" b="1" dirty="0" smtClean="0">
                <a:solidFill>
                  <a:schemeClr val="accent2"/>
                </a:solidFill>
              </a:rPr>
              <a:t>Beth </a:t>
            </a:r>
            <a:r>
              <a:rPr lang="en-GB" sz="2800" b="1" dirty="0" err="1" smtClean="0">
                <a:solidFill>
                  <a:schemeClr val="accent2"/>
                </a:solidFill>
              </a:rPr>
              <a:t>yw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</a:rPr>
              <a:t>rôl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</a:rPr>
              <a:t>y</a:t>
            </a:r>
            <a:r>
              <a:rPr lang="en-GB" sz="2800" b="1" dirty="0" smtClean="0">
                <a:solidFill>
                  <a:schemeClr val="accent2"/>
                </a:solidFill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</a:rPr>
              <a:t>rhanddeiliaid</a:t>
            </a:r>
            <a:r>
              <a:rPr lang="en-GB" sz="2800" b="1" dirty="0" smtClean="0">
                <a:solidFill>
                  <a:schemeClr val="accent2"/>
                </a:solidFill>
              </a:rPr>
              <a:t>?</a:t>
            </a:r>
            <a:endParaRPr lang="en-GB" sz="2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94007C"/>
                </a:solidFill>
              </a:rPr>
              <a:t>The School Development </a:t>
            </a:r>
            <a:r>
              <a:rPr lang="en-GB" sz="4000" b="1" dirty="0" smtClean="0">
                <a:solidFill>
                  <a:srgbClr val="94007C"/>
                </a:solidFill>
              </a:rPr>
              <a:t>Plan</a:t>
            </a:r>
            <a:br>
              <a:rPr lang="en-GB" sz="4000" b="1" dirty="0" smtClean="0">
                <a:solidFill>
                  <a:srgbClr val="94007C"/>
                </a:solidFill>
              </a:rPr>
            </a:br>
            <a:r>
              <a:rPr lang="en-GB" sz="4000" b="1" dirty="0" err="1" smtClean="0">
                <a:solidFill>
                  <a:srgbClr val="94007C"/>
                </a:solidFill>
              </a:rPr>
              <a:t>Cynllun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Datblygu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Ysgol</a:t>
            </a:r>
            <a:endParaRPr lang="en-GB" sz="4000" b="1" dirty="0">
              <a:solidFill>
                <a:srgbClr val="94007C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325810" y="1505553"/>
            <a:ext cx="7113510" cy="554617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GB" sz="2400" b="1" dirty="0" smtClean="0"/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>
                <a:solidFill>
                  <a:schemeClr val="accent2"/>
                </a:solidFill>
              </a:rPr>
              <a:t>Where are we now</a:t>
            </a:r>
            <a:r>
              <a:rPr lang="en-GB" sz="2400" b="1" dirty="0" smtClean="0">
                <a:solidFill>
                  <a:schemeClr val="accent2"/>
                </a:solidFill>
              </a:rPr>
              <a:t>? </a:t>
            </a:r>
            <a:r>
              <a:rPr lang="en-GB" sz="2400" b="1" dirty="0" err="1" smtClean="0">
                <a:solidFill>
                  <a:schemeClr val="accent2"/>
                </a:solidFill>
              </a:rPr>
              <a:t>Ble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nawr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>
                <a:solidFill>
                  <a:schemeClr val="accent2"/>
                </a:solidFill>
              </a:rPr>
              <a:t>Where do we want to be in 1</a:t>
            </a:r>
            <a:r>
              <a:rPr lang="en-GB" sz="2400" b="1" dirty="0" smtClean="0">
                <a:solidFill>
                  <a:schemeClr val="accent2"/>
                </a:solidFill>
              </a:rPr>
              <a:t> terms </a:t>
            </a:r>
            <a:r>
              <a:rPr lang="en-GB" sz="2400" b="1" dirty="0">
                <a:solidFill>
                  <a:schemeClr val="accent2"/>
                </a:solidFill>
              </a:rPr>
              <a:t>time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Ble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eisiau</a:t>
            </a:r>
            <a:r>
              <a:rPr lang="en-GB" sz="2400" b="1" dirty="0" smtClean="0">
                <a:solidFill>
                  <a:schemeClr val="accent2"/>
                </a:solidFill>
              </a:rPr>
              <a:t> bod </a:t>
            </a:r>
            <a:r>
              <a:rPr lang="en-GB" sz="2400" b="1" dirty="0" err="1" smtClean="0">
                <a:solidFill>
                  <a:schemeClr val="accent2"/>
                </a:solidFill>
              </a:rPr>
              <a:t>mewn</a:t>
            </a:r>
            <a:r>
              <a:rPr lang="en-GB" sz="2400" b="1" dirty="0" smtClean="0">
                <a:solidFill>
                  <a:schemeClr val="accent2"/>
                </a:solidFill>
              </a:rPr>
              <a:t> un </a:t>
            </a:r>
            <a:r>
              <a:rPr lang="en-GB" sz="2400" b="1" dirty="0" err="1" smtClean="0">
                <a:solidFill>
                  <a:schemeClr val="accent2"/>
                </a:solidFill>
              </a:rPr>
              <a:t>tymor</a:t>
            </a:r>
            <a:r>
              <a:rPr lang="en-GB" sz="2400" b="1" dirty="0" smtClean="0">
                <a:solidFill>
                  <a:schemeClr val="accent2"/>
                </a:solidFill>
              </a:rPr>
              <a:t> o </a:t>
            </a:r>
            <a:r>
              <a:rPr lang="en-GB" sz="2400" b="1" dirty="0" err="1" smtClean="0">
                <a:solidFill>
                  <a:schemeClr val="accent2"/>
                </a:solidFill>
              </a:rPr>
              <a:t>nawr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>
                <a:solidFill>
                  <a:schemeClr val="accent2"/>
                </a:solidFill>
              </a:rPr>
              <a:t>Where do we want to be in 1 </a:t>
            </a:r>
            <a:r>
              <a:rPr lang="en-GB" sz="2400" b="1" dirty="0" smtClean="0">
                <a:solidFill>
                  <a:schemeClr val="accent2"/>
                </a:solidFill>
              </a:rPr>
              <a:t>years </a:t>
            </a:r>
            <a:r>
              <a:rPr lang="en-GB" sz="2400" b="1" dirty="0">
                <a:solidFill>
                  <a:schemeClr val="accent2"/>
                </a:solidFill>
              </a:rPr>
              <a:t>time?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>
                <a:solidFill>
                  <a:schemeClr val="accent2"/>
                </a:solidFill>
              </a:rPr>
              <a:t>Ble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ni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eisiau</a:t>
            </a:r>
            <a:r>
              <a:rPr lang="en-GB" sz="2400" b="1" dirty="0">
                <a:solidFill>
                  <a:schemeClr val="accent2"/>
                </a:solidFill>
              </a:rPr>
              <a:t> bod </a:t>
            </a:r>
            <a:r>
              <a:rPr lang="en-GB" sz="2400" b="1" dirty="0" err="1">
                <a:solidFill>
                  <a:schemeClr val="accent2"/>
                </a:solidFill>
              </a:rPr>
              <a:t>mewn</a:t>
            </a:r>
            <a:r>
              <a:rPr lang="en-GB" sz="2400" b="1" dirty="0">
                <a:solidFill>
                  <a:schemeClr val="accent2"/>
                </a:solidFill>
              </a:rPr>
              <a:t> un </a:t>
            </a:r>
            <a:r>
              <a:rPr lang="en-GB" sz="2400" b="1" dirty="0" err="1" smtClean="0">
                <a:solidFill>
                  <a:schemeClr val="accent2"/>
                </a:solidFill>
              </a:rPr>
              <a:t>blwyddyn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>
                <a:solidFill>
                  <a:schemeClr val="accent2"/>
                </a:solidFill>
              </a:rPr>
              <a:t>o </a:t>
            </a:r>
            <a:r>
              <a:rPr lang="en-GB" sz="2400" b="1" dirty="0" err="1">
                <a:solidFill>
                  <a:schemeClr val="accent2"/>
                </a:solidFill>
              </a:rPr>
              <a:t>nawr</a:t>
            </a:r>
            <a:r>
              <a:rPr lang="en-GB" sz="2400" b="1" dirty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>
                <a:solidFill>
                  <a:schemeClr val="accent2"/>
                </a:solidFill>
              </a:rPr>
              <a:t>Where do we want to be in 3 years time?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>
                <a:solidFill>
                  <a:schemeClr val="accent2"/>
                </a:solidFill>
              </a:rPr>
              <a:t>Ble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ni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eisiau</a:t>
            </a:r>
            <a:r>
              <a:rPr lang="en-GB" sz="2400" b="1" dirty="0">
                <a:solidFill>
                  <a:schemeClr val="accent2"/>
                </a:solidFill>
              </a:rPr>
              <a:t> bod </a:t>
            </a:r>
            <a:r>
              <a:rPr lang="en-GB" sz="2400" b="1" dirty="0" err="1">
                <a:solidFill>
                  <a:schemeClr val="accent2"/>
                </a:solidFill>
              </a:rPr>
              <a:t>mewn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tair</a:t>
            </a:r>
            <a:r>
              <a:rPr lang="en-GB" sz="2400" b="1" dirty="0">
                <a:solidFill>
                  <a:schemeClr val="accent2"/>
                </a:solidFill>
              </a:rPr>
              <a:t> </a:t>
            </a:r>
            <a:r>
              <a:rPr lang="en-GB" sz="2400" b="1" dirty="0" err="1">
                <a:solidFill>
                  <a:schemeClr val="accent2"/>
                </a:solidFill>
              </a:rPr>
              <a:t>blynedd</a:t>
            </a:r>
            <a:r>
              <a:rPr lang="en-GB" sz="2400" b="1" dirty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>
                <a:solidFill>
                  <a:schemeClr val="accent2"/>
                </a:solidFill>
              </a:rPr>
              <a:t>How are we going to get there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Sut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mynd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gyrraedd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yna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>
                <a:solidFill>
                  <a:schemeClr val="accent2"/>
                </a:solidFill>
              </a:rPr>
              <a:t>How will we know if and when we get there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Sut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gwybod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os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neu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pryd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wedi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cyrraedd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Font typeface="Wingdings" charset="2"/>
              <a:buNone/>
            </a:pPr>
            <a:r>
              <a:rPr lang="en-GB" sz="24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98327" y="1143000"/>
            <a:ext cx="6266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Should answer these questions – </a:t>
            </a:r>
            <a:r>
              <a:rPr lang="en-GB" b="1" dirty="0" err="1" smtClean="0"/>
              <a:t>Medru</a:t>
            </a:r>
            <a:r>
              <a:rPr lang="en-GB" b="1" dirty="0" smtClean="0"/>
              <a:t> </a:t>
            </a:r>
            <a:r>
              <a:rPr lang="en-GB" b="1" dirty="0" err="1" smtClean="0"/>
              <a:t>ateb</a:t>
            </a:r>
            <a:r>
              <a:rPr lang="en-GB" b="1" dirty="0" smtClean="0"/>
              <a:t> </a:t>
            </a:r>
            <a:r>
              <a:rPr lang="en-GB" b="1" dirty="0" err="1" smtClean="0"/>
              <a:t>y</a:t>
            </a:r>
            <a:r>
              <a:rPr lang="en-GB" b="1" dirty="0" smtClean="0"/>
              <a:t> </a:t>
            </a:r>
            <a:r>
              <a:rPr lang="en-GB" b="1" dirty="0" err="1" smtClean="0"/>
              <a:t>cwestiynau</a:t>
            </a:r>
            <a:r>
              <a:rPr lang="en-GB" b="1" dirty="0" smtClean="0"/>
              <a:t> </a:t>
            </a:r>
            <a:r>
              <a:rPr lang="en-GB" b="1" dirty="0" err="1" smtClean="0"/>
              <a:t>yma</a:t>
            </a:r>
            <a:endParaRPr lang="en-GB" b="1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94007C"/>
                </a:solidFill>
              </a:rPr>
              <a:t>The School Development </a:t>
            </a:r>
            <a:r>
              <a:rPr lang="en-GB" sz="4000" b="1" dirty="0" smtClean="0">
                <a:solidFill>
                  <a:srgbClr val="94007C"/>
                </a:solidFill>
              </a:rPr>
              <a:t>Plan</a:t>
            </a:r>
            <a:br>
              <a:rPr lang="en-GB" sz="4000" b="1" dirty="0" smtClean="0">
                <a:solidFill>
                  <a:srgbClr val="94007C"/>
                </a:solidFill>
              </a:rPr>
            </a:br>
            <a:r>
              <a:rPr lang="en-GB" sz="4000" b="1" dirty="0" err="1" smtClean="0">
                <a:solidFill>
                  <a:srgbClr val="94007C"/>
                </a:solidFill>
              </a:rPr>
              <a:t>Cynllun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Datblygu</a:t>
            </a:r>
            <a:r>
              <a:rPr lang="en-GB" sz="4000" b="1" dirty="0" smtClean="0">
                <a:solidFill>
                  <a:srgbClr val="94007C"/>
                </a:solidFill>
              </a:rPr>
              <a:t> </a:t>
            </a:r>
            <a:r>
              <a:rPr lang="en-GB" sz="4000" b="1" dirty="0" err="1" smtClean="0">
                <a:solidFill>
                  <a:srgbClr val="94007C"/>
                </a:solidFill>
              </a:rPr>
              <a:t>Ysgol</a:t>
            </a:r>
            <a:endParaRPr lang="en-GB" sz="4000" b="1" dirty="0">
              <a:solidFill>
                <a:srgbClr val="94007C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325810" y="1505553"/>
            <a:ext cx="7113510" cy="55461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endParaRPr lang="en-GB" sz="2400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>
                <a:solidFill>
                  <a:schemeClr val="accent2"/>
                </a:solidFill>
              </a:rPr>
              <a:t>How will we know if and when we get there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400" b="1" dirty="0" err="1" smtClean="0">
                <a:solidFill>
                  <a:schemeClr val="accent2"/>
                </a:solidFill>
              </a:rPr>
              <a:t>Sut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yn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gwybod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os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neu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pryd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byddwn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wedi</a:t>
            </a:r>
            <a:r>
              <a:rPr lang="en-GB" sz="2400" b="1" dirty="0" smtClean="0">
                <a:solidFill>
                  <a:schemeClr val="accent2"/>
                </a:solidFill>
              </a:rPr>
              <a:t> </a:t>
            </a:r>
            <a:r>
              <a:rPr lang="en-GB" sz="2400" b="1" dirty="0" err="1" smtClean="0">
                <a:solidFill>
                  <a:schemeClr val="accent2"/>
                </a:solidFill>
              </a:rPr>
              <a:t>cyrraedd</a:t>
            </a:r>
            <a:r>
              <a:rPr lang="en-GB" sz="2400" b="1" dirty="0" smtClean="0">
                <a:solidFill>
                  <a:schemeClr val="accent2"/>
                </a:solidFill>
              </a:rPr>
              <a:t>?</a:t>
            </a:r>
          </a:p>
          <a:p>
            <a:pPr>
              <a:lnSpc>
                <a:spcPct val="90000"/>
              </a:lnSpc>
              <a:buClr>
                <a:srgbClr val="66FF33"/>
              </a:buClr>
              <a:buFont typeface="Wingdings" charset="2"/>
              <a:buNone/>
            </a:pPr>
            <a:r>
              <a:rPr lang="en-GB" sz="2400" b="1" dirty="0">
                <a:solidFill>
                  <a:schemeClr val="accent2"/>
                </a:solidFill>
              </a:rPr>
              <a:t> </a:t>
            </a:r>
            <a:endParaRPr lang="en-GB" sz="2400" b="1" dirty="0" smtClean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rgbClr val="66FF33"/>
              </a:buClr>
              <a:buFont typeface="Wingdings" charset="2"/>
              <a:buNone/>
            </a:pPr>
            <a:r>
              <a:rPr lang="en-GB" sz="2400" b="1" dirty="0" smtClean="0">
                <a:solidFill>
                  <a:schemeClr val="accent2"/>
                </a:solidFill>
              </a:rPr>
              <a:t>Simply put</a:t>
            </a:r>
            <a:r>
              <a:rPr lang="mr-IN" sz="2400" b="1" dirty="0" smtClean="0">
                <a:solidFill>
                  <a:schemeClr val="accent2"/>
                </a:solidFill>
              </a:rPr>
              <a:t>…</a:t>
            </a:r>
            <a:r>
              <a:rPr lang="cy-GB" sz="2400" b="1" dirty="0" smtClean="0">
                <a:solidFill>
                  <a:schemeClr val="accent2"/>
                </a:solidFill>
              </a:rPr>
              <a:t> what’s the impact?</a:t>
            </a:r>
          </a:p>
          <a:p>
            <a:pPr>
              <a:lnSpc>
                <a:spcPct val="90000"/>
              </a:lnSpc>
              <a:buClr>
                <a:srgbClr val="66FF33"/>
              </a:buClr>
              <a:buFont typeface="Wingdings" charset="2"/>
              <a:buNone/>
            </a:pPr>
            <a:r>
              <a:rPr lang="cy-GB" sz="2400" b="1" dirty="0" smtClean="0">
                <a:solidFill>
                  <a:schemeClr val="accent2"/>
                </a:solidFill>
              </a:rPr>
              <a:t>Yn syml iawn... Beth yw’r effaith?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98327" y="1143000"/>
            <a:ext cx="6266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Should answer these questions – </a:t>
            </a:r>
            <a:r>
              <a:rPr lang="en-GB" b="1" dirty="0" err="1" smtClean="0"/>
              <a:t>Medru</a:t>
            </a:r>
            <a:r>
              <a:rPr lang="en-GB" b="1" dirty="0" smtClean="0"/>
              <a:t> </a:t>
            </a:r>
            <a:r>
              <a:rPr lang="en-GB" b="1" dirty="0" err="1" smtClean="0"/>
              <a:t>ateb</a:t>
            </a:r>
            <a:r>
              <a:rPr lang="en-GB" b="1" dirty="0" smtClean="0"/>
              <a:t> </a:t>
            </a:r>
            <a:r>
              <a:rPr lang="en-GB" b="1" dirty="0" err="1" smtClean="0"/>
              <a:t>y</a:t>
            </a:r>
            <a:r>
              <a:rPr lang="en-GB" b="1" dirty="0" smtClean="0"/>
              <a:t> </a:t>
            </a:r>
            <a:r>
              <a:rPr lang="en-GB" b="1" dirty="0" err="1" smtClean="0"/>
              <a:t>cwestiynau</a:t>
            </a:r>
            <a:r>
              <a:rPr lang="en-GB" b="1" dirty="0" smtClean="0"/>
              <a:t> </a:t>
            </a:r>
            <a:r>
              <a:rPr lang="en-GB" b="1" dirty="0" err="1" smtClean="0"/>
              <a:t>yma</a:t>
            </a:r>
            <a:endParaRPr lang="en-GB" b="1" dirty="0" smtClean="0"/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2802" y="5205122"/>
            <a:ext cx="4339525" cy="148701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58703" y="4281792"/>
            <a:ext cx="38477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 smtClean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halkduster" charset="0"/>
                <a:ea typeface="Chalkduster" charset="0"/>
                <a:cs typeface="Chalkduster" charset="0"/>
              </a:rPr>
              <a:t>EFFAITH!</a:t>
            </a:r>
            <a:endParaRPr lang="cy-GB" sz="5400" b="0" cap="none" spc="0" dirty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halkduster" charset="0"/>
              <a:ea typeface="Chalkduster" charset="0"/>
              <a:cs typeface="Chalkduste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626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05912" y="274638"/>
            <a:ext cx="7880888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94007C"/>
                </a:solidFill>
              </a:rPr>
              <a:t>The School Development </a:t>
            </a:r>
            <a:r>
              <a:rPr lang="en-GB" sz="3600" b="1" dirty="0" smtClean="0">
                <a:solidFill>
                  <a:srgbClr val="94007C"/>
                </a:solidFill>
              </a:rPr>
              <a:t>Plan</a:t>
            </a:r>
            <a:br>
              <a:rPr lang="en-GB" sz="3600" b="1" dirty="0" smtClean="0">
                <a:solidFill>
                  <a:srgbClr val="94007C"/>
                </a:solidFill>
              </a:rPr>
            </a:br>
            <a:r>
              <a:rPr lang="en-GB" sz="3600" b="1" dirty="0" smtClean="0">
                <a:solidFill>
                  <a:srgbClr val="94007C"/>
                </a:solidFill>
              </a:rPr>
              <a:t>(Sometimes Called</a:t>
            </a:r>
            <a:br>
              <a:rPr lang="en-GB" sz="3600" b="1" dirty="0" smtClean="0">
                <a:solidFill>
                  <a:srgbClr val="94007C"/>
                </a:solidFill>
              </a:rPr>
            </a:br>
            <a:r>
              <a:rPr lang="en-GB" sz="3600" b="1" dirty="0" smtClean="0">
                <a:solidFill>
                  <a:srgbClr val="94007C"/>
                </a:solidFill>
              </a:rPr>
              <a:t> School development Goals)</a:t>
            </a:r>
            <a:endParaRPr lang="en-GB" sz="3600" b="1" dirty="0">
              <a:solidFill>
                <a:srgbClr val="94007C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404186" y="1600200"/>
            <a:ext cx="6739814" cy="4525963"/>
          </a:xfrm>
        </p:spPr>
        <p:txBody>
          <a:bodyPr/>
          <a:lstStyle/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>
                <a:solidFill>
                  <a:schemeClr val="accent2"/>
                </a:solidFill>
              </a:rPr>
              <a:t>Sets out the </a:t>
            </a:r>
            <a:r>
              <a:rPr lang="en-GB" sz="2400" b="1" dirty="0" err="1">
                <a:solidFill>
                  <a:schemeClr val="accent2"/>
                </a:solidFill>
              </a:rPr>
              <a:t>school`s</a:t>
            </a:r>
            <a:r>
              <a:rPr lang="en-GB" sz="2400" b="1" dirty="0">
                <a:solidFill>
                  <a:schemeClr val="accent2"/>
                </a:solidFill>
              </a:rPr>
              <a:t> curricular and other intentions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/>
              <a:t>Is a good way to recognise the </a:t>
            </a:r>
            <a:r>
              <a:rPr lang="en-GB" sz="2400" b="1" dirty="0" err="1"/>
              <a:t>school`s</a:t>
            </a:r>
            <a:r>
              <a:rPr lang="en-GB" sz="2400" b="1" dirty="0"/>
              <a:t> achievements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>
                <a:solidFill>
                  <a:schemeClr val="accent2"/>
                </a:solidFill>
              </a:rPr>
              <a:t>Provides a context and a framework within which the school can plan for improvement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/>
              <a:t>Helps direct change rather than react to it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>
                <a:solidFill>
                  <a:schemeClr val="accent2"/>
                </a:solidFill>
              </a:rPr>
              <a:t>Assists the school in identifying its strengths and weaknesses</a:t>
            </a:r>
          </a:p>
          <a:p>
            <a:pPr>
              <a:buClr>
                <a:srgbClr val="66FF33"/>
              </a:buClr>
              <a:buFont typeface="Wingdings" charset="2"/>
              <a:buChar char="v"/>
            </a:pPr>
            <a:r>
              <a:rPr lang="en-GB" sz="2400" b="1" dirty="0"/>
              <a:t>Enables the school to harness the collective expertise of the staff and promote team working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rgbClr val="94007C"/>
                </a:solidFill>
              </a:rPr>
              <a:t>Why A School Development Plan?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327012" y="1600200"/>
            <a:ext cx="7145528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400" dirty="0"/>
              <a:t>To make change manageable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To direct change rather than react to it 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To give structure to the process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A central mechanism for coordinating planning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To establish where the issue is going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A means of establishing priorities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To focus energies specifically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To ensure progression and continuity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Aids effective teamwork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Procedure for identifying roles and responsibilities 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To give all the opportunity for involvement and ownership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A method of </a:t>
            </a:r>
            <a:r>
              <a:rPr lang="en-GB" sz="2400" dirty="0" smtClean="0"/>
              <a:t>recognising </a:t>
            </a:r>
            <a:r>
              <a:rPr lang="en-GB" sz="2400" dirty="0"/>
              <a:t>achievements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94007C"/>
                </a:solidFill>
              </a:rPr>
              <a:t>Purpose</a:t>
            </a:r>
            <a:endParaRPr lang="en-US" b="1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4013" y="1600200"/>
            <a:ext cx="7062787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To outline the process that a school would undertake to produce a School Development Plan</a:t>
            </a: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/>
              <a:t>School Development Plan should reflect the language of school improvement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843213" y="6308725"/>
            <a:ext cx="2895600" cy="365125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94007C"/>
                </a:solidFill>
              </a:rPr>
              <a:t>An Inclusive Process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1062" y="1268413"/>
            <a:ext cx="7487298" cy="496887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dirty="0"/>
              <a:t>“The principal encourages others to undertake a leadership role and supports a culture of self-evaluation in which there is a sharing of responsibility for monitoring and evaluating, from classroom teacher level to senior management level”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en-GB" dirty="0">
                <a:solidFill>
                  <a:schemeClr val="accent1"/>
                </a:solidFill>
              </a:rPr>
              <a:t>   </a:t>
            </a:r>
            <a:endParaRPr lang="en-GB" dirty="0"/>
          </a:p>
          <a:p>
            <a:pPr>
              <a:lnSpc>
                <a:spcPct val="80000"/>
              </a:lnSpc>
            </a:pPr>
            <a:r>
              <a:rPr lang="en-GB" dirty="0"/>
              <a:t>“There is appropriate consultation and involvement of others in the SDP process, including governors, pupils and parents”</a:t>
            </a:r>
          </a:p>
          <a:p>
            <a:pPr algn="r">
              <a:lnSpc>
                <a:spcPct val="80000"/>
              </a:lnSpc>
              <a:buFont typeface="Arial" charset="0"/>
              <a:buNone/>
            </a:pPr>
            <a:endParaRPr lang="en-GB" sz="2200" dirty="0"/>
          </a:p>
          <a:p>
            <a:pPr algn="r">
              <a:lnSpc>
                <a:spcPct val="80000"/>
              </a:lnSpc>
              <a:buFont typeface="Arial" charset="0"/>
              <a:buNone/>
            </a:pPr>
            <a:r>
              <a:rPr lang="en-GB" sz="2200" i="1" dirty="0"/>
              <a:t>DE School Development Planning Guidance, 2010 p3</a:t>
            </a:r>
            <a:endParaRPr lang="en-US" sz="2200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203575" y="6381750"/>
            <a:ext cx="2895600" cy="365125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94007C"/>
                </a:solidFill>
              </a:rPr>
              <a:t>Teacher role – </a:t>
            </a:r>
            <a:r>
              <a:rPr lang="en-US" dirty="0" err="1" smtClean="0">
                <a:solidFill>
                  <a:srgbClr val="94007C"/>
                </a:solidFill>
              </a:rPr>
              <a:t>Rôl</a:t>
            </a:r>
            <a:r>
              <a:rPr lang="en-US" dirty="0" smtClean="0">
                <a:solidFill>
                  <a:srgbClr val="94007C"/>
                </a:solidFill>
              </a:rPr>
              <a:t> yr </a:t>
            </a:r>
            <a:r>
              <a:rPr lang="en-US" dirty="0" err="1" smtClean="0">
                <a:solidFill>
                  <a:srgbClr val="94007C"/>
                </a:solidFill>
              </a:rPr>
              <a:t>athro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0826" y="1600200"/>
            <a:ext cx="6745973" cy="4525963"/>
          </a:xfrm>
        </p:spPr>
        <p:txBody>
          <a:bodyPr>
            <a:normAutofit/>
          </a:bodyPr>
          <a:lstStyle/>
          <a:p>
            <a:r>
              <a:rPr lang="en-US" sz="3600" dirty="0" smtClean="0"/>
              <a:t>How is your class doing?</a:t>
            </a:r>
          </a:p>
          <a:p>
            <a:r>
              <a:rPr lang="en-US" sz="3600" dirty="0" smtClean="0"/>
              <a:t>How is the aspect/subject doing across the school?</a:t>
            </a:r>
          </a:p>
          <a:p>
            <a:r>
              <a:rPr lang="en-US" sz="3600" dirty="0" smtClean="0"/>
              <a:t>How does the school know this?</a:t>
            </a:r>
          </a:p>
          <a:p>
            <a:r>
              <a:rPr lang="en-US" sz="3600" dirty="0" smtClean="0"/>
              <a:t>How do you develop or improve an aspect?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368"/>
            <a:ext cx="8229600" cy="424539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94007C"/>
                </a:solidFill>
              </a:rPr>
              <a:t>Teacher role – </a:t>
            </a:r>
            <a:r>
              <a:rPr lang="en-US" dirty="0" err="1" smtClean="0">
                <a:solidFill>
                  <a:srgbClr val="94007C"/>
                </a:solidFill>
              </a:rPr>
              <a:t>Rôl</a:t>
            </a:r>
            <a:r>
              <a:rPr lang="en-US" dirty="0" smtClean="0">
                <a:solidFill>
                  <a:srgbClr val="94007C"/>
                </a:solidFill>
              </a:rPr>
              <a:t> yr </a:t>
            </a:r>
            <a:r>
              <a:rPr lang="en-US" dirty="0" err="1" smtClean="0">
                <a:solidFill>
                  <a:srgbClr val="94007C"/>
                </a:solidFill>
              </a:rPr>
              <a:t>Athro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1866" y="486907"/>
            <a:ext cx="6832134" cy="5648729"/>
          </a:xfrm>
        </p:spPr>
        <p:txBody>
          <a:bodyPr>
            <a:noAutofit/>
          </a:bodyPr>
          <a:lstStyle/>
          <a:p>
            <a:r>
              <a:rPr lang="en-US" sz="2000" dirty="0" smtClean="0"/>
              <a:t>How is your class doing?</a:t>
            </a:r>
          </a:p>
          <a:p>
            <a:pPr>
              <a:buNone/>
            </a:pP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Performance in aspects/subjects at class level, assessments, observations, records, etc.</a:t>
            </a:r>
          </a:p>
          <a:p>
            <a:endParaRPr lang="en-US" sz="2000" dirty="0" smtClean="0"/>
          </a:p>
          <a:p>
            <a:r>
              <a:rPr lang="en-US" sz="2000" dirty="0" smtClean="0"/>
              <a:t>How is the aspect/subject doing across the school?</a:t>
            </a:r>
          </a:p>
          <a:p>
            <a:pPr>
              <a:buNone/>
            </a:pP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Performance in aspects/subjects at school level, assessments, records, observations, etc. </a:t>
            </a:r>
          </a:p>
          <a:p>
            <a:pPr>
              <a:buNone/>
            </a:pPr>
            <a:r>
              <a:rPr lang="en-US" sz="2000" dirty="0" smtClean="0">
                <a:solidFill>
                  <a:schemeClr val="accent6">
                    <a:lumMod val="75000"/>
                  </a:schemeClr>
                </a:solidFill>
              </a:rPr>
              <a:t>Subject portfolios- examples of leveled work in each subject.</a:t>
            </a:r>
            <a:endParaRPr lang="en-US" sz="2000" dirty="0" smtClean="0"/>
          </a:p>
          <a:p>
            <a:endParaRPr lang="en-US" sz="2000" dirty="0" smtClean="0"/>
          </a:p>
          <a:p>
            <a:r>
              <a:rPr lang="en-US" sz="2000" dirty="0" smtClean="0"/>
              <a:t>How does the school know this?</a:t>
            </a:r>
          </a:p>
          <a:p>
            <a:pPr>
              <a:buNone/>
            </a:pPr>
            <a:r>
              <a:rPr lang="en-US" sz="2000" dirty="0" smtClean="0">
                <a:solidFill>
                  <a:srgbClr val="E46C0A"/>
                </a:solidFill>
              </a:rPr>
              <a:t>Subject monitoring, evidence gathering, assessment data, recognised  awards for aspects from LA other bodies .e.g.numeracy mark, quality mark, </a:t>
            </a:r>
            <a:r>
              <a:rPr lang="en-US" sz="2000" dirty="0" err="1" smtClean="0">
                <a:solidFill>
                  <a:srgbClr val="E46C0A"/>
                </a:solidFill>
              </a:rPr>
              <a:t>Sportsmark</a:t>
            </a:r>
            <a:r>
              <a:rPr lang="en-US" sz="2000" dirty="0" smtClean="0">
                <a:solidFill>
                  <a:srgbClr val="E46C0A"/>
                </a:solidFill>
              </a:rPr>
              <a:t>, Thinking Schools accreditations </a:t>
            </a:r>
          </a:p>
          <a:p>
            <a:r>
              <a:rPr lang="en-US" sz="2000" dirty="0" smtClean="0"/>
              <a:t>How do you develop or improve an aspect?</a:t>
            </a:r>
          </a:p>
          <a:p>
            <a:pPr>
              <a:buNone/>
            </a:pPr>
            <a:r>
              <a:rPr lang="en-US" sz="2000" dirty="0" smtClean="0">
                <a:solidFill>
                  <a:srgbClr val="E46C0A"/>
                </a:solidFill>
              </a:rPr>
              <a:t>Identify priorities for improvement, resources that are needed, training that is required, budget, etc</a:t>
            </a:r>
          </a:p>
          <a:p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560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Parents ? </a:t>
            </a:r>
            <a:r>
              <a:rPr lang="en-US" dirty="0" err="1" smtClean="0"/>
              <a:t>Rhieni</a:t>
            </a:r>
            <a:r>
              <a:rPr lang="en-US" dirty="0" smtClean="0"/>
              <a:t>?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Community? </a:t>
            </a:r>
            <a:r>
              <a:rPr lang="en-US" dirty="0" err="1" smtClean="0"/>
              <a:t>Cymuned</a:t>
            </a:r>
            <a:r>
              <a:rPr lang="en-US" dirty="0" smtClean="0"/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94007C"/>
                </a:solidFill>
              </a:rPr>
              <a:t>The role of the Board of Governors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605220" y="1523484"/>
            <a:ext cx="7768100" cy="4708525"/>
          </a:xfrm>
        </p:spPr>
        <p:txBody>
          <a:bodyPr>
            <a:normAutofit/>
          </a:bodyPr>
          <a:lstStyle/>
          <a:p>
            <a:pPr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800" b="1" dirty="0">
                <a:solidFill>
                  <a:schemeClr val="accent2"/>
                </a:solidFill>
              </a:rPr>
              <a:t>Actively involved with the school professionals who will have drawn up the draft plan</a:t>
            </a:r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800" b="1" dirty="0"/>
              <a:t>Bring an objective view to the discussion of the plan</a:t>
            </a:r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800" b="1" dirty="0">
                <a:solidFill>
                  <a:schemeClr val="accent2"/>
                </a:solidFill>
              </a:rPr>
              <a:t>Ask the questions which others have not asked</a:t>
            </a:r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800" b="1" dirty="0"/>
              <a:t>Keep an overview of the process as it rolls</a:t>
            </a:r>
            <a:r>
              <a:rPr lang="en-GB" sz="2800" b="1" dirty="0">
                <a:solidFill>
                  <a:schemeClr val="accent2"/>
                </a:solidFill>
              </a:rPr>
              <a:t> </a:t>
            </a:r>
            <a:r>
              <a:rPr lang="en-GB" sz="2800" b="1" dirty="0"/>
              <a:t>out</a:t>
            </a:r>
          </a:p>
          <a:p>
            <a:pPr>
              <a:lnSpc>
                <a:spcPct val="130000"/>
              </a:lnSpc>
              <a:buClr>
                <a:srgbClr val="66FF33"/>
              </a:buClr>
              <a:buSzPct val="150000"/>
              <a:buFont typeface="Wingdings" charset="2"/>
              <a:buChar char="ü"/>
            </a:pPr>
            <a:r>
              <a:rPr lang="en-GB" sz="2800" b="1" dirty="0">
                <a:solidFill>
                  <a:schemeClr val="accent2"/>
                </a:solidFill>
              </a:rPr>
              <a:t>Contribute to the evaluation stage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409230" y="260350"/>
            <a:ext cx="8401050" cy="6408738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75" y="142875"/>
            <a:ext cx="7972425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School Development Planning Cycle</a:t>
            </a:r>
            <a:b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Gylchred</a:t>
            </a: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ynllunio</a:t>
            </a: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Datblygiad</a:t>
            </a:r>
            <a:r>
              <a:rPr lang="en-GB" sz="3600" b="1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Ysgol</a:t>
            </a:r>
            <a:endParaRPr lang="en-GB" sz="3600" b="1" dirty="0">
              <a:solidFill>
                <a:srgbClr val="94007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2" name="Footer Placeholder 28"/>
          <p:cNvSpPr>
            <a:spLocks noGrp="1"/>
          </p:cNvSpPr>
          <p:nvPr>
            <p:ph type="ftr" sz="quarter" idx="11"/>
          </p:nvPr>
        </p:nvSpPr>
        <p:spPr bwMode="auto">
          <a:xfrm>
            <a:off x="2786063" y="6357938"/>
            <a:ext cx="3500437" cy="365125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2000" i="1">
                <a:solidFill>
                  <a:srgbClr val="FF0000"/>
                </a:solidFill>
              </a:rPr>
              <a:t>Every School a Good School</a:t>
            </a:r>
          </a:p>
        </p:txBody>
      </p:sp>
      <p:sp>
        <p:nvSpPr>
          <p:cNvPr id="12293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/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 bwMode="auto">
          <a:xfrm>
            <a:off x="681817" y="836613"/>
            <a:ext cx="8358188" cy="6307137"/>
            <a:chOff x="3167" y="2299"/>
            <a:chExt cx="5816" cy="4495"/>
          </a:xfrm>
        </p:grpSpPr>
        <p:sp>
          <p:nvSpPr>
            <p:cNvPr id="12304" name="AutoShape 11"/>
            <p:cNvSpPr>
              <a:spLocks noChangeArrowheads="1" noTextEdit="1"/>
            </p:cNvSpPr>
            <p:nvPr/>
          </p:nvSpPr>
          <p:spPr bwMode="auto">
            <a:xfrm>
              <a:off x="3167" y="2299"/>
              <a:ext cx="5816" cy="4495"/>
            </a:xfrm>
            <a:custGeom>
              <a:avLst/>
              <a:gdLst>
                <a:gd name="T0" fmla="*/ 12427 w 21600"/>
                <a:gd name="T1" fmla="*/ 2912 h 21600"/>
                <a:gd name="T2" fmla="*/ 18228 w 21600"/>
                <a:gd name="T3" fmla="*/ 9245 h 21600"/>
              </a:gdLst>
              <a:ahLst/>
              <a:cxnLst>
                <a:cxn ang="0">
                  <a:pos x="21600" y="6079"/>
                </a:cxn>
                <a:cxn ang="0">
                  <a:pos x="15126" y="0"/>
                </a:cxn>
                <a:cxn ang="0">
                  <a:pos x="15126" y="2912"/>
                </a:cxn>
                <a:cxn ang="0">
                  <a:pos x="12427" y="2912"/>
                </a:cxn>
                <a:cxn ang="0">
                  <a:pos x="0" y="12158"/>
                </a:cxn>
                <a:cxn ang="0">
                  <a:pos x="0" y="21600"/>
                </a:cxn>
                <a:cxn ang="0">
                  <a:pos x="6474" y="21600"/>
                </a:cxn>
                <a:cxn ang="0">
                  <a:pos x="6474" y="12158"/>
                </a:cxn>
                <a:cxn ang="0">
                  <a:pos x="12427" y="9246"/>
                </a:cxn>
                <a:cxn ang="0">
                  <a:pos x="15126" y="9246"/>
                </a:cxn>
                <a:cxn ang="0">
                  <a:pos x="15126" y="12158"/>
                </a:cxn>
                <a:cxn ang="0">
                  <a:pos x="21600" y="6079"/>
                </a:cxn>
              </a:cxnLst>
              <a:rect l="T0" t="T1" r="T2" b="T3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4367" y="2823"/>
              <a:ext cx="3523" cy="3327"/>
            </a:xfrm>
            <a:prstGeom prst="ellipse">
              <a:avLst/>
            </a:prstGeom>
            <a:noFill/>
            <a:ln w="28575">
              <a:solidFill>
                <a:srgbClr val="0070C0"/>
              </a:solidFill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>
              <a:prstTxWarp prst="textNoShape">
                <a:avLst/>
              </a:prstTxWarp>
            </a:bodyPr>
            <a:lstStyle/>
            <a:p>
              <a:pPr>
                <a:lnSpc>
                  <a:spcPct val="90000"/>
                </a:lnSpc>
                <a:spcBef>
                  <a:spcPts val="600"/>
                </a:spcBef>
                <a:buClr>
                  <a:srgbClr val="00FFFF"/>
                </a:buClr>
                <a:buSzPct val="75000"/>
                <a:buFont typeface="Wingdings" charset="2"/>
                <a:buNone/>
              </a:pPr>
              <a:endParaRPr lang="en-US">
                <a:solidFill>
                  <a:srgbClr val="000000"/>
                </a:solidFill>
                <a:effectLst>
                  <a:outerShdw blurRad="38100" dist="38100" dir="2700000" algn="tl">
                    <a:srgbClr val="DDDDDD"/>
                  </a:outerShdw>
                </a:effectLst>
              </a:endParaRPr>
            </a:p>
          </p:txBody>
        </p:sp>
        <p:sp>
          <p:nvSpPr>
            <p:cNvPr id="1028" name="Text Box 4"/>
            <p:cNvSpPr txBox="1">
              <a:spLocks noChangeArrowheads="1"/>
            </p:cNvSpPr>
            <p:nvPr/>
          </p:nvSpPr>
          <p:spPr bwMode="auto">
            <a:xfrm>
              <a:off x="3653" y="3713"/>
              <a:ext cx="1570" cy="794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lIns="18000" tIns="10800" rIns="18000" bIns="10800">
              <a:prstTxWarp prst="textNoShape">
                <a:avLst/>
              </a:prstTxWarp>
            </a:bodyPr>
            <a:lstStyle/>
            <a:p>
              <a:pPr algn="ctr"/>
              <a:r>
                <a:rPr lang="en-US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Stage 5: Take action and review </a:t>
              </a:r>
              <a:r>
                <a:rPr lang="en-US" b="1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progress</a:t>
              </a:r>
            </a:p>
            <a:p>
              <a:pPr algn="ctr"/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Cam 5: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Gweithredu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a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gwerthuso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cynnydd</a:t>
              </a:r>
              <a:endParaRPr 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endParaRPr>
            </a:p>
          </p:txBody>
        </p:sp>
      </p:grp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1682820" y="4714875"/>
            <a:ext cx="2255838" cy="15252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4: What must we do to make it happen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4: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angen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gael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hwn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ddigwydd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3641795" y="1285874"/>
            <a:ext cx="2255838" cy="13573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1: What is our vision for our school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/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1: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yw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weledigaeth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ein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5897633" y="4786313"/>
            <a:ext cx="2500312" cy="1571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3: What more do we want to achieve in 1 to 3 years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</a:t>
            </a:r>
          </a:p>
          <a:p>
            <a:pPr algn="ctr"/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3: Beth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arall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rydym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am </a:t>
            </a:r>
            <a:r>
              <a:rPr lang="en-US" sz="1600" b="1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yflawni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mewn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1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3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blwyddyn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32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6111945" y="2643187"/>
            <a:ext cx="2357438" cy="16965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2: How well, based on evidence, are we doing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Cam 2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edrych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ystiolaeth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, pa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mor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mae’r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7" name="Oval 9"/>
          <p:cNvSpPr>
            <a:spLocks noChangeArrowheads="1"/>
          </p:cNvSpPr>
          <p:nvPr/>
        </p:nvSpPr>
        <p:spPr bwMode="auto">
          <a:xfrm>
            <a:off x="3862968" y="2849080"/>
            <a:ext cx="2143137" cy="2178651"/>
          </a:xfrm>
          <a:prstGeom prst="ellipse">
            <a:avLst/>
          </a:prstGeom>
          <a:solidFill>
            <a:srgbClr val="94007C"/>
          </a:solidFill>
          <a:ln w="38100">
            <a:solidFill>
              <a:srgbClr val="0070C0"/>
            </a:solidFill>
            <a:round/>
            <a:headEnd/>
            <a:tailEnd/>
          </a:ln>
          <a:effectLst>
            <a:softEdge rad="63500"/>
          </a:effectLst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Improving outcomes for all 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pupils</a:t>
            </a:r>
          </a:p>
          <a:p>
            <a:pPr algn="ctr"/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Sicrhau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deilliannau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gyfer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pob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disgybl</a:t>
            </a:r>
            <a:endParaRPr lang="en-US" sz="3600" b="1" i="1" dirty="0">
              <a:solidFill>
                <a:schemeClr val="bg1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286375" y="5857875"/>
            <a:ext cx="3857625" cy="646113"/>
          </a:xfrm>
          <a:prstGeom prst="rect">
            <a:avLst/>
          </a:prstGeom>
          <a:noFill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GB">
                <a:solidFill>
                  <a:srgbClr val="C00000"/>
                </a:solidFill>
                <a:latin typeface="Calibri" charset="0"/>
              </a:rPr>
              <a:t> </a:t>
            </a:r>
            <a:endParaRPr lang="en-GB" i="1">
              <a:solidFill>
                <a:srgbClr val="C00000"/>
              </a:solidFill>
              <a:latin typeface="Calibri" charset="0"/>
            </a:endParaRPr>
          </a:p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6A2D4CB-2C7F-4041-90BA-819BC7179C35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14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900" b="1" u="sng" dirty="0"/>
              <a:t/>
            </a:r>
            <a:br>
              <a:rPr lang="en-GB" sz="2900" b="1" u="sng" dirty="0"/>
            </a:br>
            <a:r>
              <a:rPr lang="en-GB" sz="2900" b="1" u="sng" dirty="0">
                <a:solidFill>
                  <a:srgbClr val="94007C"/>
                </a:solidFill>
              </a:rPr>
              <a:t> </a:t>
            </a:r>
            <a:r>
              <a:rPr lang="en-GB" sz="2500" b="1" u="sng" dirty="0">
                <a:solidFill>
                  <a:srgbClr val="94007C"/>
                </a:solidFill>
              </a:rPr>
              <a:t>SCHOOL DEVELOPMENT PLANNING</a:t>
            </a:r>
            <a:r>
              <a:rPr lang="en-GB" sz="2500" b="1" u="sng" dirty="0" smtClean="0">
                <a:solidFill>
                  <a:srgbClr val="94007C"/>
                </a:solidFill>
              </a:rPr>
              <a:t> </a:t>
            </a:r>
            <a:r>
              <a:rPr lang="en-GB" sz="2500" b="1" u="sng" dirty="0" smtClean="0"/>
              <a:t/>
            </a:r>
            <a:br>
              <a:rPr lang="en-GB" sz="2500" b="1" u="sng" dirty="0" smtClean="0"/>
            </a:br>
            <a:r>
              <a:rPr lang="en-GB" sz="2500" dirty="0"/>
              <a:t>Key points: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87202" y="1600200"/>
            <a:ext cx="6199597" cy="48529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endParaRPr lang="en-GB" sz="2000" b="1" dirty="0" smtClean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2000" dirty="0"/>
              <a:t>setting a school’s </a:t>
            </a:r>
            <a:r>
              <a:rPr lang="en-GB" sz="2000" b="1" dirty="0"/>
              <a:t>priorities and aligning resources</a:t>
            </a:r>
            <a:r>
              <a:rPr lang="en-GB" sz="2000" dirty="0"/>
              <a:t> (human and financial) over a 3 year period,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1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2000" b="1" dirty="0"/>
              <a:t>annual</a:t>
            </a:r>
            <a:r>
              <a:rPr lang="en-GB" sz="2000" dirty="0"/>
              <a:t> review of SDP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1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2000" dirty="0"/>
              <a:t>raising </a:t>
            </a:r>
            <a:r>
              <a:rPr lang="en-GB" sz="2000" b="1" dirty="0"/>
              <a:t>standards</a:t>
            </a:r>
            <a:r>
              <a:rPr lang="en-GB" sz="2000" dirty="0"/>
              <a:t> in literacy, numeracy and ICT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1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2000" dirty="0"/>
              <a:t>emphasising the importance of </a:t>
            </a:r>
            <a:r>
              <a:rPr lang="en-GB" sz="2000" b="1" dirty="0"/>
              <a:t>ethos and context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1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2000" dirty="0"/>
              <a:t>emphasising the importance of </a:t>
            </a:r>
            <a:r>
              <a:rPr lang="en-GB" sz="2000" b="1" dirty="0"/>
              <a:t>self-evaluation</a:t>
            </a:r>
            <a:r>
              <a:rPr lang="en-GB" sz="2000" dirty="0"/>
              <a:t> and </a:t>
            </a:r>
            <a:r>
              <a:rPr lang="en-GB" sz="2000" b="1" dirty="0"/>
              <a:t>evidence </a:t>
            </a:r>
            <a:r>
              <a:rPr lang="en-GB" sz="2000" dirty="0"/>
              <a:t>of and for improvement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1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2000" dirty="0"/>
              <a:t>outlining an </a:t>
            </a:r>
            <a:r>
              <a:rPr lang="en-GB" sz="2000" b="1" dirty="0"/>
              <a:t>improvement process and cycle</a:t>
            </a:r>
            <a:r>
              <a:rPr lang="en-GB" sz="2000" dirty="0"/>
              <a:t> - consultation, publication, monitoring, review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100" dirty="0"/>
          </a:p>
          <a:p>
            <a:pPr>
              <a:lnSpc>
                <a:spcPct val="80000"/>
              </a:lnSpc>
              <a:buFont typeface="Wingdings" charset="2"/>
              <a:buChar char="Ø"/>
            </a:pPr>
            <a:r>
              <a:rPr lang="en-GB" sz="2000" dirty="0"/>
              <a:t>emphasising the key role of </a:t>
            </a:r>
            <a:r>
              <a:rPr lang="en-GB" sz="2000" b="1" dirty="0"/>
              <a:t>governors</a:t>
            </a:r>
            <a:endParaRPr lang="en-GB" sz="2000" dirty="0"/>
          </a:p>
          <a:p>
            <a:pPr>
              <a:lnSpc>
                <a:spcPct val="80000"/>
              </a:lnSpc>
              <a:buFontTx/>
              <a:buNone/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992BFDF-C048-8448-8FE2-F47E5A664EA6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15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rgbClr val="94007C"/>
            </a:solidFill>
          </a:ln>
        </p:spPr>
        <p:txBody>
          <a:bodyPr/>
          <a:lstStyle/>
          <a:p>
            <a:r>
              <a:rPr lang="en-GB" sz="4000"/>
              <a:t>“…and evaluation”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46084" y="1600200"/>
            <a:ext cx="6561984" cy="4756150"/>
          </a:xfrm>
        </p:spPr>
        <p:txBody>
          <a:bodyPr>
            <a:normAutofit lnSpcReduction="10000"/>
          </a:bodyPr>
          <a:lstStyle/>
          <a:p>
            <a:pPr marL="609600" indent="-609600">
              <a:lnSpc>
                <a:spcPct val="70000"/>
              </a:lnSpc>
            </a:pPr>
            <a:r>
              <a:rPr lang="en-GB" sz="2400" dirty="0"/>
              <a:t> A statement and </a:t>
            </a:r>
            <a:r>
              <a:rPr lang="en-GB" sz="2400" dirty="0">
                <a:solidFill>
                  <a:srgbClr val="FF0000"/>
                </a:solidFill>
              </a:rPr>
              <a:t>evaluation</a:t>
            </a:r>
            <a:r>
              <a:rPr lang="en-GB" sz="2400" dirty="0"/>
              <a:t> of the ethos of the school.</a:t>
            </a:r>
          </a:p>
          <a:p>
            <a:pPr marL="609600" indent="-609600">
              <a:lnSpc>
                <a:spcPct val="70000"/>
              </a:lnSpc>
              <a:buFontTx/>
              <a:buNone/>
            </a:pPr>
            <a:endParaRPr lang="en-GB" sz="1200" dirty="0"/>
          </a:p>
          <a:p>
            <a:pPr marL="609600" indent="-609600">
              <a:lnSpc>
                <a:spcPct val="70000"/>
              </a:lnSpc>
            </a:pPr>
            <a:r>
              <a:rPr lang="en-GB" sz="1800" dirty="0"/>
              <a:t> </a:t>
            </a:r>
            <a:r>
              <a:rPr lang="en-GB" sz="2400" dirty="0"/>
              <a:t>A summary and </a:t>
            </a:r>
            <a:r>
              <a:rPr lang="en-GB" sz="2400" dirty="0">
                <a:solidFill>
                  <a:srgbClr val="FF0000"/>
                </a:solidFill>
              </a:rPr>
              <a:t>evaluation</a:t>
            </a:r>
            <a:r>
              <a:rPr lang="en-GB" sz="2400" dirty="0"/>
              <a:t>, including through the use of performance and other data, of the school’s approach to—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/>
              <a:t>learning, teaching, assessment, and the raising of standards of attainment among all pupils; 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/>
              <a:t>providing for the special, additional or other individual educational needs of pupils;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/>
              <a:t>promoting the health and well-being, attendance, good behaviour and discipline of pupils; 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/>
              <a:t>providing for the professional development of staff; 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/>
              <a:t>managing the attendance and promoting the health and well-being of staff; 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/>
              <a:t>promoting links with the parents of pupils at the school and the local community, including other schools, the business community and voluntary and statutory bodies; and </a:t>
            </a:r>
          </a:p>
          <a:p>
            <a:pPr marL="895350" lvl="1" indent="-381000">
              <a:lnSpc>
                <a:spcPct val="70000"/>
              </a:lnSpc>
            </a:pPr>
            <a:r>
              <a:rPr lang="en-GB" sz="1800" dirty="0"/>
              <a:t>promoting the effective use of ICT, including its use to support learning and teaching,  continuing professional development and school leadership and management.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5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5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5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 animBg="1"/>
      <p:bldP spid="5529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657A8F6-45A8-D045-B027-58C51C45D695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16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…school’s self-evaluation”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5256212"/>
          </a:xfrm>
        </p:spPr>
        <p:txBody>
          <a:bodyPr>
            <a:normAutofit/>
          </a:bodyPr>
          <a:lstStyle/>
          <a:p>
            <a:pPr lvl="1">
              <a:lnSpc>
                <a:spcPct val="70000"/>
              </a:lnSpc>
              <a:buFontTx/>
              <a:buNone/>
            </a:pPr>
            <a:r>
              <a:rPr lang="en-GB"/>
              <a:t>Identification of the areas for development, which shall be informed </a:t>
            </a:r>
            <a:r>
              <a:rPr lang="en-GB">
                <a:solidFill>
                  <a:srgbClr val="FF0000"/>
                </a:solidFill>
              </a:rPr>
              <a:t>by the school’s self-evaluation</a:t>
            </a:r>
            <a:r>
              <a:rPr lang="en-GB"/>
              <a:t> and include –</a:t>
            </a:r>
          </a:p>
          <a:p>
            <a:pPr lvl="1">
              <a:lnSpc>
                <a:spcPct val="70000"/>
              </a:lnSpc>
              <a:buFontTx/>
              <a:buNone/>
            </a:pPr>
            <a:endParaRPr lang="en-GB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/>
              <a:t>the </a:t>
            </a:r>
            <a:r>
              <a:rPr lang="en-GB" sz="2000" b="1"/>
              <a:t>school’s key targets </a:t>
            </a:r>
            <a:r>
              <a:rPr lang="en-GB" sz="2000"/>
              <a:t>for the period of the plan;</a:t>
            </a:r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/>
              <a:t>the </a:t>
            </a:r>
            <a:r>
              <a:rPr lang="en-GB" sz="2000" b="1"/>
              <a:t>planned outcomes</a:t>
            </a:r>
            <a:r>
              <a:rPr lang="en-GB" sz="2000"/>
              <a:t>, including planned outcomes in learning, teaching and raising standards of attainment, </a:t>
            </a:r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/>
              <a:t>the </a:t>
            </a:r>
            <a:r>
              <a:rPr lang="en-GB" sz="2000" b="1"/>
              <a:t>actions to be taken </a:t>
            </a:r>
            <a:r>
              <a:rPr lang="en-GB" sz="2000"/>
              <a:t>to achieve the outcomes and final dates for completion;</a:t>
            </a:r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/>
              <a:t>the </a:t>
            </a:r>
            <a:r>
              <a:rPr lang="en-GB" sz="2000" b="1"/>
              <a:t>financial and other resources </a:t>
            </a:r>
            <a:r>
              <a:rPr lang="en-GB" sz="2000"/>
              <a:t>available to the school; and</a:t>
            </a:r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endParaRPr lang="en-GB" sz="2000"/>
          </a:p>
          <a:p>
            <a:pPr lvl="1">
              <a:lnSpc>
                <a:spcPct val="70000"/>
              </a:lnSpc>
              <a:buFont typeface="Calibri" charset="0"/>
              <a:buAutoNum type="arabicPeriod"/>
            </a:pPr>
            <a:r>
              <a:rPr lang="en-GB" sz="2000"/>
              <a:t>the arrangements for the </a:t>
            </a:r>
            <a:r>
              <a:rPr lang="en-GB" sz="2000" b="1"/>
              <a:t>Board of Governors</a:t>
            </a:r>
            <a:r>
              <a:rPr lang="en-GB" sz="2000"/>
              <a:t>, in consultation with the principal, to monitor, review and evaluate progress made against the school development plan.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0E56497-7033-B243-99FC-00C32ECE6C1A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17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sz="3200" b="1" dirty="0">
                <a:solidFill>
                  <a:srgbClr val="94007C"/>
                </a:solidFill>
              </a:rPr>
              <a:t>Action plans and indicators (of success)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44095" y="1316038"/>
            <a:ext cx="7240253" cy="50403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Action plans need to be specific, precise, address the cause directly</a:t>
            </a:r>
            <a:r>
              <a:rPr lang="en-GB" sz="2800" dirty="0"/>
              <a:t> 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sz="18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400" i="1" dirty="0"/>
              <a:t>“The work of improvement is learning”</a:t>
            </a:r>
            <a:r>
              <a:rPr lang="en-GB" sz="2400" dirty="0"/>
              <a:t> – </a:t>
            </a:r>
            <a:r>
              <a:rPr lang="en-GB" sz="2400" b="1" dirty="0">
                <a:solidFill>
                  <a:srgbClr val="FF9900"/>
                </a:solidFill>
              </a:rPr>
              <a:t>first hand evidence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linked to a measurable indicator – </a:t>
            </a:r>
            <a:r>
              <a:rPr lang="en-GB" sz="2400" b="1" dirty="0">
                <a:solidFill>
                  <a:srgbClr val="FF9900"/>
                </a:solidFill>
              </a:rPr>
              <a:t>“how do you know”?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GB" b="1" dirty="0">
              <a:solidFill>
                <a:srgbClr val="FF9900"/>
              </a:solidFill>
            </a:endParaRPr>
          </a:p>
          <a:p>
            <a:pPr>
              <a:lnSpc>
                <a:spcPct val="80000"/>
              </a:lnSpc>
            </a:pPr>
            <a:r>
              <a:rPr lang="en-GB" sz="2400" dirty="0"/>
              <a:t>Consistent flow – </a:t>
            </a:r>
            <a:r>
              <a:rPr lang="en-GB" sz="2400" b="1" dirty="0">
                <a:solidFill>
                  <a:srgbClr val="FF9900"/>
                </a:solidFill>
              </a:rPr>
              <a:t>not just annual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i="1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i="1" dirty="0">
                <a:solidFill>
                  <a:srgbClr val="FF0000"/>
                </a:solidFill>
              </a:rPr>
              <a:t>“Data allows you to check if you were right”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800" b="1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b="1" dirty="0"/>
              <a:t>Plans – both </a:t>
            </a:r>
            <a:r>
              <a:rPr lang="en-GB" sz="2400" b="1" i="1" dirty="0"/>
              <a:t>slim and SMART</a:t>
            </a:r>
            <a:endParaRPr lang="en-GB" sz="2400" b="1" i="1" dirty="0">
              <a:solidFill>
                <a:srgbClr val="FF0000"/>
              </a:solidFill>
            </a:endParaRPr>
          </a:p>
          <a:p>
            <a:pPr lvl="1">
              <a:lnSpc>
                <a:spcPct val="80000"/>
              </a:lnSpc>
            </a:pP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46C9B41-9DD8-7844-B142-D14F58E48C17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18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sz="3600" b="1" i="1" dirty="0">
                <a:solidFill>
                  <a:srgbClr val="94007C"/>
                </a:solidFill>
              </a:rPr>
              <a:t>Evaluate,</a:t>
            </a:r>
            <a:r>
              <a:rPr lang="en-GB" sz="3600" b="1" dirty="0">
                <a:solidFill>
                  <a:srgbClr val="94007C"/>
                </a:solidFill>
              </a:rPr>
              <a:t> don’t </a:t>
            </a:r>
            <a:r>
              <a:rPr lang="en-GB" sz="2400" b="1" dirty="0">
                <a:solidFill>
                  <a:srgbClr val="94007C"/>
                </a:solidFill>
              </a:rPr>
              <a:t>(just)</a:t>
            </a:r>
            <a:r>
              <a:rPr lang="en-GB" sz="3600" b="1" dirty="0">
                <a:solidFill>
                  <a:srgbClr val="94007C"/>
                </a:solidFill>
              </a:rPr>
              <a:t> describe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51924" y="1403350"/>
            <a:ext cx="6692076" cy="4953000"/>
          </a:xfrm>
          <a:ln>
            <a:solidFill>
              <a:srgbClr val="94007C"/>
            </a:solidFill>
          </a:ln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800" dirty="0"/>
              <a:t>Much less descriptive language – too long-winded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Much more evaluative language – short executive commentary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Refer to your evidence sources (rather than including in the SDP file)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Give the evaluation headline: did it show cause?   “Why”?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Be precise and specific – What did it tell you?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Data raises questions:  evaluation should answer questions raised.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Vague language gives away poor evaluation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24F83A3-49FB-6648-B4BA-07B8A5146669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19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1680" y="274638"/>
            <a:ext cx="8229600" cy="1143000"/>
          </a:xfrm>
        </p:spPr>
        <p:txBody>
          <a:bodyPr/>
          <a:lstStyle/>
          <a:p>
            <a:r>
              <a:rPr lang="en-GB" sz="4000" dirty="0">
                <a:solidFill>
                  <a:srgbClr val="94007C"/>
                </a:solidFill>
              </a:rPr>
              <a:t>Strategic planning and evaluation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22616" y="1600200"/>
            <a:ext cx="7028664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Actions</a:t>
            </a:r>
            <a:r>
              <a:rPr lang="en-GB" dirty="0"/>
              <a:t> and </a:t>
            </a:r>
            <a:r>
              <a:rPr lang="en-GB" b="1" dirty="0"/>
              <a:t>causes</a:t>
            </a:r>
            <a:r>
              <a:rPr lang="en-GB" dirty="0"/>
              <a:t> group strategically</a:t>
            </a:r>
          </a:p>
          <a:p>
            <a:pPr>
              <a:lnSpc>
                <a:spcPct val="90000"/>
              </a:lnSpc>
            </a:pPr>
            <a:r>
              <a:rPr lang="en-GB" dirty="0"/>
              <a:t>Many of the enabling actions aim to a common purpose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But most are reported in isolation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Rather than showing the strategic relationship</a:t>
            </a:r>
          </a:p>
          <a:p>
            <a:pPr>
              <a:lnSpc>
                <a:spcPct val="90000"/>
              </a:lnSpc>
            </a:pPr>
            <a:r>
              <a:rPr lang="en-GB" dirty="0"/>
              <a:t>Related actions in Literacy Plan, the SEN plan, the Extended Schools plan, the ICT plan….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But are hardly ever connected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F014D35-2552-6748-9FC6-5D7E0747A113}" type="slidenum">
              <a:rPr lang="en-GB" sz="1400">
                <a:solidFill>
                  <a:schemeClr val="tx1"/>
                </a:solidFill>
                <a:latin typeface="Arial" charset="0"/>
              </a:rPr>
              <a:pPr/>
              <a:t>20</a:t>
            </a:fld>
            <a:endParaRPr lang="en-GB" sz="14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sz="3600" dirty="0">
                <a:solidFill>
                  <a:srgbClr val="94007C"/>
                </a:solidFill>
              </a:rPr>
              <a:t>Summary -</a:t>
            </a:r>
            <a:r>
              <a:rPr lang="en-GB" sz="3600" i="1" dirty="0">
                <a:solidFill>
                  <a:srgbClr val="94007C"/>
                </a:solidFill>
              </a:rPr>
              <a:t> FLOW</a:t>
            </a:r>
            <a:endParaRPr lang="en-GB" sz="3600" dirty="0">
              <a:solidFill>
                <a:srgbClr val="94007C"/>
              </a:solidFill>
            </a:endParaRP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55584" y="1316038"/>
            <a:ext cx="6688416" cy="50403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Slim, SMART plans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Follow the data: </a:t>
            </a:r>
            <a:r>
              <a:rPr lang="en-GB" sz="2400" i="1" u="sng" dirty="0"/>
              <a:t>ask</a:t>
            </a:r>
            <a:r>
              <a:rPr lang="en-GB" sz="2400" dirty="0"/>
              <a:t> and </a:t>
            </a:r>
            <a:r>
              <a:rPr lang="en-GB" sz="2400" i="1" u="sng" dirty="0"/>
              <a:t>answer</a:t>
            </a:r>
            <a:r>
              <a:rPr lang="en-GB" sz="2400" u="sng" dirty="0"/>
              <a:t> the question</a:t>
            </a:r>
          </a:p>
          <a:p>
            <a:pPr>
              <a:lnSpc>
                <a:spcPct val="90000"/>
              </a:lnSpc>
            </a:pPr>
            <a:r>
              <a:rPr lang="en-GB" sz="2400" i="1" dirty="0"/>
              <a:t>Evaluate</a:t>
            </a:r>
            <a:r>
              <a:rPr lang="en-GB" sz="2400" dirty="0"/>
              <a:t>, don’t just describe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</a:rPr>
              <a:t>Why?</a:t>
            </a:r>
          </a:p>
          <a:p>
            <a:pPr>
              <a:lnSpc>
                <a:spcPct val="90000"/>
              </a:lnSpc>
            </a:pPr>
            <a:r>
              <a:rPr lang="en-GB" sz="2400" i="1" dirty="0"/>
              <a:t>Refer</a:t>
            </a:r>
            <a:r>
              <a:rPr lang="en-GB" sz="2400" dirty="0"/>
              <a:t> to the evidence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</a:rPr>
              <a:t>How do you know?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Enabling actions aren’t outcomes 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</a:rPr>
              <a:t>So what?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Group causes/actions strategically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Report historically.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Be </a:t>
            </a:r>
            <a:r>
              <a:rPr lang="en-GB" sz="2400" b="1" dirty="0"/>
              <a:t>open</a:t>
            </a:r>
            <a:r>
              <a:rPr lang="en-GB" sz="2400" dirty="0"/>
              <a:t>,   </a:t>
            </a:r>
            <a:r>
              <a:rPr lang="en-GB" sz="2400" b="1" dirty="0"/>
              <a:t>frank</a:t>
            </a:r>
            <a:r>
              <a:rPr lang="en-GB" sz="2400" dirty="0"/>
              <a:t>,   </a:t>
            </a:r>
            <a:r>
              <a:rPr lang="en-GB" sz="2400" b="1" dirty="0"/>
              <a:t>specific  </a:t>
            </a:r>
            <a:r>
              <a:rPr lang="en-GB" sz="2400" dirty="0"/>
              <a:t> and   </a:t>
            </a:r>
            <a:r>
              <a:rPr lang="en-GB" sz="2400" b="1" dirty="0"/>
              <a:t>precise</a:t>
            </a:r>
          </a:p>
          <a:p>
            <a:pPr>
              <a:lnSpc>
                <a:spcPct val="90000"/>
              </a:lnSpc>
            </a:pPr>
            <a:r>
              <a:rPr lang="en-GB" sz="1800" i="1" dirty="0"/>
              <a:t>         </a:t>
            </a:r>
            <a:r>
              <a:rPr lang="en-GB" sz="1800" i="1" dirty="0">
                <a:solidFill>
                  <a:srgbClr val="FF0000"/>
                </a:solidFill>
              </a:rPr>
              <a:t>Why?          So what?           How do you know?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Self-evaluation belongs to the individual school</a:t>
            </a:r>
            <a:endParaRPr lang="en-GB" sz="2400" b="1" i="1" dirty="0"/>
          </a:p>
          <a:p>
            <a:pPr>
              <a:lnSpc>
                <a:spcPct val="90000"/>
              </a:lnSpc>
            </a:pPr>
            <a:endParaRPr lang="en-GB" sz="2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803" y="4572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Let’s have a look at some examples!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6803" y="1415951"/>
            <a:ext cx="8570259" cy="353914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400" dirty="0" err="1" smtClean="0"/>
              <a:t>Dewch</a:t>
            </a:r>
            <a:r>
              <a:rPr lang="en-US" sz="4400" dirty="0" smtClean="0"/>
              <a:t> </a:t>
            </a:r>
            <a:r>
              <a:rPr lang="en-US" sz="4400" dirty="0" err="1" smtClean="0"/>
              <a:t>i</a:t>
            </a:r>
            <a:r>
              <a:rPr lang="en-US" sz="4400" dirty="0" smtClean="0"/>
              <a:t> </a:t>
            </a:r>
            <a:r>
              <a:rPr lang="en-US" sz="4400" dirty="0" err="1" smtClean="0"/>
              <a:t>ni</a:t>
            </a:r>
            <a:r>
              <a:rPr lang="en-US" sz="4400" dirty="0" smtClean="0"/>
              <a:t> </a:t>
            </a:r>
            <a:r>
              <a:rPr lang="en-US" sz="4400" dirty="0" err="1" smtClean="0"/>
              <a:t>edrych</a:t>
            </a:r>
            <a:r>
              <a:rPr lang="en-US" sz="4400" dirty="0" smtClean="0"/>
              <a:t> </a:t>
            </a:r>
            <a:r>
              <a:rPr lang="en-US" sz="4400" dirty="0" err="1" smtClean="0"/>
              <a:t>ar</a:t>
            </a:r>
            <a:r>
              <a:rPr lang="en-US" sz="4400" dirty="0" smtClean="0"/>
              <a:t> </a:t>
            </a:r>
            <a:r>
              <a:rPr lang="en-US" sz="4400" dirty="0" err="1" smtClean="0"/>
              <a:t>enghreifftiau</a:t>
            </a:r>
            <a:r>
              <a:rPr lang="en-US" sz="4400" dirty="0" smtClean="0"/>
              <a:t>!</a:t>
            </a:r>
            <a:endParaRPr lang="en-US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59425" y="2289194"/>
            <a:ext cx="6400800" cy="1752600"/>
          </a:xfrm>
        </p:spPr>
        <p:txBody>
          <a:bodyPr/>
          <a:lstStyle/>
          <a:p>
            <a:r>
              <a:rPr lang="en-US" dirty="0" smtClean="0"/>
              <a:t>How does an inspection influence a SDP?</a:t>
            </a:r>
          </a:p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arolwg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dylanwadi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CDY?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197" y="215948"/>
            <a:ext cx="4162978" cy="20021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59425" y="2289194"/>
            <a:ext cx="6400800" cy="3655876"/>
          </a:xfrm>
        </p:spPr>
        <p:txBody>
          <a:bodyPr>
            <a:normAutofit fontScale="92500"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All schools have to produce a Self evaluation document, and </a:t>
            </a:r>
            <a:r>
              <a:rPr lang="en-US" dirty="0" err="1" smtClean="0">
                <a:solidFill>
                  <a:schemeClr val="tx1"/>
                </a:solidFill>
              </a:rPr>
              <a:t>Estyn’s</a:t>
            </a:r>
            <a:r>
              <a:rPr lang="en-US" dirty="0" smtClean="0">
                <a:solidFill>
                  <a:schemeClr val="tx1"/>
                </a:solidFill>
              </a:rPr>
              <a:t> role is to see whether they agree with your evaluation. 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Mae </a:t>
            </a:r>
            <a:r>
              <a:rPr lang="en-US" dirty="0" err="1" smtClean="0">
                <a:solidFill>
                  <a:schemeClr val="tx1"/>
                </a:solidFill>
              </a:rPr>
              <a:t>pob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ysgol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ffurfio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dogfen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hunanwerthuso</a:t>
            </a:r>
            <a:r>
              <a:rPr lang="en-US" dirty="0" smtClean="0">
                <a:solidFill>
                  <a:schemeClr val="tx1"/>
                </a:solidFill>
              </a:rPr>
              <a:t>, </a:t>
            </a:r>
            <a:r>
              <a:rPr lang="en-US" dirty="0" err="1" smtClean="0">
                <a:solidFill>
                  <a:schemeClr val="tx1"/>
                </a:solidFill>
              </a:rPr>
              <a:t>rôl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Estyn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yw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nodi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os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maent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cytuno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efo’r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gwerthusiad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197" y="215948"/>
            <a:ext cx="4162978" cy="20021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116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94007C"/>
                </a:solidFill>
              </a:rPr>
              <a:t>Post- </a:t>
            </a:r>
            <a:r>
              <a:rPr lang="en-US" dirty="0" err="1" smtClean="0">
                <a:solidFill>
                  <a:srgbClr val="94007C"/>
                </a:solidFill>
              </a:rPr>
              <a:t>Estyn</a:t>
            </a:r>
            <a:r>
              <a:rPr lang="en-US" dirty="0" smtClean="0">
                <a:solidFill>
                  <a:srgbClr val="94007C"/>
                </a:solidFill>
              </a:rPr>
              <a:t> action plan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6578" y="917340"/>
            <a:ext cx="7187422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800" b="1" dirty="0" smtClean="0"/>
              <a:t>Recommendations</a:t>
            </a:r>
          </a:p>
          <a:p>
            <a:pPr>
              <a:buNone/>
            </a:pPr>
            <a:r>
              <a:rPr lang="en-US" sz="1800" dirty="0"/>
              <a:t>In order to develop further, the school needs to</a:t>
            </a:r>
            <a:r>
              <a:rPr lang="en-US" sz="1800" dirty="0" smtClean="0"/>
              <a:t>: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/>
              <a:t>R1 build on the improvements in pupils’ achievements at the end of both </a:t>
            </a:r>
            <a:r>
              <a:rPr lang="en-US" sz="1800" dirty="0" smtClean="0"/>
              <a:t>key stages </a:t>
            </a:r>
            <a:r>
              <a:rPr lang="en-US" sz="1800" dirty="0"/>
              <a:t>and improve further the performance of more able pupils;</a:t>
            </a:r>
          </a:p>
          <a:p>
            <a:pPr>
              <a:buNone/>
            </a:pPr>
            <a:r>
              <a:rPr lang="en-US" sz="1800" dirty="0"/>
              <a:t>R2 extend pupils’ speaking, writing and number skills across the curriculum;</a:t>
            </a:r>
          </a:p>
          <a:p>
            <a:pPr>
              <a:buNone/>
            </a:pPr>
            <a:r>
              <a:rPr lang="en-US" sz="1800" dirty="0"/>
              <a:t>R3 strengthen pupils’ Welsh second language skills and develop their </a:t>
            </a:r>
            <a:r>
              <a:rPr lang="en-US" sz="1800" dirty="0" smtClean="0"/>
              <a:t>confidence in </a:t>
            </a:r>
            <a:r>
              <a:rPr lang="en-US" sz="1800" dirty="0"/>
              <a:t>speaking Welsh in a range of contexts;</a:t>
            </a:r>
          </a:p>
          <a:p>
            <a:pPr>
              <a:buNone/>
            </a:pPr>
            <a:r>
              <a:rPr lang="en-US" sz="1800" dirty="0"/>
              <a:t>R4 ensure consistency in the quality of the written feedback offered to pupils </a:t>
            </a:r>
            <a:r>
              <a:rPr lang="en-US" sz="1800" dirty="0" smtClean="0"/>
              <a:t>and develop </a:t>
            </a:r>
            <a:r>
              <a:rPr lang="en-US" sz="1800" dirty="0"/>
              <a:t>assessment for learning strategies further; and</a:t>
            </a:r>
          </a:p>
          <a:p>
            <a:pPr>
              <a:buNone/>
            </a:pPr>
            <a:r>
              <a:rPr lang="en-US" sz="1800" dirty="0"/>
              <a:t>R5 review the deployment of staff to meet pupils’ current learning needs in </a:t>
            </a:r>
            <a:r>
              <a:rPr lang="en-US" sz="1800" dirty="0" smtClean="0"/>
              <a:t>large  classes.</a:t>
            </a:r>
          </a:p>
          <a:p>
            <a:pPr>
              <a:buNone/>
            </a:pPr>
            <a:r>
              <a:rPr lang="en-US" sz="1800" b="1" dirty="0"/>
              <a:t>What happens next</a:t>
            </a:r>
            <a:r>
              <a:rPr lang="en-US" sz="1800" b="1" dirty="0" smtClean="0"/>
              <a:t>?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/>
              <a:t>The school will produce an action plan to show how it will address the</a:t>
            </a:r>
          </a:p>
          <a:p>
            <a:pPr>
              <a:buNone/>
            </a:pPr>
            <a:r>
              <a:rPr lang="en-US" sz="1800" dirty="0"/>
              <a:t>recommendations. </a:t>
            </a:r>
            <a:r>
              <a:rPr lang="en-US" sz="1800" dirty="0" err="1"/>
              <a:t>Estyn</a:t>
            </a:r>
            <a:r>
              <a:rPr lang="en-US" sz="1800" dirty="0"/>
              <a:t> will monitor the school’s progress.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409230" y="260350"/>
            <a:ext cx="8401050" cy="6408738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75" y="142875"/>
            <a:ext cx="7972425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School Development Planning Cycle</a:t>
            </a:r>
            <a:b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Gylchred</a:t>
            </a: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 err="1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ynllunio</a:t>
            </a: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Datblygiad</a:t>
            </a:r>
            <a:r>
              <a:rPr lang="en-GB" sz="3600" dirty="0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 err="1" smtClean="0">
                <a:solidFill>
                  <a:srgbClr val="94007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Ysgol</a:t>
            </a:r>
            <a:endParaRPr lang="en-GB" sz="3600" dirty="0">
              <a:solidFill>
                <a:srgbClr val="94007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2" name="Footer Placeholder 28"/>
          <p:cNvSpPr>
            <a:spLocks noGrp="1"/>
          </p:cNvSpPr>
          <p:nvPr>
            <p:ph type="ftr" sz="quarter" idx="11"/>
          </p:nvPr>
        </p:nvSpPr>
        <p:spPr bwMode="auto">
          <a:xfrm>
            <a:off x="2786063" y="6357938"/>
            <a:ext cx="3500437" cy="365125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sz="2000" i="1">
                <a:solidFill>
                  <a:srgbClr val="FF0000"/>
                </a:solidFill>
              </a:rPr>
              <a:t>Every School a Good School</a:t>
            </a:r>
          </a:p>
        </p:txBody>
      </p:sp>
      <p:sp>
        <p:nvSpPr>
          <p:cNvPr id="12293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US"/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 bwMode="auto">
          <a:xfrm>
            <a:off x="681817" y="836613"/>
            <a:ext cx="8358188" cy="6307137"/>
            <a:chOff x="3167" y="2299"/>
            <a:chExt cx="5816" cy="4495"/>
          </a:xfrm>
        </p:grpSpPr>
        <p:sp>
          <p:nvSpPr>
            <p:cNvPr id="12304" name="AutoShape 11"/>
            <p:cNvSpPr>
              <a:spLocks noChangeArrowheads="1" noTextEdit="1"/>
            </p:cNvSpPr>
            <p:nvPr/>
          </p:nvSpPr>
          <p:spPr bwMode="auto">
            <a:xfrm>
              <a:off x="3167" y="2299"/>
              <a:ext cx="5816" cy="4495"/>
            </a:xfrm>
            <a:custGeom>
              <a:avLst/>
              <a:gdLst>
                <a:gd name="T0" fmla="*/ 12427 w 21600"/>
                <a:gd name="T1" fmla="*/ 2912 h 21600"/>
                <a:gd name="T2" fmla="*/ 18228 w 21600"/>
                <a:gd name="T3" fmla="*/ 9245 h 21600"/>
              </a:gdLst>
              <a:ahLst/>
              <a:cxnLst>
                <a:cxn ang="0">
                  <a:pos x="21600" y="6079"/>
                </a:cxn>
                <a:cxn ang="0">
                  <a:pos x="15126" y="0"/>
                </a:cxn>
                <a:cxn ang="0">
                  <a:pos x="15126" y="2912"/>
                </a:cxn>
                <a:cxn ang="0">
                  <a:pos x="12427" y="2912"/>
                </a:cxn>
                <a:cxn ang="0">
                  <a:pos x="0" y="12158"/>
                </a:cxn>
                <a:cxn ang="0">
                  <a:pos x="0" y="21600"/>
                </a:cxn>
                <a:cxn ang="0">
                  <a:pos x="6474" y="21600"/>
                </a:cxn>
                <a:cxn ang="0">
                  <a:pos x="6474" y="12158"/>
                </a:cxn>
                <a:cxn ang="0">
                  <a:pos x="12427" y="9246"/>
                </a:cxn>
                <a:cxn ang="0">
                  <a:pos x="15126" y="9246"/>
                </a:cxn>
                <a:cxn ang="0">
                  <a:pos x="15126" y="12158"/>
                </a:cxn>
                <a:cxn ang="0">
                  <a:pos x="21600" y="6079"/>
                </a:cxn>
              </a:cxnLst>
              <a:rect l="T0" t="T1" r="T2" b="T3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4367" y="2823"/>
              <a:ext cx="3523" cy="3327"/>
            </a:xfrm>
            <a:prstGeom prst="ellipse">
              <a:avLst/>
            </a:prstGeom>
            <a:noFill/>
            <a:ln w="28575">
              <a:solidFill>
                <a:srgbClr val="0070C0"/>
              </a:solidFill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>
              <a:prstTxWarp prst="textNoShape">
                <a:avLst/>
              </a:prstTxWarp>
            </a:bodyPr>
            <a:lstStyle/>
            <a:p>
              <a:pPr>
                <a:lnSpc>
                  <a:spcPct val="90000"/>
                </a:lnSpc>
                <a:spcBef>
                  <a:spcPts val="600"/>
                </a:spcBef>
                <a:buClr>
                  <a:srgbClr val="00FFFF"/>
                </a:buClr>
                <a:buSzPct val="75000"/>
                <a:buFont typeface="Wingdings" charset="2"/>
                <a:buNone/>
              </a:pPr>
              <a:endParaRPr lang="en-US">
                <a:solidFill>
                  <a:srgbClr val="000000"/>
                </a:solidFill>
                <a:effectLst>
                  <a:outerShdw blurRad="38100" dist="38100" dir="2700000" algn="tl">
                    <a:srgbClr val="DDDDDD"/>
                  </a:outerShdw>
                </a:effectLst>
              </a:endParaRPr>
            </a:p>
          </p:txBody>
        </p:sp>
        <p:sp>
          <p:nvSpPr>
            <p:cNvPr id="1028" name="Text Box 4"/>
            <p:cNvSpPr txBox="1">
              <a:spLocks noChangeArrowheads="1"/>
            </p:cNvSpPr>
            <p:nvPr/>
          </p:nvSpPr>
          <p:spPr bwMode="auto">
            <a:xfrm>
              <a:off x="3653" y="3713"/>
              <a:ext cx="1570" cy="794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lIns="18000" tIns="10800" rIns="18000" bIns="10800">
              <a:prstTxWarp prst="textNoShape">
                <a:avLst/>
              </a:prstTxWarp>
            </a:bodyPr>
            <a:lstStyle/>
            <a:p>
              <a:pPr algn="ctr"/>
              <a:r>
                <a:rPr lang="en-US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Stage 5: Take action and review </a:t>
              </a:r>
              <a:r>
                <a:rPr lang="en-US" b="1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progress</a:t>
              </a:r>
            </a:p>
            <a:p>
              <a:pPr algn="ctr"/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Cam 5: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Gweithredu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a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gwerthuso</a:t>
              </a:r>
              <a:r>
                <a:rPr lang="en-US" b="1" dirty="0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 </a:t>
              </a:r>
              <a:r>
                <a:rPr lang="en-US" b="1" dirty="0" err="1" smtClean="0">
                  <a:effectLst>
                    <a:outerShdw blurRad="38100" dist="38100" dir="2700000" algn="tl">
                      <a:srgbClr val="FFFFFF"/>
                    </a:outerShdw>
                  </a:effectLst>
                  <a:latin typeface="Calibri" charset="0"/>
                  <a:ea typeface="Times New Roman" charset="0"/>
                </a:rPr>
                <a:t>cynnydd</a:t>
              </a:r>
              <a:endParaRPr 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endParaRPr>
            </a:p>
          </p:txBody>
        </p:sp>
      </p:grpSp>
      <p:sp>
        <p:nvSpPr>
          <p:cNvPr id="23" name="Text Box 4"/>
          <p:cNvSpPr txBox="1">
            <a:spLocks noChangeArrowheads="1"/>
          </p:cNvSpPr>
          <p:nvPr/>
        </p:nvSpPr>
        <p:spPr bwMode="auto">
          <a:xfrm>
            <a:off x="1682820" y="4714875"/>
            <a:ext cx="2255838" cy="15252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4: What must we do to make it happen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>
              <a:lnSpc>
                <a:spcPct val="90000"/>
              </a:lnSpc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4: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angen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gael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hwn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ddigwydd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3641795" y="1285874"/>
            <a:ext cx="2255838" cy="13573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1: What is our vision for our school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</a:p>
          <a:p>
            <a:pPr algn="ctr"/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1: Beth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yw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weledigaeth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ein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5897633" y="4786313"/>
            <a:ext cx="2500312" cy="1571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sz="16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3: What more do we want to achieve in 1 to 3 years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</a:t>
            </a:r>
          </a:p>
          <a:p>
            <a:pPr algn="ctr"/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Cam 3: Beth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arall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rydym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am </a:t>
            </a:r>
            <a:r>
              <a:rPr lang="en-US" sz="1600" b="1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yflawni</a:t>
            </a:r>
            <a:r>
              <a:rPr lang="en-US" sz="1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mewn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1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i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3 </a:t>
            </a:r>
            <a:r>
              <a:rPr lang="en-US" sz="16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blynedd</a:t>
            </a:r>
            <a:r>
              <a:rPr lang="en-US" sz="1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sz="3200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6111945" y="2643187"/>
            <a:ext cx="2357438" cy="16965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 lIns="18000" tIns="10800" rIns="18000" bIns="10800">
            <a:prstTxWarp prst="textNoShape">
              <a:avLst/>
            </a:prstTxWarp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Stage 2: How well, based on evidence, are we doing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 Cam 2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Gan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edrych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ystiolaeth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, pa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mor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dd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a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mae’r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ysgol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yn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b="1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gwneud</a:t>
            </a:r>
            <a:r>
              <a:rPr lang="en-US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Calibri" charset="0"/>
                <a:ea typeface="Times New Roman" charset="0"/>
              </a:rPr>
              <a:t>?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7" name="Oval 9"/>
          <p:cNvSpPr>
            <a:spLocks noChangeArrowheads="1"/>
          </p:cNvSpPr>
          <p:nvPr/>
        </p:nvSpPr>
        <p:spPr bwMode="auto">
          <a:xfrm>
            <a:off x="3862968" y="2849080"/>
            <a:ext cx="2143137" cy="2178651"/>
          </a:xfrm>
          <a:prstGeom prst="ellipse">
            <a:avLst/>
          </a:prstGeom>
          <a:solidFill>
            <a:srgbClr val="94007C"/>
          </a:solidFill>
          <a:ln w="38100">
            <a:solidFill>
              <a:srgbClr val="0070C0"/>
            </a:solidFill>
            <a:round/>
            <a:headEnd/>
            <a:tailEnd/>
          </a:ln>
          <a:effectLst>
            <a:softEdge rad="63500"/>
          </a:effectLst>
        </p:spPr>
        <p:txBody>
          <a:bodyPr>
            <a:prstTxWarp prst="textNoShape">
              <a:avLst/>
            </a:prstTxWarp>
          </a:bodyPr>
          <a:lstStyle/>
          <a:p>
            <a:pPr algn="ctr"/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Improving outcomes for all 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pupils</a:t>
            </a:r>
          </a:p>
          <a:p>
            <a:pPr algn="ctr"/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Sicrhau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deilliannau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ar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gyfer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pob</a:t>
            </a:r>
            <a:r>
              <a:rPr lang="en-US" sz="1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 </a:t>
            </a:r>
            <a:r>
              <a:rPr lang="en-US" sz="1600" b="1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alibri" charset="0"/>
                <a:ea typeface="Times New Roman" charset="0"/>
              </a:rPr>
              <a:t>disgybl</a:t>
            </a:r>
            <a:endParaRPr lang="en-US" sz="3600" b="1" i="1" dirty="0">
              <a:solidFill>
                <a:schemeClr val="bg1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alibri" charset="0"/>
              <a:ea typeface="Times New Roma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286375" y="5857875"/>
            <a:ext cx="3857625" cy="646113"/>
          </a:xfrm>
          <a:prstGeom prst="rect">
            <a:avLst/>
          </a:prstGeom>
          <a:noFill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r>
              <a:rPr lang="en-GB">
                <a:solidFill>
                  <a:srgbClr val="C00000"/>
                </a:solidFill>
                <a:latin typeface="Calibri" charset="0"/>
              </a:rPr>
              <a:t> </a:t>
            </a:r>
            <a:endParaRPr lang="en-GB" i="1">
              <a:solidFill>
                <a:srgbClr val="C00000"/>
              </a:solidFill>
              <a:latin typeface="Calibri" charset="0"/>
            </a:endParaRPr>
          </a:p>
          <a:p>
            <a:pPr>
              <a:lnSpc>
                <a:spcPct val="90000"/>
              </a:lnSpc>
              <a:spcBef>
                <a:spcPts val="600"/>
              </a:spcBef>
              <a:buClr>
                <a:srgbClr val="00FFFF"/>
              </a:buClr>
              <a:buSzPct val="75000"/>
              <a:buFont typeface="Wingdings" charset="2"/>
              <a:buNone/>
            </a:pPr>
            <a:endParaRPr lang="en-GB"/>
          </a:p>
        </p:txBody>
      </p:sp>
      <p:grpSp>
        <p:nvGrpSpPr>
          <p:cNvPr id="19" name="Group 18"/>
          <p:cNvGrpSpPr/>
          <p:nvPr/>
        </p:nvGrpSpPr>
        <p:grpSpPr>
          <a:xfrm>
            <a:off x="7153658" y="1571861"/>
            <a:ext cx="1315725" cy="1277220"/>
            <a:chOff x="7153658" y="1571861"/>
            <a:chExt cx="1315725" cy="1277220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53658" y="1571861"/>
              <a:ext cx="1315725" cy="632801"/>
            </a:xfrm>
            <a:prstGeom prst="rect">
              <a:avLst/>
            </a:prstGeom>
          </p:spPr>
        </p:pic>
        <p:cxnSp>
          <p:nvCxnSpPr>
            <p:cNvPr id="18" name="Straight Arrow Connector 17"/>
            <p:cNvCxnSpPr>
              <a:stCxn id="16" idx="2"/>
            </p:cNvCxnSpPr>
            <p:nvPr/>
          </p:nvCxnSpPr>
          <p:spPr>
            <a:xfrm rot="5400000">
              <a:off x="7318178" y="2355737"/>
              <a:ext cx="644418" cy="342269"/>
            </a:xfrm>
            <a:prstGeom prst="straightConnector1">
              <a:avLst/>
            </a:prstGeom>
            <a:ln w="63500">
              <a:solidFill>
                <a:srgbClr val="94007C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93838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94007C"/>
                </a:solidFill>
              </a:rPr>
              <a:t>Today - </a:t>
            </a:r>
            <a:r>
              <a:rPr lang="en-US" dirty="0" err="1" smtClean="0">
                <a:solidFill>
                  <a:srgbClr val="94007C"/>
                </a:solidFill>
              </a:rPr>
              <a:t>Heddiw</a:t>
            </a:r>
            <a:endParaRPr lang="en-US" dirty="0">
              <a:solidFill>
                <a:srgbClr val="94007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510" y="-22933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94007C"/>
                </a:solidFill>
              </a:rPr>
              <a:t>Presentation Day. </a:t>
            </a:r>
            <a:r>
              <a:rPr lang="en-US" dirty="0" err="1" smtClean="0">
                <a:solidFill>
                  <a:srgbClr val="94007C"/>
                </a:solidFill>
              </a:rPr>
              <a:t>Dydd</a:t>
            </a:r>
            <a:r>
              <a:rPr lang="en-US" dirty="0" smtClean="0">
                <a:solidFill>
                  <a:srgbClr val="94007C"/>
                </a:solidFill>
              </a:rPr>
              <a:t> </a:t>
            </a:r>
            <a:r>
              <a:rPr lang="en-US" dirty="0" err="1" smtClean="0">
                <a:solidFill>
                  <a:srgbClr val="94007C"/>
                </a:solidFill>
              </a:rPr>
              <a:t>Cyflwyniadau</a:t>
            </a:r>
            <a:endParaRPr lang="en-US" dirty="0">
              <a:solidFill>
                <a:srgbClr val="94007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3846" y="913666"/>
            <a:ext cx="7360154" cy="6247910"/>
          </a:xfrm>
        </p:spPr>
        <p:txBody>
          <a:bodyPr>
            <a:normAutofit/>
          </a:bodyPr>
          <a:lstStyle/>
          <a:p>
            <a:r>
              <a:rPr lang="en-US" dirty="0" smtClean="0"/>
              <a:t>There will be four sets of governors.</a:t>
            </a:r>
          </a:p>
          <a:p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pedwar</a:t>
            </a:r>
            <a:r>
              <a:rPr lang="en-US" dirty="0" smtClean="0"/>
              <a:t> set o </a:t>
            </a:r>
            <a:r>
              <a:rPr lang="en-US" dirty="0" err="1" smtClean="0"/>
              <a:t>lywodraethwyr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3097" dirty="0" smtClean="0"/>
              <a:t>Each presentation will be 5 minutes per person</a:t>
            </a:r>
          </a:p>
          <a:p>
            <a:pPr algn="ctr">
              <a:buNone/>
            </a:pPr>
            <a:r>
              <a:rPr lang="en-US" sz="3097" dirty="0" err="1" smtClean="0"/>
              <a:t>Bydd</a:t>
            </a:r>
            <a:r>
              <a:rPr lang="en-US" sz="3097" dirty="0" smtClean="0"/>
              <a:t> </a:t>
            </a:r>
            <a:r>
              <a:rPr lang="en-US" sz="3097" dirty="0" err="1" smtClean="0"/>
              <a:t>pob</a:t>
            </a:r>
            <a:r>
              <a:rPr lang="en-US" sz="3097" dirty="0" smtClean="0"/>
              <a:t> </a:t>
            </a:r>
            <a:r>
              <a:rPr lang="en-US" sz="3097" dirty="0" err="1" smtClean="0"/>
              <a:t>cyflwyniad</a:t>
            </a:r>
            <a:r>
              <a:rPr lang="en-US" sz="3097" dirty="0" smtClean="0"/>
              <a:t> </a:t>
            </a:r>
            <a:r>
              <a:rPr lang="en-US" sz="3097" dirty="0" err="1" smtClean="0"/>
              <a:t>yn</a:t>
            </a:r>
            <a:r>
              <a:rPr lang="en-US" sz="3097" dirty="0" smtClean="0"/>
              <a:t> 5 </a:t>
            </a:r>
            <a:r>
              <a:rPr lang="en-US" sz="3097" dirty="0" err="1" smtClean="0"/>
              <a:t>muned</a:t>
            </a:r>
            <a:r>
              <a:rPr lang="en-US" sz="3097" dirty="0" smtClean="0"/>
              <a:t> </a:t>
            </a:r>
            <a:r>
              <a:rPr lang="en-US" sz="3097" dirty="0" err="1" smtClean="0"/>
              <a:t>pob</a:t>
            </a:r>
            <a:r>
              <a:rPr lang="en-US" sz="3097" dirty="0" smtClean="0"/>
              <a:t> </a:t>
            </a:r>
            <a:r>
              <a:rPr lang="en-US" sz="3097" dirty="0" err="1" smtClean="0"/>
              <a:t>unigolyn</a:t>
            </a:r>
            <a:endParaRPr lang="en-US" dirty="0" smtClean="0"/>
          </a:p>
          <a:p>
            <a:pPr algn="ctr">
              <a:buNone/>
            </a:pPr>
            <a:endParaRPr lang="en-US" b="1" dirty="0" smtClean="0">
              <a:solidFill>
                <a:srgbClr val="94007C"/>
              </a:solidFill>
            </a:endParaRPr>
          </a:p>
          <a:p>
            <a:pPr algn="ctr"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Aspect.thmx</Template>
  <TotalTime>813</TotalTime>
  <Words>2373</Words>
  <Application>Microsoft Macintosh PowerPoint</Application>
  <PresentationFormat>On-screen Show (4:3)</PresentationFormat>
  <Paragraphs>321</Paragraphs>
  <Slides>27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Calibri</vt:lpstr>
      <vt:lpstr>Chalkduster</vt:lpstr>
      <vt:lpstr>Mangal</vt:lpstr>
      <vt:lpstr>Times New Roman</vt:lpstr>
      <vt:lpstr>Wingdings</vt:lpstr>
      <vt:lpstr>Arial</vt:lpstr>
      <vt:lpstr>Office Theme</vt:lpstr>
      <vt:lpstr>Strategic planning for improvement, School Development plans</vt:lpstr>
      <vt:lpstr>School  Development  Planning Cynllunio Datblygiad Ysgol</vt:lpstr>
      <vt:lpstr>The School Development Plan Cynllun Datblygu Ysgol</vt:lpstr>
      <vt:lpstr>The School Development Plan Cynllun Datblygu Ysgol</vt:lpstr>
      <vt:lpstr>The School Development Plan (Sometimes Called  School development Goals)</vt:lpstr>
      <vt:lpstr>Why A School Development Plan?</vt:lpstr>
      <vt:lpstr>Purpose</vt:lpstr>
      <vt:lpstr>An Inclusive Process</vt:lpstr>
      <vt:lpstr>Teacher role – Rôl yr athro</vt:lpstr>
      <vt:lpstr>Teacher role – Rôl yr Athro</vt:lpstr>
      <vt:lpstr>Parents ? Rhieni?    Community? Cymuned?</vt:lpstr>
      <vt:lpstr>The role of the Board of Governors</vt:lpstr>
      <vt:lpstr>The School Development Planning Cycle Y Gylchred Cynllunio Datblygiad Ysgol</vt:lpstr>
      <vt:lpstr>  SCHOOL DEVELOPMENT PLANNING  Key points:</vt:lpstr>
      <vt:lpstr>“…and evaluation”</vt:lpstr>
      <vt:lpstr>…school’s self-evaluation”</vt:lpstr>
      <vt:lpstr>Action plans and indicators (of success)</vt:lpstr>
      <vt:lpstr>Evaluate, don’t (just) describe</vt:lpstr>
      <vt:lpstr>Strategic planning and evaluation</vt:lpstr>
      <vt:lpstr>Summary - FLOW</vt:lpstr>
      <vt:lpstr>Let’s have a look at some examples!</vt:lpstr>
      <vt:lpstr>PowerPoint Presentation</vt:lpstr>
      <vt:lpstr>PowerPoint Presentation</vt:lpstr>
      <vt:lpstr>Post- Estyn action plan.</vt:lpstr>
      <vt:lpstr>The School Development Planning Cycle Y Gylchred Cynllunio Datblygiad Ysgol</vt:lpstr>
      <vt:lpstr>Today - Heddiw</vt:lpstr>
      <vt:lpstr>Presentation Day. Dydd Cyflwyniadau</vt:lpstr>
    </vt:vector>
  </TitlesOfParts>
  <Company>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planning for improvement, School Development plans</dc:title>
  <dc:creator>TSD</dc:creator>
  <cp:lastModifiedBy>Jones, Mathew</cp:lastModifiedBy>
  <cp:revision>23</cp:revision>
  <dcterms:created xsi:type="dcterms:W3CDTF">2015-03-13T07:18:41Z</dcterms:created>
  <dcterms:modified xsi:type="dcterms:W3CDTF">2019-03-22T11:45:57Z</dcterms:modified>
</cp:coreProperties>
</file>