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1" r:id="rId6"/>
    <p:sldId id="265" r:id="rId7"/>
    <p:sldId id="260" r:id="rId8"/>
    <p:sldId id="263" r:id="rId9"/>
    <p:sldId id="264" r:id="rId10"/>
    <p:sldId id="262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F5AB1C69-6EDB-4FF4-983F-18BD219EF322}" styleName="Medium Style 2 –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–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72833802-FEF1-4C79-8D5D-14CF1EAF98D9}" styleName="Light Style 2 –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69012ECD-51FC-41F1-AA8D-1B2483CD663E}" styleName="Light Style 2 –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F2DE63D5-997A-4646-A377-4702673A728D}" styleName="Light Style 2 –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CB51E81-6FBA-4E3C-8CCE-6DC85CAFA5D6}" type="datetimeFigureOut">
              <a:rPr lang="en-GB" smtClean="0"/>
              <a:t>26/06/2022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9D8FE4-1D82-4D2E-8394-69D9CE9B85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31915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As you can see in figure 1: there is a variety of digital tools which may be used for socialising like twitter or Facebook, find information like google chrome or even to store work like </a:t>
            </a:r>
            <a:r>
              <a:rPr lang="en-GB" err="1"/>
              <a:t>dropbox</a:t>
            </a:r>
            <a:r>
              <a:rPr lang="en-GB"/>
              <a:t> or to collaborate and communicate like </a:t>
            </a:r>
            <a:r>
              <a:rPr lang="en-GB" err="1"/>
              <a:t>gmail</a:t>
            </a:r>
            <a:r>
              <a:rPr lang="en-GB"/>
              <a:t> or skype.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9D8FE4-1D82-4D2E-8394-69D9CE9B858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84153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9D8FE4-1D82-4D2E-8394-69D9CE9B858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03526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F78407-BBA6-462C-BA5E-C405233D2F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071C40C-A60B-4BAB-AA59-3F0535B4D7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A22CCD-608D-4F52-BD35-B738C04358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24E4D-CBDA-4B29-88B0-4360107D1741}" type="datetimeFigureOut">
              <a:rPr lang="en-GB" smtClean="0"/>
              <a:t>26/06/2022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34FDFB-04DD-4914-8A80-BF5E54210D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FB8E59-0233-473C-8928-DA66AA3F97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11359-5A62-4785-8EAC-4FFB4AAE46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5027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131ED4-401A-4BBC-A906-19EA083425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FFAB6D-B9DD-4C19-A46F-D8BA528A98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0B8ED1-A1AC-4330-9FEC-F32EE11211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24E4D-CBDA-4B29-88B0-4360107D1741}" type="datetimeFigureOut">
              <a:rPr lang="en-GB" smtClean="0"/>
              <a:t>26/06/2022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8793DA-45EA-423B-9B0D-3719F5FF7A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21A714-2C5C-4065-A3F5-F829DA1522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11359-5A62-4785-8EAC-4FFB4AAE46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46440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D64BC-6BDC-4BB0-A84C-31C38DED56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D932BD-6C8D-49D6-8904-6F85A1D431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8CDCBC-8BC1-46BE-A568-4889E77B9C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24E4D-CBDA-4B29-88B0-4360107D1741}" type="datetimeFigureOut">
              <a:rPr lang="en-GB" smtClean="0"/>
              <a:t>26/06/2022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8308B6-DFDA-4816-B2AA-CECC6FF0C8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A2D0F3-EFC1-40CF-B1AB-AEB70E59D1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11359-5A62-4785-8EAC-4FFB4AAE46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36338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D4BC69-8E0D-4BEC-A6E3-9B67844BD9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089CC0-3177-4C5F-BD3B-81225EDCAF8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D0CB7E-DD06-49FA-B763-6137ADFF95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4E9385-59AA-4810-BC83-BE2456D9C0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24E4D-CBDA-4B29-88B0-4360107D1741}" type="datetimeFigureOut">
              <a:rPr lang="en-GB" smtClean="0"/>
              <a:t>26/06/2022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7C9A3D-3E48-46B1-B42B-FE41CD90E3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29A60F-8505-4B1E-B6AC-A5AA2292DE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11359-5A62-4785-8EAC-4FFB4AAE46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08848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424756-F6AD-4D67-8B6C-12A1E76DCE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FFDA99-1DD0-4CF6-A1EB-467CDA7E0B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22B8D4-AFCF-478A-9DED-8591CE6B7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B6000FB-5796-4EBF-BAD6-4F0BC43F53C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3628427-8CA2-467D-8A22-C64321C76EE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B5DD501-C9F7-469E-8225-E96EA7FE55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24E4D-CBDA-4B29-88B0-4360107D1741}" type="datetimeFigureOut">
              <a:rPr lang="en-GB" smtClean="0"/>
              <a:t>26/06/2022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77E41D2-2671-41B3-AF76-E2233659ED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D126FAE-DDD5-4EDB-A562-EC065D5616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11359-5A62-4785-8EAC-4FFB4AAE46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6204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EE974-AC31-4BE0-92C9-82E302B3BF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D1D4F0C-10AF-41EF-A1D0-41A0310199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24E4D-CBDA-4B29-88B0-4360107D1741}" type="datetimeFigureOut">
              <a:rPr lang="en-GB" smtClean="0"/>
              <a:t>26/06/2022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38761A-237F-4933-9E53-A6F1C9D765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659BE7-A02B-4F00-B7F3-E4DF97272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11359-5A62-4785-8EAC-4FFB4AAE46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20847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F13A235-D9AD-43A8-B56B-6FD7BFA96F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24E4D-CBDA-4B29-88B0-4360107D1741}" type="datetimeFigureOut">
              <a:rPr lang="en-GB" smtClean="0"/>
              <a:t>26/06/2022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EACEA9-EBD3-4440-87A0-5DEF8BFE0F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BD4E35-53BB-444D-B6F5-74A6E829D2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11359-5A62-4785-8EAC-4FFB4AAE46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49115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FF40E0-A59E-4B7F-ACF7-B5753DDEF0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370D35-871D-4D40-A231-D76F39C9F7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74A575-51E6-4CF9-B496-4AF78C00087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6183F9-2D42-4F56-84C5-18F166D860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24E4D-CBDA-4B29-88B0-4360107D1741}" type="datetimeFigureOut">
              <a:rPr lang="en-GB" smtClean="0"/>
              <a:t>26/06/2022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2DC318B-96A3-47F6-8E43-74903F3ABD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D92326-B525-4403-9596-0D206CD860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11359-5A62-4785-8EAC-4FFB4AAE46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82959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9860B1-811B-40DF-B02E-EA64A464A6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F884866-A5BD-4D69-BA28-49BDA9E8F64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B596B30-0FB9-4273-959C-096AEF7311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918E84-BBC0-4690-AFF9-501B1D9DBB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24E4D-CBDA-4B29-88B0-4360107D1741}" type="datetimeFigureOut">
              <a:rPr lang="en-GB" smtClean="0"/>
              <a:t>26/06/2022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BC7F23-6268-4B46-A2AA-0C917736E0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00A68E-3729-4F81-87A1-E67D84B3FC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11359-5A62-4785-8EAC-4FFB4AAE46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72633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29B325-C87C-4239-BC94-49CBD7FE31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3E479FC-5A1B-4250-A502-6D7CF31DFE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313120-94DF-41B2-AFC2-C8313B4055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24E4D-CBDA-4B29-88B0-4360107D1741}" type="datetimeFigureOut">
              <a:rPr lang="en-GB" smtClean="0"/>
              <a:t>26/06/2022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86272F-43F5-4CA0-A791-0AD36E4344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577809-257D-4E8A-9CB2-EE3356D493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11359-5A62-4785-8EAC-4FFB4AAE46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07462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4AB776C-FD6B-48D1-AE3F-FC91C71822C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B3CBC0-7306-4E08-AD2E-CB14B71932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C74E77-AF67-4E6F-B6EA-E78CBD0C1E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124E4D-CBDA-4B29-88B0-4360107D1741}" type="datetimeFigureOut">
              <a:rPr lang="en-GB" smtClean="0"/>
              <a:t>26/06/2022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FD2DA8-EED8-4100-8AE9-E696CD8756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541BFD-1491-4E7B-B2AB-73E4D307A8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E11359-5A62-4785-8EAC-4FFB4AAE46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64326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58F37C5-3022-4F57-A024-365BA5F632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8B691A-19E7-4A15-9EFA-90D9762AB4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2540D9-FB51-4677-974F-EFE0BA431A8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124E4D-CBDA-4B29-88B0-4360107D1741}" type="datetimeFigureOut">
              <a:rPr lang="en-GB" smtClean="0"/>
              <a:t>26/06/2022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3F8285-627C-4BEA-8CF5-90A73188099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FD8951-0F2A-4993-8DBF-B54F09C14F0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E11359-5A62-4785-8EAC-4FFB4AAE46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40858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studiousguy.com/hypothesis-examples-in-psychology/" TargetMode="External"/><Relationship Id="rId2" Type="http://schemas.openxmlformats.org/officeDocument/2006/relationships/hyperlink" Target="https://www.brafton.co.uk/news/digital-tools-are-not-the-death-of-writing-study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ubmed.ncbi.nlm.nih.gov/3025231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5" name="Rectangle 2054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9520E599-DF65-CDD4-6FD4-39A2935B0D9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54351090"/>
              </p:ext>
            </p:extLst>
          </p:nvPr>
        </p:nvGraphicFramePr>
        <p:xfrm>
          <a:off x="106947" y="842210"/>
          <a:ext cx="5495883" cy="5114907"/>
        </p:xfrm>
        <a:graphic>
          <a:graphicData uri="http://schemas.openxmlformats.org/drawingml/2006/table">
            <a:tbl>
              <a:tblPr firstRow="1" bandRow="1" bandCol="1">
                <a:tableStyleId>{F2DE63D5-997A-4646-A377-4702673A728D}</a:tableStyleId>
              </a:tblPr>
              <a:tblGrid>
                <a:gridCol w="2707105">
                  <a:extLst>
                    <a:ext uri="{9D8B030D-6E8A-4147-A177-3AD203B41FA5}">
                      <a16:colId xmlns:a16="http://schemas.microsoft.com/office/drawing/2014/main" val="3813341584"/>
                    </a:ext>
                  </a:extLst>
                </a:gridCol>
                <a:gridCol w="2788778">
                  <a:extLst>
                    <a:ext uri="{9D8B030D-6E8A-4147-A177-3AD203B41FA5}">
                      <a16:colId xmlns:a16="http://schemas.microsoft.com/office/drawing/2014/main" val="3172563165"/>
                    </a:ext>
                  </a:extLst>
                </a:gridCol>
              </a:tblGrid>
              <a:tr h="1472045">
                <a:tc>
                  <a:txBody>
                    <a:bodyPr/>
                    <a:lstStyle/>
                    <a:p>
                      <a:r>
                        <a:rPr lang="en-GB" sz="2400" dirty="0"/>
                        <a:t>Module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Digital Skills and research methods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11950180"/>
                  </a:ext>
                </a:extLst>
              </a:tr>
              <a:tr h="1044191">
                <a:tc>
                  <a:txBody>
                    <a:bodyPr/>
                    <a:lstStyle/>
                    <a:p>
                      <a:r>
                        <a:rPr lang="en-GB" sz="2400" dirty="0"/>
                        <a:t>Module code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LCHS4002_BIRM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28028273"/>
                  </a:ext>
                </a:extLst>
              </a:tr>
              <a:tr h="1263136">
                <a:tc>
                  <a:txBody>
                    <a:bodyPr/>
                    <a:lstStyle/>
                    <a:p>
                      <a:r>
                        <a:rPr lang="en-GB" sz="2400" dirty="0"/>
                        <a:t>Student name/id</a:t>
                      </a:r>
                    </a:p>
                    <a:p>
                      <a:pPr lvl="0">
                        <a:buNone/>
                      </a:pP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Nasreen Akhtar- 2132945</a:t>
                      </a:r>
                    </a:p>
                    <a:p>
                      <a:pPr lvl="0">
                        <a:buNone/>
                      </a:pPr>
                      <a:r>
                        <a:rPr lang="en-GB" sz="2400" dirty="0"/>
                        <a:t>Shazia Malik- 2129745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44996049"/>
                  </a:ext>
                </a:extLst>
              </a:tr>
              <a:tr h="1044191">
                <a:tc>
                  <a:txBody>
                    <a:bodyPr/>
                    <a:lstStyle/>
                    <a:p>
                      <a:r>
                        <a:rPr lang="en-GB" sz="2400" dirty="0"/>
                        <a:t>Lecturer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err="1"/>
                        <a:t>Munozinesa</a:t>
                      </a:r>
                      <a:r>
                        <a:rPr lang="en-GB" sz="2400" dirty="0"/>
                        <a:t> </a:t>
                      </a:r>
                      <a:r>
                        <a:rPr lang="en-GB" sz="2400" dirty="0" err="1"/>
                        <a:t>Zuwirai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95042895"/>
                  </a:ext>
                </a:extLst>
              </a:tr>
            </a:tbl>
          </a:graphicData>
        </a:graphic>
      </p:graphicFrame>
      <p:pic>
        <p:nvPicPr>
          <p:cNvPr id="4" name="Picture 4">
            <a:extLst>
              <a:ext uri="{FF2B5EF4-FFF2-40B4-BE49-F238E27FC236}">
                <a16:creationId xmlns:a16="http://schemas.microsoft.com/office/drawing/2014/main" id="{E6674D26-AEB3-65A5-AAA4-F069448988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28408" y="846642"/>
            <a:ext cx="6488906" cy="422195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B830B4A-CEFA-C293-2345-3A1B8FB3B289}"/>
              </a:ext>
            </a:extLst>
          </p:cNvPr>
          <p:cNvSpPr txBox="1"/>
          <p:nvPr/>
        </p:nvSpPr>
        <p:spPr>
          <a:xfrm>
            <a:off x="11296650" y="4879180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>
                <a:cs typeface="Calibri"/>
              </a:rPr>
              <a:t>(1)</a:t>
            </a:r>
          </a:p>
        </p:txBody>
      </p:sp>
    </p:spTree>
    <p:extLst>
      <p:ext uri="{BB962C8B-B14F-4D97-AF65-F5344CB8AC3E}">
        <p14:creationId xmlns:p14="http://schemas.microsoft.com/office/powerpoint/2010/main" val="19854272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9" name="Rectangle 307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See the source image">
            <a:extLst>
              <a:ext uri="{FF2B5EF4-FFF2-40B4-BE49-F238E27FC236}">
                <a16:creationId xmlns:a16="http://schemas.microsoft.com/office/drawing/2014/main" id="{1F3FCD73-8011-4DB0-B809-737D3D94731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02" r="10729"/>
          <a:stretch/>
        </p:blipFill>
        <p:spPr bwMode="auto">
          <a:xfrm>
            <a:off x="4853" y="1832"/>
            <a:ext cx="5481073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81" name="Rectangle 308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4783E6F-4DC3-4CAC-A44C-97E80922D4C5}"/>
              </a:ext>
            </a:extLst>
          </p:cNvPr>
          <p:cNvSpPr/>
          <p:nvPr/>
        </p:nvSpPr>
        <p:spPr>
          <a:xfrm>
            <a:off x="5759946" y="265750"/>
            <a:ext cx="5815383" cy="92333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5400" b="1" cap="none" spc="0" dirty="0">
                <a:ln/>
                <a:solidFill>
                  <a:schemeClr val="accent3"/>
                </a:solidFill>
                <a:effectLst/>
              </a:rPr>
              <a:t>Introduction</a:t>
            </a:r>
            <a:r>
              <a:rPr lang="en-US" sz="5400" b="1" dirty="0">
                <a:ln/>
                <a:solidFill>
                  <a:schemeClr val="accent3"/>
                </a:solidFill>
              </a:rPr>
              <a:t> </a:t>
            </a:r>
            <a:endParaRPr lang="en-US" sz="5400" b="1" cap="none" spc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79CA5F0-873C-A371-D156-2FDFDC0ABFD1}"/>
              </a:ext>
            </a:extLst>
          </p:cNvPr>
          <p:cNvSpPr txBox="1"/>
          <p:nvPr/>
        </p:nvSpPr>
        <p:spPr>
          <a:xfrm>
            <a:off x="5479717" y="1099128"/>
            <a:ext cx="6512487" cy="310854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800" dirty="0">
                <a:cs typeface="Calibri"/>
              </a:rPr>
              <a:t>The day and age we will live in is where social media /networking is transforming. </a:t>
            </a:r>
            <a:endParaRPr lang="en-US" sz="2800"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GB" sz="2800" dirty="0">
                <a:cs typeface="Calibri"/>
              </a:rPr>
              <a:t>We can use this type of technology in different ways.</a:t>
            </a:r>
            <a:endParaRPr lang="en-US" sz="2800"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GB" sz="2800" dirty="0">
                <a:cs typeface="Calibri"/>
              </a:rPr>
              <a:t>We can find a wide range of information that we can use in different ways.</a:t>
            </a:r>
            <a:r>
              <a:rPr lang="en-GB" sz="2400" dirty="0">
                <a:cs typeface="Calibri"/>
              </a:rPr>
              <a:t> </a:t>
            </a:r>
            <a:endParaRPr lang="en-US" sz="2400" dirty="0">
              <a:cs typeface="Calibri" panose="020F050202020403020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67E15E2-7C89-0D06-9C4C-C3052AB46813}"/>
              </a:ext>
            </a:extLst>
          </p:cNvPr>
          <p:cNvSpPr txBox="1"/>
          <p:nvPr/>
        </p:nvSpPr>
        <p:spPr>
          <a:xfrm>
            <a:off x="7020427" y="4216551"/>
            <a:ext cx="462207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b="1">
                <a:solidFill>
                  <a:schemeClr val="tx2">
                    <a:lumMod val="60000"/>
                    <a:lumOff val="40000"/>
                  </a:schemeClr>
                </a:solidFill>
                <a:cs typeface="Calibri"/>
              </a:rPr>
              <a:t>Research Question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C9FBD53-5465-6EA7-1171-DBC08A6BE5CD}"/>
              </a:ext>
            </a:extLst>
          </p:cNvPr>
          <p:cNvSpPr txBox="1"/>
          <p:nvPr/>
        </p:nvSpPr>
        <p:spPr>
          <a:xfrm>
            <a:off x="5421305" y="4991085"/>
            <a:ext cx="6634017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>
                <a:solidFill>
                  <a:srgbClr val="000000"/>
                </a:solidFill>
                <a:latin typeface="Calibri"/>
              </a:rPr>
              <a:t>Which</a:t>
            </a:r>
            <a:r>
              <a:rPr lang="en-GB" sz="3200" b="0" i="0" u="none" strike="noStrike">
                <a:solidFill>
                  <a:srgbClr val="000000"/>
                </a:solidFill>
                <a:latin typeface="Calibri"/>
              </a:rPr>
              <a:t> digital tool is most used by students at UWTSD to collaborate?</a:t>
            </a:r>
            <a:endParaRPr lang="en-GB" sz="32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847314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Graphical user interface&#10;&#10;Description automatically generated">
            <a:extLst>
              <a:ext uri="{FF2B5EF4-FFF2-40B4-BE49-F238E27FC236}">
                <a16:creationId xmlns:a16="http://schemas.microsoft.com/office/drawing/2014/main" id="{FC9D9D82-7F89-0EBF-CC1F-094EBEFA70F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44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43" name="Rectangle 1042">
            <a:extLst>
              <a:ext uri="{FF2B5EF4-FFF2-40B4-BE49-F238E27FC236}">
                <a16:creationId xmlns:a16="http://schemas.microsoft.com/office/drawing/2014/main" id="{2B1D4F77-A17C-43D7-B7FA-545148E4E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7492064" y="321176"/>
            <a:ext cx="4332307" cy="5896743"/>
          </a:xfrm>
          <a:prstGeom prst="rect">
            <a:avLst/>
          </a:prstGeom>
          <a:solidFill>
            <a:schemeClr val="bg1">
              <a:alpha val="90000"/>
            </a:schemeClr>
          </a:solidFill>
          <a:ln w="127000" cap="sq" cmpd="thinThick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2256FD4-7EBF-45A5-847C-7DB800D3B444}"/>
              </a:ext>
            </a:extLst>
          </p:cNvPr>
          <p:cNvSpPr txBox="1"/>
          <p:nvPr/>
        </p:nvSpPr>
        <p:spPr>
          <a:xfrm>
            <a:off x="7749290" y="835889"/>
            <a:ext cx="3764826" cy="505888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200" dirty="0"/>
              <a:t>Figure 1: digital tools used for collaboration at UWTSD</a:t>
            </a:r>
            <a:endParaRPr lang="en-US" sz="3200" dirty="0"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200" dirty="0">
                <a:cs typeface="Calibri"/>
              </a:rPr>
              <a:t>The specific UWTSD tools we use are Moodle, Microsoft teams, one drive, Office 365 (which includes PowerPoint, word, excel etc.) 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23A54F4-4F52-90E0-BF27-48F9AD470C0E}"/>
              </a:ext>
            </a:extLst>
          </p:cNvPr>
          <p:cNvSpPr txBox="1"/>
          <p:nvPr/>
        </p:nvSpPr>
        <p:spPr>
          <a:xfrm>
            <a:off x="9284855" y="6040582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1152301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74" name="Rectangle 6169">
            <a:extLst>
              <a:ext uri="{FF2B5EF4-FFF2-40B4-BE49-F238E27FC236}">
                <a16:creationId xmlns:a16="http://schemas.microsoft.com/office/drawing/2014/main" id="{39F23E05-E5C5-497C-A842-7BD21B2076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BE56972-AECA-4EDE-8263-E7A9F69C5AD6}"/>
              </a:ext>
            </a:extLst>
          </p:cNvPr>
          <p:cNvSpPr/>
          <p:nvPr/>
        </p:nvSpPr>
        <p:spPr>
          <a:xfrm>
            <a:off x="838200" y="124494"/>
            <a:ext cx="10515600" cy="13064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cap="none" spc="0">
                <a:ln/>
                <a:effectLst/>
                <a:latin typeface="+mj-lt"/>
                <a:ea typeface="+mj-ea"/>
                <a:cs typeface="+mj-cs"/>
              </a:rPr>
              <a:t>Literature</a:t>
            </a:r>
            <a:r>
              <a:rPr lang="en-US" sz="4000" b="1">
                <a:ln/>
                <a:latin typeface="+mj-lt"/>
                <a:ea typeface="+mj-ea"/>
                <a:cs typeface="+mj-cs"/>
              </a:rPr>
              <a:t> (rationale) </a:t>
            </a:r>
            <a:endParaRPr lang="en-US" sz="4000" b="1" cap="none" spc="0">
              <a:ln/>
              <a:effectLst/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87EA54-469F-4FB2-B075-8CD0255F02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6516" y="1117100"/>
            <a:ext cx="8224696" cy="502333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/>
            <a:r>
              <a:rPr lang="en-US" sz="2400" dirty="0"/>
              <a:t>Due to the high usage of digital technology, young people are frequently referred to as digital natives  (Muñoz et al., 2021). </a:t>
            </a:r>
            <a:endParaRPr lang="en-US" sz="2400">
              <a:cs typeface="Calibri"/>
            </a:endParaRPr>
          </a:p>
          <a:p>
            <a:pPr marL="0"/>
            <a:r>
              <a:rPr lang="en-US" sz="2400" dirty="0"/>
              <a:t>Technology facilitation enables collaboration to reach a wider audience, Learners are increasingly recognized as being able to convey ideas with the help of  technology (Hammond, 2016).</a:t>
            </a:r>
            <a:endParaRPr lang="en-US" sz="2400" dirty="0">
              <a:cs typeface="Calibri"/>
            </a:endParaRPr>
          </a:p>
          <a:p>
            <a:pPr marL="0"/>
            <a:r>
              <a:rPr lang="en-US" sz="2400" dirty="0" err="1"/>
              <a:t>Wastiau</a:t>
            </a:r>
            <a:r>
              <a:rPr lang="en-US" sz="2400" dirty="0"/>
              <a:t> et al (2013) found that using digital technologies both at home and at school together leads to higher levels of confidence in one's ability to perform digital tasks (Schmid et al, 2019).</a:t>
            </a:r>
            <a:endParaRPr lang="en-US" sz="2400" dirty="0">
              <a:cs typeface="Calibri"/>
            </a:endParaRPr>
          </a:p>
        </p:txBody>
      </p:sp>
      <p:pic>
        <p:nvPicPr>
          <p:cNvPr id="6146" name="Picture 2" descr="See the source image">
            <a:extLst>
              <a:ext uri="{FF2B5EF4-FFF2-40B4-BE49-F238E27FC236}">
                <a16:creationId xmlns:a16="http://schemas.microsoft.com/office/drawing/2014/main" id="{B2A1021B-B806-443D-8FEE-9E4CB13393C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21" r="5349" b="5"/>
          <a:stretch/>
        </p:blipFill>
        <p:spPr bwMode="auto">
          <a:xfrm>
            <a:off x="8430454" y="1843285"/>
            <a:ext cx="3364502" cy="3728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C284629-2A78-EF7C-4A5D-3D7319AB357B}"/>
              </a:ext>
            </a:extLst>
          </p:cNvPr>
          <p:cNvSpPr txBox="1"/>
          <p:nvPr/>
        </p:nvSpPr>
        <p:spPr>
          <a:xfrm>
            <a:off x="6225309" y="4897582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18E86BE-36EE-736F-9FF7-13686D42EB78}"/>
              </a:ext>
            </a:extLst>
          </p:cNvPr>
          <p:cNvSpPr txBox="1"/>
          <p:nvPr/>
        </p:nvSpPr>
        <p:spPr>
          <a:xfrm>
            <a:off x="9908309" y="613294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643701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34" name="Rectangle 5133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ACD7D1A-B20E-4B67-AC7F-13D0C58C4AF4}"/>
              </a:ext>
            </a:extLst>
          </p:cNvPr>
          <p:cNvSpPr/>
          <p:nvPr/>
        </p:nvSpPr>
        <p:spPr>
          <a:xfrm>
            <a:off x="572493" y="238539"/>
            <a:ext cx="11018520" cy="143441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cap="none" spc="0">
                <a:ln/>
                <a:effectLst/>
                <a:latin typeface="+mj-lt"/>
                <a:ea typeface="+mj-ea"/>
                <a:cs typeface="+mj-cs"/>
              </a:rPr>
              <a:t>Proposed Method</a:t>
            </a:r>
          </a:p>
        </p:txBody>
      </p:sp>
      <p:sp>
        <p:nvSpPr>
          <p:cNvPr id="5136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810E84-A55B-4B0B-A9BF-7CD5994BEE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8494" y="2071316"/>
            <a:ext cx="8478182" cy="477422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/>
            <a:r>
              <a:rPr lang="en-US" sz="2400" dirty="0"/>
              <a:t>The proposed method of the research can be quantitative or qualitative, but I choose a quantitative method. </a:t>
            </a:r>
          </a:p>
          <a:p>
            <a:pPr marL="0"/>
            <a:r>
              <a:rPr lang="en-US" sz="2400" dirty="0"/>
              <a:t>The audience, who will be asked the questions are students. </a:t>
            </a:r>
            <a:endParaRPr lang="en-US" sz="2400" dirty="0">
              <a:cs typeface="Calibri"/>
            </a:endParaRPr>
          </a:p>
          <a:p>
            <a:pPr marL="0"/>
            <a:r>
              <a:rPr lang="en-US" sz="2400" dirty="0"/>
              <a:t>We will ask questions, in which the responses were strongly agree, agree, neither, disagree and strongly disagree.</a:t>
            </a:r>
            <a:endParaRPr lang="en-US" sz="2400" dirty="0">
              <a:cs typeface="Calibri"/>
            </a:endParaRPr>
          </a:p>
          <a:p>
            <a:pPr marL="0"/>
            <a:r>
              <a:rPr lang="en-US" sz="2400" dirty="0"/>
              <a:t>We will be asking questions through questionnaires, which were tick boxes. </a:t>
            </a:r>
            <a:endParaRPr lang="en-US" sz="2400" dirty="0">
              <a:cs typeface="Calibri"/>
            </a:endParaRPr>
          </a:p>
          <a:p>
            <a:pPr marL="0"/>
            <a:r>
              <a:rPr lang="en-US" sz="2400" dirty="0"/>
              <a:t>We included an 'I consent to take part voluntarily' tick box.  </a:t>
            </a:r>
            <a:endParaRPr lang="en-US" sz="2400" dirty="0">
              <a:cs typeface="Calibri"/>
            </a:endParaRPr>
          </a:p>
          <a:p>
            <a:pPr marL="0"/>
            <a:r>
              <a:rPr lang="en-US" sz="2400" dirty="0"/>
              <a:t>We will also be doing informal interviews, which will give us extra information and we will also asking open ended questions.  </a:t>
            </a:r>
            <a:endParaRPr lang="en-US" sz="2400" dirty="0">
              <a:cs typeface="Calibri"/>
            </a:endParaRPr>
          </a:p>
          <a:p>
            <a:pPr marL="0"/>
            <a:endParaRPr lang="en-US" sz="2400"/>
          </a:p>
        </p:txBody>
      </p:sp>
      <p:pic>
        <p:nvPicPr>
          <p:cNvPr id="5122" name="Picture 2" descr="See the source image">
            <a:extLst>
              <a:ext uri="{FF2B5EF4-FFF2-40B4-BE49-F238E27FC236}">
                <a16:creationId xmlns:a16="http://schemas.microsoft.com/office/drawing/2014/main" id="{3340CB33-702A-4647-BB06-66A3700C624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47" r="25023" b="-2"/>
          <a:stretch/>
        </p:blipFill>
        <p:spPr bwMode="auto">
          <a:xfrm>
            <a:off x="8798605" y="2080608"/>
            <a:ext cx="2791381" cy="2946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FF1C026-2A42-6A0C-474F-6F511249ED27}"/>
              </a:ext>
            </a:extLst>
          </p:cNvPr>
          <p:cNvSpPr txBox="1"/>
          <p:nvPr/>
        </p:nvSpPr>
        <p:spPr>
          <a:xfrm>
            <a:off x="10403681" y="6307930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041754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C39CAAB-4216-C7F4-6D30-95512C870D07}"/>
              </a:ext>
            </a:extLst>
          </p:cNvPr>
          <p:cNvSpPr txBox="1"/>
          <p:nvPr/>
        </p:nvSpPr>
        <p:spPr>
          <a:xfrm>
            <a:off x="433137" y="352926"/>
            <a:ext cx="11111830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cs typeface="Calibri"/>
              </a:rPr>
              <a:t>Questionnaire we will use to collect information from students at the University. The students at the university were also the students we used for informal interviews. </a:t>
            </a:r>
          </a:p>
        </p:txBody>
      </p:sp>
      <p:pic>
        <p:nvPicPr>
          <p:cNvPr id="5" name="Picture 5" descr="Graphical user interface, email&#10;&#10;Description automatically generated">
            <a:extLst>
              <a:ext uri="{FF2B5EF4-FFF2-40B4-BE49-F238E27FC236}">
                <a16:creationId xmlns:a16="http://schemas.microsoft.com/office/drawing/2014/main" id="{12584AD0-C177-7E25-6BB6-718F07BAE40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062" t="30324" r="27062" b="248"/>
          <a:stretch/>
        </p:blipFill>
        <p:spPr>
          <a:xfrm>
            <a:off x="419768" y="1258571"/>
            <a:ext cx="5428817" cy="4268574"/>
          </a:xfrm>
          <a:prstGeom prst="rect">
            <a:avLst/>
          </a:prstGeom>
        </p:spPr>
      </p:pic>
      <p:pic>
        <p:nvPicPr>
          <p:cNvPr id="6" name="Picture 6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4E8422C0-3751-B58D-1B1E-9620105137B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080" t="35417" r="28804" b="9722"/>
          <a:stretch/>
        </p:blipFill>
        <p:spPr>
          <a:xfrm>
            <a:off x="5887452" y="1265121"/>
            <a:ext cx="6311051" cy="41556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06403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 descr="See the source image">
            <a:extLst>
              <a:ext uri="{FF2B5EF4-FFF2-40B4-BE49-F238E27FC236}">
                <a16:creationId xmlns:a16="http://schemas.microsoft.com/office/drawing/2014/main" id="{FA5B9567-7448-4639-8F13-93D3DAEEE6E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007" r="10093" b="1"/>
          <a:stretch/>
        </p:blipFill>
        <p:spPr bwMode="auto">
          <a:xfrm>
            <a:off x="1" y="10"/>
            <a:ext cx="4958577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05" name="Rectangle 4104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A21AC6-AB7C-4EC9-A2F1-B11F75D3EA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8007" y="903211"/>
            <a:ext cx="6725419" cy="584160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/>
              <a:t>Ethics are moral concepts that determine how a person, or a group of people will act or behave (Haddad and Geiger, 2018).</a:t>
            </a:r>
            <a:endParaRPr lang="en-US"/>
          </a:p>
          <a:p>
            <a:r>
              <a:rPr lang="en-GB" sz="2400" dirty="0"/>
              <a:t>Through this research the following principles should be followed:</a:t>
            </a:r>
            <a:endParaRPr lang="en-GB" sz="2400" dirty="0">
              <a:cs typeface="Calibri"/>
            </a:endParaRPr>
          </a:p>
          <a:p>
            <a:r>
              <a:rPr lang="en-GB" sz="2400" dirty="0"/>
              <a:t>Informed consent </a:t>
            </a:r>
            <a:endParaRPr lang="en-GB" sz="2400" dirty="0">
              <a:cs typeface="Calibri" panose="020F0502020204030204"/>
            </a:endParaRPr>
          </a:p>
          <a:p>
            <a:r>
              <a:rPr lang="en-GB" sz="2400" dirty="0"/>
              <a:t>Confidentiality </a:t>
            </a:r>
            <a:endParaRPr lang="en-GB" sz="2400" dirty="0">
              <a:cs typeface="Calibri"/>
            </a:endParaRPr>
          </a:p>
          <a:p>
            <a:r>
              <a:rPr lang="en-GB" sz="2400" dirty="0"/>
              <a:t>Right to withdraw</a:t>
            </a:r>
            <a:endParaRPr lang="en-GB" sz="2400" dirty="0">
              <a:cs typeface="Calibri"/>
            </a:endParaRPr>
          </a:p>
          <a:p>
            <a:r>
              <a:rPr lang="en-GB" sz="2400" dirty="0"/>
              <a:t>Anonymity</a:t>
            </a:r>
            <a:endParaRPr lang="en-GB" sz="2400" dirty="0">
              <a:cs typeface="Calibri"/>
            </a:endParaRPr>
          </a:p>
          <a:p>
            <a:r>
              <a:rPr lang="en-GB" sz="2400" dirty="0"/>
              <a:t>Ensuring that the research is understood and what is expected from participants.  </a:t>
            </a:r>
            <a:endParaRPr lang="en-GB" sz="2400" dirty="0">
              <a:cs typeface="Calibri"/>
            </a:endParaRPr>
          </a:p>
          <a:p>
            <a:pPr marL="0" indent="0">
              <a:buNone/>
            </a:pPr>
            <a:endParaRPr lang="en-GB" sz="3200"/>
          </a:p>
          <a:p>
            <a:pPr marL="0" indent="0">
              <a:buNone/>
            </a:pPr>
            <a:endParaRPr lang="en-GB" sz="3200"/>
          </a:p>
          <a:p>
            <a:pPr marL="0" indent="0">
              <a:buNone/>
            </a:pPr>
            <a:endParaRPr lang="en-GB" sz="3200"/>
          </a:p>
          <a:p>
            <a:pPr marL="0" indent="0">
              <a:buNone/>
            </a:pPr>
            <a:endParaRPr lang="en-GB" sz="320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EF18E08-B841-4FDD-A3C4-1088B36DB1FE}"/>
              </a:ext>
            </a:extLst>
          </p:cNvPr>
          <p:cNvSpPr/>
          <p:nvPr/>
        </p:nvSpPr>
        <p:spPr>
          <a:xfrm>
            <a:off x="5349994" y="187065"/>
            <a:ext cx="6463633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4400" b="1" cap="none" spc="0">
                <a:ln/>
                <a:solidFill>
                  <a:schemeClr val="accent3"/>
                </a:solidFill>
                <a:effectLst/>
              </a:rPr>
              <a:t>Ethical consideration </a:t>
            </a:r>
          </a:p>
        </p:txBody>
      </p:sp>
    </p:spTree>
    <p:extLst>
      <p:ext uri="{BB962C8B-B14F-4D97-AF65-F5344CB8AC3E}">
        <p14:creationId xmlns:p14="http://schemas.microsoft.com/office/powerpoint/2010/main" val="42125003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A57D52-A09B-BDF2-65D6-5A589E6251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7042" y="-116138"/>
            <a:ext cx="10515600" cy="1325563"/>
          </a:xfrm>
        </p:spPr>
        <p:txBody>
          <a:bodyPr/>
          <a:lstStyle/>
          <a:p>
            <a:r>
              <a:rPr lang="en-GB">
                <a:cs typeface="Calibri Light"/>
              </a:rPr>
              <a:t>Research timeline</a:t>
            </a: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9D2B25D-2A5B-66BE-2B1F-8967E7B53021}"/>
              </a:ext>
            </a:extLst>
          </p:cNvPr>
          <p:cNvSpPr txBox="1"/>
          <p:nvPr/>
        </p:nvSpPr>
        <p:spPr>
          <a:xfrm>
            <a:off x="711994" y="1271587"/>
            <a:ext cx="10898979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‌</a:t>
            </a:r>
            <a:endParaRPr lang="en-GB"/>
          </a:p>
          <a:p>
            <a:endParaRPr lang="en-GB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‌</a:t>
            </a:r>
            <a:endParaRPr lang="en-GB"/>
          </a:p>
          <a:p>
            <a:endParaRPr lang="en-GB">
              <a:cs typeface="Calibri"/>
            </a:endParaRP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98CDF56E-A319-43A6-5991-6AD0FB7B848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37939689"/>
              </p:ext>
            </p:extLst>
          </p:nvPr>
        </p:nvGraphicFramePr>
        <p:xfrm>
          <a:off x="454526" y="909052"/>
          <a:ext cx="11537454" cy="5669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22909">
                  <a:extLst>
                    <a:ext uri="{9D8B030D-6E8A-4147-A177-3AD203B41FA5}">
                      <a16:colId xmlns:a16="http://schemas.microsoft.com/office/drawing/2014/main" val="2311277613"/>
                    </a:ext>
                  </a:extLst>
                </a:gridCol>
                <a:gridCol w="1922909">
                  <a:extLst>
                    <a:ext uri="{9D8B030D-6E8A-4147-A177-3AD203B41FA5}">
                      <a16:colId xmlns:a16="http://schemas.microsoft.com/office/drawing/2014/main" val="3215966416"/>
                    </a:ext>
                  </a:extLst>
                </a:gridCol>
                <a:gridCol w="1922909">
                  <a:extLst>
                    <a:ext uri="{9D8B030D-6E8A-4147-A177-3AD203B41FA5}">
                      <a16:colId xmlns:a16="http://schemas.microsoft.com/office/drawing/2014/main" val="3330797159"/>
                    </a:ext>
                  </a:extLst>
                </a:gridCol>
                <a:gridCol w="1922909">
                  <a:extLst>
                    <a:ext uri="{9D8B030D-6E8A-4147-A177-3AD203B41FA5}">
                      <a16:colId xmlns:a16="http://schemas.microsoft.com/office/drawing/2014/main" val="283427120"/>
                    </a:ext>
                  </a:extLst>
                </a:gridCol>
                <a:gridCol w="1922909">
                  <a:extLst>
                    <a:ext uri="{9D8B030D-6E8A-4147-A177-3AD203B41FA5}">
                      <a16:colId xmlns:a16="http://schemas.microsoft.com/office/drawing/2014/main" val="1863497911"/>
                    </a:ext>
                  </a:extLst>
                </a:gridCol>
                <a:gridCol w="1922909">
                  <a:extLst>
                    <a:ext uri="{9D8B030D-6E8A-4147-A177-3AD203B41FA5}">
                      <a16:colId xmlns:a16="http://schemas.microsoft.com/office/drawing/2014/main" val="3212300314"/>
                    </a:ext>
                  </a:extLst>
                </a:gridCol>
              </a:tblGrid>
              <a:tr h="1176664">
                <a:tc>
                  <a:txBody>
                    <a:bodyPr/>
                    <a:lstStyle/>
                    <a:p>
                      <a:r>
                        <a:rPr lang="en-GB" sz="2400" dirty="0"/>
                        <a:t>Week 5-</a:t>
                      </a:r>
                    </a:p>
                    <a:p>
                      <a:pPr lvl="0">
                        <a:buNone/>
                      </a:pPr>
                      <a:r>
                        <a:rPr lang="en-GB" sz="2400" dirty="0"/>
                        <a:t>28th June 2022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Week 6-</a:t>
                      </a:r>
                    </a:p>
                    <a:p>
                      <a:pPr lvl="0">
                        <a:buNone/>
                      </a:pPr>
                      <a:r>
                        <a:rPr lang="en-GB" sz="2400" dirty="0"/>
                        <a:t>5th July 2022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Week 7-</a:t>
                      </a:r>
                    </a:p>
                    <a:p>
                      <a:pPr lvl="0">
                        <a:buNone/>
                      </a:pPr>
                      <a:r>
                        <a:rPr lang="en-GB" sz="2400" dirty="0"/>
                        <a:t>12th July 2022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Week 8-</a:t>
                      </a:r>
                    </a:p>
                    <a:p>
                      <a:pPr lvl="0">
                        <a:buNone/>
                      </a:pPr>
                      <a:r>
                        <a:rPr lang="en-GB" sz="2400" dirty="0"/>
                        <a:t>19th July 2022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Week 9-</a:t>
                      </a:r>
                    </a:p>
                    <a:p>
                      <a:pPr lvl="0">
                        <a:buNone/>
                      </a:pPr>
                      <a:r>
                        <a:rPr lang="en-GB" sz="2400" dirty="0"/>
                        <a:t>26th July 2022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dirty="0"/>
                        <a:t>Week 10-</a:t>
                      </a:r>
                    </a:p>
                    <a:p>
                      <a:pPr lvl="0">
                        <a:buNone/>
                      </a:pPr>
                      <a:r>
                        <a:rPr lang="en-GB" sz="2400" dirty="0"/>
                        <a:t>2nd August 2022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80270034"/>
                  </a:ext>
                </a:extLst>
              </a:tr>
              <a:tr h="4418035">
                <a:tc>
                  <a:txBody>
                    <a:bodyPr/>
                    <a:lstStyle/>
                    <a:p>
                      <a:r>
                        <a:rPr lang="en-GB" sz="2400" dirty="0"/>
                        <a:t>In this week we will be carrying out our survey. A wide range of students will answer the questionnaire. Also, writing a proposal.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During this week we will be carrying out informal interviews and presenting the presentation.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During this week we will look over our results from the interview and questionnaires. Also, learn about data collection and advanced MS word 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We will be learning about the digital skills, MS Excel and research skill analysis.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During this week we will be researching how to structure a report.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dirty="0"/>
                        <a:t>Following the previous week, we will be writing up the report the way we learnt how to.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0676544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477392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983584B2-7105-5A82-8831-3D8BFFD5229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688"/>
          <a:stretch/>
        </p:blipFill>
        <p:spPr>
          <a:xfrm>
            <a:off x="1" y="10"/>
            <a:ext cx="7891642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F3E402-089A-3624-9FDA-04C97549B6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b="1">
                <a:latin typeface="Georgia Pro"/>
                <a:cs typeface="Calibri Light"/>
              </a:rPr>
              <a:t>Hypothesis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6A018A-68C8-F6D1-7414-A7B63C274A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29505" y="1712307"/>
            <a:ext cx="5132294" cy="485234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 panose="020F0502020204030204"/>
              </a:rPr>
              <a:t>From this research, we expect to find out what tool students use most for collaborating.</a:t>
            </a:r>
            <a:endParaRPr lang="en-GB" sz="2000" dirty="0">
              <a:cs typeface="Calibri" panose="020F0502020204030204"/>
            </a:endParaRPr>
          </a:p>
          <a:p>
            <a:r>
              <a:rPr lang="en-GB" dirty="0">
                <a:cs typeface="Calibri" panose="020F0502020204030204"/>
              </a:rPr>
              <a:t> From previous studies we assume the most used collaborating tool would be the Microsoft tools, as majority students use them to complete their studies.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D93C8E9-A8BA-997F-89B8-011757E2AD9A}"/>
              </a:ext>
            </a:extLst>
          </p:cNvPr>
          <p:cNvSpPr txBox="1"/>
          <p:nvPr/>
        </p:nvSpPr>
        <p:spPr>
          <a:xfrm>
            <a:off x="10635673" y="6375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F6CD3A8-A053-0076-D887-0175C0285745}"/>
              </a:ext>
            </a:extLst>
          </p:cNvPr>
          <p:cNvSpPr txBox="1"/>
          <p:nvPr/>
        </p:nvSpPr>
        <p:spPr>
          <a:xfrm>
            <a:off x="10370127" y="6375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026512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E684975B-49FD-43C3-AFB5-D9C389AED578}"/>
              </a:ext>
            </a:extLst>
          </p:cNvPr>
          <p:cNvSpPr/>
          <p:nvPr/>
        </p:nvSpPr>
        <p:spPr>
          <a:xfrm>
            <a:off x="-348831" y="119031"/>
            <a:ext cx="3932857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5400" b="1" cap="none" spc="0">
                <a:ln/>
                <a:solidFill>
                  <a:schemeClr val="accent3"/>
                </a:solidFill>
                <a:effectLst/>
              </a:rPr>
              <a:t>Refences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74857EC-99D8-5932-5404-DE2DD338103C}"/>
              </a:ext>
            </a:extLst>
          </p:cNvPr>
          <p:cNvSpPr txBox="1"/>
          <p:nvPr/>
        </p:nvSpPr>
        <p:spPr>
          <a:xfrm>
            <a:off x="303213" y="875433"/>
            <a:ext cx="11841034" cy="59093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000" dirty="0">
                <a:ea typeface="+mn-lt"/>
                <a:cs typeface="+mn-lt"/>
              </a:rPr>
              <a:t> (1) </a:t>
            </a:r>
            <a:r>
              <a:rPr lang="en-GB" sz="2000" dirty="0" err="1"/>
              <a:t>Brafton</a:t>
            </a:r>
            <a:r>
              <a:rPr lang="en-GB" sz="2000" dirty="0"/>
              <a:t>. (2013). </a:t>
            </a:r>
            <a:r>
              <a:rPr lang="en-GB" sz="2000" i="1" dirty="0"/>
              <a:t>Digital tools are not the death of writing [study]</a:t>
            </a:r>
            <a:r>
              <a:rPr lang="en-GB" sz="2000" dirty="0"/>
              <a:t>. [online] Available at: </a:t>
            </a:r>
            <a:r>
              <a:rPr lang="en-GB" sz="2000" dirty="0">
                <a:hlinkClick r:id="rId2"/>
              </a:rPr>
              <a:t>https://www.brafton.co.uk/news/digital-tools-are-not-the-death-of-writing-study/</a:t>
            </a:r>
            <a:r>
              <a:rPr lang="en-GB" sz="2000" dirty="0"/>
              <a:t> [Accessed 22 Jun. 2022].</a:t>
            </a:r>
            <a:endParaRPr lang="en-GB" sz="2000" dirty="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2000" dirty="0"/>
              <a:t>(7)Anon, (n.d.). </a:t>
            </a:r>
            <a:r>
              <a:rPr lang="en-GB" sz="2000" i="1" dirty="0"/>
              <a:t>6 Hypothesis Examples in Psychology – </a:t>
            </a:r>
            <a:r>
              <a:rPr lang="en-GB" sz="2000" i="1" dirty="0" err="1"/>
              <a:t>StudiousGuy</a:t>
            </a:r>
            <a:r>
              <a:rPr lang="en-GB" sz="2000" dirty="0"/>
              <a:t>. [online] Available at: </a:t>
            </a:r>
            <a:r>
              <a:rPr lang="en-GB" sz="2000" dirty="0">
                <a:hlinkClick r:id="rId3"/>
              </a:rPr>
              <a:t>https://studiousguy.com/hypothesis-examples-in-psychology/</a:t>
            </a:r>
            <a:r>
              <a:rPr lang="en-GB" sz="2000" dirty="0"/>
              <a:t> [Accessed 22 Jun. 2022].</a:t>
            </a:r>
            <a:endParaRPr lang="en-GB" sz="2000" dirty="0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000" dirty="0">
                <a:ea typeface="+mn-lt"/>
                <a:cs typeface="+mn-lt"/>
              </a:rPr>
              <a:t>Castaño Muñoz,  et al. “Teacher Collaboration and Students’ Digital Competence - Evidence from the SELFIE Tool.” </a:t>
            </a:r>
            <a:r>
              <a:rPr lang="en-GB" sz="2000" i="1" dirty="0">
                <a:ea typeface="+mn-lt"/>
                <a:cs typeface="+mn-lt"/>
              </a:rPr>
              <a:t>European Journal of Teacher Education</a:t>
            </a:r>
            <a:r>
              <a:rPr lang="en-GB" sz="2000" dirty="0">
                <a:ea typeface="+mn-lt"/>
                <a:cs typeface="+mn-lt"/>
              </a:rPr>
              <a:t>, 13 June 2021, pp. 1–22, 10.1080/02619768.2021.1938535.</a:t>
            </a:r>
          </a:p>
          <a:p>
            <a:pPr marL="285750" indent="-285750">
              <a:buFont typeface="Arial"/>
              <a:buChar char="•"/>
            </a:pPr>
            <a:r>
              <a:rPr lang="en-GB" sz="2000" dirty="0">
                <a:solidFill>
                  <a:srgbClr val="3A3A3A"/>
                </a:solidFill>
                <a:ea typeface="+mn-lt"/>
                <a:cs typeface="+mn-lt"/>
              </a:rPr>
              <a:t>  </a:t>
            </a:r>
            <a:r>
              <a:rPr lang="en-GB" sz="2000" dirty="0">
                <a:ea typeface="+mn-lt"/>
                <a:cs typeface="+mn-lt"/>
              </a:rPr>
              <a:t>Hammond, Michael. “Online Collaboration and Cooperation: The Recurring Importance of Evidence, Rationale and Viability.” </a:t>
            </a:r>
            <a:r>
              <a:rPr lang="en-GB" sz="2000" i="1" dirty="0">
                <a:ea typeface="+mn-lt"/>
                <a:cs typeface="+mn-lt"/>
              </a:rPr>
              <a:t>Education and Information Technologies</a:t>
            </a:r>
            <a:r>
              <a:rPr lang="en-GB" sz="2000" dirty="0">
                <a:ea typeface="+mn-lt"/>
                <a:cs typeface="+mn-lt"/>
              </a:rPr>
              <a:t>, vol. 22, no. 3, 22 Feb. 2016, pp. 1005–1024, 10.1007/s10639-016-9469-x.</a:t>
            </a:r>
            <a:endParaRPr lang="en-GB" sz="2000">
              <a:solidFill>
                <a:srgbClr val="000000"/>
              </a:solidFill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2000" dirty="0">
                <a:ea typeface="+mn-lt"/>
                <a:cs typeface="+mn-lt"/>
              </a:rPr>
              <a:t>Geiger Ra. Et al “Nursing Ethical Considerations.” </a:t>
            </a:r>
            <a:r>
              <a:rPr lang="en-GB" sz="2000" i="1" dirty="0">
                <a:ea typeface="+mn-lt"/>
                <a:cs typeface="+mn-lt"/>
              </a:rPr>
              <a:t>PubMed</a:t>
            </a:r>
            <a:r>
              <a:rPr lang="en-GB" sz="2000" dirty="0">
                <a:ea typeface="+mn-lt"/>
                <a:cs typeface="+mn-lt"/>
              </a:rPr>
              <a:t>, 1 Jan. 2020, </a:t>
            </a:r>
            <a:r>
              <a:rPr lang="en-GB" sz="2000" dirty="0">
                <a:ea typeface="+mn-lt"/>
                <a:cs typeface="+mn-lt"/>
                <a:hlinkClick r:id="rId4"/>
              </a:rPr>
              <a:t>https://pubmed.ncbi.nlm.nih.gov/30252310/</a:t>
            </a:r>
            <a:endParaRPr lang="en-GB" sz="2000" dirty="0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000" dirty="0">
                <a:ea typeface="+mn-lt"/>
                <a:cs typeface="+mn-lt"/>
              </a:rPr>
              <a:t>Paulus, Trena M, et al. </a:t>
            </a:r>
            <a:r>
              <a:rPr lang="en-GB" sz="2000" i="1" dirty="0">
                <a:ea typeface="+mn-lt"/>
                <a:cs typeface="+mn-lt"/>
              </a:rPr>
              <a:t>Digital Tools for Qualitative Research</a:t>
            </a:r>
            <a:r>
              <a:rPr lang="en-GB" sz="2000" dirty="0">
                <a:ea typeface="+mn-lt"/>
                <a:cs typeface="+mn-lt"/>
              </a:rPr>
              <a:t>. Los Angeles, Sage, 2014.</a:t>
            </a:r>
          </a:p>
          <a:p>
            <a:pPr marL="285750" indent="-285750">
              <a:buFont typeface="Arial"/>
              <a:buChar char="•"/>
            </a:pPr>
            <a:r>
              <a:rPr lang="en-GB" sz="2000" dirty="0">
                <a:cs typeface="Calibri"/>
              </a:rPr>
              <a:t>Said Nazarov, et al (2022). USING DIGITAL TOOLS TO ENCOURAGE LEARNER AUTONOMY IN THE CLASSROOM. </a:t>
            </a:r>
            <a:r>
              <a:rPr lang="en-GB" sz="2000" i="1" dirty="0">
                <a:cs typeface="Calibri"/>
              </a:rPr>
              <a:t>BARQARORLIK VA YETAKCHI TADQIQOTLAR ONLAYN ILMIY JURNALI</a:t>
            </a:r>
            <a:r>
              <a:rPr lang="en-GB" sz="2000" dirty="0">
                <a:cs typeface="Calibri"/>
              </a:rPr>
              <a:t>, </a:t>
            </a:r>
            <a:r>
              <a:rPr lang="en-GB" sz="2000" i="1" dirty="0">
                <a:cs typeface="Calibri"/>
              </a:rPr>
              <a:t>2</a:t>
            </a:r>
            <a:r>
              <a:rPr lang="en-GB" sz="2000" dirty="0">
                <a:cs typeface="Calibri"/>
              </a:rPr>
              <a:t>(3), pp.314-319.</a:t>
            </a:r>
            <a:endParaRPr lang="en-GB" sz="2000">
              <a:solidFill>
                <a:srgbClr val="000000"/>
              </a:solidFill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2000" dirty="0">
                <a:ea typeface="+mn-lt"/>
                <a:cs typeface="+mn-lt"/>
              </a:rPr>
              <a:t>Schmid, Regina, et al “Does the Use of Educational Technology in Personalized Learning Environments Correlate with Self-Reported Digital Skills and Beliefs of Secondary-School Students?” </a:t>
            </a:r>
            <a:r>
              <a:rPr lang="en-GB" sz="2000" i="1" dirty="0">
                <a:ea typeface="+mn-lt"/>
                <a:cs typeface="+mn-lt"/>
              </a:rPr>
              <a:t>Computers &amp; Education</a:t>
            </a:r>
            <a:r>
              <a:rPr lang="en-GB" sz="2000" dirty="0">
                <a:ea typeface="+mn-lt"/>
                <a:cs typeface="+mn-lt"/>
              </a:rPr>
              <a:t>, vol. 136, July 2019, pp. 75–86, 10.1016/j.compedu.2019.03.006. Accessed 14 Sept. 2019.</a:t>
            </a:r>
            <a:endParaRPr lang="en-GB" sz="2000" dirty="0"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GB" dirty="0">
              <a:solidFill>
                <a:srgbClr val="3A3A3A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948048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10</Slides>
  <Notes>2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Research timeline</vt:lpstr>
      <vt:lpstr>Hypothesis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Sabha Akhtar</dc:creator>
  <cp:lastModifiedBy>Shazia Malik (2127945)</cp:lastModifiedBy>
  <cp:revision>376</cp:revision>
  <dcterms:created xsi:type="dcterms:W3CDTF">2022-06-18T23:10:01Z</dcterms:created>
  <dcterms:modified xsi:type="dcterms:W3CDTF">2022-06-26T00:05:21Z</dcterms:modified>
</cp:coreProperties>
</file>