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1pPr>
    <a:lvl2pPr marL="0" marR="0" indent="4572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2pPr>
    <a:lvl3pPr marL="0" marR="0" indent="9144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3pPr>
    <a:lvl4pPr marL="0" marR="0" indent="13716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4pPr>
    <a:lvl5pPr marL="0" marR="0" indent="18288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5pPr>
    <a:lvl6pPr marL="0" marR="0" indent="22860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6pPr>
    <a:lvl7pPr marL="0" marR="0" indent="27432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7pPr>
    <a:lvl8pPr marL="0" marR="0" indent="32004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8pPr>
    <a:lvl9pPr marL="0" marR="0" indent="36576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381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381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solidFill>
            <a:schemeClr val="accent1">
              <a:lumOff val="16847"/>
            </a:schemeClr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838383"/>
              </a:solidFill>
              <a:prstDash val="solid"/>
              <a:miter lim="400000"/>
            </a:ln>
          </a:left>
          <a:right>
            <a:ln w="12700" cap="flat">
              <a:solidFill>
                <a:srgbClr val="838383"/>
              </a:solidFill>
              <a:prstDash val="solid"/>
              <a:miter lim="400000"/>
            </a:ln>
          </a:right>
          <a:top>
            <a:ln w="12700" cap="flat">
              <a:solidFill>
                <a:srgbClr val="838383"/>
              </a:solidFill>
              <a:prstDash val="solid"/>
              <a:miter lim="400000"/>
            </a:ln>
          </a:top>
          <a:bottom>
            <a:ln w="12700" cap="flat">
              <a:solidFill>
                <a:srgbClr val="838383"/>
              </a:solidFill>
              <a:prstDash val="solid"/>
              <a:miter lim="400000"/>
            </a:ln>
          </a:bottom>
          <a:insideH>
            <a:ln w="12700" cap="flat">
              <a:solidFill>
                <a:srgbClr val="838383"/>
              </a:solidFill>
              <a:prstDash val="solid"/>
              <a:miter lim="400000"/>
            </a:ln>
          </a:insideH>
          <a:insideV>
            <a:ln w="12700" cap="flat">
              <a:solidFill>
                <a:srgbClr val="83838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808080"/>
              </a:solidFill>
              <a:prstDash val="solid"/>
              <a:miter lim="400000"/>
            </a:ln>
          </a:right>
          <a:top>
            <a:ln w="12700" cap="flat">
              <a:solidFill>
                <a:srgbClr val="808080"/>
              </a:solidFill>
              <a:prstDash val="solid"/>
              <a:miter lim="400000"/>
            </a:ln>
          </a:top>
          <a:bottom>
            <a:ln w="12700" cap="flat">
              <a:solidFill>
                <a:srgbClr val="808080"/>
              </a:solidFill>
              <a:prstDash val="solid"/>
              <a:miter lim="400000"/>
            </a:ln>
          </a:bottom>
          <a:insideH>
            <a:ln w="12700" cap="flat">
              <a:solidFill>
                <a:srgbClr val="808080"/>
              </a:solidFill>
              <a:prstDash val="solid"/>
              <a:miter lim="400000"/>
            </a:ln>
          </a:insideH>
          <a:insideV>
            <a:ln w="12700" cap="flat">
              <a:solidFill>
                <a:srgbClr val="808080"/>
              </a:solidFill>
              <a:prstDash val="solid"/>
              <a:miter lim="400000"/>
            </a:ln>
          </a:insideV>
        </a:tcBdr>
        <a:fill>
          <a:solidFill>
            <a:srgbClr val="88FA4F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chemeClr val="accent3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4D4D4D"/>
              </a:solidFill>
              <a:prstDash val="solid"/>
              <a:miter lim="400000"/>
            </a:ln>
          </a:right>
          <a:top>
            <a:ln w="12700" cap="flat">
              <a:solidFill>
                <a:srgbClr val="4D4D4D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4D4D4D"/>
              </a:solidFill>
              <a:prstDash val="solid"/>
              <a:miter lim="400000"/>
            </a:ln>
          </a:insideH>
          <a:insideV>
            <a:ln w="12700" cap="flat">
              <a:solidFill>
                <a:srgbClr val="4D4D4D"/>
              </a:solidFill>
              <a:prstDash val="solid"/>
              <a:miter lim="400000"/>
            </a:ln>
          </a:insideV>
        </a:tcBdr>
        <a:fill>
          <a:solidFill>
            <a:srgbClr val="60D937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/>
      <a:tcStyle>
        <a:tcBdr/>
        <a:fill>
          <a:solidFill>
            <a:schemeClr val="accent4">
              <a:hueOff val="348544"/>
              <a:lumOff val="7139"/>
            </a:schemeClr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8BB00"/>
          </a:solidFill>
        </a:fill>
      </a:tcStyle>
    </a:firstCol>
    <a:la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38100" cap="flat">
              <a:solidFill>
                <a:srgbClr val="F8BA00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464646"/>
              </a:solidFill>
              <a:prstDash val="solid"/>
              <a:miter lim="400000"/>
            </a:ln>
          </a:left>
          <a:right>
            <a:ln w="12700" cap="flat">
              <a:solidFill>
                <a:srgbClr val="464646"/>
              </a:solidFill>
              <a:prstDash val="solid"/>
              <a:miter lim="400000"/>
            </a:ln>
          </a:right>
          <a:top>
            <a:ln w="12700" cap="flat">
              <a:solidFill>
                <a:srgbClr val="464646"/>
              </a:solidFill>
              <a:prstDash val="solid"/>
              <a:miter lim="400000"/>
            </a:ln>
          </a:top>
          <a:bottom>
            <a:ln w="12700" cap="flat">
              <a:solidFill>
                <a:srgbClr val="464646"/>
              </a:solidFill>
              <a:prstDash val="solid"/>
              <a:miter lim="400000"/>
            </a:ln>
          </a:bottom>
          <a:insideH>
            <a:ln w="12700" cap="flat">
              <a:solidFill>
                <a:srgbClr val="464646"/>
              </a:solidFill>
              <a:prstDash val="solid"/>
              <a:miter lim="400000"/>
            </a:ln>
          </a:insideH>
          <a:insideV>
            <a:ln w="12700" cap="flat">
              <a:solidFill>
                <a:srgbClr val="46464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4D5D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C3C3C3"/>
              </a:solidFill>
              <a:prstDash val="solid"/>
              <a:miter lim="400000"/>
            </a:ln>
          </a:top>
          <a:bottom>
            <a:ln w="12700" cap="flat">
              <a:solidFill>
                <a:srgbClr val="C3C3C3"/>
              </a:solidFill>
              <a:prstDash val="solid"/>
              <a:miter lim="400000"/>
            </a:ln>
          </a:bottom>
          <a:insideH>
            <a:ln w="12700" cap="flat">
              <a:solidFill>
                <a:srgbClr val="C3C3C3"/>
              </a:solidFill>
              <a:prstDash val="solid"/>
              <a:miter lim="400000"/>
            </a:ln>
          </a:insideH>
          <a:insideV>
            <a:ln w="12700" cap="flat">
              <a:solidFill>
                <a:srgbClr val="C3C3C3"/>
              </a:solidFill>
              <a:prstDash val="solid"/>
              <a:miter lim="400000"/>
            </a:ln>
          </a:insideV>
        </a:tcBdr>
        <a:fill>
          <a:solidFill>
            <a:srgbClr val="CB2A7B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5E5E5E"/>
              </a:solidFill>
              <a:prstDash val="solid"/>
              <a:miter lim="400000"/>
            </a:ln>
          </a:right>
          <a:top>
            <a:ln w="38100" cap="flat">
              <a:solidFill>
                <a:srgbClr val="CB297B"/>
              </a:solidFill>
              <a:prstDash val="solid"/>
              <a:miter lim="400000"/>
            </a:ln>
          </a:top>
          <a:bottom>
            <a:ln w="12700" cap="flat">
              <a:solidFill>
                <a:srgbClr val="5E5E5E"/>
              </a:solidFill>
              <a:prstDash val="solid"/>
              <a:miter lim="400000"/>
            </a:ln>
          </a:bottom>
          <a:insideH>
            <a:ln w="12700" cap="flat">
              <a:solidFill>
                <a:srgbClr val="5E5E5E"/>
              </a:solidFill>
              <a:prstDash val="solid"/>
              <a:miter lim="400000"/>
            </a:ln>
          </a:insideH>
          <a:insideV>
            <a:ln w="12700" cap="flat">
              <a:solidFill>
                <a:srgbClr val="5E5E5E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5E5E5E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991A5F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6C6C6C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6C6C6C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6C6C6C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D6DCE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2" d="100"/>
          <a:sy n="42" d="100"/>
        </p:scale>
        <p:origin x="629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Shape 148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9" name="Shape 149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">
    <p:bg>
      <p:bgPr>
        <a:solidFill>
          <a:srgbClr val="0034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hor and Dat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1340" y="11847162"/>
            <a:ext cx="21971003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3600" b="1">
                <a:solidFill>
                  <a:srgbClr val="FFFFFF"/>
                </a:solidFill>
              </a:defRPr>
            </a:lvl1pPr>
          </a:lstStyle>
          <a:p>
            <a:r>
              <a:t>Author and Date</a:t>
            </a:r>
          </a:p>
        </p:txBody>
      </p:sp>
      <p:sp>
        <p:nvSpPr>
          <p:cNvPr id="12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1206496" y="2574991"/>
            <a:ext cx="21971004" cy="4648201"/>
          </a:xfrm>
          <a:prstGeom prst="rect">
            <a:avLst/>
          </a:prstGeom>
        </p:spPr>
        <p:txBody>
          <a:bodyPr anchor="b"/>
          <a:lstStyle>
            <a:lvl1pPr>
              <a:defRPr sz="11600" spc="-232">
                <a:solidFill>
                  <a:srgbClr val="FFFFFF"/>
                </a:solidFill>
              </a:defRPr>
            </a:lvl1pPr>
          </a:lstStyle>
          <a:p>
            <a:r>
              <a:t>Presentation Title</a:t>
            </a:r>
          </a:p>
        </p:txBody>
      </p:sp>
      <p:sp>
        <p:nvSpPr>
          <p:cNvPr id="13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1342" y="7210490"/>
            <a:ext cx="21971001" cy="1905001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chemeClr val="accent1"/>
                </a:solidFill>
              </a:defRPr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chemeClr val="accent1"/>
                </a:solidFill>
              </a:defRPr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chemeClr val="accent1"/>
                </a:solidFill>
              </a:defRPr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chemeClr val="accent1"/>
                </a:solidFill>
              </a:defRPr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chemeClr val="accent1"/>
                </a:solidFill>
              </a:defRPr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740627569_2880x1920.jpg"/>
          <p:cNvSpPr>
            <a:spLocks noGrp="1"/>
          </p:cNvSpPr>
          <p:nvPr>
            <p:ph type="pic" idx="21"/>
          </p:nvPr>
        </p:nvSpPr>
        <p:spPr>
          <a:xfrm>
            <a:off x="0" y="-1270000"/>
            <a:ext cx="24384000" cy="1625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22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7124700"/>
            <a:ext cx="21971000" cy="4648200"/>
          </a:xfrm>
          <a:prstGeom prst="rect">
            <a:avLst/>
          </a:prstGeom>
        </p:spPr>
        <p:txBody>
          <a:bodyPr anchor="b"/>
          <a:lstStyle>
            <a:lvl1pPr>
              <a:defRPr sz="11600" spc="-232">
                <a:solidFill>
                  <a:srgbClr val="FFFFFF"/>
                </a:solidFill>
              </a:defRPr>
            </a:lvl1pPr>
          </a:lstStyle>
          <a:p>
            <a:r>
              <a:t>Presentation Title</a:t>
            </a:r>
          </a:p>
        </p:txBody>
      </p:sp>
      <p:sp>
        <p:nvSpPr>
          <p:cNvPr id="23" name="Author and Dat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1207690" y="1106137"/>
            <a:ext cx="21968621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3600" b="1"/>
            </a:lvl1pPr>
          </a:lstStyle>
          <a:p>
            <a:r>
              <a:t>Author and Date</a:t>
            </a:r>
          </a:p>
        </p:txBody>
      </p:sp>
      <p:sp>
        <p:nvSpPr>
          <p:cNvPr id="24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11609910"/>
            <a:ext cx="21971000" cy="1116952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rgbClr val="FFFFFF"/>
                </a:solidFill>
              </a:defRPr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rgbClr val="FFFFFF"/>
                </a:solidFill>
              </a:defRPr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rgbClr val="FFFFFF"/>
                </a:solidFill>
              </a:defRPr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rgbClr val="FFFFFF"/>
                </a:solidFill>
              </a:defRPr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rgbClr val="FFFFFF"/>
                </a:solidFill>
              </a:defRPr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2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Photo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136959463_1989x1321.jpg"/>
          <p:cNvSpPr>
            <a:spLocks noGrp="1"/>
          </p:cNvSpPr>
          <p:nvPr>
            <p:ph type="pic" idx="21"/>
          </p:nvPr>
        </p:nvSpPr>
        <p:spPr>
          <a:xfrm>
            <a:off x="9226574" y="1270000"/>
            <a:ext cx="16840152" cy="1118443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3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1270000"/>
            <a:ext cx="9779000" cy="5882273"/>
          </a:xfrm>
          <a:prstGeom prst="rect">
            <a:avLst/>
          </a:prstGeom>
        </p:spPr>
        <p:txBody>
          <a:bodyPr anchor="b"/>
          <a:lstStyle/>
          <a:p>
            <a:r>
              <a:t>Slide Title</a:t>
            </a:r>
          </a:p>
        </p:txBody>
      </p:sp>
      <p:sp>
        <p:nvSpPr>
          <p:cNvPr id="34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7060576"/>
            <a:ext cx="9779000" cy="5385424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5pPr>
          </a:lstStyle>
          <a:p>
            <a:r>
              <a:t>Slide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3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lid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43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245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Slide Subtitle</a:t>
            </a:r>
          </a:p>
        </p:txBody>
      </p:sp>
      <p:sp>
        <p:nvSpPr>
          <p:cNvPr id="44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1098550"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5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247900"/>
            <a:ext cx="9779000" cy="9347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Slide Subtitle</a:t>
            </a:r>
          </a:p>
        </p:txBody>
      </p:sp>
      <p:sp>
        <p:nvSpPr>
          <p:cNvPr id="61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62" name="617931575_1991x1322.jpg"/>
          <p:cNvSpPr>
            <a:spLocks noGrp="1"/>
          </p:cNvSpPr>
          <p:nvPr>
            <p:ph type="pic" idx="22"/>
          </p:nvPr>
        </p:nvSpPr>
        <p:spPr>
          <a:xfrm>
            <a:off x="8432800" y="1263848"/>
            <a:ext cx="16850011" cy="1118820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6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952500"/>
            <a:ext cx="9779000" cy="1435100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6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">
    <p:bg>
      <p:bgPr>
        <a:solidFill>
          <a:srgbClr val="0034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ection Title"/>
          <p:cNvSpPr txBox="1">
            <a:spLocks noGrp="1"/>
          </p:cNvSpPr>
          <p:nvPr>
            <p:ph type="title" hasCustomPrompt="1"/>
          </p:nvPr>
        </p:nvSpPr>
        <p:spPr>
          <a:xfrm>
            <a:off x="1206496" y="4533900"/>
            <a:ext cx="21971004" cy="4648200"/>
          </a:xfrm>
          <a:prstGeom prst="rect">
            <a:avLst/>
          </a:prstGeom>
        </p:spPr>
        <p:txBody>
          <a:bodyPr anchor="ctr"/>
          <a:lstStyle>
            <a:lvl1pPr>
              <a:defRPr sz="11600" b="0" spc="-232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r>
              <a:t>Section Title</a:t>
            </a:r>
          </a:p>
        </p:txBody>
      </p:sp>
      <p:sp>
        <p:nvSpPr>
          <p:cNvPr id="7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952500"/>
            <a:ext cx="21971000" cy="1434949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80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247900"/>
            <a:ext cx="21971000" cy="9347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Slide Subtitle</a:t>
            </a:r>
          </a:p>
        </p:txBody>
      </p:sp>
      <p:sp>
        <p:nvSpPr>
          <p:cNvPr id="8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Agenda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952500"/>
            <a:ext cx="21971000" cy="1435100"/>
          </a:xfrm>
          <a:prstGeom prst="rect">
            <a:avLst/>
          </a:prstGeom>
        </p:spPr>
        <p:txBody>
          <a:bodyPr/>
          <a:lstStyle/>
          <a:p>
            <a:r>
              <a:t>Agenda Title</a:t>
            </a:r>
          </a:p>
        </p:txBody>
      </p:sp>
      <p:sp>
        <p:nvSpPr>
          <p:cNvPr id="89" name="Agenda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247900"/>
            <a:ext cx="21971000" cy="9347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Agenda Subtitle</a:t>
            </a:r>
          </a:p>
        </p:txBody>
      </p:sp>
      <p:sp>
        <p:nvSpPr>
          <p:cNvPr id="90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1pPr>
            <a:lvl2pPr marL="0" indent="4572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2pPr>
            <a:lvl3pPr marL="0" indent="9144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3pPr>
            <a:lvl4pPr marL="0" indent="13716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4pPr>
            <a:lvl5pPr marL="0" indent="18288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5pPr>
          </a:lstStyle>
          <a:p>
            <a:r>
              <a:t>Agenda Topics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9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920843"/>
            <a:ext cx="21971000" cy="3874314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r>
              <a:t>Statement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9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ig F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1075927"/>
            <a:ext cx="21971000" cy="7241584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>
                <a:solidFill>
                  <a:schemeClr val="accent1">
                    <a:hueOff val="114395"/>
                    <a:lumOff val="-24975"/>
                  </a:schemeClr>
                </a:solidFill>
              </a:defRPr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>
                <a:solidFill>
                  <a:schemeClr val="accent1">
                    <a:hueOff val="114395"/>
                    <a:lumOff val="-24975"/>
                  </a:schemeClr>
                </a:solidFill>
              </a:defRPr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>
                <a:solidFill>
                  <a:schemeClr val="accent1">
                    <a:hueOff val="114395"/>
                    <a:lumOff val="-24975"/>
                  </a:schemeClr>
                </a:solidFill>
              </a:defRPr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>
                <a:solidFill>
                  <a:schemeClr val="accent1">
                    <a:hueOff val="114395"/>
                    <a:lumOff val="-24975"/>
                  </a:schemeClr>
                </a:solidFill>
              </a:defRPr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>
                <a:solidFill>
                  <a:schemeClr val="accent1">
                    <a:hueOff val="114395"/>
                    <a:lumOff val="-24975"/>
                  </a:schemeClr>
                </a:solidFill>
              </a:defRPr>
            </a:lvl5pPr>
          </a:lstStyle>
          <a:p>
            <a:r>
              <a:t>100%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07" name="Fact informa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8262180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Fact information</a:t>
            </a:r>
          </a:p>
        </p:txBody>
      </p:sp>
      <p:sp>
        <p:nvSpPr>
          <p:cNvPr id="10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Attribu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2480825" y="10675453"/>
            <a:ext cx="20149252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3600" b="1"/>
            </a:lvl1pPr>
          </a:lstStyle>
          <a:p>
            <a:r>
              <a:t>Attribution</a:t>
            </a:r>
          </a:p>
        </p:txBody>
      </p:sp>
      <p:sp>
        <p:nvSpPr>
          <p:cNvPr id="116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753923" y="4939860"/>
            <a:ext cx="20876154" cy="3836280"/>
          </a:xfrm>
          <a:prstGeom prst="rect">
            <a:avLst/>
          </a:prstGeom>
        </p:spPr>
        <p:txBody>
          <a:bodyPr/>
          <a:lstStyle>
            <a:lvl1pPr marL="638923" indent="-469900">
              <a:spcBef>
                <a:spcPts val="0"/>
              </a:spcBef>
              <a:buSzTx/>
              <a:buNone/>
              <a:defRPr sz="8500" spc="-170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638923" indent="-12700">
              <a:spcBef>
                <a:spcPts val="0"/>
              </a:spcBef>
              <a:buSzTx/>
              <a:buNone/>
              <a:defRPr sz="8500" spc="-170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638923" indent="444500">
              <a:spcBef>
                <a:spcPts val="0"/>
              </a:spcBef>
              <a:buSzTx/>
              <a:buNone/>
              <a:defRPr sz="8500" spc="-170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638923" indent="901700">
              <a:spcBef>
                <a:spcPts val="0"/>
              </a:spcBef>
              <a:buSzTx/>
              <a:buNone/>
              <a:defRPr sz="8500" spc="-170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638923" indent="1358900">
              <a:spcBef>
                <a:spcPts val="0"/>
              </a:spcBef>
              <a:buSzTx/>
              <a:buNone/>
              <a:defRPr sz="8500" spc="-170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r>
              <a:t>“Notable Quote”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617931575_1991x1322.jpg"/>
          <p:cNvSpPr>
            <a:spLocks noGrp="1"/>
          </p:cNvSpPr>
          <p:nvPr>
            <p:ph type="pic" sz="quarter" idx="21"/>
          </p:nvPr>
        </p:nvSpPr>
        <p:spPr>
          <a:xfrm>
            <a:off x="15436504" y="1270000"/>
            <a:ext cx="8167167" cy="54229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25" name="740627569_2880x1920.jpg"/>
          <p:cNvSpPr>
            <a:spLocks noGrp="1"/>
          </p:cNvSpPr>
          <p:nvPr>
            <p:ph type="pic" sz="quarter" idx="22"/>
          </p:nvPr>
        </p:nvSpPr>
        <p:spPr>
          <a:xfrm>
            <a:off x="15461772" y="7085972"/>
            <a:ext cx="8148414" cy="5432276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26" name="996267730_2880x1920.jpg"/>
          <p:cNvSpPr>
            <a:spLocks noGrp="1"/>
          </p:cNvSpPr>
          <p:nvPr>
            <p:ph type="pic" idx="23"/>
          </p:nvPr>
        </p:nvSpPr>
        <p:spPr>
          <a:xfrm>
            <a:off x="-124635" y="1270000"/>
            <a:ext cx="16859219" cy="11239479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2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996267730_2880x1920.jpg"/>
          <p:cNvSpPr>
            <a:spLocks noGrp="1"/>
          </p:cNvSpPr>
          <p:nvPr>
            <p:ph type="pic" idx="21"/>
          </p:nvPr>
        </p:nvSpPr>
        <p:spPr>
          <a:xfrm>
            <a:off x="0" y="-1270000"/>
            <a:ext cx="24384000" cy="1625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3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206500" y="952500"/>
            <a:ext cx="21971000" cy="14331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Slide Title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4248504"/>
            <a:ext cx="21971000" cy="82560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0999"/>
            <a:ext cx="368505" cy="3746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defTabSz="584200">
              <a:defRPr sz="1800"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ransition spd="med"/>
  <p:txStyles>
    <p:titleStyle>
      <a:lvl1pPr marL="0" marR="0" indent="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chemeClr val="accent1">
              <a:hueOff val="114395"/>
              <a:lumOff val="-24975"/>
            </a:schemeClr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chemeClr val="accent1">
              <a:hueOff val="114395"/>
              <a:lumOff val="-24975"/>
            </a:schemeClr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chemeClr val="accent1">
              <a:hueOff val="114395"/>
              <a:lumOff val="-24975"/>
            </a:schemeClr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chemeClr val="accent1">
              <a:hueOff val="114395"/>
              <a:lumOff val="-24975"/>
            </a:schemeClr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chemeClr val="accent1">
              <a:hueOff val="114395"/>
              <a:lumOff val="-24975"/>
            </a:schemeClr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chemeClr val="accent1">
              <a:hueOff val="114395"/>
              <a:lumOff val="-24975"/>
            </a:schemeClr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chemeClr val="accent1">
              <a:hueOff val="114395"/>
              <a:lumOff val="-24975"/>
            </a:schemeClr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chemeClr val="accent1">
              <a:hueOff val="114395"/>
              <a:lumOff val="-24975"/>
            </a:schemeClr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chemeClr val="accent1">
              <a:hueOff val="114395"/>
              <a:lumOff val="-24975"/>
            </a:schemeClr>
          </a:solidFill>
          <a:uFillTx/>
          <a:latin typeface="+mn-lt"/>
          <a:ea typeface="+mn-ea"/>
          <a:cs typeface="+mn-cs"/>
          <a:sym typeface="Helvetica Neue"/>
        </a:defRPr>
      </a:lvl9pPr>
    </p:titleStyle>
    <p:bodyStyle>
      <a:lvl1pPr marL="609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1219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1828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2438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30480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3657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4267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4876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5486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Introduction to Global Destination &amp; Resort Management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>
            <a:lvl1pPr defTabSz="2365188">
              <a:defRPr sz="11252" spc="-225"/>
            </a:lvl1pPr>
          </a:lstStyle>
          <a:p>
            <a:r>
              <a:t>Introduction to Global Destination &amp; Resort Management</a:t>
            </a:r>
          </a:p>
        </p:txBody>
      </p:sp>
      <p:sp>
        <p:nvSpPr>
          <p:cNvPr id="153" name="Level 6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Level 6 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Introduction to Global Destinations &amp; Resort Managemen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1828754">
              <a:defRPr sz="6375" spc="-127"/>
            </a:lvl1pPr>
          </a:lstStyle>
          <a:p>
            <a:r>
              <a:t> Introduction to Global Destinations &amp; Resort Management </a:t>
            </a:r>
          </a:p>
        </p:txBody>
      </p:sp>
      <p:sp>
        <p:nvSpPr>
          <p:cNvPr id="156" name="Destinations…"/>
          <p:cNvSpPr txBox="1">
            <a:spLocks noGrp="1"/>
          </p:cNvSpPr>
          <p:nvPr>
            <p:ph type="body" idx="1"/>
          </p:nvPr>
        </p:nvSpPr>
        <p:spPr>
          <a:xfrm>
            <a:off x="1206500" y="2814752"/>
            <a:ext cx="21971000" cy="9689764"/>
          </a:xfrm>
          <a:prstGeom prst="rect">
            <a:avLst/>
          </a:prstGeom>
        </p:spPr>
        <p:txBody>
          <a:bodyPr/>
          <a:lstStyle/>
          <a:p>
            <a:pPr marL="554736" indent="-554736" defTabSz="2218888">
              <a:spcBef>
                <a:spcPts val="4000"/>
              </a:spcBef>
              <a:defRPr sz="4368"/>
            </a:pPr>
            <a:r>
              <a:t>Destinations</a:t>
            </a:r>
          </a:p>
          <a:p>
            <a:pPr marL="554736" indent="-554736" defTabSz="2218888">
              <a:spcBef>
                <a:spcPts val="4000"/>
              </a:spcBef>
              <a:defRPr sz="4368"/>
            </a:pPr>
            <a:r>
              <a:t>Complex Issue</a:t>
            </a:r>
          </a:p>
          <a:p>
            <a:pPr marL="554736" indent="-554736" defTabSz="2218888">
              <a:spcBef>
                <a:spcPts val="4000"/>
              </a:spcBef>
              <a:defRPr sz="4368"/>
            </a:pPr>
            <a:r>
              <a:t>Demand</a:t>
            </a:r>
          </a:p>
          <a:p>
            <a:pPr marL="554736" indent="-554736" defTabSz="2218888">
              <a:spcBef>
                <a:spcPts val="4000"/>
              </a:spcBef>
              <a:defRPr sz="4368"/>
            </a:pPr>
            <a:r>
              <a:t>Choices</a:t>
            </a:r>
          </a:p>
          <a:p>
            <a:pPr marL="554736" indent="-554736" defTabSz="2218888">
              <a:spcBef>
                <a:spcPts val="4000"/>
              </a:spcBef>
              <a:defRPr sz="4368"/>
            </a:pPr>
            <a:r>
              <a:t>Competition</a:t>
            </a:r>
          </a:p>
          <a:p>
            <a:pPr marL="554736" indent="-554736" defTabSz="2218888">
              <a:spcBef>
                <a:spcPts val="4000"/>
              </a:spcBef>
              <a:defRPr sz="4368"/>
            </a:pPr>
            <a:r>
              <a:t>Trends</a:t>
            </a:r>
          </a:p>
          <a:p>
            <a:pPr marL="554736" indent="-554736" defTabSz="2218888">
              <a:spcBef>
                <a:spcPts val="4000"/>
              </a:spcBef>
              <a:defRPr sz="4368"/>
            </a:pPr>
            <a:r>
              <a:t>Marketing</a:t>
            </a:r>
          </a:p>
          <a:p>
            <a:pPr marL="554736" indent="-554736" defTabSz="2218888">
              <a:spcBef>
                <a:spcPts val="4000"/>
              </a:spcBef>
              <a:defRPr sz="4368"/>
            </a:pPr>
            <a:r>
              <a:t>Management</a:t>
            </a:r>
          </a:p>
          <a:p>
            <a:pPr marL="554736" indent="-554736" defTabSz="2218888">
              <a:spcBef>
                <a:spcPts val="4000"/>
              </a:spcBef>
              <a:defRPr sz="4368"/>
            </a:pPr>
            <a:r>
              <a:t>Development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CONCEPTS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r>
              <a:t>CONCEPTS</a:t>
            </a:r>
          </a:p>
        </p:txBody>
      </p:sp>
      <p:sp>
        <p:nvSpPr>
          <p:cNvPr id="159" name="Globalisation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Globalisation </a:t>
            </a:r>
          </a:p>
          <a:p>
            <a:r>
              <a:t>Systems to understand concept &amp; scope of Destinations</a:t>
            </a:r>
          </a:p>
          <a:p>
            <a:r>
              <a:t>Visitor Economy</a:t>
            </a:r>
          </a:p>
          <a:p>
            <a:r>
              <a:t>Destination Marketing</a:t>
            </a:r>
          </a:p>
          <a:p>
            <a:r>
              <a:t>Geographical perspective</a:t>
            </a:r>
          </a:p>
          <a:p>
            <a:r>
              <a:t>Spatial Movement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KEY COMPONENT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KEY COMPONENTS</a:t>
            </a:r>
          </a:p>
        </p:txBody>
      </p:sp>
      <p:sp>
        <p:nvSpPr>
          <p:cNvPr id="162" name="Geographical Elements - Travel - Physical Factors creating pull factors for temporary goal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Geographical Elements - Travel - Physical Factors creating pull factors for temporary goals</a:t>
            </a:r>
          </a:p>
          <a:p>
            <a:r>
              <a:t>Tourists - Comprehensive system to create the visitor experience so Tourism can enrich the Visitor Experience  OR Tourists can help improve the Tourism environment </a:t>
            </a:r>
          </a:p>
          <a:p>
            <a:r>
              <a:t>Tourism Industry - Stakeholders (Businesses &amp; Organisations who help promote Tourism Product - Tour Operators, Travel Agent, Hospitality, Attractions - Primary Trade 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Concepts &amp; Definitions of Destinations - Systems Approach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1804370">
              <a:defRPr sz="6290" spc="-125"/>
            </a:lvl1pPr>
          </a:lstStyle>
          <a:p>
            <a:r>
              <a:t>Concepts &amp; Definitions of Destinations - Systems Approach</a:t>
            </a:r>
          </a:p>
        </p:txBody>
      </p:sp>
      <p:sp>
        <p:nvSpPr>
          <p:cNvPr id="165" name="Difficult to defi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Difficult to define</a:t>
            </a:r>
          </a:p>
          <a:p>
            <a:r>
              <a:t>Consumption Patterns</a:t>
            </a:r>
          </a:p>
          <a:p>
            <a:r>
              <a:t>Geographical Space </a:t>
            </a:r>
          </a:p>
          <a:p>
            <a:r>
              <a:t>A cluster of Tourism Resources</a:t>
            </a:r>
          </a:p>
          <a:p>
            <a:r>
              <a:t>May not have a political boundary</a:t>
            </a:r>
          </a:p>
          <a:p>
            <a:r>
              <a:t>Resources &amp; Attractions</a:t>
            </a:r>
          </a:p>
          <a:p>
            <a:r>
              <a:t>Infrastructure, Service Providers, Support Sectors, 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DESTINATION CONSIDERA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DESTINATION CONSIDERATIONS</a:t>
            </a:r>
          </a:p>
        </p:txBody>
      </p:sp>
      <p:sp>
        <p:nvSpPr>
          <p:cNvPr id="168" name="Destination as a part of a political boundary - Darling Harbour, Sydney…"/>
          <p:cNvSpPr txBox="1">
            <a:spLocks noGrp="1"/>
          </p:cNvSpPr>
          <p:nvPr>
            <p:ph type="body" idx="1"/>
          </p:nvPr>
        </p:nvSpPr>
        <p:spPr>
          <a:xfrm>
            <a:off x="1206500" y="2884576"/>
            <a:ext cx="21971000" cy="9619940"/>
          </a:xfrm>
          <a:prstGeom prst="rect">
            <a:avLst/>
          </a:prstGeom>
        </p:spPr>
        <p:txBody>
          <a:bodyPr/>
          <a:lstStyle/>
          <a:p>
            <a:r>
              <a:t>Destination as a part of a political boundary - Darling Harbour, Sydney</a:t>
            </a:r>
          </a:p>
          <a:p>
            <a:r>
              <a:t>Destination as a political boundary - Las Vegas</a:t>
            </a:r>
          </a:p>
          <a:p>
            <a:r>
              <a:t>Destination across political boundaries - The Alps</a:t>
            </a:r>
          </a:p>
          <a:p>
            <a:r>
              <a:t>OR </a:t>
            </a:r>
          </a:p>
          <a:p>
            <a:r>
              <a:t>Destination as the location travelled to - therefore effected by travel patterns but they tend to operate on administrative boundaries which limits conceptualization</a:t>
            </a:r>
          </a:p>
          <a:p>
            <a:r>
              <a:t>Conceptualisation need to be flexible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Destination Marketing &amp; Managemen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Destination Marketing &amp; Management</a:t>
            </a:r>
          </a:p>
        </p:txBody>
      </p:sp>
      <p:sp>
        <p:nvSpPr>
          <p:cNvPr id="171" name="Proactive Visitor Centred Approach to the Economic and Cultural Development of a Destination that balances and integrates the interests of visitors, service providers and the community…"/>
          <p:cNvSpPr txBox="1">
            <a:spLocks noGrp="1"/>
          </p:cNvSpPr>
          <p:nvPr>
            <p:ph type="body" idx="1"/>
          </p:nvPr>
        </p:nvSpPr>
        <p:spPr>
          <a:xfrm>
            <a:off x="1206500" y="4248504"/>
            <a:ext cx="21971000" cy="10053443"/>
          </a:xfrm>
          <a:prstGeom prst="rect">
            <a:avLst/>
          </a:prstGeom>
        </p:spPr>
        <p:txBody>
          <a:bodyPr/>
          <a:lstStyle/>
          <a:p>
            <a:r>
              <a:t>Proactive Visitor Centred Approach to the Economic and Cultural Development of a Destination that balances and integrates the interests of visitors, service providers and the community</a:t>
            </a:r>
          </a:p>
          <a:p>
            <a:r>
              <a:t>(DMAI 2008)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Driving Facto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Driving Factors</a:t>
            </a:r>
          </a:p>
        </p:txBody>
      </p:sp>
      <p:sp>
        <p:nvSpPr>
          <p:cNvPr id="174" name="Support of external or environmental systems…"/>
          <p:cNvSpPr txBox="1">
            <a:spLocks noGrp="1"/>
          </p:cNvSpPr>
          <p:nvPr>
            <p:ph type="body" idx="1"/>
          </p:nvPr>
        </p:nvSpPr>
        <p:spPr>
          <a:xfrm>
            <a:off x="1497092" y="2864049"/>
            <a:ext cx="21971001" cy="10531089"/>
          </a:xfrm>
          <a:prstGeom prst="rect">
            <a:avLst/>
          </a:prstGeom>
        </p:spPr>
        <p:txBody>
          <a:bodyPr/>
          <a:lstStyle/>
          <a:p>
            <a:r>
              <a:t>Support of external or environmental systems</a:t>
            </a:r>
          </a:p>
          <a:p>
            <a:r>
              <a:t>Social cultural</a:t>
            </a:r>
          </a:p>
          <a:p>
            <a:r>
              <a:t>Economic</a:t>
            </a:r>
          </a:p>
          <a:p>
            <a:r>
              <a:t>Political</a:t>
            </a:r>
          </a:p>
          <a:p>
            <a:r>
              <a:t>Physical Factors</a:t>
            </a:r>
          </a:p>
          <a:p>
            <a:r>
              <a:t>8 Super Trends = Driving Forces (DMAI, 2008) - to be discussed!</a:t>
            </a:r>
          </a:p>
          <a:p>
            <a:r>
              <a:t>Need to be creative &amp; proactive</a:t>
            </a:r>
          </a:p>
          <a:p>
            <a:r>
              <a:t>Packaging (Branding) &amp; Place Building for the Visitor Economy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Customer Environmen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Customer Environment</a:t>
            </a:r>
          </a:p>
        </p:txBody>
      </p:sp>
      <p:sp>
        <p:nvSpPr>
          <p:cNvPr id="177" name="Proliferating Preferences…"/>
          <p:cNvSpPr txBox="1">
            <a:spLocks noGrp="1"/>
          </p:cNvSpPr>
          <p:nvPr>
            <p:ph type="body" idx="1"/>
          </p:nvPr>
        </p:nvSpPr>
        <p:spPr>
          <a:xfrm>
            <a:off x="1206500" y="4248504"/>
            <a:ext cx="22890192" cy="8256012"/>
          </a:xfrm>
          <a:prstGeom prst="rect">
            <a:avLst/>
          </a:prstGeom>
        </p:spPr>
        <p:txBody>
          <a:bodyPr/>
          <a:lstStyle/>
          <a:p>
            <a:r>
              <a:t>Proliferating Preferences</a:t>
            </a:r>
          </a:p>
          <a:p>
            <a:r>
              <a:t>Travellers responses to a diversified set of cluster</a:t>
            </a:r>
          </a:p>
          <a:p>
            <a:r>
              <a:t>Combinations of Experiences, Products and Prices to suit individual preferences</a:t>
            </a:r>
          </a:p>
          <a:p>
            <a:r>
              <a:t>Niche Destinations</a:t>
            </a:r>
          </a:p>
          <a:p>
            <a:r>
              <a:t>Destinations need to design, promote and coordinate a satisfying visitor experience that maximises economics spend &amp; stimulates return intention &amp; referral behaviour</a:t>
            </a:r>
          </a:p>
          <a:p>
            <a:r>
              <a:t>Value packages to attract visitors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The Competitor Market - Battle for Attention!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89572">
              <a:defRPr sz="8330" spc="-166"/>
            </a:lvl1pPr>
          </a:lstStyle>
          <a:p>
            <a:r>
              <a:t>The Competitor Market - Battle for Attention!</a:t>
            </a:r>
          </a:p>
        </p:txBody>
      </p:sp>
      <p:sp>
        <p:nvSpPr>
          <p:cNvPr id="180" name="As market continues to evolve towards greater fluidity, complexity their is increased competition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As market continues to evolve towards greater fluidity, complexity their is increased competition</a:t>
            </a:r>
          </a:p>
          <a:p>
            <a:r>
              <a:t>Destination competition in terms of marketing messages &amp; impact</a:t>
            </a:r>
          </a:p>
          <a:p>
            <a:r>
              <a:t>Need for visibility &amp; Media attention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The Economic Environment - Dodging Asteroids!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94505">
              <a:defRPr sz="7650" spc="-153"/>
            </a:lvl1pPr>
          </a:lstStyle>
          <a:p>
            <a:r>
              <a:t>The Economic Environment - Dodging Asteroids!</a:t>
            </a:r>
          </a:p>
        </p:txBody>
      </p:sp>
      <p:sp>
        <p:nvSpPr>
          <p:cNvPr id="183" name="Increasingly volatile &amp; uncertain economic environmen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Increasingly volatile &amp; uncertain economic environment</a:t>
            </a:r>
          </a:p>
          <a:p>
            <a:r>
              <a:t>Need to plan flexibly</a:t>
            </a:r>
          </a:p>
          <a:p>
            <a:r>
              <a:t>Risk of economic crisis or terrorism</a:t>
            </a:r>
          </a:p>
          <a:p>
            <a:r>
              <a:t>Destinations need Strategic Plans based on alternative economic scenarios </a:t>
            </a:r>
          </a:p>
          <a:p>
            <a:r>
              <a:t>Need for Contingency Plans for responding to unexpected!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Tech Environment - Smart &amp; Friendly!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Tech Environment - Smart &amp; Friendly!</a:t>
            </a:r>
          </a:p>
        </p:txBody>
      </p:sp>
      <p:sp>
        <p:nvSpPr>
          <p:cNvPr id="186" name="Battle for attention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Battle for attention</a:t>
            </a:r>
          </a:p>
          <a:p>
            <a:r>
              <a:t>Website Design &amp; Image</a:t>
            </a:r>
          </a:p>
          <a:p>
            <a:r>
              <a:t>Aims - Attract, Inform, Entertain, Advise, Support &amp; Assist potential visitors</a:t>
            </a:r>
          </a:p>
          <a:p>
            <a:r>
              <a:t>Search Engine Optimisation</a:t>
            </a:r>
          </a:p>
          <a:p>
            <a:r>
              <a:t>Analysis </a:t>
            </a:r>
          </a:p>
          <a:p>
            <a:r>
              <a:t>User Generated Content</a:t>
            </a:r>
          </a:p>
          <a:p>
            <a:r>
              <a:t>Engagement 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Social Environment - Electronic Culture!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Social Environment - Electronic Culture!</a:t>
            </a:r>
          </a:p>
        </p:txBody>
      </p:sp>
      <p:sp>
        <p:nvSpPr>
          <p:cNvPr id="189" name="Human relationships are becoming more physically delocalised yet these are vital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469391" indent="-469391" defTabSz="1877520">
              <a:spcBef>
                <a:spcPts val="3400"/>
              </a:spcBef>
              <a:defRPr sz="3696"/>
            </a:pPr>
            <a:r>
              <a:t>Human relationships are becoming more physically delocalised yet these are vital</a:t>
            </a:r>
          </a:p>
          <a:p>
            <a:pPr marL="469391" indent="-469391" defTabSz="1877520">
              <a:spcBef>
                <a:spcPts val="3400"/>
              </a:spcBef>
              <a:defRPr sz="3696"/>
            </a:pPr>
            <a:r>
              <a:t>Engagement</a:t>
            </a:r>
          </a:p>
          <a:p>
            <a:pPr marL="469391" indent="-469391" defTabSz="1877520">
              <a:spcBef>
                <a:spcPts val="3400"/>
              </a:spcBef>
              <a:defRPr sz="3696"/>
            </a:pPr>
            <a:r>
              <a:t>Social networking</a:t>
            </a:r>
          </a:p>
          <a:p>
            <a:pPr marL="469391" indent="-469391" defTabSz="1877520">
              <a:spcBef>
                <a:spcPts val="3400"/>
              </a:spcBef>
              <a:defRPr sz="3696"/>
            </a:pPr>
            <a:r>
              <a:t>User Generated Content </a:t>
            </a:r>
          </a:p>
          <a:p>
            <a:pPr marL="469391" indent="-469391" defTabSz="1877520">
              <a:spcBef>
                <a:spcPts val="3400"/>
              </a:spcBef>
              <a:defRPr sz="3696"/>
            </a:pPr>
            <a:r>
              <a:t>Personal Engagement</a:t>
            </a:r>
          </a:p>
          <a:p>
            <a:pPr marL="469391" indent="-469391" defTabSz="1877520">
              <a:spcBef>
                <a:spcPts val="3400"/>
              </a:spcBef>
              <a:defRPr sz="3696"/>
            </a:pPr>
            <a:r>
              <a:t>Personal</a:t>
            </a:r>
          </a:p>
          <a:p>
            <a:pPr marL="469391" indent="-469391" defTabSz="1877520">
              <a:spcBef>
                <a:spcPts val="3400"/>
              </a:spcBef>
              <a:defRPr sz="3696"/>
            </a:pPr>
            <a:r>
              <a:t>Travel Blogs</a:t>
            </a:r>
          </a:p>
          <a:p>
            <a:pPr marL="469391" indent="-469391" defTabSz="1877520">
              <a:spcBef>
                <a:spcPts val="3400"/>
              </a:spcBef>
              <a:defRPr sz="3696"/>
            </a:pPr>
            <a:r>
              <a:t>Virtual Visits</a:t>
            </a:r>
          </a:p>
          <a:p>
            <a:pPr marL="469391" indent="-469391" defTabSz="1877520">
              <a:spcBef>
                <a:spcPts val="3400"/>
              </a:spcBef>
              <a:defRPr sz="3696"/>
            </a:pPr>
            <a:r>
              <a:t>Targeting demographics, psychographics and generational markets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Political Environments - Quest for Relevance!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65188">
              <a:defRPr sz="8245" spc="-164"/>
            </a:lvl1pPr>
          </a:lstStyle>
          <a:p>
            <a:r>
              <a:t>Political Environments - Quest for Relevance!</a:t>
            </a:r>
          </a:p>
        </p:txBody>
      </p:sp>
      <p:sp>
        <p:nvSpPr>
          <p:cNvPr id="192" name="Destination Management Organisation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Destination Management Organisations</a:t>
            </a:r>
          </a:p>
          <a:p>
            <a:r>
              <a:t>Govt, L/A &amp; Stakeholder responsibility</a:t>
            </a:r>
          </a:p>
          <a:p>
            <a:r>
              <a:t>Funding</a:t>
            </a:r>
          </a:p>
          <a:p>
            <a:r>
              <a:t>Taxes - Local Tourist Taxes </a:t>
            </a:r>
          </a:p>
          <a:p>
            <a:r>
              <a:t>Vital Roles 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Legal Environment - Mixed Signals for Govt!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Legal Environment - Mixed Signals for Govt!</a:t>
            </a:r>
          </a:p>
        </p:txBody>
      </p:sp>
      <p:sp>
        <p:nvSpPr>
          <p:cNvPr id="195" name="Taxation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Taxation</a:t>
            </a:r>
          </a:p>
          <a:p>
            <a:r>
              <a:t>Laws</a:t>
            </a:r>
          </a:p>
          <a:p>
            <a:r>
              <a:t>Responsibility</a:t>
            </a:r>
          </a:p>
          <a:p>
            <a:r>
              <a:t>Competition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eoPhysical Environment - Going Green!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GeoPhysical Environment - Going Green!</a:t>
            </a:r>
          </a:p>
        </p:txBody>
      </p:sp>
      <p:sp>
        <p:nvSpPr>
          <p:cNvPr id="198" name="Sustainability Impact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Sustainability Impacts</a:t>
            </a:r>
          </a:p>
          <a:p>
            <a:r>
              <a:t>Costs</a:t>
            </a:r>
          </a:p>
          <a:p>
            <a:r>
              <a:t>Global Warming &amp; Climate Change</a:t>
            </a:r>
          </a:p>
          <a:p>
            <a:r>
              <a:t>Govt funding initiatives</a:t>
            </a:r>
          </a:p>
          <a:p>
            <a:r>
              <a:t>Impact with Consumers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Comprehensive Approach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Comprehensive Approach</a:t>
            </a:r>
          </a:p>
        </p:txBody>
      </p:sp>
      <p:sp>
        <p:nvSpPr>
          <p:cNvPr id="201" name="Concept, Scope &amp; Structure of Destination Marketing &amp; Management…"/>
          <p:cNvSpPr txBox="1">
            <a:spLocks noGrp="1"/>
          </p:cNvSpPr>
          <p:nvPr>
            <p:ph type="body" idx="1"/>
          </p:nvPr>
        </p:nvSpPr>
        <p:spPr>
          <a:xfrm>
            <a:off x="1206500" y="2597011"/>
            <a:ext cx="21971000" cy="9907505"/>
          </a:xfrm>
          <a:prstGeom prst="rect">
            <a:avLst/>
          </a:prstGeom>
        </p:spPr>
        <p:txBody>
          <a:bodyPr/>
          <a:lstStyle/>
          <a:p>
            <a:pPr marL="505968" indent="-505968" defTabSz="2023821">
              <a:spcBef>
                <a:spcPts val="3700"/>
              </a:spcBef>
              <a:defRPr sz="3984"/>
            </a:pPr>
            <a:r>
              <a:t>Concept, Scope &amp; Structure of Destination Marketing &amp; Management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Consumer decision making 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Destination Image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Place Building Strategies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Authentic Experience Strategies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Strategies &amp; Tactics in Destination Product Distribution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Strategies for Managing Stakeholders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Strategies for Managing Destination Competitiveness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Strategies for Managing Sustainability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Strategies for Safety, Disaster &amp; Risk Management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Wang (2018) Destination  Marketing &amp; Managemen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096971">
              <a:defRPr sz="7310" spc="-146"/>
            </a:lvl1pPr>
          </a:lstStyle>
          <a:p>
            <a:r>
              <a:t>Wang (2018) Destination  Marketing &amp; Management </a:t>
            </a:r>
          </a:p>
        </p:txBody>
      </p:sp>
      <p:pic>
        <p:nvPicPr>
          <p:cNvPr id="204" name="IMG_0104.jpeg" descr="IMG_0104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447819" y="2647521"/>
            <a:ext cx="15443734" cy="1104189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Destination Structure &amp; Responsibiliti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Destination Structure &amp; Responsibilities</a:t>
            </a:r>
          </a:p>
        </p:txBody>
      </p:sp>
      <p:sp>
        <p:nvSpPr>
          <p:cNvPr id="207" name="Pike (2008)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r>
              <a:t>Pike (2008)</a:t>
            </a:r>
          </a:p>
        </p:txBody>
      </p:sp>
      <p:sp>
        <p:nvSpPr>
          <p:cNvPr id="208" name="Destination Management Organisations (DMO’s)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Destination Management Organisations (DMO’s)</a:t>
            </a:r>
          </a:p>
          <a:p>
            <a:r>
              <a:t>Responsible for </a:t>
            </a:r>
          </a:p>
          <a:p>
            <a:r>
              <a:t>Promotion &amp; responsible for Marketing</a:t>
            </a:r>
          </a:p>
          <a:p>
            <a:r>
              <a:t>Govt Agency providing policy advice to Govt </a:t>
            </a:r>
          </a:p>
          <a:p>
            <a:r>
              <a:t>Private sector umbrella industry organisation championing members causes.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DMO’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DMO’s </a:t>
            </a:r>
          </a:p>
        </p:txBody>
      </p:sp>
      <p:sp>
        <p:nvSpPr>
          <p:cNvPr id="211" name="National Tourism Office / Board / Administration - In charge of Tourism Development at National Level usually NTA in charge of Tourism Development &amp; NTO is responsible for overall marketing nationally…"/>
          <p:cNvSpPr txBox="1">
            <a:spLocks noGrp="1"/>
          </p:cNvSpPr>
          <p:nvPr>
            <p:ph type="body" idx="1"/>
          </p:nvPr>
        </p:nvSpPr>
        <p:spPr>
          <a:xfrm>
            <a:off x="1206500" y="2603094"/>
            <a:ext cx="21971000" cy="10626516"/>
          </a:xfrm>
          <a:prstGeom prst="rect">
            <a:avLst/>
          </a:prstGeom>
        </p:spPr>
        <p:txBody>
          <a:bodyPr/>
          <a:lstStyle/>
          <a:p>
            <a:r>
              <a:t>National Tourism Office / Board / Administration - In charge of Tourism Development at National Level usually NTA in charge of Tourism Development &amp; NTO is responsible for overall marketing nationally</a:t>
            </a:r>
          </a:p>
          <a:p>
            <a:r>
              <a:t>State Tourism Office - Marketing role at federal level EG Andalusia Tourism</a:t>
            </a:r>
          </a:p>
          <a:p>
            <a:r>
              <a:t>Regional Tourism Organisation - Represents concentrated Tourism Area Cities, Coastal Tourism Areas or Island &amp; may be linked to Convention Bureaus responsible for marketing EG Costa Del Sol Tourism / Wales</a:t>
            </a:r>
          </a:p>
          <a:p>
            <a:r>
              <a:t>Local Tourism Office / TIC can represent local tourism and local tourism association or be separate. May be linked to local authority of run by a cooperative or</a:t>
            </a:r>
          </a:p>
          <a:p>
            <a:r>
              <a:t> Tourism association </a:t>
            </a: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Wang (2018) Destination Marketing &amp; Managemen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21354">
              <a:defRPr sz="7394" spc="-147"/>
            </a:lvl1pPr>
          </a:lstStyle>
          <a:p>
            <a:r>
              <a:t>Wang (2018) Destination Marketing &amp; Management</a:t>
            </a:r>
          </a:p>
        </p:txBody>
      </p:sp>
      <p:sp>
        <p:nvSpPr>
          <p:cNvPr id="214" name="Destination Management Organisational Responsibilities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r>
              <a:t>Destination Management Organisational Responsibilities</a:t>
            </a:r>
          </a:p>
        </p:txBody>
      </p:sp>
      <p:pic>
        <p:nvPicPr>
          <p:cNvPr id="215" name="IMG_0105.jpeg" descr="IMG_0105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204668" y="3532634"/>
            <a:ext cx="13974664" cy="96877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DMO Structur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DMO Structures</a:t>
            </a:r>
          </a:p>
        </p:txBody>
      </p:sp>
      <p:sp>
        <p:nvSpPr>
          <p:cNvPr id="218" name="Reflects funding, roles, responsibiliti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Reflects funding, roles, responsibilities</a:t>
            </a:r>
          </a:p>
          <a:p>
            <a:r>
              <a:t>Government Agencies</a:t>
            </a:r>
          </a:p>
          <a:p>
            <a:r>
              <a:t>Quasi Autonomous Non Government Agencies</a:t>
            </a:r>
          </a:p>
          <a:p>
            <a:r>
              <a:t>Dual Funded Non Profit Organisations</a:t>
            </a:r>
          </a:p>
          <a:p>
            <a:r>
              <a:t>Members Trade Associations</a:t>
            </a:r>
          </a:p>
          <a:p>
            <a:r>
              <a:t>Hybrids</a:t>
            </a:r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Strategic Roles &amp; Responsibilities of DMO’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Strategic Roles &amp; Responsibilities of DMO’s</a:t>
            </a:r>
          </a:p>
        </p:txBody>
      </p:sp>
      <p:sp>
        <p:nvSpPr>
          <p:cNvPr id="221" name="Competition…"/>
          <p:cNvSpPr txBox="1">
            <a:spLocks noGrp="1"/>
          </p:cNvSpPr>
          <p:nvPr>
            <p:ph type="body" idx="1"/>
          </p:nvPr>
        </p:nvSpPr>
        <p:spPr>
          <a:xfrm>
            <a:off x="1206500" y="2369372"/>
            <a:ext cx="21971000" cy="11321278"/>
          </a:xfrm>
          <a:prstGeom prst="rect">
            <a:avLst/>
          </a:prstGeom>
        </p:spPr>
        <p:txBody>
          <a:bodyPr/>
          <a:lstStyle/>
          <a:p>
            <a:pPr marL="579119" indent="-579119" defTabSz="2316421">
              <a:spcBef>
                <a:spcPts val="4200"/>
              </a:spcBef>
              <a:defRPr sz="4560"/>
            </a:pPr>
            <a:r>
              <a:t>Competition</a:t>
            </a:r>
          </a:p>
          <a:p>
            <a:pPr marL="579119" indent="-579119" defTabSz="2316421">
              <a:spcBef>
                <a:spcPts val="4200"/>
              </a:spcBef>
              <a:defRPr sz="4560"/>
            </a:pPr>
            <a:r>
              <a:t>Organisers</a:t>
            </a:r>
          </a:p>
          <a:p>
            <a:pPr marL="579119" indent="-579119" defTabSz="2316421">
              <a:spcBef>
                <a:spcPts val="4200"/>
              </a:spcBef>
              <a:defRPr sz="4560"/>
            </a:pPr>
            <a:r>
              <a:t>Facilitators</a:t>
            </a:r>
          </a:p>
          <a:p>
            <a:pPr marL="579119" indent="-579119" defTabSz="2316421">
              <a:spcBef>
                <a:spcPts val="4200"/>
              </a:spcBef>
              <a:defRPr sz="4560"/>
            </a:pPr>
            <a:r>
              <a:t>Development</a:t>
            </a:r>
          </a:p>
          <a:p>
            <a:pPr marL="579119" indent="-579119" defTabSz="2316421">
              <a:spcBef>
                <a:spcPts val="4200"/>
              </a:spcBef>
              <a:defRPr sz="4560"/>
            </a:pPr>
            <a:r>
              <a:t>Management</a:t>
            </a:r>
          </a:p>
          <a:p>
            <a:pPr marL="579119" indent="-579119" defTabSz="2316421">
              <a:spcBef>
                <a:spcPts val="4200"/>
              </a:spcBef>
              <a:defRPr sz="4560"/>
            </a:pPr>
            <a:r>
              <a:t>Marketing</a:t>
            </a:r>
          </a:p>
          <a:p>
            <a:pPr marL="579119" indent="-579119" defTabSz="2316421">
              <a:spcBef>
                <a:spcPts val="4200"/>
              </a:spcBef>
              <a:defRPr sz="4560"/>
            </a:pPr>
            <a:r>
              <a:t>Represent the Industry</a:t>
            </a:r>
          </a:p>
          <a:p>
            <a:pPr marL="579119" indent="-579119" defTabSz="2316421">
              <a:spcBef>
                <a:spcPts val="4200"/>
              </a:spcBef>
              <a:defRPr sz="4560"/>
            </a:pPr>
            <a:r>
              <a:t>Service the Industry</a:t>
            </a:r>
          </a:p>
          <a:p>
            <a:pPr marL="579119" indent="-579119" defTabSz="2316421">
              <a:spcBef>
                <a:spcPts val="4200"/>
              </a:spcBef>
              <a:defRPr sz="4560"/>
            </a:pPr>
            <a:r>
              <a:t>Planning</a:t>
            </a:r>
          </a:p>
          <a:p>
            <a:pPr marL="579119" indent="-579119" defTabSz="2316421">
              <a:spcBef>
                <a:spcPts val="4200"/>
              </a:spcBef>
              <a:defRPr sz="4560"/>
            </a:pPr>
            <a:r>
              <a:t>Funding</a:t>
            </a: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Marketing Ro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Marketing Role</a:t>
            </a:r>
          </a:p>
        </p:txBody>
      </p:sp>
      <p:sp>
        <p:nvSpPr>
          <p:cNvPr id="224" name="Promote Visits…"/>
          <p:cNvSpPr txBox="1">
            <a:spLocks noGrp="1"/>
          </p:cNvSpPr>
          <p:nvPr>
            <p:ph type="body" idx="1"/>
          </p:nvPr>
        </p:nvSpPr>
        <p:spPr>
          <a:xfrm>
            <a:off x="1206500" y="2538703"/>
            <a:ext cx="21971000" cy="9924300"/>
          </a:xfrm>
          <a:prstGeom prst="rect">
            <a:avLst/>
          </a:prstGeom>
        </p:spPr>
        <p:txBody>
          <a:bodyPr/>
          <a:lstStyle/>
          <a:p>
            <a:pPr marL="505968" indent="-505968" defTabSz="2023821">
              <a:spcBef>
                <a:spcPts val="3700"/>
              </a:spcBef>
              <a:defRPr sz="3984"/>
            </a:pPr>
            <a:r>
              <a:t>Promote Visits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Destination Promotion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Advertising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Direct Marketing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PR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Trade Events 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Image Building 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Place Building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Sustainability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Niche / Uniqueness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Rol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Roles</a:t>
            </a:r>
          </a:p>
        </p:txBody>
      </p:sp>
      <p:sp>
        <p:nvSpPr>
          <p:cNvPr id="227" name="Develop Image…"/>
          <p:cNvSpPr txBox="1">
            <a:spLocks noGrp="1"/>
          </p:cNvSpPr>
          <p:nvPr>
            <p:ph type="body" idx="1"/>
          </p:nvPr>
        </p:nvSpPr>
        <p:spPr>
          <a:xfrm>
            <a:off x="1206500" y="2807739"/>
            <a:ext cx="21971000" cy="9696777"/>
          </a:xfrm>
          <a:prstGeom prst="rect">
            <a:avLst/>
          </a:prstGeom>
        </p:spPr>
        <p:txBody>
          <a:bodyPr/>
          <a:lstStyle/>
          <a:p>
            <a:pPr marL="554736" indent="-554736" defTabSz="2218888">
              <a:spcBef>
                <a:spcPts val="4000"/>
              </a:spcBef>
              <a:defRPr sz="4368"/>
            </a:pPr>
            <a:r>
              <a:t>Develop Image</a:t>
            </a:r>
          </a:p>
          <a:p>
            <a:pPr marL="554736" indent="-554736" defTabSz="2218888">
              <a:spcBef>
                <a:spcPts val="4000"/>
              </a:spcBef>
              <a:defRPr sz="4368"/>
            </a:pPr>
            <a:r>
              <a:t>Coordinate </a:t>
            </a:r>
          </a:p>
          <a:p>
            <a:pPr marL="554736" indent="-554736" defTabSz="2218888">
              <a:spcBef>
                <a:spcPts val="4000"/>
              </a:spcBef>
              <a:defRPr sz="4368"/>
            </a:pPr>
            <a:r>
              <a:t>Leadership</a:t>
            </a:r>
          </a:p>
          <a:p>
            <a:pPr marL="554736" indent="-554736" defTabSz="2218888">
              <a:spcBef>
                <a:spcPts val="4000"/>
              </a:spcBef>
              <a:defRPr sz="4368"/>
            </a:pPr>
            <a:r>
              <a:t>Fam Trips / Trade Missions</a:t>
            </a:r>
          </a:p>
          <a:p>
            <a:pPr marL="554736" indent="-554736" defTabSz="2218888">
              <a:spcBef>
                <a:spcPts val="4000"/>
              </a:spcBef>
              <a:defRPr sz="4368"/>
            </a:pPr>
            <a:r>
              <a:t>World Travel Market</a:t>
            </a:r>
          </a:p>
          <a:p>
            <a:pPr marL="554736" indent="-554736" defTabSz="2218888">
              <a:spcBef>
                <a:spcPts val="4000"/>
              </a:spcBef>
              <a:defRPr sz="4368"/>
            </a:pPr>
            <a:r>
              <a:t>Work with meeting planners</a:t>
            </a:r>
          </a:p>
          <a:p>
            <a:pPr marL="554736" indent="-554736" defTabSz="2218888">
              <a:spcBef>
                <a:spcPts val="4000"/>
              </a:spcBef>
              <a:defRPr sz="4368"/>
            </a:pPr>
            <a:r>
              <a:t>Group travel </a:t>
            </a:r>
          </a:p>
          <a:p>
            <a:pPr marL="554736" indent="-554736" defTabSz="2218888">
              <a:spcBef>
                <a:spcPts val="4000"/>
              </a:spcBef>
              <a:defRPr sz="4368"/>
            </a:pPr>
            <a:r>
              <a:t>Events</a:t>
            </a:r>
          </a:p>
          <a:p>
            <a:pPr marL="554736" indent="-554736" defTabSz="2218888">
              <a:spcBef>
                <a:spcPts val="4000"/>
              </a:spcBef>
              <a:defRPr sz="4368"/>
            </a:pPr>
            <a:r>
              <a:t>Market Sectors - Attractions / Hotels / Conventions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Management Responsibiliti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Management Responsibilities</a:t>
            </a:r>
          </a:p>
        </p:txBody>
      </p:sp>
      <p:sp>
        <p:nvSpPr>
          <p:cNvPr id="230" name="Planning…"/>
          <p:cNvSpPr txBox="1">
            <a:spLocks noGrp="1"/>
          </p:cNvSpPr>
          <p:nvPr>
            <p:ph type="body" idx="1"/>
          </p:nvPr>
        </p:nvSpPr>
        <p:spPr>
          <a:xfrm>
            <a:off x="1206500" y="2876754"/>
            <a:ext cx="21971000" cy="10873997"/>
          </a:xfrm>
          <a:prstGeom prst="rect">
            <a:avLst/>
          </a:prstGeom>
        </p:spPr>
        <p:txBody>
          <a:bodyPr/>
          <a:lstStyle/>
          <a:p>
            <a:r>
              <a:t>Planning </a:t>
            </a:r>
          </a:p>
          <a:p>
            <a:r>
              <a:t>Product Development</a:t>
            </a:r>
          </a:p>
          <a:p>
            <a:r>
              <a:t>Support local industry</a:t>
            </a:r>
          </a:p>
          <a:p>
            <a:r>
              <a:t>Develop links</a:t>
            </a:r>
          </a:p>
          <a:p>
            <a:r>
              <a:t>Events</a:t>
            </a:r>
          </a:p>
          <a:p>
            <a:r>
              <a:t>Bidding </a:t>
            </a: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Wang (2018) Destination Marketing &amp; Managemen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21354">
              <a:defRPr sz="7394" spc="-147"/>
            </a:lvl1pPr>
          </a:lstStyle>
          <a:p>
            <a:r>
              <a:t>Wang (2018) Destination Marketing &amp; Management</a:t>
            </a:r>
          </a:p>
        </p:txBody>
      </p:sp>
      <p:sp>
        <p:nvSpPr>
          <p:cNvPr id="233" name="Evolution of Convention &amp; Visitor Bureaus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r>
              <a:t>Evolution of Convention &amp; Visitor Bureaus</a:t>
            </a:r>
          </a:p>
        </p:txBody>
      </p:sp>
      <p:pic>
        <p:nvPicPr>
          <p:cNvPr id="234" name="IMG_0108.jpeg" descr="IMG_0108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692678" y="3330273"/>
            <a:ext cx="9716940" cy="1009247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ADDITIONAL ROL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ADDITIONAL ROLES</a:t>
            </a:r>
          </a:p>
        </p:txBody>
      </p:sp>
      <p:sp>
        <p:nvSpPr>
          <p:cNvPr id="237" name="INFO…"/>
          <p:cNvSpPr txBox="1">
            <a:spLocks noGrp="1"/>
          </p:cNvSpPr>
          <p:nvPr>
            <p:ph type="body" idx="1"/>
          </p:nvPr>
        </p:nvSpPr>
        <p:spPr>
          <a:xfrm>
            <a:off x="1206500" y="2478279"/>
            <a:ext cx="21971000" cy="10026237"/>
          </a:xfrm>
          <a:prstGeom prst="rect">
            <a:avLst/>
          </a:prstGeom>
        </p:spPr>
        <p:txBody>
          <a:bodyPr/>
          <a:lstStyle/>
          <a:p>
            <a:pPr marL="573023" indent="-573023" defTabSz="2292038">
              <a:spcBef>
                <a:spcPts val="4200"/>
              </a:spcBef>
              <a:defRPr sz="4512"/>
            </a:pPr>
            <a:r>
              <a:t>INFO</a:t>
            </a:r>
          </a:p>
          <a:p>
            <a:pPr marL="573023" indent="-573023" defTabSz="2292038">
              <a:spcBef>
                <a:spcPts val="4200"/>
              </a:spcBef>
              <a:defRPr sz="4512"/>
            </a:pPr>
            <a:r>
              <a:t>BRAND BUILDER </a:t>
            </a:r>
          </a:p>
          <a:p>
            <a:pPr marL="573023" indent="-573023" defTabSz="2292038">
              <a:spcBef>
                <a:spcPts val="4200"/>
              </a:spcBef>
              <a:defRPr sz="4512"/>
            </a:pPr>
            <a:r>
              <a:t>COORDINATE TOURISM ACTIVITY</a:t>
            </a:r>
          </a:p>
          <a:p>
            <a:pPr marL="573023" indent="-573023" defTabSz="2292038">
              <a:spcBef>
                <a:spcPts val="4200"/>
              </a:spcBef>
              <a:defRPr sz="4512"/>
            </a:pPr>
            <a:r>
              <a:t>COLLABORATION INITIATIVES</a:t>
            </a:r>
          </a:p>
          <a:p>
            <a:pPr marL="573023" indent="-573023" defTabSz="2292038">
              <a:spcBef>
                <a:spcPts val="4200"/>
              </a:spcBef>
              <a:defRPr sz="4512"/>
            </a:pPr>
            <a:r>
              <a:t>CONVEYS THE MESSAGES OF THE TOURISM SECTOR</a:t>
            </a:r>
          </a:p>
          <a:p>
            <a:pPr marL="573023" indent="-573023" defTabSz="2292038">
              <a:spcBef>
                <a:spcPts val="4200"/>
              </a:spcBef>
              <a:defRPr sz="4512"/>
            </a:pPr>
            <a:r>
              <a:t>DESTINATION MARKETING CAMPAIGNS</a:t>
            </a:r>
          </a:p>
          <a:p>
            <a:pPr marL="573023" indent="-573023" defTabSz="2292038">
              <a:spcBef>
                <a:spcPts val="4200"/>
              </a:spcBef>
              <a:defRPr sz="4512"/>
            </a:pPr>
            <a:r>
              <a:t>FUNDING FOR MARKETING </a:t>
            </a:r>
          </a:p>
          <a:p>
            <a:pPr marL="573023" indent="-573023" defTabSz="2292038">
              <a:spcBef>
                <a:spcPts val="4200"/>
              </a:spcBef>
              <a:defRPr sz="4512"/>
            </a:pPr>
            <a:r>
              <a:t>PARTNERSHIP</a:t>
            </a:r>
          </a:p>
          <a:p>
            <a:pPr marL="573023" indent="-573023" defTabSz="2292038">
              <a:spcBef>
                <a:spcPts val="4200"/>
              </a:spcBef>
              <a:defRPr sz="4512"/>
            </a:pPr>
            <a:r>
              <a:t>NETWORK</a:t>
            </a:r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Wang (2018) Destination Marketing &amp; Managemen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21354">
              <a:defRPr sz="7394" spc="-147"/>
            </a:lvl1pPr>
          </a:lstStyle>
          <a:p>
            <a:r>
              <a:t>Wang (2018) Destination Marketing &amp; Management</a:t>
            </a:r>
          </a:p>
        </p:txBody>
      </p:sp>
      <p:sp>
        <p:nvSpPr>
          <p:cNvPr id="240" name="An adapted Strategic Map of Destination Marketing &amp; DMO’s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r>
              <a:t>An adapted Strategic Map of Destination Marketing &amp; DMO’s</a:t>
            </a:r>
          </a:p>
        </p:txBody>
      </p:sp>
      <p:pic>
        <p:nvPicPr>
          <p:cNvPr id="241" name="IMG_0109.jpeg" descr="IMG_0109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195953" y="3331199"/>
            <a:ext cx="18335196" cy="1014193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FUTURE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FUTURE?</a:t>
            </a:r>
          </a:p>
        </p:txBody>
      </p:sp>
      <p:sp>
        <p:nvSpPr>
          <p:cNvPr id="244" name="RELAUNCH!…"/>
          <p:cNvSpPr txBox="1">
            <a:spLocks noGrp="1"/>
          </p:cNvSpPr>
          <p:nvPr>
            <p:ph type="body" idx="1"/>
          </p:nvPr>
        </p:nvSpPr>
        <p:spPr>
          <a:xfrm>
            <a:off x="1206500" y="2827368"/>
            <a:ext cx="21971000" cy="10228871"/>
          </a:xfrm>
          <a:prstGeom prst="rect">
            <a:avLst/>
          </a:prstGeom>
        </p:spPr>
        <p:txBody>
          <a:bodyPr/>
          <a:lstStyle/>
          <a:p>
            <a:r>
              <a:t>RELAUNCH!</a:t>
            </a:r>
          </a:p>
          <a:p>
            <a:endParaRPr/>
          </a:p>
          <a:p>
            <a:r>
              <a:t>BUILDING COALITIONS</a:t>
            </a:r>
          </a:p>
          <a:p>
            <a:r>
              <a:t>BUILDING COMMITMENTS</a:t>
            </a:r>
          </a:p>
          <a:p>
            <a:r>
              <a:t>BUILDING VISION &amp; LEADERSHIP</a:t>
            </a:r>
          </a:p>
          <a:p>
            <a:r>
              <a:t>BRAND BUILDER, RELEVANCE, VALUE PROPOSITION &amp; VISIBILITY</a:t>
            </a:r>
          </a:p>
          <a:p>
            <a:r>
              <a:t>WANG, Y (2018)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30_BasicColor">
  <a:themeElements>
    <a:clrScheme name="30_BasicColor">
      <a:dk1>
        <a:srgbClr val="5E5E5E"/>
      </a:dk1>
      <a:lt1>
        <a:srgbClr val="003462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30_BasicColor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30_BasicCol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5E5E5E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30_BasicColor">
  <a:themeElements>
    <a:clrScheme name="30_BasicColor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30_BasicColor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30_BasicCol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5E5E5E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952</Words>
  <Application>Microsoft Office PowerPoint</Application>
  <PresentationFormat>Custom</PresentationFormat>
  <Paragraphs>197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Helvetica Neue</vt:lpstr>
      <vt:lpstr>Helvetica Neue Medium</vt:lpstr>
      <vt:lpstr>30_BasicColor</vt:lpstr>
      <vt:lpstr>Introduction to Global Destination &amp; Resort Management</vt:lpstr>
      <vt:lpstr> Introduction to Global Destinations &amp; Resort Management </vt:lpstr>
      <vt:lpstr>PowerPoint Presentation</vt:lpstr>
      <vt:lpstr>KEY COMPONENTS</vt:lpstr>
      <vt:lpstr>Concepts &amp; Definitions of Destinations - Systems Approach</vt:lpstr>
      <vt:lpstr>DESTINATION CONSIDERATIONS</vt:lpstr>
      <vt:lpstr>Destination Marketing &amp; Management</vt:lpstr>
      <vt:lpstr>Driving Factors</vt:lpstr>
      <vt:lpstr>Customer Environment</vt:lpstr>
      <vt:lpstr>The Competitor Market - Battle for Attention!</vt:lpstr>
      <vt:lpstr>The Economic Environment - Dodging Asteroids!</vt:lpstr>
      <vt:lpstr>Tech Environment - Smart &amp; Friendly!</vt:lpstr>
      <vt:lpstr>Social Environment - Electronic Culture!</vt:lpstr>
      <vt:lpstr>Political Environments - Quest for Relevance!</vt:lpstr>
      <vt:lpstr>Legal Environment - Mixed Signals for Govt!</vt:lpstr>
      <vt:lpstr>GeoPhysical Environment - Going Green!</vt:lpstr>
      <vt:lpstr>Comprehensive Approach</vt:lpstr>
      <vt:lpstr>Wang (2018) Destination  Marketing &amp; Management </vt:lpstr>
      <vt:lpstr>Destination Structure &amp; Responsibilities</vt:lpstr>
      <vt:lpstr>DMO’s </vt:lpstr>
      <vt:lpstr>Wang (2018) Destination Marketing &amp; Management</vt:lpstr>
      <vt:lpstr>DMO Structures</vt:lpstr>
      <vt:lpstr>Strategic Roles &amp; Responsibilities of DMO’s</vt:lpstr>
      <vt:lpstr>Marketing Role</vt:lpstr>
      <vt:lpstr>Roles</vt:lpstr>
      <vt:lpstr>Management Responsibilities</vt:lpstr>
      <vt:lpstr>Wang (2018) Destination Marketing &amp; Management</vt:lpstr>
      <vt:lpstr>ADDITIONAL ROLES</vt:lpstr>
      <vt:lpstr>Wang (2018) Destination Marketing &amp; Management</vt:lpstr>
      <vt:lpstr>FUTURE?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Global Destination &amp; Resort Management</dc:title>
  <dc:creator>Jacqui Jones</dc:creator>
  <cp:lastModifiedBy>Jacqui Jones</cp:lastModifiedBy>
  <cp:revision>1</cp:revision>
  <dcterms:modified xsi:type="dcterms:W3CDTF">2020-10-18T17:28:40Z</dcterms:modified>
</cp:coreProperties>
</file>