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2"/>
  </p:notesMasterIdLst>
  <p:handoutMasterIdLst>
    <p:handoutMasterId r:id="rId53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302" r:id="rId17"/>
    <p:sldId id="272" r:id="rId18"/>
    <p:sldId id="274" r:id="rId19"/>
    <p:sldId id="275" r:id="rId20"/>
    <p:sldId id="276" r:id="rId21"/>
    <p:sldId id="303" r:id="rId22"/>
    <p:sldId id="304" r:id="rId23"/>
    <p:sldId id="279" r:id="rId24"/>
    <p:sldId id="281" r:id="rId25"/>
    <p:sldId id="282" r:id="rId26"/>
    <p:sldId id="305" r:id="rId27"/>
    <p:sldId id="306" r:id="rId28"/>
    <p:sldId id="311" r:id="rId29"/>
    <p:sldId id="284" r:id="rId30"/>
    <p:sldId id="285" r:id="rId31"/>
    <p:sldId id="287" r:id="rId32"/>
    <p:sldId id="283" r:id="rId33"/>
    <p:sldId id="312" r:id="rId34"/>
    <p:sldId id="307" r:id="rId35"/>
    <p:sldId id="308" r:id="rId36"/>
    <p:sldId id="289" r:id="rId37"/>
    <p:sldId id="290" r:id="rId38"/>
    <p:sldId id="291" r:id="rId39"/>
    <p:sldId id="292" r:id="rId40"/>
    <p:sldId id="310" r:id="rId41"/>
    <p:sldId id="309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103" d="100"/>
          <a:sy n="103" d="100"/>
        </p:scale>
        <p:origin x="113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B137C8-88BE-410F-BB27-7F0E2261098D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Non-parametric tests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Non-parametric tests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When and why we use non-parametric tests?</a:t>
            </a:r>
          </a:p>
          <a:p>
            <a:pPr lvl="1"/>
            <a:r>
              <a:rPr lang="en-GB" dirty="0"/>
              <a:t>Mann-Whitney test</a:t>
            </a:r>
          </a:p>
          <a:p>
            <a:pPr lvl="2"/>
            <a:r>
              <a:rPr lang="en-GB" dirty="0" err="1"/>
              <a:t>Wilcoxon</a:t>
            </a:r>
            <a:r>
              <a:rPr lang="en-GB" dirty="0"/>
              <a:t> rank-sum test</a:t>
            </a:r>
          </a:p>
          <a:p>
            <a:pPr lvl="1"/>
            <a:r>
              <a:rPr lang="en-GB" dirty="0" err="1"/>
              <a:t>Wilcoxon</a:t>
            </a:r>
            <a:r>
              <a:rPr lang="en-GB" dirty="0"/>
              <a:t> signed-rank test</a:t>
            </a:r>
          </a:p>
          <a:p>
            <a:pPr lvl="1"/>
            <a:r>
              <a:rPr lang="en-GB" dirty="0" err="1"/>
              <a:t>Kruskal</a:t>
            </a:r>
            <a:r>
              <a:rPr lang="en-GB" dirty="0"/>
              <a:t>–Wallis test</a:t>
            </a:r>
          </a:p>
          <a:p>
            <a:pPr lvl="1"/>
            <a:r>
              <a:rPr lang="en-GB" dirty="0" err="1"/>
              <a:t>Jonckheere–Terpstra</a:t>
            </a:r>
            <a:r>
              <a:rPr lang="en-GB" dirty="0"/>
              <a:t> test</a:t>
            </a:r>
          </a:p>
          <a:p>
            <a:pPr lvl="1"/>
            <a:r>
              <a:rPr lang="en-GB" dirty="0"/>
              <a:t>Friedman’s ANOVA</a:t>
            </a:r>
          </a:p>
          <a:p>
            <a:r>
              <a:rPr lang="en-GB" dirty="0"/>
              <a:t>Ranking data</a:t>
            </a:r>
          </a:p>
          <a:p>
            <a:r>
              <a:rPr lang="en-GB" dirty="0"/>
              <a:t>Interpretation of results</a:t>
            </a:r>
          </a:p>
          <a:p>
            <a:r>
              <a:rPr lang="en-GB" dirty="0"/>
              <a:t>Reporting results</a:t>
            </a:r>
          </a:p>
          <a:p>
            <a:r>
              <a:rPr lang="en-GB" dirty="0"/>
              <a:t>Calculating an Effect Size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to use nonparametric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Non-parametric tests are used when assumptions of parametric tests are not met.</a:t>
            </a:r>
          </a:p>
          <a:p>
            <a:endParaRPr lang="en-US" dirty="0"/>
          </a:p>
          <a:p>
            <a:r>
              <a:rPr lang="en-US" dirty="0"/>
              <a:t>It is not always possible to correct for problems with the distribution of a data set </a:t>
            </a:r>
          </a:p>
          <a:p>
            <a:pPr lvl="1"/>
            <a:r>
              <a:rPr lang="en-US" dirty="0"/>
              <a:t>In these cases we have to use non-parametric tests.</a:t>
            </a:r>
          </a:p>
          <a:p>
            <a:pPr lvl="1"/>
            <a:r>
              <a:rPr lang="en-US" dirty="0"/>
              <a:t>They make fewer assumptions about the type of data on which they can be used.</a:t>
            </a:r>
          </a:p>
          <a:p>
            <a:pPr lvl="1"/>
            <a:r>
              <a:rPr lang="en-US" dirty="0"/>
              <a:t>In general, you are better off trying to use a robust test but the range of robust tests is limited in SPSS.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62422" y="404664"/>
            <a:ext cx="5818604" cy="1508516"/>
          </a:xfrm>
        </p:spPr>
        <p:txBody>
          <a:bodyPr>
            <a:normAutofit fontScale="90000"/>
          </a:bodyPr>
          <a:lstStyle/>
          <a:p>
            <a:r>
              <a:rPr lang="en-US" sz="2700" dirty="0"/>
              <a:t>The Wilcoxon rank-sum test and   Mann–Whitney test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009776" y="2019301"/>
            <a:ext cx="5648325" cy="3394472"/>
          </a:xfrm>
        </p:spPr>
        <p:txBody>
          <a:bodyPr>
            <a:normAutofit fontScale="77500" lnSpcReduction="2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These tests are the non-parametric equivalent of the independent </a:t>
            </a:r>
            <a:r>
              <a:rPr lang="en-US" i="1" dirty="0"/>
              <a:t>t-test. 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Use either to test differences between two conditions in which different participants have been used.</a:t>
            </a:r>
          </a:p>
          <a:p>
            <a:pPr lvl="1"/>
            <a:endParaRPr lang="en-US" b="1" dirty="0"/>
          </a:p>
          <a:p>
            <a:endParaRPr lang="en-US" dirty="0"/>
          </a:p>
        </p:txBody>
      </p:sp>
      <p:pic>
        <p:nvPicPr>
          <p:cNvPr id="5" name="Picture 4" descr="Frank Wilcoxon.bmp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09776" y="980728"/>
            <a:ext cx="1446620" cy="116597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Ranking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2175" dirty="0"/>
              <a:t>The tests in this lecture work on the principle of ranking the data for each group: </a:t>
            </a:r>
          </a:p>
          <a:p>
            <a:pPr lvl="1"/>
            <a:r>
              <a:rPr lang="en-US" sz="1875" dirty="0"/>
              <a:t>Lowest score = a rank of 1, </a:t>
            </a:r>
          </a:p>
          <a:p>
            <a:pPr lvl="1"/>
            <a:r>
              <a:rPr lang="en-US" sz="1875" dirty="0"/>
              <a:t>Next highest score = a rank of 2, and so on. </a:t>
            </a:r>
          </a:p>
          <a:p>
            <a:pPr lvl="1"/>
            <a:r>
              <a:rPr lang="en-GB" sz="1875" dirty="0"/>
              <a:t>Tied ranks are given the same rank: the average of the potential ranks.</a:t>
            </a:r>
            <a:endParaRPr lang="en-US" sz="2175" dirty="0"/>
          </a:p>
          <a:p>
            <a:r>
              <a:rPr lang="en-GB" dirty="0"/>
              <a:t>For an unequal group size</a:t>
            </a:r>
          </a:p>
          <a:p>
            <a:pPr lvl="1"/>
            <a:r>
              <a:rPr lang="en-GB" dirty="0"/>
              <a:t> The test statistic (</a:t>
            </a:r>
            <a:r>
              <a:rPr lang="en-GB" i="1" dirty="0"/>
              <a:t>Ws) </a:t>
            </a:r>
            <a:r>
              <a:rPr lang="en-GB" dirty="0"/>
              <a:t>= sum of ranks in the group that contains the least people.</a:t>
            </a:r>
          </a:p>
          <a:p>
            <a:r>
              <a:rPr lang="en-GB" dirty="0"/>
              <a:t>For an equal group size</a:t>
            </a:r>
          </a:p>
          <a:p>
            <a:pPr lvl="1"/>
            <a:r>
              <a:rPr lang="en-GB" i="1" dirty="0"/>
              <a:t> Ws  </a:t>
            </a:r>
            <a:r>
              <a:rPr lang="en-GB" dirty="0"/>
              <a:t>= the value of the smaller summed rank.</a:t>
            </a:r>
          </a:p>
          <a:p>
            <a:r>
              <a:rPr lang="en-GB" dirty="0"/>
              <a:t>Add up the ranks for the two groups and take the lowest of these sums to be our test statistic. </a:t>
            </a:r>
          </a:p>
          <a:p>
            <a:r>
              <a:rPr lang="en-US" dirty="0"/>
              <a:t>The analysis is carried out on the ranks rather than the actual data.</a:t>
            </a:r>
          </a:p>
          <a:p>
            <a:pPr lvl="1"/>
            <a:endParaRPr lang="en-GB" i="1" dirty="0"/>
          </a:p>
          <a:p>
            <a:endParaRPr lang="en-US" sz="2175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A neurologist investigated the depressant effects of certain recreational drugs. </a:t>
            </a:r>
          </a:p>
          <a:p>
            <a:pPr lvl="1"/>
            <a:r>
              <a:rPr lang="en-US" dirty="0"/>
              <a:t>Tested 20 clubbers</a:t>
            </a:r>
          </a:p>
          <a:p>
            <a:pPr lvl="1"/>
            <a:r>
              <a:rPr lang="en-US" dirty="0"/>
              <a:t>10 were given an ecstasy tablet to take on a Saturday night</a:t>
            </a:r>
          </a:p>
          <a:p>
            <a:pPr lvl="1"/>
            <a:r>
              <a:rPr lang="en-US" dirty="0"/>
              <a:t>10 were allowed to drink only alcohol. </a:t>
            </a:r>
          </a:p>
          <a:p>
            <a:pPr lvl="1"/>
            <a:r>
              <a:rPr lang="en-US" dirty="0"/>
              <a:t>Levels of depression were measured using the Beck Depression Inventory (BDI) the day after and midweek.</a:t>
            </a:r>
          </a:p>
          <a:p>
            <a:endParaRPr lang="en-US" dirty="0"/>
          </a:p>
          <a:p>
            <a:r>
              <a:rPr lang="en-US" dirty="0"/>
              <a:t>Rank the data </a:t>
            </a:r>
            <a:r>
              <a:rPr lang="en-US" i="1" dirty="0"/>
              <a:t>ignoring </a:t>
            </a:r>
            <a:r>
              <a:rPr lang="en-US" dirty="0"/>
              <a:t>the group to which a person belonged </a:t>
            </a:r>
          </a:p>
          <a:p>
            <a:pPr lvl="1"/>
            <a:r>
              <a:rPr lang="en-US" dirty="0"/>
              <a:t>A similar number of high and low ranks in each group </a:t>
            </a:r>
            <a:r>
              <a:rPr lang="en-GB" dirty="0"/>
              <a:t>suggests depression levels do not differ between the groups.</a:t>
            </a:r>
          </a:p>
          <a:p>
            <a:pPr lvl="1"/>
            <a:r>
              <a:rPr lang="en-US" dirty="0"/>
              <a:t>A greater number of high ranks in the ecstasy group than the alcohol group suggests the ecstasy group is more depressed than the alcohol group.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Ranking the depression scores for Wednesday and Sunday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876" y="2278627"/>
            <a:ext cx="5454491" cy="321181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Provisional analysis using IBM SPSS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First enter the data into SPSS Statistics</a:t>
            </a:r>
          </a:p>
          <a:p>
            <a:pPr lvl="1"/>
            <a:r>
              <a:rPr lang="en-GB" dirty="0"/>
              <a:t>Because the data are collected using different participants in each group, we need to input the data using a coding variable. </a:t>
            </a:r>
          </a:p>
          <a:p>
            <a:pPr lvl="2"/>
            <a:r>
              <a:rPr lang="en-GB" dirty="0"/>
              <a:t>For example, ‘Drug’ with the codes; 1 = ecstasy group and 2 = alcohol group. </a:t>
            </a:r>
          </a:p>
          <a:p>
            <a:pPr lvl="2"/>
            <a:r>
              <a:rPr lang="en-GB" dirty="0"/>
              <a:t>When you enter the data into SPSS remember to tell the computer that a code of 1 represents the group that was given ecstasy and a code of 2 represents the group that was restricted to alcohol.</a:t>
            </a:r>
          </a:p>
          <a:p>
            <a:r>
              <a:rPr lang="en-GB" dirty="0"/>
              <a:t>First, run some exploratory analyses on the data</a:t>
            </a:r>
          </a:p>
          <a:p>
            <a:pPr lvl="1"/>
            <a:r>
              <a:rPr lang="en-GB" dirty="0"/>
              <a:t>Run these exploratory analyses for each group because we’re going to be looking for group differences.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Exploratory analysis output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773" y="1704976"/>
            <a:ext cx="4766805" cy="384778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31640" y="404664"/>
            <a:ext cx="5657850" cy="676275"/>
          </a:xfrm>
        </p:spPr>
        <p:txBody>
          <a:bodyPr/>
          <a:lstStyle/>
          <a:p>
            <a:r>
              <a:rPr lang="en-GB" dirty="0"/>
              <a:t>Running the analysis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920" y="1552575"/>
            <a:ext cx="3587342" cy="409917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026" y="1076379"/>
            <a:ext cx="4932223" cy="441949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950" y="1545964"/>
            <a:ext cx="5909882" cy="367482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an effect size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The equation to convert a </a:t>
            </a:r>
            <a:r>
              <a:rPr lang="en-GB" sz="1800" i="1" dirty="0"/>
              <a:t>z-score into the effect size estimate, r, </a:t>
            </a:r>
            <a:r>
              <a:rPr lang="en-GB" sz="1800" dirty="0"/>
              <a:t>is as follows (from Rosenthal, 1991: 19):</a:t>
            </a:r>
          </a:p>
          <a:p>
            <a:pPr>
              <a:buNone/>
            </a:pPr>
            <a:endParaRPr lang="en-GB" sz="2100" i="1" dirty="0"/>
          </a:p>
          <a:p>
            <a:pPr lvl="1"/>
            <a:r>
              <a:rPr lang="en-GB" sz="1500" i="1" dirty="0" err="1"/>
              <a:t>z</a:t>
            </a:r>
            <a:r>
              <a:rPr lang="en-GB" sz="1500" i="1" dirty="0"/>
              <a:t> </a:t>
            </a:r>
            <a:r>
              <a:rPr lang="en-GB" sz="1500" dirty="0"/>
              <a:t>is the z-score that SPSS produces</a:t>
            </a:r>
          </a:p>
          <a:p>
            <a:pPr lvl="1"/>
            <a:r>
              <a:rPr lang="en-GB" sz="1500" i="1" dirty="0"/>
              <a:t>N</a:t>
            </a:r>
            <a:r>
              <a:rPr lang="en-GB" sz="1500" dirty="0"/>
              <a:t> is the size of the study (i.e. the number of total observations)</a:t>
            </a:r>
          </a:p>
          <a:p>
            <a:pPr lvl="1"/>
            <a:r>
              <a:rPr lang="en-GB" sz="1500" dirty="0"/>
              <a:t>We had 10 ecstasy users and 10 alcohol users and so the total number of observations was 20</a:t>
            </a:r>
          </a:p>
          <a:p>
            <a:pPr lvl="1"/>
            <a:endParaRPr lang="en-GB" sz="1500" i="1" dirty="0"/>
          </a:p>
          <a:p>
            <a:pPr lvl="1"/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dirty="0"/>
          </a:p>
        </p:txBody>
      </p:sp>
      <p:pic>
        <p:nvPicPr>
          <p:cNvPr id="11" name="Picture 1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93490" y="2568173"/>
            <a:ext cx="803678" cy="53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20184" y="4152900"/>
            <a:ext cx="2275145" cy="53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4175" y="4802387"/>
            <a:ext cx="2494749" cy="53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the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the Mann–Whitney test:</a:t>
            </a:r>
          </a:p>
          <a:p>
            <a:pPr lvl="1"/>
            <a:r>
              <a:rPr lang="en-GB" dirty="0"/>
              <a:t>Depression levels in ecstasy users (</a:t>
            </a:r>
            <a:r>
              <a:rPr lang="en-GB" i="1" dirty="0" err="1"/>
              <a:t>Mdn</a:t>
            </a:r>
            <a:r>
              <a:rPr lang="en-GB" i="1" dirty="0"/>
              <a:t> = 17.50) </a:t>
            </a:r>
            <a:r>
              <a:rPr lang="en-GB" dirty="0"/>
              <a:t>did not differ significantly from alcohol users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= 16.00) </a:t>
            </a:r>
            <a:r>
              <a:rPr lang="en-GB" dirty="0"/>
              <a:t>the day after the drugs were taken</a:t>
            </a:r>
            <a:r>
              <a:rPr lang="en-GB" i="1" dirty="0"/>
              <a:t>, U = 35.50, z = −1.11, p = .280, r = −.25. </a:t>
            </a:r>
            <a:r>
              <a:rPr lang="en-GB" dirty="0"/>
              <a:t>However, by Wednesday, ecstasy users</a:t>
            </a:r>
            <a:r>
              <a:rPr lang="en-GB" i="1" dirty="0"/>
              <a:t> (</a:t>
            </a:r>
            <a:r>
              <a:rPr lang="en-GB" i="1" dirty="0" err="1"/>
              <a:t>Mdn</a:t>
            </a:r>
            <a:r>
              <a:rPr lang="en-GB" i="1" dirty="0"/>
              <a:t> = 33.50) </a:t>
            </a:r>
            <a:r>
              <a:rPr lang="en-GB" dirty="0"/>
              <a:t>were significantly more depressed than alcohol users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= 7.50), U = 4.00, z = −3.48, p &lt; .001, r = −.78.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the results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 we could report Wilcoxon’s test</a:t>
            </a:r>
            <a:r>
              <a:rPr lang="en-GB" i="1" dirty="0"/>
              <a:t>:</a:t>
            </a:r>
          </a:p>
          <a:p>
            <a:pPr lvl="1"/>
            <a:r>
              <a:rPr lang="en-GB" dirty="0"/>
              <a:t>Depression levels in ecstasy users 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17.50</a:t>
            </a:r>
            <a:r>
              <a:rPr lang="en-GB" i="1" dirty="0"/>
              <a:t>) </a:t>
            </a:r>
            <a:r>
              <a:rPr lang="en-GB" dirty="0"/>
              <a:t>did not significantly differ from alcohol users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16.00</a:t>
            </a:r>
            <a:r>
              <a:rPr lang="en-GB" i="1" dirty="0"/>
              <a:t>) </a:t>
            </a:r>
            <a:r>
              <a:rPr lang="en-GB" dirty="0"/>
              <a:t>the day after the drugs were taken</a:t>
            </a:r>
            <a:r>
              <a:rPr lang="en-GB" i="1" dirty="0"/>
              <a:t>, </a:t>
            </a:r>
            <a:r>
              <a:rPr lang="en-GB" i="1" dirty="0" err="1"/>
              <a:t>Ws</a:t>
            </a:r>
            <a:r>
              <a:rPr lang="en-GB" i="1" dirty="0"/>
              <a:t> </a:t>
            </a:r>
            <a:r>
              <a:rPr lang="en-GB" dirty="0"/>
              <a:t>= 90.50</a:t>
            </a:r>
            <a:r>
              <a:rPr lang="en-GB" i="1" dirty="0"/>
              <a:t>, z = </a:t>
            </a:r>
            <a:r>
              <a:rPr lang="en-GB" dirty="0"/>
              <a:t>−1.11</a:t>
            </a:r>
            <a:r>
              <a:rPr lang="en-GB" i="1" dirty="0"/>
              <a:t>, p = </a:t>
            </a:r>
            <a:r>
              <a:rPr lang="en-GB" dirty="0"/>
              <a:t>.280</a:t>
            </a:r>
            <a:r>
              <a:rPr lang="en-GB" i="1" dirty="0"/>
              <a:t>, r = −</a:t>
            </a:r>
            <a:r>
              <a:rPr lang="en-GB" dirty="0"/>
              <a:t>.25</a:t>
            </a:r>
            <a:r>
              <a:rPr lang="en-GB" i="1" dirty="0"/>
              <a:t>. </a:t>
            </a:r>
            <a:r>
              <a:rPr lang="en-GB" dirty="0"/>
              <a:t>However, by Wednesday, ecstasy users</a:t>
            </a:r>
            <a:r>
              <a:rPr lang="en-GB" i="1" dirty="0"/>
              <a:t> 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33.50</a:t>
            </a:r>
            <a:r>
              <a:rPr lang="en-GB" i="1" dirty="0"/>
              <a:t>) </a:t>
            </a:r>
            <a:r>
              <a:rPr lang="en-GB" dirty="0"/>
              <a:t>were significantly more depressed than alcohol users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7.50</a:t>
            </a:r>
            <a:r>
              <a:rPr lang="en-GB" i="1" dirty="0"/>
              <a:t>), </a:t>
            </a:r>
            <a:r>
              <a:rPr lang="en-GB" i="1" dirty="0" err="1"/>
              <a:t>Ws</a:t>
            </a:r>
            <a:r>
              <a:rPr lang="en-GB" i="1" dirty="0"/>
              <a:t> </a:t>
            </a:r>
            <a:r>
              <a:rPr lang="en-GB" dirty="0"/>
              <a:t>= 59.00</a:t>
            </a:r>
            <a:r>
              <a:rPr lang="en-GB" i="1" dirty="0"/>
              <a:t>, z = </a:t>
            </a:r>
            <a:r>
              <a:rPr lang="en-GB" dirty="0"/>
              <a:t>−3.48</a:t>
            </a:r>
            <a:r>
              <a:rPr lang="en-GB" i="1" dirty="0"/>
              <a:t>, p &lt; </a:t>
            </a:r>
            <a:r>
              <a:rPr lang="en-GB" dirty="0"/>
              <a:t>.001</a:t>
            </a:r>
            <a:r>
              <a:rPr lang="en-GB" i="1" dirty="0"/>
              <a:t>, r = −</a:t>
            </a:r>
            <a:r>
              <a:rPr lang="en-GB" dirty="0"/>
              <a:t>.78</a:t>
            </a:r>
            <a:r>
              <a:rPr lang="en-GB" i="1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6856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Comparing two related conditions: the </a:t>
            </a:r>
            <a:r>
              <a:rPr lang="en-GB" dirty="0" err="1"/>
              <a:t>Wilcoxon</a:t>
            </a:r>
            <a:r>
              <a:rPr lang="en-GB" dirty="0"/>
              <a:t> signed-rank test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Uses:</a:t>
            </a:r>
          </a:p>
          <a:p>
            <a:pPr lvl="1"/>
            <a:r>
              <a:rPr lang="en-GB" dirty="0"/>
              <a:t>To compare two sets of scores, when these scores come from the same participants </a:t>
            </a:r>
            <a:endParaRPr lang="en-GB" i="1" dirty="0"/>
          </a:p>
          <a:p>
            <a:r>
              <a:rPr lang="en-GB" dirty="0"/>
              <a:t>Imagine the experimenter was interested in the change in depression levels for each drug. </a:t>
            </a:r>
          </a:p>
          <a:p>
            <a:pPr lvl="1"/>
            <a:r>
              <a:rPr lang="en-GB" dirty="0"/>
              <a:t>Non-parametric test because the distributions of scores for both drugs were non-normal on one of the days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35696" y="260648"/>
            <a:ext cx="5657850" cy="657225"/>
          </a:xfrm>
        </p:spPr>
        <p:txBody>
          <a:bodyPr/>
          <a:lstStyle/>
          <a:p>
            <a:r>
              <a:rPr lang="en-GB" dirty="0"/>
              <a:t>Running the analysis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970" y="1450513"/>
            <a:ext cx="3720092" cy="425087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Output for the ecstasy group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352675" y="2057401"/>
            <a:ext cx="5648325" cy="33944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4040" y="2330587"/>
            <a:ext cx="6080760" cy="288682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Output for the alcohol group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2436069"/>
            <a:ext cx="5809107" cy="291389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an effect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" dirty="0"/>
              <a:t>The effect size can be calculated in the same way as for the Mann–Whitney test. </a:t>
            </a:r>
          </a:p>
          <a:p>
            <a:r>
              <a:rPr lang="en-GB" sz="1500" dirty="0"/>
              <a:t>In this case SPSS Output tells us that for the ecstasy group </a:t>
            </a:r>
            <a:r>
              <a:rPr lang="en-GB" sz="1500" i="1" dirty="0"/>
              <a:t>z </a:t>
            </a:r>
            <a:r>
              <a:rPr lang="en-GB" sz="1500" dirty="0"/>
              <a:t>is –2.53, and for the alcohol group is −1.99</a:t>
            </a:r>
            <a:r>
              <a:rPr lang="en-GB" sz="1500" i="1" dirty="0"/>
              <a:t>.</a:t>
            </a:r>
          </a:p>
          <a:p>
            <a:r>
              <a:rPr lang="en-GB" sz="1500" dirty="0"/>
              <a:t>In both cases we had 20 observations</a:t>
            </a:r>
          </a:p>
          <a:p>
            <a:pPr lvl="1"/>
            <a:r>
              <a:rPr lang="en-GB" sz="1500" dirty="0"/>
              <a:t>(although we only used 10 people and tested them twice, it is the number of observations, not the number of people, that is important here). </a:t>
            </a:r>
          </a:p>
          <a:p>
            <a:r>
              <a:rPr lang="en-GB" sz="1500" dirty="0"/>
              <a:t>The effect sizes are therefore</a:t>
            </a:r>
            <a:r>
              <a:rPr lang="en-GB" sz="1500" i="1" dirty="0"/>
              <a:t>:	</a:t>
            </a:r>
          </a:p>
          <a:p>
            <a:endParaRPr lang="en-GB" sz="1500" i="1" dirty="0"/>
          </a:p>
          <a:p>
            <a:endParaRPr lang="en-GB" sz="18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83769" y="4213629"/>
            <a:ext cx="2278856" cy="112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the results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Reporting Test-Statistic:</a:t>
            </a:r>
          </a:p>
          <a:p>
            <a:pPr lvl="1"/>
            <a:r>
              <a:rPr lang="en-GB" dirty="0"/>
              <a:t>For ecstasy users depression levels were significantly higher on Wednesday 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33.50</a:t>
            </a:r>
            <a:r>
              <a:rPr lang="en-GB" i="1" dirty="0"/>
              <a:t>) </a:t>
            </a:r>
            <a:r>
              <a:rPr lang="en-GB" dirty="0"/>
              <a:t>than on Sunday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17.50</a:t>
            </a:r>
            <a:r>
              <a:rPr lang="en-GB" i="1" dirty="0"/>
              <a:t>), T </a:t>
            </a:r>
            <a:r>
              <a:rPr lang="en-GB" dirty="0"/>
              <a:t>= 36</a:t>
            </a:r>
            <a:r>
              <a:rPr lang="en-GB" i="1" dirty="0"/>
              <a:t>, p </a:t>
            </a:r>
            <a:r>
              <a:rPr lang="en-GB" dirty="0"/>
              <a:t>= .012</a:t>
            </a:r>
            <a:r>
              <a:rPr lang="en-GB" i="1" dirty="0"/>
              <a:t>, r </a:t>
            </a:r>
            <a:r>
              <a:rPr lang="en-GB" dirty="0"/>
              <a:t>= .57</a:t>
            </a:r>
            <a:r>
              <a:rPr lang="en-GB" i="1" dirty="0"/>
              <a:t>. </a:t>
            </a:r>
            <a:r>
              <a:rPr lang="en-GB" dirty="0"/>
              <a:t>However, for alcohol users the opposite was true: depression levels were significantly lower on Wednesday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7.50</a:t>
            </a:r>
            <a:r>
              <a:rPr lang="en-GB" i="1" dirty="0"/>
              <a:t>) </a:t>
            </a:r>
            <a:r>
              <a:rPr lang="en-GB" dirty="0"/>
              <a:t>than on Sunday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16.0</a:t>
            </a:r>
            <a:r>
              <a:rPr lang="en-GB" i="1" dirty="0"/>
              <a:t>), T </a:t>
            </a:r>
            <a:r>
              <a:rPr lang="en-GB" dirty="0"/>
              <a:t>= 8</a:t>
            </a:r>
            <a:r>
              <a:rPr lang="en-GB" i="1" dirty="0"/>
              <a:t>, p </a:t>
            </a:r>
            <a:r>
              <a:rPr lang="en-GB" dirty="0"/>
              <a:t>= .047</a:t>
            </a:r>
            <a:r>
              <a:rPr lang="en-GB" i="1" dirty="0"/>
              <a:t>, r </a:t>
            </a:r>
            <a:r>
              <a:rPr lang="en-GB" dirty="0"/>
              <a:t>= −.44</a:t>
            </a:r>
            <a:r>
              <a:rPr lang="en-GB" i="1" dirty="0"/>
              <a:t>.</a:t>
            </a:r>
          </a:p>
          <a:p>
            <a:r>
              <a:rPr lang="en-GB" dirty="0"/>
              <a:t>Reporting the values of </a:t>
            </a:r>
            <a:r>
              <a:rPr lang="en-GB" i="1" dirty="0"/>
              <a:t>z:</a:t>
            </a:r>
          </a:p>
          <a:p>
            <a:pPr lvl="1"/>
            <a:r>
              <a:rPr lang="en-GB" dirty="0"/>
              <a:t>For ecstasy users, depression levels were significantly higher on Wednesday 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33.50</a:t>
            </a:r>
            <a:r>
              <a:rPr lang="en-GB" i="1" dirty="0"/>
              <a:t>) </a:t>
            </a:r>
            <a:r>
              <a:rPr lang="en-GB" dirty="0"/>
              <a:t>than on Sunday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17.50</a:t>
            </a:r>
            <a:r>
              <a:rPr lang="en-GB" i="1" dirty="0"/>
              <a:t>), z </a:t>
            </a:r>
            <a:r>
              <a:rPr lang="en-GB" dirty="0"/>
              <a:t>= 2.53</a:t>
            </a:r>
            <a:r>
              <a:rPr lang="en-GB" i="1" dirty="0"/>
              <a:t>, p </a:t>
            </a:r>
            <a:r>
              <a:rPr lang="en-GB" dirty="0"/>
              <a:t>= .012</a:t>
            </a:r>
            <a:r>
              <a:rPr lang="en-GB" i="1" dirty="0"/>
              <a:t>, r </a:t>
            </a:r>
            <a:r>
              <a:rPr lang="en-GB" dirty="0"/>
              <a:t>= .57</a:t>
            </a:r>
            <a:r>
              <a:rPr lang="en-GB" i="1" dirty="0"/>
              <a:t>. </a:t>
            </a:r>
            <a:r>
              <a:rPr lang="en-GB" dirty="0"/>
              <a:t>However, for alcohol users the opposite was true: depression levels were significantly lower on Wednesday</a:t>
            </a:r>
            <a:r>
              <a:rPr lang="en-GB" i="1" dirty="0"/>
              <a:t> 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7.50</a:t>
            </a:r>
            <a:r>
              <a:rPr lang="en-GB" i="1" dirty="0"/>
              <a:t>) </a:t>
            </a:r>
            <a:r>
              <a:rPr lang="en-GB" dirty="0"/>
              <a:t>than on Sunday </a:t>
            </a:r>
            <a:r>
              <a:rPr lang="en-GB" i="1" dirty="0"/>
              <a:t>(</a:t>
            </a:r>
            <a:r>
              <a:rPr lang="en-GB" i="1" dirty="0" err="1"/>
              <a:t>Mdn</a:t>
            </a:r>
            <a:r>
              <a:rPr lang="en-GB" i="1" dirty="0"/>
              <a:t> </a:t>
            </a:r>
            <a:r>
              <a:rPr lang="en-GB" dirty="0"/>
              <a:t>= 16.0</a:t>
            </a:r>
            <a:r>
              <a:rPr lang="en-GB" i="1" dirty="0"/>
              <a:t>), z </a:t>
            </a:r>
            <a:r>
              <a:rPr lang="en-GB" dirty="0"/>
              <a:t>= −1.99</a:t>
            </a:r>
            <a:r>
              <a:rPr lang="en-GB" i="1" dirty="0"/>
              <a:t>, p </a:t>
            </a:r>
            <a:r>
              <a:rPr lang="en-GB" dirty="0"/>
              <a:t>= .047</a:t>
            </a:r>
            <a:r>
              <a:rPr lang="en-GB" i="1" dirty="0"/>
              <a:t>, r </a:t>
            </a:r>
            <a:r>
              <a:rPr lang="en-GB" dirty="0"/>
              <a:t>= −.44</a:t>
            </a:r>
            <a:r>
              <a:rPr lang="en-GB" i="1" dirty="0"/>
              <a:t>. 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Differences between several independent groups: the </a:t>
            </a:r>
            <a:r>
              <a:rPr lang="en-GB" sz="2400" dirty="0" err="1"/>
              <a:t>Kruskal</a:t>
            </a:r>
            <a:r>
              <a:rPr lang="en-GB" sz="2400" dirty="0"/>
              <a:t>–Wallis test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</a:t>
            </a:r>
            <a:r>
              <a:rPr lang="en-GB" dirty="0" err="1"/>
              <a:t>Kruskal</a:t>
            </a:r>
            <a:r>
              <a:rPr lang="en-GB" dirty="0"/>
              <a:t>–Wallis test (</a:t>
            </a:r>
            <a:r>
              <a:rPr lang="en-GB" dirty="0" err="1"/>
              <a:t>Kruskal</a:t>
            </a:r>
            <a:r>
              <a:rPr lang="en-GB" dirty="0"/>
              <a:t> &amp; Wallis, 1952;) is the non-parametric counterpart of the one-way independent ANOVA .</a:t>
            </a:r>
          </a:p>
          <a:p>
            <a:r>
              <a:rPr lang="en-GB" dirty="0"/>
              <a:t>The theory is very similar to that of the Mann–Whitney (and Wilcoxon rank-sum) test:</a:t>
            </a:r>
          </a:p>
          <a:p>
            <a:pPr lvl="1"/>
            <a:r>
              <a:rPr lang="en-GB" dirty="0"/>
              <a:t>It is based on ranked data.</a:t>
            </a:r>
          </a:p>
          <a:p>
            <a:pPr lvl="1"/>
            <a:r>
              <a:rPr lang="en-GB" dirty="0"/>
              <a:t>The sum of ranks for each group is denoted by </a:t>
            </a:r>
            <a:r>
              <a:rPr lang="en-GB" i="1" dirty="0"/>
              <a:t>R</a:t>
            </a:r>
            <a:r>
              <a:rPr lang="en-GB" i="1" baseline="-25000" dirty="0"/>
              <a:t>i</a:t>
            </a:r>
            <a:r>
              <a:rPr lang="en-GB" i="1" dirty="0"/>
              <a:t> (</a:t>
            </a:r>
            <a:r>
              <a:rPr lang="en-GB" dirty="0"/>
              <a:t>where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dirty="0"/>
              <a:t>is used to denote the particular group).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Does eating soya affect your sperm count?</a:t>
            </a:r>
          </a:p>
          <a:p>
            <a:r>
              <a:rPr lang="en-GB" dirty="0"/>
              <a:t>Variables</a:t>
            </a:r>
          </a:p>
          <a:p>
            <a:pPr lvl="1"/>
            <a:r>
              <a:rPr lang="en-GB" dirty="0"/>
              <a:t>Outcome: sperm (millions)</a:t>
            </a:r>
          </a:p>
          <a:p>
            <a:pPr lvl="1"/>
            <a:r>
              <a:rPr lang="en-GB" dirty="0"/>
              <a:t>IV: Number of soya meals per week</a:t>
            </a:r>
          </a:p>
          <a:p>
            <a:pPr lvl="2"/>
            <a:r>
              <a:rPr lang="en-GB" dirty="0"/>
              <a:t>No Soya meals</a:t>
            </a:r>
          </a:p>
          <a:p>
            <a:pPr lvl="2"/>
            <a:r>
              <a:rPr lang="en-GB" dirty="0"/>
              <a:t>1 Soya meal</a:t>
            </a:r>
          </a:p>
          <a:p>
            <a:pPr lvl="2"/>
            <a:r>
              <a:rPr lang="en-GB" dirty="0"/>
              <a:t>4 soya meals</a:t>
            </a:r>
          </a:p>
          <a:p>
            <a:pPr lvl="2"/>
            <a:r>
              <a:rPr lang="en-GB" dirty="0"/>
              <a:t>7 soya meals</a:t>
            </a:r>
          </a:p>
          <a:p>
            <a:r>
              <a:rPr lang="en-GB" dirty="0"/>
              <a:t>Participants</a:t>
            </a:r>
          </a:p>
          <a:p>
            <a:pPr lvl="1"/>
            <a:r>
              <a:rPr lang="en-GB" dirty="0"/>
              <a:t>80 males (20 in each group)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for the soya example with ranks</a:t>
            </a:r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4910" y="2057400"/>
            <a:ext cx="3489495" cy="3517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Kruskal-Wallis test theory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Once the sum of ranks has been calculated for each group. The test statistic, H, is calculated as:</a:t>
            </a:r>
          </a:p>
          <a:p>
            <a:endParaRPr lang="en-US" sz="1800" dirty="0"/>
          </a:p>
          <a:p>
            <a:endParaRPr lang="en-US" dirty="0"/>
          </a:p>
          <a:p>
            <a:pPr lvl="1"/>
            <a:r>
              <a:rPr lang="en-GB" i="1" dirty="0"/>
              <a:t>R</a:t>
            </a:r>
            <a:r>
              <a:rPr lang="en-GB" i="1" baseline="-25000" dirty="0"/>
              <a:t>i</a:t>
            </a:r>
            <a:r>
              <a:rPr lang="en-GB" i="1" dirty="0"/>
              <a:t> </a:t>
            </a:r>
            <a:r>
              <a:rPr lang="en-GB" dirty="0"/>
              <a:t>is the sum of ranks for each group</a:t>
            </a:r>
            <a:r>
              <a:rPr lang="en-GB" i="1" dirty="0"/>
              <a:t>.</a:t>
            </a:r>
          </a:p>
          <a:p>
            <a:pPr lvl="1"/>
            <a:r>
              <a:rPr lang="en-GB" i="1" dirty="0"/>
              <a:t>N </a:t>
            </a:r>
            <a:r>
              <a:rPr lang="en-GB" dirty="0"/>
              <a:t>is the total sample size.</a:t>
            </a:r>
          </a:p>
          <a:p>
            <a:pPr lvl="1"/>
            <a:r>
              <a:rPr lang="en-GB" i="1" dirty="0" err="1"/>
              <a:t>n</a:t>
            </a:r>
            <a:r>
              <a:rPr lang="en-GB" i="1" baseline="-25000" dirty="0" err="1"/>
              <a:t>i</a:t>
            </a:r>
            <a:r>
              <a:rPr lang="en-GB" i="1" dirty="0"/>
              <a:t> </a:t>
            </a:r>
            <a:r>
              <a:rPr lang="en-GB" dirty="0"/>
              <a:t>is the sample size of a particular group.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7075" y="2762250"/>
            <a:ext cx="2733675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546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Kruskal</a:t>
            </a:r>
            <a:r>
              <a:rPr lang="en-US" dirty="0"/>
              <a:t>-Wallis test theory continued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300" y="2419350"/>
            <a:ext cx="499110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7714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Provisional analysis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388" y="1819275"/>
            <a:ext cx="4219575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305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35696" y="332656"/>
            <a:ext cx="5657850" cy="676275"/>
          </a:xfrm>
        </p:spPr>
        <p:txBody>
          <a:bodyPr/>
          <a:lstStyle/>
          <a:p>
            <a:r>
              <a:rPr lang="en-GB" dirty="0"/>
              <a:t>Running the analysis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9397" y="1552575"/>
            <a:ext cx="3618035" cy="4113657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Output from the </a:t>
            </a:r>
            <a:r>
              <a:rPr lang="en-GB" dirty="0" err="1"/>
              <a:t>Kruskal</a:t>
            </a:r>
            <a:r>
              <a:rPr lang="en-GB" dirty="0"/>
              <a:t>–Wallis test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9727" y="2371730"/>
            <a:ext cx="5223789" cy="2718721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Follow-up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are two ways to follow up a </a:t>
            </a:r>
            <a:r>
              <a:rPr lang="en-GB" dirty="0" err="1"/>
              <a:t>Kruskal</a:t>
            </a:r>
            <a:r>
              <a:rPr lang="en-GB" dirty="0"/>
              <a:t>-Wallis test using SPSS statistics:</a:t>
            </a:r>
          </a:p>
          <a:p>
            <a:pPr lvl="1"/>
            <a:r>
              <a:rPr lang="en-GB" dirty="0"/>
              <a:t>Pairwise Comparisons:</a:t>
            </a:r>
          </a:p>
          <a:p>
            <a:pPr lvl="2"/>
            <a:r>
              <a:rPr lang="en-GB" dirty="0"/>
              <a:t>Test 1: one soya meal per week compared to no soya meals</a:t>
            </a:r>
          </a:p>
          <a:p>
            <a:pPr lvl="2"/>
            <a:r>
              <a:rPr lang="en-GB" dirty="0"/>
              <a:t>Test 2: four soya meals per week compared to no soya meals</a:t>
            </a:r>
          </a:p>
          <a:p>
            <a:pPr lvl="2"/>
            <a:r>
              <a:rPr lang="en-GB" dirty="0"/>
              <a:t>Test 3: seven soya meals per week compared to no soya meals</a:t>
            </a:r>
          </a:p>
          <a:p>
            <a:pPr lvl="3"/>
            <a:r>
              <a:rPr lang="en-GB" dirty="0"/>
              <a:t>Adjust </a:t>
            </a:r>
            <a:r>
              <a:rPr lang="en-GB" i="1" dirty="0"/>
              <a:t>p</a:t>
            </a:r>
            <a:r>
              <a:rPr lang="en-GB" dirty="0"/>
              <a:t> values. </a:t>
            </a:r>
          </a:p>
          <a:p>
            <a:pPr lvl="1"/>
            <a:r>
              <a:rPr lang="en-GB" dirty="0"/>
              <a:t>Stepped Procedure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0251" y="1063228"/>
            <a:ext cx="5657850" cy="708422"/>
          </a:xfrm>
        </p:spPr>
        <p:txBody>
          <a:bodyPr/>
          <a:lstStyle/>
          <a:p>
            <a:r>
              <a:rPr lang="en-GB" dirty="0"/>
              <a:t>Stepped procedure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417" y="2181429"/>
            <a:ext cx="5917519" cy="2943021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Follow-up analysis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84784"/>
            <a:ext cx="3215735" cy="400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0098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917" y="1219200"/>
            <a:ext cx="4997136" cy="406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6411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656" y="1393771"/>
            <a:ext cx="5400008" cy="3997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993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Testing for trends: the </a:t>
            </a:r>
            <a:r>
              <a:rPr lang="en-GB" dirty="0" err="1"/>
              <a:t>Jonckheere–Terpstra</a:t>
            </a:r>
            <a:r>
              <a:rPr lang="en-GB" dirty="0"/>
              <a:t>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This statistic tests for an ordered pattern to the medians of the groups you’re comparing. </a:t>
            </a:r>
          </a:p>
          <a:p>
            <a:r>
              <a:rPr lang="en-GB" dirty="0"/>
              <a:t>Essentially it does the same thing as the </a:t>
            </a:r>
            <a:r>
              <a:rPr lang="en-GB" dirty="0" err="1"/>
              <a:t>Kruskal</a:t>
            </a:r>
            <a:r>
              <a:rPr lang="en-GB" dirty="0"/>
              <a:t>–Wallis test but it incorporates information about whether the order of the groups is meaningful. </a:t>
            </a:r>
          </a:p>
          <a:p>
            <a:pPr lvl="1"/>
            <a:r>
              <a:rPr lang="en-GB" dirty="0"/>
              <a:t>Use this test when you expect the groups you’re comparing to produce a meaningful order of medians. </a:t>
            </a:r>
          </a:p>
          <a:p>
            <a:pPr lvl="1"/>
            <a:r>
              <a:rPr lang="en-GB" dirty="0"/>
              <a:t>In the current example we expect that the more soya a person eats, the more their sperm count will go down.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Output for </a:t>
            </a:r>
            <a:r>
              <a:rPr lang="en-GB" dirty="0" err="1"/>
              <a:t>Jonckheere-Terpstra</a:t>
            </a:r>
            <a:r>
              <a:rPr lang="en-GB" dirty="0"/>
              <a:t> test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830" y="2375818"/>
            <a:ext cx="6296171" cy="2863601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Calculating an effect size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1880" y="2638420"/>
            <a:ext cx="2410191" cy="1294636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the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18051"/>
            <a:ext cx="6970732" cy="3621897"/>
          </a:xfrm>
        </p:spPr>
        <p:txBody>
          <a:bodyPr>
            <a:noAutofit/>
          </a:bodyPr>
          <a:lstStyle/>
          <a:p>
            <a:r>
              <a:rPr lang="en-GB" dirty="0"/>
              <a:t>For the </a:t>
            </a:r>
            <a:r>
              <a:rPr lang="en-GB" dirty="0" err="1"/>
              <a:t>Kruskal</a:t>
            </a:r>
            <a:r>
              <a:rPr lang="en-GB" dirty="0"/>
              <a:t>–Wallis test, we need only report the test statistic (</a:t>
            </a:r>
            <a:r>
              <a:rPr lang="en-GB" i="1" dirty="0"/>
              <a:t>H), </a:t>
            </a:r>
            <a:r>
              <a:rPr lang="en-GB" dirty="0"/>
              <a:t>its degrees of freedom and its significance:</a:t>
            </a:r>
          </a:p>
          <a:p>
            <a:pPr lvl="1"/>
            <a:r>
              <a:rPr lang="en-GB" sz="1050" dirty="0"/>
              <a:t> </a:t>
            </a:r>
            <a:r>
              <a:rPr lang="en-GB" dirty="0"/>
              <a:t>Sperm counts were significantly affected by eating soya meals, </a:t>
            </a:r>
            <a:r>
              <a:rPr lang="en-GB" i="1" dirty="0"/>
              <a:t>H</a:t>
            </a:r>
            <a:r>
              <a:rPr lang="en-GB" dirty="0"/>
              <a:t>(3) = 8.66, </a:t>
            </a:r>
            <a:r>
              <a:rPr lang="en-GB" i="1" dirty="0"/>
              <a:t>p</a:t>
            </a:r>
            <a:r>
              <a:rPr lang="en-GB" dirty="0"/>
              <a:t> = .034</a:t>
            </a:r>
            <a:r>
              <a:rPr lang="en-GB" i="1" dirty="0"/>
              <a:t>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results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100" dirty="0"/>
              <a:t>Follow-up tests: </a:t>
            </a:r>
          </a:p>
          <a:p>
            <a:pPr lvl="1"/>
            <a:r>
              <a:rPr lang="en-GB" sz="1200" dirty="0"/>
              <a:t>Sperm counts were significantly affected by eating soya meals, </a:t>
            </a:r>
            <a:r>
              <a:rPr lang="en-GB" sz="1200" i="1" dirty="0"/>
              <a:t>H</a:t>
            </a:r>
            <a:r>
              <a:rPr lang="en-GB" sz="1200" dirty="0"/>
              <a:t>(3) = 8.66, </a:t>
            </a:r>
            <a:r>
              <a:rPr lang="en-GB" sz="1200" i="1" dirty="0"/>
              <a:t>p</a:t>
            </a:r>
            <a:r>
              <a:rPr lang="en-GB" sz="1200" dirty="0"/>
              <a:t> = .034. Pairwise comparisons with adjusted </a:t>
            </a:r>
            <a:r>
              <a:rPr lang="en-GB" sz="1200" i="1" dirty="0"/>
              <a:t>p </a:t>
            </a:r>
            <a:r>
              <a:rPr lang="en-GB" sz="1200" dirty="0"/>
              <a:t>values showed that there were no significant differences between sperm counts when people ate 7 soya meals per week compared to 4 meals (</a:t>
            </a:r>
            <a:r>
              <a:rPr lang="en-GB" sz="1200" i="1" dirty="0"/>
              <a:t>p </a:t>
            </a:r>
            <a:r>
              <a:rPr lang="en-GB" sz="1200" dirty="0"/>
              <a:t>= .133, </a:t>
            </a:r>
            <a:r>
              <a:rPr lang="en-GB" sz="1200" i="1" dirty="0"/>
              <a:t>r </a:t>
            </a:r>
            <a:r>
              <a:rPr lang="en-GB" sz="1200" dirty="0"/>
              <a:t>= .36), 1 meal (</a:t>
            </a:r>
            <a:r>
              <a:rPr lang="en-GB" sz="1200" i="1" dirty="0"/>
              <a:t>p </a:t>
            </a:r>
            <a:r>
              <a:rPr lang="en-GB" sz="1200" dirty="0"/>
              <a:t>= .133, </a:t>
            </a:r>
            <a:r>
              <a:rPr lang="en-GB" sz="1200" i="1" dirty="0"/>
              <a:t>r </a:t>
            </a:r>
            <a:r>
              <a:rPr lang="en-GB" sz="1200" dirty="0"/>
              <a:t>= .36), or no meals (</a:t>
            </a:r>
            <a:r>
              <a:rPr lang="en-GB" sz="1200" i="1" dirty="0"/>
              <a:t>p </a:t>
            </a:r>
            <a:r>
              <a:rPr lang="en-GB" sz="1200" dirty="0"/>
              <a:t>= .058, </a:t>
            </a:r>
            <a:r>
              <a:rPr lang="en-GB" sz="1200" i="1" dirty="0"/>
              <a:t>r </a:t>
            </a:r>
            <a:r>
              <a:rPr lang="en-GB" sz="1200" dirty="0"/>
              <a:t>= .41). There were also no differences in sperm counts between those eating 4 soya meals per week and those eating 1 meal (</a:t>
            </a:r>
            <a:r>
              <a:rPr lang="en-GB" sz="1200" i="1" dirty="0"/>
              <a:t>p</a:t>
            </a:r>
            <a:r>
              <a:rPr lang="en-GB" sz="1200" dirty="0"/>
              <a:t> = 1.00, </a:t>
            </a:r>
            <a:r>
              <a:rPr lang="en-GB" sz="1200" i="1" dirty="0"/>
              <a:t>r</a:t>
            </a:r>
            <a:r>
              <a:rPr lang="en-GB" sz="1200" dirty="0"/>
              <a:t> = .00) and no meals (</a:t>
            </a:r>
            <a:r>
              <a:rPr lang="en-GB" sz="1200" i="1" dirty="0"/>
              <a:t>p</a:t>
            </a:r>
            <a:r>
              <a:rPr lang="en-GB" sz="1200" dirty="0"/>
              <a:t> = 1.00, </a:t>
            </a:r>
            <a:r>
              <a:rPr lang="en-GB" sz="1200" i="1" dirty="0"/>
              <a:t>r</a:t>
            </a:r>
            <a:r>
              <a:rPr lang="en-GB" sz="1200" dirty="0"/>
              <a:t> = .05 ). Finally, there were no significant differences in sperm counts between those eating 1 soya meal per week and those eating none (</a:t>
            </a:r>
            <a:r>
              <a:rPr lang="en-GB" sz="1200" i="1" dirty="0"/>
              <a:t>p</a:t>
            </a:r>
            <a:r>
              <a:rPr lang="en-GB" sz="1200" dirty="0"/>
              <a:t> = 1.00, </a:t>
            </a:r>
            <a:r>
              <a:rPr lang="en-GB" sz="1200" i="1" dirty="0"/>
              <a:t>r</a:t>
            </a:r>
            <a:r>
              <a:rPr lang="en-GB" sz="1200" dirty="0"/>
              <a:t> = .05).</a:t>
            </a:r>
          </a:p>
          <a:p>
            <a:pPr lvl="1"/>
            <a:r>
              <a:rPr lang="en-GB" sz="1200" dirty="0"/>
              <a:t>Sperm counts were significantly affected by eating soya meals, </a:t>
            </a:r>
            <a:r>
              <a:rPr lang="en-GB" sz="1200" i="1" dirty="0"/>
              <a:t>H</a:t>
            </a:r>
            <a:r>
              <a:rPr lang="en-GB" sz="1200" dirty="0"/>
              <a:t>(3)= 8.66, </a:t>
            </a:r>
            <a:r>
              <a:rPr lang="en-GB" sz="1200" i="1" dirty="0"/>
              <a:t>p </a:t>
            </a:r>
            <a:r>
              <a:rPr lang="en-GB" sz="1200" dirty="0"/>
              <a:t>= .034. Step-down follow-up analysis showed that if soya is eaten every day it significantly reduces sperm counts compared to eating none; however, eating soya less than every day has no significant effect on sperm counts, </a:t>
            </a:r>
            <a:r>
              <a:rPr lang="en-GB" sz="1200" i="1" dirty="0"/>
              <a:t>p</a:t>
            </a:r>
            <a:r>
              <a:rPr lang="en-GB" sz="1200" dirty="0"/>
              <a:t> = .943.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3435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results III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Or, we might want to report our trend:</a:t>
            </a:r>
          </a:p>
          <a:p>
            <a:pPr lvl="1"/>
            <a:r>
              <a:rPr lang="en-GB" dirty="0"/>
              <a:t>Sperm counts were significantly affected by eating soya meals, </a:t>
            </a:r>
            <a:r>
              <a:rPr lang="en-GB" i="1" dirty="0"/>
              <a:t>H</a:t>
            </a:r>
            <a:r>
              <a:rPr lang="en-GB" dirty="0"/>
              <a:t>(3)= 8.66, </a:t>
            </a:r>
            <a:r>
              <a:rPr lang="en-GB" i="1" dirty="0"/>
              <a:t>p </a:t>
            </a:r>
            <a:r>
              <a:rPr lang="en-GB" dirty="0"/>
              <a:t>= .034. </a:t>
            </a:r>
            <a:r>
              <a:rPr lang="en-GB" dirty="0" err="1"/>
              <a:t>Jonckheere’s</a:t>
            </a:r>
            <a:r>
              <a:rPr lang="en-GB" dirty="0"/>
              <a:t> test revealed a significant trend in the data: as more soya was eaten, the median sperm count decreased, </a:t>
            </a:r>
            <a:r>
              <a:rPr lang="en-GB" i="1" dirty="0"/>
              <a:t>J</a:t>
            </a:r>
            <a:r>
              <a:rPr lang="en-GB" dirty="0"/>
              <a:t> = 912,</a:t>
            </a:r>
            <a:r>
              <a:rPr lang="en-GB" i="1" dirty="0"/>
              <a:t> z</a:t>
            </a:r>
            <a:r>
              <a:rPr lang="en-GB" dirty="0"/>
              <a:t> = −2.48, </a:t>
            </a:r>
            <a:r>
              <a:rPr lang="en-GB" i="1" dirty="0"/>
              <a:t>p</a:t>
            </a:r>
            <a:r>
              <a:rPr lang="en-GB" dirty="0"/>
              <a:t> = .013, </a:t>
            </a:r>
            <a:r>
              <a:rPr lang="en-GB" i="1" dirty="0"/>
              <a:t>r</a:t>
            </a:r>
            <a:r>
              <a:rPr lang="en-GB" dirty="0"/>
              <a:t> = −.28.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6205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Differences between several related groups: Friedman’s ANOVA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Used for testing differences between conditions when:</a:t>
            </a:r>
          </a:p>
          <a:p>
            <a:pPr lvl="1"/>
            <a:r>
              <a:rPr lang="en-GB" dirty="0"/>
              <a:t>There are more than two conditions </a:t>
            </a:r>
          </a:p>
          <a:p>
            <a:pPr lvl="1"/>
            <a:r>
              <a:rPr lang="en-GB" dirty="0"/>
              <a:t>The same participants have been used in all conditions (each case contributes several scores to the data). </a:t>
            </a:r>
          </a:p>
          <a:p>
            <a:r>
              <a:rPr lang="en-GB" dirty="0"/>
              <a:t>If you have violated some assumption of parametric tests then this test can be a useful way around the problem.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Friedman’s ANOVA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theory for Friedman’s ANOVA is much the same as the other tests: it is based on ranked data.</a:t>
            </a:r>
          </a:p>
          <a:p>
            <a:r>
              <a:rPr lang="en-GB" dirty="0"/>
              <a:t>Once the sum of ranks has been calculated for each group, the test statistic, </a:t>
            </a:r>
            <a:r>
              <a:rPr lang="en-GB" i="1" dirty="0"/>
              <a:t>F</a:t>
            </a:r>
            <a:r>
              <a:rPr lang="en-GB" i="1" baseline="-25000" dirty="0"/>
              <a:t>r</a:t>
            </a:r>
            <a:r>
              <a:rPr lang="en-GB" dirty="0"/>
              <a:t>, is calculated as:</a:t>
            </a:r>
          </a:p>
          <a:p>
            <a:endParaRPr lang="en-GB" dirty="0"/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293096"/>
            <a:ext cx="3036094" cy="72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Does the ‘</a:t>
            </a:r>
            <a:r>
              <a:rPr lang="en-GB" dirty="0" err="1"/>
              <a:t>andikins</a:t>
            </a:r>
            <a:r>
              <a:rPr lang="en-GB" dirty="0"/>
              <a:t>’ diet work?</a:t>
            </a:r>
          </a:p>
          <a:p>
            <a:r>
              <a:rPr lang="en-GB" dirty="0"/>
              <a:t>Variables</a:t>
            </a:r>
          </a:p>
          <a:p>
            <a:pPr lvl="1"/>
            <a:r>
              <a:rPr lang="en-GB" dirty="0"/>
              <a:t>Outcome: weight (Kg)</a:t>
            </a:r>
          </a:p>
          <a:p>
            <a:pPr lvl="1"/>
            <a:r>
              <a:rPr lang="en-GB" dirty="0"/>
              <a:t>IV: Time since beginning the diet</a:t>
            </a:r>
          </a:p>
          <a:p>
            <a:pPr lvl="2"/>
            <a:r>
              <a:rPr lang="en-GB" dirty="0"/>
              <a:t>Baseline</a:t>
            </a:r>
          </a:p>
          <a:p>
            <a:pPr lvl="2"/>
            <a:r>
              <a:rPr lang="en-GB" dirty="0"/>
              <a:t>1 Month</a:t>
            </a:r>
          </a:p>
          <a:p>
            <a:pPr lvl="2"/>
            <a:r>
              <a:rPr lang="en-GB" dirty="0"/>
              <a:t>2 Months</a:t>
            </a:r>
          </a:p>
          <a:p>
            <a:r>
              <a:rPr lang="en-GB" dirty="0"/>
              <a:t>Participants</a:t>
            </a:r>
          </a:p>
          <a:p>
            <a:pPr lvl="1"/>
            <a:r>
              <a:rPr lang="en-GB" dirty="0"/>
              <a:t>10 women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6" y="1457325"/>
            <a:ext cx="6016276" cy="3605022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Provisional analysis</a:t>
            </a:r>
          </a:p>
        </p:txBody>
      </p:sp>
      <p:pic>
        <p:nvPicPr>
          <p:cNvPr id="2253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76540" y="1825229"/>
            <a:ext cx="4105274" cy="3586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the analysis</a:t>
            </a:r>
          </a:p>
        </p:txBody>
      </p:sp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29896" y="1819275"/>
            <a:ext cx="3284258" cy="3752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Output from Friedman’s ANOVA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40665" y="4941168"/>
            <a:ext cx="60543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   There is no need to do any post hoc tests for this example because the main test was non-significant</a:t>
            </a:r>
            <a:r>
              <a:rPr lang="en-GB" i="1" dirty="0">
                <a:solidFill>
                  <a:srgbClr val="C00000"/>
                </a:solidFill>
              </a:rPr>
              <a:t>.</a:t>
            </a: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7" name="Picture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5816" y="1449078"/>
            <a:ext cx="3704046" cy="32813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Writing and interpreting the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Friedman’s ANOVA we need only report the test statistic (</a:t>
            </a:r>
            <a:r>
              <a:rPr lang="el-GR" i="1" dirty="0"/>
              <a:t>χ</a:t>
            </a:r>
            <a:r>
              <a:rPr lang="en-GB" i="1" baseline="30000" dirty="0"/>
              <a:t>2</a:t>
            </a:r>
            <a:r>
              <a:rPr lang="en-GB" i="1" dirty="0"/>
              <a:t>),</a:t>
            </a:r>
            <a:r>
              <a:rPr lang="en-GB" dirty="0"/>
              <a:t> its degrees of freedom and its significance:</a:t>
            </a:r>
          </a:p>
          <a:p>
            <a:pPr lvl="1"/>
            <a:r>
              <a:rPr lang="en-GB" dirty="0"/>
              <a:t>The weight of participants did not significantly change over the two months of the diet, </a:t>
            </a:r>
            <a:r>
              <a:rPr lang="el-GR" i="1" dirty="0"/>
              <a:t>χ</a:t>
            </a:r>
            <a:r>
              <a:rPr lang="en-GB" i="1" baseline="30000" dirty="0"/>
              <a:t>2</a:t>
            </a:r>
            <a:r>
              <a:rPr lang="en-GB" dirty="0"/>
              <a:t>(2) = 0.20, </a:t>
            </a:r>
            <a:r>
              <a:rPr lang="en-GB" i="1" dirty="0"/>
              <a:t>p = </a:t>
            </a:r>
            <a:r>
              <a:rPr lang="en-GB" dirty="0"/>
              <a:t>.91.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When data violate the assumptions of parametric tests we can sometimes find a nonparametric equivalent</a:t>
            </a:r>
          </a:p>
          <a:p>
            <a:pPr lvl="1"/>
            <a:r>
              <a:rPr lang="en-GB" dirty="0"/>
              <a:t>Usually based on analysing the ranked data</a:t>
            </a:r>
          </a:p>
          <a:p>
            <a:r>
              <a:rPr lang="en-GB" dirty="0"/>
              <a:t>Mann-Whitney/</a:t>
            </a:r>
            <a:r>
              <a:rPr lang="en-GB" dirty="0" err="1"/>
              <a:t>Wilcoxon</a:t>
            </a:r>
            <a:r>
              <a:rPr lang="en-GB" dirty="0"/>
              <a:t> rank-sum Test</a:t>
            </a:r>
          </a:p>
          <a:p>
            <a:pPr lvl="1"/>
            <a:r>
              <a:rPr lang="en-GB" dirty="0"/>
              <a:t>Compares two independent groups of scores</a:t>
            </a:r>
          </a:p>
          <a:p>
            <a:r>
              <a:rPr lang="en-GB" dirty="0" err="1"/>
              <a:t>Wilcoxon</a:t>
            </a:r>
            <a:r>
              <a:rPr lang="en-GB" dirty="0"/>
              <a:t> signed rank Test</a:t>
            </a:r>
          </a:p>
          <a:p>
            <a:pPr lvl="1"/>
            <a:r>
              <a:rPr lang="en-GB" dirty="0"/>
              <a:t>Compares two dependent groups of scores</a:t>
            </a:r>
          </a:p>
          <a:p>
            <a:r>
              <a:rPr lang="en-GB" dirty="0" err="1"/>
              <a:t>Kruskal</a:t>
            </a:r>
            <a:r>
              <a:rPr lang="en-GB" dirty="0"/>
              <a:t>-Wallis Test</a:t>
            </a:r>
          </a:p>
          <a:p>
            <a:pPr lvl="1"/>
            <a:r>
              <a:rPr lang="en-GB" dirty="0"/>
              <a:t>Compares &gt; 2 independent groups of scores</a:t>
            </a:r>
          </a:p>
          <a:p>
            <a:r>
              <a:rPr lang="en-GB" dirty="0"/>
              <a:t>Friedman’s Test</a:t>
            </a:r>
          </a:p>
          <a:p>
            <a:pPr lvl="1"/>
            <a:r>
              <a:rPr lang="en-GB" dirty="0"/>
              <a:t>Compares &gt; </a:t>
            </a:r>
            <a:r>
              <a:rPr lang="en-GB"/>
              <a:t>2 dependent </a:t>
            </a:r>
            <a:r>
              <a:rPr lang="en-GB" dirty="0"/>
              <a:t>groups </a:t>
            </a:r>
            <a:r>
              <a:rPr lang="en-GB"/>
              <a:t>of scores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2210</TotalTime>
  <Words>2190</Words>
  <Application>Microsoft Office PowerPoint</Application>
  <PresentationFormat>On-screen Show (4:3)</PresentationFormat>
  <Paragraphs>193</Paragraphs>
  <Slides>50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4" baseType="lpstr">
      <vt:lpstr>Arial</vt:lpstr>
      <vt:lpstr>Myriad Pro</vt:lpstr>
      <vt:lpstr>Verdana</vt:lpstr>
      <vt:lpstr>20140311PresentationUWTSDTemplate</vt:lpstr>
      <vt:lpstr>LCB7004</vt:lpstr>
      <vt:lpstr>Non-parametric tests</vt:lpstr>
      <vt:lpstr>Aims</vt:lpstr>
      <vt:lpstr>When to use nonparametric tests</vt:lpstr>
      <vt:lpstr>The Wilcoxon rank-sum test and   Mann–Whitney test </vt:lpstr>
      <vt:lpstr>Ranking Data</vt:lpstr>
      <vt:lpstr>Theory</vt:lpstr>
      <vt:lpstr>Ranking the depression scores for Wednesday and Sunday</vt:lpstr>
      <vt:lpstr>Provisional analysis using IBM SPSS Statistics</vt:lpstr>
      <vt:lpstr>Exploratory analysis output</vt:lpstr>
      <vt:lpstr>Running the analysis</vt:lpstr>
      <vt:lpstr>PowerPoint Presentation</vt:lpstr>
      <vt:lpstr>PowerPoint Presentation</vt:lpstr>
      <vt:lpstr>calculating an effect size</vt:lpstr>
      <vt:lpstr>Reporting the results</vt:lpstr>
      <vt:lpstr>Reporting the results II</vt:lpstr>
      <vt:lpstr>Comparing two related conditions: the Wilcoxon signed-rank test </vt:lpstr>
      <vt:lpstr>Running the analysis</vt:lpstr>
      <vt:lpstr>Output for the ecstasy group</vt:lpstr>
      <vt:lpstr>Output for the alcohol group </vt:lpstr>
      <vt:lpstr>Calculating an effect size</vt:lpstr>
      <vt:lpstr>Reporting the results </vt:lpstr>
      <vt:lpstr>Differences between several independent groups: the Kruskal–Wallis test </vt:lpstr>
      <vt:lpstr>Example</vt:lpstr>
      <vt:lpstr>Data for the soya example with ranks</vt:lpstr>
      <vt:lpstr>Kruskal-Wallis test theory</vt:lpstr>
      <vt:lpstr>Kruskal-Wallis test theory continued</vt:lpstr>
      <vt:lpstr>Provisional analysis</vt:lpstr>
      <vt:lpstr>Running the analysis</vt:lpstr>
      <vt:lpstr>Output from the Kruskal–Wallis test</vt:lpstr>
      <vt:lpstr>Follow-up analysis</vt:lpstr>
      <vt:lpstr>Stepped procedure</vt:lpstr>
      <vt:lpstr>Follow-up analysis</vt:lpstr>
      <vt:lpstr>PowerPoint Presentation</vt:lpstr>
      <vt:lpstr>PowerPoint Presentation</vt:lpstr>
      <vt:lpstr>Testing for trends: the Jonckheere–Terpstra test</vt:lpstr>
      <vt:lpstr>Output for Jonckheere-Terpstra test</vt:lpstr>
      <vt:lpstr>Calculating an effect size</vt:lpstr>
      <vt:lpstr>Writing the results</vt:lpstr>
      <vt:lpstr>Writing the results II</vt:lpstr>
      <vt:lpstr>Writing the results III</vt:lpstr>
      <vt:lpstr>Differences between several related groups: Friedman’s ANOVA</vt:lpstr>
      <vt:lpstr>Theory of Friedman’s ANOVA </vt:lpstr>
      <vt:lpstr>Example</vt:lpstr>
      <vt:lpstr>PowerPoint Presentation</vt:lpstr>
      <vt:lpstr>Provisional analysis</vt:lpstr>
      <vt:lpstr>Running the analysis</vt:lpstr>
      <vt:lpstr>Output from Friedman’s ANOVA</vt:lpstr>
      <vt:lpstr>Writing and interpreting the results</vt:lpstr>
      <vt:lpstr>To sum up …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 Panagiotidis</cp:lastModifiedBy>
  <cp:revision>128</cp:revision>
  <cp:lastPrinted>2018-07-09T15:27:01Z</cp:lastPrinted>
  <dcterms:created xsi:type="dcterms:W3CDTF">2002-10-07T19:43:58Z</dcterms:created>
  <dcterms:modified xsi:type="dcterms:W3CDTF">2021-02-20T13:38:28Z</dcterms:modified>
</cp:coreProperties>
</file>