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498" r:id="rId2"/>
    <p:sldId id="380" r:id="rId3"/>
    <p:sldId id="471" r:id="rId4"/>
    <p:sldId id="416" r:id="rId5"/>
    <p:sldId id="473" r:id="rId6"/>
    <p:sldId id="474" r:id="rId7"/>
    <p:sldId id="479" r:id="rId8"/>
    <p:sldId id="480" r:id="rId9"/>
    <p:sldId id="481" r:id="rId10"/>
    <p:sldId id="483" r:id="rId11"/>
    <p:sldId id="484" r:id="rId12"/>
    <p:sldId id="485" r:id="rId13"/>
    <p:sldId id="486" r:id="rId14"/>
    <p:sldId id="487" r:id="rId15"/>
    <p:sldId id="497" r:id="rId16"/>
    <p:sldId id="488" r:id="rId17"/>
    <p:sldId id="489" r:id="rId18"/>
    <p:sldId id="490" r:id="rId19"/>
    <p:sldId id="491" r:id="rId20"/>
    <p:sldId id="492" r:id="rId21"/>
    <p:sldId id="499" r:id="rId22"/>
  </p:sldIdLst>
  <p:sldSz cx="9144000" cy="6858000" type="screen4x3"/>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96" autoAdjust="0"/>
    <p:restoredTop sz="78378" autoAdjust="0"/>
  </p:normalViewPr>
  <p:slideViewPr>
    <p:cSldViewPr>
      <p:cViewPr varScale="1">
        <p:scale>
          <a:sx n="73" d="100"/>
          <a:sy n="73" d="100"/>
        </p:scale>
        <p:origin x="1680" y="17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p:cViewPr varScale="1">
        <p:scale>
          <a:sx n="88" d="100"/>
          <a:sy n="88" d="100"/>
        </p:scale>
        <p:origin x="-3786"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11/27/18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11/27/18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3622323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b="1" dirty="0">
                <a:latin typeface="Arial" panose="020B0604020202020204" pitchFamily="34" charset="0"/>
              </a:rPr>
              <a:t>Ethics</a:t>
            </a:r>
            <a:r>
              <a:rPr lang="en-US" altLang="en-US" dirty="0">
                <a:latin typeface="Arial" panose="020B0604020202020204" pitchFamily="34" charset="0"/>
              </a:rPr>
              <a:t> can be defined as the discipline dealing with the distinction of right and wrong. Unfortunately, we have many recent examples of companies and individuals who behaved unethically. CEOs and other senior leaders must take responsibility and be clear that unethical behavior is not acceptable. </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Compliance with the law sets the minimum standard for ethical behavior; ethics, however, is much more.  There must be leaders who are able and willing to instill ethics throughout the culture of the organization.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1597055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Most large corporations in the United States have a code of ethics, which encompasses written conduct standards and formal agreements on industry standards. Even so, business ethics scandals routinely make headline news. Lying on résumés, obstruction of justice, destruction of records, stock price manipulation, cutting corners to meet Wall Street’s expectations, fraud, waste, and abuse are—unfortunately—all occurring too often in business today.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494585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altLang="en-US" dirty="0">
                <a:latin typeface="Arial" panose="020B0604020202020204" pitchFamily="34" charset="0"/>
              </a:rPr>
              <a:t>Ethical guidance comes from many sources, including religious texts and holy books. Guidance also comes from the small voice in our heads that many refer to as conscience. Some people believe that conscience is a the voice of God. Others see it as a developed response based on the internalization of societal mores. Another source of ethical guidance is the behavior and advice of  “significant others” who act as role models—our parents, friends, and members of our churches, clubs, and associations. For most professionals, there are also written codes of ethics that prescribe certain behaviors.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480552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Many contend that ethics cannot be legislated. Although laws cannot mandate ethics, they may be able to identify the baseline separating good and bad behavior. Much of the current legislation was passed in reaction to business ethics breakdowns in the past. There have been four attempts to legislate business ethics since the late 1980s.</a:t>
            </a:r>
          </a:p>
          <a:p>
            <a:pPr>
              <a:defRPr/>
            </a:pPr>
            <a:r>
              <a:rPr lang="en-US" altLang="en-US" dirty="0">
                <a:latin typeface="Arial" panose="020B0604020202020204" pitchFamily="34" charset="0"/>
              </a:rPr>
              <a:t>The Procurement Integrity Act of 1988 prohibits the release of selection and contractor bid or proposal information. Also, former employees who served in certain positions on a procurement action or contract in excess of $10 million are barred from receiving compensation as an employee or consultant from that contractor for one year. The Act was passed after there were reports of military contracts for $500 toilet seats and a $5,000 hammer.</a:t>
            </a:r>
          </a:p>
          <a:p>
            <a:pPr>
              <a:defRPr/>
            </a:pPr>
            <a:r>
              <a:rPr lang="en-US" altLang="en-US" dirty="0">
                <a:latin typeface="Arial" panose="020B0604020202020204" pitchFamily="34" charset="0"/>
              </a:rPr>
              <a:t>The 1992 Federal Sentencing Guidelines for Organizations Act outlined the minimum requirements for an effective program to prevent and detect violations. The act promised softer punishments for wayward corporations that already had ethics programs in place. In the law were recommendations regarding standards and a system to report misconduct anonymously. Executives were supposed to be responsible for the misconduct of those lower in the organization. If executives were proactive in their efforts to prevent white-collar crime, it would lessen a judgment against them and reduce the liability.</a:t>
            </a:r>
          </a:p>
          <a:p>
            <a:pPr>
              <a:defRPr/>
            </a:pPr>
            <a:r>
              <a:rPr lang="en-US" altLang="en-US" dirty="0">
                <a:latin typeface="Arial" panose="020B0604020202020204" pitchFamily="34" charset="0"/>
              </a:rPr>
              <a:t>The Corporate and Auditing Accountability, Responsibility, and Transparency Act of 2002 criminalized many corporate acts that were previously inconsistently regulated, if at all. Known as the Sarbanes–Oxley Act, its primary focus is to address accounting and financial reporting abuses in light of corporate scandals. The Act contains broad employee whistleblower protections that subject corporations and their managers to significant civil and criminal penalties for retaliating, harassing, or discriminating against employees who report suspected corporate wrongdoing. The whistleblower protections of the Act apply to corporations listed on U.S. stock exchanges; companies obligated to file reports under the Securities and Exchange Act; and officers, employees, contractors, subcontractors, and agents of those companies.</a:t>
            </a:r>
          </a:p>
          <a:p>
            <a:pPr>
              <a:defRPr/>
            </a:pPr>
            <a:r>
              <a:rPr lang="en-US" altLang="en-US" dirty="0">
                <a:latin typeface="Arial" panose="020B0604020202020204" pitchFamily="34" charset="0"/>
              </a:rPr>
              <a:t>The Dodd-Frank Wall Street Reform and Consumer Protection Act, was signed into law in 2010. The Act was brought on by the worst financial crisis since the Great Depression which resulted in the loss of 8 million jobs, failed businesses, a drop in housing prices, and wiped out personal savings. As the financial crisis advanced, it became clear that executive compensation played a major role in the financial services sector as well as in the capital markets following the collapse of investment services firms such as Lehman Brothers, Merrill Lynch, Bear Stearns, and AIG.</a:t>
            </a:r>
          </a:p>
          <a:p>
            <a:pPr>
              <a:defRPr/>
            </a:pPr>
            <a:endParaRPr lang="en-US" altLang="en-US" dirty="0">
              <a:latin typeface="Arial" panose="020B0604020202020204" pitchFamily="34" charset="0"/>
            </a:endParaRPr>
          </a:p>
          <a:p>
            <a:pPr>
              <a:defRPr/>
            </a:pPr>
            <a:endParaRPr lang="en-US" altLang="en-US" dirty="0">
              <a:latin typeface="Arial" panose="020B0604020202020204" pitchFamily="34" charset="0"/>
            </a:endParaRPr>
          </a:p>
          <a:p>
            <a:pPr>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3782433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Most companies that take ethics seriously have a code of ethics that codifies ethical principles and guides employees to behave ethically.</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One way for a firm to create and sustain an ethical culture is to audit ethics, much like a company audits its finances each year. An ethics audit is simply a systematic, independent, and documented process for obtaining evidence regarding the status of an organization’s ethical culture. It is taking a closer look at a firm’s ethical culture instead of just allowing it to remain unexamined.</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2620905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altLang="en-US" dirty="0">
                <a:latin typeface="Arial" panose="020B0604020202020204" pitchFamily="34" charset="0"/>
              </a:rPr>
              <a:t>Most companies that take ethics seriously have a code of ethics that codifies ethical principles and guides employees to behave ethically.</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A </a:t>
            </a:r>
            <a:r>
              <a:rPr lang="en-US" altLang="en-US" b="1" dirty="0">
                <a:latin typeface="Arial" panose="020B0604020202020204" pitchFamily="34" charset="0"/>
              </a:rPr>
              <a:t>code of ethics </a:t>
            </a:r>
            <a:r>
              <a:rPr lang="en-US" altLang="en-US" dirty="0">
                <a:latin typeface="Arial" panose="020B0604020202020204" pitchFamily="34" charset="0"/>
              </a:rPr>
              <a:t>helps employees know what to do when there is not a rule for something and establishes the rules that the organization lives by.  The code of ethics is a statement of the values adopted by the company, its employees, and its directors. It sets the official tone of top management regarding expected behavior. Many industry associations create and adopt such codes, which are then recommended to member institutions.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1283676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To keep ethics visible and relevant for employees, larger firms often appoint an </a:t>
            </a:r>
            <a:r>
              <a:rPr lang="en-US" altLang="en-US" b="1" dirty="0">
                <a:latin typeface="Arial" panose="020B0604020202020204" pitchFamily="34" charset="0"/>
              </a:rPr>
              <a:t>ethics officer</a:t>
            </a:r>
            <a:r>
              <a:rPr lang="en-US" altLang="en-US" dirty="0">
                <a:latin typeface="Arial" panose="020B0604020202020204" pitchFamily="34" charset="0"/>
              </a:rPr>
              <a:t>. The ethics officer is the point person in guiding everyone in the company toward ethical actions. To obtain the involvement of others within the organization, an ethics committee is often established.</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2009201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HR professionals can help foster an ethical culture, but that means more than just hanging posters about ethics codes on the walls. HR professionals deal with people in the organization on a daily basis, so they are uniquely positioned to help to build ethical practices into the corporate culture. It is not an easy job to influence people’s ethical behavior, so those values must be clearly communicated to all employees early and often during the employment lifecycle. This begins with the interviewing and orientation process, and must be regularly reinforced during performance reviews, training, and public ceremonies.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1935418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Wells Fargo is just one of many companies where the ethics of pay practices are in question, highlighting the importance of linking pay to performance when discussing ethics.  It is well known in the compensation world that “what you reward is what you get.”  If the statement is correct, then a problem exists because most companies do not link pay to ethical behavior but base pay on entitlement and custom.</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A recent survey of 358 compliance and ethics professionals found that only a few companies have made ethics and compliance a process for determining how employees are compensated, and only about one in six companies ties employee bonuses and incentives to ethical performance. When asked how much impact the ethics and compliance function has on the compensation process for the executives, just 34% of respondents said it had “some” or “a great deal” of impact. The majority indicated that compliance and ethics played “very little” or “no” role in the compensation process.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1579548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6800" y="685800"/>
            <a:ext cx="4572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Companies that consistently rank high on the lists of best corporate citizens tend to make ethics training part of a company-wide initiative to promote integrity. Ethics training should begin at the top and be promoted throughout the organization by senior management. While top management sets the ethical tone, middle managers are the ones who will likely be the first to receive reports of unethical behavior, and therefore need the most training and support.</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Ethics training for global organizations is more complicated than preparing the training for U.S. employees.  One must also train for the country in which the global company operates.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22955742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tabLst>
                <a:tab pos="465138" algn="l"/>
              </a:tabLst>
            </a:pPr>
            <a:r>
              <a:rPr lang="en-US" altLang="en-US" b="1" dirty="0">
                <a:latin typeface="Arial" panose="020B0604020202020204" pitchFamily="34" charset="0"/>
              </a:rPr>
              <a:t>Corporate social responsibility </a:t>
            </a:r>
            <a:r>
              <a:rPr lang="en-US" altLang="en-US" dirty="0">
                <a:latin typeface="Arial" panose="020B0604020202020204" pitchFamily="34" charset="0"/>
              </a:rPr>
              <a:t>is the implied, enforced, or felt obligation of managers, acting in their official capacities, to serve or protect the interests of groups other than themselves. </a:t>
            </a:r>
          </a:p>
          <a:p>
            <a:pPr eaLnBrk="1" hangingPunct="1">
              <a:tabLst>
                <a:tab pos="465138" algn="l"/>
              </a:tabLst>
            </a:pPr>
            <a:endParaRPr lang="en-US" altLang="en-US" dirty="0">
              <a:latin typeface="Arial" panose="020B0604020202020204" pitchFamily="34" charset="0"/>
            </a:endParaRPr>
          </a:p>
          <a:p>
            <a:pPr eaLnBrk="1" hangingPunct="1">
              <a:tabLst>
                <a:tab pos="465138" algn="l"/>
              </a:tabLst>
            </a:pPr>
            <a:r>
              <a:rPr lang="en-US" altLang="en-US" dirty="0">
                <a:latin typeface="Arial" panose="020B0604020202020204" pitchFamily="34" charset="0"/>
              </a:rPr>
              <a:t>When a corporation acts ethically and conscientiously, it is said to be socially responsible. This responsibility encompasses the overall influence of corporations on society at large and goes beyond the interests of shareholders. More and more companies are issuing corporate social responsibility reports that detail their environmental, labor, and corporate-giving practices.</a:t>
            </a:r>
          </a:p>
          <a:p>
            <a:pPr eaLnBrk="1" hangingPunct="1">
              <a:tabLst>
                <a:tab pos="465138" algn="l"/>
              </a:tabLst>
            </a:pPr>
            <a:endParaRPr lang="en-US" altLang="en-US" dirty="0">
              <a:latin typeface="Arial" panose="020B0604020202020204" pitchFamily="34" charset="0"/>
            </a:endParaRPr>
          </a:p>
          <a:p>
            <a:pPr>
              <a:tabLst>
                <a:tab pos="465138" algn="l"/>
              </a:tabLst>
            </a:pPr>
            <a:r>
              <a:rPr lang="en-US" altLang="en-US" b="1" dirty="0">
                <a:latin typeface="Arial" pitchFamily="34" charset="0"/>
                <a:ea typeface="Times New Roman" panose="02020603050405020304" pitchFamily="18" charset="0"/>
                <a:cs typeface="Arial" pitchFamily="34" charset="0"/>
              </a:rPr>
              <a:t>Corporate sustainability</a:t>
            </a:r>
            <a:r>
              <a:rPr lang="en-US" altLang="en-US" dirty="0">
                <a:latin typeface="Arial" pitchFamily="34" charset="0"/>
                <a:ea typeface="Times New Roman" panose="02020603050405020304" pitchFamily="18" charset="0"/>
                <a:cs typeface="Arial" pitchFamily="34" charset="0"/>
              </a:rPr>
              <a:t>  focuses on the possible future impact of an organization on society, including social welfare, the economy, and the environment. </a:t>
            </a:r>
            <a:r>
              <a:rPr lang="en-US" altLang="en-US" dirty="0">
                <a:latin typeface="Arial" panose="020B0604020202020204" pitchFamily="34" charset="0"/>
                <a:ea typeface="Times New Roman" panose="02020603050405020304" pitchFamily="18" charset="0"/>
                <a:cs typeface="CourierStd"/>
              </a:rPr>
              <a:t>CSR and corporate sustainability differ from ethics in an important way. Ethics focus on individual decision making and behavior and the impact of ethical choices on employee welfare. As noted, CSR and corporate sustainability consider the broader impact of corporate activities on society. Ethics, CSR, and corporate sustainability are everyone’s business.</a:t>
            </a:r>
          </a:p>
          <a:p>
            <a:pPr eaLnBrk="1" hangingPunct="1">
              <a:tabLst>
                <a:tab pos="465138" algn="l"/>
              </a:tabLst>
            </a:pP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2048534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tabLst>
                <a:tab pos="465138" algn="l"/>
              </a:tabLst>
            </a:pPr>
            <a:r>
              <a:rPr lang="en-US" altLang="en-US" b="1" dirty="0">
                <a:latin typeface="Arial" panose="020B0604020202020204" pitchFamily="34" charset="0"/>
              </a:rPr>
              <a:t>Corporate social responsibility </a:t>
            </a:r>
            <a:r>
              <a:rPr lang="en-US" altLang="en-US" dirty="0">
                <a:latin typeface="Arial" panose="020B0604020202020204" pitchFamily="34" charset="0"/>
              </a:rPr>
              <a:t>is the implied, enforced, or felt obligation of managers, acting in their official capacities, to serve or protect the interests of groups other than themselves. </a:t>
            </a:r>
          </a:p>
          <a:p>
            <a:pPr eaLnBrk="1" hangingPunct="1">
              <a:tabLst>
                <a:tab pos="465138" algn="l"/>
              </a:tabLst>
            </a:pPr>
            <a:endParaRPr lang="en-US" altLang="en-US" dirty="0">
              <a:latin typeface="Arial" panose="020B0604020202020204" pitchFamily="34" charset="0"/>
            </a:endParaRPr>
          </a:p>
          <a:p>
            <a:pPr eaLnBrk="1" hangingPunct="1">
              <a:tabLst>
                <a:tab pos="465138" algn="l"/>
              </a:tabLst>
            </a:pPr>
            <a:r>
              <a:rPr lang="en-US" altLang="en-US" dirty="0">
                <a:latin typeface="Arial" panose="020B0604020202020204" pitchFamily="34" charset="0"/>
              </a:rPr>
              <a:t>CSR is the model in which economic, social, and environmental responsibilities are satisfied concurrently.</a:t>
            </a:r>
          </a:p>
          <a:p>
            <a:pPr eaLnBrk="1" hangingPunct="1">
              <a:tabLst>
                <a:tab pos="465138" algn="l"/>
              </a:tabLst>
            </a:pPr>
            <a:endParaRPr lang="en-US" altLang="en-US" dirty="0">
              <a:latin typeface="Arial" panose="020B0604020202020204" pitchFamily="34" charset="0"/>
            </a:endParaRPr>
          </a:p>
          <a:p>
            <a:pPr eaLnBrk="1" hangingPunct="1">
              <a:tabLst>
                <a:tab pos="465138" algn="l"/>
              </a:tabLst>
            </a:pPr>
            <a:r>
              <a:rPr lang="en-US" altLang="en-US" dirty="0">
                <a:latin typeface="Arial" panose="020B0604020202020204" pitchFamily="34" charset="0"/>
              </a:rPr>
              <a:t>When a corporation acts ethically and conscientiously, it is said to be socially responsible. This responsibility encompasses the overall influence of corporations on society at large and goes beyond the interests of shareholders. More and more companies are issuing corporate social responsibility reports that detail their environmental, labor, and corporate-giving practices.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70614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tabLst>
                <a:tab pos="465138" algn="l"/>
              </a:tabLst>
            </a:pPr>
            <a:r>
              <a:rPr lang="en-US" altLang="en-US" b="1" dirty="0">
                <a:latin typeface="Arial" panose="020B0604020202020204" pitchFamily="34" charset="0"/>
              </a:rPr>
              <a:t>Corporate social responsibility </a:t>
            </a:r>
            <a:r>
              <a:rPr lang="en-US" altLang="en-US" dirty="0">
                <a:latin typeface="Arial" panose="020B0604020202020204" pitchFamily="34" charset="0"/>
              </a:rPr>
              <a:t>is the implied, enforced, or felt obligation of managers, acting in their official capacities, to serve or protect the interests of groups other than themselves. </a:t>
            </a:r>
          </a:p>
          <a:p>
            <a:pPr eaLnBrk="1" hangingPunct="1">
              <a:tabLst>
                <a:tab pos="465138" algn="l"/>
              </a:tabLst>
            </a:pPr>
            <a:endParaRPr lang="en-US" altLang="en-US" dirty="0">
              <a:latin typeface="Arial" panose="020B0604020202020204" pitchFamily="34" charset="0"/>
            </a:endParaRPr>
          </a:p>
          <a:p>
            <a:pPr eaLnBrk="1" hangingPunct="1">
              <a:tabLst>
                <a:tab pos="465138" algn="l"/>
              </a:tabLst>
            </a:pPr>
            <a:r>
              <a:rPr lang="en-US" altLang="en-US" dirty="0">
                <a:latin typeface="Arial" panose="020B0604020202020204" pitchFamily="34" charset="0"/>
              </a:rPr>
              <a:t>CSR is the model in which economic, social, and environmental responsibilities are satisfied concurrently.</a:t>
            </a:r>
          </a:p>
          <a:p>
            <a:pPr eaLnBrk="1" hangingPunct="1">
              <a:tabLst>
                <a:tab pos="465138" algn="l"/>
              </a:tabLst>
            </a:pPr>
            <a:endParaRPr lang="en-US" altLang="en-US" dirty="0">
              <a:latin typeface="Arial" panose="020B0604020202020204" pitchFamily="34" charset="0"/>
            </a:endParaRPr>
          </a:p>
          <a:p>
            <a:pPr eaLnBrk="1" hangingPunct="1">
              <a:tabLst>
                <a:tab pos="465138" algn="l"/>
              </a:tabLst>
            </a:pPr>
            <a:r>
              <a:rPr lang="en-US" altLang="en-US" dirty="0">
                <a:latin typeface="Arial" panose="020B0604020202020204" pitchFamily="34" charset="0"/>
              </a:rPr>
              <a:t>When a corporation acts ethically and conscientiously, it is said to be socially responsible. This responsibility encompasses the overall influence of corporations on society at large and goes beyond the interests of shareholders. More and more companies are issuing corporate social responsibility reports that detail their environmental, labor, and corporate-giving practices.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3731406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An organization’s top executives usually determine its approach to social responsibility. For example, when McDonald’s began, it was Ray Kroc’s philosophy to be a community-based business. His philosophy from the very beginning was to give back to the communities that McDonald’s served.</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Deborah Leipziger, an Ethical Corporation Institute researcher, said, “The more credible efforts ten to be led by key players in a company.”  An organization’s top executives usually determine a corporation’s approach to social responsibility.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6609766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The question of whether business should promote CSR is at times hotly debated and not all companies have embraced the concept.</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Milton Friedman was an American economist, statistician, academic, and author who taught at the University of Chicago for more than three decades and was a recipient of the Nobel Memorial Prize in Economics Sciences. In his book, </a:t>
            </a:r>
            <a:r>
              <a:rPr lang="en-US" altLang="en-US" i="1" dirty="0">
                <a:latin typeface="Arial" panose="020B0604020202020204" pitchFamily="34" charset="0"/>
              </a:rPr>
              <a:t>Capitalism and Freedom, </a:t>
            </a:r>
            <a:r>
              <a:rPr lang="en-US" altLang="en-US" dirty="0">
                <a:latin typeface="Arial" panose="020B0604020202020204" pitchFamily="34" charset="0"/>
              </a:rPr>
              <a:t>he argued that the only social responsibility of business was to increase its profits. According to Friedman, as a firm creates wealth for its shareholders, society as a whole will also be benefited. Friedman disciples continue to condemn CSR as a hotchpotch of “value-destroying nonsense.”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37079792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Corporate sustainability relates to how an organization’s decisions could affect society and the environment as a whole. Essentially it is about how a firm handles its business while understanding how these decisions may affect others. One could think of corporate sustainability in a business sense as providing long-term profitability.</a:t>
            </a:r>
            <a:r>
              <a:rPr lang="en-US" altLang="en-US" baseline="30000" dirty="0">
                <a:latin typeface="Arial" panose="020B0604020202020204" pitchFamily="34" charset="0"/>
              </a:rPr>
              <a:t> </a:t>
            </a:r>
            <a:r>
              <a:rPr lang="en-US" altLang="en-US" dirty="0">
                <a:latin typeface="Arial" panose="020B0604020202020204" pitchFamily="34" charset="0"/>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In 2016, approximately 81 percent of the S&amp;P 500 Index companies reported having an active sustainability program in place, up from 20 percent in 2011.</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Institutional investors managing more than $1.6 trillion in assets are starting to put pressure on the world’s 30 largest stock exchanges to force companies to improve their sustainability reporting.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Sustainability has also become extremely popular for companies operating in the global environment.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3460437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To overcome the negative publicity of corporate misdeeds and to restore trust, businesses are now conducting audits of their social responsibility activities an not just financial audits.</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A </a:t>
            </a:r>
            <a:r>
              <a:rPr lang="en-US" altLang="en-US" b="1" dirty="0">
                <a:latin typeface="Arial" panose="020B0604020202020204" pitchFamily="34" charset="0"/>
              </a:rPr>
              <a:t>social audit </a:t>
            </a:r>
            <a:r>
              <a:rPr lang="en-US" altLang="en-US" dirty="0">
                <a:latin typeface="Arial" panose="020B0604020202020204" pitchFamily="34" charset="0"/>
              </a:rPr>
              <a:t>is a systematic assessment of a company’s activities in terms of its social impact. Some of the topics in an audit focus on core values such as social responsibility, open communication, treatment of employees, confidentiality, and leadership. Firms are now acknowledging their responsibilities to stakeholder groups beyond just their shareholders.  Some audits even set specific objectives in social areas.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20941801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An increasing number of companies are trying to assess their social performance systematically by conducting </a:t>
            </a:r>
            <a:r>
              <a:rPr lang="en-US" altLang="en-US" b="1" dirty="0">
                <a:latin typeface="Arial" panose="020B0604020202020204" pitchFamily="34" charset="0"/>
              </a:rPr>
              <a:t>social audits</a:t>
            </a:r>
            <a:r>
              <a:rPr lang="en-US" altLang="en-US" dirty="0">
                <a:latin typeface="Arial" panose="020B0604020202020204" pitchFamily="34" charset="0"/>
              </a:rPr>
              <a:t>.  An inventory listing the socially oriented activities undertaken by the firm is a good starting place. Examples of these activities include minority employment and training, support of minority enterprises, pollution control, corporate giving, and involvement in community projects. The ideal social audit would go well beyond a simple listing and involve determining the true benefits of these activities for the community.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extLst>
      <p:ext uri="{BB962C8B-B14F-4D97-AF65-F5344CB8AC3E}">
        <p14:creationId xmlns:p14="http://schemas.microsoft.com/office/powerpoint/2010/main" val="6689448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11/27/18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1" name="TextBox 10"/>
          <p:cNvSpPr txBox="1"/>
          <p:nvPr userDrawn="1"/>
        </p:nvSpPr>
        <p:spPr>
          <a:xfrm>
            <a:off x="2667000" y="6427176"/>
            <a:ext cx="6096000" cy="276999"/>
          </a:xfrm>
          <a:prstGeom prst="rect">
            <a:avLst/>
          </a:prstGeom>
          <a:noFill/>
        </p:spPr>
        <p:txBody>
          <a:bodyPr wrap="square" rtlCol="0">
            <a:spAutoFit/>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8" name="Text Placeholder 22"/>
          <p:cNvSpPr>
            <a:spLocks noGrp="1"/>
          </p:cNvSpPr>
          <p:nvPr>
            <p:ph type="body" sz="quarter" idx="16" hasCustomPrompt="1"/>
          </p:nvPr>
        </p:nvSpPr>
        <p:spPr>
          <a:xfrm>
            <a:off x="2834640" y="6400800"/>
            <a:ext cx="5852160" cy="274320"/>
          </a:xfrm>
        </p:spPr>
        <p:txBody>
          <a:bodyPr/>
          <a:lstStyle>
            <a:lvl1pPr marL="0" indent="0">
              <a:spcBef>
                <a:spcPts val="0"/>
              </a:spcBef>
              <a:buFontTx/>
              <a:buNone/>
              <a:defRPr/>
            </a:lvl1pPr>
          </a:lstStyle>
          <a:p>
            <a:pPr lvl="0"/>
            <a:r>
              <a:rPr lang="en-US" dirty="0"/>
              <a:t>Copyright</a:t>
            </a: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11/27/18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11/27/18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11/27/18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11/27/18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11/27/18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9" name="TextBox 8"/>
          <p:cNvSpPr txBox="1"/>
          <p:nvPr userDrawn="1"/>
        </p:nvSpPr>
        <p:spPr>
          <a:xfrm>
            <a:off x="2667000" y="6427176"/>
            <a:ext cx="6096000" cy="276999"/>
          </a:xfrm>
          <a:prstGeom prst="rect">
            <a:avLst/>
          </a:prstGeom>
          <a:noFill/>
        </p:spPr>
        <p:txBody>
          <a:bodyPr wrap="square" rtlCol="0">
            <a:spAutoFit/>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11/27/18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11/27/18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11/27/18</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11/27/18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11/27/18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9" name="TextBox 8"/>
          <p:cNvSpPr txBox="1"/>
          <p:nvPr userDrawn="1"/>
        </p:nvSpPr>
        <p:spPr>
          <a:xfrm>
            <a:off x="2667000" y="6427176"/>
            <a:ext cx="6096000" cy="276999"/>
          </a:xfrm>
          <a:prstGeom prst="rect">
            <a:avLst/>
          </a:prstGeom>
          <a:noFill/>
        </p:spPr>
        <p:txBody>
          <a:bodyPr wrap="square" rtlCol="0">
            <a:spAutoFit/>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11/27/18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20" name="Text Placeholder 17"/>
          <p:cNvSpPr>
            <a:spLocks noGrp="1"/>
          </p:cNvSpPr>
          <p:nvPr>
            <p:ph type="body" sz="quarter" idx="16" hasCustomPrompt="1"/>
          </p:nvPr>
        </p:nvSpPr>
        <p:spPr>
          <a:xfrm>
            <a:off x="3048000" y="6529254"/>
            <a:ext cx="5867400" cy="187537"/>
          </a:xfrm>
        </p:spPr>
        <p:txBody>
          <a:bodyPr/>
          <a:lstStyle>
            <a:lvl1pPr marL="0" indent="0" algn="r">
              <a:buNone/>
              <a:defRPr sz="800" baseline="0"/>
            </a:lvl1pPr>
          </a:lstStyle>
          <a:p>
            <a:pPr lvl="0"/>
            <a:r>
              <a:rPr lang="en-US" dirty="0"/>
              <a:t>Click to add copyright line</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3360329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a:xfrm>
            <a:off x="0"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11/27/18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404392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11/27/18</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667000" y="6427176"/>
            <a:ext cx="6096000" cy="276999"/>
          </a:xfrm>
          <a:prstGeom prst="rect">
            <a:avLst/>
          </a:prstGeom>
          <a:noFill/>
        </p:spPr>
        <p:txBody>
          <a:bodyPr wrap="square" rtlCol="0">
            <a:spAutoFit/>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10" name="Picture 9" descr="Pearson Logo"/>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 id="2147483664" r:id="rId14"/>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hyperlink" Target="https://cspl.blog.gov.uk/2018/02/01/the-collapse-of-carillion-a-failure-of-ethical-standards/"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74785" y="1295400"/>
            <a:ext cx="8277519" cy="599276"/>
          </a:xfrm>
        </p:spPr>
        <p:txBody>
          <a:bodyPr anchor="b"/>
          <a:lstStyle/>
          <a:p>
            <a:pPr>
              <a:defRPr/>
            </a:pPr>
            <a:r>
              <a:rPr lang="en-US" dirty="0"/>
              <a:t>Human Resource Management</a:t>
            </a:r>
          </a:p>
        </p:txBody>
      </p:sp>
      <p:sp>
        <p:nvSpPr>
          <p:cNvPr id="5" name="Text Placeholder 4"/>
          <p:cNvSpPr>
            <a:spLocks noGrp="1"/>
          </p:cNvSpPr>
          <p:nvPr>
            <p:ph type="body" sz="quarter" idx="15"/>
          </p:nvPr>
        </p:nvSpPr>
        <p:spPr>
          <a:xfrm>
            <a:off x="1371600" y="2728118"/>
            <a:ext cx="6400799" cy="1401763"/>
          </a:xfrm>
        </p:spPr>
        <p:txBody>
          <a:bodyPr/>
          <a:lstStyle/>
          <a:p>
            <a:pPr algn="ctr"/>
            <a:r>
              <a:rPr lang="en-US" altLang="en-US" sz="3600" dirty="0"/>
              <a:t>Lecture 3:</a:t>
            </a:r>
          </a:p>
          <a:p>
            <a:pPr algn="ctr"/>
            <a:r>
              <a:rPr lang="en-US" altLang="en-US" sz="3600" b="1" dirty="0"/>
              <a:t>Business Ethics, Corporate Social Responsibility, and Sustainability</a:t>
            </a:r>
          </a:p>
        </p:txBody>
      </p:sp>
    </p:spTree>
    <p:extLst>
      <p:ext uri="{BB962C8B-B14F-4D97-AF65-F5344CB8AC3E}">
        <p14:creationId xmlns:p14="http://schemas.microsoft.com/office/powerpoint/2010/main" val="269057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 </a:t>
            </a:r>
            <a:endParaRPr lang="en-IN" b="0" dirty="0"/>
          </a:p>
        </p:txBody>
      </p:sp>
      <p:sp>
        <p:nvSpPr>
          <p:cNvPr id="3" name="Content Placeholder 2"/>
          <p:cNvSpPr>
            <a:spLocks noGrp="1"/>
          </p:cNvSpPr>
          <p:nvPr>
            <p:ph idx="1"/>
          </p:nvPr>
        </p:nvSpPr>
        <p:spPr>
          <a:xfrm>
            <a:off x="457200" y="1600201"/>
            <a:ext cx="8077200" cy="4267200"/>
          </a:xfrm>
        </p:spPr>
        <p:txBody>
          <a:bodyPr/>
          <a:lstStyle/>
          <a:p>
            <a:pPr marL="0" indent="0">
              <a:buSzPct val="100000"/>
              <a:buNone/>
            </a:pPr>
            <a:r>
              <a:rPr lang="en-US" altLang="en-US" sz="2400" b="1" dirty="0">
                <a:solidFill>
                  <a:schemeClr val="bg2"/>
                </a:solidFill>
              </a:rPr>
              <a:t>2.1 </a:t>
            </a:r>
            <a:r>
              <a:rPr lang="en-US" altLang="en-US" sz="2400" dirty="0"/>
              <a:t>Discuss what ethics means and the sources of ethical practice.</a:t>
            </a:r>
          </a:p>
          <a:p>
            <a:pPr marL="0" indent="0">
              <a:buSzPct val="100000"/>
              <a:buNone/>
              <a:tabLst>
                <a:tab pos="711200" algn="l"/>
              </a:tabLst>
            </a:pPr>
            <a:r>
              <a:rPr lang="en-US" altLang="en-US" sz="2400" b="1" dirty="0">
                <a:solidFill>
                  <a:schemeClr val="bg2"/>
                </a:solidFill>
              </a:rPr>
              <a:t>2.2 </a:t>
            </a:r>
            <a:r>
              <a:rPr lang="en-US" altLang="en-US" sz="2400" dirty="0"/>
              <a:t>Explore human resource management’s (H</a:t>
            </a:r>
            <a:r>
              <a:rPr lang="en-US" altLang="en-US" sz="100" dirty="0"/>
              <a:t> </a:t>
            </a:r>
            <a:r>
              <a:rPr lang="en-US" altLang="en-US" sz="2400" dirty="0"/>
              <a:t>R</a:t>
            </a:r>
            <a:r>
              <a:rPr lang="en-US" altLang="en-US" sz="100" dirty="0"/>
              <a:t> </a:t>
            </a:r>
            <a:r>
              <a:rPr lang="en-US" altLang="en-US" sz="2400" dirty="0"/>
              <a:t>M) role in creating an ethical culture and a code of ethics.</a:t>
            </a:r>
          </a:p>
          <a:p>
            <a:pPr marL="0" indent="0">
              <a:buSzPct val="100000"/>
              <a:buNone/>
            </a:pPr>
            <a:r>
              <a:rPr lang="en-US" altLang="en-US" sz="2400" b="1" dirty="0">
                <a:solidFill>
                  <a:schemeClr val="bg2"/>
                </a:solidFill>
              </a:rPr>
              <a:t>2.3 </a:t>
            </a:r>
            <a:r>
              <a:rPr lang="en-US" altLang="en-US" sz="2400" dirty="0"/>
              <a:t>Define human resource ethics.</a:t>
            </a:r>
          </a:p>
          <a:p>
            <a:pPr marL="0" indent="0">
              <a:buSzPct val="100000"/>
              <a:buNone/>
              <a:tabLst>
                <a:tab pos="711200" algn="l"/>
              </a:tabLst>
            </a:pPr>
            <a:r>
              <a:rPr lang="en-US" altLang="en-US" sz="2400" b="1" dirty="0">
                <a:solidFill>
                  <a:schemeClr val="bg2"/>
                </a:solidFill>
              </a:rPr>
              <a:t>2.4 </a:t>
            </a:r>
            <a:r>
              <a:rPr lang="en-US" altLang="en-US" sz="2400" dirty="0"/>
              <a:t>Explain the concepts and practices related to corporate social responsibility and corporate sustainability.</a:t>
            </a:r>
          </a:p>
          <a:p>
            <a:pPr marL="684213" indent="-684213">
              <a:buSzPct val="100000"/>
              <a:buNone/>
            </a:pPr>
            <a:r>
              <a:rPr lang="en-US" altLang="en-US" sz="2400" b="1" dirty="0">
                <a:solidFill>
                  <a:schemeClr val="bg2"/>
                </a:solidFill>
              </a:rPr>
              <a:t>2.5 </a:t>
            </a:r>
            <a:r>
              <a:rPr lang="en-US" altLang="en-US" sz="2400" dirty="0"/>
              <a:t>Describe a social audit.</a:t>
            </a:r>
          </a:p>
        </p:txBody>
      </p:sp>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Defining Ethics </a:t>
            </a:r>
            <a:endParaRPr lang="en-US" b="0" dirty="0"/>
          </a:p>
        </p:txBody>
      </p:sp>
      <p:sp>
        <p:nvSpPr>
          <p:cNvPr id="3" name="Content Placeholder 2"/>
          <p:cNvSpPr>
            <a:spLocks noGrp="1"/>
          </p:cNvSpPr>
          <p:nvPr>
            <p:ph idx="1"/>
          </p:nvPr>
        </p:nvSpPr>
        <p:spPr>
          <a:xfrm>
            <a:off x="457200" y="1600201"/>
            <a:ext cx="8229600" cy="1904999"/>
          </a:xfrm>
        </p:spPr>
        <p:txBody>
          <a:bodyPr/>
          <a:lstStyle/>
          <a:p>
            <a:pPr marL="256032" indent="-256032">
              <a:buSzPct val="100000"/>
            </a:pPr>
            <a:r>
              <a:rPr lang="en-US" altLang="en-US" sz="2400" dirty="0"/>
              <a:t>Ethics: Discipline of dealing with:</a:t>
            </a:r>
          </a:p>
          <a:p>
            <a:pPr marL="740664" lvl="1"/>
            <a:r>
              <a:rPr lang="en-US" altLang="en-US" sz="2400" dirty="0"/>
              <a:t>What is good and bad</a:t>
            </a:r>
          </a:p>
          <a:p>
            <a:pPr marL="740664" lvl="1"/>
            <a:r>
              <a:rPr lang="en-US" altLang="en-US" sz="2400" dirty="0"/>
              <a:t>What is right and wrong</a:t>
            </a:r>
          </a:p>
          <a:p>
            <a:pPr marL="740664" lvl="1"/>
            <a:r>
              <a:rPr lang="en-US" altLang="en-US" sz="2400" dirty="0"/>
              <a:t>Moral duty and obligation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15372"/>
            <a:ext cx="8229600" cy="1097280"/>
          </a:xfrm>
        </p:spPr>
        <p:txBody>
          <a:bodyPr/>
          <a:lstStyle/>
          <a:p>
            <a:r>
              <a:rPr lang="en-US" altLang="en-US" dirty="0"/>
              <a:t>Business Ethics</a:t>
            </a:r>
            <a:endParaRPr lang="en-IN" b="0" dirty="0"/>
          </a:p>
        </p:txBody>
      </p:sp>
      <p:sp>
        <p:nvSpPr>
          <p:cNvPr id="5" name="Content Placeholder 2"/>
          <p:cNvSpPr>
            <a:spLocks noGrp="1"/>
          </p:cNvSpPr>
          <p:nvPr>
            <p:ph idx="1"/>
          </p:nvPr>
        </p:nvSpPr>
        <p:spPr/>
        <p:txBody>
          <a:bodyPr/>
          <a:lstStyle/>
          <a:p>
            <a:r>
              <a:rPr lang="en-US" altLang="en-US" sz="2400" dirty="0"/>
              <a:t>Nearly every industry has experienced a painful ethical crisis in recent years</a:t>
            </a:r>
          </a:p>
          <a:p>
            <a:pPr>
              <a:spcBef>
                <a:spcPts val="1200"/>
              </a:spcBef>
            </a:pPr>
            <a:r>
              <a:rPr lang="en-US" altLang="en-US" sz="2400" dirty="0"/>
              <a:t>Business ethics scandals continue to make headlines</a:t>
            </a:r>
          </a:p>
          <a:p>
            <a:pPr>
              <a:spcBef>
                <a:spcPts val="1200"/>
              </a:spcBef>
            </a:pPr>
            <a:r>
              <a:rPr lang="en-US" altLang="en-US" sz="2400" dirty="0"/>
              <a:t>Examples:</a:t>
            </a:r>
          </a:p>
          <a:p>
            <a:pPr lvl="1"/>
            <a:r>
              <a:rPr lang="en-US" altLang="en-US" sz="2400" dirty="0"/>
              <a:t>Lying on résumés</a:t>
            </a:r>
          </a:p>
          <a:p>
            <a:pPr lvl="1"/>
            <a:r>
              <a:rPr lang="en-US" altLang="en-US" sz="2400" dirty="0"/>
              <a:t>Obstruction of justice</a:t>
            </a:r>
          </a:p>
          <a:p>
            <a:pPr lvl="1"/>
            <a:r>
              <a:rPr lang="en-US" altLang="en-US" sz="2400" dirty="0"/>
              <a:t>Destruction of records</a:t>
            </a:r>
          </a:p>
          <a:p>
            <a:pPr lvl="1"/>
            <a:r>
              <a:rPr lang="en-US" altLang="en-US" sz="2400" dirty="0"/>
              <a:t>Stock price manipulation</a:t>
            </a:r>
          </a:p>
          <a:p>
            <a:pPr lvl="1"/>
            <a:r>
              <a:rPr lang="en-US" altLang="en-US" sz="2400" dirty="0"/>
              <a:t>Cutting corners to meet Wall Street’s expectations</a:t>
            </a:r>
          </a:p>
          <a:p>
            <a:pPr lvl="1"/>
            <a:r>
              <a:rPr lang="en-US" altLang="en-US" sz="2400" dirty="0"/>
              <a:t>Fraud, waste, and abuse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Sources of Ethical Guidance</a:t>
            </a:r>
            <a:endParaRPr lang="en-US" dirty="0"/>
          </a:p>
        </p:txBody>
      </p:sp>
      <p:sp>
        <p:nvSpPr>
          <p:cNvPr id="3" name="Content Placeholder 2"/>
          <p:cNvSpPr>
            <a:spLocks noGrp="1"/>
          </p:cNvSpPr>
          <p:nvPr>
            <p:ph idx="1"/>
          </p:nvPr>
        </p:nvSpPr>
        <p:spPr>
          <a:xfrm>
            <a:off x="457200" y="1600201"/>
            <a:ext cx="7391400" cy="3048000"/>
          </a:xfrm>
        </p:spPr>
        <p:txBody>
          <a:bodyPr/>
          <a:lstStyle/>
          <a:p>
            <a:r>
              <a:rPr lang="en-US" altLang="en-US" sz="2400" dirty="0"/>
              <a:t>Lead to our beliefs or convictions about what is right or wrong</a:t>
            </a:r>
          </a:p>
          <a:p>
            <a:pPr>
              <a:spcBef>
                <a:spcPts val="1200"/>
              </a:spcBef>
            </a:pPr>
            <a:r>
              <a:rPr lang="en-US" altLang="en-US" sz="2400" dirty="0"/>
              <a:t>Examples:</a:t>
            </a:r>
          </a:p>
          <a:p>
            <a:pPr lvl="1"/>
            <a:r>
              <a:rPr lang="en-US" altLang="en-US" sz="2400" dirty="0"/>
              <a:t>Bible and other holy books</a:t>
            </a:r>
          </a:p>
          <a:p>
            <a:pPr lvl="1"/>
            <a:r>
              <a:rPr lang="en-US" altLang="en-US" sz="2400" dirty="0"/>
              <a:t>Conscience</a:t>
            </a:r>
          </a:p>
          <a:p>
            <a:pPr lvl="1"/>
            <a:r>
              <a:rPr lang="en-US" altLang="en-US" sz="2400" dirty="0"/>
              <a:t>Significant others</a:t>
            </a:r>
          </a:p>
          <a:p>
            <a:pPr lvl="1"/>
            <a:r>
              <a:rPr lang="en-US" altLang="en-US" sz="2400" dirty="0"/>
              <a:t>Code of ethics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Legislating Ethics</a:t>
            </a:r>
            <a:endParaRPr lang="en-US" dirty="0"/>
          </a:p>
        </p:txBody>
      </p:sp>
      <p:sp>
        <p:nvSpPr>
          <p:cNvPr id="3" name="Content Placeholder 2"/>
          <p:cNvSpPr>
            <a:spLocks noGrp="1"/>
          </p:cNvSpPr>
          <p:nvPr>
            <p:ph idx="1"/>
          </p:nvPr>
        </p:nvSpPr>
        <p:spPr>
          <a:xfrm>
            <a:off x="457200" y="1600201"/>
            <a:ext cx="8229600" cy="2819400"/>
          </a:xfrm>
        </p:spPr>
        <p:txBody>
          <a:bodyPr/>
          <a:lstStyle/>
          <a:p>
            <a:r>
              <a:rPr lang="en-US" altLang="en-US" sz="2400" dirty="0"/>
              <a:t>Procurement Integrity Act</a:t>
            </a:r>
          </a:p>
          <a:p>
            <a:r>
              <a:rPr lang="en-US" altLang="en-US" sz="2400" dirty="0"/>
              <a:t>Federal Sentencing Guidelines for Organizations (F</a:t>
            </a:r>
            <a:r>
              <a:rPr lang="en-US" altLang="en-US" sz="100" dirty="0"/>
              <a:t> </a:t>
            </a:r>
            <a:r>
              <a:rPr lang="en-US" altLang="en-US" sz="2400" dirty="0"/>
              <a:t>S</a:t>
            </a:r>
            <a:r>
              <a:rPr lang="en-US" altLang="en-US" sz="100" dirty="0"/>
              <a:t> </a:t>
            </a:r>
            <a:r>
              <a:rPr lang="en-US" altLang="en-US" sz="2400" dirty="0"/>
              <a:t>G</a:t>
            </a:r>
            <a:r>
              <a:rPr lang="en-US" altLang="en-US" sz="100" dirty="0"/>
              <a:t> </a:t>
            </a:r>
            <a:r>
              <a:rPr lang="en-US" altLang="en-US" sz="2400" dirty="0"/>
              <a:t>O)</a:t>
            </a:r>
          </a:p>
          <a:p>
            <a:r>
              <a:rPr lang="en-US" altLang="en-US" sz="2400" dirty="0"/>
              <a:t>Corporate and Auditing Accountability, Responsibility, and Transparence Act</a:t>
            </a:r>
          </a:p>
          <a:p>
            <a:r>
              <a:rPr lang="en-US" altLang="en-US" sz="2400" dirty="0"/>
              <a:t>Dodd-Frank Wall Street Reform and Consumer Protection Act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Creating an Ethical Culture and Code of Ethics</a:t>
            </a:r>
            <a:endParaRPr lang="en-US" dirty="0"/>
          </a:p>
        </p:txBody>
      </p:sp>
      <p:sp>
        <p:nvSpPr>
          <p:cNvPr id="3" name="Content Placeholder 2"/>
          <p:cNvSpPr>
            <a:spLocks noGrp="1"/>
          </p:cNvSpPr>
          <p:nvPr>
            <p:ph idx="1"/>
          </p:nvPr>
        </p:nvSpPr>
        <p:spPr>
          <a:xfrm>
            <a:off x="457200" y="1600201"/>
            <a:ext cx="8229600" cy="3048000"/>
          </a:xfrm>
        </p:spPr>
        <p:txBody>
          <a:bodyPr/>
          <a:lstStyle/>
          <a:p>
            <a:r>
              <a:rPr lang="en-US" altLang="en-US" sz="2400" dirty="0"/>
              <a:t>Way for firm to create and sustain an ethical culture is to audit ethics</a:t>
            </a:r>
          </a:p>
          <a:p>
            <a:r>
              <a:rPr lang="en-US" altLang="en-US" sz="2400" dirty="0"/>
              <a:t>Climate at the top is fundamental to company's ethical culture</a:t>
            </a:r>
          </a:p>
          <a:p>
            <a:r>
              <a:rPr lang="en-US" altLang="en-US" sz="2400" dirty="0"/>
              <a:t>Firms with weak ethical</a:t>
            </a:r>
            <a:r>
              <a:rPr lang="en-US" altLang="en-US" sz="2400" b="1" dirty="0"/>
              <a:t> </a:t>
            </a:r>
            <a:r>
              <a:rPr lang="en-US" altLang="en-US" sz="2400" dirty="0"/>
              <a:t>cultures experience 10-times more misconduct than companies with strong ethical</a:t>
            </a:r>
            <a:r>
              <a:rPr lang="en-US" altLang="en-US" sz="2400" b="1" dirty="0"/>
              <a:t> </a:t>
            </a:r>
            <a:r>
              <a:rPr lang="en-US" altLang="en-US" sz="2400" dirty="0"/>
              <a:t>cultures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Code of Ethics </a:t>
            </a:r>
            <a:endParaRPr lang="en-US" dirty="0"/>
          </a:p>
        </p:txBody>
      </p:sp>
      <p:sp>
        <p:nvSpPr>
          <p:cNvPr id="3" name="Content Placeholder 2"/>
          <p:cNvSpPr>
            <a:spLocks noGrp="1"/>
          </p:cNvSpPr>
          <p:nvPr>
            <p:ph idx="1"/>
          </p:nvPr>
        </p:nvSpPr>
        <p:spPr>
          <a:xfrm>
            <a:off x="457200" y="1600201"/>
            <a:ext cx="8229600" cy="3962400"/>
          </a:xfrm>
        </p:spPr>
        <p:txBody>
          <a:bodyPr/>
          <a:lstStyle/>
          <a:p>
            <a:pPr>
              <a:defRPr/>
            </a:pPr>
            <a:r>
              <a:rPr lang="en-US" sz="2400" dirty="0"/>
              <a:t>Statement of values adopted by:</a:t>
            </a:r>
          </a:p>
          <a:p>
            <a:pPr lvl="1">
              <a:defRPr/>
            </a:pPr>
            <a:r>
              <a:rPr lang="en-US" sz="2400" dirty="0"/>
              <a:t>Company</a:t>
            </a:r>
          </a:p>
          <a:p>
            <a:pPr lvl="1">
              <a:defRPr/>
            </a:pPr>
            <a:r>
              <a:rPr lang="en-US" sz="2400" dirty="0"/>
              <a:t>Its employees</a:t>
            </a:r>
          </a:p>
          <a:p>
            <a:pPr lvl="1">
              <a:defRPr/>
            </a:pPr>
            <a:r>
              <a:rPr lang="en-US" sz="2400" dirty="0"/>
              <a:t>Directors</a:t>
            </a:r>
          </a:p>
          <a:p>
            <a:pPr>
              <a:defRPr/>
            </a:pPr>
            <a:r>
              <a:rPr lang="en-US" sz="2400" dirty="0"/>
              <a:t>Sets official tone of top management regarding expected behavior</a:t>
            </a:r>
          </a:p>
          <a:p>
            <a:pPr>
              <a:defRPr/>
            </a:pPr>
            <a:r>
              <a:rPr lang="en-US" sz="2400" dirty="0"/>
              <a:t>Establishes rules by which organization operates</a:t>
            </a:r>
          </a:p>
          <a:p>
            <a:pPr>
              <a:defRPr/>
            </a:pPr>
            <a:r>
              <a:rPr lang="en-US" sz="2400" dirty="0"/>
              <a:t>Becomes part of organization’s corporate culture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Ethics Officer</a:t>
            </a:r>
            <a:endParaRPr lang="en-US" dirty="0"/>
          </a:p>
        </p:txBody>
      </p:sp>
      <p:sp>
        <p:nvSpPr>
          <p:cNvPr id="3" name="Content Placeholder 2"/>
          <p:cNvSpPr>
            <a:spLocks noGrp="1"/>
          </p:cNvSpPr>
          <p:nvPr>
            <p:ph idx="1"/>
          </p:nvPr>
        </p:nvSpPr>
        <p:spPr>
          <a:xfrm>
            <a:off x="457200" y="1600201"/>
            <a:ext cx="8229600" cy="1676400"/>
          </a:xfrm>
        </p:spPr>
        <p:txBody>
          <a:bodyPr/>
          <a:lstStyle/>
          <a:p>
            <a:r>
              <a:rPr lang="en-US" altLang="en-US" sz="2400" dirty="0"/>
              <a:t>Larger firms appoint ethics officers</a:t>
            </a:r>
          </a:p>
          <a:p>
            <a:r>
              <a:rPr lang="en-US" altLang="en-US" sz="2400" dirty="0"/>
              <a:t>Keeps code on front burner for employees</a:t>
            </a:r>
          </a:p>
          <a:p>
            <a:r>
              <a:rPr lang="en-US" altLang="en-US" sz="2400" dirty="0"/>
              <a:t>Ethics committee often established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Human Resource Ethics</a:t>
            </a:r>
            <a:endParaRPr lang="en-US" dirty="0"/>
          </a:p>
        </p:txBody>
      </p:sp>
      <p:sp>
        <p:nvSpPr>
          <p:cNvPr id="3" name="Content Placeholder 2"/>
          <p:cNvSpPr>
            <a:spLocks noGrp="1"/>
          </p:cNvSpPr>
          <p:nvPr>
            <p:ph idx="1"/>
          </p:nvPr>
        </p:nvSpPr>
        <p:spPr>
          <a:xfrm>
            <a:off x="457200" y="1600201"/>
            <a:ext cx="7620000" cy="2133600"/>
          </a:xfrm>
        </p:spPr>
        <p:txBody>
          <a:bodyPr/>
          <a:lstStyle/>
          <a:p>
            <a:r>
              <a:rPr lang="en-US" altLang="en-US" sz="2400" dirty="0"/>
              <a:t>Application of ethical principles to H</a:t>
            </a:r>
            <a:r>
              <a:rPr lang="en-US" altLang="en-US" sz="100" dirty="0"/>
              <a:t> </a:t>
            </a:r>
            <a:r>
              <a:rPr lang="en-US" altLang="en-US" sz="2400" dirty="0"/>
              <a:t>R relationships and activities</a:t>
            </a:r>
          </a:p>
          <a:p>
            <a:r>
              <a:rPr lang="en-US" altLang="en-US" sz="2400" dirty="0"/>
              <a:t>H</a:t>
            </a:r>
            <a:r>
              <a:rPr lang="en-US" altLang="en-US" sz="100" dirty="0"/>
              <a:t> </a:t>
            </a:r>
            <a:r>
              <a:rPr lang="en-US" altLang="en-US" sz="2400" dirty="0"/>
              <a:t>R has a great deal to do with establishing an organization’s conscience</a:t>
            </a:r>
            <a:endParaRPr lang="en-US" alt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Linking Pay to Ethical Behavior</a:t>
            </a:r>
            <a:endParaRPr lang="en-US" dirty="0"/>
          </a:p>
        </p:txBody>
      </p:sp>
      <p:sp>
        <p:nvSpPr>
          <p:cNvPr id="3" name="Content Placeholder 2"/>
          <p:cNvSpPr>
            <a:spLocks noGrp="1"/>
          </p:cNvSpPr>
          <p:nvPr>
            <p:ph idx="1"/>
          </p:nvPr>
        </p:nvSpPr>
        <p:spPr>
          <a:xfrm>
            <a:off x="457200" y="1600201"/>
            <a:ext cx="8229600" cy="2438400"/>
          </a:xfrm>
        </p:spPr>
        <p:txBody>
          <a:bodyPr/>
          <a:lstStyle/>
          <a:p>
            <a:r>
              <a:rPr lang="en-US" altLang="en-US" sz="2400" dirty="0"/>
              <a:t>Few companies have made ethics and compliance a process for determining how employees are compensated </a:t>
            </a:r>
          </a:p>
          <a:p>
            <a:r>
              <a:rPr lang="en-US" altLang="en-US" sz="2400" dirty="0"/>
              <a:t>Only about 1 in 6 companies ties incentives to ethical performance</a:t>
            </a:r>
          </a:p>
          <a:p>
            <a:r>
              <a:rPr lang="en-US" altLang="en-US" sz="2400" dirty="0"/>
              <a:t>More work needs to be done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Ethics Training</a:t>
            </a:r>
            <a:endParaRPr lang="en-US" dirty="0"/>
          </a:p>
        </p:txBody>
      </p:sp>
      <p:sp>
        <p:nvSpPr>
          <p:cNvPr id="3" name="Content Placeholder 2"/>
          <p:cNvSpPr>
            <a:spLocks noGrp="1"/>
          </p:cNvSpPr>
          <p:nvPr>
            <p:ph idx="1"/>
          </p:nvPr>
        </p:nvSpPr>
        <p:spPr>
          <a:xfrm>
            <a:off x="457200" y="1600200"/>
            <a:ext cx="8229600" cy="1981199"/>
          </a:xfrm>
        </p:spPr>
        <p:txBody>
          <a:bodyPr/>
          <a:lstStyle/>
          <a:p>
            <a:r>
              <a:rPr lang="en-US" altLang="en-US" sz="2400" dirty="0"/>
              <a:t>The F</a:t>
            </a:r>
            <a:r>
              <a:rPr lang="en-US" altLang="en-US" sz="100" dirty="0"/>
              <a:t> </a:t>
            </a:r>
            <a:r>
              <a:rPr lang="en-US" altLang="en-US" sz="2400" dirty="0"/>
              <a:t>S</a:t>
            </a:r>
            <a:r>
              <a:rPr lang="en-US" altLang="en-US" sz="100" dirty="0"/>
              <a:t> </a:t>
            </a:r>
            <a:r>
              <a:rPr lang="en-US" altLang="en-US" sz="2400" dirty="0"/>
              <a:t>G</a:t>
            </a:r>
            <a:r>
              <a:rPr lang="en-US" altLang="en-US" sz="100" dirty="0"/>
              <a:t> </a:t>
            </a:r>
            <a:r>
              <a:rPr lang="en-US" altLang="en-US" sz="2400" dirty="0"/>
              <a:t>O Act outlined an effective ethics training program to educate employees in company’s standards and procedures</a:t>
            </a:r>
          </a:p>
          <a:p>
            <a:r>
              <a:rPr lang="en-US" altLang="en-US" sz="2400" dirty="0"/>
              <a:t>Ethics training should be for everyone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05800" cy="1097280"/>
          </a:xfrm>
        </p:spPr>
        <p:txBody>
          <a:bodyPr/>
          <a:lstStyle/>
          <a:p>
            <a:r>
              <a:rPr lang="en-US" altLang="en-US" dirty="0"/>
              <a:t>Corporate Social Responsibility (C</a:t>
            </a:r>
            <a:r>
              <a:rPr lang="en-US" altLang="en-US" sz="100" dirty="0"/>
              <a:t> </a:t>
            </a:r>
            <a:r>
              <a:rPr lang="en-US" altLang="en-US" dirty="0"/>
              <a:t>S</a:t>
            </a:r>
            <a:r>
              <a:rPr lang="en-US" altLang="en-US" sz="100" dirty="0"/>
              <a:t> </a:t>
            </a:r>
            <a:r>
              <a:rPr lang="en-US" altLang="en-US" dirty="0"/>
              <a:t>R) and Sustainability</a:t>
            </a:r>
            <a:endParaRPr lang="en-US" dirty="0"/>
          </a:p>
        </p:txBody>
      </p:sp>
      <p:sp>
        <p:nvSpPr>
          <p:cNvPr id="3" name="Content Placeholder 2"/>
          <p:cNvSpPr>
            <a:spLocks noGrp="1"/>
          </p:cNvSpPr>
          <p:nvPr>
            <p:ph idx="1"/>
          </p:nvPr>
        </p:nvSpPr>
        <p:spPr>
          <a:xfrm>
            <a:off x="457200" y="1600200"/>
            <a:ext cx="8153400" cy="3276599"/>
          </a:xfrm>
        </p:spPr>
        <p:txBody>
          <a:bodyPr/>
          <a:lstStyle/>
          <a:p>
            <a:r>
              <a:rPr lang="en-US" altLang="en-US" sz="2400" b="1" dirty="0"/>
              <a:t>C</a:t>
            </a:r>
            <a:r>
              <a:rPr lang="en-US" altLang="en-US" sz="100" b="1" dirty="0"/>
              <a:t> </a:t>
            </a:r>
            <a:r>
              <a:rPr lang="en-US" altLang="en-US" sz="2400" b="1" dirty="0"/>
              <a:t>S</a:t>
            </a:r>
            <a:r>
              <a:rPr lang="en-US" altLang="en-US" sz="100" b="1" dirty="0"/>
              <a:t> </a:t>
            </a:r>
            <a:r>
              <a:rPr lang="en-US" altLang="en-US" sz="2400" b="1" dirty="0"/>
              <a:t>R: </a:t>
            </a:r>
            <a:r>
              <a:rPr lang="en-US" altLang="en-US" sz="2400" dirty="0"/>
              <a:t>Implied, enforced, or felt obligation of managers, acting in their official capacities, to serve or protect interests of groups other than themselves</a:t>
            </a:r>
          </a:p>
          <a:p>
            <a:pPr lvl="1"/>
            <a:r>
              <a:rPr lang="en-US" altLang="en-US" sz="2400" dirty="0"/>
              <a:t>Corporation behaves as if it has a conscience</a:t>
            </a:r>
          </a:p>
          <a:p>
            <a:r>
              <a:rPr lang="en-US" altLang="en-US" sz="2400" b="1" dirty="0">
                <a:ea typeface="Times New Roman" pitchFamily="18" charset="0"/>
                <a:cs typeface="CourierStd"/>
              </a:rPr>
              <a:t>Corporate sustainability:</a:t>
            </a:r>
            <a:r>
              <a:rPr lang="en-US" altLang="en-US" sz="2400" dirty="0">
                <a:ea typeface="Times New Roman" pitchFamily="18" charset="0"/>
                <a:cs typeface="CourierStd"/>
              </a:rPr>
              <a:t> focuses on the possible future impact of an organization on society, including social welfare, the economy, and the environment</a:t>
            </a:r>
            <a:endParaRPr lang="en-US" alt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a:t>
            </a:r>
            <a:r>
              <a:rPr lang="en-US" altLang="en-US" sz="100" dirty="0"/>
              <a:t> </a:t>
            </a:r>
            <a:r>
              <a:rPr lang="en-US" altLang="en-US" dirty="0"/>
              <a:t>S</a:t>
            </a:r>
            <a:r>
              <a:rPr lang="en-US" altLang="en-US" sz="100" dirty="0"/>
              <a:t> </a:t>
            </a:r>
            <a:r>
              <a:rPr lang="en-US" altLang="en-US" dirty="0"/>
              <a:t>R Illustration: Carroll’s Pyramid </a:t>
            </a:r>
            <a:r>
              <a:rPr lang="en-US" altLang="en-US" sz="2000" b="0" dirty="0"/>
              <a:t>(1 of 2)</a:t>
            </a:r>
            <a:endParaRPr lang="en-US" b="0" dirty="0"/>
          </a:p>
        </p:txBody>
      </p:sp>
      <p:sp>
        <p:nvSpPr>
          <p:cNvPr id="3" name="Content Placeholder 2"/>
          <p:cNvSpPr>
            <a:spLocks noGrp="1"/>
          </p:cNvSpPr>
          <p:nvPr>
            <p:ph idx="1"/>
          </p:nvPr>
        </p:nvSpPr>
        <p:spPr>
          <a:xfrm>
            <a:off x="457200" y="1600200"/>
            <a:ext cx="8229600" cy="4724400"/>
          </a:xfrm>
        </p:spPr>
        <p:txBody>
          <a:bodyPr/>
          <a:lstStyle/>
          <a:p>
            <a:pPr>
              <a:spcBef>
                <a:spcPts val="1000"/>
              </a:spcBef>
            </a:pPr>
            <a:r>
              <a:rPr lang="en-US" sz="2400" b="1" dirty="0"/>
              <a:t>Discretionary responsibilities: </a:t>
            </a:r>
            <a:r>
              <a:rPr lang="en-US" sz="2400" dirty="0"/>
              <a:t>The fourth layer of responsibility is to proactively seek opportunities to make a positive contribution to society beyond profitability, compliance and business ethics. At the discretionary or voluntary level, organizations have a responsibility to understand broad stakeholder needs and to address societal concerns though their business practices.</a:t>
            </a:r>
          </a:p>
          <a:p>
            <a:pPr>
              <a:spcBef>
                <a:spcPts val="1000"/>
              </a:spcBef>
            </a:pPr>
            <a:r>
              <a:rPr lang="en-US" sz="2400" b="1" dirty="0"/>
              <a:t>Ethical responsibilities: </a:t>
            </a:r>
            <a:r>
              <a:rPr lang="en-US" sz="2400" dirty="0"/>
              <a:t>The third layer of the pyramid requires organizations to consider social and environmental impacts of their operations and, as far as possible, to do no harm while pursuing business interests.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a:t>
            </a:r>
            <a:r>
              <a:rPr lang="en-US" altLang="en-US" sz="100" dirty="0"/>
              <a:t> </a:t>
            </a:r>
            <a:r>
              <a:rPr lang="en-US" altLang="en-US" dirty="0"/>
              <a:t>S</a:t>
            </a:r>
            <a:r>
              <a:rPr lang="en-US" altLang="en-US" sz="100" dirty="0"/>
              <a:t> </a:t>
            </a:r>
            <a:r>
              <a:rPr lang="en-US" altLang="en-US" dirty="0"/>
              <a:t>R Illustration: Carroll’s Pyramid </a:t>
            </a:r>
            <a:r>
              <a:rPr lang="en-US" altLang="en-US" sz="2000" b="0" dirty="0"/>
              <a:t>(2 of 2)</a:t>
            </a:r>
            <a:endParaRPr lang="en-US" b="0" dirty="0"/>
          </a:p>
        </p:txBody>
      </p:sp>
      <p:sp>
        <p:nvSpPr>
          <p:cNvPr id="3" name="Content Placeholder 2"/>
          <p:cNvSpPr>
            <a:spLocks noGrp="1"/>
          </p:cNvSpPr>
          <p:nvPr>
            <p:ph idx="1"/>
          </p:nvPr>
        </p:nvSpPr>
        <p:spPr>
          <a:xfrm>
            <a:off x="457200" y="1600200"/>
            <a:ext cx="4572000" cy="4724400"/>
          </a:xfrm>
        </p:spPr>
        <p:txBody>
          <a:bodyPr/>
          <a:lstStyle/>
          <a:p>
            <a:pPr>
              <a:spcBef>
                <a:spcPts val="1000"/>
              </a:spcBef>
            </a:pPr>
            <a:r>
              <a:rPr lang="en-US" sz="2200" b="1" dirty="0"/>
              <a:t>Legal responsibilities: </a:t>
            </a:r>
            <a:r>
              <a:rPr lang="en-US" sz="2200" dirty="0"/>
              <a:t>The second aspect of responsibility requires that organizations operate within the law at all locations in which they do business.</a:t>
            </a:r>
          </a:p>
          <a:p>
            <a:pPr>
              <a:spcBef>
                <a:spcPts val="1000"/>
              </a:spcBef>
            </a:pPr>
            <a:r>
              <a:rPr lang="en-US" sz="2200" b="1" dirty="0"/>
              <a:t>Economic responsibilities: </a:t>
            </a:r>
            <a:r>
              <a:rPr lang="en-US" sz="2200" dirty="0"/>
              <a:t>The first responsibility of any organization is to deliver an acceptable return for shareholders (while contributing to local and global economies through their core business).</a:t>
            </a:r>
          </a:p>
        </p:txBody>
      </p:sp>
      <p:pic>
        <p:nvPicPr>
          <p:cNvPr id="5" name="Picture 4" descr="Corporate social responsibilities, presented as a pyramid. From bottom to top, they are: economic, legal, ethical, discretionar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73126" y="1721955"/>
            <a:ext cx="3459302" cy="3091047"/>
          </a:xfrm>
          <a:prstGeom prst="rect">
            <a:avLst/>
          </a:prstGeom>
        </p:spPr>
      </p:pic>
    </p:spTree>
    <p:extLst>
      <p:ext uri="{BB962C8B-B14F-4D97-AF65-F5344CB8AC3E}">
        <p14:creationId xmlns:p14="http://schemas.microsoft.com/office/powerpoint/2010/main" val="3282781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Who Determines C</a:t>
            </a:r>
            <a:r>
              <a:rPr lang="en-US" altLang="en-US" sz="100" dirty="0"/>
              <a:t> </a:t>
            </a:r>
            <a:r>
              <a:rPr lang="en-US" altLang="en-US" dirty="0"/>
              <a:t>S</a:t>
            </a:r>
            <a:r>
              <a:rPr lang="en-US" altLang="en-US" sz="100" dirty="0"/>
              <a:t> </a:t>
            </a:r>
            <a:r>
              <a:rPr lang="en-US" altLang="en-US" dirty="0"/>
              <a:t>R?</a:t>
            </a:r>
            <a:endParaRPr lang="en-US" dirty="0"/>
          </a:p>
        </p:txBody>
      </p:sp>
      <p:sp>
        <p:nvSpPr>
          <p:cNvPr id="3" name="Content Placeholder 2"/>
          <p:cNvSpPr>
            <a:spLocks noGrp="1"/>
          </p:cNvSpPr>
          <p:nvPr>
            <p:ph idx="1"/>
          </p:nvPr>
        </p:nvSpPr>
        <p:spPr>
          <a:xfrm>
            <a:off x="457200" y="1600201"/>
            <a:ext cx="8229600" cy="990600"/>
          </a:xfrm>
        </p:spPr>
        <p:txBody>
          <a:bodyPr/>
          <a:lstStyle/>
          <a:p>
            <a:r>
              <a:rPr lang="en-US" altLang="en-US" sz="2400" dirty="0"/>
              <a:t>Organization’s top executives usually determine a corporation’s approach to corporate social responsibility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Not Everyone Is on Board with Corporate Social Responsibility</a:t>
            </a:r>
            <a:endParaRPr lang="en-US" dirty="0"/>
          </a:p>
        </p:txBody>
      </p:sp>
      <p:sp>
        <p:nvSpPr>
          <p:cNvPr id="3" name="Content Placeholder 2"/>
          <p:cNvSpPr>
            <a:spLocks noGrp="1"/>
          </p:cNvSpPr>
          <p:nvPr>
            <p:ph idx="1"/>
          </p:nvPr>
        </p:nvSpPr>
        <p:spPr>
          <a:xfrm>
            <a:off x="457200" y="1600201"/>
            <a:ext cx="7848600" cy="2667000"/>
          </a:xfrm>
        </p:spPr>
        <p:txBody>
          <a:bodyPr/>
          <a:lstStyle/>
          <a:p>
            <a:r>
              <a:rPr lang="en-US" altLang="en-US" sz="2400" dirty="0"/>
              <a:t>Some have challenged the concept by saying that doing well is doing good (D</a:t>
            </a:r>
            <a:r>
              <a:rPr lang="en-US" altLang="en-US" sz="100" dirty="0"/>
              <a:t> </a:t>
            </a:r>
            <a:r>
              <a:rPr lang="en-US" altLang="en-US" sz="2400" dirty="0"/>
              <a:t>W</a:t>
            </a:r>
            <a:r>
              <a:rPr lang="en-US" altLang="en-US" sz="100" dirty="0"/>
              <a:t> </a:t>
            </a:r>
            <a:r>
              <a:rPr lang="en-US" altLang="en-US" sz="2400" dirty="0"/>
              <a:t>D</a:t>
            </a:r>
            <a:r>
              <a:rPr lang="en-US" altLang="en-US" sz="100" dirty="0"/>
              <a:t> </a:t>
            </a:r>
            <a:r>
              <a:rPr lang="en-US" altLang="en-US" sz="2400" dirty="0"/>
              <a:t>G)</a:t>
            </a:r>
          </a:p>
          <a:p>
            <a:r>
              <a:rPr lang="en-US" altLang="en-US" sz="2400" dirty="0"/>
              <a:t>Milton Friedman—Only social responsibility of business is to increase profits</a:t>
            </a:r>
          </a:p>
          <a:p>
            <a:r>
              <a:rPr lang="en-US" altLang="en-US" sz="2400" dirty="0"/>
              <a:t>B</a:t>
            </a:r>
            <a:r>
              <a:rPr lang="en-US" altLang="en-US" sz="100" dirty="0"/>
              <a:t> </a:t>
            </a:r>
            <a:r>
              <a:rPr lang="en-US" altLang="en-US" sz="2400" dirty="0"/>
              <a:t>P promoted themselves as being eco-friendly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Corporate Sustainability</a:t>
            </a:r>
            <a:endParaRPr lang="en-US" dirty="0"/>
          </a:p>
        </p:txBody>
      </p:sp>
      <p:sp>
        <p:nvSpPr>
          <p:cNvPr id="3" name="Content Placeholder 2"/>
          <p:cNvSpPr>
            <a:spLocks noGrp="1"/>
          </p:cNvSpPr>
          <p:nvPr>
            <p:ph idx="1"/>
          </p:nvPr>
        </p:nvSpPr>
        <p:spPr>
          <a:xfrm>
            <a:off x="457200" y="1600201"/>
            <a:ext cx="8229600" cy="2667000"/>
          </a:xfrm>
        </p:spPr>
        <p:txBody>
          <a:bodyPr/>
          <a:lstStyle/>
          <a:p>
            <a:r>
              <a:rPr lang="en-US" altLang="en-US" sz="2400" dirty="0"/>
              <a:t>Evolved from the more traditional view of corporate social responsibility</a:t>
            </a:r>
          </a:p>
          <a:p>
            <a:r>
              <a:rPr lang="en-US" altLang="en-US" sz="2400" dirty="0"/>
              <a:t>Expanded to include the social, economic, environmental, and cultural systems needed to support an organization</a:t>
            </a:r>
          </a:p>
          <a:p>
            <a:r>
              <a:rPr lang="en-US" altLang="en-US" sz="2400" dirty="0"/>
              <a:t>Strives to use the best business practices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Social Audit</a:t>
            </a:r>
            <a:endParaRPr lang="en-US" dirty="0"/>
          </a:p>
        </p:txBody>
      </p:sp>
      <p:sp>
        <p:nvSpPr>
          <p:cNvPr id="3" name="Content Placeholder 2"/>
          <p:cNvSpPr>
            <a:spLocks noGrp="1"/>
          </p:cNvSpPr>
          <p:nvPr>
            <p:ph idx="1"/>
          </p:nvPr>
        </p:nvSpPr>
        <p:spPr>
          <a:xfrm>
            <a:off x="457200" y="1600201"/>
            <a:ext cx="8229600" cy="990600"/>
          </a:xfrm>
        </p:spPr>
        <p:txBody>
          <a:bodyPr/>
          <a:lstStyle/>
          <a:p>
            <a:r>
              <a:rPr lang="en-US" altLang="en-US" sz="2400" dirty="0"/>
              <a:t>Systematic assessment of a company’s activities in terms of their social impact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Possible Types of Social Audits </a:t>
            </a:r>
            <a:endParaRPr lang="en-US" dirty="0"/>
          </a:p>
        </p:txBody>
      </p:sp>
      <p:sp>
        <p:nvSpPr>
          <p:cNvPr id="3" name="Content Placeholder 2"/>
          <p:cNvSpPr>
            <a:spLocks noGrp="1"/>
          </p:cNvSpPr>
          <p:nvPr>
            <p:ph idx="1"/>
          </p:nvPr>
        </p:nvSpPr>
        <p:spPr>
          <a:xfrm>
            <a:off x="457200" y="1600201"/>
            <a:ext cx="8229600" cy="2667000"/>
          </a:xfrm>
        </p:spPr>
        <p:txBody>
          <a:bodyPr/>
          <a:lstStyle/>
          <a:p>
            <a:r>
              <a:rPr lang="en-US" altLang="en-US" sz="2400" dirty="0"/>
              <a:t>Simple inventory of activities</a:t>
            </a:r>
          </a:p>
          <a:p>
            <a:r>
              <a:rPr lang="en-US" altLang="en-US" sz="2400" dirty="0"/>
              <a:t>Compilation of socially relevant expenditures</a:t>
            </a:r>
          </a:p>
          <a:p>
            <a:r>
              <a:rPr lang="en-US" altLang="en-US" sz="2400" dirty="0"/>
              <a:t>Determination of social impact</a:t>
            </a:r>
          </a:p>
          <a:p>
            <a:r>
              <a:rPr lang="en-US" altLang="en-US" sz="2400" dirty="0"/>
              <a:t>Ideal social audit: Involves determining true benefits to society of any socially oriented business activity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2E769-CCA3-E146-8433-6F0A734E7B57}"/>
              </a:ext>
            </a:extLst>
          </p:cNvPr>
          <p:cNvSpPr>
            <a:spLocks noGrp="1"/>
          </p:cNvSpPr>
          <p:nvPr>
            <p:ph type="title"/>
          </p:nvPr>
        </p:nvSpPr>
        <p:spPr/>
        <p:txBody>
          <a:bodyPr/>
          <a:lstStyle/>
          <a:p>
            <a:r>
              <a:rPr lang="en-US" dirty="0"/>
              <a:t>Carillion</a:t>
            </a:r>
          </a:p>
        </p:txBody>
      </p:sp>
      <p:sp>
        <p:nvSpPr>
          <p:cNvPr id="3" name="Content Placeholder 2">
            <a:extLst>
              <a:ext uri="{FF2B5EF4-FFF2-40B4-BE49-F238E27FC236}">
                <a16:creationId xmlns:a16="http://schemas.microsoft.com/office/drawing/2014/main" id="{E48894E7-3DB9-6D46-B4FC-4DF83BA31C25}"/>
              </a:ext>
            </a:extLst>
          </p:cNvPr>
          <p:cNvSpPr>
            <a:spLocks noGrp="1"/>
          </p:cNvSpPr>
          <p:nvPr>
            <p:ph idx="1"/>
          </p:nvPr>
        </p:nvSpPr>
        <p:spPr/>
        <p:txBody>
          <a:bodyPr/>
          <a:lstStyle/>
          <a:p>
            <a:pPr marL="0" indent="0">
              <a:buNone/>
            </a:pPr>
            <a:r>
              <a:rPr lang="en-US" dirty="0">
                <a:hlinkClick r:id="rId2"/>
              </a:rPr>
              <a:t>https://cspl.blog.gov.uk/2018/02/01/the-collapse-of-carillion-a-failure-of-ethical-standards/</a:t>
            </a:r>
            <a:endParaRPr lang="en-US" dirty="0"/>
          </a:p>
          <a:p>
            <a:pPr marL="0" indent="0">
              <a:buNone/>
            </a:pPr>
            <a:endParaRPr lang="en-US" dirty="0"/>
          </a:p>
          <a:p>
            <a:pPr marL="0" indent="0">
              <a:buNone/>
            </a:pPr>
            <a:endParaRPr lang="en-US" dirty="0"/>
          </a:p>
          <a:p>
            <a:pPr marL="0" indent="0" algn="just">
              <a:buNone/>
            </a:pPr>
            <a:r>
              <a:rPr lang="en-US" sz="2800" dirty="0"/>
              <a:t>Read Article and suggest how a social audit could have helped Carillion</a:t>
            </a:r>
          </a:p>
        </p:txBody>
      </p:sp>
    </p:spTree>
    <p:extLst>
      <p:ext uri="{BB962C8B-B14F-4D97-AF65-F5344CB8AC3E}">
        <p14:creationId xmlns:p14="http://schemas.microsoft.com/office/powerpoint/2010/main" val="31373253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d4c491cbf98258788d9e67a69201d5aa5d926f0"/>
</p:tagLst>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3448</TotalTime>
  <Words>3074</Words>
  <Application>Microsoft Macintosh PowerPoint</Application>
  <PresentationFormat>On-screen Show (4:3)</PresentationFormat>
  <Paragraphs>173</Paragraphs>
  <Slides>21</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ＭＳ Ｐゴシック</vt:lpstr>
      <vt:lpstr>Arial</vt:lpstr>
      <vt:lpstr>CourierStd</vt:lpstr>
      <vt:lpstr>Lucida Sans Unicode</vt:lpstr>
      <vt:lpstr>Times New Roman</vt:lpstr>
      <vt:lpstr>Verdana</vt:lpstr>
      <vt:lpstr>Wingdings</vt:lpstr>
      <vt:lpstr>508 Lecture</vt:lpstr>
      <vt:lpstr>Human Resource Management</vt:lpstr>
      <vt:lpstr>Learning Objectives </vt:lpstr>
      <vt:lpstr>Defining Ethics </vt:lpstr>
      <vt:lpstr>Business Ethics</vt:lpstr>
      <vt:lpstr>Sources of Ethical Guidance</vt:lpstr>
      <vt:lpstr>Legislating Ethics</vt:lpstr>
      <vt:lpstr>Creating an Ethical Culture and Code of Ethics</vt:lpstr>
      <vt:lpstr>Code of Ethics </vt:lpstr>
      <vt:lpstr>Ethics Officer</vt:lpstr>
      <vt:lpstr>Human Resource Ethics</vt:lpstr>
      <vt:lpstr>Linking Pay to Ethical Behavior</vt:lpstr>
      <vt:lpstr>Ethics Training</vt:lpstr>
      <vt:lpstr>Corporate Social Responsibility (C S R) and Sustainability</vt:lpstr>
      <vt:lpstr>C S R Illustration: Carroll’s Pyramid (1 of 2)</vt:lpstr>
      <vt:lpstr>C S R Illustration: Carroll’s Pyramid (2 of 2)</vt:lpstr>
      <vt:lpstr>Who Determines C S R?</vt:lpstr>
      <vt:lpstr>Not Everyone Is on Board with Corporate Social Responsibility</vt:lpstr>
      <vt:lpstr>Corporate Sustainability</vt:lpstr>
      <vt:lpstr>Social Audit</vt:lpstr>
      <vt:lpstr>Possible Types of Social Audits </vt:lpstr>
      <vt:lpstr>Carillion</vt:lpstr>
    </vt:vector>
  </TitlesOfParts>
  <Company>SPi</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15e</dc:title>
  <dc:subject>Business</dc:subject>
  <dc:creator>Martocchio</dc:creator>
  <cp:keywords>Human Resource Management</cp:keywords>
  <cp:lastModifiedBy>Microsoft Office User</cp:lastModifiedBy>
  <cp:revision>864</cp:revision>
  <dcterms:created xsi:type="dcterms:W3CDTF">2014-07-14T20:04:21Z</dcterms:created>
  <dcterms:modified xsi:type="dcterms:W3CDTF">2018-11-27T12:19:13Z</dcterms:modified>
</cp:coreProperties>
</file>