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71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6" autoAdjust="0"/>
    <p:restoredTop sz="96283" autoAdjust="0"/>
  </p:normalViewPr>
  <p:slideViewPr>
    <p:cSldViewPr snapToGrid="0">
      <p:cViewPr>
        <p:scale>
          <a:sx n="90" d="100"/>
          <a:sy n="90" d="100"/>
        </p:scale>
        <p:origin x="308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3:38:22.394"/>
    </inkml:context>
    <inkml:brush xml:id="br0">
      <inkml:brushProperty name="width" value="0.1" units="cm"/>
      <inkml:brushProperty name="height" value="0.1" units="cm"/>
      <inkml:brushProperty name="color" value="#333333"/>
      <inkml:brushProperty name="ignorePressure" value="1"/>
    </inkml:brush>
  </inkml:definitions>
  <inkml:trace contextRef="#ctx0" brushRef="#br0">23027 1,'-22051'0</inkml:trace>
  <inkml:trace contextRef="#ctx0" brushRef="#br0" timeOffset="-3249.8">975 0,'447'0,"-428"0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12:24.700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3350 1,'-3342'0,"3335"0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12:29.918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103 1,'-103'0,"3112"0,-2991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12:33.381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0 1,'3344'0,"-3318"0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12:35.819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0 0,'2834'0,"-2817"0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28:43.665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59 1,'-46'0,"34"0,32 0,3248 0,-3275 0,4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4:31:34.649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0 1,'4403'0,"-4398"0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9T15:40:48.650"/>
    </inkml:context>
    <inkml:brush xml:id="br0">
      <inkml:brushProperty name="width" value="0.05" units="cm"/>
      <inkml:brushProperty name="height" value="0.05" units="cm"/>
      <inkml:brushProperty name="color" value="#333333"/>
      <inkml:brushProperty name="ignorePressure" value="1"/>
    </inkml:brush>
  </inkml:definitions>
  <inkml:trace contextRef="#ctx0" brushRef="#br0">3436 1,'-3435'0,"7528"0,-3997 0,-97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7008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37826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104179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46733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62363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74683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9909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3112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72615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61592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34554712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320615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7893316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475893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14353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9881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168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</p:sldLayoutIdLst>
  <p:transition spd="slow">
    <p:push dir="u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6.png"/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17" Type="http://schemas.openxmlformats.org/officeDocument/2006/relationships/image" Target="../media/image8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27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Alina Azarenko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2533143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01710" y="1786448"/>
            <a:ext cx="8087696" cy="442102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PESTLE ANALYSIS: 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Cause and effect analysis: 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241" y="42417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1069" y="1271184"/>
            <a:ext cx="10232571" cy="4491446"/>
          </a:xfrm>
        </p:spPr>
        <p:txBody>
          <a:bodyPr>
            <a:normAutofit fontScale="92500" lnSpcReduction="10000"/>
          </a:bodyPr>
          <a:lstStyle/>
          <a:p>
            <a:pPr fontAlgn="t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the Presentation</a:t>
            </a:r>
          </a:p>
          <a:p>
            <a:pPr marL="342900" indent="-342900" fontAlgn="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investigates the factors contributing to the decline in sales at Basil’s Bakery. </a:t>
            </a:r>
          </a:p>
          <a:p>
            <a:pPr marL="342900" indent="-342900" fontAlgn="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analysis examines both internal and external influences on business performance and explores the key challenges affecting the organisation.</a:t>
            </a:r>
          </a:p>
          <a:p>
            <a:pPr marL="342900" indent="-342900" fontAlgn="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Business analysis tools will be applied to identify the causes of the problem and evaluate opportunities for improvement.</a:t>
            </a:r>
          </a:p>
          <a:p>
            <a:pPr fontAlgn="t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  <a:p>
            <a:pPr marL="285750" indent="-285750" fontAlgn="t">
              <a:lnSpc>
                <a:spcPts val="1500"/>
              </a:lnSpc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W2H Model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problem-identification tool used to define and understand a business issue through structured questioning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(Serrat, 2017).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lnSpc>
                <a:spcPts val="1500"/>
              </a:lnSpc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framework used to examine external factors affecting an organisation, including political, economic, social, technological, legal and environmental influences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PESTLEanalysis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Team, 2024).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fontAlgn="t">
              <a:lnSpc>
                <a:spcPts val="1500"/>
              </a:lnSpc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cause-and-effect tool used to identify the root causes of a business problem 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(Mind Tools, 2025).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2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98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3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8D371DD5-1248-484F-AD54-775B88B37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1DBBA65E-444E-4392-86BD-24972726C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0347FEC9-97DC-488B-A06F-4CC496501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753CE3E8-4313-4DAD-A6A2-AF9EA66A0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34AADB34-568F-47BB-B5FF-A454B38B7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E315E5A3-676A-47BC-B3AC-929663687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8F9CE9B2-398B-4193-BBA4-DAAF3978C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1BCA996D-E05D-4419-BB14-5AB57DEDB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8BCCD188-3E6B-480B-A4B6-6714F006F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82DE7471-5815-4CDB-AF60-02A6962DF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156889FF-820D-4514-9010-C24DAA10C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67A6CC1F-EE76-4270-AA19-D6E706A54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B337E230-6826-442D-A894-F14C3C008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B3BBEF39-9B9E-4F60-B20D-F946645CF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CB9121D2-9F80-4F15-B0CD-D35E04A5F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32" name="Freeform 27">
              <a:extLst>
                <a:ext uri="{FF2B5EF4-FFF2-40B4-BE49-F238E27FC236}">
                  <a16:creationId xmlns:a16="http://schemas.microsoft.com/office/drawing/2014/main" id="{0933F220-6B63-4FF3-9C79-8F2078D70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3" name="Freeform 28">
              <a:extLst>
                <a:ext uri="{FF2B5EF4-FFF2-40B4-BE49-F238E27FC236}">
                  <a16:creationId xmlns:a16="http://schemas.microsoft.com/office/drawing/2014/main" id="{98B5B790-4A1F-4A9E-83B7-29EE88F81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4" name="Freeform 29">
              <a:extLst>
                <a:ext uri="{FF2B5EF4-FFF2-40B4-BE49-F238E27FC236}">
                  <a16:creationId xmlns:a16="http://schemas.microsoft.com/office/drawing/2014/main" id="{57A0F0BA-BD32-43BE-B431-AE784C8F9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5" name="Freeform 30">
              <a:extLst>
                <a:ext uri="{FF2B5EF4-FFF2-40B4-BE49-F238E27FC236}">
                  <a16:creationId xmlns:a16="http://schemas.microsoft.com/office/drawing/2014/main" id="{4A8EE064-BDA3-40CE-9176-5CAFCD6C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6" name="Freeform 31">
              <a:extLst>
                <a:ext uri="{FF2B5EF4-FFF2-40B4-BE49-F238E27FC236}">
                  <a16:creationId xmlns:a16="http://schemas.microsoft.com/office/drawing/2014/main" id="{D1FAF1F6-F75A-44D4-8E9B-EA83F97F3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7" name="Freeform 32">
              <a:extLst>
                <a:ext uri="{FF2B5EF4-FFF2-40B4-BE49-F238E27FC236}">
                  <a16:creationId xmlns:a16="http://schemas.microsoft.com/office/drawing/2014/main" id="{5038D247-96B1-40DA-8634-E7DD4B87F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8" name="Freeform 33">
              <a:extLst>
                <a:ext uri="{FF2B5EF4-FFF2-40B4-BE49-F238E27FC236}">
                  <a16:creationId xmlns:a16="http://schemas.microsoft.com/office/drawing/2014/main" id="{E42019B4-29CD-40A3-B46A-539E1E3B8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9" name="Freeform 34">
              <a:extLst>
                <a:ext uri="{FF2B5EF4-FFF2-40B4-BE49-F238E27FC236}">
                  <a16:creationId xmlns:a16="http://schemas.microsoft.com/office/drawing/2014/main" id="{80DDBB9D-1E41-425D-AC56-254DC02D6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0" name="Freeform 35">
              <a:extLst>
                <a:ext uri="{FF2B5EF4-FFF2-40B4-BE49-F238E27FC236}">
                  <a16:creationId xmlns:a16="http://schemas.microsoft.com/office/drawing/2014/main" id="{485E9B03-F21A-427E-9F5E-AFE41B355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1" name="Freeform 36">
              <a:extLst>
                <a:ext uri="{FF2B5EF4-FFF2-40B4-BE49-F238E27FC236}">
                  <a16:creationId xmlns:a16="http://schemas.microsoft.com/office/drawing/2014/main" id="{7D1B7768-600F-4D18-958A-F16B48B80C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2" name="Freeform 37">
              <a:extLst>
                <a:ext uri="{FF2B5EF4-FFF2-40B4-BE49-F238E27FC236}">
                  <a16:creationId xmlns:a16="http://schemas.microsoft.com/office/drawing/2014/main" id="{300E9383-D185-4A5A-97A6-072CD8426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Freeform 38">
              <a:extLst>
                <a:ext uri="{FF2B5EF4-FFF2-40B4-BE49-F238E27FC236}">
                  <a16:creationId xmlns:a16="http://schemas.microsoft.com/office/drawing/2014/main" id="{FE8A2608-4179-40C9-B4F3-DDA1C6EA8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0430" y="338628"/>
            <a:ext cx="5514688" cy="7785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29061" y="1306287"/>
            <a:ext cx="5134202" cy="2131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Basil’s Bakery</a:t>
            </a:r>
            <a:endParaRPr lang="en-US" sz="1800" dirty="0">
              <a:solidFill>
                <a:schemeClr val="tx1"/>
              </a:solidFill>
            </a:endParaRPr>
          </a:p>
          <a:p>
            <a:pPr fontAlgn="t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</a:rPr>
              <a:t>Independent artisan bakery located in Coventry retail park.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Founded in </a:t>
            </a:r>
            <a:r>
              <a:rPr lang="en-US" sz="1800" b="1" dirty="0">
                <a:solidFill>
                  <a:schemeClr val="tx1"/>
                </a:solidFill>
              </a:rPr>
              <a:t>2015</a:t>
            </a:r>
            <a:r>
              <a:rPr lang="en-US" sz="1800" dirty="0">
                <a:solidFill>
                  <a:schemeClr val="tx1"/>
                </a:solidFill>
              </a:rPr>
              <a:t> by Basil.</a:t>
            </a:r>
          </a:p>
          <a:p>
            <a:pPr fontAlgn="t">
              <a:lnSpc>
                <a:spcPct val="90000"/>
              </a:lnSpc>
            </a:pPr>
            <a:r>
              <a:rPr lang="en-US" sz="1800" dirty="0">
                <a:solidFill>
                  <a:schemeClr val="tx1"/>
                </a:solidFill>
              </a:rPr>
              <a:t>Sells organic cakes, pastries and breads.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Serves shoppers, retail staff, office workers and warehouse employees.</a:t>
            </a:r>
            <a:endParaRPr lang="en-US" sz="500" dirty="0">
              <a:solidFill>
                <a:schemeClr val="tx1"/>
              </a:solidFill>
            </a:endParaRPr>
          </a:p>
          <a:p>
            <a:pPr fontAlgn="t">
              <a:lnSpc>
                <a:spcPct val="90000"/>
              </a:lnSpc>
            </a:pPr>
            <a:endParaRPr lang="en-US" sz="500" dirty="0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80103E92-048D-4E5B-9638-6479E0227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7" name="Freeform 33">
            <a:extLst>
              <a:ext uri="{FF2B5EF4-FFF2-40B4-BE49-F238E27FC236}">
                <a16:creationId xmlns:a16="http://schemas.microsoft.com/office/drawing/2014/main" id="{B0F800ED-C7E7-4672-8343-2639F79B6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5C96EB-0633-4304-8720-09F27D3A3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7" r="17526" b="-1"/>
          <a:stretch>
            <a:fillRect/>
          </a:stretch>
        </p:blipFill>
        <p:spPr>
          <a:xfrm>
            <a:off x="20" y="10"/>
            <a:ext cx="6100383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3A609FF-1687-83E3-6EBC-8DA79EAC8751}"/>
              </a:ext>
            </a:extLst>
          </p:cNvPr>
          <p:cNvSpPr txBox="1"/>
          <p:nvPr/>
        </p:nvSpPr>
        <p:spPr>
          <a:xfrm>
            <a:off x="6723776" y="3875004"/>
            <a:ext cx="5514688" cy="1844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90000"/>
              </a:lnSpc>
            </a:pPr>
            <a:r>
              <a:rPr lang="en-US" dirty="0"/>
              <a:t>Sales grew steadily before 2020.</a:t>
            </a:r>
          </a:p>
          <a:p>
            <a:pPr fontAlgn="t">
              <a:lnSpc>
                <a:spcPct val="90000"/>
              </a:lnSpc>
            </a:pPr>
            <a:r>
              <a:rPr lang="en-US" dirty="0"/>
              <a:t>Sales are currently around </a:t>
            </a:r>
            <a:r>
              <a:rPr lang="en-US" b="1" dirty="0"/>
              <a:t>25% below 2019 levels</a:t>
            </a:r>
            <a:endParaRPr lang="en-US" dirty="0"/>
          </a:p>
          <a:p>
            <a:pPr fontAlgn="t">
              <a:lnSpc>
                <a:spcPct val="90000"/>
              </a:lnSpc>
            </a:pPr>
            <a:r>
              <a:rPr lang="en-US" dirty="0"/>
              <a:t>Facing declining footfall, remote working trends and increasing operating costs.</a:t>
            </a:r>
          </a:p>
          <a:p>
            <a:pPr fontAlgn="t">
              <a:lnSpc>
                <a:spcPct val="90000"/>
              </a:lnSpc>
            </a:pPr>
            <a:r>
              <a:rPr lang="en-US" dirty="0"/>
              <a:t>Considering changes to improve future business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6525" y="1268930"/>
            <a:ext cx="11559542" cy="5199797"/>
          </a:xfrm>
        </p:spPr>
        <p:txBody>
          <a:bodyPr>
            <a:normAutofit fontScale="92500" lnSpcReduction="20000"/>
          </a:bodyPr>
          <a:lstStyle/>
          <a:p>
            <a:pPr fontAlgn="t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What?</a:t>
            </a:r>
          </a:p>
          <a:p>
            <a:pPr fontAlgn="t"/>
            <a:r>
              <a:rPr lang="en-GB" dirty="0"/>
              <a:t>Sales remain approximately 25% lower than in 2019.</a:t>
            </a:r>
          </a:p>
          <a:p>
            <a:pPr fontAlgn="t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Why?</a:t>
            </a:r>
          </a:p>
          <a:p>
            <a:pPr fontAlgn="t"/>
            <a:r>
              <a:rPr lang="en-GB" dirty="0"/>
              <a:t>Reduced customer footfall, remote working and lack of alternative services.</a:t>
            </a:r>
          </a:p>
          <a:p>
            <a:pPr fontAlgn="t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Who?</a:t>
            </a:r>
          </a:p>
          <a:p>
            <a:pPr fontAlgn="t"/>
            <a:r>
              <a:rPr lang="en-GB" dirty="0"/>
              <a:t>Basil, employees and customers.</a:t>
            </a:r>
          </a:p>
          <a:p>
            <a:pPr fontAlgn="t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Where?</a:t>
            </a:r>
          </a:p>
          <a:p>
            <a:pPr fontAlgn="t"/>
            <a:r>
              <a:rPr lang="en-GB" dirty="0"/>
              <a:t>Retail park in Coventry.</a:t>
            </a:r>
          </a:p>
          <a:p>
            <a:pPr fontAlgn="t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When?</a:t>
            </a:r>
          </a:p>
          <a:p>
            <a:pPr fontAlgn="t"/>
            <a:r>
              <a:rPr lang="en-GB" dirty="0"/>
              <a:t>Since the pandemic, particularly between 2023 and 2025.</a:t>
            </a:r>
          </a:p>
          <a:p>
            <a:pPr fontAlgn="t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How?</a:t>
            </a:r>
          </a:p>
          <a:p>
            <a:pPr fontAlgn="t"/>
            <a:r>
              <a:rPr lang="en-GB" dirty="0"/>
              <a:t>Fewer visitors, shop closures and changing consumer behaviour.</a:t>
            </a:r>
          </a:p>
          <a:p>
            <a:pPr fontAlgn="t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How Much?</a:t>
            </a:r>
          </a:p>
          <a:p>
            <a:pPr fontAlgn="t"/>
            <a:r>
              <a:rPr lang="en-GB" dirty="0"/>
              <a:t>Around 25% reduction in sales compared with 2019.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3494" y="994986"/>
            <a:ext cx="10134257" cy="5432128"/>
          </a:xfrm>
        </p:spPr>
        <p:txBody>
          <a:bodyPr>
            <a:normAutofit fontScale="77500" lnSpcReduction="20000"/>
          </a:bodyPr>
          <a:lstStyle/>
          <a:p>
            <a:pPr fontAlgn="t"/>
            <a:r>
              <a:rPr lang="en-GB" b="1" dirty="0"/>
              <a:t>Political</a:t>
            </a:r>
          </a:p>
          <a:p>
            <a:pPr fontAlgn="t"/>
            <a:r>
              <a:rPr lang="en-GB" b="1" dirty="0"/>
              <a:t>1. Government regulations</a:t>
            </a:r>
            <a:endParaRPr lang="en-GB" dirty="0"/>
          </a:p>
          <a:p>
            <a:pPr fontAlgn="t"/>
            <a:r>
              <a:rPr lang="en-GB" dirty="0"/>
              <a:t>Food safety and hygiene regulations require bakeries to maintain strict operating standards, which can increase costs and administrative responsibilities</a:t>
            </a:r>
          </a:p>
          <a:p>
            <a:pPr fontAlgn="t"/>
            <a:r>
              <a:rPr lang="en-GB" b="1" dirty="0"/>
              <a:t>2. Taxation and business rates</a:t>
            </a:r>
            <a:endParaRPr lang="en-GB" dirty="0"/>
          </a:p>
          <a:p>
            <a:pPr fontAlgn="t"/>
            <a:r>
              <a:rPr lang="en-GB" dirty="0"/>
              <a:t>Changes in taxation policies or business rates can increase operating expenses and reduce profitability for small businesses.</a:t>
            </a:r>
          </a:p>
          <a:p>
            <a:pPr fontAlgn="t"/>
            <a:r>
              <a:rPr lang="en-GB" b="1" dirty="0"/>
              <a:t>Economic</a:t>
            </a:r>
          </a:p>
          <a:p>
            <a:pPr fontAlgn="t"/>
            <a:r>
              <a:rPr lang="en-GB" b="1" dirty="0"/>
              <a:t>1. Inflation</a:t>
            </a:r>
            <a:endParaRPr lang="en-GB" dirty="0"/>
          </a:p>
          <a:p>
            <a:pPr fontAlgn="t"/>
            <a:r>
              <a:rPr lang="en-GB" dirty="0"/>
              <a:t>Rising inflation increases the cost of ingredients, utilities and other resources required for production. </a:t>
            </a:r>
          </a:p>
          <a:p>
            <a:pPr fontAlgn="t"/>
            <a:r>
              <a:rPr lang="en-GB" b="1" dirty="0"/>
              <a:t>2. Consumer spending</a:t>
            </a:r>
            <a:endParaRPr lang="en-GB" dirty="0"/>
          </a:p>
          <a:p>
            <a:pPr fontAlgn="t"/>
            <a:r>
              <a:rPr lang="en-GB" dirty="0"/>
              <a:t>Economic uncertainty can reduce customers' disposable income, leading to lower demand for premium bakery products.</a:t>
            </a:r>
          </a:p>
          <a:p>
            <a:pPr fontAlgn="t"/>
            <a:r>
              <a:rPr lang="en-GB" b="1" dirty="0"/>
              <a:t>Social</a:t>
            </a:r>
          </a:p>
          <a:p>
            <a:pPr fontAlgn="t"/>
            <a:r>
              <a:rPr lang="en-GB" b="1" dirty="0"/>
              <a:t>1. Remote working</a:t>
            </a:r>
            <a:endParaRPr lang="en-GB" dirty="0"/>
          </a:p>
          <a:p>
            <a:pPr fontAlgn="t"/>
            <a:r>
              <a:rPr lang="en-GB" dirty="0"/>
              <a:t>More people working from home means fewer customers visit the retail park during weekdays. </a:t>
            </a:r>
          </a:p>
          <a:p>
            <a:pPr fontAlgn="t"/>
            <a:r>
              <a:rPr lang="en-GB" b="1" dirty="0"/>
              <a:t>2. Changing consumer preferences</a:t>
            </a:r>
            <a:endParaRPr lang="en-GB" dirty="0"/>
          </a:p>
          <a:p>
            <a:pPr fontAlgn="t"/>
            <a:r>
              <a:rPr lang="en-GB" dirty="0"/>
              <a:t>Customers increasingly seek convenience, healthier food choices and flexible purchasing options.</a:t>
            </a:r>
          </a:p>
          <a:p>
            <a:pPr fontAlgn="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9F93F-2EB4-5C3F-EF8B-DEBA5D652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118A0-2EA2-29F5-8320-14287D954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2ED12-B4E5-BD5A-10E3-5AA0C7647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186627"/>
            <a:ext cx="10134257" cy="4868027"/>
          </a:xfrm>
        </p:spPr>
        <p:txBody>
          <a:bodyPr>
            <a:normAutofit fontScale="70000" lnSpcReduction="20000"/>
          </a:bodyPr>
          <a:lstStyle/>
          <a:p>
            <a:pPr fontAlgn="t"/>
            <a:r>
              <a:rPr lang="en-GB" b="1" dirty="0"/>
              <a:t>Technological</a:t>
            </a:r>
          </a:p>
          <a:p>
            <a:pPr fontAlgn="t"/>
            <a:r>
              <a:rPr lang="en-GB" b="1" dirty="0"/>
              <a:t>1. Online ordering systems</a:t>
            </a:r>
            <a:endParaRPr lang="en-GB" dirty="0"/>
          </a:p>
          <a:p>
            <a:pPr fontAlgn="t"/>
            <a:r>
              <a:rPr lang="en-GB" dirty="0"/>
              <a:t>Digital ordering platforms allow bakeries to improve customer convenience and increase sales opportunities. </a:t>
            </a:r>
          </a:p>
          <a:p>
            <a:pPr fontAlgn="t"/>
            <a:r>
              <a:rPr lang="en-GB" b="1" dirty="0"/>
              <a:t>2. Social media marketing</a:t>
            </a:r>
            <a:endParaRPr lang="en-GB" dirty="0"/>
          </a:p>
          <a:p>
            <a:pPr fontAlgn="t"/>
            <a:r>
              <a:rPr lang="en-GB" dirty="0"/>
              <a:t>Social media platforms help businesses promote products, communicate with customers and reach wider audiences.</a:t>
            </a:r>
          </a:p>
          <a:p>
            <a:pPr fontAlgn="t"/>
            <a:r>
              <a:rPr lang="en-GB" b="1" dirty="0"/>
              <a:t>Legal</a:t>
            </a:r>
          </a:p>
          <a:p>
            <a:pPr fontAlgn="t"/>
            <a:r>
              <a:rPr lang="en-GB" b="1" dirty="0"/>
              <a:t>1. Food safety legislation</a:t>
            </a:r>
            <a:endParaRPr lang="en-GB" dirty="0"/>
          </a:p>
          <a:p>
            <a:pPr fontAlgn="t"/>
            <a:r>
              <a:rPr lang="en-GB" dirty="0"/>
              <a:t>Bakeries must comply with food hygiene and food preparation regulations to ensure product safety. </a:t>
            </a:r>
          </a:p>
          <a:p>
            <a:pPr fontAlgn="t"/>
            <a:r>
              <a:rPr lang="en-GB" b="1" dirty="0"/>
              <a:t>2. Employment laws</a:t>
            </a:r>
            <a:endParaRPr lang="en-GB" dirty="0"/>
          </a:p>
          <a:p>
            <a:pPr fontAlgn="t"/>
            <a:r>
              <a:rPr lang="en-GB" dirty="0"/>
              <a:t>Businesses must follow regulations regarding wages, working hours and employee rights.</a:t>
            </a:r>
          </a:p>
          <a:p>
            <a:pPr fontAlgn="t"/>
            <a:r>
              <a:rPr lang="en-GB" b="1" dirty="0"/>
              <a:t>Environmental</a:t>
            </a:r>
          </a:p>
          <a:p>
            <a:pPr fontAlgn="t"/>
            <a:r>
              <a:rPr lang="en-GB" b="1" dirty="0"/>
              <a:t>1. Climate change</a:t>
            </a:r>
            <a:endParaRPr lang="en-GB" dirty="0"/>
          </a:p>
          <a:p>
            <a:pPr fontAlgn="t"/>
            <a:r>
              <a:rPr lang="en-GB" dirty="0"/>
              <a:t>Extreme weather and crop failures can affect the availability and cost of organic ingredients.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2. Sustainable practices</a:t>
            </a:r>
            <a:endParaRPr lang="en-GB" dirty="0"/>
          </a:p>
          <a:p>
            <a:pPr fontAlgn="t"/>
            <a:r>
              <a:rPr lang="en-GB" dirty="0"/>
              <a:t>Customers and regulators are placing greater emphasis on environmentally friendly packaging and waste reduction.</a:t>
            </a:r>
          </a:p>
          <a:p>
            <a:pPr fontAlgn="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23578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0DDA662-588E-3E6F-2753-1615AA8E609E}"/>
              </a:ext>
            </a:extLst>
          </p:cNvPr>
          <p:cNvSpPr/>
          <p:nvPr/>
        </p:nvSpPr>
        <p:spPr>
          <a:xfrm>
            <a:off x="9567512" y="2822608"/>
            <a:ext cx="2175309" cy="121278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Declining Sales Performance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735BFF4-DB23-9E8B-E524-7AB506624F3B}"/>
                  </a:ext>
                </a:extLst>
              </p14:cNvPr>
              <p14:cNvContentPartPr/>
              <p14:nvPr/>
            </p14:nvContentPartPr>
            <p14:xfrm>
              <a:off x="1608349" y="3417349"/>
              <a:ext cx="7939080" cy="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735BFF4-DB23-9E8B-E524-7AB506624F3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90709" y="3399349"/>
                <a:ext cx="7974720" cy="36360"/>
              </a:xfrm>
              <a:prstGeom prst="rect">
                <a:avLst/>
              </a:prstGeom>
            </p:spPr>
          </p:pic>
        </mc:Fallback>
      </mc:AlternateContent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59848A6-B7B8-F360-8D8E-E4834FE1B3C0}"/>
              </a:ext>
            </a:extLst>
          </p:cNvPr>
          <p:cNvCxnSpPr/>
          <p:nvPr/>
        </p:nvCxnSpPr>
        <p:spPr>
          <a:xfrm>
            <a:off x="2531402" y="1879947"/>
            <a:ext cx="1224792" cy="1442906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0B23DE7-59C8-7123-F929-8A4D4ED594E9}"/>
              </a:ext>
            </a:extLst>
          </p:cNvPr>
          <p:cNvCxnSpPr/>
          <p:nvPr/>
        </p:nvCxnSpPr>
        <p:spPr>
          <a:xfrm>
            <a:off x="4980264" y="1832339"/>
            <a:ext cx="1115736" cy="1551963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FB6ADBDB-F530-43CE-0B10-9553DC9916E6}"/>
              </a:ext>
            </a:extLst>
          </p:cNvPr>
          <p:cNvCxnSpPr/>
          <p:nvPr/>
        </p:nvCxnSpPr>
        <p:spPr>
          <a:xfrm>
            <a:off x="7367949" y="1778466"/>
            <a:ext cx="1224792" cy="1535185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28D4161-A2C4-C793-B75F-B0C780A673EA}"/>
              </a:ext>
            </a:extLst>
          </p:cNvPr>
          <p:cNvCxnSpPr/>
          <p:nvPr/>
        </p:nvCxnSpPr>
        <p:spPr>
          <a:xfrm flipV="1">
            <a:off x="6894001" y="3428050"/>
            <a:ext cx="914400" cy="1812022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FF7EFA0E-BA23-AFDD-C96A-B23A098F89AB}"/>
              </a:ext>
            </a:extLst>
          </p:cNvPr>
          <p:cNvSpPr/>
          <p:nvPr/>
        </p:nvSpPr>
        <p:spPr>
          <a:xfrm>
            <a:off x="1590417" y="1255784"/>
            <a:ext cx="1727200" cy="67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</a:rPr>
              <a:t>People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D1EF0F2-93B5-EC31-D85E-D3A8E9612500}"/>
              </a:ext>
            </a:extLst>
          </p:cNvPr>
          <p:cNvSpPr/>
          <p:nvPr/>
        </p:nvSpPr>
        <p:spPr>
          <a:xfrm>
            <a:off x="3708315" y="1128776"/>
            <a:ext cx="2224968" cy="741969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t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Method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FEB73A32-B4A4-D58F-108E-C73A6477F2FE}"/>
              </a:ext>
            </a:extLst>
          </p:cNvPr>
          <p:cNvSpPr/>
          <p:nvPr/>
        </p:nvSpPr>
        <p:spPr>
          <a:xfrm>
            <a:off x="6342023" y="1164416"/>
            <a:ext cx="2376923" cy="741969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t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Mother Nature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E6CAF6F-509C-5AEE-6D5A-0DFF8ABD9F6D}"/>
              </a:ext>
            </a:extLst>
          </p:cNvPr>
          <p:cNvSpPr/>
          <p:nvPr/>
        </p:nvSpPr>
        <p:spPr>
          <a:xfrm>
            <a:off x="2531402" y="4659850"/>
            <a:ext cx="1930869" cy="86168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Machine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78506ED2-5BEF-0C33-CCC5-508C96A86964}"/>
              </a:ext>
            </a:extLst>
          </p:cNvPr>
          <p:cNvSpPr/>
          <p:nvPr/>
        </p:nvSpPr>
        <p:spPr>
          <a:xfrm>
            <a:off x="5919230" y="4873004"/>
            <a:ext cx="2213594" cy="102388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t"/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Material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D90EA4B-64AA-9CFB-EAF0-505D828807B4}"/>
              </a:ext>
            </a:extLst>
          </p:cNvPr>
          <p:cNvCxnSpPr/>
          <p:nvPr/>
        </p:nvCxnSpPr>
        <p:spPr>
          <a:xfrm>
            <a:off x="3038850" y="2337656"/>
            <a:ext cx="1077029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1068CA9C-64AA-89F8-D24D-000E584695EE}"/>
              </a:ext>
            </a:extLst>
          </p:cNvPr>
          <p:cNvCxnSpPr>
            <a:cxnSpLocks/>
          </p:cNvCxnSpPr>
          <p:nvPr/>
        </p:nvCxnSpPr>
        <p:spPr>
          <a:xfrm flipV="1">
            <a:off x="3551003" y="3440292"/>
            <a:ext cx="1102168" cy="1274807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E79C4AF7-E1A9-4141-9E3B-4BE597603C31}"/>
              </a:ext>
            </a:extLst>
          </p:cNvPr>
          <p:cNvCxnSpPr/>
          <p:nvPr/>
        </p:nvCxnSpPr>
        <p:spPr>
          <a:xfrm>
            <a:off x="2139161" y="2822608"/>
            <a:ext cx="100463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FCE010EC-8B57-4855-B852-42835EB99CCD}"/>
              </a:ext>
            </a:extLst>
          </p:cNvPr>
          <p:cNvSpPr txBox="1"/>
          <p:nvPr/>
        </p:nvSpPr>
        <p:spPr>
          <a:xfrm>
            <a:off x="2808518" y="2054177"/>
            <a:ext cx="17995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en-GB" sz="1400" b="1" dirty="0"/>
              <a:t>Remote working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169D2C7-7EFE-940A-0CEF-66B069B26D5E}"/>
              </a:ext>
            </a:extLst>
          </p:cNvPr>
          <p:cNvSpPr txBox="1"/>
          <p:nvPr/>
        </p:nvSpPr>
        <p:spPr>
          <a:xfrm>
            <a:off x="1367620" y="2363986"/>
            <a:ext cx="2040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/>
              <a:t>Declining customer visits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50A4E04E-3347-7E1C-BD80-6BBA17055F77}"/>
                  </a:ext>
                </a:extLst>
              </p14:cNvPr>
              <p14:cNvContentPartPr/>
              <p14:nvPr/>
            </p14:nvContentPartPr>
            <p14:xfrm>
              <a:off x="4497497" y="2938183"/>
              <a:ext cx="1206000" cy="36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50A4E04E-3347-7E1C-BD80-6BBA17055F7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88857" y="2929543"/>
                <a:ext cx="12236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BCE1E1D7-473F-2D18-AF18-9E85E05342DF}"/>
                  </a:ext>
                </a:extLst>
              </p14:cNvPr>
              <p14:cNvContentPartPr/>
              <p14:nvPr/>
            </p14:nvContentPartPr>
            <p14:xfrm>
              <a:off x="5461217" y="2376943"/>
              <a:ext cx="1090080" cy="36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BCE1E1D7-473F-2D18-AF18-9E85E05342D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452217" y="2368303"/>
                <a:ext cx="11077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E14E5A66-E29A-71F6-0DA6-FBFD5BC7378C}"/>
                  </a:ext>
                </a:extLst>
              </p14:cNvPr>
              <p14:cNvContentPartPr/>
              <p14:nvPr/>
            </p14:nvContentPartPr>
            <p14:xfrm>
              <a:off x="6963137" y="2772943"/>
              <a:ext cx="1213560" cy="3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E14E5A66-E29A-71F6-0DA6-FBFD5BC7378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54137" y="2764303"/>
                <a:ext cx="12312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A509E5EC-9F06-37F3-5532-FAEEDB1196E9}"/>
                  </a:ext>
                </a:extLst>
              </p14:cNvPr>
              <p14:cNvContentPartPr/>
              <p14:nvPr/>
            </p14:nvContentPartPr>
            <p14:xfrm>
              <a:off x="8267057" y="2368303"/>
              <a:ext cx="1026720" cy="3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A509E5EC-9F06-37F3-5532-FAEEDB1196E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258057" y="2359303"/>
                <a:ext cx="104436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73" name="TextBox 72">
            <a:extLst>
              <a:ext uri="{FF2B5EF4-FFF2-40B4-BE49-F238E27FC236}">
                <a16:creationId xmlns:a16="http://schemas.microsoft.com/office/drawing/2014/main" id="{09ED220B-5357-5AA5-472E-ED715A5A8584}"/>
              </a:ext>
            </a:extLst>
          </p:cNvPr>
          <p:cNvSpPr txBox="1"/>
          <p:nvPr/>
        </p:nvSpPr>
        <p:spPr>
          <a:xfrm>
            <a:off x="5191440" y="1828139"/>
            <a:ext cx="1623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>
                <a:solidFill>
                  <a:schemeClr val="tx2">
                    <a:lumMod val="50000"/>
                  </a:schemeClr>
                </a:solidFill>
              </a:rPr>
              <a:t>Dependence on in-store sales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0147450-09AB-1E5D-1658-F91878C1CA15}"/>
              </a:ext>
            </a:extLst>
          </p:cNvPr>
          <p:cNvSpPr txBox="1"/>
          <p:nvPr/>
        </p:nvSpPr>
        <p:spPr>
          <a:xfrm>
            <a:off x="4213464" y="2433739"/>
            <a:ext cx="160635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tx2">
                    <a:lumMod val="50000"/>
                  </a:schemeClr>
                </a:solidFill>
              </a:rPr>
              <a:t>No delivery service</a:t>
            </a:r>
            <a:br>
              <a:rPr lang="en-GB" sz="14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1400" b="1" dirty="0">
                <a:solidFill>
                  <a:schemeClr val="tx2">
                    <a:lumMod val="50000"/>
                  </a:schemeClr>
                </a:solidFill>
              </a:rPr>
              <a:t>(Universal Postal Union(2023)</a:t>
            </a:r>
          </a:p>
          <a:p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E677BB67-94CB-6CBF-5C1C-0DE4C1F5180B}"/>
              </a:ext>
            </a:extLst>
          </p:cNvPr>
          <p:cNvSpPr txBox="1"/>
          <p:nvPr/>
        </p:nvSpPr>
        <p:spPr>
          <a:xfrm>
            <a:off x="7380817" y="1895600"/>
            <a:ext cx="2867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/>
              <a:t>Increasing pressure for sustainable sourcing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67B05424-9E1E-A4B0-A119-476B4F89FBFF}"/>
              </a:ext>
            </a:extLst>
          </p:cNvPr>
          <p:cNvSpPr txBox="1"/>
          <p:nvPr/>
        </p:nvSpPr>
        <p:spPr>
          <a:xfrm>
            <a:off x="6647101" y="2309708"/>
            <a:ext cx="1529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Reduced retail park footfall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99BC7E22-621B-91FB-A8E5-9AADE812FB0D}"/>
              </a:ext>
            </a:extLst>
          </p:cNvPr>
          <p:cNvSpPr txBox="1"/>
          <p:nvPr/>
        </p:nvSpPr>
        <p:spPr>
          <a:xfrm>
            <a:off x="4425311" y="3384302"/>
            <a:ext cx="1720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/>
              <a:t>No automated ordering system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03A53513-DF2B-7BD5-9EFC-CBA97EB0C831}"/>
                  </a:ext>
                </a:extLst>
              </p14:cNvPr>
              <p14:cNvContentPartPr/>
              <p14:nvPr/>
            </p14:nvContentPartPr>
            <p14:xfrm>
              <a:off x="2658397" y="4336341"/>
              <a:ext cx="1184040" cy="36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03A53513-DF2B-7BD5-9EFC-CBA97EB0C831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649757" y="4327701"/>
                <a:ext cx="120168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8" name="TextBox 87">
            <a:extLst>
              <a:ext uri="{FF2B5EF4-FFF2-40B4-BE49-F238E27FC236}">
                <a16:creationId xmlns:a16="http://schemas.microsoft.com/office/drawing/2014/main" id="{10C3C7DA-7815-5A11-6A7D-B5DA5EFA6B1A}"/>
              </a:ext>
            </a:extLst>
          </p:cNvPr>
          <p:cNvSpPr txBox="1"/>
          <p:nvPr/>
        </p:nvSpPr>
        <p:spPr>
          <a:xfrm>
            <a:off x="2286485" y="3831060"/>
            <a:ext cx="1874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/>
              <a:t>No online ordering platform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D236733D-A796-E364-8C2D-BEE5A7643224}"/>
              </a:ext>
            </a:extLst>
          </p:cNvPr>
          <p:cNvSpPr txBox="1"/>
          <p:nvPr/>
        </p:nvSpPr>
        <p:spPr>
          <a:xfrm>
            <a:off x="7362764" y="3665849"/>
            <a:ext cx="17494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t"/>
            <a:r>
              <a:rPr lang="en-GB" sz="1400" b="1" dirty="0"/>
              <a:t>Higher raw material costs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4A296677-D286-F9ED-0EFC-77DA0B7709D1}"/>
                  </a:ext>
                </a:extLst>
              </p14:cNvPr>
              <p14:cNvContentPartPr/>
              <p14:nvPr/>
            </p14:nvContentPartPr>
            <p14:xfrm>
              <a:off x="4332350" y="3897258"/>
              <a:ext cx="1586880" cy="3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4A296677-D286-F9ED-0EFC-77DA0B7709D1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323350" y="3888618"/>
                <a:ext cx="160452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96" name="TextBox 95">
            <a:extLst>
              <a:ext uri="{FF2B5EF4-FFF2-40B4-BE49-F238E27FC236}">
                <a16:creationId xmlns:a16="http://schemas.microsoft.com/office/drawing/2014/main" id="{76C0D0EE-7D22-00F3-65C7-DB0E09CB37A8}"/>
              </a:ext>
            </a:extLst>
          </p:cNvPr>
          <p:cNvSpPr txBox="1"/>
          <p:nvPr/>
        </p:nvSpPr>
        <p:spPr>
          <a:xfrm>
            <a:off x="5360494" y="4114089"/>
            <a:ext cx="23189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Unpredictable ingredient prices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D5AD81BB-A05F-E58B-B4A6-B54DFA866388}"/>
                  </a:ext>
                </a:extLst>
              </p14:cNvPr>
              <p14:cNvContentPartPr/>
              <p14:nvPr/>
            </p14:nvContentPartPr>
            <p14:xfrm>
              <a:off x="7485546" y="4179274"/>
              <a:ext cx="1508400" cy="36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D5AD81BB-A05F-E58B-B4A6-B54DFA86638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476906" y="4170634"/>
                <a:ext cx="152604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1" grpId="0" animBg="1"/>
      <p:bldP spid="43" grpId="0" animBg="1"/>
      <p:bldP spid="4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8309" y="1271016"/>
            <a:ext cx="9284340" cy="4075426"/>
          </a:xfrm>
        </p:spPr>
        <p:txBody>
          <a:bodyPr>
            <a:normAutofit fontScale="85000" lnSpcReduction="10000"/>
          </a:bodyPr>
          <a:lstStyle/>
          <a:p>
            <a:pPr fontAlgn="t">
              <a:lnSpc>
                <a:spcPts val="1500"/>
              </a:lnSpc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analysis demonstrates that Basil's Bakery is facing a combination of internal and external business challenges. 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customer behaviour, particularly the growth of remote working, have reduced the number of visitors to the retail park.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External pressures such as inflation, increasing operating costs and changing consumer expectations have also affected business performance.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Furthermore, the absence of online ordering and delivery services has limited the bakery's ability to reach a wider customer base. 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remain competitive, the business should adopt digital solutions and explore new ways of improving customer accessibility and convenience.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Conant, S.E. (2025)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decision making: An imperative for today’s leaders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Forbes Coaches Council. Available at: https://www.forbes.com (Accessed: 6 July 2026).</a:t>
            </a:r>
          </a:p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Standards Agency (2025)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safety and hygiene guidance for businesses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https://www.food.gov.uk (Accessed: 6 July 2026).</a:t>
            </a:r>
          </a:p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 and Keller, K.L. (2022)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 Tools (2025)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 (Cause and Effect Analysis)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https://www.mindtools.com (Accessed: 6 July 2026).</a:t>
            </a:r>
          </a:p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Homeworking in the UK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https://www.ons.gov.uk (Accessed: 6 July 2026).</a:t>
            </a:r>
          </a:p>
          <a:p>
            <a:pPr fontAlgn="t">
              <a:lnSpc>
                <a:spcPts val="1500"/>
              </a:lnSpc>
            </a:pPr>
            <a:r>
              <a:rPr lang="en-GB" sz="1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PESTLEanalysis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 (2024)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 of the Bakery Industry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https://pestleanalysis.com/pestle-analysis-of-the-bakery-industry/ (Accessed: 6 July 2026). 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 (2025)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and Consumer Spending Trends in the United Kingdom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https://www.statista.com (Accessed: 6 July 2026).</a:t>
            </a:r>
          </a:p>
          <a:p>
            <a:pPr fontAlgn="t">
              <a:lnSpc>
                <a:spcPts val="1500"/>
              </a:lnSpc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 Postal Union (2023) </a:t>
            </a:r>
            <a:r>
              <a:rPr lang="en-GB" sz="1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and Postal Services: Opportunities for SMEs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https://www.upu.int (Accessed: 6 July 2026).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611</TotalTime>
  <Words>1044</Words>
  <Application>Microsoft Office PowerPoint</Application>
  <PresentationFormat>Widescreen</PresentationFormat>
  <Paragraphs>106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MODULE CODE : LCLM4004_LON STUDENT NAME : Alina Azarenko STUDENT ID: 2533143 LECTURER: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Alina Azarenko (2533143)</cp:lastModifiedBy>
  <cp:revision>95</cp:revision>
  <dcterms:created xsi:type="dcterms:W3CDTF">2024-10-08T15:58:04Z</dcterms:created>
  <dcterms:modified xsi:type="dcterms:W3CDTF">2026-07-06T16:09:34Z</dcterms:modified>
</cp:coreProperties>
</file>