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47BA8A-B149-4702-A84B-6217096F41D2}" v="2" dt="2022-10-05T10:07:53.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5" d="100"/>
          <a:sy n="65" d="100"/>
        </p:scale>
        <p:origin x="66" y="22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C030C-3BF7-3D52-3A9C-830A037B65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DB97DE-CEB3-F172-3EA2-397ECF3F24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5F98BE-19BF-5F3D-F9B8-7C79760FA3BF}"/>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7CD5CCBA-DC04-CEB4-F3AD-D8C56E83C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8A899A-E8F7-DE9F-6BC8-81EF4D56BCCB}"/>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577717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54D-EFD9-32C3-06DA-457D6A7B50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7AF3D-BB49-ABA8-9DB7-6D9D83303E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9779EC-2521-5747-43C5-DBFE63C01710}"/>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44B098F6-EE0D-0FE6-5216-95E9BD44D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46E6C-1F3A-5368-769E-932BEE161BC7}"/>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429440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3D61-578A-C454-DD27-EFDD1AF9E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6E3226-DCA7-AA7F-3429-A90DCFDD07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0FF0AC-BB38-1FDF-32BE-79B3A9392F77}"/>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198505FC-3A87-7D7D-76F6-DA36F6C72F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4DD9A-7E35-0CE5-0A96-B332926E0051}"/>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071992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96002-E6BB-A355-6CDE-AA6A47C8A5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45C97B-2075-4847-EF66-9C54FB80B3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6179B8-E2C9-B337-FB9D-8C5E195E48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88344-4557-5184-6736-EDDD71BD7198}"/>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E4F1F4DD-E9D4-7D14-2E27-4A2813FDD9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64A437-9DF0-5172-EA65-56E5DD49B2DC}"/>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3563337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3225C-2A1E-5BCB-9644-9BEFF9D06D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FD8F68-E13E-F219-9117-D95205647A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4857DE-332B-896A-944E-C5A44F9ECE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DBCFB4-A2D2-4F80-8DD9-7C03E7430D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EF8A75-9171-028D-EB9A-3F38480C6C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D6BEC4-F5BE-01DD-51B2-7136803B3D6D}"/>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8" name="Footer Placeholder 7">
            <a:extLst>
              <a:ext uri="{FF2B5EF4-FFF2-40B4-BE49-F238E27FC236}">
                <a16:creationId xmlns:a16="http://schemas.microsoft.com/office/drawing/2014/main" id="{FC7387CA-F708-3689-612B-150326A0D0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E894D5-5526-71DD-E8A7-82D503ED7369}"/>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25774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2084-FA9B-5E17-EC71-B9A8A2AA3E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15D566-E222-B1D2-7366-8392420D91C7}"/>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4" name="Footer Placeholder 3">
            <a:extLst>
              <a:ext uri="{FF2B5EF4-FFF2-40B4-BE49-F238E27FC236}">
                <a16:creationId xmlns:a16="http://schemas.microsoft.com/office/drawing/2014/main" id="{C506EF11-9ED3-39D3-6A20-EC6E850E6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08299E-959A-B318-D3D9-1A3408F14B42}"/>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386004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79CA39-6E95-0137-9F27-CC0AF3A270C2}"/>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3" name="Footer Placeholder 2">
            <a:extLst>
              <a:ext uri="{FF2B5EF4-FFF2-40B4-BE49-F238E27FC236}">
                <a16:creationId xmlns:a16="http://schemas.microsoft.com/office/drawing/2014/main" id="{A00E94EC-3AA8-D7CB-D96D-3DC8924332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ED1925-175D-A49C-80B7-6C76C9A7EF04}"/>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2009958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B2DB-2252-A87A-0D0C-71CDB856C6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2CB19-80F3-EDD2-B396-0D655809B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E3C0EA-FB5B-37E0-4F79-0845881136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96658-E6A8-B117-CCF6-219CFF2E7C2D}"/>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6F785953-B071-9690-DF38-C1AD67BA2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83A318-D2CE-46CD-36CB-8B2975752E76}"/>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218193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76C80-CF05-3E01-E41A-5D4AE07F1C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8C554A-FE18-62F1-7611-16EBA2536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4D6EE2-B3F1-520A-78AB-9D43F9AAAA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C1CB6-DBC0-5B0B-6F73-6E627EC8F05A}"/>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23EFB0F0-4B0A-D375-5CD9-D2D4AACB0E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0A87AC-9DD7-0583-3010-FE350CAC7366}"/>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002102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706B-1B79-C61C-DFFA-D6016B7185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9C1BD-E467-2930-D8A8-CEAEF2A8D9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3197A-A6B0-341A-09F0-6400FE187583}"/>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08D720AF-D189-7AB2-0B3B-DAFC188A1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ACD8F-BCC7-751E-B960-AA930ED6CBEB}"/>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975465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2309C3-896D-9807-8ADB-859E05075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1DD43-319A-6078-EA8C-8AE54232C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125FA-BD60-1AC0-0634-A5F430F134D6}"/>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B6BA7614-8E50-C57D-9288-E05C420561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64B327-1CFF-5643-3DAC-30CBD680EE2D}"/>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18748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C1FC7-075A-76FF-0DF7-D4B2ADBB4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10ADB3-A194-DB3C-080F-76759FAC6E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ED578-AD01-6640-BFBC-5E7F7777F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75DB5D29-1559-9F45-36FA-2F44BED2A5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5D9762-D5B8-AEE4-76DB-4EEB708004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35C695-17B0-4CF1-86D5-2164795E87E1}" type="slidenum">
              <a:rPr lang="en-GB" smtClean="0"/>
              <a:t>‹#›</a:t>
            </a:fld>
            <a:endParaRPr lang="en-GB"/>
          </a:p>
        </p:txBody>
      </p:sp>
    </p:spTree>
    <p:extLst>
      <p:ext uri="{BB962C8B-B14F-4D97-AF65-F5344CB8AC3E}">
        <p14:creationId xmlns:p14="http://schemas.microsoft.com/office/powerpoint/2010/main" val="30842725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3401-747D-00A5-4FFF-ED9EAB94FE40}"/>
              </a:ext>
            </a:extLst>
          </p:cNvPr>
          <p:cNvSpPr>
            <a:spLocks noGrp="1"/>
          </p:cNvSpPr>
          <p:nvPr>
            <p:ph type="title"/>
          </p:nvPr>
        </p:nvSpPr>
        <p:spPr/>
        <p:txBody>
          <a:bodyPr/>
          <a:lstStyle/>
          <a:p>
            <a:r>
              <a:rPr lang="en-GB" dirty="0"/>
              <a:t>Assignment- Sustainable Marketing Relationships</a:t>
            </a:r>
          </a:p>
        </p:txBody>
      </p:sp>
      <p:sp>
        <p:nvSpPr>
          <p:cNvPr id="3" name="Content Placeholder 2">
            <a:extLst>
              <a:ext uri="{FF2B5EF4-FFF2-40B4-BE49-F238E27FC236}">
                <a16:creationId xmlns:a16="http://schemas.microsoft.com/office/drawing/2014/main" id="{D7541745-E524-852F-8A61-ED5EEE403F6C}"/>
              </a:ext>
            </a:extLst>
          </p:cNvPr>
          <p:cNvSpPr>
            <a:spLocks noGrp="1"/>
          </p:cNvSpPr>
          <p:nvPr>
            <p:ph idx="1"/>
          </p:nvPr>
        </p:nvSpPr>
        <p:spPr/>
        <p:txBody>
          <a:bodyPr>
            <a:normAutofit lnSpcReduction="10000"/>
          </a:bodyPr>
          <a:lstStyle/>
          <a:p>
            <a:r>
              <a:rPr lang="en-GB" dirty="0"/>
              <a:t>REPORT- 3000 words</a:t>
            </a:r>
          </a:p>
          <a:p>
            <a:r>
              <a:rPr lang="en-GB" dirty="0"/>
              <a:t>Submission Date 18/11/22 by 15.00</a:t>
            </a:r>
          </a:p>
          <a:p>
            <a:pPr algn="just"/>
            <a:r>
              <a:rPr lang="en-GB" sz="1800" dirty="0">
                <a:effectLst/>
                <a:latin typeface="Times New Roman" panose="02020603050405020304" pitchFamily="18" charset="0"/>
                <a:ea typeface="Times New Roman" panose="02020603050405020304" pitchFamily="18" charset="0"/>
              </a:rPr>
              <a:t>Task 1</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a brief profile of Sainsburys to include its historical development as an organisation, the current market share- is it in growth or decline?, profit or loss status and the mission statement for the organisation,</a:t>
            </a: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Task 2</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Identify and critically describe how data collection/analysis/evaluation can impact on a ‘Marketing Relationship’ and help it to become ‘sustainable’.</a:t>
            </a:r>
          </a:p>
          <a:p>
            <a:pPr algn="just"/>
            <a:r>
              <a:rPr lang="en-GB" sz="1800" dirty="0">
                <a:effectLst/>
                <a:latin typeface="Times New Roman" panose="02020603050405020304" pitchFamily="18" charset="0"/>
                <a:ea typeface="Times New Roman" panose="02020603050405020304" pitchFamily="18" charset="0"/>
              </a:rPr>
              <a:t> </a:t>
            </a:r>
          </a:p>
          <a:p>
            <a:endParaRPr lang="en-GB" dirty="0"/>
          </a:p>
        </p:txBody>
      </p:sp>
      <p:pic>
        <p:nvPicPr>
          <p:cNvPr id="6" name="Video 5">
            <a:hlinkClick r:id="" action="ppaction://media"/>
            <a:extLst>
              <a:ext uri="{FF2B5EF4-FFF2-40B4-BE49-F238E27FC236}">
                <a16:creationId xmlns:a16="http://schemas.microsoft.com/office/drawing/2014/main" id="{55A93351-C991-1320-FCB8-E1CEDADD65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138413738"/>
      </p:ext>
    </p:extLst>
  </p:cSld>
  <p:clrMapOvr>
    <a:masterClrMapping/>
  </p:clrMapOvr>
  <mc:AlternateContent xmlns:mc="http://schemas.openxmlformats.org/markup-compatibility/2006" xmlns:p14="http://schemas.microsoft.com/office/powerpoint/2010/main">
    <mc:Choice Requires="p14">
      <p:transition spd="slow" p14:dur="2000" advTm="11941"/>
    </mc:Choice>
    <mc:Fallback xmlns="">
      <p:transition spd="slow" advTm="11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2D49-65C5-AC24-E37C-02718F8C14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A9A7AD-4881-CCA7-7E8B-9A5D59AA426B}"/>
              </a:ext>
            </a:extLst>
          </p:cNvPr>
          <p:cNvSpPr>
            <a:spLocks noGrp="1"/>
          </p:cNvSpPr>
          <p:nvPr>
            <p:ph idx="1"/>
          </p:nvPr>
        </p:nvSpPr>
        <p:spPr/>
        <p:txBody>
          <a:bodyPr>
            <a:normAutofit lnSpcReduction="10000"/>
          </a:bodyPr>
          <a:lstStyle/>
          <a:p>
            <a:pPr algn="just"/>
            <a:r>
              <a:rPr lang="en-GB" sz="1800" dirty="0">
                <a:effectLst/>
                <a:latin typeface="Times New Roman" panose="02020603050405020304" pitchFamily="18" charset="0"/>
                <a:ea typeface="Times New Roman" panose="02020603050405020304" pitchFamily="18" charset="0"/>
              </a:rPr>
              <a:t>Task 3</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examples and critically discuss Sainsburys’ ‘Marketing Relationship’ strategy based on the following areas:</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Segmentation, Pricing Strategies, Differentiation, Ethical and Sustainability policies and practices and identify how these may  help to  achieve ‘customer centrality’.</a:t>
            </a: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Task 4</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Draw a conclusion to the report that provides information to the Executive Officer of ‘Marketing Week’ outlining areas of performance that make a difference to  Sainsburys’ ‘Sustainable Marketing Relationship’ and those that require improvement.</a:t>
            </a: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5" name="Video 4">
            <a:hlinkClick r:id="" action="ppaction://media"/>
            <a:extLst>
              <a:ext uri="{FF2B5EF4-FFF2-40B4-BE49-F238E27FC236}">
                <a16:creationId xmlns:a16="http://schemas.microsoft.com/office/drawing/2014/main" id="{30EF7C8D-560B-A689-EECE-ADEEA81DD67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348442275"/>
      </p:ext>
    </p:extLst>
  </p:cSld>
  <p:clrMapOvr>
    <a:masterClrMapping/>
  </p:clrMapOvr>
  <mc:AlternateContent xmlns:mc="http://schemas.openxmlformats.org/markup-compatibility/2006" xmlns:p14="http://schemas.microsoft.com/office/powerpoint/2010/main">
    <mc:Choice Requires="p14">
      <p:transition spd="slow" p14:dur="2000" advTm="17408"/>
    </mc:Choice>
    <mc:Fallback xmlns="">
      <p:transition spd="slow" advTm="17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A371-3081-34D3-05C0-4FD8C40F6A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24B659-7BF1-E032-5034-5D673FD8C9F8}"/>
              </a:ext>
            </a:extLst>
          </p:cNvPr>
          <p:cNvSpPr>
            <a:spLocks noGrp="1"/>
          </p:cNvSpPr>
          <p:nvPr>
            <p:ph idx="1"/>
          </p:nvPr>
        </p:nvSpPr>
        <p:spPr/>
        <p:txBody>
          <a:bodyPr>
            <a:normAutofit fontScale="92500" lnSpcReduction="20000"/>
          </a:bodyPr>
          <a:lstStyle/>
          <a:p>
            <a:r>
              <a:rPr lang="en-GB" dirty="0"/>
              <a:t>PRESENTATION- 10 Mins</a:t>
            </a:r>
          </a:p>
          <a:p>
            <a:r>
              <a:rPr lang="en-GB" dirty="0"/>
              <a:t>Date: Week Commencing 12</a:t>
            </a:r>
            <a:r>
              <a:rPr lang="en-GB" baseline="30000" dirty="0"/>
              <a:t>th</a:t>
            </a:r>
            <a:r>
              <a:rPr lang="en-GB" dirty="0"/>
              <a:t> December 2022</a:t>
            </a:r>
          </a:p>
          <a:p>
            <a:r>
              <a:rPr lang="en-GB" sz="1800" dirty="0">
                <a:effectLst/>
                <a:latin typeface="Times New Roman" panose="02020603050405020304" pitchFamily="18" charset="0"/>
                <a:ea typeface="Times New Roman" panose="02020603050405020304" pitchFamily="18" charset="0"/>
              </a:rPr>
              <a:t>This individual presentation is to be delivered to a member of the Management Team of Sainsburys.  It is required to be 10 minutes in duration and consist of appropriate power point slides to support your oral delivery based on the tasks set out below. There is no requirement for supplementary notes.</a:t>
            </a:r>
          </a:p>
          <a:p>
            <a:pPr algn="just"/>
            <a:r>
              <a:rPr lang="en-GB" sz="1800" dirty="0">
                <a:effectLst/>
                <a:latin typeface="Times New Roman" panose="02020603050405020304" pitchFamily="18" charset="0"/>
                <a:ea typeface="Times New Roman" panose="02020603050405020304" pitchFamily="18" charset="0"/>
              </a:rPr>
              <a:t>Task 1 </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a definition of the terms ‘digital and social media’ based around the context of ‘Customer Relationship Management’.   </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Task 2</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Critically evaluate how Sainsburys engages with ‘digital and social’ media to develop and sustain its customer relationships. Offer an assessment of how successful this engagement has been in terms of organisation performance.</a:t>
            </a:r>
          </a:p>
          <a:p>
            <a:endParaRPr lang="en-GB" dirty="0"/>
          </a:p>
        </p:txBody>
      </p:sp>
      <p:pic>
        <p:nvPicPr>
          <p:cNvPr id="5" name="Video 4">
            <a:hlinkClick r:id="" action="ppaction://media"/>
            <a:extLst>
              <a:ext uri="{FF2B5EF4-FFF2-40B4-BE49-F238E27FC236}">
                <a16:creationId xmlns:a16="http://schemas.microsoft.com/office/drawing/2014/main" id="{78321EE0-C01A-F503-FD53-C9528CCA1C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2631435888"/>
      </p:ext>
    </p:extLst>
  </p:cSld>
  <p:clrMapOvr>
    <a:masterClrMapping/>
  </p:clrMapOvr>
  <mc:AlternateContent xmlns:mc="http://schemas.openxmlformats.org/markup-compatibility/2006" xmlns:p14="http://schemas.microsoft.com/office/powerpoint/2010/main">
    <mc:Choice Requires="p14">
      <p:transition spd="slow" p14:dur="2000" advTm="74604"/>
    </mc:Choice>
    <mc:Fallback xmlns="">
      <p:transition spd="slow" advTm="74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9C9BF-5DB9-D251-A416-BBA841F5A3C2}"/>
              </a:ext>
            </a:extLst>
          </p:cNvPr>
          <p:cNvSpPr>
            <a:spLocks noGrp="1"/>
          </p:cNvSpPr>
          <p:nvPr>
            <p:ph type="title"/>
          </p:nvPr>
        </p:nvSpPr>
        <p:spPr/>
        <p:txBody>
          <a:bodyPr>
            <a:normAutofit/>
          </a:bodyPr>
          <a:lstStyle/>
          <a:p>
            <a:r>
              <a:rPr lang="en-GB" sz="2400" b="1" cap="all" dirty="0">
                <a:effectLst/>
                <a:latin typeface="Arial" panose="020B0604020202020204" pitchFamily="34" charset="0"/>
                <a:ea typeface="Times New Roman" panose="02020603050405020304" pitchFamily="18" charset="0"/>
              </a:rPr>
              <a:t>GUIDANCE FOR Students IN THE COMPLETION OF TASKS</a:t>
            </a:r>
            <a:endParaRPr lang="en-GB" sz="2400" dirty="0"/>
          </a:p>
        </p:txBody>
      </p:sp>
      <p:sp>
        <p:nvSpPr>
          <p:cNvPr id="3" name="Content Placeholder 2">
            <a:extLst>
              <a:ext uri="{FF2B5EF4-FFF2-40B4-BE49-F238E27FC236}">
                <a16:creationId xmlns:a16="http://schemas.microsoft.com/office/drawing/2014/main" id="{D1B1E373-F7EE-BC0E-DF18-0060955FDCFE}"/>
              </a:ext>
            </a:extLst>
          </p:cNvPr>
          <p:cNvSpPr>
            <a:spLocks noGrp="1"/>
          </p:cNvSpPr>
          <p:nvPr>
            <p:ph idx="1"/>
          </p:nvPr>
        </p:nvSpPr>
        <p:spPr/>
        <p:txBody>
          <a:bodyPr/>
          <a:lstStyle/>
          <a:p>
            <a:r>
              <a:rPr lang="en-GB" sz="1800" b="1" i="1" dirty="0">
                <a:effectLst/>
                <a:latin typeface="Arial" panose="020B0604020202020204" pitchFamily="34" charset="0"/>
                <a:ea typeface="Times New Roman" panose="02020603050405020304" pitchFamily="18" charset="0"/>
              </a:rPr>
              <a:t>Guidance specific to this assessment:</a:t>
            </a:r>
            <a:r>
              <a:rPr lang="en-GB" sz="1800" i="1" dirty="0">
                <a:effectLst/>
                <a:latin typeface="Arial" panose="020B0604020202020204" pitchFamily="34" charset="0"/>
                <a:ea typeface="Times New Roman" panose="02020603050405020304" pitchFamily="18" charset="0"/>
              </a:rPr>
              <a:t>    The work should contain at least 20 academic references in support of your report from a variety of valid and reliable sources. A further 5 references should be provided within the presentation.  A reference list should be provided using Harvard referencing conventions for both parts of the assignment.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96211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370</Words>
  <Application>Microsoft Office PowerPoint</Application>
  <PresentationFormat>Widescreen</PresentationFormat>
  <Paragraphs>33</Paragraphs>
  <Slides>4</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Assignment- Sustainable Marketing Relationships</vt:lpstr>
      <vt:lpstr>PowerPoint Presentation</vt:lpstr>
      <vt:lpstr>PowerPoint Presentation</vt:lpstr>
      <vt:lpstr>GUIDANCE FOR Students IN THE COMPLETION OF TASKS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Sustainable Marketing Relationships</dc:title>
  <dc:creator>Maria Heffernan</dc:creator>
  <cp:lastModifiedBy>Maria Heffernan</cp:lastModifiedBy>
  <cp:revision>2</cp:revision>
  <dcterms:created xsi:type="dcterms:W3CDTF">2022-10-04T08:09:18Z</dcterms:created>
  <dcterms:modified xsi:type="dcterms:W3CDTF">2022-10-05T10:19:17Z</dcterms:modified>
</cp:coreProperties>
</file>