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54"/>
  </p:notesMasterIdLst>
  <p:handoutMasterIdLst>
    <p:handoutMasterId r:id="rId55"/>
  </p:handoutMasterIdLst>
  <p:sldIdLst>
    <p:sldId id="314" r:id="rId2"/>
    <p:sldId id="428" r:id="rId3"/>
    <p:sldId id="1127" r:id="rId4"/>
    <p:sldId id="1091" r:id="rId5"/>
    <p:sldId id="460" r:id="rId6"/>
    <p:sldId id="1092" r:id="rId7"/>
    <p:sldId id="924" r:id="rId8"/>
    <p:sldId id="919" r:id="rId9"/>
    <p:sldId id="897" r:id="rId10"/>
    <p:sldId id="427" r:id="rId11"/>
    <p:sldId id="835" r:id="rId12"/>
    <p:sldId id="839" r:id="rId13"/>
    <p:sldId id="840" r:id="rId14"/>
    <p:sldId id="640" r:id="rId15"/>
    <p:sldId id="837" r:id="rId16"/>
    <p:sldId id="704" r:id="rId17"/>
    <p:sldId id="429" r:id="rId18"/>
    <p:sldId id="844" r:id="rId19"/>
    <p:sldId id="845" r:id="rId20"/>
    <p:sldId id="638" r:id="rId21"/>
    <p:sldId id="852" r:id="rId22"/>
    <p:sldId id="846" r:id="rId23"/>
    <p:sldId id="862" r:id="rId24"/>
    <p:sldId id="659" r:id="rId25"/>
    <p:sldId id="796" r:id="rId26"/>
    <p:sldId id="824" r:id="rId27"/>
    <p:sldId id="799" r:id="rId28"/>
    <p:sldId id="800" r:id="rId29"/>
    <p:sldId id="801" r:id="rId30"/>
    <p:sldId id="858" r:id="rId31"/>
    <p:sldId id="859" r:id="rId32"/>
    <p:sldId id="803" r:id="rId33"/>
    <p:sldId id="857" r:id="rId34"/>
    <p:sldId id="916" r:id="rId35"/>
    <p:sldId id="841" r:id="rId36"/>
    <p:sldId id="805" r:id="rId37"/>
    <p:sldId id="1128" r:id="rId38"/>
    <p:sldId id="1110" r:id="rId39"/>
    <p:sldId id="812" r:id="rId40"/>
    <p:sldId id="814" r:id="rId41"/>
    <p:sldId id="828" r:id="rId42"/>
    <p:sldId id="816" r:id="rId43"/>
    <p:sldId id="817" r:id="rId44"/>
    <p:sldId id="832" r:id="rId45"/>
    <p:sldId id="1129" r:id="rId46"/>
    <p:sldId id="818" r:id="rId47"/>
    <p:sldId id="863" r:id="rId48"/>
    <p:sldId id="825" r:id="rId49"/>
    <p:sldId id="830" r:id="rId50"/>
    <p:sldId id="819" r:id="rId51"/>
    <p:sldId id="831" r:id="rId52"/>
    <p:sldId id="1111" r:id="rId53"/>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428"/>
            <p14:sldId id="1127"/>
            <p14:sldId id="1091"/>
            <p14:sldId id="460"/>
            <p14:sldId id="1092"/>
            <p14:sldId id="924"/>
            <p14:sldId id="919"/>
            <p14:sldId id="897"/>
            <p14:sldId id="427"/>
            <p14:sldId id="835"/>
            <p14:sldId id="839"/>
            <p14:sldId id="840"/>
            <p14:sldId id="640"/>
            <p14:sldId id="837"/>
            <p14:sldId id="704"/>
            <p14:sldId id="429"/>
            <p14:sldId id="844"/>
            <p14:sldId id="845"/>
            <p14:sldId id="638"/>
            <p14:sldId id="852"/>
            <p14:sldId id="846"/>
            <p14:sldId id="862"/>
            <p14:sldId id="659"/>
            <p14:sldId id="796"/>
            <p14:sldId id="824"/>
            <p14:sldId id="799"/>
            <p14:sldId id="800"/>
            <p14:sldId id="801"/>
            <p14:sldId id="858"/>
            <p14:sldId id="859"/>
            <p14:sldId id="803"/>
            <p14:sldId id="857"/>
            <p14:sldId id="916"/>
            <p14:sldId id="841"/>
            <p14:sldId id="805"/>
            <p14:sldId id="1128"/>
            <p14:sldId id="1110"/>
            <p14:sldId id="812"/>
            <p14:sldId id="814"/>
            <p14:sldId id="828"/>
            <p14:sldId id="816"/>
            <p14:sldId id="817"/>
            <p14:sldId id="832"/>
            <p14:sldId id="1129"/>
            <p14:sldId id="818"/>
            <p14:sldId id="863"/>
            <p14:sldId id="825"/>
            <p14:sldId id="830"/>
            <p14:sldId id="819"/>
            <p14:sldId id="831"/>
            <p14:sldId id="1111"/>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3399FF"/>
    <a:srgbClr val="CCFF99"/>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6433" autoAdjust="0"/>
  </p:normalViewPr>
  <p:slideViewPr>
    <p:cSldViewPr snapToGrid="0">
      <p:cViewPr varScale="1">
        <p:scale>
          <a:sx n="105" d="100"/>
          <a:sy n="105" d="100"/>
        </p:scale>
        <p:origin x="52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Kubernetes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822960"/>
            <a:ext cx="7029450" cy="5015865"/>
          </a:xfrm>
        </p:spPr>
        <p:txBody>
          <a:bodyPr/>
          <a:lstStyle/>
          <a:p>
            <a:pPr marL="0" indent="0" algn="ctr">
              <a:buNone/>
            </a:pPr>
            <a:r>
              <a:rPr lang="en-GB" sz="9600" dirty="0"/>
              <a:t>Kubernetes</a:t>
            </a:r>
          </a:p>
          <a:p>
            <a:pPr marL="0" indent="0" algn="ctr">
              <a:buNone/>
            </a:pPr>
            <a:r>
              <a:rPr lang="en-GB" sz="4000" dirty="0"/>
              <a:t>(k8s)</a:t>
            </a:r>
          </a:p>
          <a:p>
            <a:pPr marL="0" indent="0" algn="ctr">
              <a:buNone/>
            </a:pPr>
            <a:endParaRPr lang="en-GB" sz="2800" dirty="0"/>
          </a:p>
          <a:p>
            <a:pPr marL="0" indent="0" algn="ctr">
              <a:buNone/>
            </a:pPr>
            <a:r>
              <a:rPr lang="en-GB" sz="2800" dirty="0"/>
              <a:t>Container Orchestration Software</a:t>
            </a:r>
          </a:p>
          <a:p>
            <a:pPr marL="0" indent="0" algn="ctr">
              <a:buNone/>
            </a:pPr>
            <a:r>
              <a:rPr lang="en-GB" sz="2800" dirty="0"/>
              <a:t>(More popular than Docker Swarm)</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2" name="TextBox 1"/>
          <p:cNvSpPr txBox="1"/>
          <p:nvPr/>
        </p:nvSpPr>
        <p:spPr>
          <a:xfrm>
            <a:off x="1099955" y="4835474"/>
            <a:ext cx="7596951" cy="1477328"/>
          </a:xfrm>
          <a:prstGeom prst="rect">
            <a:avLst/>
          </a:prstGeom>
          <a:noFill/>
        </p:spPr>
        <p:txBody>
          <a:bodyPr wrap="none" rtlCol="0">
            <a:spAutoFit/>
          </a:bodyPr>
          <a:lstStyle/>
          <a:p>
            <a:r>
              <a:rPr lang="en-GB" dirty="0"/>
              <a:t>I</a:t>
            </a:r>
            <a:r>
              <a:rPr lang="en-GB" b="1" u="sng" dirty="0"/>
              <a:t>NSTALLING DOCKER AND KUBERNETES ON WINDOWS</a:t>
            </a:r>
          </a:p>
          <a:p>
            <a:r>
              <a:rPr lang="en-GB" dirty="0"/>
              <a:t>See later notes</a:t>
            </a:r>
          </a:p>
          <a:p>
            <a:r>
              <a:rPr lang="en-GB" dirty="0"/>
              <a:t>I</a:t>
            </a:r>
            <a:r>
              <a:rPr lang="en-GB" b="1" u="sng" dirty="0"/>
              <a:t>NSTALLING DOCKER KUBERNETES ON UBUNTU LINUX</a:t>
            </a:r>
            <a:br>
              <a:rPr lang="en-GB" b="1" u="sng" dirty="0"/>
            </a:br>
            <a:r>
              <a:rPr lang="en-GB" dirty="0"/>
              <a:t>https://docs.docker.com/install/linux/docker-ce/ubuntu/</a:t>
            </a:r>
          </a:p>
          <a:p>
            <a:r>
              <a:rPr lang="en-GB" dirty="0"/>
              <a:t>https://computingforgeeks.com/how-to-install-minikube-on-ubuntu-18-04/</a:t>
            </a:r>
          </a:p>
        </p:txBody>
      </p:sp>
    </p:spTree>
    <p:extLst>
      <p:ext uri="{BB962C8B-B14F-4D97-AF65-F5344CB8AC3E}">
        <p14:creationId xmlns:p14="http://schemas.microsoft.com/office/powerpoint/2010/main" val="1816675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74C09-031F-4F9F-BA6D-3BDB3A528D1B}"/>
              </a:ext>
            </a:extLst>
          </p:cNvPr>
          <p:cNvSpPr>
            <a:spLocks noGrp="1"/>
          </p:cNvSpPr>
          <p:nvPr>
            <p:ph type="title"/>
          </p:nvPr>
        </p:nvSpPr>
        <p:spPr/>
        <p:txBody>
          <a:bodyPr/>
          <a:lstStyle/>
          <a:p>
            <a:r>
              <a:rPr lang="en-GB" dirty="0"/>
              <a:t>Finding the Azure Directory</a:t>
            </a:r>
          </a:p>
        </p:txBody>
      </p:sp>
      <p:sp>
        <p:nvSpPr>
          <p:cNvPr id="3" name="Content Placeholder 2">
            <a:extLst>
              <a:ext uri="{FF2B5EF4-FFF2-40B4-BE49-F238E27FC236}">
                <a16:creationId xmlns:a16="http://schemas.microsoft.com/office/drawing/2014/main" id="{A5DFB39E-68A8-42EF-B8CA-F8912B9F6E6A}"/>
              </a:ext>
            </a:extLst>
          </p:cNvPr>
          <p:cNvSpPr>
            <a:spLocks noGrp="1"/>
          </p:cNvSpPr>
          <p:nvPr>
            <p:ph idx="1"/>
          </p:nvPr>
        </p:nvSpPr>
        <p:spPr>
          <a:xfrm>
            <a:off x="1047750" y="1307880"/>
            <a:ext cx="7029450" cy="4530945"/>
          </a:xfrm>
        </p:spPr>
        <p:txBody>
          <a:bodyPr/>
          <a:lstStyle/>
          <a:p>
            <a:pPr marL="457200" indent="-457200">
              <a:buFont typeface="+mj-lt"/>
              <a:buAutoNum type="arabicPeriod"/>
            </a:pPr>
            <a:r>
              <a:rPr lang="en-GB" dirty="0"/>
              <a:t>Accept the invitation you have been sent</a:t>
            </a:r>
            <a:br>
              <a:rPr lang="en-GB" dirty="0"/>
            </a:br>
            <a:r>
              <a:rPr lang="en-GB" dirty="0"/>
              <a:t>This may lead you to an obscure website showing no Apps are available???</a:t>
            </a:r>
          </a:p>
          <a:p>
            <a:pPr marL="457200" indent="-457200">
              <a:buFont typeface="+mj-lt"/>
              <a:buAutoNum type="arabicPeriod"/>
            </a:pPr>
            <a:r>
              <a:rPr lang="en-GB" dirty="0"/>
              <a:t>Search for the Azure Portal website in Google</a:t>
            </a:r>
          </a:p>
          <a:p>
            <a:pPr marL="457200" indent="-457200">
              <a:buFont typeface="+mj-lt"/>
              <a:buAutoNum type="arabicPeriod"/>
            </a:pPr>
            <a:r>
              <a:rPr lang="en-GB" dirty="0"/>
              <a:t>Login … this may just require you to select your details from a popup box</a:t>
            </a:r>
          </a:p>
          <a:p>
            <a:pPr marL="457200" indent="-457200">
              <a:buFont typeface="+mj-lt"/>
              <a:buAutoNum type="arabicPeriod"/>
            </a:pPr>
            <a:r>
              <a:rPr lang="en-GB" dirty="0"/>
              <a:t>Switch to the “DEFAULT DIRECTORY” as shown below:</a:t>
            </a:r>
          </a:p>
        </p:txBody>
      </p:sp>
      <p:sp>
        <p:nvSpPr>
          <p:cNvPr id="4" name="Footer Placeholder 3">
            <a:extLst>
              <a:ext uri="{FF2B5EF4-FFF2-40B4-BE49-F238E27FC236}">
                <a16:creationId xmlns:a16="http://schemas.microsoft.com/office/drawing/2014/main" id="{8C87F2DE-5A1F-4A2C-99E7-A67ACE9CC00C}"/>
              </a:ext>
            </a:extLst>
          </p:cNvPr>
          <p:cNvSpPr>
            <a:spLocks noGrp="1"/>
          </p:cNvSpPr>
          <p:nvPr>
            <p:ph type="ftr" sz="quarter" idx="10"/>
          </p:nvPr>
        </p:nvSpPr>
        <p:spPr/>
        <p:txBody>
          <a:bodyPr/>
          <a:lstStyle/>
          <a:p>
            <a:pPr>
              <a:defRPr/>
            </a:pPr>
            <a:r>
              <a:rPr lang="en-US" altLang="en-US"/>
              <a:t>WEB</a:t>
            </a:r>
            <a:endParaRPr lang="en-US" altLang="en-US" dirty="0"/>
          </a:p>
        </p:txBody>
      </p:sp>
      <p:grpSp>
        <p:nvGrpSpPr>
          <p:cNvPr id="12" name="Group 11">
            <a:extLst>
              <a:ext uri="{FF2B5EF4-FFF2-40B4-BE49-F238E27FC236}">
                <a16:creationId xmlns:a16="http://schemas.microsoft.com/office/drawing/2014/main" id="{55DE9DA6-10A0-4D48-8676-C14A582F5F55}"/>
              </a:ext>
            </a:extLst>
          </p:cNvPr>
          <p:cNvGrpSpPr/>
          <p:nvPr/>
        </p:nvGrpSpPr>
        <p:grpSpPr>
          <a:xfrm>
            <a:off x="316988" y="3994006"/>
            <a:ext cx="2609092" cy="1979311"/>
            <a:chOff x="316988" y="3994006"/>
            <a:chExt cx="2609092" cy="1979311"/>
          </a:xfrm>
        </p:grpSpPr>
        <p:pic>
          <p:nvPicPr>
            <p:cNvPr id="9" name="Picture 8">
              <a:extLst>
                <a:ext uri="{FF2B5EF4-FFF2-40B4-BE49-F238E27FC236}">
                  <a16:creationId xmlns:a16="http://schemas.microsoft.com/office/drawing/2014/main" id="{BFDD0D95-FB00-4B7A-BFED-F7477F79B1DB}"/>
                </a:ext>
              </a:extLst>
            </p:cNvPr>
            <p:cNvPicPr>
              <a:picLocks noChangeAspect="1"/>
            </p:cNvPicPr>
            <p:nvPr/>
          </p:nvPicPr>
          <p:blipFill>
            <a:blip r:embed="rId2"/>
            <a:stretch>
              <a:fillRect/>
            </a:stretch>
          </p:blipFill>
          <p:spPr>
            <a:xfrm>
              <a:off x="316988" y="3994006"/>
              <a:ext cx="2609092" cy="1979311"/>
            </a:xfrm>
            <a:prstGeom prst="rect">
              <a:avLst/>
            </a:prstGeom>
          </p:spPr>
        </p:pic>
        <p:sp>
          <p:nvSpPr>
            <p:cNvPr id="7" name="Oval 6">
              <a:extLst>
                <a:ext uri="{FF2B5EF4-FFF2-40B4-BE49-F238E27FC236}">
                  <a16:creationId xmlns:a16="http://schemas.microsoft.com/office/drawing/2014/main" id="{C3CA7F12-E619-4BD9-90A1-DBCA272CC076}"/>
                </a:ext>
              </a:extLst>
            </p:cNvPr>
            <p:cNvSpPr/>
            <p:nvPr/>
          </p:nvSpPr>
          <p:spPr bwMode="auto">
            <a:xfrm>
              <a:off x="2601617" y="4017464"/>
              <a:ext cx="312665" cy="312665"/>
            </a:xfrm>
            <a:prstGeom prst="ellips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Rectangle: Rounded Corners 10">
              <a:extLst>
                <a:ext uri="{FF2B5EF4-FFF2-40B4-BE49-F238E27FC236}">
                  <a16:creationId xmlns:a16="http://schemas.microsoft.com/office/drawing/2014/main" id="{5832C496-9CC6-4658-8801-3F806599B1F8}"/>
                </a:ext>
              </a:extLst>
            </p:cNvPr>
            <p:cNvSpPr/>
            <p:nvPr/>
          </p:nvSpPr>
          <p:spPr bwMode="auto">
            <a:xfrm>
              <a:off x="1191670" y="5504098"/>
              <a:ext cx="1126776" cy="212377"/>
            </a:xfrm>
            <a:prstGeom prst="roundRect">
              <a:avLst/>
            </a:prstGeom>
            <a:no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pic>
        <p:nvPicPr>
          <p:cNvPr id="14" name="Picture 13">
            <a:extLst>
              <a:ext uri="{FF2B5EF4-FFF2-40B4-BE49-F238E27FC236}">
                <a16:creationId xmlns:a16="http://schemas.microsoft.com/office/drawing/2014/main" id="{D4807484-77D5-4CB1-B030-9234A7587040}"/>
              </a:ext>
            </a:extLst>
          </p:cNvPr>
          <p:cNvPicPr>
            <a:picLocks noChangeAspect="1"/>
          </p:cNvPicPr>
          <p:nvPr/>
        </p:nvPicPr>
        <p:blipFill>
          <a:blip r:embed="rId3"/>
          <a:stretch>
            <a:fillRect/>
          </a:stretch>
        </p:blipFill>
        <p:spPr>
          <a:xfrm>
            <a:off x="2474165" y="5446992"/>
            <a:ext cx="6169025" cy="830582"/>
          </a:xfrm>
          <a:prstGeom prst="rect">
            <a:avLst/>
          </a:prstGeom>
        </p:spPr>
      </p:pic>
      <p:sp>
        <p:nvSpPr>
          <p:cNvPr id="15" name="Rectangle: Rounded Corners 14">
            <a:extLst>
              <a:ext uri="{FF2B5EF4-FFF2-40B4-BE49-F238E27FC236}">
                <a16:creationId xmlns:a16="http://schemas.microsoft.com/office/drawing/2014/main" id="{7F52DF93-8945-481D-A06A-1BA3E258539B}"/>
              </a:ext>
            </a:extLst>
          </p:cNvPr>
          <p:cNvSpPr/>
          <p:nvPr/>
        </p:nvSpPr>
        <p:spPr bwMode="auto">
          <a:xfrm>
            <a:off x="5445105" y="5973317"/>
            <a:ext cx="772817" cy="212377"/>
          </a:xfrm>
          <a:prstGeom prst="roundRect">
            <a:avLst/>
          </a:prstGeom>
          <a:no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6" name="TextBox 15">
            <a:extLst>
              <a:ext uri="{FF2B5EF4-FFF2-40B4-BE49-F238E27FC236}">
                <a16:creationId xmlns:a16="http://schemas.microsoft.com/office/drawing/2014/main" id="{FE2BD17F-68F9-48C2-ACD2-E8D3E612DA94}"/>
              </a:ext>
            </a:extLst>
          </p:cNvPr>
          <p:cNvSpPr txBox="1"/>
          <p:nvPr/>
        </p:nvSpPr>
        <p:spPr>
          <a:xfrm>
            <a:off x="4802074" y="6252877"/>
            <a:ext cx="2414444" cy="307777"/>
          </a:xfrm>
          <a:prstGeom prst="rect">
            <a:avLst/>
          </a:prstGeom>
          <a:noFill/>
        </p:spPr>
        <p:txBody>
          <a:bodyPr wrap="none" rtlCol="0">
            <a:spAutoFit/>
          </a:bodyPr>
          <a:lstStyle/>
          <a:p>
            <a:r>
              <a:rPr lang="en-GB" sz="1400" i="1" dirty="0"/>
              <a:t>Switch to “Default Directory”</a:t>
            </a:r>
          </a:p>
        </p:txBody>
      </p:sp>
      <p:pic>
        <p:nvPicPr>
          <p:cNvPr id="18" name="Picture 17">
            <a:extLst>
              <a:ext uri="{FF2B5EF4-FFF2-40B4-BE49-F238E27FC236}">
                <a16:creationId xmlns:a16="http://schemas.microsoft.com/office/drawing/2014/main" id="{C225ECDE-0A05-4648-89B5-30FBFE436AC4}"/>
              </a:ext>
            </a:extLst>
          </p:cNvPr>
          <p:cNvPicPr>
            <a:picLocks noChangeAspect="1"/>
          </p:cNvPicPr>
          <p:nvPr/>
        </p:nvPicPr>
        <p:blipFill>
          <a:blip r:embed="rId4"/>
          <a:stretch>
            <a:fillRect/>
          </a:stretch>
        </p:blipFill>
        <p:spPr>
          <a:xfrm>
            <a:off x="6573897" y="4377321"/>
            <a:ext cx="1912448" cy="531732"/>
          </a:xfrm>
          <a:prstGeom prst="rect">
            <a:avLst/>
          </a:prstGeom>
        </p:spPr>
      </p:pic>
      <p:cxnSp>
        <p:nvCxnSpPr>
          <p:cNvPr id="20" name="Connector: Elbow 19">
            <a:extLst>
              <a:ext uri="{FF2B5EF4-FFF2-40B4-BE49-F238E27FC236}">
                <a16:creationId xmlns:a16="http://schemas.microsoft.com/office/drawing/2014/main" id="{E8C7FBF1-AB8D-44BC-9535-319C9A6FA948}"/>
              </a:ext>
            </a:extLst>
          </p:cNvPr>
          <p:cNvCxnSpPr>
            <a:stCxn id="15" idx="0"/>
            <a:endCxn id="18" idx="1"/>
          </p:cNvCxnSpPr>
          <p:nvPr/>
        </p:nvCxnSpPr>
        <p:spPr bwMode="auto">
          <a:xfrm rot="5400000" flipH="1" flipV="1">
            <a:off x="5537640" y="4937061"/>
            <a:ext cx="1330130" cy="742383"/>
          </a:xfrm>
          <a:prstGeom prst="bentConnector2">
            <a:avLst/>
          </a:prstGeom>
          <a:solidFill>
            <a:schemeClr val="accent1"/>
          </a:solidFill>
          <a:ln w="952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 name="Rectangle: Rounded Corners 20">
            <a:extLst>
              <a:ext uri="{FF2B5EF4-FFF2-40B4-BE49-F238E27FC236}">
                <a16:creationId xmlns:a16="http://schemas.microsoft.com/office/drawing/2014/main" id="{0272613A-5F73-4E05-96AA-BCC1E246D219}"/>
              </a:ext>
            </a:extLst>
          </p:cNvPr>
          <p:cNvSpPr/>
          <p:nvPr/>
        </p:nvSpPr>
        <p:spPr bwMode="auto">
          <a:xfrm>
            <a:off x="7189173" y="4638653"/>
            <a:ext cx="999132" cy="212377"/>
          </a:xfrm>
          <a:prstGeom prst="roundRect">
            <a:avLst/>
          </a:prstGeom>
          <a:no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22" name="Connector: Elbow 21">
            <a:extLst>
              <a:ext uri="{FF2B5EF4-FFF2-40B4-BE49-F238E27FC236}">
                <a16:creationId xmlns:a16="http://schemas.microsoft.com/office/drawing/2014/main" id="{A428AA39-F204-467D-8A3B-D2643388A64A}"/>
              </a:ext>
            </a:extLst>
          </p:cNvPr>
          <p:cNvCxnSpPr>
            <a:stCxn id="11" idx="2"/>
            <a:endCxn id="14" idx="1"/>
          </p:cNvCxnSpPr>
          <p:nvPr/>
        </p:nvCxnSpPr>
        <p:spPr bwMode="auto">
          <a:xfrm rot="16200000" flipH="1">
            <a:off x="2041707" y="5429825"/>
            <a:ext cx="145808" cy="719107"/>
          </a:xfrm>
          <a:prstGeom prst="bentConnector2">
            <a:avLst/>
          </a:prstGeom>
          <a:solidFill>
            <a:schemeClr val="accent1"/>
          </a:solidFill>
          <a:ln w="952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 name="Connector: Elbow 24">
            <a:extLst>
              <a:ext uri="{FF2B5EF4-FFF2-40B4-BE49-F238E27FC236}">
                <a16:creationId xmlns:a16="http://schemas.microsoft.com/office/drawing/2014/main" id="{922B533F-6540-4BEF-ABB7-270A8BEBEA44}"/>
              </a:ext>
            </a:extLst>
          </p:cNvPr>
          <p:cNvCxnSpPr>
            <a:stCxn id="7" idx="6"/>
            <a:endCxn id="9" idx="3"/>
          </p:cNvCxnSpPr>
          <p:nvPr/>
        </p:nvCxnSpPr>
        <p:spPr bwMode="auto">
          <a:xfrm>
            <a:off x="2914282" y="4173797"/>
            <a:ext cx="11798" cy="809865"/>
          </a:xfrm>
          <a:prstGeom prst="bentConnector3">
            <a:avLst>
              <a:gd name="adj1" fmla="val 2937676"/>
            </a:avLst>
          </a:prstGeom>
          <a:solidFill>
            <a:schemeClr val="accent1"/>
          </a:solidFill>
          <a:ln w="952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a:extLst>
              <a:ext uri="{FF2B5EF4-FFF2-40B4-BE49-F238E27FC236}">
                <a16:creationId xmlns:a16="http://schemas.microsoft.com/office/drawing/2014/main" id="{89567062-92DE-4812-8C43-B0324FF1616F}"/>
              </a:ext>
            </a:extLst>
          </p:cNvPr>
          <p:cNvSpPr txBox="1"/>
          <p:nvPr/>
        </p:nvSpPr>
        <p:spPr>
          <a:xfrm>
            <a:off x="4916532" y="4098497"/>
            <a:ext cx="1546260" cy="523220"/>
          </a:xfrm>
          <a:prstGeom prst="rect">
            <a:avLst/>
          </a:prstGeom>
          <a:noFill/>
        </p:spPr>
        <p:txBody>
          <a:bodyPr wrap="square" rtlCol="0">
            <a:spAutoFit/>
          </a:bodyPr>
          <a:lstStyle/>
          <a:p>
            <a:r>
              <a:rPr lang="en-GB" sz="1400" i="1" dirty="0"/>
              <a:t>Check you have been switched</a:t>
            </a:r>
          </a:p>
        </p:txBody>
      </p:sp>
    </p:spTree>
    <p:extLst>
      <p:ext uri="{BB962C8B-B14F-4D97-AF65-F5344CB8AC3E}">
        <p14:creationId xmlns:p14="http://schemas.microsoft.com/office/powerpoint/2010/main" val="1206190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250B-52B7-41E1-AC12-ACF59551A3AD}"/>
              </a:ext>
            </a:extLst>
          </p:cNvPr>
          <p:cNvSpPr>
            <a:spLocks noGrp="1"/>
          </p:cNvSpPr>
          <p:nvPr>
            <p:ph type="title"/>
          </p:nvPr>
        </p:nvSpPr>
        <p:spPr/>
        <p:txBody>
          <a:bodyPr/>
          <a:lstStyle/>
          <a:p>
            <a:r>
              <a:rPr lang="en-GB" dirty="0"/>
              <a:t>Student Setup</a:t>
            </a:r>
          </a:p>
        </p:txBody>
      </p:sp>
      <p:sp>
        <p:nvSpPr>
          <p:cNvPr id="3" name="Content Placeholder 2">
            <a:extLst>
              <a:ext uri="{FF2B5EF4-FFF2-40B4-BE49-F238E27FC236}">
                <a16:creationId xmlns:a16="http://schemas.microsoft.com/office/drawing/2014/main" id="{98870BED-DF9C-4D60-8D9C-DD595A6FD6D2}"/>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9AE89BDC-18D2-480F-ABA0-004FB37863E5}"/>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DD96CF0B-CB18-447F-A77C-D75AF74D732B}"/>
              </a:ext>
            </a:extLst>
          </p:cNvPr>
          <p:cNvPicPr>
            <a:picLocks noChangeAspect="1"/>
          </p:cNvPicPr>
          <p:nvPr/>
        </p:nvPicPr>
        <p:blipFill>
          <a:blip r:embed="rId2"/>
          <a:stretch>
            <a:fillRect/>
          </a:stretch>
        </p:blipFill>
        <p:spPr>
          <a:xfrm>
            <a:off x="33983" y="1660119"/>
            <a:ext cx="6686550" cy="2457450"/>
          </a:xfrm>
          <a:prstGeom prst="rect">
            <a:avLst/>
          </a:prstGeom>
        </p:spPr>
      </p:pic>
      <p:grpSp>
        <p:nvGrpSpPr>
          <p:cNvPr id="5" name="Group 4">
            <a:extLst>
              <a:ext uri="{FF2B5EF4-FFF2-40B4-BE49-F238E27FC236}">
                <a16:creationId xmlns:a16="http://schemas.microsoft.com/office/drawing/2014/main" id="{008B3BFC-DC87-4989-A347-C720B98991FA}"/>
              </a:ext>
            </a:extLst>
          </p:cNvPr>
          <p:cNvGrpSpPr/>
          <p:nvPr/>
        </p:nvGrpSpPr>
        <p:grpSpPr>
          <a:xfrm>
            <a:off x="2085975" y="4222174"/>
            <a:ext cx="6858000" cy="2571750"/>
            <a:chOff x="1923128" y="3937553"/>
            <a:chExt cx="6858000" cy="2571750"/>
          </a:xfrm>
        </p:grpSpPr>
        <p:pic>
          <p:nvPicPr>
            <p:cNvPr id="8" name="Picture 7">
              <a:extLst>
                <a:ext uri="{FF2B5EF4-FFF2-40B4-BE49-F238E27FC236}">
                  <a16:creationId xmlns:a16="http://schemas.microsoft.com/office/drawing/2014/main" id="{6B110977-00B6-468B-B9F5-1B9BF0B1F054}"/>
                </a:ext>
              </a:extLst>
            </p:cNvPr>
            <p:cNvPicPr>
              <a:picLocks noChangeAspect="1"/>
            </p:cNvPicPr>
            <p:nvPr/>
          </p:nvPicPr>
          <p:blipFill>
            <a:blip r:embed="rId3"/>
            <a:stretch>
              <a:fillRect/>
            </a:stretch>
          </p:blipFill>
          <p:spPr>
            <a:xfrm>
              <a:off x="1923128" y="3937553"/>
              <a:ext cx="6858000" cy="2571750"/>
            </a:xfrm>
            <a:prstGeom prst="rect">
              <a:avLst/>
            </a:prstGeom>
          </p:spPr>
        </p:pic>
        <p:sp>
          <p:nvSpPr>
            <p:cNvPr id="9" name="Rectangle 8">
              <a:extLst>
                <a:ext uri="{FF2B5EF4-FFF2-40B4-BE49-F238E27FC236}">
                  <a16:creationId xmlns:a16="http://schemas.microsoft.com/office/drawing/2014/main" id="{54A595FF-4DFD-42C5-B4F5-AF50174D2F4F}"/>
                </a:ext>
              </a:extLst>
            </p:cNvPr>
            <p:cNvSpPr/>
            <p:nvPr/>
          </p:nvSpPr>
          <p:spPr bwMode="auto">
            <a:xfrm>
              <a:off x="4324227" y="4510712"/>
              <a:ext cx="2259453" cy="344457"/>
            </a:xfrm>
            <a:prstGeom prst="rect">
              <a:avLst/>
            </a:prstGeom>
            <a:noFill/>
            <a:ln w="25400"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Rectangle 9">
              <a:extLst>
                <a:ext uri="{FF2B5EF4-FFF2-40B4-BE49-F238E27FC236}">
                  <a16:creationId xmlns:a16="http://schemas.microsoft.com/office/drawing/2014/main" id="{2516C603-EE78-4378-A603-62584C4DB343}"/>
                </a:ext>
              </a:extLst>
            </p:cNvPr>
            <p:cNvSpPr/>
            <p:nvPr/>
          </p:nvSpPr>
          <p:spPr bwMode="auto">
            <a:xfrm>
              <a:off x="6527954" y="5161485"/>
              <a:ext cx="2172612" cy="519123"/>
            </a:xfrm>
            <a:prstGeom prst="rect">
              <a:avLst/>
            </a:prstGeom>
            <a:noFill/>
            <a:ln w="25400"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a:extLst>
                <a:ext uri="{FF2B5EF4-FFF2-40B4-BE49-F238E27FC236}">
                  <a16:creationId xmlns:a16="http://schemas.microsoft.com/office/drawing/2014/main" id="{144ED00A-A0BF-4B30-B114-7A3D61DAE894}"/>
                </a:ext>
              </a:extLst>
            </p:cNvPr>
            <p:cNvSpPr txBox="1"/>
            <p:nvPr/>
          </p:nvSpPr>
          <p:spPr>
            <a:xfrm>
              <a:off x="6441113" y="4226749"/>
              <a:ext cx="835485" cy="261610"/>
            </a:xfrm>
            <a:prstGeom prst="rect">
              <a:avLst/>
            </a:prstGeom>
            <a:noFill/>
          </p:spPr>
          <p:txBody>
            <a:bodyPr wrap="none" rtlCol="0">
              <a:spAutoFit/>
            </a:bodyPr>
            <a:lstStyle/>
            <a:p>
              <a:r>
                <a:rPr lang="en-GB" sz="1100" i="1" dirty="0">
                  <a:solidFill>
                    <a:srgbClr val="FF0000"/>
                  </a:solidFill>
                </a:rPr>
                <a:t>Select this</a:t>
              </a:r>
            </a:p>
          </p:txBody>
        </p:sp>
        <p:sp>
          <p:nvSpPr>
            <p:cNvPr id="12" name="Rectangle 11">
              <a:extLst>
                <a:ext uri="{FF2B5EF4-FFF2-40B4-BE49-F238E27FC236}">
                  <a16:creationId xmlns:a16="http://schemas.microsoft.com/office/drawing/2014/main" id="{B12B327D-9FB1-4D2D-BD20-D7542C26407B}"/>
                </a:ext>
              </a:extLst>
            </p:cNvPr>
            <p:cNvSpPr/>
            <p:nvPr/>
          </p:nvSpPr>
          <p:spPr bwMode="auto">
            <a:xfrm>
              <a:off x="4268502" y="5161486"/>
              <a:ext cx="2172612" cy="522728"/>
            </a:xfrm>
            <a:prstGeom prst="rect">
              <a:avLst/>
            </a:prstGeom>
            <a:noFill/>
            <a:ln w="25400"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a:extLst>
                <a:ext uri="{FF2B5EF4-FFF2-40B4-BE49-F238E27FC236}">
                  <a16:creationId xmlns:a16="http://schemas.microsoft.com/office/drawing/2014/main" id="{FDBAD87A-6302-4AEF-BB19-C64180904F85}"/>
                </a:ext>
              </a:extLst>
            </p:cNvPr>
            <p:cNvSpPr txBox="1"/>
            <p:nvPr/>
          </p:nvSpPr>
          <p:spPr>
            <a:xfrm>
              <a:off x="5453953" y="4917619"/>
              <a:ext cx="835485" cy="261610"/>
            </a:xfrm>
            <a:prstGeom prst="rect">
              <a:avLst/>
            </a:prstGeom>
            <a:noFill/>
          </p:spPr>
          <p:txBody>
            <a:bodyPr wrap="none" rtlCol="0">
              <a:spAutoFit/>
            </a:bodyPr>
            <a:lstStyle/>
            <a:p>
              <a:r>
                <a:rPr lang="en-GB" sz="1100" i="1" dirty="0">
                  <a:solidFill>
                    <a:srgbClr val="FF0000"/>
                  </a:solidFill>
                </a:rPr>
                <a:t>Select this</a:t>
              </a:r>
            </a:p>
          </p:txBody>
        </p:sp>
        <p:sp>
          <p:nvSpPr>
            <p:cNvPr id="14" name="TextBox 13">
              <a:extLst>
                <a:ext uri="{FF2B5EF4-FFF2-40B4-BE49-F238E27FC236}">
                  <a16:creationId xmlns:a16="http://schemas.microsoft.com/office/drawing/2014/main" id="{5007C761-3ADF-4AFF-8DE7-1BAAB9A04545}"/>
                </a:ext>
              </a:extLst>
            </p:cNvPr>
            <p:cNvSpPr txBox="1"/>
            <p:nvPr/>
          </p:nvSpPr>
          <p:spPr>
            <a:xfrm>
              <a:off x="7678507" y="4905989"/>
              <a:ext cx="756938" cy="261610"/>
            </a:xfrm>
            <a:prstGeom prst="rect">
              <a:avLst/>
            </a:prstGeom>
            <a:noFill/>
          </p:spPr>
          <p:txBody>
            <a:bodyPr wrap="none" rtlCol="0">
              <a:spAutoFit/>
            </a:bodyPr>
            <a:lstStyle/>
            <a:p>
              <a:r>
                <a:rPr lang="en-GB" sz="1100" i="1" dirty="0">
                  <a:solidFill>
                    <a:srgbClr val="FF0000"/>
                  </a:solidFill>
                </a:rPr>
                <a:t>Type this</a:t>
              </a:r>
            </a:p>
          </p:txBody>
        </p:sp>
      </p:grpSp>
      <p:grpSp>
        <p:nvGrpSpPr>
          <p:cNvPr id="15" name="Group 14">
            <a:extLst>
              <a:ext uri="{FF2B5EF4-FFF2-40B4-BE49-F238E27FC236}">
                <a16:creationId xmlns:a16="http://schemas.microsoft.com/office/drawing/2014/main" id="{A3921F41-0771-451C-81DC-B9E92C320DAA}"/>
              </a:ext>
            </a:extLst>
          </p:cNvPr>
          <p:cNvGrpSpPr/>
          <p:nvPr/>
        </p:nvGrpSpPr>
        <p:grpSpPr>
          <a:xfrm>
            <a:off x="257175" y="1018514"/>
            <a:ext cx="8211902" cy="505886"/>
            <a:chOff x="548640" y="4750398"/>
            <a:chExt cx="8211902" cy="505886"/>
          </a:xfrm>
        </p:grpSpPr>
        <p:pic>
          <p:nvPicPr>
            <p:cNvPr id="16" name="Picture 15">
              <a:extLst>
                <a:ext uri="{FF2B5EF4-FFF2-40B4-BE49-F238E27FC236}">
                  <a16:creationId xmlns:a16="http://schemas.microsoft.com/office/drawing/2014/main" id="{197FD333-2EF4-4FF3-B415-882A3C9CA734}"/>
                </a:ext>
              </a:extLst>
            </p:cNvPr>
            <p:cNvPicPr>
              <a:picLocks noChangeAspect="1"/>
            </p:cNvPicPr>
            <p:nvPr/>
          </p:nvPicPr>
          <p:blipFill>
            <a:blip r:embed="rId4"/>
            <a:stretch>
              <a:fillRect/>
            </a:stretch>
          </p:blipFill>
          <p:spPr>
            <a:xfrm>
              <a:off x="548640" y="4750398"/>
              <a:ext cx="8211902" cy="505886"/>
            </a:xfrm>
            <a:prstGeom prst="rect">
              <a:avLst/>
            </a:prstGeom>
          </p:spPr>
        </p:pic>
        <p:sp>
          <p:nvSpPr>
            <p:cNvPr id="17" name="Rectangle: Rounded Corners 16">
              <a:extLst>
                <a:ext uri="{FF2B5EF4-FFF2-40B4-BE49-F238E27FC236}">
                  <a16:creationId xmlns:a16="http://schemas.microsoft.com/office/drawing/2014/main" id="{DE127D09-AEE6-4704-9199-292E71E6FB01}"/>
                </a:ext>
              </a:extLst>
            </p:cNvPr>
            <p:cNvSpPr/>
            <p:nvPr/>
          </p:nvSpPr>
          <p:spPr bwMode="auto">
            <a:xfrm>
              <a:off x="7067427" y="4772578"/>
              <a:ext cx="348062" cy="389357"/>
            </a:xfrm>
            <a:prstGeom prst="round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sp>
        <p:nvSpPr>
          <p:cNvPr id="7" name="TextBox 6">
            <a:extLst>
              <a:ext uri="{FF2B5EF4-FFF2-40B4-BE49-F238E27FC236}">
                <a16:creationId xmlns:a16="http://schemas.microsoft.com/office/drawing/2014/main" id="{64F66B07-1854-46CA-9748-954C540ADF41}"/>
              </a:ext>
            </a:extLst>
          </p:cNvPr>
          <p:cNvSpPr txBox="1"/>
          <p:nvPr/>
        </p:nvSpPr>
        <p:spPr>
          <a:xfrm>
            <a:off x="7098030" y="5940680"/>
            <a:ext cx="1390124" cy="369332"/>
          </a:xfrm>
          <a:prstGeom prst="rect">
            <a:avLst/>
          </a:prstGeom>
          <a:noFill/>
        </p:spPr>
        <p:txBody>
          <a:bodyPr wrap="none" rtlCol="0">
            <a:spAutoFit/>
          </a:bodyPr>
          <a:lstStyle/>
          <a:p>
            <a:r>
              <a:rPr lang="en-GB" dirty="0" err="1"/>
              <a:t>cloudshellfs</a:t>
            </a:r>
            <a:endParaRPr lang="en-GB" dirty="0"/>
          </a:p>
        </p:txBody>
      </p:sp>
      <p:cxnSp>
        <p:nvCxnSpPr>
          <p:cNvPr id="19" name="Connector: Elbow 18">
            <a:extLst>
              <a:ext uri="{FF2B5EF4-FFF2-40B4-BE49-F238E27FC236}">
                <a16:creationId xmlns:a16="http://schemas.microsoft.com/office/drawing/2014/main" id="{CC16CC85-6AC6-4345-A9F5-710AAFC77DD2}"/>
              </a:ext>
            </a:extLst>
          </p:cNvPr>
          <p:cNvCxnSpPr>
            <a:stCxn id="7" idx="1"/>
          </p:cNvCxnSpPr>
          <p:nvPr/>
        </p:nvCxnSpPr>
        <p:spPr bwMode="auto">
          <a:xfrm rot="10800000">
            <a:off x="7021702" y="5893456"/>
            <a:ext cx="76328" cy="231891"/>
          </a:xfrm>
          <a:prstGeom prst="bentConnector2">
            <a:avLst/>
          </a:prstGeom>
          <a:solidFill>
            <a:schemeClr val="accent1"/>
          </a:solidFill>
          <a:ln w="38100"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Connector: Elbow 20">
            <a:extLst>
              <a:ext uri="{FF2B5EF4-FFF2-40B4-BE49-F238E27FC236}">
                <a16:creationId xmlns:a16="http://schemas.microsoft.com/office/drawing/2014/main" id="{A02806D6-C6DC-49EE-B03C-9E4733C34339}"/>
              </a:ext>
            </a:extLst>
          </p:cNvPr>
          <p:cNvCxnSpPr>
            <a:stCxn id="17" idx="2"/>
            <a:endCxn id="6" idx="3"/>
          </p:cNvCxnSpPr>
          <p:nvPr/>
        </p:nvCxnSpPr>
        <p:spPr bwMode="auto">
          <a:xfrm rot="5400000">
            <a:off x="6105867" y="2044717"/>
            <a:ext cx="1458793" cy="229460"/>
          </a:xfrm>
          <a:prstGeom prst="bentConnector2">
            <a:avLst/>
          </a:prstGeom>
          <a:solidFill>
            <a:schemeClr val="accent1"/>
          </a:solidFill>
          <a:ln w="2857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Rectangle: Rounded Corners 21">
            <a:extLst>
              <a:ext uri="{FF2B5EF4-FFF2-40B4-BE49-F238E27FC236}">
                <a16:creationId xmlns:a16="http://schemas.microsoft.com/office/drawing/2014/main" id="{873D270C-D352-4EBF-910A-BC6F2E8BA550}"/>
              </a:ext>
            </a:extLst>
          </p:cNvPr>
          <p:cNvSpPr/>
          <p:nvPr/>
        </p:nvSpPr>
        <p:spPr bwMode="auto">
          <a:xfrm>
            <a:off x="4600575" y="2943777"/>
            <a:ext cx="1404968" cy="259573"/>
          </a:xfrm>
          <a:prstGeom prst="round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23" name="Connector: Elbow 22">
            <a:extLst>
              <a:ext uri="{FF2B5EF4-FFF2-40B4-BE49-F238E27FC236}">
                <a16:creationId xmlns:a16="http://schemas.microsoft.com/office/drawing/2014/main" id="{E6A47CFD-F9C7-4F95-B9F5-5A61632F31F2}"/>
              </a:ext>
            </a:extLst>
          </p:cNvPr>
          <p:cNvCxnSpPr>
            <a:stCxn id="22" idx="2"/>
            <a:endCxn id="8" idx="1"/>
          </p:cNvCxnSpPr>
          <p:nvPr/>
        </p:nvCxnSpPr>
        <p:spPr bwMode="auto">
          <a:xfrm rot="5400000">
            <a:off x="2542168" y="2747157"/>
            <a:ext cx="2304699" cy="3217084"/>
          </a:xfrm>
          <a:prstGeom prst="bentConnector4">
            <a:avLst>
              <a:gd name="adj1" fmla="val 12632"/>
              <a:gd name="adj2" fmla="val 116275"/>
            </a:avLst>
          </a:prstGeom>
          <a:solidFill>
            <a:schemeClr val="accent1"/>
          </a:solidFill>
          <a:ln w="2857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505531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Kubernetes</a:t>
            </a:r>
          </a:p>
        </p:txBody>
      </p:sp>
      <p:sp>
        <p:nvSpPr>
          <p:cNvPr id="3" name="Content Placeholder 2"/>
          <p:cNvSpPr>
            <a:spLocks noGrp="1"/>
          </p:cNvSpPr>
          <p:nvPr>
            <p:ph idx="1"/>
          </p:nvPr>
        </p:nvSpPr>
        <p:spPr>
          <a:xfrm>
            <a:off x="1047750" y="1162173"/>
            <a:ext cx="7029450" cy="4676652"/>
          </a:xfrm>
        </p:spPr>
        <p:txBody>
          <a:bodyPr/>
          <a:lstStyle/>
          <a:p>
            <a:r>
              <a:rPr lang="en-GB" dirty="0"/>
              <a:t>You will being using Azure Kubernetes Service (AKS)</a:t>
            </a:r>
          </a:p>
          <a:p>
            <a:r>
              <a:rPr lang="en-GB" dirty="0"/>
              <a:t>You will been invited to join by email</a:t>
            </a:r>
          </a:p>
          <a:p>
            <a:r>
              <a:rPr lang="en-GB" dirty="0"/>
              <a:t>You will be assigned a namespace in Kubernetes</a:t>
            </a:r>
          </a:p>
          <a:p>
            <a:pPr lvl="1"/>
            <a:r>
              <a:rPr lang="en-GB" dirty="0"/>
              <a:t>This will means you will need to include </a:t>
            </a:r>
            <a:br>
              <a:rPr lang="en-GB" dirty="0"/>
            </a:br>
            <a:r>
              <a:rPr lang="en-GB" dirty="0">
                <a:solidFill>
                  <a:srgbClr val="FF0000"/>
                </a:solidFill>
              </a:rPr>
              <a:t>-n </a:t>
            </a:r>
            <a:r>
              <a:rPr lang="en-GB" i="1" dirty="0" err="1">
                <a:solidFill>
                  <a:srgbClr val="FF0000"/>
                </a:solidFill>
              </a:rPr>
              <a:t>YourNamespaceName</a:t>
            </a:r>
            <a:r>
              <a:rPr lang="en-GB" dirty="0">
                <a:solidFill>
                  <a:srgbClr val="FF0000"/>
                </a:solidFill>
              </a:rPr>
              <a:t> </a:t>
            </a:r>
            <a:r>
              <a:rPr lang="en-GB" dirty="0"/>
              <a:t>when you execute each </a:t>
            </a:r>
            <a:r>
              <a:rPr lang="en-GB" dirty="0" err="1"/>
              <a:t>kubectl</a:t>
            </a:r>
            <a:r>
              <a:rPr lang="en-GB" dirty="0"/>
              <a:t> command otherwise you will get permission denied</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pSp>
        <p:nvGrpSpPr>
          <p:cNvPr id="10" name="Group 9">
            <a:extLst>
              <a:ext uri="{FF2B5EF4-FFF2-40B4-BE49-F238E27FC236}">
                <a16:creationId xmlns:a16="http://schemas.microsoft.com/office/drawing/2014/main" id="{DBF4CBAB-F060-4D26-8871-1F172983DE8D}"/>
              </a:ext>
            </a:extLst>
          </p:cNvPr>
          <p:cNvGrpSpPr/>
          <p:nvPr/>
        </p:nvGrpSpPr>
        <p:grpSpPr>
          <a:xfrm>
            <a:off x="654828" y="3600024"/>
            <a:ext cx="8211902" cy="505886"/>
            <a:chOff x="548640" y="4750398"/>
            <a:chExt cx="8211902" cy="505886"/>
          </a:xfrm>
        </p:grpSpPr>
        <p:pic>
          <p:nvPicPr>
            <p:cNvPr id="6" name="Picture 5">
              <a:extLst>
                <a:ext uri="{FF2B5EF4-FFF2-40B4-BE49-F238E27FC236}">
                  <a16:creationId xmlns:a16="http://schemas.microsoft.com/office/drawing/2014/main" id="{61D68F77-5D25-498F-9686-6DEC29824A47}"/>
                </a:ext>
              </a:extLst>
            </p:cNvPr>
            <p:cNvPicPr>
              <a:picLocks noChangeAspect="1"/>
            </p:cNvPicPr>
            <p:nvPr/>
          </p:nvPicPr>
          <p:blipFill>
            <a:blip r:embed="rId2"/>
            <a:stretch>
              <a:fillRect/>
            </a:stretch>
          </p:blipFill>
          <p:spPr>
            <a:xfrm>
              <a:off x="548640" y="4750398"/>
              <a:ext cx="8211902" cy="505886"/>
            </a:xfrm>
            <a:prstGeom prst="rect">
              <a:avLst/>
            </a:prstGeom>
          </p:spPr>
        </p:pic>
        <p:sp>
          <p:nvSpPr>
            <p:cNvPr id="7" name="Rectangle: Rounded Corners 6">
              <a:extLst>
                <a:ext uri="{FF2B5EF4-FFF2-40B4-BE49-F238E27FC236}">
                  <a16:creationId xmlns:a16="http://schemas.microsoft.com/office/drawing/2014/main" id="{F4816872-8825-4FE1-BDEE-D22A2EE5737C}"/>
                </a:ext>
              </a:extLst>
            </p:cNvPr>
            <p:cNvSpPr/>
            <p:nvPr/>
          </p:nvSpPr>
          <p:spPr bwMode="auto">
            <a:xfrm>
              <a:off x="7067427" y="4772578"/>
              <a:ext cx="348062" cy="389357"/>
            </a:xfrm>
            <a:prstGeom prst="round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pic>
        <p:nvPicPr>
          <p:cNvPr id="9" name="Picture 8">
            <a:extLst>
              <a:ext uri="{FF2B5EF4-FFF2-40B4-BE49-F238E27FC236}">
                <a16:creationId xmlns:a16="http://schemas.microsoft.com/office/drawing/2014/main" id="{1B15890B-FD85-45D7-8ED8-CEDE2AAFD85A}"/>
              </a:ext>
            </a:extLst>
          </p:cNvPr>
          <p:cNvPicPr>
            <a:picLocks noChangeAspect="1"/>
          </p:cNvPicPr>
          <p:nvPr/>
        </p:nvPicPr>
        <p:blipFill>
          <a:blip r:embed="rId3"/>
          <a:stretch>
            <a:fillRect/>
          </a:stretch>
        </p:blipFill>
        <p:spPr>
          <a:xfrm>
            <a:off x="3189124" y="4367664"/>
            <a:ext cx="5335444" cy="1907907"/>
          </a:xfrm>
          <a:prstGeom prst="rect">
            <a:avLst/>
          </a:prstGeom>
        </p:spPr>
      </p:pic>
      <p:cxnSp>
        <p:nvCxnSpPr>
          <p:cNvPr id="14" name="Straight Connector 13">
            <a:extLst>
              <a:ext uri="{FF2B5EF4-FFF2-40B4-BE49-F238E27FC236}">
                <a16:creationId xmlns:a16="http://schemas.microsoft.com/office/drawing/2014/main" id="{C6A95314-A58D-401A-BA41-918F9A045AC1}"/>
              </a:ext>
            </a:extLst>
          </p:cNvPr>
          <p:cNvCxnSpPr/>
          <p:nvPr/>
        </p:nvCxnSpPr>
        <p:spPr bwMode="auto">
          <a:xfrm flipH="1">
            <a:off x="3189124" y="4011561"/>
            <a:ext cx="3984491" cy="356103"/>
          </a:xfrm>
          <a:prstGeom prst="line">
            <a:avLst/>
          </a:prstGeom>
          <a:solidFill>
            <a:schemeClr val="accent1"/>
          </a:solidFill>
          <a:ln w="9525"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Connector 15">
            <a:extLst>
              <a:ext uri="{FF2B5EF4-FFF2-40B4-BE49-F238E27FC236}">
                <a16:creationId xmlns:a16="http://schemas.microsoft.com/office/drawing/2014/main" id="{C5E3AF54-D5C4-43A4-B747-8C32BB3136D6}"/>
              </a:ext>
            </a:extLst>
          </p:cNvPr>
          <p:cNvCxnSpPr/>
          <p:nvPr/>
        </p:nvCxnSpPr>
        <p:spPr bwMode="auto">
          <a:xfrm>
            <a:off x="7521677" y="4011561"/>
            <a:ext cx="1002891" cy="356103"/>
          </a:xfrm>
          <a:prstGeom prst="line">
            <a:avLst/>
          </a:prstGeom>
          <a:solidFill>
            <a:schemeClr val="accent1"/>
          </a:solidFill>
          <a:ln w="9525"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a:extLst>
              <a:ext uri="{FF2B5EF4-FFF2-40B4-BE49-F238E27FC236}">
                <a16:creationId xmlns:a16="http://schemas.microsoft.com/office/drawing/2014/main" id="{C92D60C6-64DF-45ED-874F-D8D3F1033C81}"/>
              </a:ext>
            </a:extLst>
          </p:cNvPr>
          <p:cNvSpPr txBox="1"/>
          <p:nvPr/>
        </p:nvSpPr>
        <p:spPr>
          <a:xfrm flipH="1">
            <a:off x="504086" y="4481244"/>
            <a:ext cx="2488577" cy="646331"/>
          </a:xfrm>
          <a:prstGeom prst="rect">
            <a:avLst/>
          </a:prstGeom>
          <a:noFill/>
        </p:spPr>
        <p:txBody>
          <a:bodyPr wrap="square" rtlCol="0">
            <a:spAutoFit/>
          </a:bodyPr>
          <a:lstStyle/>
          <a:p>
            <a:r>
              <a:rPr lang="en-GB" dirty="0"/>
              <a:t>Open up the Cloud Shell Window</a:t>
            </a:r>
          </a:p>
        </p:txBody>
      </p:sp>
    </p:spTree>
    <p:extLst>
      <p:ext uri="{BB962C8B-B14F-4D97-AF65-F5344CB8AC3E}">
        <p14:creationId xmlns:p14="http://schemas.microsoft.com/office/powerpoint/2010/main" val="4094580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ABD66-E165-4D20-9621-94361182DB9F}"/>
              </a:ext>
            </a:extLst>
          </p:cNvPr>
          <p:cNvSpPr>
            <a:spLocks noGrp="1"/>
          </p:cNvSpPr>
          <p:nvPr>
            <p:ph type="title"/>
          </p:nvPr>
        </p:nvSpPr>
        <p:spPr/>
        <p:txBody>
          <a:bodyPr/>
          <a:lstStyle/>
          <a:p>
            <a:r>
              <a:rPr lang="en-GB" dirty="0"/>
              <a:t>Student Setup (</a:t>
            </a:r>
            <a:r>
              <a:rPr lang="en-GB" dirty="0" err="1"/>
              <a:t>Cont</a:t>
            </a:r>
            <a:r>
              <a:rPr lang="en-GB" dirty="0"/>
              <a:t>)</a:t>
            </a:r>
          </a:p>
        </p:txBody>
      </p:sp>
      <p:sp>
        <p:nvSpPr>
          <p:cNvPr id="3" name="Content Placeholder 2">
            <a:extLst>
              <a:ext uri="{FF2B5EF4-FFF2-40B4-BE49-F238E27FC236}">
                <a16:creationId xmlns:a16="http://schemas.microsoft.com/office/drawing/2014/main" id="{F45384FD-3BD1-4521-9FDE-98704853B293}"/>
              </a:ext>
            </a:extLst>
          </p:cNvPr>
          <p:cNvSpPr>
            <a:spLocks noGrp="1"/>
          </p:cNvSpPr>
          <p:nvPr>
            <p:ph idx="1"/>
          </p:nvPr>
        </p:nvSpPr>
        <p:spPr/>
        <p:txBody>
          <a:bodyPr/>
          <a:lstStyle/>
          <a:p>
            <a:r>
              <a:rPr lang="en-GB" dirty="0"/>
              <a:t>Setup some permissions to use Azure Kubernetes Service (AKS)</a:t>
            </a:r>
          </a:p>
        </p:txBody>
      </p:sp>
      <p:sp>
        <p:nvSpPr>
          <p:cNvPr id="4" name="Footer Placeholder 3">
            <a:extLst>
              <a:ext uri="{FF2B5EF4-FFF2-40B4-BE49-F238E27FC236}">
                <a16:creationId xmlns:a16="http://schemas.microsoft.com/office/drawing/2014/main" id="{1A6C1CEC-6E68-43A4-AAF9-2E4FAF3E864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F74E481-5085-4FB1-B8E2-5359FAA6B0A0}"/>
              </a:ext>
            </a:extLst>
          </p:cNvPr>
          <p:cNvSpPr txBox="1"/>
          <p:nvPr/>
        </p:nvSpPr>
        <p:spPr>
          <a:xfrm>
            <a:off x="700741" y="2555481"/>
            <a:ext cx="8039294" cy="830997"/>
          </a:xfrm>
          <a:prstGeom prst="rect">
            <a:avLst/>
          </a:prstGeom>
          <a:solidFill>
            <a:srgbClr val="000000"/>
          </a:solidFill>
        </p:spPr>
        <p:txBody>
          <a:bodyPr wrap="square" rtlCol="0">
            <a:spAutoFit/>
          </a:bodyPr>
          <a:lstStyle/>
          <a:p>
            <a:r>
              <a:rPr lang="en-GB" sz="1600" dirty="0">
                <a:solidFill>
                  <a:schemeClr val="bg1"/>
                </a:solidFill>
                <a:sym typeface="Wingdings" panose="05000000000000000000" pitchFamily="2" charset="2"/>
              </a:rPr>
              <a:t>$</a:t>
            </a:r>
            <a:r>
              <a:rPr lang="en-GB" sz="1600" b="1" dirty="0">
                <a:solidFill>
                  <a:schemeClr val="bg1"/>
                </a:solidFill>
                <a:sym typeface="Wingdings" panose="05000000000000000000" pitchFamily="2" charset="2"/>
              </a:rPr>
              <a:t> </a:t>
            </a:r>
            <a:r>
              <a:rPr lang="en-GB" sz="1600" dirty="0" err="1">
                <a:solidFill>
                  <a:schemeClr val="accent1">
                    <a:lumMod val="50000"/>
                  </a:schemeClr>
                </a:solidFill>
                <a:sym typeface="Wingdings" panose="05000000000000000000" pitchFamily="2" charset="2"/>
              </a:rPr>
              <a:t>az</a:t>
            </a:r>
            <a:r>
              <a:rPr lang="en-GB" sz="1600" dirty="0">
                <a:solidFill>
                  <a:schemeClr val="accent1">
                    <a:lumMod val="50000"/>
                  </a:schemeClr>
                </a:solidFill>
                <a:sym typeface="Wingdings" panose="05000000000000000000" pitchFamily="2" charset="2"/>
              </a:rPr>
              <a:t> account set --subscription </a:t>
            </a:r>
            <a:r>
              <a:rPr lang="en-GB" sz="1600" dirty="0">
                <a:solidFill>
                  <a:srgbClr val="FFC000"/>
                </a:solidFill>
                <a:sym typeface="Wingdings" panose="05000000000000000000" pitchFamily="2" charset="2"/>
              </a:rPr>
              <a:t>bd32aa76-a229-4b6b-bf2a-2a5276999617</a:t>
            </a:r>
          </a:p>
          <a:p>
            <a:r>
              <a:rPr lang="en-GB" sz="1600" dirty="0">
                <a:solidFill>
                  <a:schemeClr val="bg1"/>
                </a:solidFill>
                <a:sym typeface="Wingdings" panose="05000000000000000000" pitchFamily="2" charset="2"/>
              </a:rPr>
              <a:t>$</a:t>
            </a:r>
            <a:r>
              <a:rPr lang="en-GB" sz="1600" b="1" dirty="0">
                <a:solidFill>
                  <a:schemeClr val="bg1"/>
                </a:solidFill>
                <a:sym typeface="Wingdings" panose="05000000000000000000" pitchFamily="2" charset="2"/>
              </a:rPr>
              <a:t> </a:t>
            </a:r>
            <a:r>
              <a:rPr lang="en-GB" sz="1600" dirty="0" err="1">
                <a:solidFill>
                  <a:schemeClr val="accent1">
                    <a:lumMod val="50000"/>
                  </a:schemeClr>
                </a:solidFill>
                <a:sym typeface="Wingdings" panose="05000000000000000000" pitchFamily="2" charset="2"/>
              </a:rPr>
              <a:t>az</a:t>
            </a:r>
            <a:r>
              <a:rPr lang="en-GB" sz="1600" dirty="0">
                <a:solidFill>
                  <a:schemeClr val="accent1">
                    <a:lumMod val="50000"/>
                  </a:schemeClr>
                </a:solidFill>
                <a:sym typeface="Wingdings" panose="05000000000000000000" pitchFamily="2" charset="2"/>
              </a:rPr>
              <a:t> </a:t>
            </a:r>
            <a:r>
              <a:rPr lang="en-GB" sz="1600" dirty="0" err="1">
                <a:solidFill>
                  <a:schemeClr val="accent1">
                    <a:lumMod val="50000"/>
                  </a:schemeClr>
                </a:solidFill>
                <a:sym typeface="Wingdings" panose="05000000000000000000" pitchFamily="2" charset="2"/>
              </a:rPr>
              <a:t>aks</a:t>
            </a:r>
            <a:r>
              <a:rPr lang="en-GB" sz="1600" dirty="0">
                <a:solidFill>
                  <a:schemeClr val="accent1">
                    <a:lumMod val="50000"/>
                  </a:schemeClr>
                </a:solidFill>
                <a:sym typeface="Wingdings" panose="05000000000000000000" pitchFamily="2" charset="2"/>
              </a:rPr>
              <a:t> get-credentials --resource-group </a:t>
            </a:r>
            <a:r>
              <a:rPr lang="en-GB" sz="1600" dirty="0" err="1">
                <a:solidFill>
                  <a:srgbClr val="FFC000"/>
                </a:solidFill>
                <a:sym typeface="Wingdings" panose="05000000000000000000" pitchFamily="2" charset="2"/>
              </a:rPr>
              <a:t>KubernetesResources</a:t>
            </a:r>
            <a:r>
              <a:rPr lang="en-GB" sz="1600" dirty="0">
                <a:solidFill>
                  <a:schemeClr val="accent1">
                    <a:lumMod val="50000"/>
                  </a:schemeClr>
                </a:solidFill>
                <a:sym typeface="Wingdings" panose="05000000000000000000" pitchFamily="2" charset="2"/>
              </a:rPr>
              <a:t> --name </a:t>
            </a:r>
            <a:r>
              <a:rPr lang="en-GB" sz="1600" dirty="0">
                <a:solidFill>
                  <a:srgbClr val="FFC000"/>
                </a:solidFill>
                <a:sym typeface="Wingdings" panose="05000000000000000000" pitchFamily="2" charset="2"/>
              </a:rPr>
              <a:t>K8s-UWTSD-Students</a:t>
            </a:r>
            <a:endParaRPr lang="en-GB" sz="1600" dirty="0">
              <a:solidFill>
                <a:srgbClr val="FFC000"/>
              </a:solidFill>
            </a:endParaRPr>
          </a:p>
        </p:txBody>
      </p:sp>
    </p:spTree>
    <p:extLst>
      <p:ext uri="{BB962C8B-B14F-4D97-AF65-F5344CB8AC3E}">
        <p14:creationId xmlns:p14="http://schemas.microsoft.com/office/powerpoint/2010/main" val="1928946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EECB1-F6B2-4068-A99D-B808197FEF83}"/>
              </a:ext>
            </a:extLst>
          </p:cNvPr>
          <p:cNvSpPr>
            <a:spLocks noGrp="1"/>
          </p:cNvSpPr>
          <p:nvPr>
            <p:ph type="title"/>
          </p:nvPr>
        </p:nvSpPr>
        <p:spPr>
          <a:xfrm>
            <a:off x="257175" y="0"/>
            <a:ext cx="8686800" cy="6471592"/>
          </a:xfrm>
        </p:spPr>
        <p:txBody>
          <a:bodyPr/>
          <a:lstStyle/>
          <a:p>
            <a:r>
              <a:rPr lang="en-GB" dirty="0"/>
              <a:t>Introduction</a:t>
            </a:r>
          </a:p>
        </p:txBody>
      </p:sp>
      <p:sp>
        <p:nvSpPr>
          <p:cNvPr id="4" name="Footer Placeholder 3">
            <a:extLst>
              <a:ext uri="{FF2B5EF4-FFF2-40B4-BE49-F238E27FC236}">
                <a16:creationId xmlns:a16="http://schemas.microsoft.com/office/drawing/2014/main" id="{484DB953-7F73-4BE0-973E-518C1A7ABC3C}"/>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61190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Borg</a:t>
            </a:r>
          </a:p>
        </p:txBody>
      </p:sp>
      <p:sp>
        <p:nvSpPr>
          <p:cNvPr id="3" name="Content Placeholder 2"/>
          <p:cNvSpPr>
            <a:spLocks noGrp="1"/>
          </p:cNvSpPr>
          <p:nvPr>
            <p:ph idx="1"/>
          </p:nvPr>
        </p:nvSpPr>
        <p:spPr>
          <a:xfrm>
            <a:off x="843144" y="817642"/>
            <a:ext cx="4114111" cy="4519741"/>
          </a:xfrm>
        </p:spPr>
        <p:txBody>
          <a:bodyPr/>
          <a:lstStyle/>
          <a:p>
            <a:r>
              <a:rPr lang="en-GB" dirty="0"/>
              <a:t>Kubernetes was inspired by Google's Borg project, which, by itself, was running millions of containers in production.</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Kubernetes is open source and was originally developed by Google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843143" y="2306739"/>
            <a:ext cx="3875890" cy="2884383"/>
          </a:xfrm>
          <a:prstGeom prst="rect">
            <a:avLst/>
          </a:prstGeom>
        </p:spPr>
      </p:pic>
      <p:pic>
        <p:nvPicPr>
          <p:cNvPr id="6" name="Picture 5"/>
          <p:cNvPicPr>
            <a:picLocks noChangeAspect="1"/>
          </p:cNvPicPr>
          <p:nvPr/>
        </p:nvPicPr>
        <p:blipFill>
          <a:blip r:embed="rId3"/>
          <a:stretch>
            <a:fillRect/>
          </a:stretch>
        </p:blipFill>
        <p:spPr>
          <a:xfrm>
            <a:off x="5437518" y="1319084"/>
            <a:ext cx="3566973" cy="4743706"/>
          </a:xfrm>
          <a:prstGeom prst="rect">
            <a:avLst/>
          </a:prstGeom>
        </p:spPr>
      </p:pic>
    </p:spTree>
    <p:extLst>
      <p:ext uri="{BB962C8B-B14F-4D97-AF65-F5344CB8AC3E}">
        <p14:creationId xmlns:p14="http://schemas.microsoft.com/office/powerpoint/2010/main" val="1016402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Keeping Containers Running</a:t>
            </a:r>
          </a:p>
        </p:txBody>
      </p:sp>
      <p:sp>
        <p:nvSpPr>
          <p:cNvPr id="3" name="Content Placeholder 2"/>
          <p:cNvSpPr>
            <a:spLocks noGrp="1"/>
          </p:cNvSpPr>
          <p:nvPr>
            <p:ph idx="1"/>
          </p:nvPr>
        </p:nvSpPr>
        <p:spPr>
          <a:xfrm>
            <a:off x="1047750" y="1339567"/>
            <a:ext cx="7029450" cy="4499258"/>
          </a:xfrm>
        </p:spPr>
        <p:txBody>
          <a:bodyPr/>
          <a:lstStyle/>
          <a:p>
            <a:r>
              <a:rPr lang="en-GB" dirty="0"/>
              <a:t>What happens if a service/application running in a container crashes?</a:t>
            </a:r>
          </a:p>
          <a:p>
            <a:r>
              <a:rPr lang="en-GB" dirty="0"/>
              <a:t>What happens if a machine goes down?</a:t>
            </a:r>
          </a:p>
          <a:p>
            <a:r>
              <a:rPr lang="en-GB" dirty="0"/>
              <a:t>What if we want multiple containers running 24/7?</a:t>
            </a:r>
          </a:p>
          <a:p>
            <a:endParaRPr lang="en-GB" dirty="0"/>
          </a:p>
          <a:p>
            <a:r>
              <a:rPr lang="en-GB" dirty="0"/>
              <a:t>Currently we are manually starting up and shutting down containers</a:t>
            </a:r>
          </a:p>
          <a:p>
            <a:r>
              <a:rPr lang="en-GB" dirty="0"/>
              <a:t>What we need is software that monitors the containers and restarts them</a:t>
            </a:r>
          </a:p>
          <a:p>
            <a:r>
              <a:rPr lang="en-GB" dirty="0"/>
              <a:t>We need </a:t>
            </a:r>
            <a:r>
              <a:rPr lang="en-GB" b="1" u="sng" dirty="0"/>
              <a:t>Container Orchestration Software</a:t>
            </a:r>
            <a:r>
              <a:rPr lang="en-GB" dirty="0"/>
              <a:t> for managing a swarm/cluster e.g.</a:t>
            </a:r>
          </a:p>
          <a:p>
            <a:pPr lvl="1"/>
            <a:r>
              <a:rPr lang="en-GB" dirty="0"/>
              <a:t>Docker Swarm</a:t>
            </a:r>
          </a:p>
          <a:p>
            <a:pPr lvl="1"/>
            <a:r>
              <a:rPr lang="en-GB" dirty="0"/>
              <a:t>Kubernetes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874205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Kubernetes Terminology</a:t>
            </a:r>
          </a:p>
        </p:txBody>
      </p:sp>
      <p:sp>
        <p:nvSpPr>
          <p:cNvPr id="3" name="Content Placeholder 2"/>
          <p:cNvSpPr>
            <a:spLocks noGrp="1"/>
          </p:cNvSpPr>
          <p:nvPr>
            <p:ph idx="1"/>
          </p:nvPr>
        </p:nvSpPr>
        <p:spPr>
          <a:xfrm>
            <a:off x="79375" y="1606062"/>
            <a:ext cx="8976434" cy="5083746"/>
          </a:xfrm>
        </p:spPr>
        <p:txBody>
          <a:bodyPr/>
          <a:lstStyle/>
          <a:p>
            <a:r>
              <a:rPr lang="en-GB" u="sng" dirty="0"/>
              <a:t>Cluster</a:t>
            </a:r>
          </a:p>
          <a:p>
            <a:pPr lvl="1"/>
            <a:r>
              <a:rPr lang="en-GB" dirty="0">
                <a:solidFill>
                  <a:srgbClr val="FF0000"/>
                </a:solidFill>
              </a:rPr>
              <a:t>A set of nodes</a:t>
            </a:r>
          </a:p>
          <a:p>
            <a:pPr lvl="1"/>
            <a:r>
              <a:rPr lang="en-GB" dirty="0"/>
              <a:t>A master node watches over many worker nodes</a:t>
            </a:r>
          </a:p>
          <a:p>
            <a:r>
              <a:rPr lang="en-GB" u="sng" dirty="0"/>
              <a:t>Node</a:t>
            </a:r>
            <a:r>
              <a:rPr lang="en-GB" dirty="0"/>
              <a:t> aka Minion (</a:t>
            </a:r>
            <a:r>
              <a:rPr lang="en-GB" b="1" dirty="0">
                <a:solidFill>
                  <a:srgbClr val="FF0000"/>
                </a:solidFill>
              </a:rPr>
              <a:t>physical computers </a:t>
            </a:r>
            <a:r>
              <a:rPr lang="en-GB" b="1" dirty="0"/>
              <a:t>or virtual machines</a:t>
            </a:r>
            <a:r>
              <a:rPr lang="en-GB" dirty="0"/>
              <a:t>)</a:t>
            </a:r>
          </a:p>
          <a:p>
            <a:pPr lvl="1"/>
            <a:r>
              <a:rPr lang="en-GB" b="1" dirty="0" err="1"/>
              <a:t>Kubelet</a:t>
            </a:r>
            <a:r>
              <a:rPr lang="en-GB" dirty="0"/>
              <a:t> is the agent running on each node </a:t>
            </a:r>
            <a:r>
              <a:rPr lang="en-GB" dirty="0">
                <a:sym typeface="Wingdings" panose="05000000000000000000" pitchFamily="2" charset="2"/>
              </a:rPr>
              <a:t>and communicates with master node</a:t>
            </a:r>
            <a:endParaRPr lang="en-GB" dirty="0"/>
          </a:p>
          <a:p>
            <a:pPr lvl="1"/>
            <a:r>
              <a:rPr lang="en-GB" dirty="0">
                <a:solidFill>
                  <a:srgbClr val="FF0000"/>
                </a:solidFill>
              </a:rPr>
              <a:t>A node runs pods</a:t>
            </a:r>
          </a:p>
          <a:p>
            <a:r>
              <a:rPr lang="en-GB" u="sng" dirty="0"/>
              <a:t>Namespaces</a:t>
            </a:r>
          </a:p>
          <a:p>
            <a:pPr lvl="1"/>
            <a:r>
              <a:rPr lang="en-GB" dirty="0"/>
              <a:t>Kubernetes supports multiple </a:t>
            </a:r>
            <a:r>
              <a:rPr lang="en-GB" dirty="0">
                <a:solidFill>
                  <a:srgbClr val="FF0000"/>
                </a:solidFill>
              </a:rPr>
              <a:t>virtual clusters </a:t>
            </a:r>
            <a:r>
              <a:rPr lang="en-GB" dirty="0"/>
              <a:t>backed by the same physical cluster. These virtual clusters are called namespaces.</a:t>
            </a:r>
          </a:p>
          <a:p>
            <a:pPr lvl="1"/>
            <a:r>
              <a:rPr lang="en-GB" dirty="0"/>
              <a:t>Provide isolation and access control, so that each service can control the degree to which other services interact with it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7583205" y="238878"/>
            <a:ext cx="1211344" cy="1211344"/>
          </a:xfrm>
          <a:prstGeom prst="rect">
            <a:avLst/>
          </a:prstGeom>
        </p:spPr>
      </p:pic>
      <p:sp>
        <p:nvSpPr>
          <p:cNvPr id="6" name="TextBox 5">
            <a:extLst>
              <a:ext uri="{FF2B5EF4-FFF2-40B4-BE49-F238E27FC236}">
                <a16:creationId xmlns:a16="http://schemas.microsoft.com/office/drawing/2014/main" id="{8DA819C3-C05F-4719-940F-FC77E6932E13}"/>
              </a:ext>
            </a:extLst>
          </p:cNvPr>
          <p:cNvSpPr txBox="1"/>
          <p:nvPr/>
        </p:nvSpPr>
        <p:spPr>
          <a:xfrm>
            <a:off x="1628222" y="5591147"/>
            <a:ext cx="4899803" cy="369332"/>
          </a:xfrm>
          <a:prstGeom prst="rect">
            <a:avLst/>
          </a:prstGeom>
          <a:solidFill>
            <a:schemeClr val="bg1"/>
          </a:solidFill>
          <a:ln>
            <a:solidFill>
              <a:srgbClr val="FF0000"/>
            </a:solidFill>
          </a:ln>
        </p:spPr>
        <p:txBody>
          <a:bodyPr wrap="none" rtlCol="0">
            <a:spAutoFit/>
          </a:bodyPr>
          <a:lstStyle/>
          <a:p>
            <a:r>
              <a:rPr lang="en-GB" dirty="0"/>
              <a:t>We have created a namespace for you in AKS</a:t>
            </a:r>
          </a:p>
        </p:txBody>
      </p:sp>
    </p:spTree>
    <p:extLst>
      <p:ext uri="{BB962C8B-B14F-4D97-AF65-F5344CB8AC3E}">
        <p14:creationId xmlns:p14="http://schemas.microsoft.com/office/powerpoint/2010/main" val="1668275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Cluster, Node and Namespace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pSp>
        <p:nvGrpSpPr>
          <p:cNvPr id="7" name="Group 6"/>
          <p:cNvGrpSpPr/>
          <p:nvPr/>
        </p:nvGrpSpPr>
        <p:grpSpPr>
          <a:xfrm>
            <a:off x="1582616" y="2687508"/>
            <a:ext cx="1817077" cy="1776046"/>
            <a:chOff x="2303585" y="2033954"/>
            <a:chExt cx="1817077" cy="1776046"/>
          </a:xfrm>
        </p:grpSpPr>
        <p:sp>
          <p:nvSpPr>
            <p:cNvPr id="5" name="Rounded Rectangle 4"/>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Helvetica" panose="020B0604020202020204" pitchFamily="34" charset="0"/>
                </a:rPr>
                <a:t>Node</a:t>
              </a:r>
              <a:endParaRPr kumimoji="0" lang="en-GB" sz="1600" i="0" u="none"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a:ln>
                  <a:noFill/>
                </a:ln>
                <a:solidFill>
                  <a:schemeClr val="tx1"/>
                </a:solidFill>
                <a:effectLst/>
                <a:latin typeface="Helvetica" panose="020B0604020202020204" pitchFamily="34" charset="0"/>
              </a:endParaRPr>
            </a:p>
          </p:txBody>
        </p:sp>
        <p:sp>
          <p:nvSpPr>
            <p:cNvPr id="6" name="Rectangle 5"/>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Physical Machine</a:t>
              </a:r>
            </a:p>
          </p:txBody>
        </p:sp>
      </p:grpSp>
      <p:grpSp>
        <p:nvGrpSpPr>
          <p:cNvPr id="8" name="Group 7"/>
          <p:cNvGrpSpPr/>
          <p:nvPr/>
        </p:nvGrpSpPr>
        <p:grpSpPr>
          <a:xfrm>
            <a:off x="3557955" y="2687508"/>
            <a:ext cx="1817077" cy="1776046"/>
            <a:chOff x="2303585" y="2033954"/>
            <a:chExt cx="1817077" cy="1776046"/>
          </a:xfrm>
        </p:grpSpPr>
        <p:sp>
          <p:nvSpPr>
            <p:cNvPr id="9" name="Rounded Rectangle 8"/>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Helvetica" panose="020B0604020202020204" pitchFamily="34" charset="0"/>
                </a:rPr>
                <a:t>Node</a:t>
              </a:r>
              <a:endParaRPr kumimoji="0" lang="en-GB" sz="1600" i="0" u="none"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a:ln>
                  <a:noFill/>
                </a:ln>
                <a:solidFill>
                  <a:schemeClr val="tx1"/>
                </a:solidFill>
                <a:effectLst/>
                <a:latin typeface="Helvetica" panose="020B0604020202020204" pitchFamily="34" charset="0"/>
              </a:endParaRPr>
            </a:p>
          </p:txBody>
        </p:sp>
        <p:sp>
          <p:nvSpPr>
            <p:cNvPr id="10" name="Rectangle 9"/>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Physical Machine</a:t>
              </a:r>
            </a:p>
          </p:txBody>
        </p:sp>
      </p:grpSp>
      <p:grpSp>
        <p:nvGrpSpPr>
          <p:cNvPr id="11" name="Group 10"/>
          <p:cNvGrpSpPr/>
          <p:nvPr/>
        </p:nvGrpSpPr>
        <p:grpSpPr>
          <a:xfrm>
            <a:off x="5498124" y="2687508"/>
            <a:ext cx="1817077" cy="1776046"/>
            <a:chOff x="2303585" y="2033954"/>
            <a:chExt cx="1817077" cy="1776046"/>
          </a:xfrm>
        </p:grpSpPr>
        <p:sp>
          <p:nvSpPr>
            <p:cNvPr id="12" name="Rounded Rectangle 11"/>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Helvetica" panose="020B0604020202020204" pitchFamily="34" charset="0"/>
                </a:rPr>
                <a:t>Node</a:t>
              </a:r>
              <a:endParaRPr kumimoji="0" lang="en-GB" sz="1600" i="0" u="none"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a:ln>
                  <a:noFill/>
                </a:ln>
                <a:solidFill>
                  <a:schemeClr val="tx1"/>
                </a:solidFill>
                <a:effectLst/>
                <a:latin typeface="Helvetica" panose="020B0604020202020204" pitchFamily="34" charset="0"/>
              </a:endParaRPr>
            </a:p>
          </p:txBody>
        </p:sp>
        <p:sp>
          <p:nvSpPr>
            <p:cNvPr id="13" name="Rectangle 12"/>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Physical Machine</a:t>
              </a:r>
            </a:p>
          </p:txBody>
        </p:sp>
      </p:grpSp>
      <p:cxnSp>
        <p:nvCxnSpPr>
          <p:cNvPr id="17" name="Elbow Connector 16"/>
          <p:cNvCxnSpPr>
            <a:stCxn id="6" idx="2"/>
            <a:endCxn id="10" idx="2"/>
          </p:cNvCxnSpPr>
          <p:nvPr/>
        </p:nvCxnSpPr>
        <p:spPr bwMode="auto">
          <a:xfrm rot="16200000" flipH="1">
            <a:off x="3478824" y="3475884"/>
            <a:ext cx="12700" cy="1975339"/>
          </a:xfrm>
          <a:prstGeom prst="bentConnector3">
            <a:avLst>
              <a:gd name="adj1" fmla="val 2907724"/>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Elbow Connector 18"/>
          <p:cNvCxnSpPr>
            <a:stCxn id="10" idx="2"/>
            <a:endCxn id="13" idx="2"/>
          </p:cNvCxnSpPr>
          <p:nvPr/>
        </p:nvCxnSpPr>
        <p:spPr bwMode="auto">
          <a:xfrm rot="16200000" flipH="1">
            <a:off x="5436578" y="3493469"/>
            <a:ext cx="12700" cy="1940169"/>
          </a:xfrm>
          <a:prstGeom prst="bentConnector3">
            <a:avLst>
              <a:gd name="adj1" fmla="val 2907693"/>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Rectangle 22"/>
          <p:cNvSpPr/>
          <p:nvPr/>
        </p:nvSpPr>
        <p:spPr bwMode="auto">
          <a:xfrm>
            <a:off x="1336431" y="1907923"/>
            <a:ext cx="6301154" cy="3159369"/>
          </a:xfrm>
          <a:prstGeom prst="rect">
            <a:avLst/>
          </a:prstGeom>
          <a:noFill/>
          <a:ln w="76200"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Helvetica" panose="020B0604020202020204" pitchFamily="34" charset="0"/>
              </a:rPr>
              <a:t>K8s</a:t>
            </a:r>
            <a:r>
              <a:rPr kumimoji="0" lang="en-GB" sz="1800" b="1" i="0" u="none" strike="noStrike" cap="none" normalizeH="0" dirty="0">
                <a:ln>
                  <a:noFill/>
                </a:ln>
                <a:solidFill>
                  <a:schemeClr val="tx1"/>
                </a:solidFill>
                <a:effectLst/>
                <a:latin typeface="Helvetica" panose="020B0604020202020204" pitchFamily="34" charset="0"/>
              </a:rPr>
              <a:t> Cluster</a:t>
            </a:r>
            <a:endParaRPr kumimoji="0" lang="en-GB" sz="1800" b="1" i="0" u="none" strike="noStrike" cap="none" normalizeH="0" baseline="0" dirty="0">
              <a:ln>
                <a:noFill/>
              </a:ln>
              <a:solidFill>
                <a:schemeClr val="tx1"/>
              </a:solidFill>
              <a:effectLst/>
              <a:latin typeface="Helvetica" panose="020B0604020202020204" pitchFamily="34" charset="0"/>
            </a:endParaRPr>
          </a:p>
        </p:txBody>
      </p:sp>
      <p:sp>
        <p:nvSpPr>
          <p:cNvPr id="24" name="Rounded Rectangle 23"/>
          <p:cNvSpPr/>
          <p:nvPr/>
        </p:nvSpPr>
        <p:spPr bwMode="auto">
          <a:xfrm>
            <a:off x="1966547"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25" name="Rounded Rectangle 24"/>
          <p:cNvSpPr/>
          <p:nvPr/>
        </p:nvSpPr>
        <p:spPr bwMode="auto">
          <a:xfrm>
            <a:off x="2562684"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26" name="Rounded Rectangle 25"/>
          <p:cNvSpPr/>
          <p:nvPr/>
        </p:nvSpPr>
        <p:spPr bwMode="auto">
          <a:xfrm>
            <a:off x="3947427"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27" name="Rounded Rectangle 26"/>
          <p:cNvSpPr/>
          <p:nvPr/>
        </p:nvSpPr>
        <p:spPr bwMode="auto">
          <a:xfrm>
            <a:off x="4543564"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30" name="Rounded Rectangle 29"/>
          <p:cNvSpPr/>
          <p:nvPr/>
        </p:nvSpPr>
        <p:spPr bwMode="auto">
          <a:xfrm>
            <a:off x="5887596"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31" name="Rounded Rectangle 30"/>
          <p:cNvSpPr/>
          <p:nvPr/>
        </p:nvSpPr>
        <p:spPr bwMode="auto">
          <a:xfrm>
            <a:off x="6483733"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42" name="Rectangle 41"/>
          <p:cNvSpPr/>
          <p:nvPr/>
        </p:nvSpPr>
        <p:spPr bwMode="auto">
          <a:xfrm>
            <a:off x="4498886" y="3660531"/>
            <a:ext cx="596791" cy="849930"/>
          </a:xfrm>
          <a:prstGeom prst="rect">
            <a:avLst/>
          </a:prstGeom>
          <a:solidFill>
            <a:srgbClr val="00B0F0">
              <a:alpha val="51000"/>
            </a:srgbClr>
          </a:solidFill>
          <a:ln w="2857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bg1">
                  <a:lumMod val="50000"/>
                </a:schemeClr>
              </a:solidFill>
              <a:effectLst/>
              <a:latin typeface="Helvetica" panose="020B0604020202020204" pitchFamily="34" charset="0"/>
            </a:endParaRPr>
          </a:p>
        </p:txBody>
      </p:sp>
      <p:sp>
        <p:nvSpPr>
          <p:cNvPr id="43" name="Rectangle 42"/>
          <p:cNvSpPr/>
          <p:nvPr/>
        </p:nvSpPr>
        <p:spPr bwMode="auto">
          <a:xfrm>
            <a:off x="5886321" y="3660530"/>
            <a:ext cx="518529" cy="1277823"/>
          </a:xfrm>
          <a:prstGeom prst="rect">
            <a:avLst/>
          </a:prstGeom>
          <a:solidFill>
            <a:srgbClr val="00B0F0">
              <a:alpha val="51000"/>
            </a:srgbClr>
          </a:solidFill>
          <a:ln w="2857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4" name="Rectangle 43"/>
          <p:cNvSpPr/>
          <p:nvPr/>
        </p:nvSpPr>
        <p:spPr bwMode="auto">
          <a:xfrm>
            <a:off x="3094895" y="4510461"/>
            <a:ext cx="2792702" cy="427893"/>
          </a:xfrm>
          <a:prstGeom prst="rect">
            <a:avLst/>
          </a:prstGeom>
          <a:solidFill>
            <a:srgbClr val="00B0F0">
              <a:alpha val="51000"/>
            </a:srgbClr>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5" name="TextBox 44"/>
          <p:cNvSpPr txBox="1"/>
          <p:nvPr/>
        </p:nvSpPr>
        <p:spPr>
          <a:xfrm>
            <a:off x="4498886" y="5501046"/>
            <a:ext cx="2551018" cy="954107"/>
          </a:xfrm>
          <a:prstGeom prst="rect">
            <a:avLst/>
          </a:prstGeom>
          <a:noFill/>
        </p:spPr>
        <p:txBody>
          <a:bodyPr wrap="square" rtlCol="0">
            <a:spAutoFit/>
          </a:bodyPr>
          <a:lstStyle/>
          <a:p>
            <a:pPr algn="ctr"/>
            <a:r>
              <a:rPr lang="en-GB" sz="1400" dirty="0"/>
              <a:t>Namespace</a:t>
            </a:r>
          </a:p>
          <a:p>
            <a:pPr algn="ctr"/>
            <a:r>
              <a:rPr lang="en-GB" sz="1400" dirty="0"/>
              <a:t>(Virtual cluster)</a:t>
            </a:r>
          </a:p>
          <a:p>
            <a:pPr algn="ctr"/>
            <a:r>
              <a:rPr lang="en-GB" sz="1400" dirty="0"/>
              <a:t>Pods in the same namespace can talk to each other</a:t>
            </a:r>
          </a:p>
        </p:txBody>
      </p:sp>
      <p:cxnSp>
        <p:nvCxnSpPr>
          <p:cNvPr id="46" name="Straight Arrow Connector 45"/>
          <p:cNvCxnSpPr>
            <a:stCxn id="45" idx="0"/>
          </p:cNvCxnSpPr>
          <p:nvPr/>
        </p:nvCxnSpPr>
        <p:spPr bwMode="auto">
          <a:xfrm flipH="1" flipV="1">
            <a:off x="5254869" y="4689231"/>
            <a:ext cx="519526" cy="811815"/>
          </a:xfrm>
          <a:prstGeom prst="straightConnector1">
            <a:avLst/>
          </a:prstGeom>
          <a:solidFill>
            <a:schemeClr val="accent1"/>
          </a:solidFill>
          <a:ln w="25400"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9" name="Rectangle 48"/>
          <p:cNvSpPr/>
          <p:nvPr/>
        </p:nvSpPr>
        <p:spPr bwMode="auto">
          <a:xfrm>
            <a:off x="1910207" y="3660531"/>
            <a:ext cx="1184687" cy="1277822"/>
          </a:xfrm>
          <a:prstGeom prst="rect">
            <a:avLst/>
          </a:prstGeom>
          <a:solidFill>
            <a:srgbClr val="00B0F0">
              <a:alpha val="51000"/>
            </a:srgbClr>
          </a:solidFill>
          <a:ln w="2857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bg1">
                  <a:lumMod val="50000"/>
                </a:schemeClr>
              </a:solidFill>
              <a:effectLst/>
              <a:latin typeface="Helvetica" panose="020B0604020202020204" pitchFamily="34" charset="0"/>
            </a:endParaRPr>
          </a:p>
        </p:txBody>
      </p:sp>
    </p:spTree>
    <p:extLst>
      <p:ext uri="{BB962C8B-B14F-4D97-AF65-F5344CB8AC3E}">
        <p14:creationId xmlns:p14="http://schemas.microsoft.com/office/powerpoint/2010/main" val="1562341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Kubernetes Terminology (</a:t>
            </a:r>
            <a:r>
              <a:rPr lang="en-GB" dirty="0" err="1"/>
              <a:t>Cont</a:t>
            </a:r>
            <a:r>
              <a:rPr lang="en-GB" dirty="0"/>
              <a:t>)</a:t>
            </a:r>
          </a:p>
        </p:txBody>
      </p:sp>
      <p:sp>
        <p:nvSpPr>
          <p:cNvPr id="3" name="Content Placeholder 2"/>
          <p:cNvSpPr>
            <a:spLocks noGrp="1"/>
          </p:cNvSpPr>
          <p:nvPr>
            <p:ph idx="1"/>
          </p:nvPr>
        </p:nvSpPr>
        <p:spPr>
          <a:xfrm>
            <a:off x="79375" y="1118126"/>
            <a:ext cx="8976434" cy="5571682"/>
          </a:xfrm>
        </p:spPr>
        <p:txBody>
          <a:bodyPr/>
          <a:lstStyle/>
          <a:p>
            <a:r>
              <a:rPr lang="en-GB" u="sng" dirty="0"/>
              <a:t>Pod</a:t>
            </a:r>
          </a:p>
          <a:p>
            <a:pPr lvl="1"/>
            <a:r>
              <a:rPr lang="en-GB" dirty="0">
                <a:solidFill>
                  <a:srgbClr val="FF0000"/>
                </a:solidFill>
              </a:rPr>
              <a:t>Smallest object you can create and deploy into</a:t>
            </a:r>
            <a:r>
              <a:rPr lang="en-GB" dirty="0"/>
              <a:t>….applications run in pods e.g. each pod executes a </a:t>
            </a:r>
            <a:r>
              <a:rPr lang="en-GB" dirty="0" err="1"/>
              <a:t>microservice</a:t>
            </a:r>
            <a:r>
              <a:rPr lang="en-GB" dirty="0"/>
              <a:t>, database, etc. in a container</a:t>
            </a:r>
          </a:p>
          <a:p>
            <a:pPr lvl="1"/>
            <a:r>
              <a:rPr lang="en-GB" dirty="0"/>
              <a:t>Usually contain a single container but pods can contain multiple containers</a:t>
            </a:r>
          </a:p>
          <a:p>
            <a:pPr lvl="2"/>
            <a:r>
              <a:rPr lang="en-GB" dirty="0"/>
              <a:t>all containers in a pod can communicate with each other using localhost networking </a:t>
            </a:r>
          </a:p>
          <a:p>
            <a:pPr lvl="2"/>
            <a:r>
              <a:rPr lang="en-GB" dirty="0"/>
              <a:t>only put containers in the same pod if they need to be tightly integrated</a:t>
            </a:r>
          </a:p>
          <a:p>
            <a:pPr lvl="1"/>
            <a:r>
              <a:rPr lang="en-GB" dirty="0"/>
              <a:t>Kubernetes </a:t>
            </a:r>
            <a:r>
              <a:rPr lang="en-GB" dirty="0">
                <a:solidFill>
                  <a:srgbClr val="FF0000"/>
                </a:solidFill>
              </a:rPr>
              <a:t>guarantees the pod will always be running </a:t>
            </a:r>
            <a:r>
              <a:rPr lang="en-GB" dirty="0"/>
              <a:t>i.e. it will start a new pod for your application if it goes down</a:t>
            </a:r>
          </a:p>
          <a:p>
            <a:pPr lvl="1"/>
            <a:r>
              <a:rPr lang="en-GB" dirty="0"/>
              <a:t>Kubernetes </a:t>
            </a:r>
            <a:r>
              <a:rPr lang="en-GB" dirty="0">
                <a:solidFill>
                  <a:srgbClr val="FF0000"/>
                </a:solidFill>
              </a:rPr>
              <a:t>scales out by adding more pods </a:t>
            </a:r>
            <a:r>
              <a:rPr lang="en-GB" dirty="0"/>
              <a:t>running your application (specified by your deployment) </a:t>
            </a:r>
          </a:p>
          <a:p>
            <a:pPr lvl="1"/>
            <a:r>
              <a:rPr lang="en-GB" dirty="0"/>
              <a:t>Pods are ephemeral, any state data will be lost when the pod terminates so use either an external file system or an external database</a:t>
            </a:r>
          </a:p>
          <a:p>
            <a:r>
              <a:rPr lang="en-GB" u="sng" dirty="0"/>
              <a:t>Deployment</a:t>
            </a:r>
          </a:p>
          <a:p>
            <a:pPr lvl="1"/>
            <a:r>
              <a:rPr lang="en-GB" dirty="0"/>
              <a:t>you specify a </a:t>
            </a:r>
            <a:r>
              <a:rPr lang="en-GB" dirty="0">
                <a:solidFill>
                  <a:srgbClr val="FF0000"/>
                </a:solidFill>
              </a:rPr>
              <a:t>deployment (file) </a:t>
            </a:r>
            <a:r>
              <a:rPr lang="en-GB" dirty="0"/>
              <a:t>that defines the desired state </a:t>
            </a:r>
            <a:r>
              <a:rPr lang="en-GB" dirty="0">
                <a:sym typeface="Wingdings" panose="05000000000000000000" pitchFamily="2" charset="2"/>
              </a:rPr>
              <a:t> Kubernetes ensures that this state is met e.g. the number of required nodes</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564908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Nodes, Pods and Deployment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pSp>
        <p:nvGrpSpPr>
          <p:cNvPr id="7" name="Group 6"/>
          <p:cNvGrpSpPr/>
          <p:nvPr/>
        </p:nvGrpSpPr>
        <p:grpSpPr>
          <a:xfrm>
            <a:off x="1582616" y="2584932"/>
            <a:ext cx="1817077" cy="1776046"/>
            <a:chOff x="2303585" y="2033954"/>
            <a:chExt cx="1817077" cy="1776046"/>
          </a:xfrm>
        </p:grpSpPr>
        <p:sp>
          <p:nvSpPr>
            <p:cNvPr id="5" name="Rounded Rectangle 4"/>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Helvetica" panose="020B0604020202020204" pitchFamily="34" charset="0"/>
                </a:rPr>
                <a:t>Node</a:t>
              </a:r>
              <a:endParaRPr kumimoji="0" lang="en-GB" sz="1600" i="0" u="none"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a:ln>
                  <a:noFill/>
                </a:ln>
                <a:solidFill>
                  <a:schemeClr val="tx1"/>
                </a:solidFill>
                <a:effectLst/>
                <a:latin typeface="Helvetica" panose="020B0604020202020204" pitchFamily="34" charset="0"/>
              </a:endParaRPr>
            </a:p>
          </p:txBody>
        </p:sp>
        <p:sp>
          <p:nvSpPr>
            <p:cNvPr id="6" name="Rectangle 5"/>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Physical Machine</a:t>
              </a:r>
            </a:p>
          </p:txBody>
        </p:sp>
      </p:grpSp>
      <p:grpSp>
        <p:nvGrpSpPr>
          <p:cNvPr id="8" name="Group 7"/>
          <p:cNvGrpSpPr/>
          <p:nvPr/>
        </p:nvGrpSpPr>
        <p:grpSpPr>
          <a:xfrm>
            <a:off x="3557955" y="2584932"/>
            <a:ext cx="1817077" cy="1776046"/>
            <a:chOff x="2303585" y="2033954"/>
            <a:chExt cx="1817077" cy="1776046"/>
          </a:xfrm>
        </p:grpSpPr>
        <p:sp>
          <p:nvSpPr>
            <p:cNvPr id="9" name="Rounded Rectangle 8"/>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Helvetica" panose="020B0604020202020204" pitchFamily="34" charset="0"/>
                </a:rPr>
                <a:t>Node</a:t>
              </a:r>
              <a:endParaRPr kumimoji="0" lang="en-GB" sz="1600" i="0" u="none"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a:ln>
                  <a:noFill/>
                </a:ln>
                <a:solidFill>
                  <a:schemeClr val="tx1"/>
                </a:solidFill>
                <a:effectLst/>
                <a:latin typeface="Helvetica" panose="020B0604020202020204" pitchFamily="34" charset="0"/>
              </a:endParaRPr>
            </a:p>
          </p:txBody>
        </p:sp>
        <p:sp>
          <p:nvSpPr>
            <p:cNvPr id="10" name="Rectangle 9"/>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Physical Machine</a:t>
              </a:r>
            </a:p>
          </p:txBody>
        </p:sp>
      </p:grpSp>
      <p:grpSp>
        <p:nvGrpSpPr>
          <p:cNvPr id="11" name="Group 10"/>
          <p:cNvGrpSpPr/>
          <p:nvPr/>
        </p:nvGrpSpPr>
        <p:grpSpPr>
          <a:xfrm>
            <a:off x="5498124" y="2584932"/>
            <a:ext cx="1817077" cy="1776046"/>
            <a:chOff x="2303585" y="2033954"/>
            <a:chExt cx="1817077" cy="1776046"/>
          </a:xfrm>
        </p:grpSpPr>
        <p:sp>
          <p:nvSpPr>
            <p:cNvPr id="12" name="Rounded Rectangle 11"/>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Helvetica" panose="020B0604020202020204" pitchFamily="34" charset="0"/>
                </a:rPr>
                <a:t>Node</a:t>
              </a:r>
              <a:endParaRPr kumimoji="0" lang="en-GB" sz="1600" i="0" u="none"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a:ln>
                  <a:noFill/>
                </a:ln>
                <a:solidFill>
                  <a:schemeClr val="tx1"/>
                </a:solidFill>
                <a:effectLst/>
                <a:latin typeface="Helvetica" panose="020B0604020202020204" pitchFamily="34" charset="0"/>
              </a:endParaRPr>
            </a:p>
          </p:txBody>
        </p:sp>
        <p:sp>
          <p:nvSpPr>
            <p:cNvPr id="13" name="Rectangle 12"/>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Physical Machine</a:t>
              </a:r>
            </a:p>
          </p:txBody>
        </p:sp>
      </p:grpSp>
      <p:cxnSp>
        <p:nvCxnSpPr>
          <p:cNvPr id="17" name="Elbow Connector 16"/>
          <p:cNvCxnSpPr>
            <a:stCxn id="6" idx="2"/>
            <a:endCxn id="10" idx="2"/>
          </p:cNvCxnSpPr>
          <p:nvPr/>
        </p:nvCxnSpPr>
        <p:spPr bwMode="auto">
          <a:xfrm rot="16200000" flipH="1">
            <a:off x="3478824" y="3373308"/>
            <a:ext cx="12700" cy="1975339"/>
          </a:xfrm>
          <a:prstGeom prst="bentConnector3">
            <a:avLst>
              <a:gd name="adj1" fmla="val 2907724"/>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Elbow Connector 18"/>
          <p:cNvCxnSpPr>
            <a:stCxn id="10" idx="2"/>
            <a:endCxn id="13" idx="2"/>
          </p:cNvCxnSpPr>
          <p:nvPr/>
        </p:nvCxnSpPr>
        <p:spPr bwMode="auto">
          <a:xfrm rot="16200000" flipH="1">
            <a:off x="5436578" y="3390893"/>
            <a:ext cx="12700" cy="1940169"/>
          </a:xfrm>
          <a:prstGeom prst="bentConnector3">
            <a:avLst>
              <a:gd name="adj1" fmla="val 2907693"/>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Rectangle 22"/>
          <p:cNvSpPr/>
          <p:nvPr/>
        </p:nvSpPr>
        <p:spPr bwMode="auto">
          <a:xfrm>
            <a:off x="1336431" y="2145315"/>
            <a:ext cx="6301154" cy="2819401"/>
          </a:xfrm>
          <a:prstGeom prst="rect">
            <a:avLst/>
          </a:prstGeom>
          <a:noFill/>
          <a:ln w="76200"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Helvetica" panose="020B0604020202020204" pitchFamily="34" charset="0"/>
              </a:rPr>
              <a:t>K8s</a:t>
            </a:r>
            <a:r>
              <a:rPr kumimoji="0" lang="en-GB" sz="1800" b="1" i="0" u="none" strike="noStrike" cap="none" normalizeH="0" dirty="0">
                <a:ln>
                  <a:noFill/>
                </a:ln>
                <a:solidFill>
                  <a:schemeClr val="tx1"/>
                </a:solidFill>
                <a:effectLst/>
                <a:latin typeface="Helvetica" panose="020B0604020202020204" pitchFamily="34" charset="0"/>
              </a:rPr>
              <a:t> Cluster</a:t>
            </a:r>
            <a:endParaRPr kumimoji="0" lang="en-GB" sz="1800" b="1" i="0" u="none" strike="noStrike" cap="none" normalizeH="0" baseline="0" dirty="0">
              <a:ln>
                <a:noFill/>
              </a:ln>
              <a:solidFill>
                <a:schemeClr val="tx1"/>
              </a:solidFill>
              <a:effectLst/>
              <a:latin typeface="Helvetica" panose="020B0604020202020204" pitchFamily="34" charset="0"/>
            </a:endParaRPr>
          </a:p>
        </p:txBody>
      </p:sp>
      <p:sp>
        <p:nvSpPr>
          <p:cNvPr id="24" name="Rounded Rectangle 23"/>
          <p:cNvSpPr/>
          <p:nvPr/>
        </p:nvSpPr>
        <p:spPr bwMode="auto">
          <a:xfrm>
            <a:off x="1966547"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25" name="Rounded Rectangle 24"/>
          <p:cNvSpPr/>
          <p:nvPr/>
        </p:nvSpPr>
        <p:spPr bwMode="auto">
          <a:xfrm>
            <a:off x="2562684"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26" name="Rounded Rectangle 25"/>
          <p:cNvSpPr/>
          <p:nvPr/>
        </p:nvSpPr>
        <p:spPr bwMode="auto">
          <a:xfrm>
            <a:off x="3947427"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27" name="Rounded Rectangle 26"/>
          <p:cNvSpPr/>
          <p:nvPr/>
        </p:nvSpPr>
        <p:spPr bwMode="auto">
          <a:xfrm>
            <a:off x="4543564"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30" name="Rounded Rectangle 29"/>
          <p:cNvSpPr/>
          <p:nvPr/>
        </p:nvSpPr>
        <p:spPr bwMode="auto">
          <a:xfrm>
            <a:off x="5887596"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31" name="Rounded Rectangle 30"/>
          <p:cNvSpPr/>
          <p:nvPr/>
        </p:nvSpPr>
        <p:spPr bwMode="auto">
          <a:xfrm>
            <a:off x="6483733"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33" name="Rounded Rectangle 32"/>
          <p:cNvSpPr/>
          <p:nvPr/>
        </p:nvSpPr>
        <p:spPr bwMode="auto">
          <a:xfrm>
            <a:off x="4695689" y="880844"/>
            <a:ext cx="1358686" cy="1007697"/>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34" name="Rounded Rectangle 33"/>
          <p:cNvSpPr/>
          <p:nvPr/>
        </p:nvSpPr>
        <p:spPr bwMode="auto">
          <a:xfrm>
            <a:off x="4759570" y="1386573"/>
            <a:ext cx="1230923" cy="381000"/>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Container</a:t>
            </a:r>
          </a:p>
        </p:txBody>
      </p:sp>
      <p:cxnSp>
        <p:nvCxnSpPr>
          <p:cNvPr id="36" name="Straight Connector 35"/>
          <p:cNvCxnSpPr/>
          <p:nvPr/>
        </p:nvCxnSpPr>
        <p:spPr bwMode="auto">
          <a:xfrm flipV="1">
            <a:off x="3971192" y="1805354"/>
            <a:ext cx="724497" cy="1916467"/>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8" name="Straight Connector 37"/>
          <p:cNvCxnSpPr/>
          <p:nvPr/>
        </p:nvCxnSpPr>
        <p:spPr bwMode="auto">
          <a:xfrm flipV="1">
            <a:off x="4410488" y="1911994"/>
            <a:ext cx="1580005" cy="1845245"/>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9" name="Rounded Rectangle 38"/>
          <p:cNvSpPr/>
          <p:nvPr/>
        </p:nvSpPr>
        <p:spPr bwMode="auto">
          <a:xfrm>
            <a:off x="7167335" y="1065483"/>
            <a:ext cx="1230923" cy="773236"/>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Docker</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Container</a:t>
            </a:r>
          </a:p>
        </p:txBody>
      </p:sp>
      <p:sp>
        <p:nvSpPr>
          <p:cNvPr id="41" name="Left Arrow 40"/>
          <p:cNvSpPr/>
          <p:nvPr/>
        </p:nvSpPr>
        <p:spPr bwMode="auto">
          <a:xfrm>
            <a:off x="5993539" y="1351695"/>
            <a:ext cx="1173796" cy="487024"/>
          </a:xfrm>
          <a:prstGeom prst="lef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bg1"/>
                </a:solidFill>
                <a:effectLst/>
                <a:latin typeface="Helvetica" panose="020B0604020202020204" pitchFamily="34" charset="0"/>
              </a:rPr>
              <a:t>Deploy</a:t>
            </a:r>
          </a:p>
        </p:txBody>
      </p:sp>
      <p:sp>
        <p:nvSpPr>
          <p:cNvPr id="29" name="Rounded Rectangle 28"/>
          <p:cNvSpPr/>
          <p:nvPr/>
        </p:nvSpPr>
        <p:spPr bwMode="auto">
          <a:xfrm>
            <a:off x="2803446" y="5785595"/>
            <a:ext cx="1230923" cy="773236"/>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Docker</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Container</a:t>
            </a:r>
          </a:p>
        </p:txBody>
      </p:sp>
      <p:sp>
        <p:nvSpPr>
          <p:cNvPr id="35" name="Up Arrow 34"/>
          <p:cNvSpPr/>
          <p:nvPr/>
        </p:nvSpPr>
        <p:spPr bwMode="auto">
          <a:xfrm>
            <a:off x="6406662" y="4202723"/>
            <a:ext cx="607160" cy="984739"/>
          </a:xfrm>
          <a:prstGeom prst="upArrow">
            <a:avLst/>
          </a:prstGeom>
          <a:solidFill>
            <a:schemeClr val="tx1"/>
          </a:solidFill>
          <a:ln w="9525" cap="flat" cmpd="sng" algn="ctr">
            <a:solidFill>
              <a:schemeClr val="tx1"/>
            </a:solidFill>
            <a:prstDash val="solid"/>
            <a:round/>
            <a:headEnd type="none" w="med" len="med"/>
            <a:tailEnd type="none" w="med" len="med"/>
          </a:ln>
          <a:effectLst/>
        </p:spPr>
        <p:txBody>
          <a:bodyPr vert="wordArtVert"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a:ln>
                  <a:noFill/>
                </a:ln>
                <a:solidFill>
                  <a:schemeClr val="bg1"/>
                </a:solidFill>
                <a:effectLst/>
                <a:latin typeface="Helvetica" panose="020B0604020202020204" pitchFamily="34" charset="0"/>
              </a:rPr>
              <a:t>Deploy</a:t>
            </a:r>
          </a:p>
        </p:txBody>
      </p:sp>
      <p:cxnSp>
        <p:nvCxnSpPr>
          <p:cNvPr id="37" name="Straight Connector 36"/>
          <p:cNvCxnSpPr/>
          <p:nvPr/>
        </p:nvCxnSpPr>
        <p:spPr bwMode="auto">
          <a:xfrm>
            <a:off x="4029807" y="5294680"/>
            <a:ext cx="2836985" cy="10013"/>
          </a:xfrm>
          <a:prstGeom prst="line">
            <a:avLst/>
          </a:prstGeom>
          <a:solidFill>
            <a:schemeClr val="accent1"/>
          </a:solidFill>
          <a:ln w="2349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0" name="Snip Single Corner Rectangle 39"/>
          <p:cNvSpPr/>
          <p:nvPr/>
        </p:nvSpPr>
        <p:spPr bwMode="auto">
          <a:xfrm>
            <a:off x="7054361" y="5826382"/>
            <a:ext cx="1052147" cy="691662"/>
          </a:xfrm>
          <a:prstGeom prst="snip1Rec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a:ln>
                  <a:noFill/>
                </a:ln>
                <a:solidFill>
                  <a:schemeClr val="tx1"/>
                </a:solidFill>
                <a:effectLst/>
              </a:rPr>
              <a:t>Deploy 2x instances</a:t>
            </a:r>
            <a:endParaRPr kumimoji="0" lang="en-GB" sz="1200" b="0" i="0" u="none" strike="noStrike" cap="none" normalizeH="0" baseline="0" dirty="0">
              <a:ln>
                <a:noFill/>
              </a:ln>
              <a:solidFill>
                <a:schemeClr val="tx1"/>
              </a:solidFill>
              <a:effectLst/>
            </a:endParaRPr>
          </a:p>
        </p:txBody>
      </p:sp>
      <p:cxnSp>
        <p:nvCxnSpPr>
          <p:cNvPr id="44" name="Straight Connector 43"/>
          <p:cNvCxnSpPr/>
          <p:nvPr/>
        </p:nvCxnSpPr>
        <p:spPr bwMode="auto">
          <a:xfrm flipH="1" flipV="1">
            <a:off x="5462793" y="5411911"/>
            <a:ext cx="1" cy="351366"/>
          </a:xfrm>
          <a:prstGeom prst="line">
            <a:avLst/>
          </a:prstGeom>
          <a:solidFill>
            <a:schemeClr val="accent1"/>
          </a:solidFill>
          <a:ln w="2349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5" name="Up Arrow 44"/>
          <p:cNvSpPr/>
          <p:nvPr/>
        </p:nvSpPr>
        <p:spPr bwMode="auto">
          <a:xfrm>
            <a:off x="3880828" y="4202723"/>
            <a:ext cx="607160" cy="984739"/>
          </a:xfrm>
          <a:prstGeom prst="upArrow">
            <a:avLst/>
          </a:prstGeom>
          <a:solidFill>
            <a:schemeClr val="tx1"/>
          </a:solidFill>
          <a:ln w="9525" cap="flat" cmpd="sng" algn="ctr">
            <a:solidFill>
              <a:schemeClr val="tx1"/>
            </a:solidFill>
            <a:prstDash val="solid"/>
            <a:round/>
            <a:headEnd type="none" w="med" len="med"/>
            <a:tailEnd type="none" w="med" len="med"/>
          </a:ln>
          <a:effectLst/>
        </p:spPr>
        <p:txBody>
          <a:bodyPr vert="wordArtVert"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a:ln>
                  <a:noFill/>
                </a:ln>
                <a:solidFill>
                  <a:schemeClr val="bg1"/>
                </a:solidFill>
                <a:effectLst/>
                <a:latin typeface="Helvetica" panose="020B0604020202020204" pitchFamily="34" charset="0"/>
              </a:rPr>
              <a:t>Deploy</a:t>
            </a:r>
          </a:p>
        </p:txBody>
      </p:sp>
      <p:sp>
        <p:nvSpPr>
          <p:cNvPr id="47" name="Rectangle 46"/>
          <p:cNvSpPr/>
          <p:nvPr/>
        </p:nvSpPr>
        <p:spPr bwMode="auto">
          <a:xfrm>
            <a:off x="4574930" y="5767767"/>
            <a:ext cx="1775728" cy="80889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Deployment</a:t>
            </a:r>
          </a:p>
          <a:p>
            <a:pPr marL="0" marR="0" indent="0" algn="ctr" defTabSz="914400" rtl="0" eaLnBrk="0" fontAlgn="base" latinLnBrk="0" hangingPunct="0">
              <a:lnSpc>
                <a:spcPct val="100000"/>
              </a:lnSpc>
              <a:spcBef>
                <a:spcPct val="0"/>
              </a:spcBef>
              <a:spcAft>
                <a:spcPct val="0"/>
              </a:spcAft>
              <a:buClrTx/>
              <a:buSzTx/>
              <a:buFontTx/>
              <a:buNone/>
              <a:tabLst/>
            </a:pPr>
            <a:r>
              <a:rPr lang="en-GB" dirty="0">
                <a:solidFill>
                  <a:schemeClr val="bg1"/>
                </a:solidFill>
              </a:rPr>
              <a:t>Controller</a:t>
            </a:r>
            <a:endParaRPr kumimoji="0" lang="en-GB" sz="1800" b="0" i="0" u="none" strike="noStrike" cap="none" normalizeH="0" baseline="0" dirty="0">
              <a:ln>
                <a:noFill/>
              </a:ln>
              <a:solidFill>
                <a:schemeClr val="bg1"/>
              </a:solidFill>
              <a:effectLst/>
            </a:endParaRPr>
          </a:p>
        </p:txBody>
      </p:sp>
      <p:sp>
        <p:nvSpPr>
          <p:cNvPr id="48" name="Left Arrow 47"/>
          <p:cNvSpPr/>
          <p:nvPr/>
        </p:nvSpPr>
        <p:spPr bwMode="auto">
          <a:xfrm>
            <a:off x="6350658" y="5992179"/>
            <a:ext cx="703703" cy="336596"/>
          </a:xfrm>
          <a:prstGeom prst="lef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9" name="Right Arrow 48"/>
          <p:cNvSpPr/>
          <p:nvPr/>
        </p:nvSpPr>
        <p:spPr bwMode="auto">
          <a:xfrm>
            <a:off x="4029807" y="6008077"/>
            <a:ext cx="545123" cy="304800"/>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1" name="TextBox 20"/>
          <p:cNvSpPr txBox="1"/>
          <p:nvPr/>
        </p:nvSpPr>
        <p:spPr>
          <a:xfrm>
            <a:off x="6977544" y="5587594"/>
            <a:ext cx="1205779" cy="261610"/>
          </a:xfrm>
          <a:prstGeom prst="rect">
            <a:avLst/>
          </a:prstGeom>
          <a:noFill/>
        </p:spPr>
        <p:txBody>
          <a:bodyPr wrap="none" rtlCol="0">
            <a:spAutoFit/>
          </a:bodyPr>
          <a:lstStyle/>
          <a:p>
            <a:r>
              <a:rPr lang="en-GB" sz="1050" dirty="0"/>
              <a:t>Deployment File</a:t>
            </a:r>
          </a:p>
        </p:txBody>
      </p:sp>
    </p:spTree>
    <p:extLst>
      <p:ext uri="{BB962C8B-B14F-4D97-AF65-F5344CB8AC3E}">
        <p14:creationId xmlns:p14="http://schemas.microsoft.com/office/powerpoint/2010/main" val="416073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Kubernetes Terminology (</a:t>
            </a:r>
            <a:r>
              <a:rPr lang="en-GB" dirty="0" err="1"/>
              <a:t>Cont</a:t>
            </a:r>
            <a:r>
              <a:rPr lang="en-GB" dirty="0"/>
              <a:t>)</a:t>
            </a:r>
          </a:p>
        </p:txBody>
      </p:sp>
      <p:sp>
        <p:nvSpPr>
          <p:cNvPr id="3" name="Content Placeholder 2"/>
          <p:cNvSpPr>
            <a:spLocks noGrp="1"/>
          </p:cNvSpPr>
          <p:nvPr>
            <p:ph idx="1"/>
          </p:nvPr>
        </p:nvSpPr>
        <p:spPr>
          <a:xfrm>
            <a:off x="1047750" y="1007233"/>
            <a:ext cx="7575140" cy="5082906"/>
          </a:xfrm>
        </p:spPr>
        <p:txBody>
          <a:bodyPr/>
          <a:lstStyle/>
          <a:p>
            <a:r>
              <a:rPr lang="en-GB" u="sng" dirty="0"/>
              <a:t>Service</a:t>
            </a:r>
          </a:p>
          <a:p>
            <a:pPr lvl="1"/>
            <a:r>
              <a:rPr lang="en-GB" dirty="0">
                <a:solidFill>
                  <a:srgbClr val="FF0000"/>
                </a:solidFill>
              </a:rPr>
              <a:t>A group of pods that provide the same network service </a:t>
            </a:r>
            <a:r>
              <a:rPr lang="en-GB" dirty="0"/>
              <a:t>such as a web server, web service or database service</a:t>
            </a:r>
          </a:p>
          <a:p>
            <a:pPr lvl="2"/>
            <a:r>
              <a:rPr lang="en-GB" dirty="0"/>
              <a:t>share the same endpoint e.g. port 80</a:t>
            </a:r>
          </a:p>
          <a:p>
            <a:pPr lvl="1"/>
            <a:r>
              <a:rPr lang="en-GB" dirty="0"/>
              <a:t>The service controller handles incoming requests </a:t>
            </a:r>
            <a:r>
              <a:rPr lang="en-GB" dirty="0">
                <a:sym typeface="Wingdings" panose="05000000000000000000" pitchFamily="2" charset="2"/>
              </a:rPr>
              <a:t> </a:t>
            </a:r>
          </a:p>
          <a:p>
            <a:pPr lvl="2"/>
            <a:r>
              <a:rPr lang="en-GB" dirty="0">
                <a:sym typeface="Wingdings" panose="05000000000000000000" pitchFamily="2" charset="2"/>
              </a:rPr>
              <a:t>Manages communications between nodes within the cluster</a:t>
            </a:r>
          </a:p>
          <a:p>
            <a:pPr lvl="2"/>
            <a:r>
              <a:rPr lang="en-GB" dirty="0">
                <a:sym typeface="Wingdings" panose="05000000000000000000" pitchFamily="2" charset="2"/>
              </a:rPr>
              <a:t>Externally to the master node (ingress network)</a:t>
            </a:r>
            <a:endParaRPr lang="en-GB" dirty="0"/>
          </a:p>
          <a:p>
            <a:pPr lvl="1"/>
            <a:r>
              <a:rPr lang="en-GB" dirty="0"/>
              <a:t>There are different types of service controllers but they all select the Pod that should handle the incoming request</a:t>
            </a:r>
          </a:p>
          <a:p>
            <a:pPr lvl="1"/>
            <a:r>
              <a:rPr lang="en-GB" dirty="0"/>
              <a:t>When a pod moves from one node to another, the service ensures that traffic is routed to the correct endpoint </a:t>
            </a:r>
          </a:p>
          <a:p>
            <a:r>
              <a:rPr lang="en-GB" u="sng" dirty="0"/>
              <a:t>Ingress</a:t>
            </a:r>
          </a:p>
          <a:p>
            <a:pPr lvl="1"/>
            <a:r>
              <a:rPr lang="en-GB" dirty="0"/>
              <a:t>Handles external traffic entering the K8s cluster by presenting the outside world with </a:t>
            </a:r>
            <a:r>
              <a:rPr lang="en-GB" dirty="0">
                <a:solidFill>
                  <a:srgbClr val="FF0000"/>
                </a:solidFill>
              </a:rPr>
              <a:t>the same IP address to access multiple HTTP/HTTPS services</a:t>
            </a:r>
          </a:p>
          <a:p>
            <a:pPr lvl="1"/>
            <a:r>
              <a:rPr lang="en-GB" dirty="0"/>
              <a:t>Provides an easy-to-use frontend that can combine multiple </a:t>
            </a:r>
            <a:r>
              <a:rPr lang="en-GB" dirty="0" err="1"/>
              <a:t>mircoservices</a:t>
            </a:r>
            <a:r>
              <a:rPr lang="en-GB" dirty="0"/>
              <a:t> into a single externalised API surface area</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0817107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582616" y="1353999"/>
            <a:ext cx="1817078" cy="1776046"/>
            <a:chOff x="2303585" y="2033954"/>
            <a:chExt cx="1817077" cy="1776046"/>
          </a:xfrm>
        </p:grpSpPr>
        <p:sp>
          <p:nvSpPr>
            <p:cNvPr id="5" name="Rounded Rectangle 4"/>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bg1">
                  <a:lumMod val="50000"/>
                </a:schemeClr>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a:ln>
                    <a:noFill/>
                  </a:ln>
                  <a:solidFill>
                    <a:schemeClr val="bg1">
                      <a:lumMod val="50000"/>
                    </a:schemeClr>
                  </a:solidFill>
                  <a:effectLst/>
                  <a:latin typeface="Helvetica" panose="020B0604020202020204" pitchFamily="34" charset="0"/>
                </a:rPr>
                <a:t>Node</a:t>
              </a:r>
              <a:endParaRPr kumimoji="0" lang="en-GB" sz="1600" i="0" u="none" strike="noStrike" cap="none" normalizeH="0" baseline="0" dirty="0">
                <a:ln>
                  <a:noFill/>
                </a:ln>
                <a:solidFill>
                  <a:schemeClr val="bg1">
                    <a:lumMod val="50000"/>
                  </a:schemeClr>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a:ln>
                  <a:noFill/>
                </a:ln>
                <a:solidFill>
                  <a:schemeClr val="bg1">
                    <a:lumMod val="50000"/>
                  </a:schemeClr>
                </a:solidFill>
                <a:effectLst/>
                <a:latin typeface="Helvetica" panose="020B0604020202020204" pitchFamily="34" charset="0"/>
              </a:endParaRPr>
            </a:p>
          </p:txBody>
        </p:sp>
        <p:sp>
          <p:nvSpPr>
            <p:cNvPr id="6" name="Rectangle 5"/>
            <p:cNvSpPr/>
            <p:nvPr/>
          </p:nvSpPr>
          <p:spPr bwMode="auto">
            <a:xfrm>
              <a:off x="2303585" y="2033954"/>
              <a:ext cx="1817077" cy="1776046"/>
            </a:xfrm>
            <a:prstGeom prst="rect">
              <a:avLst/>
            </a:prstGeom>
            <a:noFill/>
            <a:ln w="38100" cap="flat" cmpd="sng" algn="ctr">
              <a:solidFill>
                <a:schemeClr val="bg1">
                  <a:lumMod val="50000"/>
                </a:schemeClr>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bg1">
                      <a:lumMod val="50000"/>
                    </a:schemeClr>
                  </a:solidFill>
                  <a:effectLst/>
                  <a:latin typeface="Helvetica" panose="020B0604020202020204" pitchFamily="34" charset="0"/>
                </a:rPr>
                <a:t>Physical Machine</a:t>
              </a:r>
            </a:p>
          </p:txBody>
        </p:sp>
      </p:grpSp>
      <p:grpSp>
        <p:nvGrpSpPr>
          <p:cNvPr id="11" name="Group 10"/>
          <p:cNvGrpSpPr/>
          <p:nvPr/>
        </p:nvGrpSpPr>
        <p:grpSpPr>
          <a:xfrm>
            <a:off x="5498124" y="1353999"/>
            <a:ext cx="1817078" cy="1776046"/>
            <a:chOff x="2303585" y="2033954"/>
            <a:chExt cx="1817077" cy="1776046"/>
          </a:xfrm>
        </p:grpSpPr>
        <p:sp>
          <p:nvSpPr>
            <p:cNvPr id="12" name="Rounded Rectangle 11"/>
            <p:cNvSpPr/>
            <p:nvPr/>
          </p:nvSpPr>
          <p:spPr bwMode="auto">
            <a:xfrm>
              <a:off x="2526323" y="2467708"/>
              <a:ext cx="1403288" cy="1299647"/>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a:ln>
                    <a:noFill/>
                  </a:ln>
                  <a:solidFill>
                    <a:schemeClr val="bg1">
                      <a:lumMod val="50000"/>
                    </a:schemeClr>
                  </a:solidFill>
                  <a:effectLst/>
                  <a:latin typeface="Helvetica" panose="020B0604020202020204" pitchFamily="34" charset="0"/>
                </a:rPr>
                <a:t>Node</a:t>
              </a:r>
              <a:endParaRPr kumimoji="0" lang="en-GB" sz="1600" i="0" u="none" strike="noStrike" cap="none" normalizeH="0" baseline="0" dirty="0">
                <a:ln>
                  <a:noFill/>
                </a:ln>
                <a:solidFill>
                  <a:schemeClr val="bg1">
                    <a:lumMod val="50000"/>
                  </a:schemeClr>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a:ln>
                  <a:noFill/>
                </a:ln>
                <a:solidFill>
                  <a:schemeClr val="bg1">
                    <a:lumMod val="50000"/>
                  </a:schemeClr>
                </a:solidFill>
                <a:effectLst/>
                <a:latin typeface="Helvetica" panose="020B0604020202020204" pitchFamily="34" charset="0"/>
              </a:endParaRPr>
            </a:p>
          </p:txBody>
        </p:sp>
        <p:sp>
          <p:nvSpPr>
            <p:cNvPr id="13" name="Rectangle 12"/>
            <p:cNvSpPr/>
            <p:nvPr/>
          </p:nvSpPr>
          <p:spPr bwMode="auto">
            <a:xfrm>
              <a:off x="2303585" y="2033954"/>
              <a:ext cx="1817077" cy="1776046"/>
            </a:xfrm>
            <a:prstGeom prst="rect">
              <a:avLst/>
            </a:prstGeom>
            <a:noFill/>
            <a:ln w="38100" cap="flat" cmpd="sng" algn="ctr">
              <a:solidFill>
                <a:schemeClr val="bg1">
                  <a:lumMod val="50000"/>
                </a:schemeClr>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bg1">
                      <a:lumMod val="50000"/>
                    </a:schemeClr>
                  </a:solidFill>
                  <a:effectLst/>
                  <a:latin typeface="Helvetica" panose="020B0604020202020204" pitchFamily="34" charset="0"/>
                </a:rPr>
                <a:t>Physical Machine</a:t>
              </a:r>
            </a:p>
          </p:txBody>
        </p:sp>
      </p:grpSp>
      <p:sp>
        <p:nvSpPr>
          <p:cNvPr id="2" name="Title 1"/>
          <p:cNvSpPr>
            <a:spLocks noGrp="1"/>
          </p:cNvSpPr>
          <p:nvPr>
            <p:ph type="title"/>
          </p:nvPr>
        </p:nvSpPr>
        <p:spPr/>
        <p:txBody>
          <a:bodyPr/>
          <a:lstStyle/>
          <a:p>
            <a:r>
              <a:rPr lang="en-GB" dirty="0"/>
              <a:t>Service and Ingress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23" name="Rectangle 22"/>
          <p:cNvSpPr/>
          <p:nvPr/>
        </p:nvSpPr>
        <p:spPr bwMode="auto">
          <a:xfrm>
            <a:off x="1336431" y="879227"/>
            <a:ext cx="6301154" cy="2444261"/>
          </a:xfrm>
          <a:prstGeom prst="rect">
            <a:avLst/>
          </a:prstGeom>
          <a:noFill/>
          <a:ln w="76200" cap="flat" cmpd="sng" algn="ctr">
            <a:solidFill>
              <a:schemeClr val="bg1">
                <a:lumMod val="50000"/>
              </a:schemeClr>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lumMod val="50000"/>
                  </a:schemeClr>
                </a:solidFill>
                <a:effectLst/>
                <a:latin typeface="Helvetica" panose="020B0604020202020204" pitchFamily="34" charset="0"/>
              </a:rPr>
              <a:t>K8s</a:t>
            </a:r>
            <a:r>
              <a:rPr kumimoji="0" lang="en-GB" sz="1800" b="1" i="0" u="none" strike="noStrike" cap="none" normalizeH="0" dirty="0">
                <a:ln>
                  <a:noFill/>
                </a:ln>
                <a:solidFill>
                  <a:schemeClr val="bg1">
                    <a:lumMod val="50000"/>
                  </a:schemeClr>
                </a:solidFill>
                <a:effectLst/>
                <a:latin typeface="Helvetica" panose="020B0604020202020204" pitchFamily="34" charset="0"/>
              </a:rPr>
              <a:t> Cluster</a:t>
            </a:r>
            <a:endParaRPr kumimoji="0" lang="en-GB" sz="1800" b="1" i="0" u="none" strike="noStrike" cap="none" normalizeH="0" baseline="0" dirty="0">
              <a:ln>
                <a:noFill/>
              </a:ln>
              <a:solidFill>
                <a:schemeClr val="bg1">
                  <a:lumMod val="50000"/>
                </a:schemeClr>
              </a:solidFill>
              <a:effectLst/>
              <a:latin typeface="Helvetica" panose="020B0604020202020204" pitchFamily="34" charset="0"/>
            </a:endParaRPr>
          </a:p>
        </p:txBody>
      </p:sp>
      <p:sp>
        <p:nvSpPr>
          <p:cNvPr id="61" name="Rounded Rectangle 60"/>
          <p:cNvSpPr/>
          <p:nvPr/>
        </p:nvSpPr>
        <p:spPr bwMode="auto">
          <a:xfrm>
            <a:off x="1811704" y="1787753"/>
            <a:ext cx="1403289" cy="1299647"/>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a:ln>
                  <a:noFill/>
                </a:ln>
                <a:solidFill>
                  <a:schemeClr val="bg1">
                    <a:lumMod val="50000"/>
                  </a:schemeClr>
                </a:solidFill>
                <a:effectLst/>
                <a:latin typeface="Helvetica" panose="020B0604020202020204" pitchFamily="34" charset="0"/>
              </a:rPr>
              <a:t>Node</a:t>
            </a:r>
            <a:endParaRPr kumimoji="0" lang="en-GB" sz="1600" i="0" u="none" strike="noStrike" cap="none" normalizeH="0" baseline="0" dirty="0">
              <a:ln>
                <a:noFill/>
              </a:ln>
              <a:solidFill>
                <a:schemeClr val="bg1">
                  <a:lumMod val="50000"/>
                </a:schemeClr>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a:ln>
                <a:noFill/>
              </a:ln>
              <a:solidFill>
                <a:schemeClr val="bg1">
                  <a:lumMod val="50000"/>
                </a:schemeClr>
              </a:solidFill>
              <a:effectLst/>
              <a:latin typeface="Helvetica" panose="020B0604020202020204" pitchFamily="34" charset="0"/>
            </a:endParaRPr>
          </a:p>
        </p:txBody>
      </p:sp>
      <p:grpSp>
        <p:nvGrpSpPr>
          <p:cNvPr id="63" name="Group 62"/>
          <p:cNvGrpSpPr/>
          <p:nvPr/>
        </p:nvGrpSpPr>
        <p:grpSpPr>
          <a:xfrm>
            <a:off x="3566428" y="1353999"/>
            <a:ext cx="1817077" cy="1776046"/>
            <a:chOff x="2305709" y="2033954"/>
            <a:chExt cx="1817077" cy="1776046"/>
          </a:xfrm>
        </p:grpSpPr>
        <p:sp>
          <p:nvSpPr>
            <p:cNvPr id="64" name="Rounded Rectangle 63"/>
            <p:cNvSpPr/>
            <p:nvPr/>
          </p:nvSpPr>
          <p:spPr bwMode="auto">
            <a:xfrm>
              <a:off x="2524645" y="2467707"/>
              <a:ext cx="1403288" cy="1299647"/>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a:ln>
                    <a:noFill/>
                  </a:ln>
                  <a:solidFill>
                    <a:schemeClr val="bg1">
                      <a:lumMod val="50000"/>
                    </a:schemeClr>
                  </a:solidFill>
                  <a:effectLst/>
                  <a:latin typeface="Helvetica" panose="020B0604020202020204" pitchFamily="34" charset="0"/>
                </a:rPr>
                <a:t>Node</a:t>
              </a:r>
              <a:endParaRPr kumimoji="0" lang="en-GB" sz="1600" i="0" u="none" strike="noStrike" cap="none" normalizeH="0" baseline="0" dirty="0">
                <a:ln>
                  <a:noFill/>
                </a:ln>
                <a:solidFill>
                  <a:schemeClr val="bg1">
                    <a:lumMod val="50000"/>
                  </a:schemeClr>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a:ln>
                  <a:noFill/>
                </a:ln>
                <a:solidFill>
                  <a:schemeClr val="bg1">
                    <a:lumMod val="50000"/>
                  </a:schemeClr>
                </a:solidFill>
                <a:effectLst/>
                <a:latin typeface="Helvetica" panose="020B0604020202020204" pitchFamily="34" charset="0"/>
              </a:endParaRPr>
            </a:p>
          </p:txBody>
        </p:sp>
        <p:sp>
          <p:nvSpPr>
            <p:cNvPr id="65" name="Rectangle 64"/>
            <p:cNvSpPr/>
            <p:nvPr/>
          </p:nvSpPr>
          <p:spPr bwMode="auto">
            <a:xfrm>
              <a:off x="2305709" y="2033954"/>
              <a:ext cx="1817077" cy="1776046"/>
            </a:xfrm>
            <a:prstGeom prst="rect">
              <a:avLst/>
            </a:prstGeom>
            <a:noFill/>
            <a:ln w="38100" cap="flat" cmpd="sng" algn="ctr">
              <a:solidFill>
                <a:schemeClr val="bg1">
                  <a:lumMod val="50000"/>
                </a:schemeClr>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bg1">
                      <a:lumMod val="50000"/>
                    </a:schemeClr>
                  </a:solidFill>
                  <a:effectLst/>
                  <a:latin typeface="Helvetica" panose="020B0604020202020204" pitchFamily="34" charset="0"/>
                </a:rPr>
                <a:t>Physical Machine</a:t>
              </a:r>
            </a:p>
          </p:txBody>
        </p:sp>
      </p:grpSp>
      <p:sp>
        <p:nvSpPr>
          <p:cNvPr id="24" name="Rounded Rectangle 23"/>
          <p:cNvSpPr/>
          <p:nvPr/>
        </p:nvSpPr>
        <p:spPr bwMode="auto">
          <a:xfrm>
            <a:off x="1966547" y="2491137"/>
            <a:ext cx="463062" cy="457200"/>
          </a:xfrm>
          <a:prstGeom prst="roundRect">
            <a:avLst/>
          </a:prstGeom>
          <a:solidFill>
            <a:schemeClr val="bg1">
              <a:lumMod val="85000"/>
            </a:schemeClr>
          </a:solidFill>
          <a:ln w="9525" cap="flat" cmpd="sng" algn="ctr">
            <a:solidFill>
              <a:schemeClr val="bg1">
                <a:lumMod val="65000"/>
              </a:schemeClr>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bg1">
                    <a:lumMod val="50000"/>
                  </a:schemeClr>
                </a:solidFill>
                <a:effectLst/>
                <a:latin typeface="Helvetica" panose="020B0604020202020204" pitchFamily="34" charset="0"/>
              </a:rPr>
              <a:t>Pod</a:t>
            </a:r>
          </a:p>
        </p:txBody>
      </p:sp>
      <p:sp>
        <p:nvSpPr>
          <p:cNvPr id="26" name="Rounded Rectangle 25"/>
          <p:cNvSpPr/>
          <p:nvPr/>
        </p:nvSpPr>
        <p:spPr bwMode="auto">
          <a:xfrm>
            <a:off x="3947427" y="2491137"/>
            <a:ext cx="463062"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27" name="Rounded Rectangle 26"/>
          <p:cNvSpPr/>
          <p:nvPr/>
        </p:nvSpPr>
        <p:spPr bwMode="auto">
          <a:xfrm>
            <a:off x="4543564" y="2491137"/>
            <a:ext cx="463062" cy="457200"/>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bg1">
                    <a:lumMod val="50000"/>
                  </a:schemeClr>
                </a:solidFill>
                <a:effectLst/>
                <a:latin typeface="Helvetica" panose="020B0604020202020204" pitchFamily="34" charset="0"/>
              </a:rPr>
              <a:t>Pod</a:t>
            </a:r>
          </a:p>
        </p:txBody>
      </p:sp>
      <p:sp>
        <p:nvSpPr>
          <p:cNvPr id="30" name="Rounded Rectangle 29"/>
          <p:cNvSpPr/>
          <p:nvPr/>
        </p:nvSpPr>
        <p:spPr bwMode="auto">
          <a:xfrm>
            <a:off x="5887596" y="2491137"/>
            <a:ext cx="463062" cy="457200"/>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bg1">
                    <a:lumMod val="50000"/>
                  </a:schemeClr>
                </a:solidFill>
                <a:effectLst/>
                <a:latin typeface="Helvetica" panose="020B0604020202020204" pitchFamily="34" charset="0"/>
              </a:rPr>
              <a:t>Pod</a:t>
            </a:r>
          </a:p>
        </p:txBody>
      </p:sp>
      <p:sp>
        <p:nvSpPr>
          <p:cNvPr id="31" name="Rounded Rectangle 30"/>
          <p:cNvSpPr/>
          <p:nvPr/>
        </p:nvSpPr>
        <p:spPr bwMode="auto">
          <a:xfrm>
            <a:off x="6483733" y="2491137"/>
            <a:ext cx="463062"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78" name="Rectangle 77"/>
          <p:cNvSpPr/>
          <p:nvPr/>
        </p:nvSpPr>
        <p:spPr bwMode="auto">
          <a:xfrm>
            <a:off x="3785364" y="4026872"/>
            <a:ext cx="1369859" cy="773723"/>
          </a:xfrm>
          <a:prstGeom prst="rect">
            <a:avLst/>
          </a:prstGeom>
          <a:solidFill>
            <a:schemeClr val="accent6">
              <a:lumMod val="20000"/>
              <a:lumOff val="80000"/>
            </a:schemeClr>
          </a:solidFill>
          <a:ln w="2540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Service X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Controller</a:t>
            </a:r>
          </a:p>
        </p:txBody>
      </p:sp>
      <p:sp>
        <p:nvSpPr>
          <p:cNvPr id="79" name="Rounded Rectangle 78"/>
          <p:cNvSpPr/>
          <p:nvPr/>
        </p:nvSpPr>
        <p:spPr bwMode="auto">
          <a:xfrm>
            <a:off x="2562684" y="2491137"/>
            <a:ext cx="463062"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82" name="Bent Arrow 81"/>
          <p:cNvSpPr/>
          <p:nvPr/>
        </p:nvSpPr>
        <p:spPr bwMode="auto">
          <a:xfrm rot="10800000">
            <a:off x="5155221" y="2948337"/>
            <a:ext cx="1670539" cy="1705721"/>
          </a:xfrm>
          <a:prstGeom prst="bentArrow">
            <a:avLst>
              <a:gd name="adj1" fmla="val 13772"/>
              <a:gd name="adj2" fmla="val 15351"/>
              <a:gd name="adj3" fmla="val 25000"/>
              <a:gd name="adj4" fmla="val 4375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3" name="Bent Arrow 82"/>
          <p:cNvSpPr/>
          <p:nvPr/>
        </p:nvSpPr>
        <p:spPr bwMode="auto">
          <a:xfrm rot="16200000">
            <a:off x="2348797" y="3111208"/>
            <a:ext cx="1599440" cy="1273695"/>
          </a:xfrm>
          <a:prstGeom prst="bentArrow">
            <a:avLst>
              <a:gd name="adj1" fmla="val 16993"/>
              <a:gd name="adj2" fmla="val 20344"/>
              <a:gd name="adj3" fmla="val 25000"/>
              <a:gd name="adj4" fmla="val 4375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5" name="TextBox 84"/>
          <p:cNvSpPr txBox="1"/>
          <p:nvPr/>
        </p:nvSpPr>
        <p:spPr>
          <a:xfrm>
            <a:off x="5911362" y="4484072"/>
            <a:ext cx="1992853" cy="369332"/>
          </a:xfrm>
          <a:prstGeom prst="rect">
            <a:avLst/>
          </a:prstGeom>
          <a:noFill/>
        </p:spPr>
        <p:txBody>
          <a:bodyPr wrap="none" rtlCol="0">
            <a:spAutoFit/>
          </a:bodyPr>
          <a:lstStyle/>
          <a:p>
            <a:r>
              <a:rPr lang="en-GB" i="1" dirty="0"/>
              <a:t>Send to service X</a:t>
            </a:r>
          </a:p>
        </p:txBody>
      </p:sp>
      <p:sp>
        <p:nvSpPr>
          <p:cNvPr id="86" name="TextBox 85"/>
          <p:cNvSpPr txBox="1"/>
          <p:nvPr/>
        </p:nvSpPr>
        <p:spPr>
          <a:xfrm rot="19113132">
            <a:off x="2806180" y="3580682"/>
            <a:ext cx="1292057" cy="584775"/>
          </a:xfrm>
          <a:prstGeom prst="rect">
            <a:avLst/>
          </a:prstGeom>
          <a:noFill/>
        </p:spPr>
        <p:txBody>
          <a:bodyPr wrap="square" rtlCol="0">
            <a:spAutoFit/>
          </a:bodyPr>
          <a:lstStyle/>
          <a:p>
            <a:pPr algn="ctr"/>
            <a:r>
              <a:rPr lang="en-GB" sz="1600" i="1" dirty="0">
                <a:solidFill>
                  <a:srgbClr val="FF0000"/>
                </a:solidFill>
              </a:rPr>
              <a:t>Choose </a:t>
            </a:r>
          </a:p>
          <a:p>
            <a:pPr algn="ctr"/>
            <a:r>
              <a:rPr lang="en-GB" sz="1600" i="1" dirty="0">
                <a:solidFill>
                  <a:srgbClr val="FF0000"/>
                </a:solidFill>
              </a:rPr>
              <a:t>pod</a:t>
            </a:r>
          </a:p>
        </p:txBody>
      </p:sp>
      <p:sp>
        <p:nvSpPr>
          <p:cNvPr id="87" name="Rectangle 86"/>
          <p:cNvSpPr/>
          <p:nvPr/>
        </p:nvSpPr>
        <p:spPr bwMode="auto">
          <a:xfrm>
            <a:off x="3765401" y="5709137"/>
            <a:ext cx="1389819" cy="504092"/>
          </a:xfrm>
          <a:prstGeom prst="rect">
            <a:avLst/>
          </a:prstGeom>
          <a:solidFill>
            <a:schemeClr val="accent6">
              <a:lumMod val="20000"/>
              <a:lumOff val="80000"/>
            </a:schemeClr>
          </a:solidFill>
          <a:ln w="2222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INGRESS</a:t>
            </a:r>
          </a:p>
        </p:txBody>
      </p:sp>
      <p:sp>
        <p:nvSpPr>
          <p:cNvPr id="88" name="Rectangle 87"/>
          <p:cNvSpPr/>
          <p:nvPr/>
        </p:nvSpPr>
        <p:spPr bwMode="auto">
          <a:xfrm>
            <a:off x="6003409" y="5555096"/>
            <a:ext cx="1369859" cy="773723"/>
          </a:xfrm>
          <a:prstGeom prst="rect">
            <a:avLst/>
          </a:prstGeom>
          <a:solidFill>
            <a:schemeClr val="accent6">
              <a:lumMod val="20000"/>
              <a:lumOff val="80000"/>
            </a:schemeClr>
          </a:solidFill>
          <a:ln w="2540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Service Y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Controller</a:t>
            </a:r>
          </a:p>
        </p:txBody>
      </p:sp>
      <p:sp>
        <p:nvSpPr>
          <p:cNvPr id="89" name="Up Arrow 88"/>
          <p:cNvSpPr/>
          <p:nvPr/>
        </p:nvSpPr>
        <p:spPr bwMode="auto">
          <a:xfrm>
            <a:off x="4234962" y="4800595"/>
            <a:ext cx="504092" cy="908541"/>
          </a:xfrm>
          <a:prstGeom prst="up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0" name="Right Arrow 89"/>
          <p:cNvSpPr/>
          <p:nvPr/>
        </p:nvSpPr>
        <p:spPr bwMode="auto">
          <a:xfrm>
            <a:off x="2475862" y="5801091"/>
            <a:ext cx="1289539" cy="369277"/>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pic>
        <p:nvPicPr>
          <p:cNvPr id="91" name="Picture 90" descr="Computer White Background Images | AWB"/>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60231" y="5363304"/>
            <a:ext cx="1019908" cy="1019908"/>
          </a:xfrm>
          <a:prstGeom prst="rect">
            <a:avLst/>
          </a:prstGeom>
        </p:spPr>
      </p:pic>
      <p:sp>
        <p:nvSpPr>
          <p:cNvPr id="92" name="TextBox 91"/>
          <p:cNvSpPr txBox="1"/>
          <p:nvPr/>
        </p:nvSpPr>
        <p:spPr>
          <a:xfrm>
            <a:off x="2794215" y="6088887"/>
            <a:ext cx="1014045" cy="369332"/>
          </a:xfrm>
          <a:prstGeom prst="rect">
            <a:avLst/>
          </a:prstGeom>
          <a:noFill/>
        </p:spPr>
        <p:txBody>
          <a:bodyPr wrap="square" rtlCol="0">
            <a:spAutoFit/>
          </a:bodyPr>
          <a:lstStyle/>
          <a:p>
            <a:r>
              <a:rPr lang="en-GB" dirty="0"/>
              <a:t>Port: 80</a:t>
            </a:r>
          </a:p>
        </p:txBody>
      </p:sp>
      <p:sp>
        <p:nvSpPr>
          <p:cNvPr id="93" name="Up Arrow 92"/>
          <p:cNvSpPr/>
          <p:nvPr/>
        </p:nvSpPr>
        <p:spPr bwMode="auto">
          <a:xfrm>
            <a:off x="3956217" y="2956733"/>
            <a:ext cx="504093" cy="1063790"/>
          </a:xfrm>
          <a:prstGeom prst="up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4" name="Arc 93"/>
          <p:cNvSpPr/>
          <p:nvPr/>
        </p:nvSpPr>
        <p:spPr bwMode="auto">
          <a:xfrm>
            <a:off x="3256084" y="3611284"/>
            <a:ext cx="1868091" cy="1306540"/>
          </a:xfrm>
          <a:prstGeom prst="arc">
            <a:avLst>
              <a:gd name="adj1" fmla="val 8111980"/>
              <a:gd name="adj2" fmla="val 18565735"/>
            </a:avLst>
          </a:prstGeom>
          <a:noFill/>
          <a:ln w="22225" cap="flat" cmpd="sng" algn="ctr">
            <a:solidFill>
              <a:srgbClr val="FF0000"/>
            </a:solidFill>
            <a:prstDash val="solid"/>
            <a:round/>
            <a:headEnd type="arrow" w="med" len="med"/>
            <a:tailEnd type="arrow"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5" name="Right Arrow 94"/>
          <p:cNvSpPr/>
          <p:nvPr/>
        </p:nvSpPr>
        <p:spPr bwMode="auto">
          <a:xfrm>
            <a:off x="5155219" y="5801091"/>
            <a:ext cx="848189" cy="335937"/>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6" name="Arc 95"/>
          <p:cNvSpPr/>
          <p:nvPr/>
        </p:nvSpPr>
        <p:spPr bwMode="auto">
          <a:xfrm>
            <a:off x="3891143" y="5266138"/>
            <a:ext cx="1727142" cy="1153991"/>
          </a:xfrm>
          <a:prstGeom prst="arc">
            <a:avLst>
              <a:gd name="adj1" fmla="val 12746477"/>
              <a:gd name="adj2" fmla="val 1898642"/>
            </a:avLst>
          </a:prstGeom>
          <a:noFill/>
          <a:ln w="22225" cap="flat" cmpd="sng" algn="ctr">
            <a:solidFill>
              <a:srgbClr val="FF0000"/>
            </a:solidFill>
            <a:prstDash val="solid"/>
            <a:round/>
            <a:headEnd type="arrow" w="med" len="med"/>
            <a:tailEnd type="arrow"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7" name="TextBox 96"/>
          <p:cNvSpPr txBox="1"/>
          <p:nvPr/>
        </p:nvSpPr>
        <p:spPr>
          <a:xfrm rot="1278414">
            <a:off x="4532349" y="5051153"/>
            <a:ext cx="1292057" cy="584775"/>
          </a:xfrm>
          <a:prstGeom prst="rect">
            <a:avLst/>
          </a:prstGeom>
          <a:noFill/>
        </p:spPr>
        <p:txBody>
          <a:bodyPr wrap="square" rtlCol="0">
            <a:spAutoFit/>
          </a:bodyPr>
          <a:lstStyle/>
          <a:p>
            <a:pPr algn="ctr"/>
            <a:r>
              <a:rPr lang="en-GB" sz="1600" i="1" dirty="0">
                <a:solidFill>
                  <a:srgbClr val="FF0000"/>
                </a:solidFill>
              </a:rPr>
              <a:t>Choose </a:t>
            </a:r>
          </a:p>
          <a:p>
            <a:pPr algn="ctr"/>
            <a:r>
              <a:rPr lang="en-GB" sz="1600" i="1" dirty="0">
                <a:solidFill>
                  <a:srgbClr val="FF0000"/>
                </a:solidFill>
              </a:rPr>
              <a:t>service</a:t>
            </a:r>
          </a:p>
        </p:txBody>
      </p:sp>
      <p:sp>
        <p:nvSpPr>
          <p:cNvPr id="98" name="TextBox 97"/>
          <p:cNvSpPr txBox="1"/>
          <p:nvPr/>
        </p:nvSpPr>
        <p:spPr>
          <a:xfrm>
            <a:off x="45706" y="3521154"/>
            <a:ext cx="2192215" cy="1754326"/>
          </a:xfrm>
          <a:prstGeom prst="rect">
            <a:avLst/>
          </a:prstGeom>
          <a:solidFill>
            <a:schemeClr val="bg1"/>
          </a:solidFill>
          <a:ln w="15875">
            <a:solidFill>
              <a:schemeClr val="tx1"/>
            </a:solidFill>
          </a:ln>
        </p:spPr>
        <p:txBody>
          <a:bodyPr wrap="square" rtlCol="0">
            <a:spAutoFit/>
          </a:bodyPr>
          <a:lstStyle/>
          <a:p>
            <a:r>
              <a:rPr lang="en-GB" dirty="0"/>
              <a:t>Note: </a:t>
            </a:r>
          </a:p>
          <a:p>
            <a:r>
              <a:rPr lang="en-GB" dirty="0"/>
              <a:t>The “service controller” is more of an abstract concept than is depicted here!!</a:t>
            </a:r>
          </a:p>
        </p:txBody>
      </p:sp>
    </p:spTree>
    <p:extLst>
      <p:ext uri="{BB962C8B-B14F-4D97-AF65-F5344CB8AC3E}">
        <p14:creationId xmlns:p14="http://schemas.microsoft.com/office/powerpoint/2010/main" val="1349503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Kubernetes Cluster?</a:t>
            </a:r>
          </a:p>
        </p:txBody>
      </p:sp>
      <p:sp>
        <p:nvSpPr>
          <p:cNvPr id="3" name="Content Placeholder 2"/>
          <p:cNvSpPr>
            <a:spLocks noGrp="1"/>
          </p:cNvSpPr>
          <p:nvPr>
            <p:ph idx="1"/>
          </p:nvPr>
        </p:nvSpPr>
        <p:spPr/>
        <p:txBody>
          <a:bodyPr/>
          <a:lstStyle/>
          <a:p>
            <a:r>
              <a:rPr lang="en-GB" dirty="0"/>
              <a:t>Kubernetes coordinates a highly available </a:t>
            </a:r>
            <a:r>
              <a:rPr lang="en-GB" b="1" dirty="0"/>
              <a:t>cluster of computers</a:t>
            </a:r>
            <a:r>
              <a:rPr lang="en-GB" dirty="0"/>
              <a:t> that are connected to work as a single unit. </a:t>
            </a:r>
          </a:p>
          <a:p>
            <a:r>
              <a:rPr lang="en-GB" dirty="0"/>
              <a:t>Kubernetes automates the distribution and scheduling of application </a:t>
            </a:r>
            <a:r>
              <a:rPr lang="en-GB" b="1" dirty="0"/>
              <a:t>containers across a cluster</a:t>
            </a:r>
          </a:p>
          <a:p>
            <a:r>
              <a:rPr lang="en-GB" dirty="0"/>
              <a:t>A Kubernetes cluster consists of two types of resources:</a:t>
            </a:r>
          </a:p>
          <a:p>
            <a:pPr lvl="1"/>
            <a:r>
              <a:rPr lang="en-GB" dirty="0"/>
              <a:t>The </a:t>
            </a:r>
            <a:r>
              <a:rPr lang="en-GB" b="1" dirty="0">
                <a:solidFill>
                  <a:srgbClr val="0070C0"/>
                </a:solidFill>
              </a:rPr>
              <a:t>Master</a:t>
            </a:r>
            <a:r>
              <a:rPr lang="en-GB" dirty="0"/>
              <a:t> coordinates the cluster</a:t>
            </a:r>
          </a:p>
          <a:p>
            <a:pPr lvl="1"/>
            <a:r>
              <a:rPr lang="en-GB" b="1" dirty="0">
                <a:solidFill>
                  <a:srgbClr val="0070C0"/>
                </a:solidFill>
              </a:rPr>
              <a:t>Nodes</a:t>
            </a:r>
            <a:r>
              <a:rPr lang="en-GB" dirty="0"/>
              <a:t> are the workers that run applications</a:t>
            </a:r>
          </a:p>
          <a:p>
            <a:r>
              <a:rPr lang="en-GB" dirty="0"/>
              <a:t>The </a:t>
            </a:r>
            <a:r>
              <a:rPr lang="en-GB" b="1" dirty="0"/>
              <a:t>Master</a:t>
            </a:r>
            <a:r>
              <a:rPr lang="en-GB" dirty="0"/>
              <a:t> is responsible for managing the cluster.</a:t>
            </a:r>
          </a:p>
          <a:p>
            <a:r>
              <a:rPr lang="en-GB" dirty="0"/>
              <a:t>A </a:t>
            </a:r>
            <a:r>
              <a:rPr lang="en-GB" b="1" dirty="0"/>
              <a:t>Worker</a:t>
            </a:r>
            <a:r>
              <a:rPr lang="en-GB" dirty="0"/>
              <a:t> </a:t>
            </a:r>
            <a:r>
              <a:rPr lang="en-GB" b="1" dirty="0"/>
              <a:t>Node</a:t>
            </a:r>
            <a:r>
              <a:rPr lang="en-GB" dirty="0"/>
              <a:t> is a </a:t>
            </a:r>
            <a:r>
              <a:rPr lang="en-GB" b="1" dirty="0">
                <a:solidFill>
                  <a:srgbClr val="FF0000"/>
                </a:solidFill>
              </a:rPr>
              <a:t>VM or a physical computer </a:t>
            </a:r>
            <a:r>
              <a:rPr lang="en-GB" dirty="0"/>
              <a:t>that serves as a worker machine in a Kubernetes cluster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3737042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Architecture</a:t>
            </a:r>
          </a:p>
        </p:txBody>
      </p:sp>
      <p:sp>
        <p:nvSpPr>
          <p:cNvPr id="4" name="Footer Placeholder 3"/>
          <p:cNvSpPr>
            <a:spLocks noGrp="1"/>
          </p:cNvSpPr>
          <p:nvPr>
            <p:ph type="ftr" sz="quarter" idx="10"/>
          </p:nvPr>
        </p:nvSpPr>
        <p:spPr>
          <a:xfrm>
            <a:off x="79375" y="6717364"/>
            <a:ext cx="2895600" cy="320675"/>
          </a:xfrm>
        </p:spPr>
        <p:txBody>
          <a:bodyPr/>
          <a:lstStyle/>
          <a:p>
            <a:pPr>
              <a:defRPr/>
            </a:pPr>
            <a:r>
              <a:rPr lang="en-US" altLang="en-US"/>
              <a:t>WEB</a:t>
            </a:r>
            <a:endParaRPr lang="en-US" altLang="en-US" dirty="0"/>
          </a:p>
        </p:txBody>
      </p:sp>
      <p:grpSp>
        <p:nvGrpSpPr>
          <p:cNvPr id="8" name="Group 7"/>
          <p:cNvGrpSpPr/>
          <p:nvPr/>
        </p:nvGrpSpPr>
        <p:grpSpPr>
          <a:xfrm>
            <a:off x="31520" y="1600303"/>
            <a:ext cx="8193199" cy="5188790"/>
            <a:chOff x="159445" y="1151050"/>
            <a:chExt cx="8193199" cy="5188790"/>
          </a:xfrm>
        </p:grpSpPr>
        <p:grpSp>
          <p:nvGrpSpPr>
            <p:cNvPr id="7" name="Group 6"/>
            <p:cNvGrpSpPr/>
            <p:nvPr/>
          </p:nvGrpSpPr>
          <p:grpSpPr>
            <a:xfrm>
              <a:off x="159445" y="1151050"/>
              <a:ext cx="8193199" cy="5188790"/>
              <a:chOff x="353695" y="1151050"/>
              <a:chExt cx="8193199" cy="5188790"/>
            </a:xfrm>
          </p:grpSpPr>
          <p:pic>
            <p:nvPicPr>
              <p:cNvPr id="7170" name="Picture 2" descr="Image result for kubernet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695" y="1151050"/>
                <a:ext cx="8193199" cy="518879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bwMode="auto">
              <a:xfrm>
                <a:off x="2195488" y="2390437"/>
                <a:ext cx="4288861" cy="1541019"/>
              </a:xfrm>
              <a:prstGeom prst="rect">
                <a:avLst/>
              </a:prstGeom>
              <a:noFill/>
              <a:ln w="28575"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 name="TextBox 4"/>
              <p:cNvSpPr txBox="1"/>
              <p:nvPr/>
            </p:nvSpPr>
            <p:spPr>
              <a:xfrm>
                <a:off x="728736" y="2538969"/>
                <a:ext cx="1373920" cy="923330"/>
              </a:xfrm>
              <a:prstGeom prst="rect">
                <a:avLst/>
              </a:prstGeom>
              <a:noFill/>
            </p:spPr>
            <p:txBody>
              <a:bodyPr wrap="square" rtlCol="0">
                <a:spAutoFit/>
              </a:bodyPr>
              <a:lstStyle/>
              <a:p>
                <a:r>
                  <a:rPr lang="en-GB" dirty="0">
                    <a:solidFill>
                      <a:srgbClr val="FF0000"/>
                    </a:solidFill>
                  </a:rPr>
                  <a:t>Kubernetes Control Plane</a:t>
                </a:r>
              </a:p>
            </p:txBody>
          </p:sp>
        </p:grpSp>
        <p:sp>
          <p:nvSpPr>
            <p:cNvPr id="9" name="TextBox 8"/>
            <p:cNvSpPr txBox="1"/>
            <p:nvPr/>
          </p:nvSpPr>
          <p:spPr>
            <a:xfrm>
              <a:off x="315557" y="4687267"/>
              <a:ext cx="1373920" cy="923330"/>
            </a:xfrm>
            <a:prstGeom prst="rect">
              <a:avLst/>
            </a:prstGeom>
            <a:noFill/>
          </p:spPr>
          <p:txBody>
            <a:bodyPr wrap="square" rtlCol="0">
              <a:spAutoFit/>
            </a:bodyPr>
            <a:lstStyle/>
            <a:p>
              <a:r>
                <a:rPr lang="en-GB" dirty="0">
                  <a:solidFill>
                    <a:srgbClr val="FF0000"/>
                  </a:solidFill>
                </a:rPr>
                <a:t>Kubernetes Worker Nodes</a:t>
              </a:r>
            </a:p>
          </p:txBody>
        </p:sp>
        <p:sp>
          <p:nvSpPr>
            <p:cNvPr id="10" name="Rectangle 9"/>
            <p:cNvSpPr/>
            <p:nvPr/>
          </p:nvSpPr>
          <p:spPr bwMode="auto">
            <a:xfrm>
              <a:off x="257175" y="1903066"/>
              <a:ext cx="6556730" cy="4274936"/>
            </a:xfrm>
            <a:prstGeom prst="rect">
              <a:avLst/>
            </a:prstGeom>
            <a:noFill/>
            <a:ln w="28575" cap="flat" cmpd="sng" algn="ctr">
              <a:solidFill>
                <a:srgbClr val="FF0000"/>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p:cNvSpPr txBox="1"/>
            <p:nvPr/>
          </p:nvSpPr>
          <p:spPr>
            <a:xfrm>
              <a:off x="6860395" y="4687267"/>
              <a:ext cx="1373920" cy="646331"/>
            </a:xfrm>
            <a:prstGeom prst="rect">
              <a:avLst/>
            </a:prstGeom>
            <a:noFill/>
          </p:spPr>
          <p:txBody>
            <a:bodyPr wrap="square" rtlCol="0">
              <a:spAutoFit/>
            </a:bodyPr>
            <a:lstStyle/>
            <a:p>
              <a:r>
                <a:rPr lang="en-GB" dirty="0">
                  <a:solidFill>
                    <a:srgbClr val="FF0000"/>
                  </a:solidFill>
                </a:rPr>
                <a:t>Kubernetes Cluster</a:t>
              </a:r>
            </a:p>
          </p:txBody>
        </p:sp>
      </p:grpSp>
      <p:sp>
        <p:nvSpPr>
          <p:cNvPr id="6" name="TextBox 5"/>
          <p:cNvSpPr txBox="1"/>
          <p:nvPr/>
        </p:nvSpPr>
        <p:spPr>
          <a:xfrm>
            <a:off x="6290099" y="0"/>
            <a:ext cx="2853901" cy="3416320"/>
          </a:xfrm>
          <a:prstGeom prst="rect">
            <a:avLst/>
          </a:prstGeom>
          <a:solidFill>
            <a:schemeClr val="accent6">
              <a:lumMod val="20000"/>
              <a:lumOff val="80000"/>
            </a:schemeClr>
          </a:solidFill>
          <a:ln w="12700">
            <a:solidFill>
              <a:schemeClr val="tx1"/>
            </a:solidFill>
          </a:ln>
        </p:spPr>
        <p:txBody>
          <a:bodyPr wrap="square" rtlCol="0">
            <a:spAutoFit/>
          </a:bodyPr>
          <a:lstStyle/>
          <a:p>
            <a:r>
              <a:rPr lang="en-GB" dirty="0"/>
              <a:t>Control plane components can be run on any machine in the cluster. However, for simplicity, set up scripts typically start all control plane components on the same machine (aka the </a:t>
            </a:r>
            <a:r>
              <a:rPr lang="en-GB" b="1" dirty="0"/>
              <a:t>Kubernetes Master</a:t>
            </a:r>
            <a:r>
              <a:rPr lang="en-GB" dirty="0"/>
              <a:t>) </a:t>
            </a:r>
          </a:p>
          <a:p>
            <a:r>
              <a:rPr lang="en-GB" dirty="0"/>
              <a:t>Do </a:t>
            </a:r>
            <a:r>
              <a:rPr lang="en-GB" u="sng" dirty="0"/>
              <a:t>not</a:t>
            </a:r>
            <a:r>
              <a:rPr lang="en-GB" dirty="0"/>
              <a:t> run user containers on this machine</a:t>
            </a:r>
          </a:p>
        </p:txBody>
      </p:sp>
      <p:sp>
        <p:nvSpPr>
          <p:cNvPr id="12" name="TextBox 11"/>
          <p:cNvSpPr txBox="1"/>
          <p:nvPr/>
        </p:nvSpPr>
        <p:spPr>
          <a:xfrm>
            <a:off x="2777660" y="2473429"/>
            <a:ext cx="2513830" cy="338554"/>
          </a:xfrm>
          <a:prstGeom prst="rect">
            <a:avLst/>
          </a:prstGeom>
          <a:solidFill>
            <a:srgbClr val="008080"/>
          </a:solidFill>
        </p:spPr>
        <p:txBody>
          <a:bodyPr wrap="none" rtlCol="0">
            <a:spAutoFit/>
          </a:bodyPr>
          <a:lstStyle/>
          <a:p>
            <a:r>
              <a:rPr lang="en-GB" sz="1600" b="1" dirty="0">
                <a:solidFill>
                  <a:schemeClr val="bg1"/>
                </a:solidFill>
              </a:rPr>
              <a:t>KUBERNETES MASTER</a:t>
            </a:r>
          </a:p>
        </p:txBody>
      </p:sp>
      <p:sp>
        <p:nvSpPr>
          <p:cNvPr id="13" name="Down Arrow 12"/>
          <p:cNvSpPr/>
          <p:nvPr/>
        </p:nvSpPr>
        <p:spPr bwMode="auto">
          <a:xfrm rot="5400000">
            <a:off x="5889715" y="2470922"/>
            <a:ext cx="457200" cy="343568"/>
          </a:xfrm>
          <a:prstGeom prst="down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4658981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Containers</a:t>
            </a:r>
          </a:p>
        </p:txBody>
      </p:sp>
      <p:sp>
        <p:nvSpPr>
          <p:cNvPr id="3" name="Content Placeholder 2"/>
          <p:cNvSpPr>
            <a:spLocks noGrp="1"/>
          </p:cNvSpPr>
          <p:nvPr>
            <p:ph idx="1"/>
          </p:nvPr>
        </p:nvSpPr>
        <p:spPr>
          <a:xfrm>
            <a:off x="1047750" y="1332146"/>
            <a:ext cx="7029450" cy="4506679"/>
          </a:xfrm>
        </p:spPr>
        <p:txBody>
          <a:bodyPr/>
          <a:lstStyle/>
          <a:p>
            <a:pPr marL="0" indent="0">
              <a:buNone/>
            </a:pPr>
            <a:r>
              <a:rPr lang="en-GB" b="1" u="sng" dirty="0"/>
              <a:t>Container Runtime</a:t>
            </a:r>
          </a:p>
          <a:p>
            <a:r>
              <a:rPr lang="en-GB" dirty="0"/>
              <a:t>The container runtime is the software that is responsible for running containers</a:t>
            </a:r>
          </a:p>
          <a:p>
            <a:r>
              <a:rPr lang="en-GB" dirty="0"/>
              <a:t>Kubernetes supports any container runtime that implements the Kubernetes Container Runtime Interface (CRI) e.g. Docker</a:t>
            </a:r>
          </a:p>
          <a:p>
            <a:pPr lvl="1"/>
            <a:r>
              <a:rPr lang="en-GB" dirty="0"/>
              <a:t>Note: cloud providers have different container implementations e.g. AWS containers, Azure </a:t>
            </a:r>
            <a:r>
              <a:rPr lang="en-GB"/>
              <a:t>Container Instances (ACI), etc.</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047749" y="4704657"/>
            <a:ext cx="7091041" cy="1200329"/>
          </a:xfrm>
          <a:prstGeom prst="rect">
            <a:avLst/>
          </a:prstGeom>
          <a:noFill/>
          <a:ln w="28575">
            <a:solidFill>
              <a:schemeClr val="tx1"/>
            </a:solidFill>
          </a:ln>
        </p:spPr>
        <p:txBody>
          <a:bodyPr wrap="square" rtlCol="0">
            <a:spAutoFit/>
          </a:bodyPr>
          <a:lstStyle/>
          <a:p>
            <a:r>
              <a:rPr lang="en-GB" dirty="0"/>
              <a:t>FYI: </a:t>
            </a:r>
          </a:p>
          <a:p>
            <a:r>
              <a:rPr lang="en-GB" dirty="0"/>
              <a:t>Cloud providers give you an API for importing Docker containers, so you can build your containers locally on your own machine before deploying them into the cloud</a:t>
            </a:r>
          </a:p>
        </p:txBody>
      </p:sp>
    </p:spTree>
    <p:extLst>
      <p:ext uri="{BB962C8B-B14F-4D97-AF65-F5344CB8AC3E}">
        <p14:creationId xmlns:p14="http://schemas.microsoft.com/office/powerpoint/2010/main" val="2171695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Node Components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ectangle 4"/>
          <p:cNvSpPr/>
          <p:nvPr/>
        </p:nvSpPr>
        <p:spPr bwMode="auto">
          <a:xfrm>
            <a:off x="3100760" y="2485292"/>
            <a:ext cx="2063262" cy="272952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Node</a:t>
            </a:r>
          </a:p>
        </p:txBody>
      </p:sp>
      <p:sp>
        <p:nvSpPr>
          <p:cNvPr id="6" name="Rounded Rectangle 5"/>
          <p:cNvSpPr/>
          <p:nvPr/>
        </p:nvSpPr>
        <p:spPr bwMode="auto">
          <a:xfrm>
            <a:off x="3270745" y="2988651"/>
            <a:ext cx="1664677" cy="621323"/>
          </a:xfrm>
          <a:prstGeom prst="round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kubelet</a:t>
            </a:r>
            <a:r>
              <a:rPr kumimoji="0" lang="en-GB" sz="1800" b="0" i="0" u="none" strike="noStrike" cap="none" normalizeH="0" baseline="0" dirty="0">
                <a:ln>
                  <a:noFill/>
                </a:ln>
                <a:solidFill>
                  <a:schemeClr val="tx1"/>
                </a:solidFill>
                <a:effectLst/>
                <a:latin typeface="Helvetica" panose="020B0604020202020204" pitchFamily="34" charset="0"/>
              </a:rPr>
              <a:t>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process</a:t>
            </a:r>
          </a:p>
        </p:txBody>
      </p:sp>
      <p:sp>
        <p:nvSpPr>
          <p:cNvPr id="7" name="Rectangle 6"/>
          <p:cNvSpPr/>
          <p:nvPr/>
        </p:nvSpPr>
        <p:spPr bwMode="auto">
          <a:xfrm>
            <a:off x="3886206" y="2485292"/>
            <a:ext cx="1277815" cy="363415"/>
          </a:xfrm>
          <a:prstGeom prst="rect">
            <a:avLst/>
          </a:prstGeom>
          <a:solidFill>
            <a:schemeClr val="accent2">
              <a:lumMod val="40000"/>
              <a:lumOff val="6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kube</a:t>
            </a:r>
            <a:r>
              <a:rPr kumimoji="0" lang="en-GB" sz="1800" b="0" i="0" u="none" strike="noStrike" cap="none" normalizeH="0" baseline="0" dirty="0">
                <a:ln>
                  <a:noFill/>
                </a:ln>
                <a:solidFill>
                  <a:schemeClr val="tx1"/>
                </a:solidFill>
                <a:effectLst/>
                <a:latin typeface="Helvetica" panose="020B0604020202020204" pitchFamily="34" charset="0"/>
              </a:rPr>
              <a:t>-proxy</a:t>
            </a:r>
          </a:p>
        </p:txBody>
      </p:sp>
      <p:sp>
        <p:nvSpPr>
          <p:cNvPr id="8" name="Rounded Rectangle 7"/>
          <p:cNvSpPr/>
          <p:nvPr/>
        </p:nvSpPr>
        <p:spPr bwMode="auto">
          <a:xfrm>
            <a:off x="3270745" y="3751384"/>
            <a:ext cx="1664677" cy="1348153"/>
          </a:xfrm>
          <a:prstGeom prst="round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Pod</a:t>
            </a:r>
          </a:p>
        </p:txBody>
      </p:sp>
      <p:sp>
        <p:nvSpPr>
          <p:cNvPr id="9" name="Rectangle 8"/>
          <p:cNvSpPr/>
          <p:nvPr/>
        </p:nvSpPr>
        <p:spPr bwMode="auto">
          <a:xfrm>
            <a:off x="7063155" y="1998784"/>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Deployment</a:t>
            </a:r>
          </a:p>
          <a:p>
            <a:pPr marL="0" marR="0" indent="0" algn="ctr" defTabSz="914400" rtl="0" eaLnBrk="0" fontAlgn="base" latinLnBrk="0" hangingPunct="0">
              <a:lnSpc>
                <a:spcPct val="100000"/>
              </a:lnSpc>
              <a:spcBef>
                <a:spcPct val="0"/>
              </a:spcBef>
              <a:spcAft>
                <a:spcPct val="0"/>
              </a:spcAft>
              <a:buClrTx/>
              <a:buSzTx/>
              <a:buFontTx/>
              <a:buNone/>
              <a:tabLst/>
            </a:pPr>
            <a:r>
              <a:rPr lang="en-GB" dirty="0">
                <a:solidFill>
                  <a:schemeClr val="bg1"/>
                </a:solidFill>
              </a:rPr>
              <a:t>Controller</a:t>
            </a:r>
            <a:endParaRPr kumimoji="0" lang="en-GB" sz="1800" b="0" i="0" u="none" strike="noStrike" cap="none" normalizeH="0" baseline="0" dirty="0">
              <a:ln>
                <a:noFill/>
              </a:ln>
              <a:solidFill>
                <a:schemeClr val="bg1"/>
              </a:solidFill>
              <a:effectLst/>
              <a:latin typeface="Helvetica" panose="020B0604020202020204" pitchFamily="34" charset="0"/>
            </a:endParaRPr>
          </a:p>
        </p:txBody>
      </p:sp>
      <p:sp>
        <p:nvSpPr>
          <p:cNvPr id="10" name="Bent Arrow 9"/>
          <p:cNvSpPr/>
          <p:nvPr/>
        </p:nvSpPr>
        <p:spPr bwMode="auto">
          <a:xfrm rot="5400000" flipH="1">
            <a:off x="6270934" y="1472162"/>
            <a:ext cx="549884" cy="3220909"/>
          </a:xfrm>
          <a:prstGeom prst="bentArrow">
            <a:avLst/>
          </a:prstGeom>
          <a:solidFill>
            <a:schemeClr val="tx1"/>
          </a:solidFill>
          <a:ln w="9525" cap="flat" cmpd="sng" algn="ctr">
            <a:solidFill>
              <a:schemeClr val="tx1"/>
            </a:solidFill>
            <a:prstDash val="solid"/>
            <a:round/>
            <a:headEnd type="none" w="med" len="med"/>
            <a:tailEnd type="none" w="med" len="med"/>
          </a:ln>
          <a:effectLst/>
        </p:spPr>
        <p:txBody>
          <a:bodyPr vert="vert270"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 am here and </a:t>
            </a:r>
            <a:r>
              <a:rPr lang="en-GB" dirty="0"/>
              <a:t>still alive!!</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1" name="Rectangle 10"/>
          <p:cNvSpPr/>
          <p:nvPr/>
        </p:nvSpPr>
        <p:spPr bwMode="auto">
          <a:xfrm>
            <a:off x="102576" y="2485292"/>
            <a:ext cx="2708032" cy="272952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Node</a:t>
            </a:r>
          </a:p>
        </p:txBody>
      </p:sp>
      <p:sp>
        <p:nvSpPr>
          <p:cNvPr id="12" name="Rounded Rectangle 11"/>
          <p:cNvSpPr/>
          <p:nvPr/>
        </p:nvSpPr>
        <p:spPr bwMode="auto">
          <a:xfrm>
            <a:off x="272561" y="2988651"/>
            <a:ext cx="1664677" cy="621323"/>
          </a:xfrm>
          <a:prstGeom prst="round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kubelet</a:t>
            </a:r>
            <a:r>
              <a:rPr kumimoji="0" lang="en-GB" sz="1800" b="0" i="0" u="none" strike="noStrike" cap="none" normalizeH="0" baseline="0" dirty="0">
                <a:ln>
                  <a:noFill/>
                </a:ln>
                <a:solidFill>
                  <a:schemeClr val="tx1"/>
                </a:solidFill>
                <a:effectLst/>
                <a:latin typeface="Helvetica" panose="020B0604020202020204" pitchFamily="34" charset="0"/>
              </a:rPr>
              <a:t>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process</a:t>
            </a:r>
          </a:p>
        </p:txBody>
      </p:sp>
      <p:sp>
        <p:nvSpPr>
          <p:cNvPr id="13" name="Rectangle 12"/>
          <p:cNvSpPr/>
          <p:nvPr/>
        </p:nvSpPr>
        <p:spPr bwMode="auto">
          <a:xfrm>
            <a:off x="1527175" y="2483824"/>
            <a:ext cx="1277815" cy="363415"/>
          </a:xfrm>
          <a:prstGeom prst="rect">
            <a:avLst/>
          </a:prstGeom>
          <a:solidFill>
            <a:schemeClr val="accent2">
              <a:lumMod val="40000"/>
              <a:lumOff val="6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kube</a:t>
            </a:r>
            <a:r>
              <a:rPr kumimoji="0" lang="en-GB" sz="1800" b="0" i="0" u="none" strike="noStrike" cap="none" normalizeH="0" baseline="0" dirty="0">
                <a:ln>
                  <a:noFill/>
                </a:ln>
                <a:solidFill>
                  <a:schemeClr val="tx1"/>
                </a:solidFill>
                <a:effectLst/>
                <a:latin typeface="Helvetica" panose="020B0604020202020204" pitchFamily="34" charset="0"/>
              </a:rPr>
              <a:t>-proxy</a:t>
            </a:r>
          </a:p>
        </p:txBody>
      </p:sp>
      <p:sp>
        <p:nvSpPr>
          <p:cNvPr id="14" name="Rounded Rectangle 13"/>
          <p:cNvSpPr/>
          <p:nvPr/>
        </p:nvSpPr>
        <p:spPr bwMode="auto">
          <a:xfrm>
            <a:off x="272561" y="3751384"/>
            <a:ext cx="1664677" cy="1348153"/>
          </a:xfrm>
          <a:prstGeom prst="round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Pod</a:t>
            </a:r>
          </a:p>
        </p:txBody>
      </p:sp>
      <p:cxnSp>
        <p:nvCxnSpPr>
          <p:cNvPr id="17" name="Elbow Connector 16"/>
          <p:cNvCxnSpPr>
            <a:stCxn id="7" idx="0"/>
            <a:endCxn id="13" idx="0"/>
          </p:cNvCxnSpPr>
          <p:nvPr/>
        </p:nvCxnSpPr>
        <p:spPr bwMode="auto">
          <a:xfrm rot="16200000" flipV="1">
            <a:off x="3344865" y="1305042"/>
            <a:ext cx="1468" cy="2359031"/>
          </a:xfrm>
          <a:prstGeom prst="bentConnector3">
            <a:avLst>
              <a:gd name="adj1" fmla="val 50010967"/>
            </a:avLst>
          </a:prstGeom>
          <a:solidFill>
            <a:schemeClr val="accent1"/>
          </a:solidFill>
          <a:ln w="127000"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Rounded Rectangle 19"/>
          <p:cNvSpPr/>
          <p:nvPr/>
        </p:nvSpPr>
        <p:spPr bwMode="auto">
          <a:xfrm>
            <a:off x="2694968" y="1194046"/>
            <a:ext cx="1301262" cy="744416"/>
          </a:xfrm>
          <a:prstGeom prst="roundRect">
            <a:avLst/>
          </a:prstGeom>
          <a:solidFill>
            <a:schemeClr val="accent6">
              <a:lumMod val="20000"/>
              <a:lumOff val="80000"/>
            </a:schemeClr>
          </a:solidFill>
          <a:ln w="2540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Service</a:t>
            </a:r>
          </a:p>
          <a:p>
            <a:pPr marL="0" marR="0" indent="0" algn="ctr" defTabSz="914400" rtl="0" eaLnBrk="0" fontAlgn="base" latinLnBrk="0" hangingPunct="0">
              <a:lnSpc>
                <a:spcPct val="100000"/>
              </a:lnSpc>
              <a:spcBef>
                <a:spcPct val="0"/>
              </a:spcBef>
              <a:spcAft>
                <a:spcPct val="0"/>
              </a:spcAft>
              <a:buClrTx/>
              <a:buSzTx/>
              <a:buFontTx/>
              <a:buNone/>
              <a:tabLst/>
            </a:pPr>
            <a:r>
              <a:rPr lang="en-GB" dirty="0"/>
              <a:t>Controller</a:t>
            </a:r>
            <a:endParaRPr kumimoji="0" lang="en-GB" sz="1800" b="0" i="0" u="none" strike="noStrike" cap="none" normalizeH="0" baseline="0" dirty="0">
              <a:ln>
                <a:noFill/>
              </a:ln>
              <a:solidFill>
                <a:schemeClr val="tx1"/>
              </a:solidFill>
              <a:effectLst/>
              <a:latin typeface="Helvetica" panose="020B0604020202020204" pitchFamily="34" charset="0"/>
            </a:endParaRPr>
          </a:p>
        </p:txBody>
      </p:sp>
      <p:cxnSp>
        <p:nvCxnSpPr>
          <p:cNvPr id="27" name="Elbow Connector 26"/>
          <p:cNvCxnSpPr>
            <a:endCxn id="14" idx="3"/>
          </p:cNvCxnSpPr>
          <p:nvPr/>
        </p:nvCxnSpPr>
        <p:spPr bwMode="auto">
          <a:xfrm rot="5400000">
            <a:off x="1462456" y="3323492"/>
            <a:ext cx="1576752" cy="627187"/>
          </a:xfrm>
          <a:prstGeom prst="bentConnector2">
            <a:avLst/>
          </a:prstGeom>
          <a:solidFill>
            <a:schemeClr val="accent1"/>
          </a:solidFill>
          <a:ln w="120650"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9" name="Rounded Rectangle 28"/>
          <p:cNvSpPr/>
          <p:nvPr/>
        </p:nvSpPr>
        <p:spPr bwMode="auto">
          <a:xfrm>
            <a:off x="3455383" y="4156813"/>
            <a:ext cx="1295399" cy="827451"/>
          </a:xfrm>
          <a:prstGeom prst="roundRect">
            <a:avLst/>
          </a:prstGeom>
          <a:solidFill>
            <a:schemeClr val="bg2">
              <a:lumMod val="7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Container</a:t>
            </a:r>
          </a:p>
          <a:p>
            <a:pPr marL="0" marR="0" indent="0" algn="ctr" defTabSz="914400" rtl="0" eaLnBrk="0" fontAlgn="base" latinLnBrk="0" hangingPunct="0">
              <a:lnSpc>
                <a:spcPct val="100000"/>
              </a:lnSpc>
              <a:spcBef>
                <a:spcPct val="0"/>
              </a:spcBef>
              <a:spcAft>
                <a:spcPct val="0"/>
              </a:spcAft>
              <a:buClrTx/>
              <a:buSzTx/>
              <a:buFontTx/>
              <a:buNone/>
              <a:tabLst/>
            </a:pPr>
            <a:r>
              <a:rPr lang="en-GB" dirty="0"/>
              <a:t>Runtime</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30" name="Rounded Rectangle 29"/>
          <p:cNvSpPr/>
          <p:nvPr/>
        </p:nvSpPr>
        <p:spPr bwMode="auto">
          <a:xfrm>
            <a:off x="436807" y="4156813"/>
            <a:ext cx="1295399" cy="827451"/>
          </a:xfrm>
          <a:prstGeom prst="roundRect">
            <a:avLst/>
          </a:prstGeom>
          <a:solidFill>
            <a:schemeClr val="bg2">
              <a:lumMod val="7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Container</a:t>
            </a:r>
          </a:p>
          <a:p>
            <a:pPr marL="0" marR="0" indent="0" algn="ctr" defTabSz="914400" rtl="0" eaLnBrk="0" fontAlgn="base" latinLnBrk="0" hangingPunct="0">
              <a:lnSpc>
                <a:spcPct val="100000"/>
              </a:lnSpc>
              <a:spcBef>
                <a:spcPct val="0"/>
              </a:spcBef>
              <a:spcAft>
                <a:spcPct val="0"/>
              </a:spcAft>
              <a:buClrTx/>
              <a:buSzTx/>
              <a:buFontTx/>
              <a:buNone/>
              <a:tabLst/>
            </a:pPr>
            <a:r>
              <a:rPr lang="en-GB" dirty="0"/>
              <a:t>Runtime</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32" name="TextBox 31"/>
          <p:cNvSpPr txBox="1"/>
          <p:nvPr/>
        </p:nvSpPr>
        <p:spPr>
          <a:xfrm>
            <a:off x="5433134" y="4747960"/>
            <a:ext cx="3558188" cy="1754326"/>
          </a:xfrm>
          <a:prstGeom prst="rect">
            <a:avLst/>
          </a:prstGeom>
          <a:solidFill>
            <a:schemeClr val="bg1"/>
          </a:solidFill>
          <a:ln w="19050">
            <a:solidFill>
              <a:schemeClr val="tx1"/>
            </a:solidFill>
          </a:ln>
        </p:spPr>
        <p:txBody>
          <a:bodyPr wrap="square" rtlCol="0">
            <a:spAutoFit/>
          </a:bodyPr>
          <a:lstStyle/>
          <a:p>
            <a:r>
              <a:rPr lang="en-GB" dirty="0"/>
              <a:t>Note:</a:t>
            </a:r>
          </a:p>
          <a:p>
            <a:r>
              <a:rPr lang="en-GB" dirty="0"/>
              <a:t>You can think of a Pod like the Docker environment, in that you can run multiple containers in a Pod in a similar manner to </a:t>
            </a:r>
            <a:r>
              <a:rPr lang="en-GB" dirty="0" err="1"/>
              <a:t>docker</a:t>
            </a:r>
            <a:r>
              <a:rPr lang="en-GB" dirty="0"/>
              <a:t>-compose.</a:t>
            </a:r>
          </a:p>
        </p:txBody>
      </p:sp>
    </p:spTree>
    <p:extLst>
      <p:ext uri="{BB962C8B-B14F-4D97-AF65-F5344CB8AC3E}">
        <p14:creationId xmlns:p14="http://schemas.microsoft.com/office/powerpoint/2010/main" val="2754404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Master Node Components (Control Panel)</a:t>
            </a:r>
          </a:p>
        </p:txBody>
      </p:sp>
      <p:sp>
        <p:nvSpPr>
          <p:cNvPr id="3" name="Content Placeholder 2"/>
          <p:cNvSpPr>
            <a:spLocks noGrp="1"/>
          </p:cNvSpPr>
          <p:nvPr>
            <p:ph idx="1"/>
          </p:nvPr>
        </p:nvSpPr>
        <p:spPr>
          <a:xfrm>
            <a:off x="1047750" y="1373875"/>
            <a:ext cx="7029450" cy="4464949"/>
          </a:xfrm>
        </p:spPr>
        <p:txBody>
          <a:bodyPr/>
          <a:lstStyle/>
          <a:p>
            <a:pPr marL="0" indent="0">
              <a:buNone/>
            </a:pPr>
            <a:r>
              <a:rPr lang="en-GB" b="1" dirty="0"/>
              <a:t>Four main components:</a:t>
            </a:r>
          </a:p>
          <a:p>
            <a:r>
              <a:rPr lang="en-GB" u="sng" dirty="0" err="1"/>
              <a:t>kube-apiserver</a:t>
            </a:r>
            <a:br>
              <a:rPr lang="en-GB" dirty="0"/>
            </a:br>
            <a:r>
              <a:rPr lang="en-GB" dirty="0"/>
              <a:t>Provides a HTTP REST API which we use to talk to the cluster </a:t>
            </a:r>
            <a:r>
              <a:rPr lang="en-GB" b="1" dirty="0"/>
              <a:t>via </a:t>
            </a:r>
            <a:r>
              <a:rPr lang="en-GB" b="1" dirty="0" err="1"/>
              <a:t>kubectl</a:t>
            </a:r>
            <a:r>
              <a:rPr lang="en-GB" b="1" dirty="0"/>
              <a:t> commands</a:t>
            </a:r>
          </a:p>
          <a:p>
            <a:r>
              <a:rPr lang="en-GB" u="sng" dirty="0" err="1"/>
              <a:t>etcd</a:t>
            </a:r>
            <a:r>
              <a:rPr lang="en-GB" dirty="0"/>
              <a:t> </a:t>
            </a:r>
            <a:br>
              <a:rPr lang="en-GB" dirty="0"/>
            </a:br>
            <a:r>
              <a:rPr lang="en-GB" dirty="0"/>
              <a:t>Key value database used as Kubernetes' backing store for all cluster data – backup in case of failure</a:t>
            </a:r>
            <a:br>
              <a:rPr lang="en-GB" dirty="0"/>
            </a:br>
            <a:r>
              <a:rPr lang="en-GB" dirty="0"/>
              <a:t>Stores the current state of the Kubernetes cluster</a:t>
            </a:r>
          </a:p>
          <a:p>
            <a:r>
              <a:rPr lang="en-GB" u="sng" dirty="0" err="1"/>
              <a:t>kube</a:t>
            </a:r>
            <a:r>
              <a:rPr lang="en-GB" u="sng" dirty="0"/>
              <a:t>-controller-manager</a:t>
            </a:r>
            <a:br>
              <a:rPr lang="en-GB" dirty="0"/>
            </a:br>
            <a:r>
              <a:rPr lang="en-GB" dirty="0"/>
              <a:t>Runs controller processes including workload controllers such as the deployment controller (see later notes)</a:t>
            </a:r>
          </a:p>
          <a:p>
            <a:r>
              <a:rPr lang="en-GB" u="sng" dirty="0" err="1"/>
              <a:t>kube</a:t>
            </a:r>
            <a:r>
              <a:rPr lang="en-GB" u="sng" dirty="0"/>
              <a:t>-scheduler</a:t>
            </a:r>
            <a:br>
              <a:rPr lang="en-GB" dirty="0"/>
            </a:br>
            <a:r>
              <a:rPr lang="en-GB" dirty="0"/>
              <a:t>Assigns pods to healthy nodes</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546901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Scheduling</a:t>
            </a:r>
          </a:p>
        </p:txBody>
      </p:sp>
      <p:sp>
        <p:nvSpPr>
          <p:cNvPr id="3" name="Content Placeholder 2"/>
          <p:cNvSpPr>
            <a:spLocks noGrp="1"/>
          </p:cNvSpPr>
          <p:nvPr>
            <p:ph idx="1"/>
          </p:nvPr>
        </p:nvSpPr>
        <p:spPr>
          <a:xfrm>
            <a:off x="1047750" y="1222359"/>
            <a:ext cx="7029450" cy="980729"/>
          </a:xfrm>
        </p:spPr>
        <p:txBody>
          <a:bodyPr/>
          <a:lstStyle/>
          <a:p>
            <a:r>
              <a:rPr lang="en-GB" b="1" dirty="0" err="1"/>
              <a:t>kube</a:t>
            </a:r>
            <a:r>
              <a:rPr lang="en-GB" b="1" dirty="0"/>
              <a:t>-scheduler</a:t>
            </a:r>
            <a:r>
              <a:rPr lang="en-GB" dirty="0"/>
              <a:t> “plays Tetris” to find the best node for a pod (and its container) to maximise the resources of the worker nodes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ectangle 4"/>
          <p:cNvSpPr/>
          <p:nvPr/>
        </p:nvSpPr>
        <p:spPr bwMode="auto">
          <a:xfrm>
            <a:off x="1492415" y="2982129"/>
            <a:ext cx="2439979" cy="2362136"/>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Worker</a:t>
            </a:r>
            <a:r>
              <a:rPr kumimoji="0" lang="en-GB" sz="1800" b="0" i="0" u="none" strike="noStrike" cap="none" normalizeH="0" dirty="0">
                <a:ln>
                  <a:noFill/>
                </a:ln>
                <a:solidFill>
                  <a:schemeClr val="tx1"/>
                </a:solidFill>
                <a:effectLst/>
                <a:latin typeface="Helvetica" panose="020B0604020202020204" pitchFamily="34" charset="0"/>
              </a:rPr>
              <a:t> Node 1</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6" name="Rectangle 5"/>
          <p:cNvSpPr/>
          <p:nvPr/>
        </p:nvSpPr>
        <p:spPr bwMode="auto">
          <a:xfrm>
            <a:off x="1563483" y="3401757"/>
            <a:ext cx="554325" cy="40271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7" name="Rectangle 6"/>
          <p:cNvSpPr/>
          <p:nvPr/>
        </p:nvSpPr>
        <p:spPr bwMode="auto">
          <a:xfrm>
            <a:off x="2117808" y="3401757"/>
            <a:ext cx="1752995" cy="402716"/>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8" name="Rectangle 7"/>
          <p:cNvSpPr/>
          <p:nvPr/>
        </p:nvSpPr>
        <p:spPr bwMode="auto">
          <a:xfrm>
            <a:off x="1563483" y="3804472"/>
            <a:ext cx="383763" cy="1013893"/>
          </a:xfrm>
          <a:prstGeom prst="rect">
            <a:avLst/>
          </a:prstGeom>
          <a:solidFill>
            <a:schemeClr val="accent3">
              <a:lumMod val="8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9" name="Rectangle 8"/>
          <p:cNvSpPr/>
          <p:nvPr/>
        </p:nvSpPr>
        <p:spPr bwMode="auto">
          <a:xfrm>
            <a:off x="1947246" y="3804472"/>
            <a:ext cx="383763" cy="419630"/>
          </a:xfrm>
          <a:prstGeom prst="rect">
            <a:avLst/>
          </a:prstGeom>
          <a:solidFill>
            <a:srgbClr val="00B0F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0" name="Rectangle 9"/>
          <p:cNvSpPr/>
          <p:nvPr/>
        </p:nvSpPr>
        <p:spPr bwMode="auto">
          <a:xfrm>
            <a:off x="2333379" y="3804474"/>
            <a:ext cx="883604" cy="419627"/>
          </a:xfrm>
          <a:prstGeom prst="rect">
            <a:avLst/>
          </a:prstGeom>
          <a:solidFill>
            <a:schemeClr val="tx1">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1" name="Rectangle 10"/>
          <p:cNvSpPr/>
          <p:nvPr/>
        </p:nvSpPr>
        <p:spPr bwMode="auto">
          <a:xfrm>
            <a:off x="3216983" y="3804471"/>
            <a:ext cx="653820" cy="1013893"/>
          </a:xfrm>
          <a:prstGeom prst="rect">
            <a:avLst/>
          </a:prstGeom>
          <a:solidFill>
            <a:srgbClr val="00B05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2" name="Rectangle 11"/>
          <p:cNvSpPr/>
          <p:nvPr/>
        </p:nvSpPr>
        <p:spPr bwMode="auto">
          <a:xfrm>
            <a:off x="1947245" y="4224099"/>
            <a:ext cx="961779" cy="594265"/>
          </a:xfrm>
          <a:prstGeom prst="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3" name="Rectangle 12"/>
          <p:cNvSpPr/>
          <p:nvPr/>
        </p:nvSpPr>
        <p:spPr bwMode="auto">
          <a:xfrm>
            <a:off x="2909024" y="4228837"/>
            <a:ext cx="305589" cy="589528"/>
          </a:xfrm>
          <a:prstGeom prst="rect">
            <a:avLst/>
          </a:prstGeom>
          <a:solidFill>
            <a:schemeClr val="bg2">
              <a:lumMod val="7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4" name="Rectangle 13"/>
          <p:cNvSpPr/>
          <p:nvPr/>
        </p:nvSpPr>
        <p:spPr bwMode="auto">
          <a:xfrm>
            <a:off x="1563482" y="4818364"/>
            <a:ext cx="857547" cy="433072"/>
          </a:xfrm>
          <a:prstGeom prst="rect">
            <a:avLst/>
          </a:prstGeom>
          <a:solidFill>
            <a:schemeClr val="bg2">
              <a:lumMod val="5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5" name="Rectangle 14"/>
          <p:cNvSpPr/>
          <p:nvPr/>
        </p:nvSpPr>
        <p:spPr bwMode="auto">
          <a:xfrm>
            <a:off x="2421029" y="4818365"/>
            <a:ext cx="1099175" cy="433072"/>
          </a:xfrm>
          <a:prstGeom prst="rect">
            <a:avLst/>
          </a:prstGeom>
          <a:solidFill>
            <a:srgbClr val="7030A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6" name="Rectangle 15"/>
          <p:cNvSpPr/>
          <p:nvPr/>
        </p:nvSpPr>
        <p:spPr bwMode="auto">
          <a:xfrm>
            <a:off x="4619379" y="2977391"/>
            <a:ext cx="2439979" cy="2362136"/>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Worker</a:t>
            </a:r>
            <a:r>
              <a:rPr kumimoji="0" lang="en-GB" sz="1800" b="0" i="0" u="none" strike="noStrike" cap="none" normalizeH="0" dirty="0">
                <a:ln>
                  <a:noFill/>
                </a:ln>
                <a:solidFill>
                  <a:schemeClr val="tx1"/>
                </a:solidFill>
                <a:effectLst/>
                <a:latin typeface="Helvetica" panose="020B0604020202020204" pitchFamily="34" charset="0"/>
              </a:rPr>
              <a:t> Node 2</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17" name="Rectangle 16"/>
          <p:cNvSpPr/>
          <p:nvPr/>
        </p:nvSpPr>
        <p:spPr bwMode="auto">
          <a:xfrm>
            <a:off x="4690447" y="3397019"/>
            <a:ext cx="554325" cy="40271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20" name="Rectangle 19"/>
          <p:cNvSpPr/>
          <p:nvPr/>
        </p:nvSpPr>
        <p:spPr bwMode="auto">
          <a:xfrm>
            <a:off x="5244772" y="3388562"/>
            <a:ext cx="383763" cy="419630"/>
          </a:xfrm>
          <a:prstGeom prst="rect">
            <a:avLst/>
          </a:prstGeom>
          <a:solidFill>
            <a:srgbClr val="00B0F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21" name="Rectangle 20"/>
          <p:cNvSpPr/>
          <p:nvPr/>
        </p:nvSpPr>
        <p:spPr bwMode="auto">
          <a:xfrm>
            <a:off x="5622614" y="3388561"/>
            <a:ext cx="883604" cy="419627"/>
          </a:xfrm>
          <a:prstGeom prst="rect">
            <a:avLst/>
          </a:prstGeom>
          <a:solidFill>
            <a:schemeClr val="tx1">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22" name="Rectangle 21"/>
          <p:cNvSpPr/>
          <p:nvPr/>
        </p:nvSpPr>
        <p:spPr bwMode="auto">
          <a:xfrm>
            <a:off x="4699921" y="3807173"/>
            <a:ext cx="653820" cy="1013893"/>
          </a:xfrm>
          <a:prstGeom prst="rect">
            <a:avLst/>
          </a:prstGeom>
          <a:solidFill>
            <a:srgbClr val="00B05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24" name="Rectangle 23"/>
          <p:cNvSpPr/>
          <p:nvPr/>
        </p:nvSpPr>
        <p:spPr bwMode="auto">
          <a:xfrm>
            <a:off x="5353741" y="4241260"/>
            <a:ext cx="305589" cy="589528"/>
          </a:xfrm>
          <a:prstGeom prst="rect">
            <a:avLst/>
          </a:prstGeom>
          <a:solidFill>
            <a:schemeClr val="bg2">
              <a:lumMod val="75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26" name="Rectangle 25"/>
          <p:cNvSpPr/>
          <p:nvPr/>
        </p:nvSpPr>
        <p:spPr bwMode="auto">
          <a:xfrm>
            <a:off x="5363219" y="3808188"/>
            <a:ext cx="1099175" cy="433072"/>
          </a:xfrm>
          <a:prstGeom prst="rect">
            <a:avLst/>
          </a:prstGeom>
          <a:solidFill>
            <a:srgbClr val="7030A0"/>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27" name="TextBox 26"/>
          <p:cNvSpPr txBox="1"/>
          <p:nvPr/>
        </p:nvSpPr>
        <p:spPr>
          <a:xfrm>
            <a:off x="2193613" y="5770665"/>
            <a:ext cx="1813317" cy="369332"/>
          </a:xfrm>
          <a:prstGeom prst="rect">
            <a:avLst/>
          </a:prstGeom>
          <a:noFill/>
        </p:spPr>
        <p:txBody>
          <a:bodyPr wrap="none" rtlCol="0">
            <a:spAutoFit/>
          </a:bodyPr>
          <a:lstStyle/>
          <a:p>
            <a:r>
              <a:rPr lang="en-GB" dirty="0"/>
              <a:t>Pod 2 Replica 1</a:t>
            </a:r>
          </a:p>
        </p:txBody>
      </p:sp>
      <p:sp>
        <p:nvSpPr>
          <p:cNvPr id="28" name="TextBox 27"/>
          <p:cNvSpPr txBox="1"/>
          <p:nvPr/>
        </p:nvSpPr>
        <p:spPr>
          <a:xfrm>
            <a:off x="4649077" y="5770665"/>
            <a:ext cx="1813317" cy="369332"/>
          </a:xfrm>
          <a:prstGeom prst="rect">
            <a:avLst/>
          </a:prstGeom>
          <a:noFill/>
        </p:spPr>
        <p:txBody>
          <a:bodyPr wrap="none" rtlCol="0">
            <a:spAutoFit/>
          </a:bodyPr>
          <a:lstStyle/>
          <a:p>
            <a:r>
              <a:rPr lang="en-GB" dirty="0"/>
              <a:t>Pod 1 Replica 2</a:t>
            </a:r>
          </a:p>
        </p:txBody>
      </p:sp>
      <p:cxnSp>
        <p:nvCxnSpPr>
          <p:cNvPr id="30" name="Straight Arrow Connector 29"/>
          <p:cNvCxnSpPr>
            <a:stCxn id="27" idx="0"/>
          </p:cNvCxnSpPr>
          <p:nvPr/>
        </p:nvCxnSpPr>
        <p:spPr bwMode="auto">
          <a:xfrm flipV="1">
            <a:off x="3100272" y="4477244"/>
            <a:ext cx="505212" cy="129342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Straight Arrow Connector 31"/>
          <p:cNvCxnSpPr/>
          <p:nvPr/>
        </p:nvCxnSpPr>
        <p:spPr bwMode="auto">
          <a:xfrm flipH="1" flipV="1">
            <a:off x="5105874" y="4468785"/>
            <a:ext cx="396793" cy="114079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5975892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Master Node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22" name="Rectangle 21"/>
          <p:cNvSpPr/>
          <p:nvPr/>
        </p:nvSpPr>
        <p:spPr bwMode="auto">
          <a:xfrm>
            <a:off x="507022" y="1770184"/>
            <a:ext cx="8425963" cy="4812323"/>
          </a:xfrm>
          <a:prstGeom prst="rect">
            <a:avLst/>
          </a:prstGeom>
          <a:noFill/>
          <a:ln w="76200" cap="flat" cmpd="sng" algn="ctr">
            <a:solidFill>
              <a:schemeClr val="bg1">
                <a:lumMod val="50000"/>
              </a:schemeClr>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lumMod val="50000"/>
                  </a:schemeClr>
                </a:solidFill>
                <a:effectLst/>
                <a:latin typeface="Helvetica" panose="020B0604020202020204" pitchFamily="34" charset="0"/>
              </a:rPr>
              <a:t>K8s</a:t>
            </a:r>
            <a:r>
              <a:rPr kumimoji="0" lang="en-GB" sz="1800" b="1" i="0" u="none" strike="noStrike" cap="none" normalizeH="0" dirty="0">
                <a:ln>
                  <a:noFill/>
                </a:ln>
                <a:solidFill>
                  <a:schemeClr val="bg1">
                    <a:lumMod val="50000"/>
                  </a:schemeClr>
                </a:solidFill>
                <a:effectLst/>
                <a:latin typeface="Helvetica" panose="020B0604020202020204" pitchFamily="34" charset="0"/>
              </a:rPr>
              <a:t> Cluster</a:t>
            </a:r>
            <a:endParaRPr kumimoji="0" lang="en-GB" sz="1800" b="1" i="0" u="none" strike="noStrike" cap="none" normalizeH="0" baseline="0" dirty="0">
              <a:ln>
                <a:noFill/>
              </a:ln>
              <a:solidFill>
                <a:schemeClr val="bg1">
                  <a:lumMod val="50000"/>
                </a:schemeClr>
              </a:solidFill>
              <a:effectLst/>
              <a:latin typeface="Helvetica" panose="020B0604020202020204" pitchFamily="34" charset="0"/>
            </a:endParaRPr>
          </a:p>
        </p:txBody>
      </p:sp>
      <p:sp>
        <p:nvSpPr>
          <p:cNvPr id="23" name="Rectangle 22"/>
          <p:cNvSpPr/>
          <p:nvPr/>
        </p:nvSpPr>
        <p:spPr bwMode="auto">
          <a:xfrm>
            <a:off x="767860" y="2142391"/>
            <a:ext cx="3276601" cy="3379177"/>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Master Node</a:t>
            </a:r>
          </a:p>
        </p:txBody>
      </p:sp>
      <p:pic>
        <p:nvPicPr>
          <p:cNvPr id="24" name="Picture 23" descr="Computer White Background Images | AWB"/>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11923" y="616072"/>
            <a:ext cx="1019908" cy="1019908"/>
          </a:xfrm>
          <a:prstGeom prst="rect">
            <a:avLst/>
          </a:prstGeom>
        </p:spPr>
      </p:pic>
      <p:sp>
        <p:nvSpPr>
          <p:cNvPr id="9" name="Rectangle 8"/>
          <p:cNvSpPr/>
          <p:nvPr/>
        </p:nvSpPr>
        <p:spPr bwMode="auto">
          <a:xfrm>
            <a:off x="5298831" y="2129396"/>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Deployment</a:t>
            </a:r>
          </a:p>
          <a:p>
            <a:pPr marL="0" marR="0" indent="0" algn="ctr" defTabSz="914400" rtl="0" eaLnBrk="0" fontAlgn="base" latinLnBrk="0" hangingPunct="0">
              <a:lnSpc>
                <a:spcPct val="100000"/>
              </a:lnSpc>
              <a:spcBef>
                <a:spcPct val="0"/>
              </a:spcBef>
              <a:spcAft>
                <a:spcPct val="0"/>
              </a:spcAft>
              <a:buClrTx/>
              <a:buSzTx/>
              <a:buFontTx/>
              <a:buNone/>
              <a:tabLst/>
            </a:pPr>
            <a:r>
              <a:rPr lang="en-GB" dirty="0">
                <a:solidFill>
                  <a:schemeClr val="bg1"/>
                </a:solidFill>
              </a:rPr>
              <a:t>Controller </a:t>
            </a:r>
          </a:p>
          <a:p>
            <a:pPr marL="0" marR="0" indent="0" algn="ctr" defTabSz="914400" rtl="0" eaLnBrk="0" fontAlgn="base" latinLnBrk="0" hangingPunct="0">
              <a:lnSpc>
                <a:spcPct val="100000"/>
              </a:lnSpc>
              <a:spcBef>
                <a:spcPct val="0"/>
              </a:spcBef>
              <a:spcAft>
                <a:spcPct val="0"/>
              </a:spcAft>
              <a:buClrTx/>
              <a:buSzTx/>
              <a:buFontTx/>
              <a:buNone/>
              <a:tabLst/>
            </a:pPr>
            <a:r>
              <a:rPr lang="en-GB" dirty="0">
                <a:solidFill>
                  <a:schemeClr val="bg1"/>
                </a:solidFill>
              </a:rPr>
              <a:t>process</a:t>
            </a:r>
            <a:endParaRPr kumimoji="0" lang="en-GB" sz="1800" b="0" i="0" u="none" strike="noStrike" cap="none" normalizeH="0" baseline="0" dirty="0">
              <a:ln>
                <a:noFill/>
              </a:ln>
              <a:solidFill>
                <a:schemeClr val="bg1"/>
              </a:solidFill>
              <a:effectLst/>
              <a:latin typeface="Helvetica" panose="020B0604020202020204" pitchFamily="34" charset="0"/>
            </a:endParaRPr>
          </a:p>
        </p:txBody>
      </p:sp>
      <p:sp>
        <p:nvSpPr>
          <p:cNvPr id="18" name="Rectangle 17"/>
          <p:cNvSpPr/>
          <p:nvPr/>
        </p:nvSpPr>
        <p:spPr bwMode="auto">
          <a:xfrm>
            <a:off x="2030730" y="4042756"/>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kube</a:t>
            </a:r>
            <a:r>
              <a:rPr kumimoji="0" lang="en-GB" sz="1800" b="0" i="0" u="none" strike="noStrike" cap="none" normalizeH="0" baseline="0" dirty="0">
                <a:ln>
                  <a:noFill/>
                </a:ln>
                <a:solidFill>
                  <a:schemeClr val="bg1"/>
                </a:solidFill>
                <a:effectLst/>
                <a:latin typeface="Helvetica" panose="020B0604020202020204" pitchFamily="34" charset="0"/>
              </a:rPr>
              <a:t>-scheduler</a:t>
            </a:r>
          </a:p>
        </p:txBody>
      </p:sp>
      <p:sp>
        <p:nvSpPr>
          <p:cNvPr id="3" name="Flowchart: Magnetic Disk 2"/>
          <p:cNvSpPr/>
          <p:nvPr/>
        </p:nvSpPr>
        <p:spPr bwMode="auto">
          <a:xfrm>
            <a:off x="4537075" y="5250718"/>
            <a:ext cx="990600" cy="1201616"/>
          </a:xfrm>
          <a:prstGeom prst="flowChartMagneticDisk">
            <a:avLst/>
          </a:prstGeom>
          <a:solidFill>
            <a:schemeClr val="tx1"/>
          </a:solidFill>
          <a:ln w="9525" cap="flat" cmpd="sng" algn="ctr">
            <a:solidFill>
              <a:schemeClr val="bg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etcd</a:t>
            </a:r>
            <a:endParaRPr kumimoji="0" lang="en-GB" sz="1800" b="0" i="0" u="none" strike="noStrike" cap="none" normalizeH="0" baseline="0" dirty="0">
              <a:ln>
                <a:noFill/>
              </a:ln>
              <a:solidFill>
                <a:schemeClr val="bg1"/>
              </a:solidFill>
              <a:effectLst/>
              <a:latin typeface="Helvetica" panose="020B0604020202020204" pitchFamily="34" charset="0"/>
            </a:endParaRPr>
          </a:p>
        </p:txBody>
      </p:sp>
      <p:sp>
        <p:nvSpPr>
          <p:cNvPr id="19" name="Rectangle 18"/>
          <p:cNvSpPr/>
          <p:nvPr/>
        </p:nvSpPr>
        <p:spPr bwMode="auto">
          <a:xfrm>
            <a:off x="2030731" y="3117122"/>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kube</a:t>
            </a:r>
            <a:r>
              <a:rPr kumimoji="0" lang="en-GB" sz="1800" b="0" i="0" u="none" strike="noStrike" cap="none" normalizeH="0" baseline="0" dirty="0">
                <a:ln>
                  <a:noFill/>
                </a:ln>
                <a:solidFill>
                  <a:schemeClr val="bg1"/>
                </a:solidFill>
                <a:effectLst/>
                <a:latin typeface="Helvetica" panose="020B0604020202020204" pitchFamily="34" charset="0"/>
              </a:rPr>
              <a:t>-controller</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-manager</a:t>
            </a:r>
          </a:p>
        </p:txBody>
      </p:sp>
      <p:sp>
        <p:nvSpPr>
          <p:cNvPr id="21" name="Rectangle 20"/>
          <p:cNvSpPr/>
          <p:nvPr/>
        </p:nvSpPr>
        <p:spPr bwMode="auto">
          <a:xfrm>
            <a:off x="2174631" y="2151794"/>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kube-apiserver</a:t>
            </a:r>
            <a:endParaRPr kumimoji="0" lang="en-GB" sz="1800" b="0" i="0" u="none" strike="noStrike" cap="none" normalizeH="0" baseline="0" dirty="0">
              <a:ln>
                <a:noFill/>
              </a:ln>
              <a:solidFill>
                <a:schemeClr val="bg1"/>
              </a:solidFill>
              <a:effectLst/>
              <a:latin typeface="Helvetica" panose="020B0604020202020204" pitchFamily="34" charset="0"/>
            </a:endParaRPr>
          </a:p>
        </p:txBody>
      </p:sp>
      <p:cxnSp>
        <p:nvCxnSpPr>
          <p:cNvPr id="16" name="Elbow Connector 15"/>
          <p:cNvCxnSpPr>
            <a:stCxn id="24" idx="3"/>
            <a:endCxn id="21" idx="0"/>
          </p:cNvCxnSpPr>
          <p:nvPr/>
        </p:nvCxnSpPr>
        <p:spPr bwMode="auto">
          <a:xfrm>
            <a:off x="2631831" y="1126026"/>
            <a:ext cx="477716" cy="1025768"/>
          </a:xfrm>
          <a:prstGeom prst="bentConnector2">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TextBox 24"/>
          <p:cNvSpPr txBox="1"/>
          <p:nvPr/>
        </p:nvSpPr>
        <p:spPr>
          <a:xfrm>
            <a:off x="2751619" y="679762"/>
            <a:ext cx="915635" cy="369332"/>
          </a:xfrm>
          <a:prstGeom prst="rect">
            <a:avLst/>
          </a:prstGeom>
          <a:noFill/>
        </p:spPr>
        <p:txBody>
          <a:bodyPr wrap="none" rtlCol="0">
            <a:spAutoFit/>
          </a:bodyPr>
          <a:lstStyle/>
          <a:p>
            <a:r>
              <a:rPr lang="en-GB" dirty="0" err="1"/>
              <a:t>kubectl</a:t>
            </a:r>
            <a:endParaRPr lang="en-GB" dirty="0"/>
          </a:p>
        </p:txBody>
      </p:sp>
      <p:sp>
        <p:nvSpPr>
          <p:cNvPr id="26" name="TextBox 25"/>
          <p:cNvSpPr txBox="1"/>
          <p:nvPr/>
        </p:nvSpPr>
        <p:spPr>
          <a:xfrm>
            <a:off x="3104546" y="1225984"/>
            <a:ext cx="1621341" cy="338554"/>
          </a:xfrm>
          <a:prstGeom prst="rect">
            <a:avLst/>
          </a:prstGeom>
          <a:noFill/>
        </p:spPr>
        <p:txBody>
          <a:bodyPr wrap="none" rtlCol="0">
            <a:spAutoFit/>
          </a:bodyPr>
          <a:lstStyle/>
          <a:p>
            <a:r>
              <a:rPr lang="en-GB" sz="1600" i="1" dirty="0"/>
              <a:t>REST API Calls</a:t>
            </a:r>
          </a:p>
        </p:txBody>
      </p:sp>
      <p:cxnSp>
        <p:nvCxnSpPr>
          <p:cNvPr id="28" name="Elbow Connector 27"/>
          <p:cNvCxnSpPr>
            <a:stCxn id="23" idx="2"/>
            <a:endCxn id="3" idx="2"/>
          </p:cNvCxnSpPr>
          <p:nvPr/>
        </p:nvCxnSpPr>
        <p:spPr bwMode="auto">
          <a:xfrm rot="16200000" flipH="1">
            <a:off x="3306639" y="4621090"/>
            <a:ext cx="329958" cy="2130914"/>
          </a:xfrm>
          <a:prstGeom prst="bentConnector2">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1" name="Elbow Connector 30"/>
          <p:cNvCxnSpPr>
            <a:stCxn id="9" idx="2"/>
            <a:endCxn id="18" idx="3"/>
          </p:cNvCxnSpPr>
          <p:nvPr/>
        </p:nvCxnSpPr>
        <p:spPr bwMode="auto">
          <a:xfrm rot="5400000">
            <a:off x="4312697" y="2526152"/>
            <a:ext cx="1508914" cy="2333186"/>
          </a:xfrm>
          <a:prstGeom prst="bentConnector2">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0" name="Elbow Connector 39"/>
          <p:cNvCxnSpPr>
            <a:stCxn id="19" idx="3"/>
            <a:endCxn id="9" idx="1"/>
          </p:cNvCxnSpPr>
          <p:nvPr/>
        </p:nvCxnSpPr>
        <p:spPr bwMode="auto">
          <a:xfrm flipV="1">
            <a:off x="3900562" y="2533842"/>
            <a:ext cx="1398269" cy="987726"/>
          </a:xfrm>
          <a:prstGeom prst="bentConnector3">
            <a:avLst>
              <a:gd name="adj1" fmla="val 50000"/>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3" name="TextBox 42"/>
          <p:cNvSpPr txBox="1"/>
          <p:nvPr/>
        </p:nvSpPr>
        <p:spPr>
          <a:xfrm>
            <a:off x="4252300" y="2106139"/>
            <a:ext cx="838691" cy="369332"/>
          </a:xfrm>
          <a:prstGeom prst="rect">
            <a:avLst/>
          </a:prstGeom>
          <a:noFill/>
        </p:spPr>
        <p:txBody>
          <a:bodyPr wrap="none" rtlCol="0">
            <a:spAutoFit/>
          </a:bodyPr>
          <a:lstStyle/>
          <a:p>
            <a:r>
              <a:rPr lang="en-GB" dirty="0"/>
              <a:t>Run…</a:t>
            </a:r>
          </a:p>
        </p:txBody>
      </p:sp>
      <p:sp>
        <p:nvSpPr>
          <p:cNvPr id="44" name="TextBox 43"/>
          <p:cNvSpPr txBox="1"/>
          <p:nvPr/>
        </p:nvSpPr>
        <p:spPr>
          <a:xfrm>
            <a:off x="4057011" y="4044921"/>
            <a:ext cx="1582484" cy="369332"/>
          </a:xfrm>
          <a:prstGeom prst="rect">
            <a:avLst/>
          </a:prstGeom>
          <a:noFill/>
        </p:spPr>
        <p:txBody>
          <a:bodyPr wrap="none" rtlCol="0">
            <a:spAutoFit/>
          </a:bodyPr>
          <a:lstStyle/>
          <a:p>
            <a:r>
              <a:rPr lang="en-GB" dirty="0"/>
              <a:t>Deploy pod…</a:t>
            </a:r>
          </a:p>
        </p:txBody>
      </p:sp>
      <p:sp>
        <p:nvSpPr>
          <p:cNvPr id="45" name="Rectangle 44"/>
          <p:cNvSpPr/>
          <p:nvPr/>
        </p:nvSpPr>
        <p:spPr bwMode="auto">
          <a:xfrm>
            <a:off x="6612310" y="4753673"/>
            <a:ext cx="1292593" cy="633295"/>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Node</a:t>
            </a:r>
          </a:p>
        </p:txBody>
      </p:sp>
      <p:sp>
        <p:nvSpPr>
          <p:cNvPr id="46" name="Rectangle 45"/>
          <p:cNvSpPr/>
          <p:nvPr/>
        </p:nvSpPr>
        <p:spPr bwMode="auto">
          <a:xfrm>
            <a:off x="6612309" y="3919895"/>
            <a:ext cx="1292593" cy="633295"/>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Node</a:t>
            </a:r>
          </a:p>
        </p:txBody>
      </p:sp>
      <p:sp>
        <p:nvSpPr>
          <p:cNvPr id="47" name="Rectangle 46"/>
          <p:cNvSpPr/>
          <p:nvPr/>
        </p:nvSpPr>
        <p:spPr bwMode="auto">
          <a:xfrm>
            <a:off x="6612309" y="5569468"/>
            <a:ext cx="1292593" cy="633295"/>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Node</a:t>
            </a:r>
          </a:p>
        </p:txBody>
      </p:sp>
      <p:cxnSp>
        <p:nvCxnSpPr>
          <p:cNvPr id="48" name="Elbow Connector 47"/>
          <p:cNvCxnSpPr>
            <a:stCxn id="18" idx="2"/>
            <a:endCxn id="45" idx="1"/>
          </p:cNvCxnSpPr>
          <p:nvPr/>
        </p:nvCxnSpPr>
        <p:spPr bwMode="auto">
          <a:xfrm rot="16200000" flipH="1">
            <a:off x="4679642" y="3137652"/>
            <a:ext cx="218673" cy="3646664"/>
          </a:xfrm>
          <a:prstGeom prst="bentConnector2">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1" name="TextBox 50"/>
          <p:cNvSpPr txBox="1"/>
          <p:nvPr/>
        </p:nvSpPr>
        <p:spPr>
          <a:xfrm>
            <a:off x="4427246" y="4695591"/>
            <a:ext cx="1595309" cy="369332"/>
          </a:xfrm>
          <a:prstGeom prst="rect">
            <a:avLst/>
          </a:prstGeom>
          <a:noFill/>
        </p:spPr>
        <p:txBody>
          <a:bodyPr wrap="none" rtlCol="0">
            <a:spAutoFit/>
          </a:bodyPr>
          <a:lstStyle/>
          <a:p>
            <a:r>
              <a:rPr lang="en-GB" dirty="0"/>
              <a:t>…select node</a:t>
            </a:r>
          </a:p>
        </p:txBody>
      </p:sp>
      <p:cxnSp>
        <p:nvCxnSpPr>
          <p:cNvPr id="55" name="Elbow Connector 54"/>
          <p:cNvCxnSpPr>
            <a:stCxn id="46" idx="3"/>
            <a:endCxn id="9" idx="3"/>
          </p:cNvCxnSpPr>
          <p:nvPr/>
        </p:nvCxnSpPr>
        <p:spPr bwMode="auto">
          <a:xfrm flipH="1" flipV="1">
            <a:off x="7168662" y="2533842"/>
            <a:ext cx="736240" cy="1702701"/>
          </a:xfrm>
          <a:prstGeom prst="bentConnector3">
            <a:avLst>
              <a:gd name="adj1" fmla="val -47769"/>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4" name="TextBox 63"/>
          <p:cNvSpPr txBox="1"/>
          <p:nvPr/>
        </p:nvSpPr>
        <p:spPr>
          <a:xfrm rot="16200000">
            <a:off x="7101070" y="4338366"/>
            <a:ext cx="2656989" cy="369332"/>
          </a:xfrm>
          <a:prstGeom prst="rect">
            <a:avLst/>
          </a:prstGeom>
          <a:noFill/>
        </p:spPr>
        <p:txBody>
          <a:bodyPr wrap="square" rtlCol="0">
            <a:spAutoFit/>
          </a:bodyPr>
          <a:lstStyle/>
          <a:p>
            <a:r>
              <a:rPr lang="en-GB" dirty="0"/>
              <a:t>…monitor pod health…</a:t>
            </a:r>
          </a:p>
        </p:txBody>
      </p:sp>
      <p:cxnSp>
        <p:nvCxnSpPr>
          <p:cNvPr id="73" name="Elbow Connector 72"/>
          <p:cNvCxnSpPr>
            <a:stCxn id="45" idx="3"/>
            <a:endCxn id="9" idx="3"/>
          </p:cNvCxnSpPr>
          <p:nvPr/>
        </p:nvCxnSpPr>
        <p:spPr bwMode="auto">
          <a:xfrm flipH="1" flipV="1">
            <a:off x="7168662" y="2533842"/>
            <a:ext cx="736241" cy="2536479"/>
          </a:xfrm>
          <a:prstGeom prst="bentConnector3">
            <a:avLst>
              <a:gd name="adj1" fmla="val -46973"/>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5" name="Elbow Connector 74"/>
          <p:cNvCxnSpPr>
            <a:stCxn id="47" idx="3"/>
            <a:endCxn id="9" idx="3"/>
          </p:cNvCxnSpPr>
          <p:nvPr/>
        </p:nvCxnSpPr>
        <p:spPr bwMode="auto">
          <a:xfrm flipH="1" flipV="1">
            <a:off x="7168662" y="2533842"/>
            <a:ext cx="736240" cy="3352274"/>
          </a:xfrm>
          <a:prstGeom prst="bentConnector3">
            <a:avLst>
              <a:gd name="adj1" fmla="val -47769"/>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9" name="TextBox 78"/>
          <p:cNvSpPr txBox="1"/>
          <p:nvPr/>
        </p:nvSpPr>
        <p:spPr>
          <a:xfrm>
            <a:off x="7329687" y="1892875"/>
            <a:ext cx="1655019" cy="646331"/>
          </a:xfrm>
          <a:prstGeom prst="rect">
            <a:avLst/>
          </a:prstGeom>
          <a:noFill/>
        </p:spPr>
        <p:txBody>
          <a:bodyPr wrap="square" rtlCol="0">
            <a:spAutoFit/>
          </a:bodyPr>
          <a:lstStyle/>
          <a:p>
            <a:r>
              <a:rPr lang="en-GB" dirty="0"/>
              <a:t>…replace dead pod</a:t>
            </a:r>
          </a:p>
        </p:txBody>
      </p:sp>
      <p:sp>
        <p:nvSpPr>
          <p:cNvPr id="86" name="Rounded Rectangle 85"/>
          <p:cNvSpPr/>
          <p:nvPr/>
        </p:nvSpPr>
        <p:spPr bwMode="auto">
          <a:xfrm>
            <a:off x="7305251" y="4851647"/>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87" name="Rectangle 86"/>
          <p:cNvSpPr/>
          <p:nvPr/>
        </p:nvSpPr>
        <p:spPr bwMode="auto">
          <a:xfrm>
            <a:off x="7178266" y="3099524"/>
            <a:ext cx="1014911" cy="357554"/>
          </a:xfrm>
          <a:prstGeom prst="rect">
            <a:avLst/>
          </a:prstGeom>
          <a:noFill/>
          <a:ln w="1587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err="1">
                <a:ln>
                  <a:noFill/>
                </a:ln>
                <a:solidFill>
                  <a:schemeClr val="tx1"/>
                </a:solidFill>
                <a:effectLst/>
                <a:latin typeface="Helvetica" panose="020B0604020202020204" pitchFamily="34" charset="0"/>
              </a:rPr>
              <a:t>ReplicaSet</a:t>
            </a:r>
            <a:endParaRPr kumimoji="0" lang="en-GB" sz="1200" b="0" i="0" u="none" strike="noStrike" cap="none" normalizeH="0" baseline="0" dirty="0">
              <a:ln>
                <a:noFill/>
              </a:ln>
              <a:solidFill>
                <a:schemeClr val="tx1"/>
              </a:solidFill>
              <a:effectLst/>
              <a:latin typeface="Helvetica" panose="020B0604020202020204" pitchFamily="34" charset="0"/>
            </a:endParaRPr>
          </a:p>
        </p:txBody>
      </p:sp>
      <p:sp>
        <p:nvSpPr>
          <p:cNvPr id="88" name="TextBox 87"/>
          <p:cNvSpPr txBox="1"/>
          <p:nvPr/>
        </p:nvSpPr>
        <p:spPr>
          <a:xfrm>
            <a:off x="2073604" y="5851526"/>
            <a:ext cx="2416046" cy="369332"/>
          </a:xfrm>
          <a:prstGeom prst="rect">
            <a:avLst/>
          </a:prstGeom>
          <a:noFill/>
        </p:spPr>
        <p:txBody>
          <a:bodyPr wrap="none" rtlCol="0">
            <a:spAutoFit/>
          </a:bodyPr>
          <a:lstStyle/>
          <a:p>
            <a:r>
              <a:rPr lang="en-GB" dirty="0"/>
              <a:t>Store cluster changes</a:t>
            </a:r>
          </a:p>
        </p:txBody>
      </p:sp>
    </p:spTree>
    <p:extLst>
      <p:ext uri="{BB962C8B-B14F-4D97-AF65-F5344CB8AC3E}">
        <p14:creationId xmlns:p14="http://schemas.microsoft.com/office/powerpoint/2010/main" val="35747396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Kubernetes in the Cloud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pSp>
        <p:nvGrpSpPr>
          <p:cNvPr id="3" name="Group 2">
            <a:extLst>
              <a:ext uri="{FF2B5EF4-FFF2-40B4-BE49-F238E27FC236}">
                <a16:creationId xmlns:a16="http://schemas.microsoft.com/office/drawing/2014/main" id="{CDEB819C-BE9E-4C48-A16B-49A37B99992E}"/>
              </a:ext>
            </a:extLst>
          </p:cNvPr>
          <p:cNvGrpSpPr/>
          <p:nvPr/>
        </p:nvGrpSpPr>
        <p:grpSpPr>
          <a:xfrm>
            <a:off x="287020" y="1699796"/>
            <a:ext cx="8457871" cy="5058356"/>
            <a:chOff x="287020" y="1239649"/>
            <a:chExt cx="8457871" cy="5058356"/>
          </a:xfrm>
        </p:grpSpPr>
        <p:sp>
          <p:nvSpPr>
            <p:cNvPr id="70" name="Rectangle 69"/>
            <p:cNvSpPr/>
            <p:nvPr/>
          </p:nvSpPr>
          <p:spPr bwMode="auto">
            <a:xfrm>
              <a:off x="287020" y="1260013"/>
              <a:ext cx="6273587" cy="5037992"/>
            </a:xfrm>
            <a:prstGeom prst="rect">
              <a:avLst/>
            </a:prstGeom>
            <a:solidFill>
              <a:schemeClr val="accent6">
                <a:lumMod val="20000"/>
                <a:lumOff val="80000"/>
              </a:schemeClr>
            </a:solidFill>
            <a:ln w="3810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nvGrpSpPr>
            <p:cNvPr id="5" name="Group 4"/>
            <p:cNvGrpSpPr/>
            <p:nvPr/>
          </p:nvGrpSpPr>
          <p:grpSpPr>
            <a:xfrm>
              <a:off x="615459" y="2641871"/>
              <a:ext cx="1817077" cy="1776046"/>
              <a:chOff x="2303585" y="2033954"/>
              <a:chExt cx="1817077" cy="1776046"/>
            </a:xfrm>
            <a:solidFill>
              <a:schemeClr val="accent4">
                <a:lumMod val="10000"/>
                <a:lumOff val="90000"/>
              </a:schemeClr>
            </a:solidFill>
          </p:grpSpPr>
          <p:sp>
            <p:nvSpPr>
              <p:cNvPr id="6" name="Rounded Rectangle 5"/>
              <p:cNvSpPr/>
              <p:nvPr/>
            </p:nvSpPr>
            <p:spPr bwMode="auto">
              <a:xfrm>
                <a:off x="2526323" y="2467708"/>
                <a:ext cx="1403288" cy="1299647"/>
              </a:xfrm>
              <a:prstGeom prst="roundRect">
                <a:avLst/>
              </a:prstGeom>
              <a:grp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Helvetica" panose="020B0604020202020204" pitchFamily="34" charset="0"/>
                  </a:rPr>
                  <a:t>Node</a:t>
                </a:r>
                <a:endParaRPr kumimoji="0" lang="en-GB" sz="1600" i="0" u="none"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a:ln>
                    <a:noFill/>
                  </a:ln>
                  <a:solidFill>
                    <a:schemeClr val="tx1"/>
                  </a:solidFill>
                  <a:effectLst/>
                  <a:latin typeface="Helvetica" panose="020B0604020202020204" pitchFamily="34" charset="0"/>
                </a:endParaRPr>
              </a:p>
            </p:txBody>
          </p:sp>
          <p:sp>
            <p:nvSpPr>
              <p:cNvPr id="7" name="Rectangle 6"/>
              <p:cNvSpPr/>
              <p:nvPr/>
            </p:nvSpPr>
            <p:spPr bwMode="auto">
              <a:xfrm>
                <a:off x="2303585" y="2033954"/>
                <a:ext cx="1817077" cy="1776046"/>
              </a:xfrm>
              <a:prstGeom prst="rect">
                <a:avLst/>
              </a:prstGeom>
              <a:grpFill/>
              <a:ln w="3810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Virtual</a:t>
                </a:r>
                <a:r>
                  <a:rPr kumimoji="0" lang="en-GB" sz="1600" b="0" i="0" u="none" strike="noStrike" cap="none" normalizeH="0" dirty="0">
                    <a:ln>
                      <a:noFill/>
                    </a:ln>
                    <a:solidFill>
                      <a:schemeClr val="tx1"/>
                    </a:solidFill>
                    <a:effectLst/>
                    <a:latin typeface="Helvetica" panose="020B0604020202020204" pitchFamily="34" charset="0"/>
                  </a:rPr>
                  <a:t> Machine</a:t>
                </a:r>
                <a:endParaRPr kumimoji="0" lang="en-GB" sz="1600" b="0" i="0" u="none" strike="noStrike" cap="none" normalizeH="0" baseline="0" dirty="0">
                  <a:ln>
                    <a:noFill/>
                  </a:ln>
                  <a:solidFill>
                    <a:schemeClr val="tx1"/>
                  </a:solidFill>
                  <a:effectLst/>
                  <a:latin typeface="Helvetica" panose="020B0604020202020204" pitchFamily="34" charset="0"/>
                </a:endParaRPr>
              </a:p>
            </p:txBody>
          </p:sp>
        </p:grpSp>
        <p:grpSp>
          <p:nvGrpSpPr>
            <p:cNvPr id="8" name="Group 7"/>
            <p:cNvGrpSpPr/>
            <p:nvPr/>
          </p:nvGrpSpPr>
          <p:grpSpPr>
            <a:xfrm>
              <a:off x="2590798" y="2641871"/>
              <a:ext cx="1817077" cy="1776046"/>
              <a:chOff x="2303585" y="2033954"/>
              <a:chExt cx="1817077" cy="1776046"/>
            </a:xfrm>
            <a:solidFill>
              <a:schemeClr val="accent4">
                <a:lumMod val="10000"/>
                <a:lumOff val="90000"/>
              </a:schemeClr>
            </a:solidFill>
          </p:grpSpPr>
          <p:sp>
            <p:nvSpPr>
              <p:cNvPr id="9" name="Rounded Rectangle 8"/>
              <p:cNvSpPr/>
              <p:nvPr/>
            </p:nvSpPr>
            <p:spPr bwMode="auto">
              <a:xfrm>
                <a:off x="2526323" y="2467708"/>
                <a:ext cx="1403288" cy="1299647"/>
              </a:xfrm>
              <a:prstGeom prst="roundRect">
                <a:avLst/>
              </a:prstGeom>
              <a:grp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Helvetica" panose="020B0604020202020204" pitchFamily="34" charset="0"/>
                  </a:rPr>
                  <a:t>Node</a:t>
                </a:r>
                <a:endParaRPr kumimoji="0" lang="en-GB" sz="1600" i="0" u="none"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a:ln>
                    <a:noFill/>
                  </a:ln>
                  <a:solidFill>
                    <a:schemeClr val="tx1"/>
                  </a:solidFill>
                  <a:effectLst/>
                  <a:latin typeface="Helvetica" panose="020B0604020202020204" pitchFamily="34" charset="0"/>
                </a:endParaRPr>
              </a:p>
            </p:txBody>
          </p:sp>
          <p:sp>
            <p:nvSpPr>
              <p:cNvPr id="10" name="Rectangle 9"/>
              <p:cNvSpPr/>
              <p:nvPr/>
            </p:nvSpPr>
            <p:spPr bwMode="auto">
              <a:xfrm>
                <a:off x="2303585" y="2033954"/>
                <a:ext cx="1817077" cy="1776046"/>
              </a:xfrm>
              <a:prstGeom prst="rect">
                <a:avLst/>
              </a:prstGeom>
              <a:grpFill/>
              <a:ln w="3810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Virtual Machine</a:t>
                </a:r>
              </a:p>
            </p:txBody>
          </p:sp>
        </p:grpSp>
        <p:grpSp>
          <p:nvGrpSpPr>
            <p:cNvPr id="11" name="Group 10"/>
            <p:cNvGrpSpPr/>
            <p:nvPr/>
          </p:nvGrpSpPr>
          <p:grpSpPr>
            <a:xfrm>
              <a:off x="4530967" y="2641871"/>
              <a:ext cx="1817077" cy="1776046"/>
              <a:chOff x="2303585" y="2033954"/>
              <a:chExt cx="1817077" cy="1776046"/>
            </a:xfrm>
            <a:solidFill>
              <a:schemeClr val="accent4">
                <a:lumMod val="10000"/>
                <a:lumOff val="90000"/>
              </a:schemeClr>
            </a:solidFill>
          </p:grpSpPr>
          <p:sp>
            <p:nvSpPr>
              <p:cNvPr id="12" name="Rounded Rectangle 11"/>
              <p:cNvSpPr/>
              <p:nvPr/>
            </p:nvSpPr>
            <p:spPr bwMode="auto">
              <a:xfrm>
                <a:off x="2526323" y="2467708"/>
                <a:ext cx="1403288" cy="1299647"/>
              </a:xfrm>
              <a:prstGeom prst="roundRect">
                <a:avLst/>
              </a:prstGeom>
              <a:grp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a:ln>
                      <a:noFill/>
                    </a:ln>
                    <a:solidFill>
                      <a:schemeClr val="tx1"/>
                    </a:solidFill>
                    <a:effectLst/>
                    <a:latin typeface="Helvetica" panose="020B0604020202020204" pitchFamily="34" charset="0"/>
                  </a:rPr>
                  <a:t>Node</a:t>
                </a:r>
                <a:endParaRPr kumimoji="0" lang="en-GB" sz="1600" i="0" u="none" strike="noStrike" cap="none" normalizeH="0" baseline="0" dirty="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a:ln>
                    <a:noFill/>
                  </a:ln>
                  <a:solidFill>
                    <a:schemeClr val="tx1"/>
                  </a:solidFill>
                  <a:effectLst/>
                  <a:latin typeface="Helvetica" panose="020B0604020202020204" pitchFamily="34" charset="0"/>
                </a:endParaRPr>
              </a:p>
            </p:txBody>
          </p:sp>
          <p:sp>
            <p:nvSpPr>
              <p:cNvPr id="13" name="Rectangle 12"/>
              <p:cNvSpPr/>
              <p:nvPr/>
            </p:nvSpPr>
            <p:spPr bwMode="auto">
              <a:xfrm>
                <a:off x="2303585" y="2033954"/>
                <a:ext cx="1817077" cy="1776046"/>
              </a:xfrm>
              <a:prstGeom prst="rect">
                <a:avLst/>
              </a:prstGeom>
              <a:grpFill/>
              <a:ln w="3810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Helvetica" panose="020B0604020202020204" pitchFamily="34" charset="0"/>
                  </a:rPr>
                  <a:t>Virtual Machine</a:t>
                </a:r>
              </a:p>
            </p:txBody>
          </p:sp>
        </p:grpSp>
        <p:cxnSp>
          <p:nvCxnSpPr>
            <p:cNvPr id="14" name="Elbow Connector 13"/>
            <p:cNvCxnSpPr>
              <a:stCxn id="7" idx="2"/>
              <a:endCxn id="48" idx="2"/>
            </p:cNvCxnSpPr>
            <p:nvPr/>
          </p:nvCxnSpPr>
          <p:spPr bwMode="auto">
            <a:xfrm rot="16200000" flipH="1">
              <a:off x="2045832" y="3896083"/>
              <a:ext cx="579981" cy="1623648"/>
            </a:xfrm>
            <a:prstGeom prst="bentConnector2">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Elbow Connector 14"/>
            <p:cNvCxnSpPr>
              <a:stCxn id="48" idx="6"/>
              <a:endCxn id="13" idx="2"/>
            </p:cNvCxnSpPr>
            <p:nvPr/>
          </p:nvCxnSpPr>
          <p:spPr bwMode="auto">
            <a:xfrm flipV="1">
              <a:off x="3851030" y="4417917"/>
              <a:ext cx="1588476" cy="579981"/>
            </a:xfrm>
            <a:prstGeom prst="bentConnector2">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Rounded Rectangle 16"/>
            <p:cNvSpPr/>
            <p:nvPr/>
          </p:nvSpPr>
          <p:spPr bwMode="auto">
            <a:xfrm>
              <a:off x="999390"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18" name="Rounded Rectangle 17"/>
            <p:cNvSpPr/>
            <p:nvPr/>
          </p:nvSpPr>
          <p:spPr bwMode="auto">
            <a:xfrm>
              <a:off x="1595527"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19" name="Rounded Rectangle 18"/>
            <p:cNvSpPr/>
            <p:nvPr/>
          </p:nvSpPr>
          <p:spPr bwMode="auto">
            <a:xfrm>
              <a:off x="2980270"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20" name="Rounded Rectangle 19"/>
            <p:cNvSpPr/>
            <p:nvPr/>
          </p:nvSpPr>
          <p:spPr bwMode="auto">
            <a:xfrm>
              <a:off x="3576407"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21" name="Rounded Rectangle 20"/>
            <p:cNvSpPr/>
            <p:nvPr/>
          </p:nvSpPr>
          <p:spPr bwMode="auto">
            <a:xfrm>
              <a:off x="4920439"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22" name="Rounded Rectangle 21"/>
            <p:cNvSpPr/>
            <p:nvPr/>
          </p:nvSpPr>
          <p:spPr bwMode="auto">
            <a:xfrm>
              <a:off x="5516576"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a:ln>
                    <a:noFill/>
                  </a:ln>
                  <a:solidFill>
                    <a:srgbClr val="FF0000"/>
                  </a:solidFill>
                  <a:effectLst/>
                  <a:latin typeface="Helvetica" panose="020B0604020202020204" pitchFamily="34" charset="0"/>
                </a:rPr>
                <a:t>Pod</a:t>
              </a:r>
            </a:p>
          </p:txBody>
        </p:sp>
        <p:sp>
          <p:nvSpPr>
            <p:cNvPr id="27" name="Rounded Rectangle 26"/>
            <p:cNvSpPr/>
            <p:nvPr/>
          </p:nvSpPr>
          <p:spPr bwMode="auto">
            <a:xfrm>
              <a:off x="3860693" y="1581421"/>
              <a:ext cx="1857236" cy="463061"/>
            </a:xfrm>
            <a:prstGeom prst="round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a:t>N</a:t>
              </a:r>
              <a:r>
                <a:rPr kumimoji="0" lang="en-GB" sz="1800" b="0" i="0" u="none" strike="noStrike" cap="none" normalizeH="0" baseline="0" dirty="0">
                  <a:ln>
                    <a:noFill/>
                  </a:ln>
                  <a:solidFill>
                    <a:schemeClr val="tx1"/>
                  </a:solidFill>
                  <a:effectLst/>
                  <a:latin typeface="Helvetica" panose="020B0604020202020204" pitchFamily="34" charset="0"/>
                </a:rPr>
                <a:t>ode</a:t>
              </a:r>
              <a:r>
                <a:rPr kumimoji="0" lang="en-GB" sz="1800" b="0" i="0" u="none" strike="noStrike" cap="none" normalizeH="0" dirty="0">
                  <a:ln>
                    <a:noFill/>
                  </a:ln>
                  <a:solidFill>
                    <a:schemeClr val="tx1"/>
                  </a:solidFill>
                  <a:effectLst/>
                  <a:latin typeface="Helvetica" panose="020B0604020202020204" pitchFamily="34" charset="0"/>
                </a:rPr>
                <a:t> C</a:t>
              </a:r>
              <a:r>
                <a:rPr kumimoji="0" lang="en-GB" sz="1800" b="0" i="0" u="none" strike="noStrike" cap="none" normalizeH="0" baseline="0" dirty="0">
                  <a:ln>
                    <a:noFill/>
                  </a:ln>
                  <a:solidFill>
                    <a:schemeClr val="tx1"/>
                  </a:solidFill>
                  <a:effectLst/>
                  <a:latin typeface="Helvetica" panose="020B0604020202020204" pitchFamily="34" charset="0"/>
                </a:rPr>
                <a:t>ontroller</a:t>
              </a:r>
            </a:p>
          </p:txBody>
        </p:sp>
        <p:sp>
          <p:nvSpPr>
            <p:cNvPr id="28" name="Rounded Rectangle 27"/>
            <p:cNvSpPr/>
            <p:nvPr/>
          </p:nvSpPr>
          <p:spPr bwMode="auto">
            <a:xfrm>
              <a:off x="1739138" y="2959628"/>
              <a:ext cx="63835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err="1">
                  <a:ln>
                    <a:noFill/>
                  </a:ln>
                  <a:solidFill>
                    <a:schemeClr val="tx1"/>
                  </a:solidFill>
                  <a:effectLst/>
                  <a:latin typeface="Helvetica" panose="020B0604020202020204" pitchFamily="34" charset="0"/>
                </a:rPr>
                <a:t>kubelet</a:t>
              </a:r>
              <a:endParaRPr kumimoji="0" lang="en-GB" sz="1400" b="0" i="0" u="none" strike="noStrike" cap="none" normalizeH="0" baseline="0" dirty="0">
                <a:ln>
                  <a:noFill/>
                </a:ln>
                <a:solidFill>
                  <a:schemeClr val="tx1"/>
                </a:solidFill>
                <a:effectLst/>
                <a:latin typeface="Helvetica" panose="020B0604020202020204" pitchFamily="34" charset="0"/>
              </a:endParaRPr>
            </a:p>
          </p:txBody>
        </p:sp>
        <p:sp>
          <p:nvSpPr>
            <p:cNvPr id="29" name="Rounded Rectangle 28"/>
            <p:cNvSpPr/>
            <p:nvPr/>
          </p:nvSpPr>
          <p:spPr bwMode="auto">
            <a:xfrm>
              <a:off x="3709993" y="2959628"/>
              <a:ext cx="63835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err="1">
                  <a:ln>
                    <a:noFill/>
                  </a:ln>
                  <a:solidFill>
                    <a:schemeClr val="tx1"/>
                  </a:solidFill>
                  <a:effectLst/>
                  <a:latin typeface="Helvetica" panose="020B0604020202020204" pitchFamily="34" charset="0"/>
                </a:rPr>
                <a:t>kubelet</a:t>
              </a:r>
              <a:endParaRPr kumimoji="0" lang="en-GB" sz="1400" b="0" i="0" u="none" strike="noStrike" cap="none" normalizeH="0" baseline="0" dirty="0">
                <a:ln>
                  <a:noFill/>
                </a:ln>
                <a:solidFill>
                  <a:schemeClr val="tx1"/>
                </a:solidFill>
                <a:effectLst/>
                <a:latin typeface="Helvetica" panose="020B0604020202020204" pitchFamily="34" charset="0"/>
              </a:endParaRPr>
            </a:p>
          </p:txBody>
        </p:sp>
        <p:sp>
          <p:nvSpPr>
            <p:cNvPr id="30" name="Rounded Rectangle 29"/>
            <p:cNvSpPr/>
            <p:nvPr/>
          </p:nvSpPr>
          <p:spPr bwMode="auto">
            <a:xfrm>
              <a:off x="5660187" y="2959628"/>
              <a:ext cx="63835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err="1">
                  <a:ln>
                    <a:noFill/>
                  </a:ln>
                  <a:solidFill>
                    <a:schemeClr val="tx1"/>
                  </a:solidFill>
                  <a:effectLst/>
                  <a:latin typeface="Helvetica" panose="020B0604020202020204" pitchFamily="34" charset="0"/>
                </a:rPr>
                <a:t>kubelet</a:t>
              </a:r>
              <a:endParaRPr kumimoji="0" lang="en-GB" sz="1400" b="0" i="0" u="none" strike="noStrike" cap="none" normalizeH="0" baseline="0" dirty="0">
                <a:ln>
                  <a:noFill/>
                </a:ln>
                <a:solidFill>
                  <a:schemeClr val="tx1"/>
                </a:solidFill>
                <a:effectLst/>
                <a:latin typeface="Helvetica" panose="020B0604020202020204" pitchFamily="34" charset="0"/>
              </a:endParaRPr>
            </a:p>
          </p:txBody>
        </p:sp>
        <p:cxnSp>
          <p:nvCxnSpPr>
            <p:cNvPr id="32" name="Elbow Connector 31"/>
            <p:cNvCxnSpPr>
              <a:stCxn id="28" idx="0"/>
              <a:endCxn id="27" idx="2"/>
            </p:cNvCxnSpPr>
            <p:nvPr/>
          </p:nvCxnSpPr>
          <p:spPr bwMode="auto">
            <a:xfrm rot="5400000" flipH="1" flipV="1">
              <a:off x="2966241" y="1136558"/>
              <a:ext cx="915146" cy="2730994"/>
            </a:xfrm>
            <a:prstGeom prst="bentConnector3">
              <a:avLst>
                <a:gd name="adj1" fmla="val 6345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6" name="Elbow Connector 35"/>
            <p:cNvCxnSpPr>
              <a:stCxn id="29" idx="0"/>
              <a:endCxn id="27" idx="2"/>
            </p:cNvCxnSpPr>
            <p:nvPr/>
          </p:nvCxnSpPr>
          <p:spPr bwMode="auto">
            <a:xfrm rot="5400000" flipH="1" flipV="1">
              <a:off x="3951668" y="2121986"/>
              <a:ext cx="915146" cy="760139"/>
            </a:xfrm>
            <a:prstGeom prst="bentConnector3">
              <a:avLst>
                <a:gd name="adj1" fmla="val 6345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Elbow Connector 38"/>
            <p:cNvCxnSpPr>
              <a:stCxn id="30" idx="0"/>
              <a:endCxn id="27" idx="2"/>
            </p:cNvCxnSpPr>
            <p:nvPr/>
          </p:nvCxnSpPr>
          <p:spPr bwMode="auto">
            <a:xfrm rot="16200000" flipV="1">
              <a:off x="4926766" y="1907027"/>
              <a:ext cx="915146" cy="1190055"/>
            </a:xfrm>
            <a:prstGeom prst="bentConnector3">
              <a:avLst>
                <a:gd name="adj1" fmla="val 6345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7" name="Rounded Rectangle 46"/>
            <p:cNvSpPr/>
            <p:nvPr/>
          </p:nvSpPr>
          <p:spPr bwMode="auto">
            <a:xfrm flipH="1">
              <a:off x="1152708" y="5644673"/>
              <a:ext cx="1811216" cy="463061"/>
            </a:xfrm>
            <a:prstGeom prst="roundRect">
              <a:avLst/>
            </a:prstGeom>
            <a:solidFill>
              <a:schemeClr val="accent4">
                <a:lumMod val="10000"/>
                <a:lumOff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Load Balancer</a:t>
              </a:r>
            </a:p>
          </p:txBody>
        </p:sp>
        <p:sp>
          <p:nvSpPr>
            <p:cNvPr id="48" name="Oval 47"/>
            <p:cNvSpPr/>
            <p:nvPr/>
          </p:nvSpPr>
          <p:spPr bwMode="auto">
            <a:xfrm>
              <a:off x="3147646" y="4646206"/>
              <a:ext cx="703384" cy="703384"/>
            </a:xfrm>
            <a:prstGeom prst="ellipse">
              <a:avLst/>
            </a:prstGeom>
            <a:solidFill>
              <a:schemeClr val="accent4">
                <a:lumMod val="10000"/>
                <a:lumOff val="9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9" name="Right Arrow 48"/>
            <p:cNvSpPr/>
            <p:nvPr/>
          </p:nvSpPr>
          <p:spPr bwMode="auto">
            <a:xfrm>
              <a:off x="3505200" y="4899449"/>
              <a:ext cx="257908" cy="216877"/>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0" name="Right Arrow 49"/>
            <p:cNvSpPr/>
            <p:nvPr/>
          </p:nvSpPr>
          <p:spPr bwMode="auto">
            <a:xfrm rot="10800000">
              <a:off x="3212122" y="4899449"/>
              <a:ext cx="257908" cy="216877"/>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1" name="Right Arrow 50"/>
            <p:cNvSpPr/>
            <p:nvPr/>
          </p:nvSpPr>
          <p:spPr bwMode="auto">
            <a:xfrm rot="16200000">
              <a:off x="3376246" y="4684307"/>
              <a:ext cx="257908" cy="216877"/>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2" name="Right Arrow 51"/>
            <p:cNvSpPr/>
            <p:nvPr/>
          </p:nvSpPr>
          <p:spPr bwMode="auto">
            <a:xfrm rot="5400000">
              <a:off x="3367452" y="5110465"/>
              <a:ext cx="257908" cy="216877"/>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53" name="Elbow Connector 52"/>
            <p:cNvCxnSpPr>
              <a:stCxn id="52" idx="3"/>
              <a:endCxn id="47" idx="1"/>
            </p:cNvCxnSpPr>
            <p:nvPr/>
          </p:nvCxnSpPr>
          <p:spPr bwMode="auto">
            <a:xfrm rot="5400000">
              <a:off x="2965992" y="5345790"/>
              <a:ext cx="528346" cy="532482"/>
            </a:xfrm>
            <a:prstGeom prst="bentConnector2">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 name="Elbow Connector 57"/>
            <p:cNvCxnSpPr>
              <a:stCxn id="48" idx="0"/>
              <a:endCxn id="10" idx="2"/>
            </p:cNvCxnSpPr>
            <p:nvPr/>
          </p:nvCxnSpPr>
          <p:spPr bwMode="auto">
            <a:xfrm rot="16200000" flipV="1">
              <a:off x="3385194" y="4532061"/>
              <a:ext cx="228289" cy="1"/>
            </a:xfrm>
            <a:prstGeom prst="bentConnector3">
              <a:avLst>
                <a:gd name="adj1" fmla="val 50000"/>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2" name="Rounded Rectangle 61"/>
            <p:cNvSpPr/>
            <p:nvPr/>
          </p:nvSpPr>
          <p:spPr bwMode="auto">
            <a:xfrm>
              <a:off x="4026876" y="5155434"/>
              <a:ext cx="1857236" cy="463061"/>
            </a:xfrm>
            <a:prstGeom prst="round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Route Controller</a:t>
              </a:r>
            </a:p>
          </p:txBody>
        </p:sp>
        <p:sp>
          <p:nvSpPr>
            <p:cNvPr id="66" name="Right Arrow 65"/>
            <p:cNvSpPr/>
            <p:nvPr/>
          </p:nvSpPr>
          <p:spPr bwMode="auto">
            <a:xfrm rot="11641609">
              <a:off x="3736368" y="5194143"/>
              <a:ext cx="356196" cy="298938"/>
            </a:xfrm>
            <a:prstGeom prst="rightArrow">
              <a:avLst/>
            </a:prstGeom>
            <a:solidFill>
              <a:schemeClr val="bg2"/>
            </a:solidFill>
            <a:ln w="1905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67" name="TextBox 66"/>
            <p:cNvSpPr txBox="1"/>
            <p:nvPr/>
          </p:nvSpPr>
          <p:spPr>
            <a:xfrm>
              <a:off x="3177898" y="2094769"/>
              <a:ext cx="1225015" cy="276999"/>
            </a:xfrm>
            <a:prstGeom prst="rect">
              <a:avLst/>
            </a:prstGeom>
            <a:noFill/>
          </p:spPr>
          <p:txBody>
            <a:bodyPr wrap="none" rtlCol="0">
              <a:spAutoFit/>
            </a:bodyPr>
            <a:lstStyle/>
            <a:p>
              <a:r>
                <a:rPr lang="en-GB" sz="1200" i="1" dirty="0"/>
                <a:t>Health check…</a:t>
              </a:r>
            </a:p>
          </p:txBody>
        </p:sp>
        <p:sp>
          <p:nvSpPr>
            <p:cNvPr id="68" name="Rounded Rectangle 67"/>
            <p:cNvSpPr/>
            <p:nvPr/>
          </p:nvSpPr>
          <p:spPr bwMode="auto">
            <a:xfrm>
              <a:off x="4026876" y="5671275"/>
              <a:ext cx="2064290" cy="463061"/>
            </a:xfrm>
            <a:prstGeom prst="round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Service Controller</a:t>
              </a:r>
            </a:p>
          </p:txBody>
        </p:sp>
        <p:sp>
          <p:nvSpPr>
            <p:cNvPr id="69" name="Right Arrow 68"/>
            <p:cNvSpPr/>
            <p:nvPr/>
          </p:nvSpPr>
          <p:spPr bwMode="auto">
            <a:xfrm rot="10800000">
              <a:off x="3066316" y="5884591"/>
              <a:ext cx="925392" cy="298938"/>
            </a:xfrm>
            <a:prstGeom prst="rightArrow">
              <a:avLst/>
            </a:prstGeom>
            <a:solidFill>
              <a:schemeClr val="bg2"/>
            </a:solidFill>
            <a:ln w="19050"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1" name="TextBox 70"/>
            <p:cNvSpPr txBox="1"/>
            <p:nvPr/>
          </p:nvSpPr>
          <p:spPr>
            <a:xfrm>
              <a:off x="335591" y="1254639"/>
              <a:ext cx="2198038" cy="369332"/>
            </a:xfrm>
            <a:prstGeom prst="rect">
              <a:avLst/>
            </a:prstGeom>
            <a:noFill/>
          </p:spPr>
          <p:txBody>
            <a:bodyPr wrap="none" rtlCol="0">
              <a:spAutoFit/>
            </a:bodyPr>
            <a:lstStyle/>
            <a:p>
              <a:r>
                <a:rPr lang="en-GB" dirty="0"/>
                <a:t>Cloud infrastructure</a:t>
              </a:r>
            </a:p>
          </p:txBody>
        </p:sp>
        <p:sp>
          <p:nvSpPr>
            <p:cNvPr id="72" name="Right Arrow 71"/>
            <p:cNvSpPr/>
            <p:nvPr/>
          </p:nvSpPr>
          <p:spPr bwMode="auto">
            <a:xfrm>
              <a:off x="5803778" y="1239649"/>
              <a:ext cx="2356336" cy="1107987"/>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Update</a:t>
              </a:r>
              <a:r>
                <a:rPr kumimoji="0" lang="en-GB" sz="1800" b="0" i="0" u="none" strike="noStrike" cap="none" normalizeH="0" dirty="0">
                  <a:ln>
                    <a:noFill/>
                  </a:ln>
                  <a:solidFill>
                    <a:schemeClr val="tx1"/>
                  </a:solidFill>
                  <a:effectLst/>
                  <a:latin typeface="Helvetica" panose="020B0604020202020204" pitchFamily="34" charset="0"/>
                </a:rPr>
                <a:t> Kubernetes</a:t>
              </a:r>
            </a:p>
            <a:p>
              <a:pPr marL="0" marR="0" indent="0" algn="ctr" defTabSz="914400" rtl="0" eaLnBrk="0" fontAlgn="base" latinLnBrk="0" hangingPunct="0">
                <a:lnSpc>
                  <a:spcPct val="100000"/>
                </a:lnSpc>
                <a:spcBef>
                  <a:spcPct val="0"/>
                </a:spcBef>
                <a:spcAft>
                  <a:spcPct val="0"/>
                </a:spcAft>
                <a:buClrTx/>
                <a:buSzTx/>
                <a:buFontTx/>
                <a:buNone/>
                <a:tabLst/>
              </a:pPr>
              <a:r>
                <a:rPr lang="en-GB" baseline="0" dirty="0"/>
                <a:t>with node status</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
          <p:nvSpPr>
            <p:cNvPr id="76" name="Down Arrow 75"/>
            <p:cNvSpPr/>
            <p:nvPr/>
          </p:nvSpPr>
          <p:spPr bwMode="auto">
            <a:xfrm rot="5400000">
              <a:off x="6769038" y="4491773"/>
              <a:ext cx="1126444" cy="2253444"/>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vert270"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Kubernetes starts</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 new service</a:t>
              </a:r>
            </a:p>
          </p:txBody>
        </p:sp>
        <p:sp>
          <p:nvSpPr>
            <p:cNvPr id="82" name="Rounded Rectangle 81"/>
            <p:cNvSpPr/>
            <p:nvPr/>
          </p:nvSpPr>
          <p:spPr bwMode="auto">
            <a:xfrm>
              <a:off x="5281246" y="3253863"/>
              <a:ext cx="101729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400" dirty="0" err="1"/>
                <a:t>kube</a:t>
              </a:r>
              <a:r>
                <a:rPr lang="en-GB" sz="1400" dirty="0"/>
                <a:t>-proxy</a:t>
              </a:r>
              <a:endParaRPr kumimoji="0" lang="en-GB" sz="1400" b="0" i="0" u="none" strike="noStrike" cap="none" normalizeH="0" baseline="0" dirty="0">
                <a:ln>
                  <a:noFill/>
                </a:ln>
                <a:solidFill>
                  <a:schemeClr val="tx1"/>
                </a:solidFill>
                <a:effectLst/>
                <a:latin typeface="Helvetica" panose="020B0604020202020204" pitchFamily="34" charset="0"/>
              </a:endParaRPr>
            </a:p>
          </p:txBody>
        </p:sp>
        <p:sp>
          <p:nvSpPr>
            <p:cNvPr id="83" name="Rounded Rectangle 82"/>
            <p:cNvSpPr/>
            <p:nvPr/>
          </p:nvSpPr>
          <p:spPr bwMode="auto">
            <a:xfrm>
              <a:off x="3331053" y="3253863"/>
              <a:ext cx="101729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400" dirty="0" err="1"/>
                <a:t>kube</a:t>
              </a:r>
              <a:r>
                <a:rPr lang="en-GB" sz="1400" dirty="0"/>
                <a:t>-proxy</a:t>
              </a:r>
              <a:endParaRPr kumimoji="0" lang="en-GB" sz="1400" b="0" i="0" u="none" strike="noStrike" cap="none" normalizeH="0" baseline="0" dirty="0">
                <a:ln>
                  <a:noFill/>
                </a:ln>
                <a:solidFill>
                  <a:schemeClr val="tx1"/>
                </a:solidFill>
                <a:effectLst/>
                <a:latin typeface="Helvetica" panose="020B0604020202020204" pitchFamily="34" charset="0"/>
              </a:endParaRPr>
            </a:p>
          </p:txBody>
        </p:sp>
        <p:sp>
          <p:nvSpPr>
            <p:cNvPr id="84" name="Rounded Rectangle 83"/>
            <p:cNvSpPr/>
            <p:nvPr/>
          </p:nvSpPr>
          <p:spPr bwMode="auto">
            <a:xfrm>
              <a:off x="1347280" y="3268171"/>
              <a:ext cx="101729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400" dirty="0" err="1"/>
                <a:t>kube</a:t>
              </a:r>
              <a:r>
                <a:rPr lang="en-GB" sz="1400" dirty="0"/>
                <a:t>-proxy</a:t>
              </a:r>
              <a:endParaRPr kumimoji="0" lang="en-GB" sz="1400" b="0" i="0" u="none" strike="noStrike" cap="none" normalizeH="0" baseline="0" dirty="0">
                <a:ln>
                  <a:noFill/>
                </a:ln>
                <a:solidFill>
                  <a:schemeClr val="tx1"/>
                </a:solidFill>
                <a:effectLst/>
                <a:latin typeface="Helvetica" panose="020B0604020202020204" pitchFamily="34" charset="0"/>
              </a:endParaRPr>
            </a:p>
          </p:txBody>
        </p:sp>
        <p:sp>
          <p:nvSpPr>
            <p:cNvPr id="87" name="Rectangle 86"/>
            <p:cNvSpPr/>
            <p:nvPr/>
          </p:nvSpPr>
          <p:spPr bwMode="auto">
            <a:xfrm>
              <a:off x="7332260" y="3350968"/>
              <a:ext cx="1412631" cy="679939"/>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Kubernetes</a:t>
              </a:r>
            </a:p>
            <a:p>
              <a:pPr marL="0" marR="0" indent="0" algn="ctr" defTabSz="914400" rtl="0" eaLnBrk="0" fontAlgn="base" latinLnBrk="0" hangingPunct="0">
                <a:lnSpc>
                  <a:spcPct val="100000"/>
                </a:lnSpc>
                <a:spcBef>
                  <a:spcPct val="0"/>
                </a:spcBef>
                <a:spcAft>
                  <a:spcPct val="0"/>
                </a:spcAft>
                <a:buClrTx/>
                <a:buSzTx/>
                <a:buFontTx/>
                <a:buNone/>
                <a:tabLst/>
              </a:pPr>
              <a:r>
                <a:rPr lang="en-GB" dirty="0"/>
                <a:t>Cluster</a:t>
              </a:r>
              <a:endParaRPr kumimoji="0" lang="en-GB" sz="1800" b="0" i="0" u="none" strike="noStrike" cap="none" normalizeH="0" baseline="0" dirty="0">
                <a:ln>
                  <a:noFill/>
                </a:ln>
                <a:solidFill>
                  <a:schemeClr val="tx1"/>
                </a:solidFill>
                <a:effectLst/>
                <a:latin typeface="Helvetica" panose="020B0604020202020204" pitchFamily="34" charset="0"/>
              </a:endParaRPr>
            </a:p>
          </p:txBody>
        </p:sp>
        <p:cxnSp>
          <p:nvCxnSpPr>
            <p:cNvPr id="89" name="Elbow Connector 88"/>
            <p:cNvCxnSpPr>
              <a:stCxn id="84" idx="2"/>
              <a:endCxn id="87" idx="1"/>
            </p:cNvCxnSpPr>
            <p:nvPr/>
          </p:nvCxnSpPr>
          <p:spPr bwMode="auto">
            <a:xfrm rot="16200000" flipH="1">
              <a:off x="4517763" y="876440"/>
              <a:ext cx="152663" cy="5476331"/>
            </a:xfrm>
            <a:prstGeom prst="bentConnector2">
              <a:avLst/>
            </a:prstGeom>
            <a:solidFill>
              <a:schemeClr val="accent1"/>
            </a:solidFill>
            <a:ln w="9525" cap="flat" cmpd="sng" algn="ctr">
              <a:solidFill>
                <a:schemeClr val="tx1"/>
              </a:solidFill>
              <a:prstDash val="solid"/>
              <a:round/>
              <a:headEnd type="arrow"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 name="Elbow Connector 91"/>
            <p:cNvCxnSpPr>
              <a:stCxn id="83" idx="2"/>
              <a:endCxn id="87" idx="1"/>
            </p:cNvCxnSpPr>
            <p:nvPr/>
          </p:nvCxnSpPr>
          <p:spPr bwMode="auto">
            <a:xfrm rot="16200000" flipH="1">
              <a:off x="5502496" y="1861173"/>
              <a:ext cx="166971" cy="3492558"/>
            </a:xfrm>
            <a:prstGeom prst="bentConnector2">
              <a:avLst/>
            </a:prstGeom>
            <a:solidFill>
              <a:schemeClr val="accent1"/>
            </a:solidFill>
            <a:ln w="9525" cap="flat" cmpd="sng" algn="ctr">
              <a:solidFill>
                <a:schemeClr val="tx1"/>
              </a:solidFill>
              <a:prstDash val="solid"/>
              <a:round/>
              <a:headEnd type="arrow"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4" name="Elbow Connector 93"/>
            <p:cNvCxnSpPr>
              <a:stCxn id="82" idx="2"/>
              <a:endCxn id="87" idx="1"/>
            </p:cNvCxnSpPr>
            <p:nvPr/>
          </p:nvCxnSpPr>
          <p:spPr bwMode="auto">
            <a:xfrm rot="16200000" flipH="1">
              <a:off x="6477592" y="2836269"/>
              <a:ext cx="166971" cy="1542365"/>
            </a:xfrm>
            <a:prstGeom prst="bentConnector2">
              <a:avLst/>
            </a:prstGeom>
            <a:solidFill>
              <a:schemeClr val="accent1"/>
            </a:solidFill>
            <a:ln w="9525" cap="flat" cmpd="sng" algn="ctr">
              <a:solidFill>
                <a:schemeClr val="tx1"/>
              </a:solidFill>
              <a:prstDash val="solid"/>
              <a:round/>
              <a:headEnd type="arrow"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54" name="Content Placeholder 2">
            <a:extLst>
              <a:ext uri="{FF2B5EF4-FFF2-40B4-BE49-F238E27FC236}">
                <a16:creationId xmlns:a16="http://schemas.microsoft.com/office/drawing/2014/main" id="{B5360EE2-1BAC-47D0-8CAB-F1B9D4114B61}"/>
              </a:ext>
            </a:extLst>
          </p:cNvPr>
          <p:cNvSpPr>
            <a:spLocks noGrp="1"/>
          </p:cNvSpPr>
          <p:nvPr>
            <p:ph idx="1"/>
          </p:nvPr>
        </p:nvSpPr>
        <p:spPr>
          <a:xfrm>
            <a:off x="289378" y="686227"/>
            <a:ext cx="8686799" cy="978271"/>
          </a:xfrm>
        </p:spPr>
        <p:txBody>
          <a:bodyPr/>
          <a:lstStyle/>
          <a:p>
            <a:r>
              <a:rPr lang="en-GB" dirty="0"/>
              <a:t>Essentially, each cloud provider implements their own infrastructure under Kubernetes…so it looks the same to us but works differently underneath the hood</a:t>
            </a:r>
          </a:p>
        </p:txBody>
      </p:sp>
    </p:spTree>
    <p:extLst>
      <p:ext uri="{BB962C8B-B14F-4D97-AF65-F5344CB8AC3E}">
        <p14:creationId xmlns:p14="http://schemas.microsoft.com/office/powerpoint/2010/main" val="26357814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Cluster DNS</a:t>
            </a:r>
          </a:p>
        </p:txBody>
      </p:sp>
      <p:sp>
        <p:nvSpPr>
          <p:cNvPr id="3" name="Content Placeholder 2"/>
          <p:cNvSpPr>
            <a:spLocks noGrp="1"/>
          </p:cNvSpPr>
          <p:nvPr>
            <p:ph idx="1"/>
          </p:nvPr>
        </p:nvSpPr>
        <p:spPr>
          <a:xfrm>
            <a:off x="1047750" y="1141840"/>
            <a:ext cx="7029450" cy="2747841"/>
          </a:xfrm>
        </p:spPr>
        <p:txBody>
          <a:bodyPr/>
          <a:lstStyle/>
          <a:p>
            <a:r>
              <a:rPr lang="en-GB" dirty="0"/>
              <a:t>All Kubernetes clusters should have </a:t>
            </a:r>
            <a:r>
              <a:rPr lang="en-GB" b="1" dirty="0"/>
              <a:t>cluster DNS</a:t>
            </a:r>
            <a:r>
              <a:rPr lang="en-GB" dirty="0"/>
              <a:t>.</a:t>
            </a:r>
          </a:p>
          <a:p>
            <a:r>
              <a:rPr lang="en-GB" dirty="0"/>
              <a:t>The cluster DNS is a DNS server that serves DNS records for Kubernetes services.</a:t>
            </a:r>
          </a:p>
          <a:p>
            <a:pPr lvl="1"/>
            <a:r>
              <a:rPr lang="en-GB" dirty="0"/>
              <a:t>you may also have to other DNS server(s) in your environment</a:t>
            </a:r>
          </a:p>
          <a:p>
            <a:r>
              <a:rPr lang="en-GB" dirty="0"/>
              <a:t>Containers started by Kubernetes automatically include this DNS server in their DNS searches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p:cNvSpPr txBox="1">
            <a:spLocks/>
          </p:cNvSpPr>
          <p:nvPr/>
        </p:nvSpPr>
        <p:spPr bwMode="auto">
          <a:xfrm>
            <a:off x="1085850" y="3889681"/>
            <a:ext cx="7029450" cy="2520212"/>
          </a:xfrm>
          <a:prstGeom prst="rect">
            <a:avLst/>
          </a:prstGeom>
          <a:solidFill>
            <a:schemeClr val="bg1"/>
          </a:solidFill>
          <a:ln w="9525">
            <a:solidFill>
              <a:schemeClr val="tx1"/>
            </a:solid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DNS servers match names (URLs) to IP addresses</a:t>
            </a:r>
          </a:p>
          <a:p>
            <a:pPr lvl="1"/>
            <a:r>
              <a:rPr lang="en-GB" dirty="0"/>
              <a:t>We want avoid using IP addresses because Pods can stop and when a new Pod is recreated it may have a different IP address</a:t>
            </a:r>
          </a:p>
          <a:p>
            <a:pPr lvl="1"/>
            <a:r>
              <a:rPr lang="en-GB" dirty="0"/>
              <a:t>Likewise, a Node itself can crash. We can rely on the cloud provider to ensure it is quickly restarted but again the pods that were running on it will have been moved to other nodes.</a:t>
            </a:r>
          </a:p>
        </p:txBody>
      </p:sp>
    </p:spTree>
    <p:extLst>
      <p:ext uri="{BB962C8B-B14F-4D97-AF65-F5344CB8AC3E}">
        <p14:creationId xmlns:p14="http://schemas.microsoft.com/office/powerpoint/2010/main" val="30137218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6537325"/>
          </a:xfrm>
        </p:spPr>
        <p:txBody>
          <a:bodyPr/>
          <a:lstStyle/>
          <a:p>
            <a:r>
              <a:rPr lang="en-GB" dirty="0"/>
              <a:t>Introduction to </a:t>
            </a:r>
            <a:r>
              <a:rPr lang="en-GB" dirty="0" err="1"/>
              <a:t>kubectl</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0117088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Check</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91155" y="2090138"/>
            <a:ext cx="8176656" cy="341632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version</a:t>
            </a:r>
          </a:p>
          <a:p>
            <a:r>
              <a:rPr lang="en-GB" dirty="0">
                <a:solidFill>
                  <a:schemeClr val="bg1"/>
                </a:solidFill>
              </a:rPr>
              <a:t>Client Version: </a:t>
            </a:r>
            <a:r>
              <a:rPr lang="en-GB" dirty="0" err="1">
                <a:solidFill>
                  <a:schemeClr val="bg1"/>
                </a:solidFill>
              </a:rPr>
              <a:t>version.Info</a:t>
            </a:r>
            <a:r>
              <a:rPr lang="en-GB" dirty="0">
                <a:solidFill>
                  <a:schemeClr val="bg1"/>
                </a:solidFill>
              </a:rPr>
              <a:t>{Major:"1", Minor:"14", GitVersion:"v1.14.1", GitCommit:"b7394102d6ef778017f2ca4046abbaa23b88c290", </a:t>
            </a:r>
            <a:r>
              <a:rPr lang="en-GB" dirty="0" err="1">
                <a:solidFill>
                  <a:schemeClr val="bg1"/>
                </a:solidFill>
              </a:rPr>
              <a:t>GitTreeState</a:t>
            </a:r>
            <a:r>
              <a:rPr lang="en-GB" dirty="0">
                <a:solidFill>
                  <a:schemeClr val="bg1"/>
                </a:solidFill>
              </a:rPr>
              <a:t>:"clean", BuildDate:"2019-04-08T17:11:31Z", GoVersion:"go1.12.1", Compiler:"</a:t>
            </a:r>
            <a:r>
              <a:rPr lang="en-GB" dirty="0" err="1">
                <a:solidFill>
                  <a:schemeClr val="bg1"/>
                </a:solidFill>
              </a:rPr>
              <a:t>gc</a:t>
            </a:r>
            <a:r>
              <a:rPr lang="en-GB" dirty="0">
                <a:solidFill>
                  <a:schemeClr val="bg1"/>
                </a:solidFill>
              </a:rPr>
              <a:t>", </a:t>
            </a:r>
            <a:r>
              <a:rPr lang="en-GB" dirty="0" err="1">
                <a:solidFill>
                  <a:schemeClr val="bg1"/>
                </a:solidFill>
              </a:rPr>
              <a:t>Platform:"windows</a:t>
            </a:r>
            <a:r>
              <a:rPr lang="en-GB" dirty="0">
                <a:solidFill>
                  <a:schemeClr val="bg1"/>
                </a:solidFill>
              </a:rPr>
              <a:t>/amd64"}</a:t>
            </a:r>
          </a:p>
          <a:p>
            <a:r>
              <a:rPr lang="en-GB" dirty="0">
                <a:solidFill>
                  <a:schemeClr val="bg1"/>
                </a:solidFill>
              </a:rPr>
              <a:t>Server Version: </a:t>
            </a:r>
            <a:r>
              <a:rPr lang="en-GB" dirty="0" err="1">
                <a:solidFill>
                  <a:schemeClr val="bg1"/>
                </a:solidFill>
              </a:rPr>
              <a:t>version.Info</a:t>
            </a:r>
            <a:r>
              <a:rPr lang="en-GB" dirty="0">
                <a:solidFill>
                  <a:schemeClr val="bg1"/>
                </a:solidFill>
              </a:rPr>
              <a:t>{Major:"1", Minor:"14", GitVersion:"v1.14.0", GitCommit:"641856db18352033a0d96dbc99153fa3b27298e5", </a:t>
            </a:r>
            <a:r>
              <a:rPr lang="en-GB" dirty="0" err="1">
                <a:solidFill>
                  <a:schemeClr val="bg1"/>
                </a:solidFill>
              </a:rPr>
              <a:t>GitTreeState</a:t>
            </a:r>
            <a:r>
              <a:rPr lang="en-GB" dirty="0">
                <a:solidFill>
                  <a:schemeClr val="bg1"/>
                </a:solidFill>
              </a:rPr>
              <a:t>:"clean", BuildDate:"2019-03-25T15:45:25Z", GoVersion:"go1.12.1", Compiler:"</a:t>
            </a:r>
            <a:r>
              <a:rPr lang="en-GB" dirty="0" err="1">
                <a:solidFill>
                  <a:schemeClr val="bg1"/>
                </a:solidFill>
              </a:rPr>
              <a:t>gc</a:t>
            </a:r>
            <a:r>
              <a:rPr lang="en-GB" dirty="0">
                <a:solidFill>
                  <a:schemeClr val="bg1"/>
                </a:solidFill>
              </a:rPr>
              <a:t>", Platform:"</a:t>
            </a:r>
            <a:r>
              <a:rPr lang="en-GB" dirty="0" err="1">
                <a:solidFill>
                  <a:schemeClr val="bg1"/>
                </a:solidFill>
              </a:rPr>
              <a:t>linux</a:t>
            </a:r>
            <a:r>
              <a:rPr lang="en-GB" dirty="0">
                <a:solidFill>
                  <a:schemeClr val="bg1"/>
                </a:solidFill>
              </a:rPr>
              <a:t>/amd64"}</a:t>
            </a:r>
          </a:p>
          <a:p>
            <a:endParaRPr lang="en-GB" dirty="0">
              <a:solidFill>
                <a:schemeClr val="bg1"/>
              </a:solidFill>
            </a:endParaRP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get pods -n </a:t>
            </a:r>
            <a:r>
              <a:rPr lang="en-GB" dirty="0">
                <a:solidFill>
                  <a:srgbClr val="FFC000"/>
                </a:solidFill>
              </a:rPr>
              <a:t>&lt;your-ns-name&gt;</a:t>
            </a:r>
          </a:p>
          <a:p>
            <a:r>
              <a:rPr lang="en-GB" dirty="0">
                <a:solidFill>
                  <a:schemeClr val="bg1"/>
                </a:solidFill>
              </a:rPr>
              <a:t>No resources found.   </a:t>
            </a:r>
            <a:r>
              <a:rPr lang="en-GB" dirty="0">
                <a:solidFill>
                  <a:srgbClr val="FF0000"/>
                </a:solidFill>
                <a:sym typeface="Wingdings" panose="05000000000000000000" pitchFamily="2" charset="2"/>
              </a:rPr>
              <a:t> This is fine, we haven’t created any</a:t>
            </a:r>
            <a:endParaRPr lang="en-GB" dirty="0">
              <a:solidFill>
                <a:srgbClr val="FF0000"/>
              </a:solidFill>
            </a:endParaRPr>
          </a:p>
        </p:txBody>
      </p:sp>
      <p:sp>
        <p:nvSpPr>
          <p:cNvPr id="6" name="Content Placeholder 5"/>
          <p:cNvSpPr>
            <a:spLocks noGrp="1"/>
          </p:cNvSpPr>
          <p:nvPr>
            <p:ph idx="1"/>
          </p:nvPr>
        </p:nvSpPr>
        <p:spPr>
          <a:xfrm>
            <a:off x="1047750" y="1127915"/>
            <a:ext cx="7029450" cy="598769"/>
          </a:xfrm>
        </p:spPr>
        <p:txBody>
          <a:bodyPr/>
          <a:lstStyle/>
          <a:p>
            <a:r>
              <a:rPr lang="en-GB" dirty="0"/>
              <a:t>Check Kubernetes is up and running</a:t>
            </a:r>
          </a:p>
        </p:txBody>
      </p:sp>
      <p:sp>
        <p:nvSpPr>
          <p:cNvPr id="3" name="TextBox 2">
            <a:extLst>
              <a:ext uri="{FF2B5EF4-FFF2-40B4-BE49-F238E27FC236}">
                <a16:creationId xmlns:a16="http://schemas.microsoft.com/office/drawing/2014/main" id="{EF13D95E-6852-4314-9E1D-632F9BBC8030}"/>
              </a:ext>
            </a:extLst>
          </p:cNvPr>
          <p:cNvSpPr txBox="1"/>
          <p:nvPr/>
        </p:nvSpPr>
        <p:spPr>
          <a:xfrm>
            <a:off x="3539613" y="5730085"/>
            <a:ext cx="3773518" cy="923330"/>
          </a:xfrm>
          <a:prstGeom prst="rect">
            <a:avLst/>
          </a:prstGeom>
          <a:solidFill>
            <a:schemeClr val="bg1"/>
          </a:solidFill>
          <a:ln>
            <a:solidFill>
              <a:srgbClr val="FF0000"/>
            </a:solidFill>
          </a:ln>
        </p:spPr>
        <p:txBody>
          <a:bodyPr wrap="square" rtlCol="0">
            <a:spAutoFit/>
          </a:bodyPr>
          <a:lstStyle/>
          <a:p>
            <a:r>
              <a:rPr lang="en-GB" b="1" u="sng" dirty="0"/>
              <a:t>Remember</a:t>
            </a:r>
          </a:p>
          <a:p>
            <a:r>
              <a:rPr lang="en-GB" i="1" dirty="0"/>
              <a:t>When you see </a:t>
            </a:r>
            <a:r>
              <a:rPr lang="en-GB" dirty="0">
                <a:solidFill>
                  <a:srgbClr val="FFC000"/>
                </a:solidFill>
              </a:rPr>
              <a:t>&lt;your-ns-name&gt;</a:t>
            </a:r>
            <a:r>
              <a:rPr lang="en-GB" i="1" dirty="0"/>
              <a:t>, type in your own namespace name</a:t>
            </a:r>
          </a:p>
        </p:txBody>
      </p:sp>
      <p:cxnSp>
        <p:nvCxnSpPr>
          <p:cNvPr id="8" name="Connector: Elbow 7">
            <a:extLst>
              <a:ext uri="{FF2B5EF4-FFF2-40B4-BE49-F238E27FC236}">
                <a16:creationId xmlns:a16="http://schemas.microsoft.com/office/drawing/2014/main" id="{92F623DA-97A0-417D-8EBC-5BAC7264BA6B}"/>
              </a:ext>
            </a:extLst>
          </p:cNvPr>
          <p:cNvCxnSpPr>
            <a:stCxn id="3" idx="0"/>
          </p:cNvCxnSpPr>
          <p:nvPr/>
        </p:nvCxnSpPr>
        <p:spPr bwMode="auto">
          <a:xfrm rot="16200000" flipV="1">
            <a:off x="4658607" y="4962319"/>
            <a:ext cx="709734" cy="825797"/>
          </a:xfrm>
          <a:prstGeom prst="bentConnector2">
            <a:avLst/>
          </a:prstGeom>
          <a:solidFill>
            <a:schemeClr val="accent1"/>
          </a:solidFill>
          <a:ln w="57150"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0850793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bwMode="auto">
          <a:xfrm>
            <a:off x="3045204" y="5024155"/>
            <a:ext cx="5685841" cy="1513170"/>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Example</a:t>
            </a:r>
          </a:p>
        </p:txBody>
      </p:sp>
      <p:sp>
        <p:nvSpPr>
          <p:cNvPr id="2" name="Title 1"/>
          <p:cNvSpPr>
            <a:spLocks noGrp="1"/>
          </p:cNvSpPr>
          <p:nvPr>
            <p:ph type="title"/>
          </p:nvPr>
        </p:nvSpPr>
        <p:spPr/>
        <p:txBody>
          <a:bodyPr/>
          <a:lstStyle/>
          <a:p>
            <a:r>
              <a:rPr lang="en-GB" dirty="0"/>
              <a:t>Command Structure</a:t>
            </a:r>
          </a:p>
        </p:txBody>
      </p:sp>
      <p:sp>
        <p:nvSpPr>
          <p:cNvPr id="3" name="Content Placeholder 2"/>
          <p:cNvSpPr>
            <a:spLocks noGrp="1"/>
          </p:cNvSpPr>
          <p:nvPr>
            <p:ph idx="1"/>
          </p:nvPr>
        </p:nvSpPr>
        <p:spPr>
          <a:xfrm>
            <a:off x="162846" y="775551"/>
            <a:ext cx="7423214" cy="5063275"/>
          </a:xfrm>
        </p:spPr>
        <p:txBody>
          <a:bodyPr/>
          <a:lstStyle/>
          <a:p>
            <a:r>
              <a:rPr lang="en-GB" dirty="0" err="1"/>
              <a:t>kubectl</a:t>
            </a:r>
            <a:r>
              <a:rPr lang="en-GB" dirty="0"/>
              <a:t> command structure is:</a:t>
            </a:r>
          </a:p>
          <a:p>
            <a:endParaRPr lang="en-GB" dirty="0"/>
          </a:p>
          <a:p>
            <a:r>
              <a:rPr lang="en-GB" b="1" dirty="0"/>
              <a:t>command</a:t>
            </a:r>
            <a:r>
              <a:rPr lang="en-GB" dirty="0"/>
              <a:t>: operation you want to perform </a:t>
            </a:r>
          </a:p>
          <a:p>
            <a:pPr lvl="1"/>
            <a:r>
              <a:rPr lang="en-GB" dirty="0"/>
              <a:t>e.g. </a:t>
            </a:r>
            <a:r>
              <a:rPr lang="en-GB" i="1" dirty="0"/>
              <a:t>create, delete, etc.</a:t>
            </a:r>
          </a:p>
          <a:p>
            <a:r>
              <a:rPr lang="en-GB" b="1" dirty="0"/>
              <a:t>type:  </a:t>
            </a:r>
            <a:r>
              <a:rPr lang="en-GB" dirty="0"/>
              <a:t>resource type </a:t>
            </a:r>
          </a:p>
          <a:p>
            <a:pPr lvl="1"/>
            <a:r>
              <a:rPr lang="en-GB" dirty="0"/>
              <a:t>e.g. </a:t>
            </a:r>
            <a:r>
              <a:rPr lang="en-GB" i="1" dirty="0"/>
              <a:t>pod</a:t>
            </a:r>
            <a:r>
              <a:rPr lang="en-GB" dirty="0"/>
              <a:t>, etc. </a:t>
            </a:r>
          </a:p>
          <a:p>
            <a:pPr lvl="1"/>
            <a:r>
              <a:rPr lang="en-GB" dirty="0"/>
              <a:t>Resource types are case-insensitive</a:t>
            </a:r>
          </a:p>
          <a:p>
            <a:pPr lvl="1"/>
            <a:r>
              <a:rPr lang="en-GB" dirty="0"/>
              <a:t>You can use singular or plural e.g. </a:t>
            </a:r>
            <a:r>
              <a:rPr lang="en-GB" i="1" dirty="0"/>
              <a:t>pod</a:t>
            </a:r>
            <a:r>
              <a:rPr lang="en-GB" dirty="0"/>
              <a:t> or </a:t>
            </a:r>
            <a:r>
              <a:rPr lang="en-GB" i="1" dirty="0"/>
              <a:t>pods</a:t>
            </a:r>
          </a:p>
          <a:p>
            <a:r>
              <a:rPr lang="en-GB" b="1" dirty="0"/>
              <a:t>name: </a:t>
            </a:r>
            <a:r>
              <a:rPr lang="en-GB" dirty="0"/>
              <a:t>name of the resource. </a:t>
            </a:r>
          </a:p>
          <a:p>
            <a:pPr lvl="1"/>
            <a:r>
              <a:rPr lang="en-GB" dirty="0"/>
              <a:t>Names are </a:t>
            </a:r>
            <a:r>
              <a:rPr lang="en-GB" b="1" dirty="0"/>
              <a:t>case-sensitive</a:t>
            </a:r>
            <a:r>
              <a:rPr lang="en-GB" dirty="0"/>
              <a:t>. </a:t>
            </a:r>
          </a:p>
          <a:p>
            <a:pPr lvl="1"/>
            <a:r>
              <a:rPr lang="en-GB" dirty="0">
                <a:solidFill>
                  <a:srgbClr val="FF0000"/>
                </a:solidFill>
              </a:rPr>
              <a:t>If the name is omitted, details for </a:t>
            </a:r>
            <a:r>
              <a:rPr lang="en-GB" b="1" dirty="0">
                <a:solidFill>
                  <a:srgbClr val="FF0000"/>
                </a:solidFill>
              </a:rPr>
              <a:t>ALL</a:t>
            </a:r>
            <a:r>
              <a:rPr lang="en-GB" dirty="0">
                <a:solidFill>
                  <a:srgbClr val="FF0000"/>
                </a:solidFill>
              </a:rPr>
              <a:t> resources are displayed</a:t>
            </a:r>
          </a:p>
          <a:p>
            <a:r>
              <a:rPr lang="en-GB" b="1" dirty="0"/>
              <a:t>flags</a:t>
            </a:r>
            <a:r>
              <a:rPr lang="en-GB" dirty="0"/>
              <a:t>: optional flags</a:t>
            </a:r>
            <a:endParaRPr lang="en-GB" b="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98606" y="1141762"/>
            <a:ext cx="6861815" cy="369332"/>
          </a:xfrm>
          <a:prstGeom prst="rect">
            <a:avLst/>
          </a:prstGeom>
          <a:noFill/>
        </p:spPr>
        <p:txBody>
          <a:bodyPr wrap="none" rtlCol="0">
            <a:spAutoFit/>
          </a:bodyPr>
          <a:lstStyle/>
          <a:p>
            <a:r>
              <a:rPr lang="en-GB" b="1" i="1" dirty="0" err="1"/>
              <a:t>kubectl</a:t>
            </a:r>
            <a:r>
              <a:rPr lang="en-GB" i="1" dirty="0"/>
              <a:t>   [command]   [type]   [name]   [flags] </a:t>
            </a:r>
            <a:r>
              <a:rPr lang="en-GB" i="1" dirty="0">
                <a:solidFill>
                  <a:srgbClr val="FF0000"/>
                </a:solidFill>
              </a:rPr>
              <a:t>-n &lt;your-ns-name&gt;</a:t>
            </a:r>
          </a:p>
        </p:txBody>
      </p:sp>
      <p:sp>
        <p:nvSpPr>
          <p:cNvPr id="7" name="TextBox 6"/>
          <p:cNvSpPr txBox="1"/>
          <p:nvPr/>
        </p:nvSpPr>
        <p:spPr>
          <a:xfrm>
            <a:off x="3602656" y="5998787"/>
            <a:ext cx="4989507" cy="369332"/>
          </a:xfrm>
          <a:prstGeom prst="rect">
            <a:avLst/>
          </a:prstGeom>
          <a:noFill/>
        </p:spPr>
        <p:txBody>
          <a:bodyPr wrap="none" rtlCol="0">
            <a:spAutoFit/>
          </a:bodyPr>
          <a:lstStyle/>
          <a:p>
            <a:r>
              <a:rPr lang="en-GB" b="1" dirty="0" err="1"/>
              <a:t>kubectl</a:t>
            </a:r>
            <a:r>
              <a:rPr lang="en-GB" i="1" dirty="0"/>
              <a:t>   get  pod  my-pod -n &lt;your-ns-name&gt;</a:t>
            </a:r>
          </a:p>
        </p:txBody>
      </p:sp>
      <p:sp>
        <p:nvSpPr>
          <p:cNvPr id="8" name="TextBox 7"/>
          <p:cNvSpPr txBox="1"/>
          <p:nvPr/>
        </p:nvSpPr>
        <p:spPr>
          <a:xfrm>
            <a:off x="3157835" y="5506033"/>
            <a:ext cx="1197764" cy="369332"/>
          </a:xfrm>
          <a:prstGeom prst="rect">
            <a:avLst/>
          </a:prstGeom>
          <a:noFill/>
        </p:spPr>
        <p:txBody>
          <a:bodyPr wrap="none" rtlCol="0">
            <a:spAutoFit/>
          </a:bodyPr>
          <a:lstStyle/>
          <a:p>
            <a:r>
              <a:rPr lang="en-GB" dirty="0"/>
              <a:t>command</a:t>
            </a:r>
          </a:p>
        </p:txBody>
      </p:sp>
      <p:sp>
        <p:nvSpPr>
          <p:cNvPr id="9" name="TextBox 8"/>
          <p:cNvSpPr txBox="1"/>
          <p:nvPr/>
        </p:nvSpPr>
        <p:spPr>
          <a:xfrm>
            <a:off x="5605530" y="5116487"/>
            <a:ext cx="958668" cy="646331"/>
          </a:xfrm>
          <a:prstGeom prst="rect">
            <a:avLst/>
          </a:prstGeom>
          <a:noFill/>
        </p:spPr>
        <p:txBody>
          <a:bodyPr wrap="square" rtlCol="0">
            <a:spAutoFit/>
          </a:bodyPr>
          <a:lstStyle/>
          <a:p>
            <a:r>
              <a:rPr lang="en-GB" dirty="0"/>
              <a:t>pod name</a:t>
            </a:r>
          </a:p>
        </p:txBody>
      </p:sp>
      <p:sp>
        <p:nvSpPr>
          <p:cNvPr id="10" name="TextBox 9"/>
          <p:cNvSpPr txBox="1"/>
          <p:nvPr/>
        </p:nvSpPr>
        <p:spPr>
          <a:xfrm>
            <a:off x="4795780" y="5383078"/>
            <a:ext cx="620683" cy="369332"/>
          </a:xfrm>
          <a:prstGeom prst="rect">
            <a:avLst/>
          </a:prstGeom>
          <a:noFill/>
        </p:spPr>
        <p:txBody>
          <a:bodyPr wrap="none" rtlCol="0">
            <a:spAutoFit/>
          </a:bodyPr>
          <a:lstStyle/>
          <a:p>
            <a:r>
              <a:rPr lang="en-GB" dirty="0"/>
              <a:t>type</a:t>
            </a:r>
          </a:p>
        </p:txBody>
      </p:sp>
      <p:cxnSp>
        <p:nvCxnSpPr>
          <p:cNvPr id="12" name="Straight Arrow Connector 11"/>
          <p:cNvCxnSpPr/>
          <p:nvPr/>
        </p:nvCxnSpPr>
        <p:spPr bwMode="auto">
          <a:xfrm>
            <a:off x="4188275" y="5875365"/>
            <a:ext cx="468804" cy="20708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p:cNvCxnSpPr/>
          <p:nvPr/>
        </p:nvCxnSpPr>
        <p:spPr bwMode="auto">
          <a:xfrm>
            <a:off x="5223357" y="5772057"/>
            <a:ext cx="55700" cy="25933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a:cxnSpLocks/>
            <a:stCxn id="9" idx="2"/>
            <a:endCxn id="7" idx="0"/>
          </p:cNvCxnSpPr>
          <p:nvPr/>
        </p:nvCxnSpPr>
        <p:spPr bwMode="auto">
          <a:xfrm>
            <a:off x="6084864" y="5762818"/>
            <a:ext cx="12546" cy="2359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a:off x="268930" y="5893263"/>
            <a:ext cx="2536607" cy="523220"/>
          </a:xfrm>
          <a:prstGeom prst="rect">
            <a:avLst/>
          </a:prstGeom>
          <a:noFill/>
        </p:spPr>
        <p:txBody>
          <a:bodyPr wrap="square" rtlCol="0">
            <a:spAutoFit/>
          </a:bodyPr>
          <a:lstStyle/>
          <a:p>
            <a:r>
              <a:rPr lang="en-GB" sz="1400" i="1" dirty="0"/>
              <a:t>https://kubernetes.io/docs/reference/kubectl/overview/</a:t>
            </a:r>
          </a:p>
        </p:txBody>
      </p:sp>
      <p:cxnSp>
        <p:nvCxnSpPr>
          <p:cNvPr id="15" name="Straight Arrow Connector 14">
            <a:extLst>
              <a:ext uri="{FF2B5EF4-FFF2-40B4-BE49-F238E27FC236}">
                <a16:creationId xmlns:a16="http://schemas.microsoft.com/office/drawing/2014/main" id="{23DB8D24-6B36-4571-9A7D-E5EF2F4C8724}"/>
              </a:ext>
            </a:extLst>
          </p:cNvPr>
          <p:cNvCxnSpPr>
            <a:stCxn id="18" idx="2"/>
          </p:cNvCxnSpPr>
          <p:nvPr/>
        </p:nvCxnSpPr>
        <p:spPr bwMode="auto">
          <a:xfrm flipH="1">
            <a:off x="7655112" y="5855152"/>
            <a:ext cx="151039" cy="22729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TextBox 17">
            <a:extLst>
              <a:ext uri="{FF2B5EF4-FFF2-40B4-BE49-F238E27FC236}">
                <a16:creationId xmlns:a16="http://schemas.microsoft.com/office/drawing/2014/main" id="{185D4BA0-EA88-41FB-9C07-D14FEB1EB4E1}"/>
              </a:ext>
            </a:extLst>
          </p:cNvPr>
          <p:cNvSpPr txBox="1"/>
          <p:nvPr/>
        </p:nvSpPr>
        <p:spPr>
          <a:xfrm>
            <a:off x="6757516" y="5024155"/>
            <a:ext cx="2097269" cy="830997"/>
          </a:xfrm>
          <a:prstGeom prst="rect">
            <a:avLst/>
          </a:prstGeom>
          <a:noFill/>
        </p:spPr>
        <p:txBody>
          <a:bodyPr wrap="square" rtlCol="0">
            <a:spAutoFit/>
          </a:bodyPr>
          <a:lstStyle/>
          <a:p>
            <a:r>
              <a:rPr lang="en-GB" sz="1600" dirty="0"/>
              <a:t>The namespace name you were provided</a:t>
            </a:r>
          </a:p>
        </p:txBody>
      </p:sp>
      <p:sp>
        <p:nvSpPr>
          <p:cNvPr id="24" name="TextBox 23">
            <a:extLst>
              <a:ext uri="{FF2B5EF4-FFF2-40B4-BE49-F238E27FC236}">
                <a16:creationId xmlns:a16="http://schemas.microsoft.com/office/drawing/2014/main" id="{764FE1D7-EF01-4005-80CE-1042D15344A3}"/>
              </a:ext>
            </a:extLst>
          </p:cNvPr>
          <p:cNvSpPr txBox="1"/>
          <p:nvPr/>
        </p:nvSpPr>
        <p:spPr>
          <a:xfrm>
            <a:off x="6383102" y="1808306"/>
            <a:ext cx="2678307" cy="584775"/>
          </a:xfrm>
          <a:prstGeom prst="rect">
            <a:avLst/>
          </a:prstGeom>
          <a:noFill/>
        </p:spPr>
        <p:txBody>
          <a:bodyPr wrap="square" rtlCol="0">
            <a:spAutoFit/>
          </a:bodyPr>
          <a:lstStyle/>
          <a:p>
            <a:r>
              <a:rPr lang="en-GB" sz="1600" i="1" dirty="0"/>
              <a:t>For many commands you also need to include this</a:t>
            </a:r>
          </a:p>
        </p:txBody>
      </p:sp>
      <p:cxnSp>
        <p:nvCxnSpPr>
          <p:cNvPr id="26" name="Straight Connector 25">
            <a:extLst>
              <a:ext uri="{FF2B5EF4-FFF2-40B4-BE49-F238E27FC236}">
                <a16:creationId xmlns:a16="http://schemas.microsoft.com/office/drawing/2014/main" id="{C5567E36-E13D-439C-91A0-B127D3A8FDA9}"/>
              </a:ext>
            </a:extLst>
          </p:cNvPr>
          <p:cNvCxnSpPr/>
          <p:nvPr/>
        </p:nvCxnSpPr>
        <p:spPr bwMode="auto">
          <a:xfrm>
            <a:off x="5223357" y="1487498"/>
            <a:ext cx="1908963" cy="0"/>
          </a:xfrm>
          <a:prstGeom prst="line">
            <a:avLst/>
          </a:prstGeom>
          <a:solidFill>
            <a:schemeClr val="accent1"/>
          </a:solidFill>
          <a:ln w="952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 name="Straight Arrow Connector 27">
            <a:extLst>
              <a:ext uri="{FF2B5EF4-FFF2-40B4-BE49-F238E27FC236}">
                <a16:creationId xmlns:a16="http://schemas.microsoft.com/office/drawing/2014/main" id="{DC8341CF-20AB-46C8-951A-9E0877BBD1E7}"/>
              </a:ext>
            </a:extLst>
          </p:cNvPr>
          <p:cNvCxnSpPr/>
          <p:nvPr/>
        </p:nvCxnSpPr>
        <p:spPr bwMode="auto">
          <a:xfrm flipH="1" flipV="1">
            <a:off x="6672170" y="1511094"/>
            <a:ext cx="566338" cy="40029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9720429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kubectl</a:t>
            </a:r>
            <a:r>
              <a:rPr lang="en-GB" dirty="0"/>
              <a:t> (Short Cuts)</a:t>
            </a:r>
          </a:p>
        </p:txBody>
      </p:sp>
      <p:sp>
        <p:nvSpPr>
          <p:cNvPr id="3" name="Content Placeholder 2"/>
          <p:cNvSpPr>
            <a:spLocks noGrp="1"/>
          </p:cNvSpPr>
          <p:nvPr>
            <p:ph idx="1"/>
          </p:nvPr>
        </p:nvSpPr>
        <p:spPr>
          <a:xfrm>
            <a:off x="351629" y="1234671"/>
            <a:ext cx="7423724" cy="4753024"/>
          </a:xfrm>
        </p:spPr>
        <p:txBody>
          <a:bodyPr/>
          <a:lstStyle/>
          <a:p>
            <a:r>
              <a:rPr lang="en-GB" dirty="0"/>
              <a:t>Often </a:t>
            </a:r>
            <a:r>
              <a:rPr lang="en-GB" dirty="0" err="1"/>
              <a:t>kubectl</a:t>
            </a:r>
            <a:r>
              <a:rPr lang="en-GB" dirty="0"/>
              <a:t> command options can be shorthanded</a:t>
            </a:r>
          </a:p>
          <a:p>
            <a:r>
              <a:rPr lang="en-GB" dirty="0"/>
              <a:t>Resource names can be shortened. For example </a:t>
            </a:r>
            <a:br>
              <a:rPr lang="en-GB" dirty="0"/>
            </a:br>
            <a:r>
              <a:rPr lang="en-GB" i="1" dirty="0" err="1"/>
              <a:t>kubectl</a:t>
            </a:r>
            <a:r>
              <a:rPr lang="en-GB" i="1" dirty="0"/>
              <a:t> get </a:t>
            </a:r>
            <a:r>
              <a:rPr lang="en-GB" i="1" dirty="0">
                <a:solidFill>
                  <a:srgbClr val="FF0000"/>
                </a:solidFill>
              </a:rPr>
              <a:t>pod</a:t>
            </a:r>
            <a:r>
              <a:rPr lang="en-GB" i="1" dirty="0"/>
              <a:t> my-pod -n &lt;your-ns-name&gt;</a:t>
            </a:r>
            <a:br>
              <a:rPr lang="en-GB" i="1" dirty="0"/>
            </a:br>
            <a:r>
              <a:rPr lang="en-GB" i="1" dirty="0" err="1"/>
              <a:t>kubectl</a:t>
            </a:r>
            <a:r>
              <a:rPr lang="en-GB" i="1" dirty="0"/>
              <a:t> get </a:t>
            </a:r>
            <a:r>
              <a:rPr lang="en-GB" i="1" dirty="0">
                <a:solidFill>
                  <a:srgbClr val="FF0000"/>
                </a:solidFill>
              </a:rPr>
              <a:t>po</a:t>
            </a:r>
            <a:r>
              <a:rPr lang="en-GB" i="1" dirty="0"/>
              <a:t> my-pod -n &lt;your-ns-name&gt;</a:t>
            </a:r>
            <a:endParaRPr lang="en-GB" dirty="0"/>
          </a:p>
          <a:p>
            <a:r>
              <a:rPr lang="en-GB" dirty="0"/>
              <a:t>The optional flags can be shortened </a:t>
            </a:r>
            <a:br>
              <a:rPr lang="en-GB" dirty="0"/>
            </a:br>
            <a:r>
              <a:rPr lang="en-GB" dirty="0"/>
              <a:t>Examples</a:t>
            </a:r>
            <a:br>
              <a:rPr lang="en-GB" dirty="0"/>
            </a:br>
            <a:r>
              <a:rPr lang="en-GB" dirty="0"/>
              <a:t>--server	becomes 	-s</a:t>
            </a:r>
            <a:br>
              <a:rPr lang="en-GB" dirty="0"/>
            </a:br>
            <a:r>
              <a:rPr lang="en-GB" dirty="0"/>
              <a:t>--filename	becomes	-f</a:t>
            </a:r>
            <a:br>
              <a:rPr lang="en-GB" dirty="0"/>
            </a:br>
            <a:r>
              <a:rPr lang="en-GB" dirty="0"/>
              <a:t>--output	becomes	-o</a:t>
            </a:r>
            <a:br>
              <a:rPr lang="en-GB" dirty="0"/>
            </a:br>
            <a:r>
              <a:rPr lang="en-GB" dirty="0"/>
              <a:t>--recursive	becomes	-R</a:t>
            </a:r>
          </a:p>
          <a:p>
            <a:endParaRPr lang="en-GB" dirty="0"/>
          </a:p>
          <a:p>
            <a:r>
              <a:rPr lang="en-GB" dirty="0"/>
              <a:t>For example, the following are equivalent</a:t>
            </a:r>
            <a:br>
              <a:rPr lang="en-GB" dirty="0"/>
            </a:br>
            <a:r>
              <a:rPr lang="en-GB" i="1" dirty="0" err="1"/>
              <a:t>kubectl</a:t>
            </a:r>
            <a:r>
              <a:rPr lang="en-GB" i="1" dirty="0"/>
              <a:t> get pods </a:t>
            </a:r>
            <a:r>
              <a:rPr lang="en-GB" i="1" dirty="0">
                <a:solidFill>
                  <a:srgbClr val="FF0000"/>
                </a:solidFill>
              </a:rPr>
              <a:t>--output </a:t>
            </a:r>
            <a:r>
              <a:rPr lang="en-GB" i="1" dirty="0"/>
              <a:t>wide </a:t>
            </a:r>
            <a:r>
              <a:rPr lang="en-GB" i="1" dirty="0">
                <a:solidFill>
                  <a:srgbClr val="FF0000"/>
                </a:solidFill>
              </a:rPr>
              <a:t>--</a:t>
            </a:r>
            <a:r>
              <a:rPr lang="en-GB" i="1" dirty="0" err="1">
                <a:solidFill>
                  <a:srgbClr val="FF0000"/>
                </a:solidFill>
              </a:rPr>
              <a:t>namspace</a:t>
            </a:r>
            <a:r>
              <a:rPr lang="en-GB" i="1" dirty="0">
                <a:solidFill>
                  <a:srgbClr val="FF0000"/>
                </a:solidFill>
              </a:rPr>
              <a:t> </a:t>
            </a:r>
            <a:r>
              <a:rPr lang="en-GB" i="1" dirty="0"/>
              <a:t>&lt;your-ns-name&gt;</a:t>
            </a:r>
            <a:br>
              <a:rPr lang="en-GB" i="1" dirty="0"/>
            </a:br>
            <a:r>
              <a:rPr lang="en-GB" i="1" dirty="0" err="1"/>
              <a:t>kubectl</a:t>
            </a:r>
            <a:r>
              <a:rPr lang="en-GB" i="1" dirty="0"/>
              <a:t> get pods </a:t>
            </a:r>
            <a:r>
              <a:rPr lang="en-GB" i="1" dirty="0">
                <a:solidFill>
                  <a:srgbClr val="FF0000"/>
                </a:solidFill>
              </a:rPr>
              <a:t>-o </a:t>
            </a:r>
            <a:r>
              <a:rPr lang="en-GB" i="1" dirty="0"/>
              <a:t>wide </a:t>
            </a:r>
            <a:r>
              <a:rPr lang="en-GB" i="1" dirty="0">
                <a:solidFill>
                  <a:srgbClr val="FF0000"/>
                </a:solidFill>
              </a:rPr>
              <a:t>-n</a:t>
            </a:r>
            <a:r>
              <a:rPr lang="en-GB" i="1" dirty="0"/>
              <a:t> &lt;your-ns-name&gt;</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006530" y="2457021"/>
            <a:ext cx="2785841" cy="2031325"/>
          </a:xfrm>
          <a:prstGeom prst="rect">
            <a:avLst/>
          </a:prstGeom>
          <a:solidFill>
            <a:schemeClr val="bg1"/>
          </a:solidFill>
          <a:ln w="12700">
            <a:solidFill>
              <a:schemeClr val="tx1"/>
            </a:solidFill>
          </a:ln>
        </p:spPr>
        <p:txBody>
          <a:bodyPr wrap="square" rtlCol="0">
            <a:spAutoFit/>
          </a:bodyPr>
          <a:lstStyle/>
          <a:p>
            <a:endParaRPr lang="en-GB" dirty="0"/>
          </a:p>
          <a:p>
            <a:r>
              <a:rPr lang="en-GB" dirty="0"/>
              <a:t>Use -- (dash dash) when writing out the flag name in full </a:t>
            </a:r>
          </a:p>
          <a:p>
            <a:endParaRPr lang="en-GB" dirty="0"/>
          </a:p>
          <a:p>
            <a:r>
              <a:rPr lang="en-GB" dirty="0"/>
              <a:t>Use - (single dash) for shorthand</a:t>
            </a:r>
          </a:p>
        </p:txBody>
      </p:sp>
      <p:pic>
        <p:nvPicPr>
          <p:cNvPr id="10" name="Picture 9">
            <a:extLst>
              <a:ext uri="{FF2B5EF4-FFF2-40B4-BE49-F238E27FC236}">
                <a16:creationId xmlns:a16="http://schemas.microsoft.com/office/drawing/2014/main" id="{DD59B25F-4E16-4063-AE08-99EA13776BEB}"/>
              </a:ext>
            </a:extLst>
          </p:cNvPr>
          <p:cNvPicPr>
            <a:picLocks noChangeAspect="1"/>
          </p:cNvPicPr>
          <p:nvPr/>
        </p:nvPicPr>
        <p:blipFill>
          <a:blip r:embed="rId2"/>
          <a:stretch>
            <a:fillRect/>
          </a:stretch>
        </p:blipFill>
        <p:spPr>
          <a:xfrm>
            <a:off x="6030126" y="2474719"/>
            <a:ext cx="634663" cy="309776"/>
          </a:xfrm>
          <a:prstGeom prst="rect">
            <a:avLst/>
          </a:prstGeom>
        </p:spPr>
      </p:pic>
      <p:pic>
        <p:nvPicPr>
          <p:cNvPr id="12" name="Picture 11">
            <a:extLst>
              <a:ext uri="{FF2B5EF4-FFF2-40B4-BE49-F238E27FC236}">
                <a16:creationId xmlns:a16="http://schemas.microsoft.com/office/drawing/2014/main" id="{5D7EBE19-FD38-4CAE-B331-227524660B6F}"/>
              </a:ext>
            </a:extLst>
          </p:cNvPr>
          <p:cNvPicPr>
            <a:picLocks noChangeAspect="1"/>
          </p:cNvPicPr>
          <p:nvPr/>
        </p:nvPicPr>
        <p:blipFill>
          <a:blip r:embed="rId3"/>
          <a:stretch>
            <a:fillRect/>
          </a:stretch>
        </p:blipFill>
        <p:spPr>
          <a:xfrm>
            <a:off x="6041924" y="3611183"/>
            <a:ext cx="346575" cy="241096"/>
          </a:xfrm>
          <a:prstGeom prst="rect">
            <a:avLst/>
          </a:prstGeom>
        </p:spPr>
      </p:pic>
    </p:spTree>
    <p:extLst>
      <p:ext uri="{BB962C8B-B14F-4D97-AF65-F5344CB8AC3E}">
        <p14:creationId xmlns:p14="http://schemas.microsoft.com/office/powerpoint/2010/main" val="26198898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85053"/>
          </a:xfrm>
        </p:spPr>
        <p:txBody>
          <a:bodyPr/>
          <a:lstStyle/>
          <a:p>
            <a:r>
              <a:rPr lang="en-GB" dirty="0" err="1"/>
              <a:t>kubectl</a:t>
            </a:r>
            <a:r>
              <a:rPr lang="en-GB" dirty="0"/>
              <a:t> Operations</a:t>
            </a:r>
          </a:p>
        </p:txBody>
      </p:sp>
      <p:sp>
        <p:nvSpPr>
          <p:cNvPr id="3" name="Content Placeholder 2"/>
          <p:cNvSpPr>
            <a:spLocks noGrp="1"/>
          </p:cNvSpPr>
          <p:nvPr>
            <p:ph idx="1"/>
          </p:nvPr>
        </p:nvSpPr>
        <p:spPr>
          <a:xfrm>
            <a:off x="1047750" y="633610"/>
            <a:ext cx="7029450" cy="375971"/>
          </a:xfrm>
        </p:spPr>
        <p:txBody>
          <a:bodyPr/>
          <a:lstStyle/>
          <a:p>
            <a:r>
              <a:rPr lang="en-GB" dirty="0"/>
              <a:t>There are quite a few operations such as: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596070" y="6446354"/>
            <a:ext cx="7212231" cy="369332"/>
          </a:xfrm>
          <a:prstGeom prst="rect">
            <a:avLst/>
          </a:prstGeom>
          <a:solidFill>
            <a:schemeClr val="bg1"/>
          </a:solidFill>
        </p:spPr>
        <p:txBody>
          <a:bodyPr wrap="none" rtlCol="0">
            <a:spAutoFit/>
          </a:bodyPr>
          <a:lstStyle/>
          <a:p>
            <a:r>
              <a:rPr lang="en-GB" dirty="0"/>
              <a:t>See more here https://kubernetes.io/docs/reference/kubectl/overview/</a:t>
            </a:r>
          </a:p>
        </p:txBody>
      </p:sp>
      <p:graphicFrame>
        <p:nvGraphicFramePr>
          <p:cNvPr id="6" name="Table 5"/>
          <p:cNvGraphicFramePr>
            <a:graphicFrameLocks noGrp="1"/>
          </p:cNvGraphicFramePr>
          <p:nvPr>
            <p:extLst>
              <p:ext uri="{D42A27DB-BD31-4B8C-83A1-F6EECF244321}">
                <p14:modId xmlns:p14="http://schemas.microsoft.com/office/powerpoint/2010/main" val="294816616"/>
              </p:ext>
            </p:extLst>
          </p:nvPr>
        </p:nvGraphicFramePr>
        <p:xfrm>
          <a:off x="257175" y="1053582"/>
          <a:ext cx="8686800" cy="5257800"/>
        </p:xfrm>
        <a:graphic>
          <a:graphicData uri="http://schemas.openxmlformats.org/drawingml/2006/table">
            <a:tbl>
              <a:tblPr firstRow="1" bandRow="1">
                <a:tableStyleId>{5940675A-B579-460E-94D1-54222C63F5DA}</a:tableStyleId>
              </a:tblPr>
              <a:tblGrid>
                <a:gridCol w="1766573">
                  <a:extLst>
                    <a:ext uri="{9D8B030D-6E8A-4147-A177-3AD203B41FA5}">
                      <a16:colId xmlns:a16="http://schemas.microsoft.com/office/drawing/2014/main" val="1422639411"/>
                    </a:ext>
                  </a:extLst>
                </a:gridCol>
                <a:gridCol w="6920227">
                  <a:extLst>
                    <a:ext uri="{9D8B030D-6E8A-4147-A177-3AD203B41FA5}">
                      <a16:colId xmlns:a16="http://schemas.microsoft.com/office/drawing/2014/main" val="2468136818"/>
                    </a:ext>
                  </a:extLst>
                </a:gridCol>
              </a:tblGrid>
              <a:tr h="370840">
                <a:tc>
                  <a:txBody>
                    <a:bodyPr/>
                    <a:lstStyle/>
                    <a:p>
                      <a:r>
                        <a:rPr lang="en-GB" dirty="0">
                          <a:solidFill>
                            <a:schemeClr val="bg1"/>
                          </a:solidFill>
                        </a:rPr>
                        <a:t>Operation</a:t>
                      </a:r>
                    </a:p>
                  </a:txBody>
                  <a:tcPr>
                    <a:solidFill>
                      <a:schemeClr val="tx1"/>
                    </a:solidFill>
                  </a:tcPr>
                </a:tc>
                <a:tc>
                  <a:txBody>
                    <a:bodyPr/>
                    <a:lstStyle/>
                    <a:p>
                      <a:r>
                        <a:rPr lang="en-GB" dirty="0">
                          <a:solidFill>
                            <a:schemeClr val="bg1"/>
                          </a:solidFill>
                        </a:rPr>
                        <a:t>Description</a:t>
                      </a:r>
                    </a:p>
                  </a:txBody>
                  <a:tcPr>
                    <a:solidFill>
                      <a:schemeClr val="tx1"/>
                    </a:solidFill>
                  </a:tcPr>
                </a:tc>
                <a:extLst>
                  <a:ext uri="{0D108BD9-81ED-4DB2-BD59-A6C34878D82A}">
                    <a16:rowId xmlns:a16="http://schemas.microsoft.com/office/drawing/2014/main" val="4282312075"/>
                  </a:ext>
                </a:extLst>
              </a:tr>
              <a:tr h="370840">
                <a:tc>
                  <a:txBody>
                    <a:bodyPr/>
                    <a:lstStyle/>
                    <a:p>
                      <a:r>
                        <a:rPr lang="en-GB" b="1" dirty="0" err="1"/>
                        <a:t>api</a:t>
                      </a:r>
                      <a:r>
                        <a:rPr lang="en-GB" b="1" dirty="0"/>
                        <a:t>-resources</a:t>
                      </a:r>
                    </a:p>
                  </a:txBody>
                  <a:tcPr>
                    <a:solidFill>
                      <a:schemeClr val="accent2">
                        <a:lumMod val="20000"/>
                        <a:lumOff val="80000"/>
                      </a:schemeClr>
                    </a:solidFill>
                  </a:tcPr>
                </a:tc>
                <a:tc>
                  <a:txBody>
                    <a:bodyPr/>
                    <a:lstStyle/>
                    <a:p>
                      <a:r>
                        <a:rPr lang="en-GB" dirty="0"/>
                        <a:t>List the available</a:t>
                      </a:r>
                      <a:r>
                        <a:rPr lang="en-GB" baseline="0" dirty="0"/>
                        <a:t> API resources</a:t>
                      </a:r>
                      <a:endParaRPr lang="en-GB" dirty="0"/>
                    </a:p>
                  </a:txBody>
                  <a:tcPr>
                    <a:solidFill>
                      <a:schemeClr val="accent2">
                        <a:lumMod val="20000"/>
                        <a:lumOff val="80000"/>
                      </a:schemeClr>
                    </a:solidFill>
                  </a:tcPr>
                </a:tc>
                <a:extLst>
                  <a:ext uri="{0D108BD9-81ED-4DB2-BD59-A6C34878D82A}">
                    <a16:rowId xmlns:a16="http://schemas.microsoft.com/office/drawing/2014/main" val="2015300513"/>
                  </a:ext>
                </a:extLst>
              </a:tr>
              <a:tr h="370840">
                <a:tc>
                  <a:txBody>
                    <a:bodyPr/>
                    <a:lstStyle/>
                    <a:p>
                      <a:r>
                        <a:rPr lang="en-GB" b="1" dirty="0"/>
                        <a:t>apply</a:t>
                      </a:r>
                    </a:p>
                  </a:txBody>
                  <a:tcPr>
                    <a:solidFill>
                      <a:schemeClr val="accent2">
                        <a:lumMod val="20000"/>
                        <a:lumOff val="80000"/>
                      </a:schemeClr>
                    </a:solidFill>
                  </a:tcPr>
                </a:tc>
                <a:tc>
                  <a:txBody>
                    <a:bodyPr/>
                    <a:lstStyle/>
                    <a:p>
                      <a:r>
                        <a:rPr lang="en-GB" dirty="0"/>
                        <a:t>Apply a configuration change to a resource from a file or </a:t>
                      </a:r>
                      <a:r>
                        <a:rPr lang="en-GB" dirty="0" err="1"/>
                        <a:t>stdin</a:t>
                      </a:r>
                      <a:endParaRPr lang="en-GB" dirty="0"/>
                    </a:p>
                  </a:txBody>
                  <a:tcPr>
                    <a:solidFill>
                      <a:schemeClr val="accent2">
                        <a:lumMod val="20000"/>
                        <a:lumOff val="80000"/>
                      </a:schemeClr>
                    </a:solidFill>
                  </a:tcPr>
                </a:tc>
                <a:extLst>
                  <a:ext uri="{0D108BD9-81ED-4DB2-BD59-A6C34878D82A}">
                    <a16:rowId xmlns:a16="http://schemas.microsoft.com/office/drawing/2014/main" val="1869046139"/>
                  </a:ext>
                </a:extLst>
              </a:tr>
              <a:tr h="370840">
                <a:tc>
                  <a:txBody>
                    <a:bodyPr/>
                    <a:lstStyle/>
                    <a:p>
                      <a:r>
                        <a:rPr lang="en-GB" b="1" dirty="0"/>
                        <a:t>attach</a:t>
                      </a:r>
                    </a:p>
                  </a:txBody>
                  <a:tcPr>
                    <a:solidFill>
                      <a:schemeClr val="accent2">
                        <a:lumMod val="20000"/>
                        <a:lumOff val="80000"/>
                      </a:schemeClr>
                    </a:solidFill>
                  </a:tcPr>
                </a:tc>
                <a:tc>
                  <a:txBody>
                    <a:bodyPr/>
                    <a:lstStyle/>
                    <a:p>
                      <a:r>
                        <a:rPr lang="en-GB" dirty="0"/>
                        <a:t>Attach to a running container either to view the output stream or interact with the container (</a:t>
                      </a:r>
                      <a:r>
                        <a:rPr lang="en-GB" dirty="0" err="1"/>
                        <a:t>stdin</a:t>
                      </a:r>
                      <a:r>
                        <a:rPr lang="en-GB" dirty="0"/>
                        <a:t>).</a:t>
                      </a:r>
                    </a:p>
                  </a:txBody>
                  <a:tcPr>
                    <a:solidFill>
                      <a:schemeClr val="accent2">
                        <a:lumMod val="20000"/>
                        <a:lumOff val="80000"/>
                      </a:schemeClr>
                    </a:solidFill>
                  </a:tcPr>
                </a:tc>
                <a:extLst>
                  <a:ext uri="{0D108BD9-81ED-4DB2-BD59-A6C34878D82A}">
                    <a16:rowId xmlns:a16="http://schemas.microsoft.com/office/drawing/2014/main" val="3076785658"/>
                  </a:ext>
                </a:extLst>
              </a:tr>
              <a:tr h="370840">
                <a:tc>
                  <a:txBody>
                    <a:bodyPr/>
                    <a:lstStyle/>
                    <a:p>
                      <a:r>
                        <a:rPr lang="en-GB" b="1" dirty="0"/>
                        <a:t>create</a:t>
                      </a:r>
                    </a:p>
                  </a:txBody>
                  <a:tcPr>
                    <a:solidFill>
                      <a:schemeClr val="accent2">
                        <a:lumMod val="20000"/>
                        <a:lumOff val="80000"/>
                      </a:schemeClr>
                    </a:solidFill>
                  </a:tcPr>
                </a:tc>
                <a:tc>
                  <a:txBody>
                    <a:bodyPr/>
                    <a:lstStyle/>
                    <a:p>
                      <a:r>
                        <a:rPr lang="en-GB" dirty="0"/>
                        <a:t>Create one or more resources from a file or </a:t>
                      </a:r>
                      <a:r>
                        <a:rPr lang="en-GB" dirty="0" err="1"/>
                        <a:t>stdin</a:t>
                      </a:r>
                      <a:endParaRPr lang="en-GB" dirty="0"/>
                    </a:p>
                  </a:txBody>
                  <a:tcPr>
                    <a:solidFill>
                      <a:schemeClr val="accent2">
                        <a:lumMod val="20000"/>
                        <a:lumOff val="80000"/>
                      </a:schemeClr>
                    </a:solidFill>
                  </a:tcPr>
                </a:tc>
                <a:extLst>
                  <a:ext uri="{0D108BD9-81ED-4DB2-BD59-A6C34878D82A}">
                    <a16:rowId xmlns:a16="http://schemas.microsoft.com/office/drawing/2014/main" val="1323689926"/>
                  </a:ext>
                </a:extLst>
              </a:tr>
              <a:tr h="370840">
                <a:tc>
                  <a:txBody>
                    <a:bodyPr/>
                    <a:lstStyle/>
                    <a:p>
                      <a:r>
                        <a:rPr lang="en-GB" b="1" dirty="0"/>
                        <a:t>delete</a:t>
                      </a:r>
                    </a:p>
                  </a:txBody>
                  <a:tcPr>
                    <a:solidFill>
                      <a:schemeClr val="accent2">
                        <a:lumMod val="20000"/>
                        <a:lumOff val="80000"/>
                      </a:schemeClr>
                    </a:solidFill>
                  </a:tcPr>
                </a:tc>
                <a:tc>
                  <a:txBody>
                    <a:bodyPr/>
                    <a:lstStyle/>
                    <a:p>
                      <a:r>
                        <a:rPr lang="en-GB" dirty="0"/>
                        <a:t>Delete resources either from a file, </a:t>
                      </a:r>
                      <a:r>
                        <a:rPr lang="en-GB" dirty="0" err="1"/>
                        <a:t>stdin</a:t>
                      </a:r>
                      <a:r>
                        <a:rPr lang="en-GB" dirty="0"/>
                        <a:t>, or specifying label selectors, names, resource selectors, or resources</a:t>
                      </a:r>
                    </a:p>
                  </a:txBody>
                  <a:tcPr>
                    <a:solidFill>
                      <a:schemeClr val="accent2">
                        <a:lumMod val="20000"/>
                        <a:lumOff val="80000"/>
                      </a:schemeClr>
                    </a:solidFill>
                  </a:tcPr>
                </a:tc>
                <a:extLst>
                  <a:ext uri="{0D108BD9-81ED-4DB2-BD59-A6C34878D82A}">
                    <a16:rowId xmlns:a16="http://schemas.microsoft.com/office/drawing/2014/main" val="4258655354"/>
                  </a:ext>
                </a:extLst>
              </a:tr>
              <a:tr h="370840">
                <a:tc>
                  <a:txBody>
                    <a:bodyPr/>
                    <a:lstStyle/>
                    <a:p>
                      <a:r>
                        <a:rPr lang="en-GB" b="1" dirty="0"/>
                        <a:t>describe</a:t>
                      </a:r>
                    </a:p>
                  </a:txBody>
                  <a:tcPr>
                    <a:solidFill>
                      <a:schemeClr val="accent2">
                        <a:lumMod val="20000"/>
                        <a:lumOff val="80000"/>
                      </a:schemeClr>
                    </a:solidFill>
                  </a:tcPr>
                </a:tc>
                <a:tc>
                  <a:txBody>
                    <a:bodyPr/>
                    <a:lstStyle/>
                    <a:p>
                      <a:r>
                        <a:rPr lang="en-GB" dirty="0"/>
                        <a:t>Display the detailed state of one or more resources.</a:t>
                      </a:r>
                    </a:p>
                  </a:txBody>
                  <a:tcPr>
                    <a:solidFill>
                      <a:schemeClr val="accent2">
                        <a:lumMod val="20000"/>
                        <a:lumOff val="80000"/>
                      </a:schemeClr>
                    </a:solidFill>
                  </a:tcPr>
                </a:tc>
                <a:extLst>
                  <a:ext uri="{0D108BD9-81ED-4DB2-BD59-A6C34878D82A}">
                    <a16:rowId xmlns:a16="http://schemas.microsoft.com/office/drawing/2014/main" val="200189770"/>
                  </a:ext>
                </a:extLst>
              </a:tr>
              <a:tr h="370840">
                <a:tc>
                  <a:txBody>
                    <a:bodyPr/>
                    <a:lstStyle/>
                    <a:p>
                      <a:r>
                        <a:rPr lang="en-GB" b="1" dirty="0"/>
                        <a:t>expose</a:t>
                      </a:r>
                    </a:p>
                  </a:txBody>
                  <a:tcPr>
                    <a:solidFill>
                      <a:schemeClr val="accent2">
                        <a:lumMod val="20000"/>
                        <a:lumOff val="80000"/>
                      </a:schemeClr>
                    </a:solidFill>
                  </a:tcPr>
                </a:tc>
                <a:tc>
                  <a:txBody>
                    <a:bodyPr/>
                    <a:lstStyle/>
                    <a:p>
                      <a:r>
                        <a:rPr lang="en-GB" dirty="0"/>
                        <a:t>Expose a replication controller, service, or pod as a new Kubernetes service</a:t>
                      </a:r>
                    </a:p>
                  </a:txBody>
                  <a:tcPr>
                    <a:solidFill>
                      <a:schemeClr val="accent2">
                        <a:lumMod val="20000"/>
                        <a:lumOff val="80000"/>
                      </a:schemeClr>
                    </a:solidFill>
                  </a:tcPr>
                </a:tc>
                <a:extLst>
                  <a:ext uri="{0D108BD9-81ED-4DB2-BD59-A6C34878D82A}">
                    <a16:rowId xmlns:a16="http://schemas.microsoft.com/office/drawing/2014/main" val="3441014503"/>
                  </a:ext>
                </a:extLst>
              </a:tr>
              <a:tr h="370840">
                <a:tc>
                  <a:txBody>
                    <a:bodyPr/>
                    <a:lstStyle/>
                    <a:p>
                      <a:r>
                        <a:rPr lang="en-GB" b="1" dirty="0"/>
                        <a:t>get</a:t>
                      </a:r>
                    </a:p>
                  </a:txBody>
                  <a:tcPr>
                    <a:solidFill>
                      <a:schemeClr val="accent2">
                        <a:lumMod val="20000"/>
                        <a:lumOff val="80000"/>
                      </a:schemeClr>
                    </a:solidFill>
                  </a:tcPr>
                </a:tc>
                <a:tc>
                  <a:txBody>
                    <a:bodyPr/>
                    <a:lstStyle/>
                    <a:p>
                      <a:r>
                        <a:rPr lang="en-GB" dirty="0"/>
                        <a:t>List one or more resources.</a:t>
                      </a:r>
                    </a:p>
                  </a:txBody>
                  <a:tcPr>
                    <a:solidFill>
                      <a:schemeClr val="accent2">
                        <a:lumMod val="20000"/>
                        <a:lumOff val="80000"/>
                      </a:schemeClr>
                    </a:solidFill>
                  </a:tcPr>
                </a:tc>
                <a:extLst>
                  <a:ext uri="{0D108BD9-81ED-4DB2-BD59-A6C34878D82A}">
                    <a16:rowId xmlns:a16="http://schemas.microsoft.com/office/drawing/2014/main" val="4174712763"/>
                  </a:ext>
                </a:extLst>
              </a:tr>
              <a:tr h="370840">
                <a:tc>
                  <a:txBody>
                    <a:bodyPr/>
                    <a:lstStyle/>
                    <a:p>
                      <a:r>
                        <a:rPr lang="en-GB" b="1" dirty="0"/>
                        <a:t>set</a:t>
                      </a:r>
                    </a:p>
                  </a:txBody>
                  <a:tcPr>
                    <a:solidFill>
                      <a:schemeClr val="accent2">
                        <a:lumMod val="20000"/>
                        <a:lumOff val="80000"/>
                      </a:schemeClr>
                    </a:solidFill>
                  </a:tcPr>
                </a:tc>
                <a:tc>
                  <a:txBody>
                    <a:bodyPr/>
                    <a:lstStyle/>
                    <a:p>
                      <a:r>
                        <a:rPr lang="en-GB" dirty="0"/>
                        <a:t>Configure application resources.</a:t>
                      </a:r>
                    </a:p>
                  </a:txBody>
                  <a:tcPr>
                    <a:solidFill>
                      <a:schemeClr val="accent2">
                        <a:lumMod val="20000"/>
                        <a:lumOff val="80000"/>
                      </a:schemeClr>
                    </a:solidFill>
                  </a:tcPr>
                </a:tc>
                <a:extLst>
                  <a:ext uri="{0D108BD9-81ED-4DB2-BD59-A6C34878D82A}">
                    <a16:rowId xmlns:a16="http://schemas.microsoft.com/office/drawing/2014/main" val="2392437823"/>
                  </a:ext>
                </a:extLst>
              </a:tr>
              <a:tr h="370840">
                <a:tc>
                  <a:txBody>
                    <a:bodyPr/>
                    <a:lstStyle/>
                    <a:p>
                      <a:r>
                        <a:rPr lang="en-GB" b="1" dirty="0"/>
                        <a:t>run</a:t>
                      </a:r>
                    </a:p>
                  </a:txBody>
                  <a:tcPr>
                    <a:solidFill>
                      <a:schemeClr val="accent2">
                        <a:lumMod val="20000"/>
                        <a:lumOff val="80000"/>
                      </a:schemeClr>
                    </a:solidFill>
                  </a:tcPr>
                </a:tc>
                <a:tc>
                  <a:txBody>
                    <a:bodyPr/>
                    <a:lstStyle/>
                    <a:p>
                      <a:r>
                        <a:rPr lang="en-GB" dirty="0"/>
                        <a:t>Run a specified image on the cluster</a:t>
                      </a:r>
                    </a:p>
                  </a:txBody>
                  <a:tcPr>
                    <a:solidFill>
                      <a:schemeClr val="accent2">
                        <a:lumMod val="20000"/>
                        <a:lumOff val="80000"/>
                      </a:schemeClr>
                    </a:solidFill>
                  </a:tcPr>
                </a:tc>
                <a:extLst>
                  <a:ext uri="{0D108BD9-81ED-4DB2-BD59-A6C34878D82A}">
                    <a16:rowId xmlns:a16="http://schemas.microsoft.com/office/drawing/2014/main" val="2161987246"/>
                  </a:ext>
                </a:extLst>
              </a:tr>
              <a:tr h="370840">
                <a:tc>
                  <a:txBody>
                    <a:bodyPr/>
                    <a:lstStyle/>
                    <a:p>
                      <a:r>
                        <a:rPr lang="en-GB" b="1" dirty="0"/>
                        <a:t>label</a:t>
                      </a:r>
                    </a:p>
                  </a:txBody>
                  <a:tcPr>
                    <a:solidFill>
                      <a:schemeClr val="accent2">
                        <a:lumMod val="20000"/>
                        <a:lumOff val="80000"/>
                      </a:schemeClr>
                    </a:solidFill>
                  </a:tcPr>
                </a:tc>
                <a:tc>
                  <a:txBody>
                    <a:bodyPr/>
                    <a:lstStyle/>
                    <a:p>
                      <a:r>
                        <a:rPr lang="en-GB" dirty="0"/>
                        <a:t>Add or update the labels of one or more resources</a:t>
                      </a:r>
                    </a:p>
                  </a:txBody>
                  <a:tcPr>
                    <a:solidFill>
                      <a:schemeClr val="accent2">
                        <a:lumMod val="20000"/>
                        <a:lumOff val="80000"/>
                      </a:schemeClr>
                    </a:solidFill>
                  </a:tcPr>
                </a:tc>
                <a:extLst>
                  <a:ext uri="{0D108BD9-81ED-4DB2-BD59-A6C34878D82A}">
                    <a16:rowId xmlns:a16="http://schemas.microsoft.com/office/drawing/2014/main" val="2186045902"/>
                  </a:ext>
                </a:extLst>
              </a:tr>
            </a:tbl>
          </a:graphicData>
        </a:graphic>
      </p:graphicFrame>
    </p:spTree>
    <p:extLst>
      <p:ext uri="{BB962C8B-B14F-4D97-AF65-F5344CB8AC3E}">
        <p14:creationId xmlns:p14="http://schemas.microsoft.com/office/powerpoint/2010/main" val="16313903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help Operation</a:t>
            </a:r>
          </a:p>
        </p:txBody>
      </p:sp>
      <p:sp>
        <p:nvSpPr>
          <p:cNvPr id="3" name="Content Placeholder 2"/>
          <p:cNvSpPr>
            <a:spLocks noGrp="1"/>
          </p:cNvSpPr>
          <p:nvPr>
            <p:ph idx="1"/>
          </p:nvPr>
        </p:nvSpPr>
        <p:spPr>
          <a:xfrm>
            <a:off x="1047750" y="974741"/>
            <a:ext cx="7029450" cy="492012"/>
          </a:xfrm>
        </p:spPr>
        <p:txBody>
          <a:bodyPr/>
          <a:lstStyle/>
          <a:p>
            <a:r>
              <a:rPr lang="en-GB" dirty="0"/>
              <a:t>To get brief help about available instruction</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Get help for a specific command using the flags --help (or shorthand –h)</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27912" y="1392452"/>
            <a:ext cx="1479892" cy="646331"/>
          </a:xfrm>
          <a:prstGeom prst="rect">
            <a:avLst/>
          </a:prstGeom>
          <a:noFill/>
        </p:spPr>
        <p:txBody>
          <a:bodyPr wrap="none" rtlCol="0">
            <a:spAutoFit/>
          </a:bodyPr>
          <a:lstStyle/>
          <a:p>
            <a:r>
              <a:rPr lang="en-GB" i="1" dirty="0" err="1"/>
              <a:t>kubectl</a:t>
            </a:r>
            <a:endParaRPr lang="en-GB" i="1" dirty="0"/>
          </a:p>
          <a:p>
            <a:r>
              <a:rPr lang="en-GB" i="1" dirty="0" err="1"/>
              <a:t>kubectl</a:t>
            </a:r>
            <a:r>
              <a:rPr lang="en-GB" i="1" dirty="0"/>
              <a:t>  help</a:t>
            </a:r>
          </a:p>
        </p:txBody>
      </p:sp>
      <p:sp>
        <p:nvSpPr>
          <p:cNvPr id="6" name="TextBox 5"/>
          <p:cNvSpPr txBox="1"/>
          <p:nvPr/>
        </p:nvSpPr>
        <p:spPr>
          <a:xfrm>
            <a:off x="691552" y="2134739"/>
            <a:ext cx="8039294" cy="2308324"/>
          </a:xfrm>
          <a:prstGeom prst="rect">
            <a:avLst/>
          </a:prstGeom>
          <a:solidFill>
            <a:srgbClr val="000000"/>
          </a:solidFill>
        </p:spPr>
        <p:txBody>
          <a:bodyPr wrap="square" rtlCol="0">
            <a:spAutoFit/>
          </a:bodyPr>
          <a:lstStyle/>
          <a:p>
            <a:r>
              <a:rPr lang="en-GB" sz="1600" b="1" dirty="0">
                <a:solidFill>
                  <a:schemeClr val="bg1"/>
                </a:solidFill>
                <a:sym typeface="Wingdings" panose="05000000000000000000" pitchFamily="2" charset="2"/>
              </a:rPr>
              <a:t>$ </a:t>
            </a:r>
            <a:r>
              <a:rPr lang="en-GB" sz="1600" b="1" dirty="0" err="1">
                <a:solidFill>
                  <a:schemeClr val="accent1">
                    <a:lumMod val="50000"/>
                  </a:schemeClr>
                </a:solidFill>
                <a:sym typeface="Wingdings" panose="05000000000000000000" pitchFamily="2" charset="2"/>
              </a:rPr>
              <a:t>kubectl</a:t>
            </a:r>
            <a:r>
              <a:rPr lang="en-GB" sz="1600" b="1" dirty="0">
                <a:solidFill>
                  <a:schemeClr val="accent1">
                    <a:lumMod val="50000"/>
                  </a:schemeClr>
                </a:solidFill>
                <a:sym typeface="Wingdings" panose="05000000000000000000" pitchFamily="2" charset="2"/>
              </a:rPr>
              <a:t>     </a:t>
            </a:r>
            <a:r>
              <a:rPr lang="en-GB" sz="1600" b="1" dirty="0">
                <a:solidFill>
                  <a:srgbClr val="FF0000"/>
                </a:solidFill>
                <a:sym typeface="Wingdings" panose="05000000000000000000" pitchFamily="2" charset="2"/>
              </a:rPr>
              <a:t> OR  </a:t>
            </a:r>
            <a:r>
              <a:rPr lang="en-GB" sz="1600" b="1" dirty="0" err="1">
                <a:solidFill>
                  <a:schemeClr val="accent1">
                    <a:lumMod val="50000"/>
                  </a:schemeClr>
                </a:solidFill>
                <a:sym typeface="Wingdings" panose="05000000000000000000" pitchFamily="2" charset="2"/>
              </a:rPr>
              <a:t>kubectl</a:t>
            </a:r>
            <a:r>
              <a:rPr lang="en-GB" sz="1600" b="1" dirty="0">
                <a:solidFill>
                  <a:schemeClr val="accent1">
                    <a:lumMod val="50000"/>
                  </a:schemeClr>
                </a:solidFill>
                <a:sym typeface="Wingdings" panose="05000000000000000000" pitchFamily="2" charset="2"/>
              </a:rPr>
              <a:t>  help</a:t>
            </a:r>
          </a:p>
          <a:p>
            <a:r>
              <a:rPr lang="en-GB" sz="1600" b="1" dirty="0" err="1">
                <a:solidFill>
                  <a:schemeClr val="bg1"/>
                </a:solidFill>
                <a:sym typeface="Wingdings" panose="05000000000000000000" pitchFamily="2" charset="2"/>
              </a:rPr>
              <a:t>kubectl</a:t>
            </a:r>
            <a:r>
              <a:rPr lang="en-GB" sz="1600" b="1" dirty="0">
                <a:solidFill>
                  <a:schemeClr val="bg1"/>
                </a:solidFill>
                <a:sym typeface="Wingdings" panose="05000000000000000000" pitchFamily="2" charset="2"/>
              </a:rPr>
              <a:t> controls the Kubernetes cluster manager.</a:t>
            </a:r>
          </a:p>
          <a:p>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 Find more information at: https://kubernetes.io/docs/reference/kubectl/overview/</a:t>
            </a:r>
          </a:p>
          <a:p>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Basic Commands (Beginner):</a:t>
            </a:r>
          </a:p>
          <a:p>
            <a:r>
              <a:rPr lang="en-GB" sz="1600" b="1" dirty="0">
                <a:solidFill>
                  <a:schemeClr val="bg1"/>
                </a:solidFill>
                <a:sym typeface="Wingdings" panose="05000000000000000000" pitchFamily="2" charset="2"/>
              </a:rPr>
              <a:t>  create          </a:t>
            </a:r>
            <a:r>
              <a:rPr lang="en-GB" sz="1600" b="1" dirty="0" err="1">
                <a:solidFill>
                  <a:schemeClr val="bg1"/>
                </a:solidFill>
                <a:sym typeface="Wingdings" panose="05000000000000000000" pitchFamily="2" charset="2"/>
              </a:rPr>
              <a:t>Create</a:t>
            </a:r>
            <a:r>
              <a:rPr lang="en-GB" sz="1600" b="1" dirty="0">
                <a:solidFill>
                  <a:schemeClr val="bg1"/>
                </a:solidFill>
                <a:sym typeface="Wingdings" panose="05000000000000000000" pitchFamily="2" charset="2"/>
              </a:rPr>
              <a:t> a resource from a file or from </a:t>
            </a:r>
            <a:r>
              <a:rPr lang="en-GB" sz="1600" b="1" dirty="0" err="1">
                <a:solidFill>
                  <a:schemeClr val="bg1"/>
                </a:solidFill>
                <a:sym typeface="Wingdings" panose="05000000000000000000" pitchFamily="2" charset="2"/>
              </a:rPr>
              <a:t>stdin</a:t>
            </a:r>
            <a:r>
              <a:rPr lang="en-GB" sz="1600" b="1" dirty="0">
                <a:solidFill>
                  <a:schemeClr val="bg1"/>
                </a:solidFill>
                <a:sym typeface="Wingdings" panose="05000000000000000000" pitchFamily="2" charset="2"/>
              </a:rPr>
              <a:t>.</a:t>
            </a:r>
          </a:p>
          <a:p>
            <a:r>
              <a:rPr lang="en-GB" sz="1600" b="1" dirty="0">
                <a:solidFill>
                  <a:schemeClr val="bg1"/>
                </a:solidFill>
                <a:sym typeface="Wingdings" panose="05000000000000000000" pitchFamily="2" charset="2"/>
              </a:rPr>
              <a:t>  expose        Take a replication controller, service, deployment or pod ….</a:t>
            </a:r>
          </a:p>
          <a:p>
            <a:r>
              <a:rPr lang="en-GB" sz="1600" b="1" dirty="0">
                <a:solidFill>
                  <a:schemeClr val="bg1"/>
                </a:solidFill>
                <a:sym typeface="Wingdings" panose="05000000000000000000" pitchFamily="2" charset="2"/>
              </a:rPr>
              <a:t>  run               </a:t>
            </a:r>
            <a:r>
              <a:rPr lang="en-GB" sz="1600" b="1" dirty="0" err="1">
                <a:solidFill>
                  <a:schemeClr val="bg1"/>
                </a:solidFill>
                <a:sym typeface="Wingdings" panose="05000000000000000000" pitchFamily="2" charset="2"/>
              </a:rPr>
              <a:t>Run</a:t>
            </a:r>
            <a:r>
              <a:rPr lang="en-GB" sz="1600" b="1" dirty="0">
                <a:solidFill>
                  <a:schemeClr val="bg1"/>
                </a:solidFill>
                <a:sym typeface="Wingdings" panose="05000000000000000000" pitchFamily="2" charset="2"/>
              </a:rPr>
              <a:t> a p……. etc., etc.</a:t>
            </a:r>
            <a:endParaRPr lang="en-GB" sz="1600" dirty="0">
              <a:solidFill>
                <a:schemeClr val="bg1"/>
              </a:solidFill>
            </a:endParaRPr>
          </a:p>
        </p:txBody>
      </p:sp>
      <p:sp>
        <p:nvSpPr>
          <p:cNvPr id="7" name="TextBox 6"/>
          <p:cNvSpPr txBox="1"/>
          <p:nvPr/>
        </p:nvSpPr>
        <p:spPr>
          <a:xfrm>
            <a:off x="733327" y="5408338"/>
            <a:ext cx="8039294" cy="1077218"/>
          </a:xfrm>
          <a:prstGeom prst="rect">
            <a:avLst/>
          </a:prstGeom>
          <a:solidFill>
            <a:srgbClr val="000000"/>
          </a:solidFill>
        </p:spPr>
        <p:txBody>
          <a:bodyPr wrap="square" rtlCol="0">
            <a:spAutoFit/>
          </a:bodyPr>
          <a:lstStyle/>
          <a:p>
            <a:r>
              <a:rPr lang="en-GB" sz="1600" b="1" dirty="0">
                <a:solidFill>
                  <a:schemeClr val="bg1"/>
                </a:solidFill>
                <a:sym typeface="Wingdings" panose="05000000000000000000" pitchFamily="2" charset="2"/>
              </a:rPr>
              <a:t>$ </a:t>
            </a:r>
            <a:r>
              <a:rPr lang="en-GB" sz="1600" b="1" dirty="0" err="1">
                <a:solidFill>
                  <a:schemeClr val="accent1">
                    <a:lumMod val="50000"/>
                  </a:schemeClr>
                </a:solidFill>
                <a:sym typeface="Wingdings" panose="05000000000000000000" pitchFamily="2" charset="2"/>
              </a:rPr>
              <a:t>kubectl</a:t>
            </a:r>
            <a:r>
              <a:rPr lang="en-GB" sz="1600" b="1" dirty="0">
                <a:solidFill>
                  <a:schemeClr val="accent1">
                    <a:lumMod val="50000"/>
                  </a:schemeClr>
                </a:solidFill>
                <a:sym typeface="Wingdings" panose="05000000000000000000" pitchFamily="2" charset="2"/>
              </a:rPr>
              <a:t>  get  -h               </a:t>
            </a:r>
            <a:r>
              <a:rPr lang="en-GB" sz="1600" b="1" dirty="0">
                <a:solidFill>
                  <a:srgbClr val="FF0000"/>
                </a:solidFill>
                <a:sym typeface="Wingdings" panose="05000000000000000000" pitchFamily="2" charset="2"/>
              </a:rPr>
              <a:t> display information about the “get” command</a:t>
            </a:r>
          </a:p>
          <a:p>
            <a:r>
              <a:rPr lang="en-GB" sz="1600" b="1" dirty="0" err="1">
                <a:solidFill>
                  <a:schemeClr val="bg1"/>
                </a:solidFill>
                <a:sym typeface="Wingdings" panose="05000000000000000000" pitchFamily="2" charset="2"/>
              </a:rPr>
              <a:t>kubectl</a:t>
            </a:r>
            <a:r>
              <a:rPr lang="en-GB" sz="1600" b="1" dirty="0">
                <a:solidFill>
                  <a:schemeClr val="bg1"/>
                </a:solidFill>
                <a:sym typeface="Wingdings" panose="05000000000000000000" pitchFamily="2" charset="2"/>
              </a:rPr>
              <a:t> get -h</a:t>
            </a:r>
          </a:p>
          <a:p>
            <a:r>
              <a:rPr lang="en-GB" sz="1600" b="1" dirty="0">
                <a:solidFill>
                  <a:schemeClr val="bg1"/>
                </a:solidFill>
                <a:sym typeface="Wingdings" panose="05000000000000000000" pitchFamily="2" charset="2"/>
              </a:rPr>
              <a:t>Display one or many resources</a:t>
            </a:r>
          </a:p>
          <a:p>
            <a:r>
              <a:rPr lang="en-GB" sz="1600" b="1" dirty="0">
                <a:solidFill>
                  <a:schemeClr val="bg1"/>
                </a:solidFill>
                <a:sym typeface="Wingdings" panose="05000000000000000000" pitchFamily="2" charset="2"/>
              </a:rPr>
              <a:t> Prints a table of the most important information …… etc., etc.</a:t>
            </a:r>
            <a:endParaRPr lang="en-GB" sz="1600" dirty="0">
              <a:solidFill>
                <a:schemeClr val="bg1"/>
              </a:solidFill>
            </a:endParaRPr>
          </a:p>
        </p:txBody>
      </p:sp>
    </p:spTree>
    <p:extLst>
      <p:ext uri="{BB962C8B-B14F-4D97-AF65-F5344CB8AC3E}">
        <p14:creationId xmlns:p14="http://schemas.microsoft.com/office/powerpoint/2010/main" val="11431473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explain Operation</a:t>
            </a:r>
          </a:p>
        </p:txBody>
      </p:sp>
      <p:sp>
        <p:nvSpPr>
          <p:cNvPr id="3" name="Content Placeholder 2"/>
          <p:cNvSpPr>
            <a:spLocks noGrp="1"/>
          </p:cNvSpPr>
          <p:nvPr>
            <p:ph idx="1"/>
          </p:nvPr>
        </p:nvSpPr>
        <p:spPr>
          <a:xfrm>
            <a:off x="1047750" y="974741"/>
            <a:ext cx="7029450" cy="492012"/>
          </a:xfrm>
        </p:spPr>
        <p:txBody>
          <a:bodyPr/>
          <a:lstStyle/>
          <a:p>
            <a:r>
              <a:rPr lang="en-GB" dirty="0"/>
              <a:t>To get the help documentation about a type of resource use the “explain” command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27912" y="1678883"/>
            <a:ext cx="3172663" cy="369332"/>
          </a:xfrm>
          <a:prstGeom prst="rect">
            <a:avLst/>
          </a:prstGeom>
          <a:noFill/>
        </p:spPr>
        <p:txBody>
          <a:bodyPr wrap="none" rtlCol="0">
            <a:spAutoFit/>
          </a:bodyPr>
          <a:lstStyle/>
          <a:p>
            <a:r>
              <a:rPr lang="en-GB" i="1" dirty="0" err="1"/>
              <a:t>kubectl</a:t>
            </a:r>
            <a:r>
              <a:rPr lang="en-GB" i="1" dirty="0"/>
              <a:t> explain  </a:t>
            </a:r>
            <a:r>
              <a:rPr lang="en-GB" i="1" dirty="0" err="1"/>
              <a:t>resourcetype</a:t>
            </a:r>
            <a:endParaRPr lang="en-GB" i="1" dirty="0"/>
          </a:p>
        </p:txBody>
      </p:sp>
      <p:sp>
        <p:nvSpPr>
          <p:cNvPr id="6" name="TextBox 5"/>
          <p:cNvSpPr txBox="1"/>
          <p:nvPr/>
        </p:nvSpPr>
        <p:spPr>
          <a:xfrm>
            <a:off x="683043" y="2225117"/>
            <a:ext cx="8039294" cy="3293209"/>
          </a:xfrm>
          <a:prstGeom prst="rect">
            <a:avLst/>
          </a:prstGeom>
          <a:solidFill>
            <a:srgbClr val="000000"/>
          </a:solidFill>
        </p:spPr>
        <p:txBody>
          <a:bodyPr wrap="square" rtlCol="0">
            <a:spAutoFit/>
          </a:bodyPr>
          <a:lstStyle/>
          <a:p>
            <a:r>
              <a:rPr lang="en-GB" sz="1600" b="1" dirty="0">
                <a:solidFill>
                  <a:schemeClr val="bg1"/>
                </a:solidFill>
                <a:sym typeface="Wingdings" panose="05000000000000000000" pitchFamily="2" charset="2"/>
              </a:rPr>
              <a:t>$ </a:t>
            </a:r>
            <a:r>
              <a:rPr lang="en-GB" sz="1600" b="1" dirty="0" err="1">
                <a:solidFill>
                  <a:schemeClr val="accent1">
                    <a:lumMod val="50000"/>
                  </a:schemeClr>
                </a:solidFill>
                <a:sym typeface="Wingdings" panose="05000000000000000000" pitchFamily="2" charset="2"/>
              </a:rPr>
              <a:t>kubectl</a:t>
            </a:r>
            <a:r>
              <a:rPr lang="en-GB" sz="1600" b="1" dirty="0">
                <a:solidFill>
                  <a:schemeClr val="accent1">
                    <a:lumMod val="50000"/>
                  </a:schemeClr>
                </a:solidFill>
                <a:sym typeface="Wingdings" panose="05000000000000000000" pitchFamily="2" charset="2"/>
              </a:rPr>
              <a:t> explain pod</a:t>
            </a:r>
          </a:p>
          <a:p>
            <a:r>
              <a:rPr lang="en-GB" sz="1600" b="1" dirty="0">
                <a:solidFill>
                  <a:schemeClr val="bg1"/>
                </a:solidFill>
                <a:sym typeface="Wingdings" panose="05000000000000000000" pitchFamily="2" charset="2"/>
              </a:rPr>
              <a:t>KIND:     Pod</a:t>
            </a:r>
          </a:p>
          <a:p>
            <a:r>
              <a:rPr lang="en-GB" sz="1600" b="1" dirty="0">
                <a:solidFill>
                  <a:schemeClr val="bg1"/>
                </a:solidFill>
                <a:sym typeface="Wingdings" panose="05000000000000000000" pitchFamily="2" charset="2"/>
              </a:rPr>
              <a:t>VERSION:  v1</a:t>
            </a:r>
          </a:p>
          <a:p>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DESCRIPTION:</a:t>
            </a:r>
          </a:p>
          <a:p>
            <a:r>
              <a:rPr lang="en-GB" sz="1600" b="1" dirty="0">
                <a:solidFill>
                  <a:schemeClr val="bg1"/>
                </a:solidFill>
                <a:sym typeface="Wingdings" panose="05000000000000000000" pitchFamily="2" charset="2"/>
              </a:rPr>
              <a:t>     Pod is a collection of containers that can run on a host. This resource is</a:t>
            </a:r>
          </a:p>
          <a:p>
            <a:r>
              <a:rPr lang="en-GB" sz="1600" b="1" dirty="0">
                <a:solidFill>
                  <a:schemeClr val="bg1"/>
                </a:solidFill>
                <a:sym typeface="Wingdings" panose="05000000000000000000" pitchFamily="2" charset="2"/>
              </a:rPr>
              <a:t>     created by clients and scheduled onto hosts.</a:t>
            </a:r>
          </a:p>
          <a:p>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FIELDS:</a:t>
            </a:r>
          </a:p>
          <a:p>
            <a:r>
              <a:rPr lang="en-GB" sz="1600" b="1" dirty="0">
                <a:solidFill>
                  <a:schemeClr val="bg1"/>
                </a:solidFill>
                <a:sym typeface="Wingdings" panose="05000000000000000000" pitchFamily="2" charset="2"/>
              </a:rPr>
              <a:t>   </a:t>
            </a:r>
            <a:r>
              <a:rPr lang="en-GB" sz="1600" b="1" dirty="0" err="1">
                <a:solidFill>
                  <a:schemeClr val="bg1"/>
                </a:solidFill>
                <a:sym typeface="Wingdings" panose="05000000000000000000" pitchFamily="2" charset="2"/>
              </a:rPr>
              <a:t>apiVersion</a:t>
            </a:r>
            <a:r>
              <a:rPr lang="en-GB" sz="1600" b="1" dirty="0">
                <a:solidFill>
                  <a:schemeClr val="bg1"/>
                </a:solidFill>
                <a:sym typeface="Wingdings" panose="05000000000000000000" pitchFamily="2" charset="2"/>
              </a:rPr>
              <a:t>   &lt;string&gt;</a:t>
            </a:r>
          </a:p>
          <a:p>
            <a:r>
              <a:rPr lang="en-GB" sz="1600" b="1" dirty="0">
                <a:solidFill>
                  <a:schemeClr val="bg1"/>
                </a:solidFill>
                <a:sym typeface="Wingdings" panose="05000000000000000000" pitchFamily="2" charset="2"/>
              </a:rPr>
              <a:t>     </a:t>
            </a:r>
            <a:r>
              <a:rPr lang="en-GB" sz="1600" b="1" dirty="0" err="1">
                <a:solidFill>
                  <a:schemeClr val="bg1"/>
                </a:solidFill>
                <a:sym typeface="Wingdings" panose="05000000000000000000" pitchFamily="2" charset="2"/>
              </a:rPr>
              <a:t>APIVersion</a:t>
            </a:r>
            <a:r>
              <a:rPr lang="en-GB" sz="1600" b="1" dirty="0">
                <a:solidFill>
                  <a:schemeClr val="bg1"/>
                </a:solidFill>
                <a:sym typeface="Wingdings" panose="05000000000000000000" pitchFamily="2" charset="2"/>
              </a:rPr>
              <a:t> defines the versioned schema of this representation of an</a:t>
            </a:r>
          </a:p>
          <a:p>
            <a:r>
              <a:rPr lang="en-GB" sz="1600" b="1" dirty="0">
                <a:solidFill>
                  <a:schemeClr val="bg1"/>
                </a:solidFill>
                <a:sym typeface="Wingdings" panose="05000000000000000000" pitchFamily="2" charset="2"/>
              </a:rPr>
              <a:t>     object. Servers should convert recognized schemas to the latest internal</a:t>
            </a:r>
          </a:p>
          <a:p>
            <a:r>
              <a:rPr lang="en-GB" sz="1600" b="1" dirty="0">
                <a:solidFill>
                  <a:schemeClr val="bg1"/>
                </a:solidFill>
                <a:sym typeface="Wingdings" panose="05000000000000000000" pitchFamily="2" charset="2"/>
              </a:rPr>
              <a:t>     value, and may reject unrecognized values. Mo…… etc., etc.</a:t>
            </a:r>
            <a:endParaRPr lang="en-GB" sz="1600" dirty="0">
              <a:solidFill>
                <a:schemeClr val="bg1"/>
              </a:solidFill>
            </a:endParaRPr>
          </a:p>
        </p:txBody>
      </p:sp>
    </p:spTree>
    <p:extLst>
      <p:ext uri="{BB962C8B-B14F-4D97-AF65-F5344CB8AC3E}">
        <p14:creationId xmlns:p14="http://schemas.microsoft.com/office/powerpoint/2010/main" val="5584846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Config</a:t>
            </a:r>
            <a:r>
              <a:rPr lang="en-GB" dirty="0"/>
              <a:t> Using Files</a:t>
            </a:r>
          </a:p>
        </p:txBody>
      </p:sp>
      <p:sp>
        <p:nvSpPr>
          <p:cNvPr id="3" name="Content Placeholder 2"/>
          <p:cNvSpPr>
            <a:spLocks noGrp="1"/>
          </p:cNvSpPr>
          <p:nvPr>
            <p:ph idx="1"/>
          </p:nvPr>
        </p:nvSpPr>
        <p:spPr>
          <a:xfrm>
            <a:off x="1047750" y="1192896"/>
            <a:ext cx="7029450" cy="4595209"/>
          </a:xfrm>
        </p:spPr>
        <p:txBody>
          <a:bodyPr/>
          <a:lstStyle/>
          <a:p>
            <a:r>
              <a:rPr lang="en-GB" dirty="0"/>
              <a:t>Instead of describing resources using a set of command line flags etc., you can create a YAML file and load that instead</a:t>
            </a:r>
          </a:p>
          <a:p>
            <a:endParaRPr lang="en-GB" dirty="0"/>
          </a:p>
          <a:p>
            <a:pPr marL="0" indent="0">
              <a:buNone/>
            </a:pPr>
            <a:endParaRPr lang="en-GB" dirty="0"/>
          </a:p>
          <a:p>
            <a:endParaRPr lang="en-GB" dirty="0"/>
          </a:p>
          <a:p>
            <a:r>
              <a:rPr lang="en-GB" dirty="0"/>
              <a:t>You can also specify multiple files</a:t>
            </a:r>
          </a:p>
          <a:p>
            <a:endParaRPr lang="en-GB" dirty="0"/>
          </a:p>
          <a:p>
            <a:endParaRPr lang="en-GB" dirty="0"/>
          </a:p>
          <a:p>
            <a:endParaRPr lang="en-GB" dirty="0"/>
          </a:p>
          <a:p>
            <a:r>
              <a:rPr lang="en-GB" dirty="0"/>
              <a:t>The configuration can be quite complicated so this is often the way we work in Kubernetes, plus we can push the files to GIT for backup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36045" y="3835223"/>
            <a:ext cx="6336030" cy="369332"/>
          </a:xfrm>
          <a:prstGeom prst="rect">
            <a:avLst/>
          </a:prstGeom>
          <a:noFill/>
        </p:spPr>
        <p:txBody>
          <a:bodyPr wrap="none" rtlCol="0">
            <a:spAutoFit/>
          </a:bodyPr>
          <a:lstStyle/>
          <a:p>
            <a:r>
              <a:rPr lang="en-GB" i="1" dirty="0" err="1"/>
              <a:t>kubectl</a:t>
            </a:r>
            <a:r>
              <a:rPr lang="en-GB" i="1" dirty="0"/>
              <a:t>   apply   -f   file1  -f  file2  -f  file3  -n &lt;your-ns-name&gt;</a:t>
            </a:r>
          </a:p>
        </p:txBody>
      </p:sp>
      <p:grpSp>
        <p:nvGrpSpPr>
          <p:cNvPr id="10" name="Group 9"/>
          <p:cNvGrpSpPr/>
          <p:nvPr/>
        </p:nvGrpSpPr>
        <p:grpSpPr>
          <a:xfrm>
            <a:off x="200631" y="2316744"/>
            <a:ext cx="8799888" cy="646331"/>
            <a:chOff x="-424924" y="2375737"/>
            <a:chExt cx="8799888" cy="646331"/>
          </a:xfrm>
        </p:grpSpPr>
        <p:sp>
          <p:nvSpPr>
            <p:cNvPr id="7" name="TextBox 6"/>
            <p:cNvSpPr txBox="1"/>
            <p:nvPr/>
          </p:nvSpPr>
          <p:spPr>
            <a:xfrm>
              <a:off x="7331088" y="2513528"/>
              <a:ext cx="1043876" cy="369332"/>
            </a:xfrm>
            <a:prstGeom prst="rect">
              <a:avLst/>
            </a:prstGeom>
            <a:noFill/>
          </p:spPr>
          <p:txBody>
            <a:bodyPr wrap="none" rtlCol="0">
              <a:spAutoFit/>
            </a:bodyPr>
            <a:lstStyle/>
            <a:p>
              <a:r>
                <a:rPr lang="en-GB" dirty="0"/>
                <a:t>Identical</a:t>
              </a:r>
            </a:p>
          </p:txBody>
        </p:sp>
        <p:sp>
          <p:nvSpPr>
            <p:cNvPr id="8" name="Right Brace 7"/>
            <p:cNvSpPr/>
            <p:nvPr/>
          </p:nvSpPr>
          <p:spPr bwMode="auto">
            <a:xfrm>
              <a:off x="7045986" y="2405318"/>
              <a:ext cx="241364" cy="589487"/>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p:cNvSpPr txBox="1"/>
            <p:nvPr/>
          </p:nvSpPr>
          <p:spPr>
            <a:xfrm>
              <a:off x="-424924" y="2375737"/>
              <a:ext cx="7644080" cy="646331"/>
            </a:xfrm>
            <a:prstGeom prst="rect">
              <a:avLst/>
            </a:prstGeom>
            <a:noFill/>
          </p:spPr>
          <p:txBody>
            <a:bodyPr wrap="none" rtlCol="0">
              <a:spAutoFit/>
            </a:bodyPr>
            <a:lstStyle/>
            <a:p>
              <a:r>
                <a:rPr lang="en-GB" i="1" dirty="0" err="1"/>
                <a:t>kubectl</a:t>
              </a:r>
              <a:r>
                <a:rPr lang="en-GB" i="1" dirty="0"/>
                <a:t>   apply   --filename  </a:t>
              </a:r>
              <a:r>
                <a:rPr lang="en-GB" i="1" dirty="0" err="1"/>
                <a:t>somefile.yaml</a:t>
              </a:r>
              <a:r>
                <a:rPr lang="en-GB" i="1" dirty="0"/>
                <a:t>  --namespace &lt;your-ns-name&gt;</a:t>
              </a:r>
            </a:p>
            <a:p>
              <a:r>
                <a:rPr lang="en-GB" i="1" dirty="0" err="1"/>
                <a:t>kubectl</a:t>
              </a:r>
              <a:r>
                <a:rPr lang="en-GB" i="1" dirty="0"/>
                <a:t>   apply   -f   </a:t>
              </a:r>
              <a:r>
                <a:rPr lang="en-GB" i="1" dirty="0" err="1"/>
                <a:t>somefile.yaml</a:t>
              </a:r>
              <a:r>
                <a:rPr lang="en-GB" i="1" dirty="0"/>
                <a:t>   -n &lt;your-ns-name&gt;</a:t>
              </a:r>
            </a:p>
          </p:txBody>
        </p:sp>
      </p:grpSp>
    </p:spTree>
    <p:extLst>
      <p:ext uri="{BB962C8B-B14F-4D97-AF65-F5344CB8AC3E}">
        <p14:creationId xmlns:p14="http://schemas.microsoft.com/office/powerpoint/2010/main" val="14285256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Kubernetes Objects (aka Resource Types)</a:t>
            </a:r>
          </a:p>
        </p:txBody>
      </p:sp>
      <p:sp>
        <p:nvSpPr>
          <p:cNvPr id="3" name="Content Placeholder 2"/>
          <p:cNvSpPr>
            <a:spLocks noGrp="1"/>
          </p:cNvSpPr>
          <p:nvPr>
            <p:ph idx="1"/>
          </p:nvPr>
        </p:nvSpPr>
        <p:spPr>
          <a:xfrm>
            <a:off x="1047750" y="844550"/>
            <a:ext cx="7029450" cy="5639799"/>
          </a:xfrm>
        </p:spPr>
        <p:txBody>
          <a:bodyPr/>
          <a:lstStyle/>
          <a:p>
            <a:r>
              <a:rPr lang="en-GB" b="1" dirty="0"/>
              <a:t>Kubernetes objects </a:t>
            </a:r>
            <a:r>
              <a:rPr lang="en-GB" dirty="0"/>
              <a:t>are persistent entities in the Kubernetes system. Kubernetes uses these entities to represent the state of your cluster.</a:t>
            </a:r>
          </a:p>
          <a:p>
            <a:pPr lvl="1"/>
            <a:r>
              <a:rPr lang="en-GB" dirty="0"/>
              <a:t>An object is what a cluster uses to keep a list of a desired state</a:t>
            </a:r>
          </a:p>
          <a:p>
            <a:r>
              <a:rPr lang="en-GB" b="1" dirty="0"/>
              <a:t>Use the Kubernetes API to create, modify and delete these objects</a:t>
            </a:r>
          </a:p>
          <a:p>
            <a:pPr lvl="1"/>
            <a:r>
              <a:rPr lang="en-GB" dirty="0"/>
              <a:t>Configure these objects using YAML files which (you can load using </a:t>
            </a:r>
            <a:r>
              <a:rPr lang="en-GB" dirty="0" err="1"/>
              <a:t>kubectl</a:t>
            </a:r>
            <a:r>
              <a:rPr lang="en-GB" dirty="0"/>
              <a:t> (see later notes))</a:t>
            </a:r>
          </a:p>
          <a:p>
            <a:r>
              <a:rPr lang="en-GB" dirty="0"/>
              <a:t>Most Kubernetes object includes two nested object fields: </a:t>
            </a:r>
          </a:p>
          <a:p>
            <a:pPr lvl="1"/>
            <a:r>
              <a:rPr lang="en-GB" b="1" dirty="0">
                <a:solidFill>
                  <a:srgbClr val="FF0000"/>
                </a:solidFill>
              </a:rPr>
              <a:t>spec</a:t>
            </a:r>
            <a:r>
              <a:rPr lang="en-GB" dirty="0"/>
              <a:t>: object status provides a description of the characteristics you want the resource to have </a:t>
            </a:r>
            <a:r>
              <a:rPr lang="en-GB" dirty="0">
                <a:sym typeface="Wingdings" panose="05000000000000000000" pitchFamily="2" charset="2"/>
              </a:rPr>
              <a:t> the</a:t>
            </a:r>
            <a:r>
              <a:rPr lang="en-GB" dirty="0"/>
              <a:t> desired state.</a:t>
            </a:r>
          </a:p>
          <a:p>
            <a:pPr lvl="1"/>
            <a:r>
              <a:rPr lang="en-GB" b="1" dirty="0">
                <a:solidFill>
                  <a:srgbClr val="FF0000"/>
                </a:solidFill>
              </a:rPr>
              <a:t>status</a:t>
            </a:r>
            <a:r>
              <a:rPr lang="en-GB" dirty="0"/>
              <a:t>: current state of the object, supplied and updated by the Kubernetes system and its components. </a:t>
            </a:r>
          </a:p>
          <a:p>
            <a:r>
              <a:rPr lang="en-GB" dirty="0"/>
              <a:t>A number of </a:t>
            </a:r>
            <a:r>
              <a:rPr lang="en-GB" b="1" dirty="0"/>
              <a:t>controllers</a:t>
            </a:r>
            <a:r>
              <a:rPr lang="en-GB" dirty="0"/>
              <a:t> (see later notes) create, manage and delete their own objects e.g. the deployment controllers manages deployment objects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6178716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 Types</a:t>
            </a:r>
          </a:p>
        </p:txBody>
      </p:sp>
      <p:sp>
        <p:nvSpPr>
          <p:cNvPr id="3" name="Content Placeholder 2"/>
          <p:cNvSpPr>
            <a:spLocks noGrp="1"/>
          </p:cNvSpPr>
          <p:nvPr>
            <p:ph idx="1"/>
          </p:nvPr>
        </p:nvSpPr>
        <p:spPr>
          <a:xfrm>
            <a:off x="1047750" y="753579"/>
            <a:ext cx="7029450" cy="434678"/>
          </a:xfrm>
        </p:spPr>
        <p:txBody>
          <a:bodyPr/>
          <a:lstStyle/>
          <a:p>
            <a:r>
              <a:rPr lang="en-GB" dirty="0"/>
              <a:t>There are quite a few resource types such as: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3348867" y="6036607"/>
            <a:ext cx="5684569" cy="307777"/>
          </a:xfrm>
          <a:prstGeom prst="rect">
            <a:avLst/>
          </a:prstGeom>
          <a:noFill/>
        </p:spPr>
        <p:txBody>
          <a:bodyPr wrap="none" rtlCol="0">
            <a:spAutoFit/>
          </a:bodyPr>
          <a:lstStyle/>
          <a:p>
            <a:r>
              <a:rPr lang="en-GB" sz="1400" i="1" dirty="0"/>
              <a:t>See more here https://kubernetes.io/docs/reference/kubectl/overview/</a:t>
            </a:r>
          </a:p>
        </p:txBody>
      </p:sp>
      <p:graphicFrame>
        <p:nvGraphicFramePr>
          <p:cNvPr id="8" name="Table 7"/>
          <p:cNvGraphicFramePr>
            <a:graphicFrameLocks noGrp="1"/>
          </p:cNvGraphicFramePr>
          <p:nvPr/>
        </p:nvGraphicFramePr>
        <p:xfrm>
          <a:off x="257175" y="1201972"/>
          <a:ext cx="8686799" cy="4820920"/>
        </p:xfrm>
        <a:graphic>
          <a:graphicData uri="http://schemas.openxmlformats.org/drawingml/2006/table">
            <a:tbl>
              <a:tblPr firstRow="1" bandRow="1">
                <a:tableStyleId>{5940675A-B579-460E-94D1-54222C63F5DA}</a:tableStyleId>
              </a:tblPr>
              <a:tblGrid>
                <a:gridCol w="2588141">
                  <a:extLst>
                    <a:ext uri="{9D8B030D-6E8A-4147-A177-3AD203B41FA5}">
                      <a16:colId xmlns:a16="http://schemas.microsoft.com/office/drawing/2014/main" val="1422639411"/>
                    </a:ext>
                  </a:extLst>
                </a:gridCol>
                <a:gridCol w="914400">
                  <a:extLst>
                    <a:ext uri="{9D8B030D-6E8A-4147-A177-3AD203B41FA5}">
                      <a16:colId xmlns:a16="http://schemas.microsoft.com/office/drawing/2014/main" val="664479217"/>
                    </a:ext>
                  </a:extLst>
                </a:gridCol>
                <a:gridCol w="5184258">
                  <a:extLst>
                    <a:ext uri="{9D8B030D-6E8A-4147-A177-3AD203B41FA5}">
                      <a16:colId xmlns:a16="http://schemas.microsoft.com/office/drawing/2014/main" val="2468136818"/>
                    </a:ext>
                  </a:extLst>
                </a:gridCol>
              </a:tblGrid>
              <a:tr h="370840">
                <a:tc>
                  <a:txBody>
                    <a:bodyPr/>
                    <a:lstStyle/>
                    <a:p>
                      <a:r>
                        <a:rPr lang="en-GB" dirty="0">
                          <a:solidFill>
                            <a:schemeClr val="bg1"/>
                          </a:solidFill>
                        </a:rPr>
                        <a:t>Resource</a:t>
                      </a:r>
                      <a:r>
                        <a:rPr lang="en-GB" baseline="0" dirty="0">
                          <a:solidFill>
                            <a:schemeClr val="bg1"/>
                          </a:solidFill>
                        </a:rPr>
                        <a:t> Type</a:t>
                      </a:r>
                      <a:endParaRPr lang="en-GB" dirty="0">
                        <a:solidFill>
                          <a:schemeClr val="bg1"/>
                        </a:solidFill>
                      </a:endParaRPr>
                    </a:p>
                  </a:txBody>
                  <a:tcPr>
                    <a:solidFill>
                      <a:schemeClr val="tx1"/>
                    </a:solidFill>
                  </a:tcPr>
                </a:tc>
                <a:tc>
                  <a:txBody>
                    <a:bodyPr/>
                    <a:lstStyle/>
                    <a:p>
                      <a:pPr algn="ctr"/>
                      <a:r>
                        <a:rPr lang="en-GB" dirty="0">
                          <a:solidFill>
                            <a:schemeClr val="bg1"/>
                          </a:solidFill>
                        </a:rPr>
                        <a:t>Short</a:t>
                      </a:r>
                    </a:p>
                  </a:txBody>
                  <a:tcPr>
                    <a:solidFill>
                      <a:schemeClr val="tx1"/>
                    </a:solidFill>
                  </a:tcPr>
                </a:tc>
                <a:tc>
                  <a:txBody>
                    <a:bodyPr/>
                    <a:lstStyle/>
                    <a:p>
                      <a:r>
                        <a:rPr lang="en-GB" dirty="0">
                          <a:solidFill>
                            <a:schemeClr val="bg1"/>
                          </a:solidFill>
                        </a:rPr>
                        <a:t>Description</a:t>
                      </a:r>
                    </a:p>
                  </a:txBody>
                  <a:tcPr>
                    <a:solidFill>
                      <a:schemeClr val="tx1"/>
                    </a:solidFill>
                  </a:tcPr>
                </a:tc>
                <a:extLst>
                  <a:ext uri="{0D108BD9-81ED-4DB2-BD59-A6C34878D82A}">
                    <a16:rowId xmlns:a16="http://schemas.microsoft.com/office/drawing/2014/main" val="4282312075"/>
                  </a:ext>
                </a:extLst>
              </a:tr>
              <a:tr h="370840">
                <a:tc>
                  <a:txBody>
                    <a:bodyPr/>
                    <a:lstStyle/>
                    <a:p>
                      <a:r>
                        <a:rPr lang="en-GB" b="1" dirty="0"/>
                        <a:t>endpoints</a:t>
                      </a:r>
                    </a:p>
                  </a:txBody>
                  <a:tcPr>
                    <a:solidFill>
                      <a:schemeClr val="accent2">
                        <a:lumMod val="20000"/>
                        <a:lumOff val="80000"/>
                      </a:schemeClr>
                    </a:solidFill>
                  </a:tcPr>
                </a:tc>
                <a:tc>
                  <a:txBody>
                    <a:bodyPr/>
                    <a:lstStyle/>
                    <a:p>
                      <a:pPr algn="ctr"/>
                      <a:r>
                        <a:rPr lang="en-GB" dirty="0">
                          <a:solidFill>
                            <a:schemeClr val="accent5">
                              <a:lumMod val="25000"/>
                            </a:schemeClr>
                          </a:solidFill>
                        </a:rPr>
                        <a:t>ep</a:t>
                      </a:r>
                    </a:p>
                  </a:txBody>
                  <a:tcPr>
                    <a:solidFill>
                      <a:schemeClr val="accent2">
                        <a:lumMod val="20000"/>
                        <a:lumOff val="80000"/>
                      </a:schemeClr>
                    </a:solidFill>
                  </a:tcPr>
                </a:tc>
                <a:tc>
                  <a:txBody>
                    <a:bodyPr/>
                    <a:lstStyle/>
                    <a:p>
                      <a:r>
                        <a:rPr lang="en-GB" dirty="0"/>
                        <a:t>See Services</a:t>
                      </a:r>
                    </a:p>
                  </a:txBody>
                  <a:tcPr>
                    <a:solidFill>
                      <a:schemeClr val="accent2">
                        <a:lumMod val="20000"/>
                        <a:lumOff val="80000"/>
                      </a:schemeClr>
                    </a:solidFill>
                  </a:tcPr>
                </a:tc>
                <a:extLst>
                  <a:ext uri="{0D108BD9-81ED-4DB2-BD59-A6C34878D82A}">
                    <a16:rowId xmlns:a16="http://schemas.microsoft.com/office/drawing/2014/main" val="2015300513"/>
                  </a:ext>
                </a:extLst>
              </a:tr>
              <a:tr h="370840">
                <a:tc>
                  <a:txBody>
                    <a:bodyPr/>
                    <a:lstStyle/>
                    <a:p>
                      <a:r>
                        <a:rPr lang="en-GB" b="1" dirty="0"/>
                        <a:t>nodes</a:t>
                      </a:r>
                    </a:p>
                  </a:txBody>
                  <a:tcPr>
                    <a:solidFill>
                      <a:schemeClr val="accent2">
                        <a:lumMod val="20000"/>
                        <a:lumOff val="80000"/>
                      </a:schemeClr>
                    </a:solidFill>
                  </a:tcPr>
                </a:tc>
                <a:tc>
                  <a:txBody>
                    <a:bodyPr/>
                    <a:lstStyle/>
                    <a:p>
                      <a:pPr algn="ctr"/>
                      <a:r>
                        <a:rPr lang="en-GB" dirty="0">
                          <a:solidFill>
                            <a:schemeClr val="accent5">
                              <a:lumMod val="25000"/>
                            </a:schemeClr>
                          </a:solidFill>
                        </a:rPr>
                        <a:t>no</a:t>
                      </a:r>
                    </a:p>
                  </a:txBody>
                  <a:tcPr>
                    <a:solidFill>
                      <a:schemeClr val="accent2">
                        <a:lumMod val="20000"/>
                        <a:lumOff val="80000"/>
                      </a:schemeClr>
                    </a:solidFill>
                  </a:tcPr>
                </a:tc>
                <a:tc>
                  <a:txBody>
                    <a:bodyPr/>
                    <a:lstStyle/>
                    <a:p>
                      <a:r>
                        <a:rPr lang="en-GB" dirty="0"/>
                        <a:t>See </a:t>
                      </a:r>
                      <a:r>
                        <a:rPr lang="en-GB" dirty="0" err="1"/>
                        <a:t>NodeController</a:t>
                      </a:r>
                      <a:endParaRPr lang="en-GB" dirty="0"/>
                    </a:p>
                  </a:txBody>
                  <a:tcPr>
                    <a:solidFill>
                      <a:schemeClr val="accent2">
                        <a:lumMod val="20000"/>
                        <a:lumOff val="80000"/>
                      </a:schemeClr>
                    </a:solidFill>
                  </a:tcPr>
                </a:tc>
                <a:extLst>
                  <a:ext uri="{0D108BD9-81ED-4DB2-BD59-A6C34878D82A}">
                    <a16:rowId xmlns:a16="http://schemas.microsoft.com/office/drawing/2014/main" val="1869046139"/>
                  </a:ext>
                </a:extLst>
              </a:tr>
              <a:tr h="370840">
                <a:tc>
                  <a:txBody>
                    <a:bodyPr/>
                    <a:lstStyle/>
                    <a:p>
                      <a:r>
                        <a:rPr lang="en-GB" b="1" dirty="0"/>
                        <a:t>pods</a:t>
                      </a:r>
                    </a:p>
                  </a:txBody>
                  <a:tcPr>
                    <a:solidFill>
                      <a:schemeClr val="accent2">
                        <a:lumMod val="20000"/>
                        <a:lumOff val="80000"/>
                      </a:schemeClr>
                    </a:solidFill>
                  </a:tcPr>
                </a:tc>
                <a:tc>
                  <a:txBody>
                    <a:bodyPr/>
                    <a:lstStyle/>
                    <a:p>
                      <a:pPr algn="ctr"/>
                      <a:r>
                        <a:rPr lang="en-GB" dirty="0" err="1">
                          <a:solidFill>
                            <a:schemeClr val="accent5">
                              <a:lumMod val="25000"/>
                            </a:schemeClr>
                          </a:solidFill>
                        </a:rPr>
                        <a:t>po</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a:t>See Kubernetes</a:t>
                      </a:r>
                      <a:r>
                        <a:rPr lang="en-GB" baseline="0" dirty="0"/>
                        <a:t> Pods</a:t>
                      </a:r>
                      <a:endParaRPr lang="en-GB" dirty="0"/>
                    </a:p>
                  </a:txBody>
                  <a:tcPr>
                    <a:solidFill>
                      <a:schemeClr val="accent2">
                        <a:lumMod val="20000"/>
                        <a:lumOff val="80000"/>
                      </a:schemeClr>
                    </a:solidFill>
                  </a:tcPr>
                </a:tc>
                <a:extLst>
                  <a:ext uri="{0D108BD9-81ED-4DB2-BD59-A6C34878D82A}">
                    <a16:rowId xmlns:a16="http://schemas.microsoft.com/office/drawing/2014/main" val="3076785658"/>
                  </a:ext>
                </a:extLst>
              </a:tr>
              <a:tr h="370840">
                <a:tc>
                  <a:txBody>
                    <a:bodyPr/>
                    <a:lstStyle/>
                    <a:p>
                      <a:r>
                        <a:rPr lang="en-GB" b="1" dirty="0" err="1"/>
                        <a:t>replicationcontrollers</a:t>
                      </a:r>
                      <a:endParaRPr lang="en-GB" b="1" dirty="0"/>
                    </a:p>
                  </a:txBody>
                  <a:tcPr>
                    <a:solidFill>
                      <a:schemeClr val="accent2">
                        <a:lumMod val="20000"/>
                        <a:lumOff val="80000"/>
                      </a:schemeClr>
                    </a:solidFill>
                  </a:tcPr>
                </a:tc>
                <a:tc>
                  <a:txBody>
                    <a:bodyPr/>
                    <a:lstStyle/>
                    <a:p>
                      <a:pPr algn="ctr"/>
                      <a:r>
                        <a:rPr lang="en-GB" dirty="0" err="1">
                          <a:solidFill>
                            <a:schemeClr val="accent5">
                              <a:lumMod val="25000"/>
                            </a:schemeClr>
                          </a:solidFill>
                        </a:rPr>
                        <a:t>rc</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a:t>See Controllers</a:t>
                      </a:r>
                    </a:p>
                  </a:txBody>
                  <a:tcPr>
                    <a:solidFill>
                      <a:schemeClr val="accent2">
                        <a:lumMod val="20000"/>
                        <a:lumOff val="80000"/>
                      </a:schemeClr>
                    </a:solidFill>
                  </a:tcPr>
                </a:tc>
                <a:extLst>
                  <a:ext uri="{0D108BD9-81ED-4DB2-BD59-A6C34878D82A}">
                    <a16:rowId xmlns:a16="http://schemas.microsoft.com/office/drawing/2014/main" val="1323689926"/>
                  </a:ext>
                </a:extLst>
              </a:tr>
              <a:tr h="370840">
                <a:tc>
                  <a:txBody>
                    <a:bodyPr/>
                    <a:lstStyle/>
                    <a:p>
                      <a:r>
                        <a:rPr lang="en-GB" b="1" dirty="0"/>
                        <a:t>services</a:t>
                      </a:r>
                    </a:p>
                  </a:txBody>
                  <a:tcPr>
                    <a:solidFill>
                      <a:schemeClr val="accent2">
                        <a:lumMod val="20000"/>
                        <a:lumOff val="80000"/>
                      </a:schemeClr>
                    </a:solidFill>
                  </a:tcPr>
                </a:tc>
                <a:tc>
                  <a:txBody>
                    <a:bodyPr/>
                    <a:lstStyle/>
                    <a:p>
                      <a:pPr algn="ctr"/>
                      <a:r>
                        <a:rPr lang="en-GB" dirty="0">
                          <a:solidFill>
                            <a:schemeClr val="accent5">
                              <a:lumMod val="25000"/>
                            </a:schemeClr>
                          </a:solidFill>
                        </a:rPr>
                        <a:t>svc</a:t>
                      </a:r>
                    </a:p>
                  </a:txBody>
                  <a:tcPr>
                    <a:solidFill>
                      <a:schemeClr val="accent2">
                        <a:lumMod val="20000"/>
                        <a:lumOff val="80000"/>
                      </a:schemeClr>
                    </a:solidFill>
                  </a:tcPr>
                </a:tc>
                <a:tc>
                  <a:txBody>
                    <a:bodyPr/>
                    <a:lstStyle/>
                    <a:p>
                      <a:r>
                        <a:rPr lang="en-GB" dirty="0"/>
                        <a:t>See Services (</a:t>
                      </a:r>
                      <a:r>
                        <a:rPr lang="en-GB" dirty="0" err="1"/>
                        <a:t>ClusterIP</a:t>
                      </a:r>
                      <a:r>
                        <a:rPr lang="en-GB" dirty="0"/>
                        <a:t>, </a:t>
                      </a:r>
                      <a:r>
                        <a:rPr lang="en-GB" dirty="0" err="1"/>
                        <a:t>NodeIP</a:t>
                      </a:r>
                      <a:r>
                        <a:rPr lang="en-GB" dirty="0"/>
                        <a:t>,</a:t>
                      </a:r>
                      <a:r>
                        <a:rPr lang="en-GB" baseline="0" dirty="0"/>
                        <a:t> </a:t>
                      </a:r>
                      <a:r>
                        <a:rPr lang="en-GB" baseline="0" dirty="0" err="1"/>
                        <a:t>LoadBalancer</a:t>
                      </a:r>
                      <a:r>
                        <a:rPr lang="en-GB" baseline="0" dirty="0"/>
                        <a:t>)</a:t>
                      </a:r>
                      <a:endParaRPr lang="en-GB" dirty="0"/>
                    </a:p>
                  </a:txBody>
                  <a:tcPr>
                    <a:solidFill>
                      <a:schemeClr val="accent2">
                        <a:lumMod val="20000"/>
                        <a:lumOff val="80000"/>
                      </a:schemeClr>
                    </a:solidFill>
                  </a:tcPr>
                </a:tc>
                <a:extLst>
                  <a:ext uri="{0D108BD9-81ED-4DB2-BD59-A6C34878D82A}">
                    <a16:rowId xmlns:a16="http://schemas.microsoft.com/office/drawing/2014/main" val="4258655354"/>
                  </a:ext>
                </a:extLst>
              </a:tr>
              <a:tr h="370840">
                <a:tc>
                  <a:txBody>
                    <a:bodyPr/>
                    <a:lstStyle/>
                    <a:p>
                      <a:r>
                        <a:rPr lang="en-GB" b="1" dirty="0" err="1"/>
                        <a:t>daemonsets</a:t>
                      </a:r>
                      <a:endParaRPr lang="en-GB" b="1" dirty="0"/>
                    </a:p>
                  </a:txBody>
                  <a:tcPr>
                    <a:solidFill>
                      <a:schemeClr val="accent2">
                        <a:lumMod val="20000"/>
                        <a:lumOff val="80000"/>
                      </a:schemeClr>
                    </a:solidFill>
                  </a:tcPr>
                </a:tc>
                <a:tc>
                  <a:txBody>
                    <a:bodyPr/>
                    <a:lstStyle/>
                    <a:p>
                      <a:pPr algn="ctr"/>
                      <a:r>
                        <a:rPr lang="en-GB" dirty="0">
                          <a:solidFill>
                            <a:schemeClr val="accent5">
                              <a:lumMod val="25000"/>
                            </a:schemeClr>
                          </a:solidFill>
                        </a:rPr>
                        <a:t>ds</a:t>
                      </a:r>
                    </a:p>
                  </a:txBody>
                  <a:tcPr>
                    <a:solidFill>
                      <a:schemeClr val="accent2">
                        <a:lumMod val="20000"/>
                        <a:lumOff val="80000"/>
                      </a:schemeClr>
                    </a:solidFill>
                  </a:tcPr>
                </a:tc>
                <a:tc>
                  <a:txBody>
                    <a:bodyPr/>
                    <a:lstStyle/>
                    <a:p>
                      <a:r>
                        <a:rPr lang="en-GB" dirty="0"/>
                        <a:t>See Additional Notes</a:t>
                      </a:r>
                    </a:p>
                  </a:txBody>
                  <a:tcPr>
                    <a:solidFill>
                      <a:schemeClr val="accent2">
                        <a:lumMod val="20000"/>
                        <a:lumOff val="80000"/>
                      </a:schemeClr>
                    </a:solidFill>
                  </a:tcPr>
                </a:tc>
                <a:extLst>
                  <a:ext uri="{0D108BD9-81ED-4DB2-BD59-A6C34878D82A}">
                    <a16:rowId xmlns:a16="http://schemas.microsoft.com/office/drawing/2014/main" val="200189770"/>
                  </a:ext>
                </a:extLst>
              </a:tr>
              <a:tr h="370840">
                <a:tc>
                  <a:txBody>
                    <a:bodyPr/>
                    <a:lstStyle/>
                    <a:p>
                      <a:r>
                        <a:rPr lang="en-GB" b="1" dirty="0"/>
                        <a:t>deployments</a:t>
                      </a:r>
                    </a:p>
                  </a:txBody>
                  <a:tcPr>
                    <a:solidFill>
                      <a:schemeClr val="accent2">
                        <a:lumMod val="20000"/>
                        <a:lumOff val="80000"/>
                      </a:schemeClr>
                    </a:solidFill>
                  </a:tcPr>
                </a:tc>
                <a:tc>
                  <a:txBody>
                    <a:bodyPr/>
                    <a:lstStyle/>
                    <a:p>
                      <a:pPr algn="ctr"/>
                      <a:r>
                        <a:rPr lang="en-GB" dirty="0">
                          <a:solidFill>
                            <a:schemeClr val="accent5">
                              <a:lumMod val="25000"/>
                            </a:schemeClr>
                          </a:solidFill>
                        </a:rPr>
                        <a:t>deploy</a:t>
                      </a:r>
                    </a:p>
                  </a:txBody>
                  <a:tcPr>
                    <a:solidFill>
                      <a:schemeClr val="accent2">
                        <a:lumMod val="20000"/>
                        <a:lumOff val="80000"/>
                      </a:schemeClr>
                    </a:solidFill>
                  </a:tcPr>
                </a:tc>
                <a:tc>
                  <a:txBody>
                    <a:bodyPr/>
                    <a:lstStyle/>
                    <a:p>
                      <a:r>
                        <a:rPr lang="en-GB" dirty="0"/>
                        <a:t>See Controllers</a:t>
                      </a:r>
                    </a:p>
                  </a:txBody>
                  <a:tcPr>
                    <a:solidFill>
                      <a:schemeClr val="accent2">
                        <a:lumMod val="20000"/>
                        <a:lumOff val="80000"/>
                      </a:schemeClr>
                    </a:solidFill>
                  </a:tcPr>
                </a:tc>
                <a:extLst>
                  <a:ext uri="{0D108BD9-81ED-4DB2-BD59-A6C34878D82A}">
                    <a16:rowId xmlns:a16="http://schemas.microsoft.com/office/drawing/2014/main" val="3441014503"/>
                  </a:ext>
                </a:extLst>
              </a:tr>
              <a:tr h="370840">
                <a:tc>
                  <a:txBody>
                    <a:bodyPr/>
                    <a:lstStyle/>
                    <a:p>
                      <a:r>
                        <a:rPr lang="en-GB" b="1" dirty="0" err="1"/>
                        <a:t>replicasets</a:t>
                      </a:r>
                      <a:endParaRPr lang="en-GB" b="1" dirty="0"/>
                    </a:p>
                  </a:txBody>
                  <a:tcPr>
                    <a:solidFill>
                      <a:schemeClr val="accent2">
                        <a:lumMod val="20000"/>
                        <a:lumOff val="80000"/>
                      </a:schemeClr>
                    </a:solidFill>
                  </a:tcPr>
                </a:tc>
                <a:tc>
                  <a:txBody>
                    <a:bodyPr/>
                    <a:lstStyle/>
                    <a:p>
                      <a:pPr algn="ctr"/>
                      <a:r>
                        <a:rPr lang="en-GB" dirty="0" err="1">
                          <a:solidFill>
                            <a:schemeClr val="accent5">
                              <a:lumMod val="25000"/>
                            </a:schemeClr>
                          </a:solidFill>
                        </a:rPr>
                        <a:t>rs</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a:t>See Controllers</a:t>
                      </a:r>
                    </a:p>
                  </a:txBody>
                  <a:tcPr>
                    <a:solidFill>
                      <a:schemeClr val="accent2">
                        <a:lumMod val="20000"/>
                        <a:lumOff val="80000"/>
                      </a:schemeClr>
                    </a:solidFill>
                  </a:tcPr>
                </a:tc>
                <a:extLst>
                  <a:ext uri="{0D108BD9-81ED-4DB2-BD59-A6C34878D82A}">
                    <a16:rowId xmlns:a16="http://schemas.microsoft.com/office/drawing/2014/main" val="4174712763"/>
                  </a:ext>
                </a:extLst>
              </a:tr>
              <a:tr h="370840">
                <a:tc>
                  <a:txBody>
                    <a:bodyPr/>
                    <a:lstStyle/>
                    <a:p>
                      <a:r>
                        <a:rPr lang="en-GB" b="1" dirty="0" err="1"/>
                        <a:t>statefulsets</a:t>
                      </a:r>
                      <a:endParaRPr lang="en-GB" b="1" dirty="0"/>
                    </a:p>
                  </a:txBody>
                  <a:tcPr>
                    <a:solidFill>
                      <a:schemeClr val="accent2">
                        <a:lumMod val="20000"/>
                        <a:lumOff val="80000"/>
                      </a:schemeClr>
                    </a:solidFill>
                  </a:tcPr>
                </a:tc>
                <a:tc>
                  <a:txBody>
                    <a:bodyPr/>
                    <a:lstStyle/>
                    <a:p>
                      <a:pPr algn="ctr"/>
                      <a:r>
                        <a:rPr lang="en-GB" dirty="0" err="1">
                          <a:solidFill>
                            <a:schemeClr val="accent5">
                              <a:lumMod val="25000"/>
                            </a:schemeClr>
                          </a:solidFill>
                        </a:rPr>
                        <a:t>sts</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a:t>See Additional Notes</a:t>
                      </a:r>
                    </a:p>
                  </a:txBody>
                  <a:tcPr>
                    <a:solidFill>
                      <a:schemeClr val="accent2">
                        <a:lumMod val="20000"/>
                        <a:lumOff val="80000"/>
                      </a:schemeClr>
                    </a:solidFill>
                  </a:tcPr>
                </a:tc>
                <a:extLst>
                  <a:ext uri="{0D108BD9-81ED-4DB2-BD59-A6C34878D82A}">
                    <a16:rowId xmlns:a16="http://schemas.microsoft.com/office/drawing/2014/main" val="2392437823"/>
                  </a:ext>
                </a:extLst>
              </a:tr>
              <a:tr h="370840">
                <a:tc>
                  <a:txBody>
                    <a:bodyPr/>
                    <a:lstStyle/>
                    <a:p>
                      <a:r>
                        <a:rPr lang="en-GB" b="1" dirty="0"/>
                        <a:t>jobs</a:t>
                      </a:r>
                    </a:p>
                  </a:txBody>
                  <a:tcPr>
                    <a:solidFill>
                      <a:schemeClr val="accent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accent5">
                              <a:lumMod val="25000"/>
                            </a:schemeClr>
                          </a:solidFill>
                        </a:rPr>
                        <a:t>jobs</a:t>
                      </a:r>
                    </a:p>
                  </a:txBody>
                  <a:tcPr>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See Additional Notes</a:t>
                      </a:r>
                    </a:p>
                  </a:txBody>
                  <a:tcPr>
                    <a:solidFill>
                      <a:schemeClr val="accent2">
                        <a:lumMod val="20000"/>
                        <a:lumOff val="80000"/>
                      </a:schemeClr>
                    </a:solidFill>
                  </a:tcPr>
                </a:tc>
                <a:extLst>
                  <a:ext uri="{0D108BD9-81ED-4DB2-BD59-A6C34878D82A}">
                    <a16:rowId xmlns:a16="http://schemas.microsoft.com/office/drawing/2014/main" val="2161987246"/>
                  </a:ext>
                </a:extLst>
              </a:tr>
              <a:tr h="370840">
                <a:tc>
                  <a:txBody>
                    <a:bodyPr/>
                    <a:lstStyle/>
                    <a:p>
                      <a:r>
                        <a:rPr lang="en-GB" b="1" dirty="0" err="1"/>
                        <a:t>cronjobs</a:t>
                      </a:r>
                      <a:endParaRPr lang="en-GB" b="1" dirty="0"/>
                    </a:p>
                  </a:txBody>
                  <a:tcPr>
                    <a:solidFill>
                      <a:schemeClr val="accent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err="1">
                          <a:solidFill>
                            <a:schemeClr val="accent5">
                              <a:lumMod val="25000"/>
                            </a:schemeClr>
                          </a:solidFill>
                        </a:rPr>
                        <a:t>cj</a:t>
                      </a:r>
                      <a:endParaRPr lang="en-GB" dirty="0">
                        <a:solidFill>
                          <a:schemeClr val="accent5">
                            <a:lumMod val="25000"/>
                          </a:schemeClr>
                        </a:solidFill>
                      </a:endParaRPr>
                    </a:p>
                  </a:txBody>
                  <a:tcPr>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See Additional Notes</a:t>
                      </a:r>
                    </a:p>
                  </a:txBody>
                  <a:tcPr>
                    <a:solidFill>
                      <a:schemeClr val="accent2">
                        <a:lumMod val="20000"/>
                        <a:lumOff val="80000"/>
                      </a:schemeClr>
                    </a:solidFill>
                  </a:tcPr>
                </a:tc>
                <a:extLst>
                  <a:ext uri="{0D108BD9-81ED-4DB2-BD59-A6C34878D82A}">
                    <a16:rowId xmlns:a16="http://schemas.microsoft.com/office/drawing/2014/main" val="2879384417"/>
                  </a:ext>
                </a:extLst>
              </a:tr>
              <a:tr h="370840">
                <a:tc>
                  <a:txBody>
                    <a:bodyPr/>
                    <a:lstStyle/>
                    <a:p>
                      <a:r>
                        <a:rPr lang="en-GB" b="1" dirty="0"/>
                        <a:t>ingresses</a:t>
                      </a:r>
                    </a:p>
                  </a:txBody>
                  <a:tcPr>
                    <a:solidFill>
                      <a:schemeClr val="accent2">
                        <a:lumMod val="20000"/>
                        <a:lumOff val="80000"/>
                      </a:schemeClr>
                    </a:solidFill>
                  </a:tcPr>
                </a:tc>
                <a:tc>
                  <a:txBody>
                    <a:bodyPr/>
                    <a:lstStyle/>
                    <a:p>
                      <a:pPr algn="ctr"/>
                      <a:r>
                        <a:rPr lang="en-GB" dirty="0" err="1">
                          <a:solidFill>
                            <a:schemeClr val="accent5">
                              <a:lumMod val="25000"/>
                            </a:schemeClr>
                          </a:solidFill>
                        </a:rPr>
                        <a:t>ing</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a:t>See </a:t>
                      </a:r>
                      <a:r>
                        <a:rPr lang="en-GB" dirty="0" err="1"/>
                        <a:t>IngressController</a:t>
                      </a:r>
                      <a:endParaRPr lang="en-GB" dirty="0"/>
                    </a:p>
                  </a:txBody>
                  <a:tcPr>
                    <a:solidFill>
                      <a:schemeClr val="accent2">
                        <a:lumMod val="20000"/>
                        <a:lumOff val="80000"/>
                      </a:schemeClr>
                    </a:solidFill>
                  </a:tcPr>
                </a:tc>
                <a:extLst>
                  <a:ext uri="{0D108BD9-81ED-4DB2-BD59-A6C34878D82A}">
                    <a16:rowId xmlns:a16="http://schemas.microsoft.com/office/drawing/2014/main" val="2856276483"/>
                  </a:ext>
                </a:extLst>
              </a:tr>
            </a:tbl>
          </a:graphicData>
        </a:graphic>
      </p:graphicFrame>
      <p:sp>
        <p:nvSpPr>
          <p:cNvPr id="5" name="TextBox 4"/>
          <p:cNvSpPr txBox="1"/>
          <p:nvPr/>
        </p:nvSpPr>
        <p:spPr>
          <a:xfrm>
            <a:off x="672986" y="6447693"/>
            <a:ext cx="3685624" cy="369332"/>
          </a:xfrm>
          <a:prstGeom prst="rect">
            <a:avLst/>
          </a:prstGeom>
          <a:noFill/>
        </p:spPr>
        <p:txBody>
          <a:bodyPr wrap="none" rtlCol="0">
            <a:spAutoFit/>
          </a:bodyPr>
          <a:lstStyle/>
          <a:p>
            <a:r>
              <a:rPr lang="en-GB" b="1" i="1" dirty="0"/>
              <a:t>$ </a:t>
            </a:r>
            <a:r>
              <a:rPr lang="en-GB" b="1" i="1" dirty="0" err="1"/>
              <a:t>kubectl</a:t>
            </a:r>
            <a:r>
              <a:rPr lang="en-GB" b="1" i="1" dirty="0"/>
              <a:t> </a:t>
            </a:r>
            <a:r>
              <a:rPr lang="en-GB" b="1" i="1" dirty="0" err="1"/>
              <a:t>api</a:t>
            </a:r>
            <a:r>
              <a:rPr lang="en-GB" b="1" i="1" dirty="0"/>
              <a:t>-resources -o wide </a:t>
            </a:r>
          </a:p>
        </p:txBody>
      </p:sp>
    </p:spTree>
    <p:extLst>
      <p:ext uri="{BB962C8B-B14F-4D97-AF65-F5344CB8AC3E}">
        <p14:creationId xmlns:p14="http://schemas.microsoft.com/office/powerpoint/2010/main" val="3786789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Hint</a:t>
            </a:r>
          </a:p>
        </p:txBody>
      </p:sp>
      <p:sp>
        <p:nvSpPr>
          <p:cNvPr id="3" name="Content Placeholder 2"/>
          <p:cNvSpPr>
            <a:spLocks noGrp="1"/>
          </p:cNvSpPr>
          <p:nvPr>
            <p:ph idx="1"/>
          </p:nvPr>
        </p:nvSpPr>
        <p:spPr>
          <a:xfrm>
            <a:off x="1047750" y="881909"/>
            <a:ext cx="7029450" cy="1025799"/>
          </a:xfrm>
        </p:spPr>
        <p:txBody>
          <a:bodyPr/>
          <a:lstStyle/>
          <a:p>
            <a:r>
              <a:rPr lang="en-GB" dirty="0"/>
              <a:t>If you see references to </a:t>
            </a:r>
            <a:r>
              <a:rPr lang="en-GB" dirty="0" err="1"/>
              <a:t>PodSpec</a:t>
            </a:r>
            <a:r>
              <a:rPr lang="en-GB" dirty="0"/>
              <a:t>, </a:t>
            </a:r>
            <a:r>
              <a:rPr lang="en-GB" dirty="0" err="1"/>
              <a:t>PodTemplate</a:t>
            </a:r>
            <a:r>
              <a:rPr lang="en-GB" dirty="0"/>
              <a:t>, etc. these are referring to documents that describe the contents of the YAML configuration files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Rectangle 6"/>
          <p:cNvSpPr/>
          <p:nvPr/>
        </p:nvSpPr>
        <p:spPr bwMode="auto">
          <a:xfrm>
            <a:off x="612696" y="2177712"/>
            <a:ext cx="4028929" cy="4010363"/>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r>
              <a:rPr lang="en-GB" sz="1600" dirty="0" err="1">
                <a:solidFill>
                  <a:schemeClr val="bg1">
                    <a:lumMod val="65000"/>
                  </a:schemeClr>
                </a:solidFill>
              </a:rPr>
              <a:t>apiVersion</a:t>
            </a:r>
            <a:r>
              <a:rPr lang="en-GB" sz="1600" dirty="0">
                <a:solidFill>
                  <a:schemeClr val="bg1">
                    <a:lumMod val="65000"/>
                  </a:schemeClr>
                </a:solidFill>
              </a:rPr>
              <a:t>: v1</a:t>
            </a:r>
          </a:p>
          <a:p>
            <a:r>
              <a:rPr lang="en-GB" sz="1600" dirty="0"/>
              <a:t>kind: Pod</a:t>
            </a:r>
          </a:p>
          <a:p>
            <a:r>
              <a:rPr lang="en-GB" sz="1600" dirty="0">
                <a:solidFill>
                  <a:schemeClr val="bg1">
                    <a:lumMod val="65000"/>
                  </a:schemeClr>
                </a:solidFill>
              </a:rPr>
              <a:t>metadata:</a:t>
            </a:r>
          </a:p>
          <a:p>
            <a:r>
              <a:rPr lang="en-GB" sz="1600" dirty="0">
                <a:solidFill>
                  <a:schemeClr val="bg1">
                    <a:lumMod val="65000"/>
                  </a:schemeClr>
                </a:solidFill>
              </a:rPr>
              <a:t>  name: </a:t>
            </a:r>
            <a:r>
              <a:rPr lang="en-GB" sz="1600" dirty="0" err="1">
                <a:solidFill>
                  <a:schemeClr val="bg1">
                    <a:lumMod val="65000"/>
                  </a:schemeClr>
                </a:solidFill>
              </a:rPr>
              <a:t>rss</a:t>
            </a:r>
            <a:r>
              <a:rPr lang="en-GB" sz="1600" dirty="0">
                <a:solidFill>
                  <a:schemeClr val="bg1">
                    <a:lumMod val="65000"/>
                  </a:schemeClr>
                </a:solidFill>
              </a:rPr>
              <a:t>-site</a:t>
            </a:r>
          </a:p>
          <a:p>
            <a:r>
              <a:rPr lang="en-GB" sz="1600" dirty="0">
                <a:solidFill>
                  <a:schemeClr val="bg1">
                    <a:lumMod val="65000"/>
                  </a:schemeClr>
                </a:solidFill>
              </a:rPr>
              <a:t>  labels:</a:t>
            </a:r>
          </a:p>
          <a:p>
            <a:r>
              <a:rPr lang="en-GB" sz="1600" dirty="0">
                <a:solidFill>
                  <a:schemeClr val="bg1">
                    <a:lumMod val="65000"/>
                  </a:schemeClr>
                </a:solidFill>
              </a:rPr>
              <a:t>    app: web</a:t>
            </a:r>
          </a:p>
          <a:p>
            <a:r>
              <a:rPr lang="en-GB" sz="1600" b="1" dirty="0">
                <a:solidFill>
                  <a:srgbClr val="FF0000"/>
                </a:solidFill>
              </a:rPr>
              <a:t>spec</a:t>
            </a:r>
            <a:r>
              <a:rPr lang="en-GB" sz="1600" b="1" dirty="0"/>
              <a:t>:</a:t>
            </a:r>
          </a:p>
          <a:p>
            <a:r>
              <a:rPr lang="en-GB" sz="1600" b="1" dirty="0"/>
              <a:t>  containers:</a:t>
            </a:r>
          </a:p>
          <a:p>
            <a:r>
              <a:rPr lang="en-GB" sz="1600" b="1" dirty="0"/>
              <a:t>    - name: front-end</a:t>
            </a:r>
          </a:p>
          <a:p>
            <a:r>
              <a:rPr lang="en-GB" sz="1600" b="1" dirty="0"/>
              <a:t>      image: </a:t>
            </a:r>
            <a:r>
              <a:rPr lang="en-GB" sz="1600" b="1" dirty="0" err="1"/>
              <a:t>nginx</a:t>
            </a:r>
            <a:endParaRPr lang="en-GB" sz="1600" b="1" dirty="0"/>
          </a:p>
          <a:p>
            <a:r>
              <a:rPr lang="en-GB" sz="1600" b="1" dirty="0"/>
              <a:t>      ports:</a:t>
            </a:r>
          </a:p>
          <a:p>
            <a:r>
              <a:rPr lang="en-GB" sz="1600" b="1" dirty="0"/>
              <a:t>        - </a:t>
            </a:r>
            <a:r>
              <a:rPr lang="en-GB" sz="1600" b="1" dirty="0" err="1"/>
              <a:t>containerPort</a:t>
            </a:r>
            <a:r>
              <a:rPr lang="en-GB" sz="1600" b="1" dirty="0"/>
              <a:t>: 80</a:t>
            </a:r>
          </a:p>
          <a:p>
            <a:r>
              <a:rPr lang="en-GB" sz="1600" b="1" dirty="0"/>
              <a:t>    - name: </a:t>
            </a:r>
            <a:r>
              <a:rPr lang="en-GB" sz="1600" b="1" dirty="0" err="1"/>
              <a:t>rss</a:t>
            </a:r>
            <a:r>
              <a:rPr lang="en-GB" sz="1600" b="1" dirty="0"/>
              <a:t>-reader</a:t>
            </a:r>
          </a:p>
          <a:p>
            <a:r>
              <a:rPr lang="en-GB" sz="1600" b="1" dirty="0"/>
              <a:t>      image: </a:t>
            </a:r>
            <a:r>
              <a:rPr lang="en-GB" sz="1600" b="1" dirty="0" err="1"/>
              <a:t>nickchase</a:t>
            </a:r>
            <a:r>
              <a:rPr lang="en-GB" sz="1600" b="1" dirty="0"/>
              <a:t>/rss-php-nginx:v1</a:t>
            </a:r>
          </a:p>
          <a:p>
            <a:r>
              <a:rPr lang="en-GB" sz="1600" b="1" dirty="0"/>
              <a:t>      ports:</a:t>
            </a:r>
          </a:p>
          <a:p>
            <a:r>
              <a:rPr lang="en-GB" sz="1600" b="1" dirty="0"/>
              <a:t>        - </a:t>
            </a:r>
            <a:r>
              <a:rPr lang="en-GB" sz="1600" b="1" dirty="0" err="1"/>
              <a:t>containerPort</a:t>
            </a:r>
            <a:r>
              <a:rPr lang="en-GB" sz="1600" b="1" dirty="0"/>
              <a:t>: 88</a:t>
            </a:r>
            <a:endParaRPr kumimoji="0" lang="en-GB" sz="1600" b="1" i="0" u="none" strike="noStrike" cap="none" normalizeH="0" baseline="0" dirty="0">
              <a:ln>
                <a:noFill/>
              </a:ln>
              <a:solidFill>
                <a:schemeClr val="tx1"/>
              </a:solidFill>
              <a:effectLst/>
            </a:endParaRPr>
          </a:p>
        </p:txBody>
      </p:sp>
      <p:sp>
        <p:nvSpPr>
          <p:cNvPr id="9" name="TextBox 8"/>
          <p:cNvSpPr txBox="1"/>
          <p:nvPr/>
        </p:nvSpPr>
        <p:spPr>
          <a:xfrm>
            <a:off x="4799440" y="2325454"/>
            <a:ext cx="3509693" cy="1200329"/>
          </a:xfrm>
          <a:prstGeom prst="rect">
            <a:avLst/>
          </a:prstGeom>
          <a:noFill/>
        </p:spPr>
        <p:txBody>
          <a:bodyPr wrap="square" rtlCol="0">
            <a:spAutoFit/>
          </a:bodyPr>
          <a:lstStyle/>
          <a:p>
            <a:r>
              <a:rPr lang="en-GB" dirty="0"/>
              <a:t>For example, </a:t>
            </a:r>
            <a:r>
              <a:rPr lang="en-GB" dirty="0" err="1"/>
              <a:t>PodSpec</a:t>
            </a:r>
            <a:r>
              <a:rPr lang="en-GB" dirty="0"/>
              <a:t> describes the fields that can be used in the “</a:t>
            </a:r>
            <a:r>
              <a:rPr lang="en-GB" b="1" dirty="0"/>
              <a:t>spec</a:t>
            </a:r>
            <a:r>
              <a:rPr lang="en-GB" dirty="0"/>
              <a:t>” field of the Pod YAML specification</a:t>
            </a:r>
          </a:p>
        </p:txBody>
      </p:sp>
      <p:sp>
        <p:nvSpPr>
          <p:cNvPr id="5" name="Right Brace 4"/>
          <p:cNvSpPr/>
          <p:nvPr/>
        </p:nvSpPr>
        <p:spPr bwMode="auto">
          <a:xfrm>
            <a:off x="4728348" y="3704978"/>
            <a:ext cx="284269" cy="2483097"/>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6" name="TextBox 5"/>
          <p:cNvSpPr txBox="1"/>
          <p:nvPr/>
        </p:nvSpPr>
        <p:spPr>
          <a:xfrm>
            <a:off x="5099340" y="4484861"/>
            <a:ext cx="2558425" cy="923330"/>
          </a:xfrm>
          <a:prstGeom prst="rect">
            <a:avLst/>
          </a:prstGeom>
          <a:noFill/>
        </p:spPr>
        <p:txBody>
          <a:bodyPr wrap="square" rtlCol="0">
            <a:spAutoFit/>
          </a:bodyPr>
          <a:lstStyle/>
          <a:p>
            <a:r>
              <a:rPr lang="en-GB" dirty="0"/>
              <a:t>These fields are defined in the </a:t>
            </a:r>
            <a:r>
              <a:rPr lang="en-GB" dirty="0" err="1"/>
              <a:t>PodSpec</a:t>
            </a:r>
            <a:r>
              <a:rPr lang="en-GB" dirty="0"/>
              <a:t> documentation online</a:t>
            </a:r>
          </a:p>
        </p:txBody>
      </p:sp>
    </p:spTree>
    <p:extLst>
      <p:ext uri="{BB962C8B-B14F-4D97-AF65-F5344CB8AC3E}">
        <p14:creationId xmlns:p14="http://schemas.microsoft.com/office/powerpoint/2010/main" val="6648390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Links</a:t>
            </a:r>
          </a:p>
        </p:txBody>
      </p:sp>
      <p:sp>
        <p:nvSpPr>
          <p:cNvPr id="3" name="Content Placeholder 2"/>
          <p:cNvSpPr>
            <a:spLocks noGrp="1"/>
          </p:cNvSpPr>
          <p:nvPr>
            <p:ph idx="1"/>
          </p:nvPr>
        </p:nvSpPr>
        <p:spPr/>
        <p:txBody>
          <a:bodyPr/>
          <a:lstStyle/>
          <a:p>
            <a:r>
              <a:rPr lang="en-GB" dirty="0"/>
              <a:t>https://kubernetes.io/docs/reference/kubectl/overview</a:t>
            </a:r>
          </a:p>
          <a:p>
            <a:endParaRPr lang="en-GB" dirty="0"/>
          </a:p>
          <a:p>
            <a:endParaRPr lang="en-GB" dirty="0"/>
          </a:p>
          <a:p>
            <a:r>
              <a:rPr lang="en-GB" b="1" u="sng" dirty="0" err="1"/>
              <a:t>Kubectl</a:t>
            </a:r>
            <a:r>
              <a:rPr lang="en-GB" b="1" u="sng" dirty="0"/>
              <a:t> Cheat Sheet</a:t>
            </a:r>
            <a:br>
              <a:rPr lang="en-GB" i="1" dirty="0"/>
            </a:br>
            <a:r>
              <a:rPr lang="en-GB" dirty="0"/>
              <a:t>https://kubernetes.io/docs/reference/kubectl/cheatsheet/</a:t>
            </a:r>
          </a:p>
          <a:p>
            <a:endParaRPr lang="en-GB" i="1" dirty="0"/>
          </a:p>
          <a:p>
            <a:r>
              <a:rPr lang="en-GB" dirty="0"/>
              <a:t>https://veducate.co.uk/kubernetes-command-line-tips-and-tricks/</a:t>
            </a:r>
          </a:p>
          <a:p>
            <a:endParaRPr lang="en-GB" dirty="0"/>
          </a:p>
          <a:p>
            <a:r>
              <a:rPr lang="en-GB" dirty="0"/>
              <a:t>https://kubernetes.io/docs/tasks/manage-kubernetes-objects/declarative-config/</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092210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23F78-2708-4C6F-9075-F2439DF93C9A}"/>
              </a:ext>
            </a:extLst>
          </p:cNvPr>
          <p:cNvSpPr>
            <a:spLocks noGrp="1"/>
          </p:cNvSpPr>
          <p:nvPr>
            <p:ph type="title"/>
          </p:nvPr>
        </p:nvSpPr>
        <p:spPr/>
        <p:txBody>
          <a:bodyPr/>
          <a:lstStyle/>
          <a:p>
            <a:r>
              <a:rPr lang="en-GB" dirty="0"/>
              <a:t>Demo</a:t>
            </a:r>
          </a:p>
        </p:txBody>
      </p:sp>
      <p:sp>
        <p:nvSpPr>
          <p:cNvPr id="3" name="Content Placeholder 2">
            <a:extLst>
              <a:ext uri="{FF2B5EF4-FFF2-40B4-BE49-F238E27FC236}">
                <a16:creationId xmlns:a16="http://schemas.microsoft.com/office/drawing/2014/main" id="{AE1B575B-D09B-4933-B24E-81755E53B2EC}"/>
              </a:ext>
            </a:extLst>
          </p:cNvPr>
          <p:cNvSpPr>
            <a:spLocks noGrp="1"/>
          </p:cNvSpPr>
          <p:nvPr>
            <p:ph idx="1"/>
          </p:nvPr>
        </p:nvSpPr>
        <p:spPr>
          <a:xfrm>
            <a:off x="1047750" y="1238865"/>
            <a:ext cx="7029450" cy="4599960"/>
          </a:xfrm>
        </p:spPr>
        <p:txBody>
          <a:bodyPr/>
          <a:lstStyle/>
          <a:p>
            <a:pPr marL="457200" indent="-457200">
              <a:buFont typeface="+mj-lt"/>
              <a:buAutoNum type="arabicPeriod"/>
            </a:pPr>
            <a:r>
              <a:rPr lang="en-GB" dirty="0"/>
              <a:t>Creating a namespace: you will not be able to do this but each of you will have namespace created for you</a:t>
            </a:r>
          </a:p>
          <a:p>
            <a:pPr marL="457200" indent="-457200">
              <a:buFont typeface="+mj-lt"/>
              <a:buAutoNum type="arabicPeriod"/>
            </a:pPr>
            <a:r>
              <a:rPr lang="en-GB" dirty="0"/>
              <a:t>Running a service</a:t>
            </a:r>
          </a:p>
          <a:p>
            <a:pPr marL="457200" indent="-457200">
              <a:buFont typeface="+mj-lt"/>
              <a:buAutoNum type="arabicPeriod"/>
            </a:pPr>
            <a:r>
              <a:rPr lang="en-GB" dirty="0"/>
              <a:t>Listing the pods</a:t>
            </a:r>
          </a:p>
          <a:p>
            <a:pPr marL="457200" indent="-457200">
              <a:buFont typeface="+mj-lt"/>
              <a:buAutoNum type="arabicPeriod"/>
            </a:pPr>
            <a:r>
              <a:rPr lang="en-GB" dirty="0"/>
              <a:t>Displaying different types of output</a:t>
            </a:r>
          </a:p>
          <a:p>
            <a:pPr marL="457200" indent="-457200">
              <a:buFont typeface="+mj-lt"/>
              <a:buAutoNum type="arabicPeriod"/>
            </a:pPr>
            <a:r>
              <a:rPr lang="en-GB" dirty="0"/>
              <a:t>Describe the pods … displays detailed information</a:t>
            </a:r>
          </a:p>
          <a:p>
            <a:pPr marL="457200" indent="-457200">
              <a:buFont typeface="+mj-lt"/>
              <a:buAutoNum type="arabicPeriod"/>
            </a:pPr>
            <a:r>
              <a:rPr lang="en-GB" dirty="0"/>
              <a:t>Apply a label to a pod</a:t>
            </a:r>
          </a:p>
          <a:p>
            <a:pPr marL="457200" indent="-457200">
              <a:buFont typeface="+mj-lt"/>
              <a:buAutoNum type="arabicPeriod"/>
            </a:pPr>
            <a:r>
              <a:rPr lang="en-GB" dirty="0"/>
              <a:t>Get the log (debug info) for a pod</a:t>
            </a:r>
          </a:p>
          <a:p>
            <a:pPr marL="457200" indent="-457200">
              <a:buFont typeface="+mj-lt"/>
              <a:buAutoNum type="arabicPeriod"/>
            </a:pPr>
            <a:r>
              <a:rPr lang="en-GB" dirty="0"/>
              <a:t>Clean up by deleting the pods</a:t>
            </a:r>
          </a:p>
        </p:txBody>
      </p:sp>
      <p:sp>
        <p:nvSpPr>
          <p:cNvPr id="4" name="Footer Placeholder 3">
            <a:extLst>
              <a:ext uri="{FF2B5EF4-FFF2-40B4-BE49-F238E27FC236}">
                <a16:creationId xmlns:a16="http://schemas.microsoft.com/office/drawing/2014/main" id="{C93C327B-A3EC-48BB-A820-DBC7C38C0DFA}"/>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1737152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Content Placeholder 2">
            <a:extLst>
              <a:ext uri="{FF2B5EF4-FFF2-40B4-BE49-F238E27FC236}">
                <a16:creationId xmlns:a16="http://schemas.microsoft.com/office/drawing/2014/main" id="{C6245A81-8935-4F43-AE45-9B4207DD4A8C}"/>
              </a:ext>
            </a:extLst>
          </p:cNvPr>
          <p:cNvSpPr>
            <a:spLocks noGrp="1"/>
          </p:cNvSpPr>
          <p:nvPr>
            <p:ph idx="1"/>
          </p:nvPr>
        </p:nvSpPr>
        <p:spPr>
          <a:xfrm>
            <a:off x="1047750" y="973706"/>
            <a:ext cx="7029450" cy="2786009"/>
          </a:xfrm>
        </p:spPr>
        <p:txBody>
          <a:bodyPr/>
          <a:lstStyle/>
          <a:p>
            <a:r>
              <a:rPr lang="en-GB" dirty="0"/>
              <a:t>Deploy the nginx webserver to the K8s cluster</a:t>
            </a:r>
          </a:p>
          <a:p>
            <a:endParaRPr lang="en-GB" dirty="0"/>
          </a:p>
          <a:p>
            <a:endParaRPr lang="en-GB" dirty="0"/>
          </a:p>
          <a:p>
            <a:endParaRPr lang="en-GB" dirty="0"/>
          </a:p>
          <a:p>
            <a:endParaRPr lang="en-GB" dirty="0"/>
          </a:p>
          <a:p>
            <a:r>
              <a:rPr lang="en-GB" dirty="0"/>
              <a:t>Don’t worry about these commands for now!!</a:t>
            </a:r>
          </a:p>
          <a:p>
            <a:endParaRPr lang="en-GB" dirty="0"/>
          </a:p>
          <a:p>
            <a:r>
              <a:rPr lang="en-GB" dirty="0"/>
              <a:t>Open a browser to view the web server </a:t>
            </a:r>
          </a:p>
        </p:txBody>
      </p:sp>
      <p:sp>
        <p:nvSpPr>
          <p:cNvPr id="2" name="Title 1">
            <a:extLst>
              <a:ext uri="{FF2B5EF4-FFF2-40B4-BE49-F238E27FC236}">
                <a16:creationId xmlns:a16="http://schemas.microsoft.com/office/drawing/2014/main" id="{994F58BF-929A-4849-883C-F9ABDE4E1BC4}"/>
              </a:ext>
            </a:extLst>
          </p:cNvPr>
          <p:cNvSpPr>
            <a:spLocks noGrp="1"/>
          </p:cNvSpPr>
          <p:nvPr>
            <p:ph type="title"/>
          </p:nvPr>
        </p:nvSpPr>
        <p:spPr>
          <a:xfrm>
            <a:off x="257175" y="-1"/>
            <a:ext cx="8686800" cy="713443"/>
          </a:xfrm>
        </p:spPr>
        <p:txBody>
          <a:bodyPr/>
          <a:lstStyle/>
          <a:p>
            <a:r>
              <a:rPr lang="en-GB" dirty="0"/>
              <a:t>Exercise: Run a Service</a:t>
            </a:r>
          </a:p>
        </p:txBody>
      </p:sp>
      <p:sp>
        <p:nvSpPr>
          <p:cNvPr id="4" name="Footer Placeholder 3">
            <a:extLst>
              <a:ext uri="{FF2B5EF4-FFF2-40B4-BE49-F238E27FC236}">
                <a16:creationId xmlns:a16="http://schemas.microsoft.com/office/drawing/2014/main" id="{9285D7C0-89CC-48E5-9FE2-BBA52D24C387}"/>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170FF581-3DB8-47DC-A77D-FA7196173300}"/>
              </a:ext>
            </a:extLst>
          </p:cNvPr>
          <p:cNvSpPr txBox="1"/>
          <p:nvPr/>
        </p:nvSpPr>
        <p:spPr>
          <a:xfrm>
            <a:off x="678425" y="1418792"/>
            <a:ext cx="7462683" cy="1323439"/>
          </a:xfrm>
          <a:prstGeom prst="rect">
            <a:avLst/>
          </a:prstGeom>
          <a:solidFill>
            <a:srgbClr val="000000"/>
          </a:solidFill>
        </p:spPr>
        <p:txBody>
          <a:bodyPr wrap="square" rtlCol="0">
            <a:spAutoFit/>
          </a:bodyPr>
          <a:lstStyle/>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run </a:t>
            </a:r>
            <a:r>
              <a:rPr lang="en-GB" sz="1600" dirty="0">
                <a:solidFill>
                  <a:srgbClr val="FFC000"/>
                </a:solidFill>
              </a:rPr>
              <a:t>nginx-pod</a:t>
            </a:r>
            <a:r>
              <a:rPr lang="en-GB" sz="1600" dirty="0">
                <a:solidFill>
                  <a:schemeClr val="accent1">
                    <a:lumMod val="50000"/>
                  </a:schemeClr>
                </a:solidFill>
              </a:rPr>
              <a:t> --image=</a:t>
            </a:r>
            <a:r>
              <a:rPr lang="en-GB" sz="1600" dirty="0">
                <a:solidFill>
                  <a:srgbClr val="FFC000"/>
                </a:solidFill>
              </a:rPr>
              <a:t>nginx</a:t>
            </a:r>
            <a:r>
              <a:rPr lang="en-GB" sz="1600" dirty="0">
                <a:solidFill>
                  <a:schemeClr val="accent1">
                    <a:lumMod val="50000"/>
                  </a:schemeClr>
                </a:solidFill>
              </a:rPr>
              <a:t> -n </a:t>
            </a:r>
            <a:r>
              <a:rPr lang="en-GB" sz="1600" dirty="0">
                <a:solidFill>
                  <a:srgbClr val="FFC000"/>
                </a:solidFill>
              </a:rPr>
              <a:t>&lt;your-ns-name&gt;</a:t>
            </a:r>
          </a:p>
          <a:p>
            <a:r>
              <a:rPr lang="en-GB" sz="1600" dirty="0">
                <a:solidFill>
                  <a:schemeClr val="bg1"/>
                </a:solidFill>
              </a:rPr>
              <a:t>pod/nginx-dev created</a:t>
            </a:r>
          </a:p>
          <a:p>
            <a:endParaRPr lang="en-GB" sz="1600" dirty="0">
              <a:solidFill>
                <a:schemeClr val="bg1"/>
              </a:solidFill>
            </a:endParaRPr>
          </a:p>
          <a:p>
            <a:r>
              <a:rPr lang="en-GB" sz="1600" dirty="0">
                <a:solidFill>
                  <a:schemeClr val="bg1"/>
                </a:solidFill>
              </a:rPr>
              <a:t>$</a:t>
            </a:r>
            <a:r>
              <a:rPr lang="en-GB" sz="1600" dirty="0">
                <a:solidFill>
                  <a:srgbClr val="FFC000"/>
                </a:solidFill>
              </a:rPr>
              <a:t> </a:t>
            </a:r>
            <a:r>
              <a:rPr lang="en-GB" sz="1600" dirty="0" err="1">
                <a:solidFill>
                  <a:schemeClr val="accent1">
                    <a:lumMod val="50000"/>
                  </a:schemeClr>
                </a:solidFill>
              </a:rPr>
              <a:t>kubectl</a:t>
            </a:r>
            <a:r>
              <a:rPr lang="en-GB" sz="1600" dirty="0">
                <a:solidFill>
                  <a:schemeClr val="accent1">
                    <a:lumMod val="50000"/>
                  </a:schemeClr>
                </a:solidFill>
              </a:rPr>
              <a:t> port-forward nginx-pod :80 –n </a:t>
            </a:r>
            <a:r>
              <a:rPr lang="en-GB" sz="1600" dirty="0">
                <a:solidFill>
                  <a:srgbClr val="FFC000"/>
                </a:solidFill>
              </a:rPr>
              <a:t>&lt;your-ns-name&gt;</a:t>
            </a:r>
          </a:p>
          <a:p>
            <a:r>
              <a:rPr lang="en-GB" sz="1600" dirty="0">
                <a:solidFill>
                  <a:schemeClr val="bg1"/>
                </a:solidFill>
              </a:rPr>
              <a:t>Forwarding from 127.0.0.1:</a:t>
            </a:r>
            <a:r>
              <a:rPr lang="en-GB" sz="1600" dirty="0">
                <a:solidFill>
                  <a:srgbClr val="FF0000"/>
                </a:solidFill>
              </a:rPr>
              <a:t>47800</a:t>
            </a:r>
            <a:r>
              <a:rPr lang="en-GB" sz="1600" dirty="0">
                <a:solidFill>
                  <a:schemeClr val="bg1"/>
                </a:solidFill>
              </a:rPr>
              <a:t> -&gt; 80</a:t>
            </a:r>
          </a:p>
        </p:txBody>
      </p:sp>
      <p:grpSp>
        <p:nvGrpSpPr>
          <p:cNvPr id="22" name="Group 21">
            <a:extLst>
              <a:ext uri="{FF2B5EF4-FFF2-40B4-BE49-F238E27FC236}">
                <a16:creationId xmlns:a16="http://schemas.microsoft.com/office/drawing/2014/main" id="{74830E33-5A92-49FF-B055-33551FFA277E}"/>
              </a:ext>
            </a:extLst>
          </p:cNvPr>
          <p:cNvGrpSpPr/>
          <p:nvPr/>
        </p:nvGrpSpPr>
        <p:grpSpPr>
          <a:xfrm>
            <a:off x="540405" y="4018948"/>
            <a:ext cx="4078790" cy="1632632"/>
            <a:chOff x="540405" y="5010042"/>
            <a:chExt cx="4078790" cy="1632632"/>
          </a:xfrm>
        </p:grpSpPr>
        <p:grpSp>
          <p:nvGrpSpPr>
            <p:cNvPr id="13" name="Group 12">
              <a:extLst>
                <a:ext uri="{FF2B5EF4-FFF2-40B4-BE49-F238E27FC236}">
                  <a16:creationId xmlns:a16="http://schemas.microsoft.com/office/drawing/2014/main" id="{6338EAFE-DC71-4A30-B7C2-48719D8C3DEC}"/>
                </a:ext>
              </a:extLst>
            </p:cNvPr>
            <p:cNvGrpSpPr/>
            <p:nvPr/>
          </p:nvGrpSpPr>
          <p:grpSpPr>
            <a:xfrm>
              <a:off x="540405" y="5010042"/>
              <a:ext cx="4078790" cy="1632632"/>
              <a:chOff x="540405" y="5010042"/>
              <a:chExt cx="4444550" cy="1845116"/>
            </a:xfrm>
          </p:grpSpPr>
          <p:pic>
            <p:nvPicPr>
              <p:cNvPr id="10" name="Picture 9">
                <a:extLst>
                  <a:ext uri="{FF2B5EF4-FFF2-40B4-BE49-F238E27FC236}">
                    <a16:creationId xmlns:a16="http://schemas.microsoft.com/office/drawing/2014/main" id="{B8B1DBE4-B888-4B74-B57A-5CE5B9E1ED63}"/>
                  </a:ext>
                </a:extLst>
              </p:cNvPr>
              <p:cNvPicPr>
                <a:picLocks noChangeAspect="1"/>
              </p:cNvPicPr>
              <p:nvPr/>
            </p:nvPicPr>
            <p:blipFill>
              <a:blip r:embed="rId2"/>
              <a:stretch>
                <a:fillRect/>
              </a:stretch>
            </p:blipFill>
            <p:spPr>
              <a:xfrm>
                <a:off x="540405" y="5012068"/>
                <a:ext cx="3390900" cy="600075"/>
              </a:xfrm>
              <a:prstGeom prst="rect">
                <a:avLst/>
              </a:prstGeom>
            </p:spPr>
          </p:pic>
          <p:pic>
            <p:nvPicPr>
              <p:cNvPr id="12" name="Picture 11">
                <a:extLst>
                  <a:ext uri="{FF2B5EF4-FFF2-40B4-BE49-F238E27FC236}">
                    <a16:creationId xmlns:a16="http://schemas.microsoft.com/office/drawing/2014/main" id="{7E4248CF-9E6A-4BCA-890A-FFF2F6C5122E}"/>
                  </a:ext>
                </a:extLst>
              </p:cNvPr>
              <p:cNvPicPr>
                <a:picLocks noChangeAspect="1"/>
              </p:cNvPicPr>
              <p:nvPr/>
            </p:nvPicPr>
            <p:blipFill>
              <a:blip r:embed="rId3"/>
              <a:stretch>
                <a:fillRect/>
              </a:stretch>
            </p:blipFill>
            <p:spPr>
              <a:xfrm>
                <a:off x="3250545" y="5010042"/>
                <a:ext cx="1734410" cy="1845116"/>
              </a:xfrm>
              <a:prstGeom prst="rect">
                <a:avLst/>
              </a:prstGeom>
            </p:spPr>
          </p:pic>
        </p:grpSp>
        <p:sp>
          <p:nvSpPr>
            <p:cNvPr id="14" name="Rectangle: Rounded Corners 13">
              <a:extLst>
                <a:ext uri="{FF2B5EF4-FFF2-40B4-BE49-F238E27FC236}">
                  <a16:creationId xmlns:a16="http://schemas.microsoft.com/office/drawing/2014/main" id="{C2422169-3505-4A62-8CFE-085D04E670CB}"/>
                </a:ext>
              </a:extLst>
            </p:cNvPr>
            <p:cNvSpPr/>
            <p:nvPr/>
          </p:nvSpPr>
          <p:spPr bwMode="auto">
            <a:xfrm>
              <a:off x="3215148" y="5102942"/>
              <a:ext cx="395257" cy="383458"/>
            </a:xfrm>
            <a:prstGeom prst="roundRect">
              <a:avLst/>
            </a:prstGeom>
            <a:no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5" name="Rectangle: Rounded Corners 14">
              <a:extLst>
                <a:ext uri="{FF2B5EF4-FFF2-40B4-BE49-F238E27FC236}">
                  <a16:creationId xmlns:a16="http://schemas.microsoft.com/office/drawing/2014/main" id="{A834C00F-F113-4708-BF63-187B8037B3BD}"/>
                </a:ext>
              </a:extLst>
            </p:cNvPr>
            <p:cNvSpPr/>
            <p:nvPr/>
          </p:nvSpPr>
          <p:spPr bwMode="auto">
            <a:xfrm>
              <a:off x="3279061" y="6117631"/>
              <a:ext cx="997972" cy="293985"/>
            </a:xfrm>
            <a:prstGeom prst="roundRect">
              <a:avLst/>
            </a:prstGeom>
            <a:no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grpSp>
        <p:nvGrpSpPr>
          <p:cNvPr id="34" name="Group 33">
            <a:extLst>
              <a:ext uri="{FF2B5EF4-FFF2-40B4-BE49-F238E27FC236}">
                <a16:creationId xmlns:a16="http://schemas.microsoft.com/office/drawing/2014/main" id="{F6168DBA-0464-4EB2-AA46-ACFE58F1D936}"/>
              </a:ext>
            </a:extLst>
          </p:cNvPr>
          <p:cNvGrpSpPr/>
          <p:nvPr/>
        </p:nvGrpSpPr>
        <p:grpSpPr>
          <a:xfrm>
            <a:off x="4870739" y="4318325"/>
            <a:ext cx="3871820" cy="1221659"/>
            <a:chOff x="4870739" y="4318325"/>
            <a:chExt cx="3871820" cy="1221659"/>
          </a:xfrm>
        </p:grpSpPr>
        <p:grpSp>
          <p:nvGrpSpPr>
            <p:cNvPr id="16" name="Group 15">
              <a:extLst>
                <a:ext uri="{FF2B5EF4-FFF2-40B4-BE49-F238E27FC236}">
                  <a16:creationId xmlns:a16="http://schemas.microsoft.com/office/drawing/2014/main" id="{74317674-0EC5-4F59-9FB0-90DE81A60A27}"/>
                </a:ext>
              </a:extLst>
            </p:cNvPr>
            <p:cNvGrpSpPr/>
            <p:nvPr/>
          </p:nvGrpSpPr>
          <p:grpSpPr>
            <a:xfrm>
              <a:off x="4870739" y="4318325"/>
              <a:ext cx="3871820" cy="1221659"/>
              <a:chOff x="4870739" y="5309419"/>
              <a:chExt cx="3871820" cy="1221659"/>
            </a:xfrm>
          </p:grpSpPr>
          <p:pic>
            <p:nvPicPr>
              <p:cNvPr id="17" name="Picture 16">
                <a:extLst>
                  <a:ext uri="{FF2B5EF4-FFF2-40B4-BE49-F238E27FC236}">
                    <a16:creationId xmlns:a16="http://schemas.microsoft.com/office/drawing/2014/main" id="{98546AD2-55DD-4E5D-926B-7E35BA166A64}"/>
                  </a:ext>
                </a:extLst>
              </p:cNvPr>
              <p:cNvPicPr>
                <a:picLocks noChangeAspect="1"/>
              </p:cNvPicPr>
              <p:nvPr/>
            </p:nvPicPr>
            <p:blipFill>
              <a:blip r:embed="rId4"/>
              <a:stretch>
                <a:fillRect/>
              </a:stretch>
            </p:blipFill>
            <p:spPr>
              <a:xfrm>
                <a:off x="4870739" y="5309419"/>
                <a:ext cx="3871820" cy="1221659"/>
              </a:xfrm>
              <a:prstGeom prst="rect">
                <a:avLst/>
              </a:prstGeom>
            </p:spPr>
          </p:pic>
          <p:sp>
            <p:nvSpPr>
              <p:cNvPr id="18" name="Rectangle: Rounded Corners 17">
                <a:extLst>
                  <a:ext uri="{FF2B5EF4-FFF2-40B4-BE49-F238E27FC236}">
                    <a16:creationId xmlns:a16="http://schemas.microsoft.com/office/drawing/2014/main" id="{0079C78B-AD0E-4080-860A-D94A9B131E70}"/>
                  </a:ext>
                </a:extLst>
              </p:cNvPr>
              <p:cNvSpPr/>
              <p:nvPr/>
            </p:nvSpPr>
            <p:spPr bwMode="auto">
              <a:xfrm>
                <a:off x="6274949" y="6168885"/>
                <a:ext cx="1052049" cy="225034"/>
              </a:xfrm>
              <a:prstGeom prst="roundRect">
                <a:avLst/>
              </a:prstGeom>
              <a:no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grpSp>
        <p:sp>
          <p:nvSpPr>
            <p:cNvPr id="29" name="TextBox 28">
              <a:extLst>
                <a:ext uri="{FF2B5EF4-FFF2-40B4-BE49-F238E27FC236}">
                  <a16:creationId xmlns:a16="http://schemas.microsoft.com/office/drawing/2014/main" id="{68E0AB08-5809-4FFD-AD8C-AD0C2442D897}"/>
                </a:ext>
              </a:extLst>
            </p:cNvPr>
            <p:cNvSpPr txBox="1"/>
            <p:nvPr/>
          </p:nvSpPr>
          <p:spPr>
            <a:xfrm rot="16200000">
              <a:off x="6318202" y="4741636"/>
              <a:ext cx="108000" cy="360000"/>
            </a:xfrm>
            <a:prstGeom prst="rect">
              <a:avLst/>
            </a:prstGeom>
            <a:solidFill>
              <a:schemeClr val="bg1"/>
            </a:solidFill>
          </p:spPr>
          <p:txBody>
            <a:bodyPr vert="eaVert" wrap="none" rtlCol="0" anchor="ctr" anchorCtr="0">
              <a:spAutoFit/>
            </a:bodyPr>
            <a:lstStyle/>
            <a:p>
              <a:r>
                <a:rPr lang="en-GB" sz="800" dirty="0">
                  <a:solidFill>
                    <a:srgbClr val="FF0000"/>
                  </a:solidFill>
                </a:rPr>
                <a:t>47800</a:t>
              </a:r>
            </a:p>
          </p:txBody>
        </p:sp>
      </p:grpSp>
      <p:cxnSp>
        <p:nvCxnSpPr>
          <p:cNvPr id="27" name="Connector: Elbow 26">
            <a:extLst>
              <a:ext uri="{FF2B5EF4-FFF2-40B4-BE49-F238E27FC236}">
                <a16:creationId xmlns:a16="http://schemas.microsoft.com/office/drawing/2014/main" id="{2FF9E812-E825-450F-94E0-83EF1CFDD9E4}"/>
              </a:ext>
            </a:extLst>
          </p:cNvPr>
          <p:cNvCxnSpPr/>
          <p:nvPr/>
        </p:nvCxnSpPr>
        <p:spPr bwMode="auto">
          <a:xfrm rot="10800000">
            <a:off x="4371423" y="2539676"/>
            <a:ext cx="3209249" cy="647641"/>
          </a:xfrm>
          <a:prstGeom prst="bentConnector3">
            <a:avLst>
              <a:gd name="adj1" fmla="val 184"/>
            </a:avLst>
          </a:prstGeom>
          <a:solidFill>
            <a:schemeClr val="accent1"/>
          </a:solidFill>
          <a:ln w="952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1" name="Straight Connector 30">
            <a:extLst>
              <a:ext uri="{FF2B5EF4-FFF2-40B4-BE49-F238E27FC236}">
                <a16:creationId xmlns:a16="http://schemas.microsoft.com/office/drawing/2014/main" id="{538C3221-61E4-41F4-B6F9-08F5252E12B7}"/>
              </a:ext>
            </a:extLst>
          </p:cNvPr>
          <p:cNvCxnSpPr/>
          <p:nvPr/>
        </p:nvCxnSpPr>
        <p:spPr bwMode="auto">
          <a:xfrm flipV="1">
            <a:off x="4277033" y="4318325"/>
            <a:ext cx="593706" cy="808212"/>
          </a:xfrm>
          <a:prstGeom prst="line">
            <a:avLst/>
          </a:prstGeom>
          <a:solidFill>
            <a:schemeClr val="accent1"/>
          </a:solidFill>
          <a:ln w="9525"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3" name="Straight Connector 32">
            <a:extLst>
              <a:ext uri="{FF2B5EF4-FFF2-40B4-BE49-F238E27FC236}">
                <a16:creationId xmlns:a16="http://schemas.microsoft.com/office/drawing/2014/main" id="{5113CD4A-F4B2-4003-BFE5-76227C15665E}"/>
              </a:ext>
            </a:extLst>
          </p:cNvPr>
          <p:cNvCxnSpPr/>
          <p:nvPr/>
        </p:nvCxnSpPr>
        <p:spPr bwMode="auto">
          <a:xfrm>
            <a:off x="4273262" y="5402825"/>
            <a:ext cx="593707" cy="137159"/>
          </a:xfrm>
          <a:prstGeom prst="line">
            <a:avLst/>
          </a:prstGeom>
          <a:solidFill>
            <a:schemeClr val="accent1"/>
          </a:solidFill>
          <a:ln w="9525"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 name="Connector: Elbow 24">
            <a:extLst>
              <a:ext uri="{FF2B5EF4-FFF2-40B4-BE49-F238E27FC236}">
                <a16:creationId xmlns:a16="http://schemas.microsoft.com/office/drawing/2014/main" id="{C76CBF3B-226F-4EC6-ACE5-BF669D07123C}"/>
              </a:ext>
            </a:extLst>
          </p:cNvPr>
          <p:cNvCxnSpPr/>
          <p:nvPr/>
        </p:nvCxnSpPr>
        <p:spPr bwMode="auto">
          <a:xfrm rot="5400000">
            <a:off x="6108546" y="3353719"/>
            <a:ext cx="1632632" cy="1299826"/>
          </a:xfrm>
          <a:prstGeom prst="bentConnector3">
            <a:avLst>
              <a:gd name="adj1" fmla="val 50000"/>
            </a:avLst>
          </a:prstGeom>
          <a:solidFill>
            <a:schemeClr val="accent1"/>
          </a:solidFill>
          <a:ln w="952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5" name="TextBox 34">
            <a:extLst>
              <a:ext uri="{FF2B5EF4-FFF2-40B4-BE49-F238E27FC236}">
                <a16:creationId xmlns:a16="http://schemas.microsoft.com/office/drawing/2014/main" id="{B3CEB099-D449-4F6C-BFE8-402D60D50BFB}"/>
              </a:ext>
            </a:extLst>
          </p:cNvPr>
          <p:cNvSpPr txBox="1"/>
          <p:nvPr/>
        </p:nvSpPr>
        <p:spPr>
          <a:xfrm>
            <a:off x="5334627" y="1669110"/>
            <a:ext cx="1880643" cy="461665"/>
          </a:xfrm>
          <a:prstGeom prst="rect">
            <a:avLst/>
          </a:prstGeom>
          <a:noFill/>
        </p:spPr>
        <p:txBody>
          <a:bodyPr wrap="none" rtlCol="0">
            <a:spAutoFit/>
          </a:bodyPr>
          <a:lstStyle/>
          <a:p>
            <a:r>
              <a:rPr lang="en-GB" sz="1400" i="1" dirty="0">
                <a:solidFill>
                  <a:srgbClr val="FF0000"/>
                </a:solidFill>
              </a:rPr>
              <a:t>Note the colon </a:t>
            </a:r>
            <a:r>
              <a:rPr lang="en-GB" sz="2400" i="1" dirty="0">
                <a:solidFill>
                  <a:srgbClr val="FF0000"/>
                </a:solidFill>
              </a:rPr>
              <a:t>:</a:t>
            </a:r>
            <a:r>
              <a:rPr lang="en-GB" sz="1400" i="1" dirty="0">
                <a:solidFill>
                  <a:srgbClr val="FF0000"/>
                </a:solidFill>
              </a:rPr>
              <a:t> here</a:t>
            </a:r>
          </a:p>
        </p:txBody>
      </p:sp>
      <p:cxnSp>
        <p:nvCxnSpPr>
          <p:cNvPr id="39" name="Connector: Elbow 38">
            <a:extLst>
              <a:ext uri="{FF2B5EF4-FFF2-40B4-BE49-F238E27FC236}">
                <a16:creationId xmlns:a16="http://schemas.microsoft.com/office/drawing/2014/main" id="{3CAE99FC-6551-42F3-A1D7-BEE6AD9F7C92}"/>
              </a:ext>
            </a:extLst>
          </p:cNvPr>
          <p:cNvCxnSpPr/>
          <p:nvPr/>
        </p:nvCxnSpPr>
        <p:spPr bwMode="auto">
          <a:xfrm rot="10800000" flipV="1">
            <a:off x="3778047" y="1952593"/>
            <a:ext cx="1563042" cy="289162"/>
          </a:xfrm>
          <a:prstGeom prst="bentConnector3">
            <a:avLst>
              <a:gd name="adj1" fmla="val 100197"/>
            </a:avLst>
          </a:prstGeom>
          <a:solidFill>
            <a:schemeClr val="accent1"/>
          </a:solidFill>
          <a:ln w="952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4050192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 Operation</a:t>
            </a:r>
          </a:p>
        </p:txBody>
      </p:sp>
      <p:sp>
        <p:nvSpPr>
          <p:cNvPr id="3" name="Content Placeholder 2"/>
          <p:cNvSpPr>
            <a:spLocks noGrp="1"/>
          </p:cNvSpPr>
          <p:nvPr>
            <p:ph idx="1"/>
          </p:nvPr>
        </p:nvSpPr>
        <p:spPr>
          <a:xfrm>
            <a:off x="1047750" y="844550"/>
            <a:ext cx="7029450" cy="408689"/>
          </a:xfrm>
        </p:spPr>
        <p:txBody>
          <a:bodyPr/>
          <a:lstStyle/>
          <a:p>
            <a:r>
              <a:rPr lang="en-GB" b="1" dirty="0"/>
              <a:t>Lists one or more </a:t>
            </a:r>
            <a:r>
              <a:rPr lang="en-GB" b="1" i="1" dirty="0"/>
              <a:t>resources</a:t>
            </a:r>
            <a:r>
              <a:rPr lang="en-GB" b="1" dirty="0"/>
              <a:t>.</a:t>
            </a:r>
          </a:p>
          <a:p>
            <a:pPr marL="0" indent="0">
              <a:buNone/>
            </a:pPr>
            <a:r>
              <a:rPr lang="en-GB" dirty="0"/>
              <a:t>Examples:</a:t>
            </a:r>
          </a:p>
          <a:p>
            <a:pPr marL="457200" indent="-457200">
              <a:buFont typeface="+mj-lt"/>
              <a:buAutoNum type="arabicPeriod"/>
            </a:pPr>
            <a:r>
              <a:rPr lang="en-GB" dirty="0"/>
              <a:t>Get ALL resources by type</a:t>
            </a:r>
          </a:p>
          <a:p>
            <a:pPr marL="457200" indent="-457200">
              <a:buFont typeface="+mj-lt"/>
              <a:buAutoNum type="arabicPeriod"/>
            </a:pPr>
            <a:endParaRPr lang="en-GB" dirty="0"/>
          </a:p>
          <a:p>
            <a:pPr marL="457200" indent="-457200">
              <a:buFont typeface="+mj-lt"/>
              <a:buAutoNum type="arabicPeriod"/>
            </a:pPr>
            <a:r>
              <a:rPr lang="en-GB" dirty="0"/>
              <a:t>Get resource by type with given name</a:t>
            </a:r>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r>
              <a:rPr lang="en-GB" dirty="0"/>
              <a:t>Get resources by type with a given label name and value</a:t>
            </a:r>
          </a:p>
          <a:p>
            <a:pPr marL="457200" indent="-457200">
              <a:buFont typeface="+mj-lt"/>
              <a:buAutoNum type="arabicPeriod"/>
            </a:pPr>
            <a:endParaRPr lang="en-GB" dirty="0"/>
          </a:p>
          <a:p>
            <a:pPr marL="0" indent="0">
              <a:buNone/>
            </a:pP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900474" y="5656938"/>
            <a:ext cx="7570489" cy="923330"/>
          </a:xfrm>
          <a:prstGeom prst="rect">
            <a:avLst/>
          </a:prstGeom>
          <a:noFill/>
        </p:spPr>
        <p:txBody>
          <a:bodyPr wrap="square" rtlCol="0">
            <a:spAutoFit/>
          </a:bodyPr>
          <a:lstStyle/>
          <a:p>
            <a:r>
              <a:rPr lang="en-GB" i="1" dirty="0" err="1"/>
              <a:t>kubectl</a:t>
            </a:r>
            <a:r>
              <a:rPr lang="en-GB" i="1" dirty="0"/>
              <a:t> get (-f FILENAME | TYPE [NAME | /NAME | -l label]) [--watch] [--sort-by=FIELD] [[-o | --output]=OUTPUT_FORMAT] [flags] -n &lt;your-ns-name&gt;</a:t>
            </a:r>
          </a:p>
        </p:txBody>
      </p:sp>
      <p:sp>
        <p:nvSpPr>
          <p:cNvPr id="7" name="TextBox 6"/>
          <p:cNvSpPr txBox="1"/>
          <p:nvPr/>
        </p:nvSpPr>
        <p:spPr>
          <a:xfrm>
            <a:off x="1527175" y="1964830"/>
            <a:ext cx="3950762" cy="369332"/>
          </a:xfrm>
          <a:prstGeom prst="rect">
            <a:avLst/>
          </a:prstGeom>
          <a:noFill/>
        </p:spPr>
        <p:txBody>
          <a:bodyPr wrap="none" rtlCol="0">
            <a:spAutoFit/>
          </a:bodyPr>
          <a:lstStyle/>
          <a:p>
            <a:r>
              <a:rPr lang="en-GB" i="1" dirty="0" err="1"/>
              <a:t>kubectl</a:t>
            </a:r>
            <a:r>
              <a:rPr lang="en-GB" i="1" dirty="0"/>
              <a:t> get  pods -n &lt;your-ns-name&gt;</a:t>
            </a:r>
          </a:p>
        </p:txBody>
      </p:sp>
      <p:sp>
        <p:nvSpPr>
          <p:cNvPr id="8" name="TextBox 7"/>
          <p:cNvSpPr txBox="1"/>
          <p:nvPr/>
        </p:nvSpPr>
        <p:spPr>
          <a:xfrm>
            <a:off x="1527174" y="2727911"/>
            <a:ext cx="4925387" cy="646331"/>
          </a:xfrm>
          <a:prstGeom prst="rect">
            <a:avLst/>
          </a:prstGeom>
          <a:noFill/>
        </p:spPr>
        <p:txBody>
          <a:bodyPr wrap="none" rtlCol="0">
            <a:spAutoFit/>
          </a:bodyPr>
          <a:lstStyle/>
          <a:p>
            <a:r>
              <a:rPr lang="en-GB" i="1" dirty="0" err="1"/>
              <a:t>kubectl</a:t>
            </a:r>
            <a:r>
              <a:rPr lang="en-GB" i="1" dirty="0"/>
              <a:t> get  pod  </a:t>
            </a:r>
            <a:r>
              <a:rPr lang="en-GB" i="1" dirty="0" err="1"/>
              <a:t>podname</a:t>
            </a:r>
            <a:r>
              <a:rPr lang="en-GB" i="1" dirty="0"/>
              <a:t> -n &lt;your-ns-name&gt;</a:t>
            </a:r>
          </a:p>
          <a:p>
            <a:r>
              <a:rPr lang="en-GB" i="1" dirty="0" err="1"/>
              <a:t>kubectl</a:t>
            </a:r>
            <a:r>
              <a:rPr lang="en-GB" i="1" dirty="0"/>
              <a:t> get pod</a:t>
            </a:r>
            <a:r>
              <a:rPr lang="en-GB" b="1" i="1" dirty="0">
                <a:solidFill>
                  <a:srgbClr val="FF0000"/>
                </a:solidFill>
              </a:rPr>
              <a:t>/</a:t>
            </a:r>
            <a:r>
              <a:rPr lang="en-GB" i="1" dirty="0" err="1"/>
              <a:t>podname</a:t>
            </a:r>
            <a:r>
              <a:rPr lang="en-GB" i="1" dirty="0"/>
              <a:t> -n &lt;your-ns-name&gt;</a:t>
            </a:r>
          </a:p>
        </p:txBody>
      </p:sp>
      <p:sp>
        <p:nvSpPr>
          <p:cNvPr id="9" name="TextBox 8"/>
          <p:cNvSpPr txBox="1"/>
          <p:nvPr/>
        </p:nvSpPr>
        <p:spPr>
          <a:xfrm>
            <a:off x="1527175" y="3808834"/>
            <a:ext cx="6432210" cy="646331"/>
          </a:xfrm>
          <a:prstGeom prst="rect">
            <a:avLst/>
          </a:prstGeom>
          <a:noFill/>
        </p:spPr>
        <p:txBody>
          <a:bodyPr wrap="none" rtlCol="0">
            <a:spAutoFit/>
          </a:bodyPr>
          <a:lstStyle/>
          <a:p>
            <a:r>
              <a:rPr lang="en-GB" i="1" dirty="0" err="1"/>
              <a:t>kubectl</a:t>
            </a:r>
            <a:r>
              <a:rPr lang="en-GB" i="1" dirty="0"/>
              <a:t> get  pods  --selector  name=value -n &lt;your-ns-name&gt;</a:t>
            </a:r>
          </a:p>
          <a:p>
            <a:r>
              <a:rPr lang="en-GB" i="1" dirty="0" err="1"/>
              <a:t>kubectl</a:t>
            </a:r>
            <a:r>
              <a:rPr lang="en-GB" i="1" dirty="0"/>
              <a:t> get  pods  -l name=value -n &lt;your-ns-name&gt;</a:t>
            </a:r>
          </a:p>
        </p:txBody>
      </p:sp>
      <p:sp>
        <p:nvSpPr>
          <p:cNvPr id="10" name="TextBox 9"/>
          <p:cNvSpPr txBox="1"/>
          <p:nvPr/>
        </p:nvSpPr>
        <p:spPr>
          <a:xfrm>
            <a:off x="1694194" y="4792724"/>
            <a:ext cx="3170483" cy="369332"/>
          </a:xfrm>
          <a:prstGeom prst="rect">
            <a:avLst/>
          </a:prstGeom>
          <a:noFill/>
        </p:spPr>
        <p:txBody>
          <a:bodyPr wrap="none" rtlCol="0">
            <a:spAutoFit/>
          </a:bodyPr>
          <a:lstStyle/>
          <a:p>
            <a:r>
              <a:rPr lang="en-GB" dirty="0"/>
              <a:t>Lower case L = label </a:t>
            </a:r>
            <a:r>
              <a:rPr lang="en-GB" u="sng" dirty="0"/>
              <a:t>selector</a:t>
            </a:r>
          </a:p>
        </p:txBody>
      </p:sp>
      <p:cxnSp>
        <p:nvCxnSpPr>
          <p:cNvPr id="12" name="Straight Arrow Connector 11"/>
          <p:cNvCxnSpPr>
            <a:stCxn id="10" idx="0"/>
          </p:cNvCxnSpPr>
          <p:nvPr/>
        </p:nvCxnSpPr>
        <p:spPr bwMode="auto">
          <a:xfrm flipV="1">
            <a:off x="3279436" y="4440461"/>
            <a:ext cx="176472" cy="35226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p:cNvSpPr txBox="1"/>
          <p:nvPr/>
        </p:nvSpPr>
        <p:spPr>
          <a:xfrm>
            <a:off x="6309921" y="950436"/>
            <a:ext cx="2634054" cy="1477328"/>
          </a:xfrm>
          <a:prstGeom prst="rect">
            <a:avLst/>
          </a:prstGeom>
          <a:noFill/>
          <a:ln>
            <a:solidFill>
              <a:schemeClr val="tx1"/>
            </a:solidFill>
          </a:ln>
        </p:spPr>
        <p:txBody>
          <a:bodyPr wrap="square" rtlCol="0">
            <a:spAutoFit/>
          </a:bodyPr>
          <a:lstStyle/>
          <a:p>
            <a:r>
              <a:rPr lang="en-GB" u="sng" dirty="0"/>
              <a:t>Note 2: </a:t>
            </a:r>
            <a:r>
              <a:rPr lang="en-GB" dirty="0"/>
              <a:t>These are all equivalent</a:t>
            </a:r>
          </a:p>
          <a:p>
            <a:r>
              <a:rPr lang="en-GB" i="1" dirty="0"/>
              <a:t>pods</a:t>
            </a:r>
          </a:p>
          <a:p>
            <a:r>
              <a:rPr lang="en-GB" i="1" dirty="0"/>
              <a:t>pod</a:t>
            </a:r>
          </a:p>
          <a:p>
            <a:r>
              <a:rPr lang="en-GB" i="1" dirty="0" err="1"/>
              <a:t>po</a:t>
            </a:r>
            <a:endParaRPr lang="en-GB" i="1" dirty="0"/>
          </a:p>
        </p:txBody>
      </p:sp>
      <p:sp>
        <p:nvSpPr>
          <p:cNvPr id="11" name="TextBox 10"/>
          <p:cNvSpPr txBox="1"/>
          <p:nvPr/>
        </p:nvSpPr>
        <p:spPr>
          <a:xfrm>
            <a:off x="7032992" y="4349882"/>
            <a:ext cx="2088415" cy="1200329"/>
          </a:xfrm>
          <a:prstGeom prst="rect">
            <a:avLst/>
          </a:prstGeom>
          <a:solidFill>
            <a:schemeClr val="bg1"/>
          </a:solidFill>
          <a:ln>
            <a:solidFill>
              <a:schemeClr val="tx1"/>
            </a:solidFill>
          </a:ln>
        </p:spPr>
        <p:txBody>
          <a:bodyPr wrap="square" rtlCol="0">
            <a:spAutoFit/>
          </a:bodyPr>
          <a:lstStyle/>
          <a:p>
            <a:r>
              <a:rPr lang="en-GB" dirty="0"/>
              <a:t>Labels are very important in Kubernetes, as we shall see later</a:t>
            </a:r>
          </a:p>
        </p:txBody>
      </p:sp>
      <p:sp>
        <p:nvSpPr>
          <p:cNvPr id="13" name="TextBox 12">
            <a:extLst>
              <a:ext uri="{FF2B5EF4-FFF2-40B4-BE49-F238E27FC236}">
                <a16:creationId xmlns:a16="http://schemas.microsoft.com/office/drawing/2014/main" id="{C5928B35-372D-4980-9BE0-79279941F8DA}"/>
              </a:ext>
            </a:extLst>
          </p:cNvPr>
          <p:cNvSpPr txBox="1"/>
          <p:nvPr/>
        </p:nvSpPr>
        <p:spPr>
          <a:xfrm>
            <a:off x="6309921" y="247773"/>
            <a:ext cx="2634055" cy="646331"/>
          </a:xfrm>
          <a:prstGeom prst="rect">
            <a:avLst/>
          </a:prstGeom>
          <a:noFill/>
          <a:ln>
            <a:solidFill>
              <a:schemeClr val="tx1"/>
            </a:solidFill>
          </a:ln>
        </p:spPr>
        <p:txBody>
          <a:bodyPr wrap="square" rtlCol="0">
            <a:spAutoFit/>
          </a:bodyPr>
          <a:lstStyle/>
          <a:p>
            <a:r>
              <a:rPr lang="en-GB" u="sng" dirty="0"/>
              <a:t>Note 1:</a:t>
            </a:r>
            <a:r>
              <a:rPr lang="en-GB" dirty="0"/>
              <a:t> </a:t>
            </a:r>
            <a:r>
              <a:rPr lang="en-GB" i="1" dirty="0"/>
              <a:t>get all </a:t>
            </a:r>
            <a:r>
              <a:rPr lang="en-GB" dirty="0"/>
              <a:t>will list all resource types</a:t>
            </a:r>
          </a:p>
        </p:txBody>
      </p:sp>
    </p:spTree>
    <p:extLst>
      <p:ext uri="{BB962C8B-B14F-4D97-AF65-F5344CB8AC3E}">
        <p14:creationId xmlns:p14="http://schemas.microsoft.com/office/powerpoint/2010/main" val="14895192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43385" y="1387847"/>
            <a:ext cx="8039294" cy="4278094"/>
          </a:xfrm>
          <a:prstGeom prst="rect">
            <a:avLst/>
          </a:prstGeom>
          <a:solidFill>
            <a:srgbClr val="000000"/>
          </a:solidFill>
        </p:spPr>
        <p:txBody>
          <a:bodyPr wrap="square" rtlCol="0">
            <a:spAutoFit/>
          </a:bodyPr>
          <a:lstStyle/>
          <a:p>
            <a:r>
              <a:rPr lang="en-GB" sz="1600" b="1" dirty="0">
                <a:solidFill>
                  <a:srgbClr val="FF0000"/>
                </a:solidFill>
                <a:sym typeface="Wingdings" panose="05000000000000000000" pitchFamily="2" charset="2"/>
              </a:rPr>
              <a:t>Notice, without a name all the resources of the specified type are displayed</a:t>
            </a:r>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a:t>
            </a:r>
            <a:r>
              <a:rPr lang="en-GB" sz="1600" dirty="0">
                <a:solidFill>
                  <a:srgbClr val="FFFF00"/>
                </a:solidFill>
              </a:rPr>
              <a:t>pods</a:t>
            </a:r>
            <a:r>
              <a:rPr lang="en-GB" sz="1600" dirty="0">
                <a:solidFill>
                  <a:schemeClr val="accent1">
                    <a:lumMod val="50000"/>
                  </a:schemeClr>
                </a:solidFill>
              </a:rPr>
              <a:t> -n </a:t>
            </a:r>
            <a:r>
              <a:rPr lang="en-GB" sz="1600" dirty="0">
                <a:solidFill>
                  <a:srgbClr val="FFC000"/>
                </a:solidFill>
              </a:rPr>
              <a:t>&lt;your-ns-name&gt;</a:t>
            </a:r>
          </a:p>
          <a:p>
            <a:r>
              <a:rPr lang="en-GB" sz="1600" dirty="0">
                <a:solidFill>
                  <a:schemeClr val="bg1"/>
                </a:solidFill>
              </a:rPr>
              <a:t>NAME        READY   STATUS    RESTARTS   AGE</a:t>
            </a:r>
          </a:p>
          <a:p>
            <a:r>
              <a:rPr lang="en-GB" sz="1600" dirty="0">
                <a:solidFill>
                  <a:schemeClr val="bg1"/>
                </a:solidFill>
              </a:rPr>
              <a:t>nginx-pod   1/1          Running    0                   64s</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a:t>
            </a:r>
            <a:r>
              <a:rPr lang="en-GB" sz="1600" dirty="0">
                <a:solidFill>
                  <a:srgbClr val="FFFF00"/>
                </a:solidFill>
              </a:rPr>
              <a:t>pod</a:t>
            </a:r>
            <a:r>
              <a:rPr lang="en-GB" sz="1600" dirty="0">
                <a:solidFill>
                  <a:schemeClr val="accent1">
                    <a:lumMod val="50000"/>
                  </a:schemeClr>
                </a:solidFill>
              </a:rPr>
              <a:t> -n </a:t>
            </a:r>
            <a:r>
              <a:rPr lang="en-GB" sz="1600" dirty="0">
                <a:solidFill>
                  <a:srgbClr val="FFC000"/>
                </a:solidFill>
              </a:rPr>
              <a:t>&lt;your-ns-name&gt;</a:t>
            </a:r>
          </a:p>
          <a:p>
            <a:r>
              <a:rPr lang="en-GB" sz="1600" dirty="0">
                <a:solidFill>
                  <a:schemeClr val="bg1"/>
                </a:solidFill>
              </a:rPr>
              <a:t>NAME        READY   STATUS    RESTARTS   AGE</a:t>
            </a:r>
          </a:p>
          <a:p>
            <a:r>
              <a:rPr lang="en-GB" sz="1600" dirty="0">
                <a:solidFill>
                  <a:schemeClr val="bg1"/>
                </a:solidFill>
              </a:rPr>
              <a:t>nginx-pod   1/1          Running    0                   64s</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a:t>
            </a:r>
            <a:r>
              <a:rPr lang="en-GB" sz="1600" dirty="0">
                <a:solidFill>
                  <a:srgbClr val="FFFF00"/>
                </a:solidFill>
              </a:rPr>
              <a:t>po</a:t>
            </a:r>
            <a:r>
              <a:rPr lang="en-GB" sz="1600" dirty="0">
                <a:solidFill>
                  <a:schemeClr val="accent1">
                    <a:lumMod val="50000"/>
                  </a:schemeClr>
                </a:solidFill>
              </a:rPr>
              <a:t> -n </a:t>
            </a:r>
            <a:r>
              <a:rPr lang="en-GB" sz="1600" dirty="0">
                <a:solidFill>
                  <a:srgbClr val="FFC000"/>
                </a:solidFill>
              </a:rPr>
              <a:t>&lt;your-ns-name&gt;</a:t>
            </a:r>
          </a:p>
          <a:p>
            <a:r>
              <a:rPr lang="en-GB" sz="1600" dirty="0">
                <a:solidFill>
                  <a:schemeClr val="bg1"/>
                </a:solidFill>
              </a:rPr>
              <a:t>NAME        READY   STATUS    RESTARTS   AGE</a:t>
            </a:r>
          </a:p>
          <a:p>
            <a:r>
              <a:rPr lang="en-GB" sz="1600" dirty="0">
                <a:solidFill>
                  <a:schemeClr val="bg1"/>
                </a:solidFill>
              </a:rPr>
              <a:t>nginx-pod   1/1          Running    0                   64s</a:t>
            </a:r>
          </a:p>
          <a:p>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a:t>
            </a:r>
            <a:r>
              <a:rPr lang="en-GB" sz="1600" dirty="0">
                <a:solidFill>
                  <a:srgbClr val="FFFF00"/>
                </a:solidFill>
              </a:rPr>
              <a:t>pod</a:t>
            </a:r>
            <a:r>
              <a:rPr lang="en-GB" sz="1600" dirty="0">
                <a:solidFill>
                  <a:schemeClr val="accent1">
                    <a:lumMod val="50000"/>
                  </a:schemeClr>
                </a:solidFill>
              </a:rPr>
              <a:t> </a:t>
            </a:r>
            <a:r>
              <a:rPr lang="en-GB" sz="1600" dirty="0">
                <a:solidFill>
                  <a:srgbClr val="FFC000"/>
                </a:solidFill>
              </a:rPr>
              <a:t>nginx-pod</a:t>
            </a:r>
            <a:r>
              <a:rPr lang="en-GB" sz="1600" dirty="0">
                <a:solidFill>
                  <a:schemeClr val="bg2">
                    <a:lumMod val="75000"/>
                  </a:schemeClr>
                </a:solidFill>
              </a:rPr>
              <a:t> </a:t>
            </a:r>
            <a:r>
              <a:rPr lang="en-GB" sz="1600" dirty="0">
                <a:solidFill>
                  <a:schemeClr val="accent1">
                    <a:lumMod val="50000"/>
                  </a:schemeClr>
                </a:solidFill>
              </a:rPr>
              <a:t>-n </a:t>
            </a:r>
            <a:r>
              <a:rPr lang="en-GB" sz="1600" dirty="0">
                <a:solidFill>
                  <a:srgbClr val="FFC000"/>
                </a:solidFill>
              </a:rPr>
              <a:t>&lt;your-ns-name&gt;</a:t>
            </a:r>
            <a:endParaRPr lang="en-GB" sz="1600" dirty="0">
              <a:solidFill>
                <a:schemeClr val="bg2">
                  <a:lumMod val="75000"/>
                </a:schemeClr>
              </a:solidFill>
            </a:endParaRPr>
          </a:p>
          <a:p>
            <a:r>
              <a:rPr lang="en-GB" sz="1600" dirty="0">
                <a:solidFill>
                  <a:schemeClr val="bg1"/>
                </a:solidFill>
              </a:rPr>
              <a:t>NAME       READY   STATUS    RESTARTS   AGE</a:t>
            </a:r>
          </a:p>
          <a:p>
            <a:r>
              <a:rPr lang="en-GB" sz="1600" dirty="0">
                <a:solidFill>
                  <a:srgbClr val="FFC000"/>
                </a:solidFill>
              </a:rPr>
              <a:t>nginx-pod</a:t>
            </a:r>
            <a:r>
              <a:rPr lang="en-GB" sz="1600" dirty="0">
                <a:solidFill>
                  <a:schemeClr val="bg1"/>
                </a:solidFill>
              </a:rPr>
              <a:t>   1/1     Running   0          3h18m</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a:t>
            </a:r>
            <a:r>
              <a:rPr lang="en-GB" sz="1600" dirty="0">
                <a:solidFill>
                  <a:srgbClr val="FFFF00"/>
                </a:solidFill>
              </a:rPr>
              <a:t>pod/</a:t>
            </a:r>
            <a:r>
              <a:rPr lang="en-GB" sz="1600" dirty="0">
                <a:solidFill>
                  <a:srgbClr val="FFC000"/>
                </a:solidFill>
              </a:rPr>
              <a:t>nginx-pod</a:t>
            </a:r>
            <a:r>
              <a:rPr lang="en-GB" sz="1600" dirty="0">
                <a:solidFill>
                  <a:schemeClr val="bg2">
                    <a:lumMod val="75000"/>
                  </a:schemeClr>
                </a:solidFill>
              </a:rPr>
              <a:t>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bg2">
                    <a:lumMod val="75000"/>
                  </a:schemeClr>
                </a:solidFill>
              </a:rPr>
              <a:t> </a:t>
            </a:r>
            <a:r>
              <a:rPr lang="en-GB" sz="1600" dirty="0">
                <a:solidFill>
                  <a:schemeClr val="accent1">
                    <a:lumMod val="50000"/>
                  </a:schemeClr>
                </a:solidFill>
              </a:rPr>
              <a:t>         </a:t>
            </a:r>
            <a:r>
              <a:rPr lang="en-GB" sz="1600" b="1" dirty="0">
                <a:solidFill>
                  <a:srgbClr val="FF0000"/>
                </a:solidFill>
                <a:sym typeface="Wingdings" panose="05000000000000000000" pitchFamily="2" charset="2"/>
              </a:rPr>
              <a:t> Notice the forward slash</a:t>
            </a:r>
            <a:endParaRPr lang="en-GB" sz="1600" b="1" dirty="0">
              <a:solidFill>
                <a:srgbClr val="FF0000"/>
              </a:solidFill>
            </a:endParaRPr>
          </a:p>
          <a:p>
            <a:r>
              <a:rPr lang="en-GB" sz="1600" dirty="0">
                <a:solidFill>
                  <a:schemeClr val="bg1"/>
                </a:solidFill>
              </a:rPr>
              <a:t>NAME       READY   STATUS    RESTARTS   AGE</a:t>
            </a:r>
          </a:p>
          <a:p>
            <a:r>
              <a:rPr lang="en-GB" sz="1600" dirty="0">
                <a:solidFill>
                  <a:srgbClr val="FFC000"/>
                </a:solidFill>
              </a:rPr>
              <a:t>nginx-pod</a:t>
            </a:r>
            <a:r>
              <a:rPr lang="en-GB" sz="1600" dirty="0">
                <a:solidFill>
                  <a:schemeClr val="bg1"/>
                </a:solidFill>
              </a:rPr>
              <a:t>   1/1     Running   0          3h18m</a:t>
            </a:r>
          </a:p>
        </p:txBody>
      </p:sp>
      <p:sp>
        <p:nvSpPr>
          <p:cNvPr id="6" name="TextBox 5"/>
          <p:cNvSpPr txBox="1"/>
          <p:nvPr/>
        </p:nvSpPr>
        <p:spPr>
          <a:xfrm>
            <a:off x="403821" y="5839906"/>
            <a:ext cx="1595309" cy="369332"/>
          </a:xfrm>
          <a:prstGeom prst="rect">
            <a:avLst/>
          </a:prstGeom>
          <a:noFill/>
        </p:spPr>
        <p:txBody>
          <a:bodyPr wrap="none" rtlCol="0">
            <a:spAutoFit/>
          </a:bodyPr>
          <a:lstStyle/>
          <a:p>
            <a:r>
              <a:rPr lang="en-GB" dirty="0"/>
              <a:t>1 pod running</a:t>
            </a:r>
          </a:p>
        </p:txBody>
      </p:sp>
      <p:sp>
        <p:nvSpPr>
          <p:cNvPr id="7" name="TextBox 6"/>
          <p:cNvSpPr txBox="1"/>
          <p:nvPr/>
        </p:nvSpPr>
        <p:spPr>
          <a:xfrm>
            <a:off x="2231848" y="5832216"/>
            <a:ext cx="1595309" cy="369332"/>
          </a:xfrm>
          <a:prstGeom prst="rect">
            <a:avLst/>
          </a:prstGeom>
          <a:noFill/>
        </p:spPr>
        <p:txBody>
          <a:bodyPr wrap="none" rtlCol="0">
            <a:spAutoFit/>
          </a:bodyPr>
          <a:lstStyle/>
          <a:p>
            <a:r>
              <a:rPr lang="en-GB" dirty="0"/>
              <a:t>1 pod created</a:t>
            </a:r>
          </a:p>
        </p:txBody>
      </p:sp>
      <p:cxnSp>
        <p:nvCxnSpPr>
          <p:cNvPr id="9" name="Straight Arrow Connector 8"/>
          <p:cNvCxnSpPr/>
          <p:nvPr/>
        </p:nvCxnSpPr>
        <p:spPr bwMode="auto">
          <a:xfrm flipV="1">
            <a:off x="1527175" y="5593157"/>
            <a:ext cx="348041" cy="348122"/>
          </a:xfrm>
          <a:prstGeom prst="straightConnector1">
            <a:avLst/>
          </a:prstGeom>
          <a:solidFill>
            <a:schemeClr val="accent1"/>
          </a:solidFill>
          <a:ln w="2857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p:cNvCxnSpPr/>
          <p:nvPr/>
        </p:nvCxnSpPr>
        <p:spPr bwMode="auto">
          <a:xfrm flipH="1" flipV="1">
            <a:off x="2177849" y="5575018"/>
            <a:ext cx="398253" cy="263807"/>
          </a:xfrm>
          <a:prstGeom prst="straightConnector1">
            <a:avLst/>
          </a:prstGeom>
          <a:solidFill>
            <a:schemeClr val="accent1"/>
          </a:solidFill>
          <a:ln w="2857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Right Brace 7"/>
          <p:cNvSpPr/>
          <p:nvPr/>
        </p:nvSpPr>
        <p:spPr bwMode="auto">
          <a:xfrm>
            <a:off x="5806672" y="1847366"/>
            <a:ext cx="464163" cy="2046957"/>
          </a:xfrm>
          <a:prstGeom prst="rightBrace">
            <a:avLst/>
          </a:prstGeom>
          <a:noFill/>
          <a:ln w="127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p:cNvSpPr txBox="1"/>
          <p:nvPr/>
        </p:nvSpPr>
        <p:spPr>
          <a:xfrm>
            <a:off x="6405442" y="2547678"/>
            <a:ext cx="1759176" cy="646331"/>
          </a:xfrm>
          <a:prstGeom prst="rect">
            <a:avLst/>
          </a:prstGeom>
          <a:noFill/>
        </p:spPr>
        <p:txBody>
          <a:bodyPr wrap="square" rtlCol="0">
            <a:spAutoFit/>
          </a:bodyPr>
          <a:lstStyle/>
          <a:p>
            <a:r>
              <a:rPr lang="en-GB" dirty="0">
                <a:solidFill>
                  <a:srgbClr val="FF0000"/>
                </a:solidFill>
              </a:rPr>
              <a:t>These are all equivalent</a:t>
            </a:r>
          </a:p>
        </p:txBody>
      </p:sp>
      <p:pic>
        <p:nvPicPr>
          <p:cNvPr id="15" name="Picture 14"/>
          <p:cNvPicPr>
            <a:picLocks noChangeAspect="1"/>
          </p:cNvPicPr>
          <p:nvPr/>
        </p:nvPicPr>
        <p:blipFill>
          <a:blip r:embed="rId2"/>
          <a:stretch>
            <a:fillRect/>
          </a:stretch>
        </p:blipFill>
        <p:spPr>
          <a:xfrm>
            <a:off x="6090139" y="38597"/>
            <a:ext cx="2900362" cy="1301500"/>
          </a:xfrm>
          <a:prstGeom prst="rect">
            <a:avLst/>
          </a:prstGeom>
        </p:spPr>
      </p:pic>
    </p:spTree>
    <p:extLst>
      <p:ext uri="{BB962C8B-B14F-4D97-AF65-F5344CB8AC3E}">
        <p14:creationId xmlns:p14="http://schemas.microsoft.com/office/powerpoint/2010/main" val="20492503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Hints</a:t>
            </a:r>
          </a:p>
        </p:txBody>
      </p:sp>
      <p:sp>
        <p:nvSpPr>
          <p:cNvPr id="3" name="Content Placeholder 2"/>
          <p:cNvSpPr>
            <a:spLocks noGrp="1"/>
          </p:cNvSpPr>
          <p:nvPr>
            <p:ph idx="1"/>
          </p:nvPr>
        </p:nvSpPr>
        <p:spPr>
          <a:xfrm>
            <a:off x="1047750" y="919042"/>
            <a:ext cx="7029450" cy="1810233"/>
          </a:xfrm>
        </p:spPr>
        <p:txBody>
          <a:bodyPr/>
          <a:lstStyle/>
          <a:p>
            <a:r>
              <a:rPr lang="en-GB" dirty="0"/>
              <a:t>If you are waiting for the status of resource to change, try using the </a:t>
            </a:r>
            <a:r>
              <a:rPr lang="en-GB" b="1" i="1" dirty="0"/>
              <a:t>--watch </a:t>
            </a:r>
            <a:r>
              <a:rPr lang="en-GB" dirty="0"/>
              <a:t>flag (or shorthand -w)</a:t>
            </a:r>
          </a:p>
          <a:p>
            <a:pPr lvl="1"/>
            <a:r>
              <a:rPr lang="en-GB" dirty="0"/>
              <a:t>&lt;Ctrl&gt;+&lt;C&gt; to exit</a:t>
            </a:r>
          </a:p>
          <a:p>
            <a:pPr marL="0" indent="0">
              <a:buNone/>
            </a:pPr>
            <a:r>
              <a:rPr lang="en-GB" u="sng" dirty="0"/>
              <a:t>Example:</a:t>
            </a:r>
          </a:p>
          <a:p>
            <a:r>
              <a:rPr lang="en-GB" dirty="0"/>
              <a:t>Waiting for a pod to become ready</a:t>
            </a:r>
          </a:p>
          <a:p>
            <a:endParaRPr lang="en-GB" dirty="0"/>
          </a:p>
          <a:p>
            <a:endParaRPr lang="en-GB" dirty="0"/>
          </a:p>
          <a:p>
            <a:endParaRPr lang="en-GB" dirty="0"/>
          </a:p>
          <a:p>
            <a:endParaRPr lang="en-GB" dirty="0"/>
          </a:p>
          <a:p>
            <a:r>
              <a:rPr lang="en-GB" dirty="0"/>
              <a:t>You can read multiple resource types at the same time using a </a:t>
            </a:r>
            <a:r>
              <a:rPr lang="en-GB" i="1" dirty="0"/>
              <a:t>comma separated list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60381" y="2803767"/>
            <a:ext cx="8039294" cy="830997"/>
          </a:xfrm>
          <a:prstGeom prst="rect">
            <a:avLst/>
          </a:prstGeom>
          <a:solidFill>
            <a:srgbClr val="000000"/>
          </a:solidFill>
        </p:spPr>
        <p:txBody>
          <a:bodyPr wrap="square" rtlCol="0">
            <a:spAutoFit/>
          </a:bodyPr>
          <a:lstStyle/>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pods </a:t>
            </a:r>
            <a:r>
              <a:rPr lang="en-GB" sz="1600" b="1" dirty="0">
                <a:solidFill>
                  <a:schemeClr val="accent1">
                    <a:lumMod val="50000"/>
                  </a:schemeClr>
                </a:solidFill>
              </a:rPr>
              <a:t>--watch</a:t>
            </a:r>
            <a:r>
              <a:rPr lang="en-GB" sz="1600" dirty="0">
                <a:solidFill>
                  <a:schemeClr val="accent1">
                    <a:lumMod val="50000"/>
                  </a:schemeClr>
                </a:solidFill>
              </a:rPr>
              <a:t> -n </a:t>
            </a:r>
            <a:r>
              <a:rPr lang="en-GB" sz="1600" dirty="0">
                <a:solidFill>
                  <a:srgbClr val="FFC000"/>
                </a:solidFill>
              </a:rPr>
              <a:t>&lt;your-ns-name&gt;</a:t>
            </a:r>
            <a:endParaRPr lang="en-GB" sz="1600" b="1" dirty="0">
              <a:solidFill>
                <a:schemeClr val="accent1">
                  <a:lumMod val="50000"/>
                </a:schemeClr>
              </a:solidFill>
            </a:endParaRPr>
          </a:p>
          <a:p>
            <a:r>
              <a:rPr lang="en-GB" sz="1600" dirty="0">
                <a:solidFill>
                  <a:schemeClr val="bg1"/>
                </a:solidFill>
              </a:rPr>
              <a:t>NAME        READY   STATUS    RESTARTS   AGE</a:t>
            </a:r>
          </a:p>
          <a:p>
            <a:r>
              <a:rPr lang="en-GB" sz="1600" dirty="0">
                <a:solidFill>
                  <a:schemeClr val="bg1"/>
                </a:solidFill>
              </a:rPr>
              <a:t>nginx-pod   1/1          Running    0                   64s</a:t>
            </a:r>
          </a:p>
        </p:txBody>
      </p:sp>
      <p:sp>
        <p:nvSpPr>
          <p:cNvPr id="7" name="TextBox 6"/>
          <p:cNvSpPr txBox="1"/>
          <p:nvPr/>
        </p:nvSpPr>
        <p:spPr>
          <a:xfrm>
            <a:off x="660381" y="4909354"/>
            <a:ext cx="8039294" cy="1569660"/>
          </a:xfrm>
          <a:prstGeom prst="rect">
            <a:avLst/>
          </a:prstGeom>
          <a:solidFill>
            <a:srgbClr val="000000"/>
          </a:solidFill>
        </p:spPr>
        <p:txBody>
          <a:bodyPr wrap="square" rtlCol="0">
            <a:spAutoFit/>
          </a:bodyPr>
          <a:lstStyle/>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a:t>
            </a:r>
            <a:r>
              <a:rPr lang="en-GB" sz="1600" dirty="0" err="1">
                <a:solidFill>
                  <a:schemeClr val="accent1">
                    <a:lumMod val="50000"/>
                  </a:schemeClr>
                </a:solidFill>
              </a:rPr>
              <a:t>nodes,pods</a:t>
            </a:r>
            <a:r>
              <a:rPr lang="en-GB" sz="1600" dirty="0">
                <a:solidFill>
                  <a:schemeClr val="accent1">
                    <a:lumMod val="50000"/>
                  </a:schemeClr>
                </a:solidFill>
              </a:rPr>
              <a:t>  -n </a:t>
            </a:r>
            <a:r>
              <a:rPr lang="en-GB" sz="1600" dirty="0">
                <a:solidFill>
                  <a:srgbClr val="FFC000"/>
                </a:solidFill>
              </a:rPr>
              <a:t>&lt;your-ns-name&gt;</a:t>
            </a:r>
            <a:r>
              <a:rPr lang="en-GB" sz="1600" dirty="0">
                <a:solidFill>
                  <a:schemeClr val="accent1">
                    <a:lumMod val="50000"/>
                  </a:schemeClr>
                </a:solidFill>
              </a:rPr>
              <a:t>         </a:t>
            </a:r>
            <a:r>
              <a:rPr lang="en-GB" sz="1600" dirty="0">
                <a:solidFill>
                  <a:srgbClr val="FF0000"/>
                </a:solidFill>
                <a:sym typeface="Wingdings" panose="05000000000000000000" pitchFamily="2" charset="2"/>
              </a:rPr>
              <a:t> Read both nodes and pods</a:t>
            </a:r>
            <a:endParaRPr lang="en-GB" sz="1600" dirty="0">
              <a:solidFill>
                <a:srgbClr val="FF0000"/>
              </a:solidFill>
            </a:endParaRPr>
          </a:p>
          <a:p>
            <a:r>
              <a:rPr lang="en-GB" sz="1600" dirty="0">
                <a:solidFill>
                  <a:schemeClr val="bg1"/>
                </a:solidFill>
              </a:rPr>
              <a:t>NAME                                     STATUS   ROLES   AGE    VERSION</a:t>
            </a:r>
          </a:p>
          <a:p>
            <a:r>
              <a:rPr lang="en-GB" sz="1600" dirty="0">
                <a:solidFill>
                  <a:schemeClr val="bg1"/>
                </a:solidFill>
              </a:rPr>
              <a:t>node/aks-agentpool-21039594-vmss000005   Ready    agent   105m   v1.21.7</a:t>
            </a:r>
          </a:p>
          <a:p>
            <a:endParaRPr lang="en-GB" sz="1600" dirty="0">
              <a:solidFill>
                <a:schemeClr val="bg1"/>
              </a:solidFill>
            </a:endParaRPr>
          </a:p>
          <a:p>
            <a:r>
              <a:rPr lang="en-GB" sz="1600" dirty="0">
                <a:solidFill>
                  <a:schemeClr val="bg1"/>
                </a:solidFill>
              </a:rPr>
              <a:t>NAME        READY   STATUS    RESTARTS   AGE</a:t>
            </a:r>
          </a:p>
          <a:p>
            <a:r>
              <a:rPr lang="en-GB" sz="1600" dirty="0">
                <a:solidFill>
                  <a:schemeClr val="bg1"/>
                </a:solidFill>
              </a:rPr>
              <a:t>nginx-pod   1/1          Running    0                   64s</a:t>
            </a:r>
          </a:p>
        </p:txBody>
      </p:sp>
      <p:sp>
        <p:nvSpPr>
          <p:cNvPr id="9" name="TextBox 8">
            <a:extLst>
              <a:ext uri="{FF2B5EF4-FFF2-40B4-BE49-F238E27FC236}">
                <a16:creationId xmlns:a16="http://schemas.microsoft.com/office/drawing/2014/main" id="{53F7E88C-D946-4BCA-9005-045101FC2D9D}"/>
              </a:ext>
            </a:extLst>
          </p:cNvPr>
          <p:cNvSpPr txBox="1"/>
          <p:nvPr/>
        </p:nvSpPr>
        <p:spPr>
          <a:xfrm>
            <a:off x="2254016" y="5359314"/>
            <a:ext cx="3381796" cy="923330"/>
          </a:xfrm>
          <a:prstGeom prst="rect">
            <a:avLst/>
          </a:prstGeom>
          <a:solidFill>
            <a:schemeClr val="bg1"/>
          </a:solidFill>
          <a:ln>
            <a:solidFill>
              <a:srgbClr val="FF0000"/>
            </a:solidFill>
          </a:ln>
        </p:spPr>
        <p:txBody>
          <a:bodyPr wrap="square" rtlCol="0">
            <a:spAutoFit/>
          </a:bodyPr>
          <a:lstStyle/>
          <a:p>
            <a:r>
              <a:rPr lang="en-GB" i="1" dirty="0">
                <a:solidFill>
                  <a:srgbClr val="FF0000"/>
                </a:solidFill>
              </a:rPr>
              <a:t>You do not have permission to view the nodes, so this will not work</a:t>
            </a:r>
          </a:p>
        </p:txBody>
      </p:sp>
    </p:spTree>
    <p:extLst>
      <p:ext uri="{BB962C8B-B14F-4D97-AF65-F5344CB8AC3E}">
        <p14:creationId xmlns:p14="http://schemas.microsoft.com/office/powerpoint/2010/main" val="7516617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describe Operation</a:t>
            </a:r>
          </a:p>
        </p:txBody>
      </p:sp>
      <p:sp>
        <p:nvSpPr>
          <p:cNvPr id="3" name="Content Placeholder 2"/>
          <p:cNvSpPr>
            <a:spLocks noGrp="1"/>
          </p:cNvSpPr>
          <p:nvPr>
            <p:ph idx="1"/>
          </p:nvPr>
        </p:nvSpPr>
        <p:spPr>
          <a:xfrm>
            <a:off x="1047750" y="844550"/>
            <a:ext cx="7029450" cy="408689"/>
          </a:xfrm>
        </p:spPr>
        <p:txBody>
          <a:bodyPr/>
          <a:lstStyle/>
          <a:p>
            <a:r>
              <a:rPr lang="en-GB" b="1" dirty="0"/>
              <a:t>Display the detailed state of one or more resources.</a:t>
            </a:r>
          </a:p>
          <a:p>
            <a:pPr marL="0" indent="0">
              <a:buNone/>
            </a:pPr>
            <a:r>
              <a:rPr lang="en-GB" dirty="0"/>
              <a:t>Examples:</a:t>
            </a:r>
            <a:br>
              <a:rPr lang="en-GB" dirty="0"/>
            </a:br>
            <a:r>
              <a:rPr lang="en-GB" dirty="0"/>
              <a:t>Similar flags to the get operation</a:t>
            </a:r>
          </a:p>
          <a:p>
            <a:pPr marL="457200" indent="-457200">
              <a:buFont typeface="+mj-lt"/>
              <a:buAutoNum type="arabicPeriod"/>
            </a:pPr>
            <a:r>
              <a:rPr lang="en-GB" dirty="0"/>
              <a:t>Get ALL resources by type</a:t>
            </a:r>
          </a:p>
          <a:p>
            <a:pPr marL="457200" indent="-457200">
              <a:buFont typeface="+mj-lt"/>
              <a:buAutoNum type="arabicPeriod"/>
            </a:pPr>
            <a:endParaRPr lang="en-GB" dirty="0"/>
          </a:p>
          <a:p>
            <a:pPr marL="457200" indent="-457200">
              <a:buFont typeface="+mj-lt"/>
              <a:buAutoNum type="arabicPeriod"/>
            </a:pPr>
            <a:r>
              <a:rPr lang="en-GB" dirty="0"/>
              <a:t>Get resource by type with given name</a:t>
            </a:r>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r>
              <a:rPr lang="en-GB" dirty="0"/>
              <a:t>Get resources by type with a given label name and value</a:t>
            </a:r>
          </a:p>
          <a:p>
            <a:pPr marL="457200" indent="-457200">
              <a:buFont typeface="+mj-lt"/>
              <a:buAutoNum type="arabicPeriod"/>
            </a:pPr>
            <a:endParaRPr lang="en-GB" dirty="0"/>
          </a:p>
          <a:p>
            <a:pPr marL="0" indent="0">
              <a:buNone/>
            </a:pP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13990" y="5805470"/>
            <a:ext cx="7259500" cy="646331"/>
          </a:xfrm>
          <a:prstGeom prst="rect">
            <a:avLst/>
          </a:prstGeom>
          <a:noFill/>
        </p:spPr>
        <p:txBody>
          <a:bodyPr wrap="square" rtlCol="0">
            <a:spAutoFit/>
          </a:bodyPr>
          <a:lstStyle/>
          <a:p>
            <a:r>
              <a:rPr lang="en-GB" i="1" dirty="0" err="1"/>
              <a:t>kubectl</a:t>
            </a:r>
            <a:r>
              <a:rPr lang="en-GB" i="1" dirty="0"/>
              <a:t> describe (-f FILENAME | TYPE [NAME_PREFIX | /NAME | -l label]) [flags] -n &lt;your-ns-name&gt;</a:t>
            </a:r>
          </a:p>
        </p:txBody>
      </p:sp>
      <p:sp>
        <p:nvSpPr>
          <p:cNvPr id="7" name="TextBox 6"/>
          <p:cNvSpPr txBox="1"/>
          <p:nvPr/>
        </p:nvSpPr>
        <p:spPr>
          <a:xfrm>
            <a:off x="1527175" y="2268048"/>
            <a:ext cx="4502195" cy="369332"/>
          </a:xfrm>
          <a:prstGeom prst="rect">
            <a:avLst/>
          </a:prstGeom>
          <a:noFill/>
        </p:spPr>
        <p:txBody>
          <a:bodyPr wrap="none" rtlCol="0">
            <a:spAutoFit/>
          </a:bodyPr>
          <a:lstStyle/>
          <a:p>
            <a:r>
              <a:rPr lang="en-GB" i="1" dirty="0" err="1"/>
              <a:t>kubectl</a:t>
            </a:r>
            <a:r>
              <a:rPr lang="en-GB" i="1" dirty="0"/>
              <a:t> describe  pods -n &lt;your-ns-name&gt;</a:t>
            </a:r>
          </a:p>
        </p:txBody>
      </p:sp>
      <p:sp>
        <p:nvSpPr>
          <p:cNvPr id="8" name="TextBox 7"/>
          <p:cNvSpPr txBox="1"/>
          <p:nvPr/>
        </p:nvSpPr>
        <p:spPr>
          <a:xfrm>
            <a:off x="1527174" y="3031129"/>
            <a:ext cx="5476820" cy="646331"/>
          </a:xfrm>
          <a:prstGeom prst="rect">
            <a:avLst/>
          </a:prstGeom>
          <a:noFill/>
        </p:spPr>
        <p:txBody>
          <a:bodyPr wrap="none" rtlCol="0">
            <a:spAutoFit/>
          </a:bodyPr>
          <a:lstStyle/>
          <a:p>
            <a:r>
              <a:rPr lang="en-GB" i="1" dirty="0" err="1"/>
              <a:t>kubectl</a:t>
            </a:r>
            <a:r>
              <a:rPr lang="en-GB" i="1" dirty="0"/>
              <a:t> describe  pod  </a:t>
            </a:r>
            <a:r>
              <a:rPr lang="en-GB" i="1" dirty="0" err="1"/>
              <a:t>podname</a:t>
            </a:r>
            <a:r>
              <a:rPr lang="en-GB" i="1" dirty="0"/>
              <a:t> -n &lt;your-ns-name&gt;</a:t>
            </a:r>
          </a:p>
          <a:p>
            <a:r>
              <a:rPr lang="en-GB" i="1" dirty="0" err="1"/>
              <a:t>kubectl</a:t>
            </a:r>
            <a:r>
              <a:rPr lang="en-GB" i="1" dirty="0"/>
              <a:t> describe pod</a:t>
            </a:r>
            <a:r>
              <a:rPr lang="en-GB" b="1" i="1" dirty="0">
                <a:solidFill>
                  <a:srgbClr val="FF0000"/>
                </a:solidFill>
              </a:rPr>
              <a:t>/</a:t>
            </a:r>
            <a:r>
              <a:rPr lang="en-GB" i="1" dirty="0" err="1"/>
              <a:t>podname</a:t>
            </a:r>
            <a:r>
              <a:rPr lang="en-GB" i="1" dirty="0"/>
              <a:t> -n &lt;your-ns-name&gt;</a:t>
            </a:r>
          </a:p>
        </p:txBody>
      </p:sp>
      <p:sp>
        <p:nvSpPr>
          <p:cNvPr id="9" name="TextBox 8"/>
          <p:cNvSpPr txBox="1"/>
          <p:nvPr/>
        </p:nvSpPr>
        <p:spPr>
          <a:xfrm>
            <a:off x="1527175" y="4112052"/>
            <a:ext cx="6983643" cy="646331"/>
          </a:xfrm>
          <a:prstGeom prst="rect">
            <a:avLst/>
          </a:prstGeom>
          <a:noFill/>
        </p:spPr>
        <p:txBody>
          <a:bodyPr wrap="none" rtlCol="0">
            <a:spAutoFit/>
          </a:bodyPr>
          <a:lstStyle/>
          <a:p>
            <a:r>
              <a:rPr lang="en-GB" i="1" dirty="0" err="1"/>
              <a:t>kubectl</a:t>
            </a:r>
            <a:r>
              <a:rPr lang="en-GB" i="1" dirty="0"/>
              <a:t> describe  pods  --selector  name=value -n &lt;your-ns-name&gt;</a:t>
            </a:r>
          </a:p>
          <a:p>
            <a:r>
              <a:rPr lang="en-GB" i="1" dirty="0" err="1"/>
              <a:t>kubectl</a:t>
            </a:r>
            <a:r>
              <a:rPr lang="en-GB" i="1" dirty="0"/>
              <a:t> describe  pods  -l name=value -n &lt;your-ns-name&gt;</a:t>
            </a:r>
          </a:p>
        </p:txBody>
      </p:sp>
      <p:sp>
        <p:nvSpPr>
          <p:cNvPr id="10" name="TextBox 9"/>
          <p:cNvSpPr txBox="1"/>
          <p:nvPr/>
        </p:nvSpPr>
        <p:spPr>
          <a:xfrm>
            <a:off x="2288322" y="5110646"/>
            <a:ext cx="3170483" cy="369332"/>
          </a:xfrm>
          <a:prstGeom prst="rect">
            <a:avLst/>
          </a:prstGeom>
          <a:noFill/>
        </p:spPr>
        <p:txBody>
          <a:bodyPr wrap="none" rtlCol="0">
            <a:spAutoFit/>
          </a:bodyPr>
          <a:lstStyle/>
          <a:p>
            <a:r>
              <a:rPr lang="en-GB" dirty="0"/>
              <a:t>Lower case L = label </a:t>
            </a:r>
            <a:r>
              <a:rPr lang="en-GB" u="sng" dirty="0"/>
              <a:t>selector</a:t>
            </a:r>
          </a:p>
        </p:txBody>
      </p:sp>
      <p:cxnSp>
        <p:nvCxnSpPr>
          <p:cNvPr id="11" name="Straight Arrow Connector 10"/>
          <p:cNvCxnSpPr>
            <a:stCxn id="10" idx="0"/>
          </p:cNvCxnSpPr>
          <p:nvPr/>
        </p:nvCxnSpPr>
        <p:spPr bwMode="auto">
          <a:xfrm flipV="1">
            <a:off x="3873564" y="4758383"/>
            <a:ext cx="176472" cy="35226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3048745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01700" y="941113"/>
            <a:ext cx="8039294" cy="4524315"/>
          </a:xfrm>
          <a:prstGeom prst="rect">
            <a:avLst/>
          </a:prstGeom>
          <a:solidFill>
            <a:srgbClr val="000000"/>
          </a:solidFill>
        </p:spPr>
        <p:txBody>
          <a:bodyPr wrap="square" rtlCol="0">
            <a:spAutoFit/>
          </a:bodyPr>
          <a:lstStyle/>
          <a:p>
            <a:r>
              <a:rPr lang="en-GB" sz="1600" b="1" dirty="0">
                <a:solidFill>
                  <a:srgbClr val="FF0000"/>
                </a:solidFill>
                <a:sym typeface="Wingdings" panose="05000000000000000000" pitchFamily="2" charset="2"/>
              </a:rPr>
              <a:t>Notice, without a name all the resources of the specified type are displayed</a:t>
            </a:r>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describe pods -n </a:t>
            </a:r>
            <a:r>
              <a:rPr lang="en-GB" sz="1600" dirty="0">
                <a:solidFill>
                  <a:srgbClr val="FFC000"/>
                </a:solidFill>
              </a:rPr>
              <a:t>&lt;your-ns-name&gt;</a:t>
            </a:r>
            <a:r>
              <a:rPr lang="en-GB" sz="1600" dirty="0">
                <a:solidFill>
                  <a:schemeClr val="accent1">
                    <a:lumMod val="50000"/>
                  </a:schemeClr>
                </a:solidFill>
              </a:rPr>
              <a:t> </a:t>
            </a:r>
          </a:p>
          <a:p>
            <a:r>
              <a:rPr lang="en-GB" sz="1600" dirty="0">
                <a:solidFill>
                  <a:schemeClr val="bg1"/>
                </a:solidFill>
              </a:rPr>
              <a:t>Name:         nginx-pod</a:t>
            </a:r>
          </a:p>
          <a:p>
            <a:r>
              <a:rPr lang="en-GB" sz="1600" dirty="0">
                <a:solidFill>
                  <a:schemeClr val="bg1"/>
                </a:solidFill>
              </a:rPr>
              <a:t>Namespace:    </a:t>
            </a:r>
            <a:r>
              <a:rPr lang="en-GB" sz="1600" dirty="0" err="1">
                <a:solidFill>
                  <a:schemeClr val="bg1"/>
                </a:solidFill>
              </a:rPr>
              <a:t>jenkins</a:t>
            </a:r>
            <a:r>
              <a:rPr lang="en-GB" sz="1600" dirty="0">
                <a:solidFill>
                  <a:schemeClr val="bg1"/>
                </a:solidFill>
              </a:rPr>
              <a:t>-ns</a:t>
            </a:r>
          </a:p>
          <a:p>
            <a:r>
              <a:rPr lang="en-GB" sz="1600" dirty="0">
                <a:solidFill>
                  <a:schemeClr val="bg1"/>
                </a:solidFill>
              </a:rPr>
              <a:t>Priority:     0</a:t>
            </a:r>
          </a:p>
          <a:p>
            <a:r>
              <a:rPr lang="en-GB" sz="1600" dirty="0">
                <a:solidFill>
                  <a:schemeClr val="bg1"/>
                </a:solidFill>
              </a:rPr>
              <a:t>Node:         aks-agentpool-21039594-vmss000005/10.240.0.4</a:t>
            </a:r>
          </a:p>
          <a:p>
            <a:r>
              <a:rPr lang="en-GB" sz="1600" dirty="0">
                <a:solidFill>
                  <a:schemeClr val="bg1"/>
                </a:solidFill>
              </a:rPr>
              <a:t>Start Time:   Fri, 18 Feb 2022 11:16:41 +0000</a:t>
            </a:r>
          </a:p>
          <a:p>
            <a:r>
              <a:rPr lang="en-GB" sz="1600" dirty="0">
                <a:solidFill>
                  <a:schemeClr val="bg1"/>
                </a:solidFill>
              </a:rPr>
              <a:t>Labels:       run=nginx-pod</a:t>
            </a:r>
          </a:p>
          <a:p>
            <a:r>
              <a:rPr lang="en-GB" sz="1600" dirty="0">
                <a:solidFill>
                  <a:schemeClr val="bg1"/>
                </a:solidFill>
              </a:rPr>
              <a:t>……etc, etc.</a:t>
            </a:r>
          </a:p>
          <a:p>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describe pod </a:t>
            </a:r>
            <a:r>
              <a:rPr lang="en-GB" sz="1600" dirty="0">
                <a:solidFill>
                  <a:srgbClr val="FFC000"/>
                </a:solidFill>
              </a:rPr>
              <a:t>nginx-pod</a:t>
            </a:r>
            <a:r>
              <a:rPr lang="en-GB" sz="1600" dirty="0">
                <a:solidFill>
                  <a:schemeClr val="accent1">
                    <a:lumMod val="50000"/>
                  </a:schemeClr>
                </a:solidFill>
              </a:rPr>
              <a:t> -n </a:t>
            </a:r>
            <a:r>
              <a:rPr lang="en-GB" sz="1600" dirty="0">
                <a:solidFill>
                  <a:srgbClr val="FFC000"/>
                </a:solidFill>
              </a:rPr>
              <a:t>&lt;your-ns-name&gt;</a:t>
            </a:r>
            <a:r>
              <a:rPr lang="en-GB" sz="1600" dirty="0">
                <a:solidFill>
                  <a:schemeClr val="accent1">
                    <a:lumMod val="50000"/>
                  </a:schemeClr>
                </a:solidFill>
              </a:rPr>
              <a:t> </a:t>
            </a:r>
          </a:p>
          <a:p>
            <a:r>
              <a:rPr lang="en-GB" sz="1600" dirty="0">
                <a:solidFill>
                  <a:schemeClr val="bg1"/>
                </a:solidFill>
              </a:rPr>
              <a:t>Name:         nginx-pod</a:t>
            </a:r>
          </a:p>
          <a:p>
            <a:r>
              <a:rPr lang="en-GB" sz="1600" dirty="0">
                <a:solidFill>
                  <a:schemeClr val="bg1"/>
                </a:solidFill>
              </a:rPr>
              <a:t>Namespace:    </a:t>
            </a:r>
            <a:r>
              <a:rPr lang="en-GB" sz="1600" dirty="0" err="1">
                <a:solidFill>
                  <a:schemeClr val="bg1"/>
                </a:solidFill>
              </a:rPr>
              <a:t>jenkins</a:t>
            </a:r>
            <a:r>
              <a:rPr lang="en-GB" sz="1600" dirty="0">
                <a:solidFill>
                  <a:schemeClr val="bg1"/>
                </a:solidFill>
              </a:rPr>
              <a:t>-ns</a:t>
            </a:r>
          </a:p>
          <a:p>
            <a:r>
              <a:rPr lang="en-GB" sz="1600" dirty="0">
                <a:solidFill>
                  <a:schemeClr val="bg1"/>
                </a:solidFill>
              </a:rPr>
              <a:t>Priority:     0</a:t>
            </a:r>
          </a:p>
          <a:p>
            <a:r>
              <a:rPr lang="en-GB" sz="1600" dirty="0">
                <a:solidFill>
                  <a:schemeClr val="bg1"/>
                </a:solidFill>
              </a:rPr>
              <a:t>Node:         aks-agentpool-21039594-vmss000005/10.240.0.4</a:t>
            </a:r>
          </a:p>
          <a:p>
            <a:r>
              <a:rPr lang="en-GB" sz="1600" dirty="0">
                <a:solidFill>
                  <a:schemeClr val="bg1"/>
                </a:solidFill>
              </a:rPr>
              <a:t>Start Time:   Fri, 18 Feb 2022 11:16:41 +0000</a:t>
            </a:r>
          </a:p>
          <a:p>
            <a:r>
              <a:rPr lang="en-GB" sz="1600" dirty="0">
                <a:solidFill>
                  <a:schemeClr val="bg1"/>
                </a:solidFill>
              </a:rPr>
              <a:t>Labels:       run=nginx-pod </a:t>
            </a:r>
          </a:p>
          <a:p>
            <a:r>
              <a:rPr lang="en-GB" sz="1600" dirty="0">
                <a:solidFill>
                  <a:schemeClr val="bg1"/>
                </a:solidFill>
              </a:rPr>
              <a:t>……etc, etc.</a:t>
            </a:r>
          </a:p>
        </p:txBody>
      </p:sp>
    </p:spTree>
    <p:extLst>
      <p:ext uri="{BB962C8B-B14F-4D97-AF65-F5344CB8AC3E}">
        <p14:creationId xmlns:p14="http://schemas.microsoft.com/office/powerpoint/2010/main" val="38824256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Finding an Error</a:t>
            </a:r>
          </a:p>
        </p:txBody>
      </p:sp>
      <p:sp>
        <p:nvSpPr>
          <p:cNvPr id="3" name="Content Placeholder 2"/>
          <p:cNvSpPr>
            <a:spLocks noGrp="1"/>
          </p:cNvSpPr>
          <p:nvPr>
            <p:ph idx="1"/>
          </p:nvPr>
        </p:nvSpPr>
        <p:spPr>
          <a:xfrm>
            <a:off x="506423" y="979858"/>
            <a:ext cx="8188304" cy="688031"/>
          </a:xfrm>
        </p:spPr>
        <p:txBody>
          <a:bodyPr/>
          <a:lstStyle/>
          <a:p>
            <a:r>
              <a:rPr lang="en-GB" dirty="0">
                <a:solidFill>
                  <a:srgbClr val="FF0000"/>
                </a:solidFill>
              </a:rPr>
              <a:t>You can dump the logs for a pod and a container within a Pod</a:t>
            </a:r>
          </a:p>
          <a:p>
            <a:pPr marL="0" indent="0">
              <a:buNone/>
            </a:pPr>
            <a:r>
              <a:rPr lang="en-GB" dirty="0"/>
              <a:t>	</a:t>
            </a:r>
            <a:r>
              <a:rPr lang="en-GB" i="1" dirty="0" err="1"/>
              <a:t>kubectl</a:t>
            </a:r>
            <a:r>
              <a:rPr lang="en-GB" i="1" dirty="0"/>
              <a:t>  logs  </a:t>
            </a:r>
            <a:r>
              <a:rPr lang="en-GB" i="1" dirty="0" err="1"/>
              <a:t>podname</a:t>
            </a:r>
            <a:r>
              <a:rPr lang="en-GB" i="1" dirty="0"/>
              <a:t> -n &lt;your-ns-name&gt; </a:t>
            </a:r>
            <a:br>
              <a:rPr lang="en-GB" i="1" dirty="0"/>
            </a:br>
            <a:r>
              <a:rPr lang="en-GB" i="1" dirty="0"/>
              <a:t>	</a:t>
            </a:r>
            <a:r>
              <a:rPr lang="en-GB" i="1" dirty="0" err="1"/>
              <a:t>kubectl</a:t>
            </a:r>
            <a:r>
              <a:rPr lang="en-GB" i="1" dirty="0"/>
              <a:t> logs  </a:t>
            </a:r>
            <a:r>
              <a:rPr lang="en-GB" i="1" dirty="0" err="1"/>
              <a:t>podname</a:t>
            </a:r>
            <a:r>
              <a:rPr lang="en-GB" i="1" dirty="0"/>
              <a:t> -c </a:t>
            </a:r>
            <a:r>
              <a:rPr lang="en-GB" i="1" dirty="0" err="1"/>
              <a:t>containername</a:t>
            </a:r>
            <a:r>
              <a:rPr lang="en-GB" i="1" dirty="0"/>
              <a:t> -n &lt;your-ns-name&gt; </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80927" y="2176420"/>
            <a:ext cx="8113799" cy="4031873"/>
          </a:xfrm>
          <a:prstGeom prst="rect">
            <a:avLst/>
          </a:prstGeom>
          <a:solidFill>
            <a:srgbClr val="000000"/>
          </a:solidFill>
        </p:spPr>
        <p:txBody>
          <a:bodyPr wrap="square" rtlCol="0">
            <a:spAutoFit/>
          </a:bodyPr>
          <a:lstStyle/>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a:t>
            </a:r>
          </a:p>
          <a:p>
            <a:r>
              <a:rPr lang="en-GB" sz="1600" dirty="0">
                <a:solidFill>
                  <a:schemeClr val="accent1">
                    <a:lumMod val="50000"/>
                  </a:schemeClr>
                </a:solidFill>
              </a:rPr>
              <a:t>-o </a:t>
            </a:r>
            <a:r>
              <a:rPr lang="en-GB" sz="1600" dirty="0" err="1">
                <a:solidFill>
                  <a:schemeClr val="accent1">
                    <a:lumMod val="50000"/>
                  </a:schemeClr>
                </a:solidFill>
              </a:rPr>
              <a:t>customcolumns</a:t>
            </a:r>
            <a:r>
              <a:rPr lang="en-GB" sz="1600" dirty="0">
                <a:solidFill>
                  <a:schemeClr val="accent1">
                    <a:lumMod val="50000"/>
                  </a:schemeClr>
                </a:solidFill>
              </a:rPr>
              <a:t>=</a:t>
            </a:r>
            <a:r>
              <a:rPr lang="en-GB" sz="1600" dirty="0" err="1">
                <a:solidFill>
                  <a:schemeClr val="accent1">
                    <a:lumMod val="50000"/>
                  </a:schemeClr>
                </a:solidFill>
              </a:rPr>
              <a:t>PodName:metadata.name,ContainerName:spec.containers</a:t>
            </a:r>
            <a:r>
              <a:rPr lang="en-GB" sz="1600" dirty="0">
                <a:solidFill>
                  <a:schemeClr val="accent1">
                    <a:lumMod val="50000"/>
                  </a:schemeClr>
                </a:solidFill>
              </a:rPr>
              <a:t>[*].name -n </a:t>
            </a:r>
            <a:r>
              <a:rPr lang="en-GB" sz="1600" dirty="0">
                <a:solidFill>
                  <a:srgbClr val="FFC000"/>
                </a:solidFill>
              </a:rPr>
              <a:t>&lt;your-ns-name&gt;</a:t>
            </a:r>
            <a:r>
              <a:rPr lang="en-GB" sz="1600" dirty="0">
                <a:solidFill>
                  <a:schemeClr val="accent1">
                    <a:lumMod val="50000"/>
                  </a:schemeClr>
                </a:solidFill>
              </a:rPr>
              <a:t> </a:t>
            </a:r>
          </a:p>
          <a:p>
            <a:r>
              <a:rPr lang="en-GB" sz="1600" dirty="0" err="1">
                <a:solidFill>
                  <a:schemeClr val="bg1"/>
                </a:solidFill>
              </a:rPr>
              <a:t>PodName</a:t>
            </a:r>
            <a:r>
              <a:rPr lang="en-GB" sz="1600" dirty="0">
                <a:solidFill>
                  <a:schemeClr val="bg1"/>
                </a:solidFill>
              </a:rPr>
              <a:t>     </a:t>
            </a:r>
            <a:r>
              <a:rPr lang="en-GB" sz="1600" dirty="0" err="1">
                <a:solidFill>
                  <a:schemeClr val="bg1"/>
                </a:solidFill>
              </a:rPr>
              <a:t>ContainerName</a:t>
            </a:r>
            <a:endParaRPr lang="en-GB" sz="1600" dirty="0">
              <a:solidFill>
                <a:schemeClr val="bg1"/>
              </a:solidFill>
            </a:endParaRPr>
          </a:p>
          <a:p>
            <a:r>
              <a:rPr lang="en-GB" sz="1600" dirty="0">
                <a:solidFill>
                  <a:schemeClr val="bg1"/>
                </a:solidFill>
              </a:rPr>
              <a:t>nginx-pod   </a:t>
            </a:r>
            <a:r>
              <a:rPr lang="en-GB" sz="1600" dirty="0" err="1">
                <a:solidFill>
                  <a:schemeClr val="bg1"/>
                </a:solidFill>
              </a:rPr>
              <a:t>nginx-pod</a:t>
            </a:r>
            <a:endParaRPr lang="en-GB" sz="1600" dirty="0">
              <a:solidFill>
                <a:schemeClr val="bg1"/>
              </a:solidFill>
            </a:endParaRPr>
          </a:p>
          <a:p>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logs nginx-pod -n </a:t>
            </a:r>
            <a:r>
              <a:rPr lang="en-GB" sz="1600" dirty="0">
                <a:solidFill>
                  <a:srgbClr val="FFC000"/>
                </a:solidFill>
              </a:rPr>
              <a:t>&lt;your-ns-name&gt;</a:t>
            </a:r>
            <a:r>
              <a:rPr lang="en-GB" sz="1600" dirty="0">
                <a:solidFill>
                  <a:schemeClr val="accent1">
                    <a:lumMod val="50000"/>
                  </a:schemeClr>
                </a:solidFill>
              </a:rPr>
              <a:t>          </a:t>
            </a:r>
          </a:p>
          <a:p>
            <a:r>
              <a:rPr lang="en-GB" sz="1200" dirty="0">
                <a:solidFill>
                  <a:srgbClr val="FF0000"/>
                </a:solidFill>
                <a:sym typeface="Wingdings" panose="05000000000000000000" pitchFamily="2" charset="2"/>
              </a:rPr>
              <a:t> you can also be more explicit that this is a pod by using </a:t>
            </a:r>
            <a:r>
              <a:rPr lang="en-GB" sz="1200" dirty="0" err="1">
                <a:solidFill>
                  <a:schemeClr val="accent1">
                    <a:lumMod val="50000"/>
                  </a:schemeClr>
                </a:solidFill>
                <a:sym typeface="Wingdings" panose="05000000000000000000" pitchFamily="2" charset="2"/>
              </a:rPr>
              <a:t>kubectl</a:t>
            </a:r>
            <a:r>
              <a:rPr lang="en-GB" sz="1200" dirty="0">
                <a:solidFill>
                  <a:schemeClr val="accent1">
                    <a:lumMod val="50000"/>
                  </a:schemeClr>
                </a:solidFill>
                <a:sym typeface="Wingdings" panose="05000000000000000000" pitchFamily="2" charset="2"/>
              </a:rPr>
              <a:t> logs </a:t>
            </a:r>
            <a:r>
              <a:rPr lang="en-GB" sz="1200" dirty="0">
                <a:solidFill>
                  <a:srgbClr val="FFFF00"/>
                </a:solidFill>
                <a:sym typeface="Wingdings" panose="05000000000000000000" pitchFamily="2" charset="2"/>
              </a:rPr>
              <a:t>pod/</a:t>
            </a:r>
            <a:r>
              <a:rPr lang="en-GB" sz="1200" dirty="0">
                <a:solidFill>
                  <a:schemeClr val="accent1">
                    <a:lumMod val="50000"/>
                  </a:schemeClr>
                </a:solidFill>
                <a:sym typeface="Wingdings" panose="05000000000000000000" pitchFamily="2" charset="2"/>
              </a:rPr>
              <a:t>nginx-pod </a:t>
            </a:r>
            <a:r>
              <a:rPr lang="en-GB" sz="1200" dirty="0">
                <a:solidFill>
                  <a:schemeClr val="accent1">
                    <a:lumMod val="50000"/>
                  </a:schemeClr>
                </a:solidFill>
              </a:rPr>
              <a:t>-n </a:t>
            </a:r>
            <a:r>
              <a:rPr lang="en-GB" sz="1200" dirty="0">
                <a:solidFill>
                  <a:srgbClr val="FFC000"/>
                </a:solidFill>
              </a:rPr>
              <a:t>&lt;your-ns-name&gt;</a:t>
            </a:r>
            <a:r>
              <a:rPr lang="en-GB" sz="1200" dirty="0">
                <a:solidFill>
                  <a:schemeClr val="accent1">
                    <a:lumMod val="50000"/>
                  </a:schemeClr>
                </a:solidFill>
              </a:rPr>
              <a:t> </a:t>
            </a:r>
            <a:endParaRPr lang="en-GB" sz="1600" dirty="0">
              <a:solidFill>
                <a:schemeClr val="accent1">
                  <a:lumMod val="50000"/>
                </a:schemeClr>
              </a:solidFill>
            </a:endParaRPr>
          </a:p>
          <a:p>
            <a:r>
              <a:rPr lang="en-GB" sz="1400" dirty="0">
                <a:solidFill>
                  <a:schemeClr val="bg1"/>
                </a:solidFill>
              </a:rPr>
              <a:t>/docker-entrypoint.sh: /docker-</a:t>
            </a:r>
            <a:r>
              <a:rPr lang="en-GB" sz="1400" dirty="0" err="1">
                <a:solidFill>
                  <a:schemeClr val="bg1"/>
                </a:solidFill>
              </a:rPr>
              <a:t>entrypoint.d</a:t>
            </a:r>
            <a:r>
              <a:rPr lang="en-GB" sz="1400" dirty="0">
                <a:solidFill>
                  <a:schemeClr val="bg1"/>
                </a:solidFill>
              </a:rPr>
              <a:t>/ is not empty, will attempt to perform configuration</a:t>
            </a:r>
          </a:p>
          <a:p>
            <a:r>
              <a:rPr lang="en-GB" sz="1400" dirty="0">
                <a:solidFill>
                  <a:schemeClr val="bg1"/>
                </a:solidFill>
              </a:rPr>
              <a:t>/docker-entrypoint.sh: Looking for shell scripts in /docker-</a:t>
            </a:r>
            <a:r>
              <a:rPr lang="en-GB" sz="1400" dirty="0" err="1">
                <a:solidFill>
                  <a:schemeClr val="bg1"/>
                </a:solidFill>
              </a:rPr>
              <a:t>entrypoint.d</a:t>
            </a:r>
            <a:r>
              <a:rPr lang="en-GB" sz="1400" dirty="0">
                <a:solidFill>
                  <a:schemeClr val="bg1"/>
                </a:solidFill>
              </a:rPr>
              <a:t>/</a:t>
            </a:r>
          </a:p>
          <a:p>
            <a:r>
              <a:rPr lang="en-GB" sz="1400" dirty="0">
                <a:solidFill>
                  <a:schemeClr val="bg1"/>
                </a:solidFill>
              </a:rPr>
              <a:t>/docker-entrypoint.sh: Launching /docker-entrypoint.d/10-listen-on-ipv6-by-default.sh</a:t>
            </a:r>
          </a:p>
          <a:p>
            <a:r>
              <a:rPr lang="en-GB" sz="1400" dirty="0">
                <a:solidFill>
                  <a:schemeClr val="bg1"/>
                </a:solidFill>
              </a:rPr>
              <a:t>…..etc.</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logs nginx-pod -c nginx-pod -n </a:t>
            </a:r>
            <a:r>
              <a:rPr lang="en-GB" sz="1600" dirty="0">
                <a:solidFill>
                  <a:srgbClr val="FFC000"/>
                </a:solidFill>
              </a:rPr>
              <a:t>&lt;your-ns-name&gt;</a:t>
            </a:r>
            <a:r>
              <a:rPr lang="en-GB" sz="1600" dirty="0">
                <a:solidFill>
                  <a:schemeClr val="accent1">
                    <a:lumMod val="50000"/>
                  </a:schemeClr>
                </a:solidFill>
              </a:rPr>
              <a:t> </a:t>
            </a:r>
          </a:p>
          <a:p>
            <a:r>
              <a:rPr lang="en-GB" sz="1400" dirty="0">
                <a:solidFill>
                  <a:schemeClr val="bg1"/>
                </a:solidFill>
              </a:rPr>
              <a:t>/docker-entrypoint.sh: /docker-</a:t>
            </a:r>
            <a:r>
              <a:rPr lang="en-GB" sz="1400" dirty="0" err="1">
                <a:solidFill>
                  <a:schemeClr val="bg1"/>
                </a:solidFill>
              </a:rPr>
              <a:t>entrypoint.d</a:t>
            </a:r>
            <a:r>
              <a:rPr lang="en-GB" sz="1400" dirty="0">
                <a:solidFill>
                  <a:schemeClr val="bg1"/>
                </a:solidFill>
              </a:rPr>
              <a:t>/ is not empty, will attempt to perform configuration</a:t>
            </a:r>
          </a:p>
          <a:p>
            <a:r>
              <a:rPr lang="en-GB" sz="1400" dirty="0">
                <a:solidFill>
                  <a:schemeClr val="bg1"/>
                </a:solidFill>
              </a:rPr>
              <a:t>/docker-entrypoint.sh: Looking for shell scripts in /docker-</a:t>
            </a:r>
            <a:r>
              <a:rPr lang="en-GB" sz="1400" dirty="0" err="1">
                <a:solidFill>
                  <a:schemeClr val="bg1"/>
                </a:solidFill>
              </a:rPr>
              <a:t>entrypoint.d</a:t>
            </a:r>
            <a:r>
              <a:rPr lang="en-GB" sz="1400" dirty="0">
                <a:solidFill>
                  <a:schemeClr val="bg1"/>
                </a:solidFill>
              </a:rPr>
              <a:t>/</a:t>
            </a:r>
          </a:p>
          <a:p>
            <a:r>
              <a:rPr lang="en-GB" sz="1400" dirty="0">
                <a:solidFill>
                  <a:schemeClr val="bg1"/>
                </a:solidFill>
              </a:rPr>
              <a:t>/docker-entrypoint.sh: Launching /docker-entrypoint.d/10-listen-on-ipv6-by-default.sh</a:t>
            </a:r>
          </a:p>
          <a:p>
            <a:r>
              <a:rPr lang="en-GB" sz="1400" dirty="0">
                <a:solidFill>
                  <a:schemeClr val="bg1"/>
                </a:solidFill>
              </a:rPr>
              <a:t>etc., etc.</a:t>
            </a:r>
          </a:p>
        </p:txBody>
      </p:sp>
      <p:cxnSp>
        <p:nvCxnSpPr>
          <p:cNvPr id="7" name="Straight Arrow Connector 6"/>
          <p:cNvCxnSpPr/>
          <p:nvPr/>
        </p:nvCxnSpPr>
        <p:spPr bwMode="auto">
          <a:xfrm>
            <a:off x="1216106" y="3474067"/>
            <a:ext cx="849417" cy="208873"/>
          </a:xfrm>
          <a:prstGeom prst="straightConnector1">
            <a:avLst/>
          </a:prstGeom>
          <a:solidFill>
            <a:schemeClr val="accent1"/>
          </a:solidFill>
          <a:ln w="28575" cap="flat" cmpd="sng" algn="ctr">
            <a:solidFill>
              <a:srgbClr val="FFFF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p:cNvCxnSpPr/>
          <p:nvPr/>
        </p:nvCxnSpPr>
        <p:spPr bwMode="auto">
          <a:xfrm>
            <a:off x="1216106" y="3474067"/>
            <a:ext cx="1019749" cy="1611143"/>
          </a:xfrm>
          <a:prstGeom prst="straightConnector1">
            <a:avLst/>
          </a:prstGeom>
          <a:solidFill>
            <a:schemeClr val="accent1"/>
          </a:solidFill>
          <a:ln w="28575" cap="flat" cmpd="sng" algn="ctr">
            <a:solidFill>
              <a:srgbClr val="FFFF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p:cNvCxnSpPr/>
          <p:nvPr/>
        </p:nvCxnSpPr>
        <p:spPr bwMode="auto">
          <a:xfrm>
            <a:off x="2362587" y="3441575"/>
            <a:ext cx="1094435" cy="1606741"/>
          </a:xfrm>
          <a:prstGeom prst="straightConnector1">
            <a:avLst/>
          </a:prstGeom>
          <a:solidFill>
            <a:schemeClr val="accent1"/>
          </a:solidFill>
          <a:ln w="28575" cap="flat" cmpd="sng" algn="ctr">
            <a:solidFill>
              <a:srgbClr val="FFFF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1463833" y="6208293"/>
            <a:ext cx="7295587" cy="369332"/>
          </a:xfrm>
          <a:prstGeom prst="rect">
            <a:avLst/>
          </a:prstGeom>
          <a:noFill/>
        </p:spPr>
        <p:txBody>
          <a:bodyPr wrap="none" rtlCol="0">
            <a:spAutoFit/>
          </a:bodyPr>
          <a:lstStyle/>
          <a:p>
            <a:r>
              <a:rPr lang="en-GB" b="1" dirty="0"/>
              <a:t>-p=true </a:t>
            </a:r>
            <a:r>
              <a:rPr lang="en-GB" dirty="0"/>
              <a:t>means print the logs for the previous instance of the container</a:t>
            </a:r>
          </a:p>
        </p:txBody>
      </p:sp>
    </p:spTree>
    <p:extLst>
      <p:ext uri="{BB962C8B-B14F-4D97-AF65-F5344CB8AC3E}">
        <p14:creationId xmlns:p14="http://schemas.microsoft.com/office/powerpoint/2010/main" val="5516696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8B4B1-191B-47EC-A7EF-4D114FA1964A}"/>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BE2B4F0A-8852-4803-8343-A696244DF9A7}"/>
              </a:ext>
            </a:extLst>
          </p:cNvPr>
          <p:cNvSpPr>
            <a:spLocks noGrp="1"/>
          </p:cNvSpPr>
          <p:nvPr>
            <p:ph idx="1"/>
          </p:nvPr>
        </p:nvSpPr>
        <p:spPr/>
        <p:txBody>
          <a:bodyPr/>
          <a:lstStyle/>
          <a:p>
            <a:r>
              <a:rPr lang="en-GB" dirty="0"/>
              <a:t>List your pods</a:t>
            </a:r>
          </a:p>
          <a:p>
            <a:r>
              <a:rPr lang="en-GB" dirty="0"/>
              <a:t>“Describe” a pod</a:t>
            </a:r>
          </a:p>
          <a:p>
            <a:r>
              <a:rPr lang="en-GB" dirty="0"/>
              <a:t>Display the logs for a pod</a:t>
            </a:r>
          </a:p>
        </p:txBody>
      </p:sp>
      <p:sp>
        <p:nvSpPr>
          <p:cNvPr id="4" name="Footer Placeholder 3">
            <a:extLst>
              <a:ext uri="{FF2B5EF4-FFF2-40B4-BE49-F238E27FC236}">
                <a16:creationId xmlns:a16="http://schemas.microsoft.com/office/drawing/2014/main" id="{42F4664C-C4CA-44E2-BDF5-40519B8DAA1C}"/>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2841056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Label</a:t>
            </a:r>
          </a:p>
        </p:txBody>
      </p:sp>
      <p:sp>
        <p:nvSpPr>
          <p:cNvPr id="3" name="Content Placeholder 2"/>
          <p:cNvSpPr>
            <a:spLocks noGrp="1"/>
          </p:cNvSpPr>
          <p:nvPr>
            <p:ph idx="1"/>
          </p:nvPr>
        </p:nvSpPr>
        <p:spPr>
          <a:xfrm>
            <a:off x="1047750" y="631261"/>
            <a:ext cx="7029450" cy="338838"/>
          </a:xfrm>
        </p:spPr>
        <p:txBody>
          <a:bodyPr/>
          <a:lstStyle/>
          <a:p>
            <a:r>
              <a:rPr lang="en-GB" dirty="0"/>
              <a:t>We are going to use labels quite a lot in Kubernetes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78401" y="1091808"/>
            <a:ext cx="8039294" cy="4524315"/>
          </a:xfrm>
          <a:prstGeom prst="rect">
            <a:avLst/>
          </a:prstGeom>
          <a:solidFill>
            <a:srgbClr val="000000"/>
          </a:solidFill>
        </p:spPr>
        <p:txBody>
          <a:bodyPr wrap="square" rtlCol="0">
            <a:spAutoFit/>
          </a:bodyPr>
          <a:lstStyle/>
          <a:p>
            <a:r>
              <a:rPr lang="en-GB" sz="1600" b="1" dirty="0">
                <a:solidFill>
                  <a:srgbClr val="FF0000"/>
                </a:solidFill>
                <a:sym typeface="Wingdings" panose="05000000000000000000" pitchFamily="2" charset="2"/>
              </a:rPr>
              <a:t>We can select resources using the label named “run” and the value “smashing”</a:t>
            </a:r>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describe pods -n </a:t>
            </a:r>
            <a:r>
              <a:rPr lang="en-GB" sz="1600" dirty="0">
                <a:solidFill>
                  <a:srgbClr val="FFC000"/>
                </a:solidFill>
              </a:rPr>
              <a:t>&lt;your-ns-name&gt;</a:t>
            </a:r>
            <a:r>
              <a:rPr lang="en-GB" sz="1600" dirty="0">
                <a:solidFill>
                  <a:schemeClr val="accent1">
                    <a:lumMod val="50000"/>
                  </a:schemeClr>
                </a:solidFill>
              </a:rPr>
              <a:t> </a:t>
            </a:r>
          </a:p>
          <a:p>
            <a:r>
              <a:rPr lang="en-GB" sz="1600" dirty="0">
                <a:solidFill>
                  <a:schemeClr val="bg1"/>
                </a:solidFill>
              </a:rPr>
              <a:t>Name:         nginx-pod</a:t>
            </a:r>
          </a:p>
          <a:p>
            <a:r>
              <a:rPr lang="en-GB" sz="1600" dirty="0">
                <a:solidFill>
                  <a:schemeClr val="bg1"/>
                </a:solidFill>
              </a:rPr>
              <a:t>Namespace:    </a:t>
            </a:r>
            <a:r>
              <a:rPr lang="en-GB" sz="1600" dirty="0" err="1">
                <a:solidFill>
                  <a:schemeClr val="bg1"/>
                </a:solidFill>
              </a:rPr>
              <a:t>jenkins</a:t>
            </a:r>
            <a:r>
              <a:rPr lang="en-GB" sz="1600" dirty="0">
                <a:solidFill>
                  <a:schemeClr val="bg1"/>
                </a:solidFill>
              </a:rPr>
              <a:t>-ns</a:t>
            </a:r>
          </a:p>
          <a:p>
            <a:r>
              <a:rPr lang="en-GB" sz="1600" dirty="0">
                <a:solidFill>
                  <a:schemeClr val="bg1"/>
                </a:solidFill>
              </a:rPr>
              <a:t>…….</a:t>
            </a:r>
          </a:p>
          <a:p>
            <a:r>
              <a:rPr lang="en-GB" sz="1600" dirty="0">
                <a:solidFill>
                  <a:schemeClr val="bg1"/>
                </a:solidFill>
              </a:rPr>
              <a:t>Labels:       </a:t>
            </a:r>
            <a:r>
              <a:rPr lang="en-GB" sz="1600" b="1" dirty="0">
                <a:solidFill>
                  <a:schemeClr val="bg1"/>
                </a:solidFill>
              </a:rPr>
              <a:t>run=nginx-pod  </a:t>
            </a:r>
            <a:r>
              <a:rPr lang="en-GB" sz="1600" dirty="0">
                <a:solidFill>
                  <a:srgbClr val="FF0000"/>
                </a:solidFill>
                <a:sym typeface="Wingdings" panose="05000000000000000000" pitchFamily="2" charset="2"/>
              </a:rPr>
              <a:t> Note the label name “run” and the value “smashing”</a:t>
            </a:r>
            <a:endParaRPr lang="en-GB" sz="1600" dirty="0">
              <a:solidFill>
                <a:srgbClr val="FF0000"/>
              </a:solidFill>
            </a:endParaRPr>
          </a:p>
          <a:p>
            <a:r>
              <a:rPr lang="en-GB" sz="1600" dirty="0">
                <a:solidFill>
                  <a:schemeClr val="bg1"/>
                </a:solidFill>
              </a:rPr>
              <a:t>……</a:t>
            </a:r>
            <a:r>
              <a:rPr lang="en-GB" sz="1600" dirty="0" err="1">
                <a:solidFill>
                  <a:schemeClr val="bg1"/>
                </a:solidFill>
              </a:rPr>
              <a:t>etc</a:t>
            </a:r>
            <a:r>
              <a:rPr lang="en-GB" sz="1600" dirty="0">
                <a:solidFill>
                  <a:schemeClr val="bg1"/>
                </a:solidFill>
              </a:rPr>
              <a:t>, etc.</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a:t>
            </a:r>
            <a:r>
              <a:rPr lang="en-GB" sz="1600" b="1" dirty="0">
                <a:solidFill>
                  <a:schemeClr val="accent1">
                    <a:lumMod val="50000"/>
                  </a:schemeClr>
                </a:solidFill>
              </a:rPr>
              <a:t>-l </a:t>
            </a:r>
            <a:r>
              <a:rPr lang="en-GB" sz="1600" b="1" dirty="0">
                <a:solidFill>
                  <a:schemeClr val="bg2">
                    <a:lumMod val="75000"/>
                  </a:schemeClr>
                </a:solidFill>
              </a:rPr>
              <a:t>run</a:t>
            </a:r>
            <a:r>
              <a:rPr lang="en-GB" sz="1600" b="1" dirty="0">
                <a:solidFill>
                  <a:schemeClr val="accent1">
                    <a:lumMod val="50000"/>
                  </a:schemeClr>
                </a:solidFill>
              </a:rPr>
              <a:t>=</a:t>
            </a:r>
            <a:r>
              <a:rPr lang="en-GB" sz="1600" b="1" dirty="0">
                <a:solidFill>
                  <a:schemeClr val="bg2">
                    <a:lumMod val="75000"/>
                  </a:schemeClr>
                </a:solidFill>
              </a:rPr>
              <a:t>nginx-pod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accent1">
                    <a:lumMod val="50000"/>
                  </a:schemeClr>
                </a:solidFill>
              </a:rPr>
              <a:t> </a:t>
            </a:r>
            <a:endParaRPr lang="en-GB" sz="1600" b="1" dirty="0">
              <a:solidFill>
                <a:schemeClr val="bg2">
                  <a:lumMod val="75000"/>
                </a:schemeClr>
              </a:solidFill>
            </a:endParaRPr>
          </a:p>
          <a:p>
            <a:r>
              <a:rPr lang="en-GB" sz="1600" dirty="0">
                <a:solidFill>
                  <a:schemeClr val="bg1"/>
                </a:solidFill>
              </a:rPr>
              <a:t>NAME        READY   STATUS    RESTARTS   AGE</a:t>
            </a:r>
          </a:p>
          <a:p>
            <a:r>
              <a:rPr lang="en-GB" sz="1600" dirty="0">
                <a:solidFill>
                  <a:schemeClr val="bg1"/>
                </a:solidFill>
              </a:rPr>
              <a:t>nginx-pod   1/1          Running    0                   29m </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describe pod </a:t>
            </a:r>
            <a:r>
              <a:rPr lang="en-GB" sz="1600" b="1" dirty="0">
                <a:solidFill>
                  <a:schemeClr val="accent1">
                    <a:lumMod val="50000"/>
                  </a:schemeClr>
                </a:solidFill>
              </a:rPr>
              <a:t>-l </a:t>
            </a:r>
            <a:r>
              <a:rPr lang="en-GB" sz="1600" b="1" dirty="0">
                <a:solidFill>
                  <a:schemeClr val="bg2">
                    <a:lumMod val="75000"/>
                  </a:schemeClr>
                </a:solidFill>
              </a:rPr>
              <a:t>run</a:t>
            </a:r>
            <a:r>
              <a:rPr lang="en-GB" sz="1600" b="1" dirty="0">
                <a:solidFill>
                  <a:schemeClr val="accent1">
                    <a:lumMod val="50000"/>
                  </a:schemeClr>
                </a:solidFill>
              </a:rPr>
              <a:t>=</a:t>
            </a:r>
            <a:r>
              <a:rPr lang="en-GB" sz="1600" b="1" dirty="0">
                <a:solidFill>
                  <a:schemeClr val="bg2">
                    <a:lumMod val="75000"/>
                  </a:schemeClr>
                </a:solidFill>
              </a:rPr>
              <a:t>nginx-pod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accent1">
                    <a:lumMod val="50000"/>
                  </a:schemeClr>
                </a:solidFill>
              </a:rPr>
              <a:t> </a:t>
            </a:r>
            <a:endParaRPr lang="en-GB" sz="1600" b="1" dirty="0">
              <a:solidFill>
                <a:schemeClr val="bg2">
                  <a:lumMod val="75000"/>
                </a:schemeClr>
              </a:solidFill>
            </a:endParaRPr>
          </a:p>
          <a:p>
            <a:r>
              <a:rPr lang="en-GB" sz="1600" dirty="0">
                <a:solidFill>
                  <a:schemeClr val="bg1"/>
                </a:solidFill>
              </a:rPr>
              <a:t>Name:         nginx-pod</a:t>
            </a:r>
          </a:p>
          <a:p>
            <a:r>
              <a:rPr lang="en-GB" sz="1600" dirty="0">
                <a:solidFill>
                  <a:schemeClr val="bg1"/>
                </a:solidFill>
              </a:rPr>
              <a:t>Namespace:    </a:t>
            </a:r>
            <a:r>
              <a:rPr lang="en-GB" sz="1600" dirty="0" err="1">
                <a:solidFill>
                  <a:schemeClr val="bg1"/>
                </a:solidFill>
              </a:rPr>
              <a:t>jenkins</a:t>
            </a:r>
            <a:r>
              <a:rPr lang="en-GB" sz="1600" dirty="0">
                <a:solidFill>
                  <a:schemeClr val="bg1"/>
                </a:solidFill>
              </a:rPr>
              <a:t>-ns</a:t>
            </a:r>
          </a:p>
          <a:p>
            <a:r>
              <a:rPr lang="en-GB" sz="1600" dirty="0">
                <a:solidFill>
                  <a:schemeClr val="bg1"/>
                </a:solidFill>
              </a:rPr>
              <a:t>Priority:     0</a:t>
            </a:r>
          </a:p>
          <a:p>
            <a:r>
              <a:rPr lang="en-GB" sz="1600" dirty="0">
                <a:solidFill>
                  <a:schemeClr val="bg1"/>
                </a:solidFill>
              </a:rPr>
              <a:t>Node:         aks-agentpool-21039594-vmss000005/10.240.0.4</a:t>
            </a:r>
          </a:p>
          <a:p>
            <a:r>
              <a:rPr lang="en-GB" sz="1600" dirty="0">
                <a:solidFill>
                  <a:schemeClr val="bg1"/>
                </a:solidFill>
              </a:rPr>
              <a:t>Start Time:   Fri, 18 Feb 2022 11:16:41 +0000</a:t>
            </a:r>
          </a:p>
          <a:p>
            <a:r>
              <a:rPr lang="en-GB" sz="1600" dirty="0">
                <a:solidFill>
                  <a:schemeClr val="bg1"/>
                </a:solidFill>
              </a:rPr>
              <a:t>Labels:       run=nginx-pod </a:t>
            </a:r>
          </a:p>
          <a:p>
            <a:r>
              <a:rPr lang="en-GB" sz="1600" dirty="0">
                <a:solidFill>
                  <a:schemeClr val="bg1"/>
                </a:solidFill>
              </a:rPr>
              <a:t>……etc, etc.</a:t>
            </a:r>
          </a:p>
        </p:txBody>
      </p:sp>
      <p:grpSp>
        <p:nvGrpSpPr>
          <p:cNvPr id="9" name="Group 8">
            <a:extLst>
              <a:ext uri="{FF2B5EF4-FFF2-40B4-BE49-F238E27FC236}">
                <a16:creationId xmlns:a16="http://schemas.microsoft.com/office/drawing/2014/main" id="{817FBBD5-7F01-4CA2-AFF0-AA0F03E49282}"/>
              </a:ext>
            </a:extLst>
          </p:cNvPr>
          <p:cNvGrpSpPr/>
          <p:nvPr/>
        </p:nvGrpSpPr>
        <p:grpSpPr>
          <a:xfrm>
            <a:off x="5709198" y="4826675"/>
            <a:ext cx="3434802" cy="2031325"/>
            <a:chOff x="4980463" y="3934599"/>
            <a:chExt cx="3434802" cy="2031325"/>
          </a:xfrm>
        </p:grpSpPr>
        <p:sp>
          <p:nvSpPr>
            <p:cNvPr id="6" name="TextBox 5"/>
            <p:cNvSpPr txBox="1"/>
            <p:nvPr/>
          </p:nvSpPr>
          <p:spPr>
            <a:xfrm>
              <a:off x="4980463" y="3934599"/>
              <a:ext cx="3434802" cy="2031325"/>
            </a:xfrm>
            <a:prstGeom prst="rect">
              <a:avLst/>
            </a:prstGeom>
            <a:solidFill>
              <a:schemeClr val="accent6">
                <a:lumMod val="20000"/>
                <a:lumOff val="80000"/>
              </a:schemeClr>
            </a:solidFill>
            <a:ln>
              <a:solidFill>
                <a:schemeClr val="bg1"/>
              </a:solidFill>
            </a:ln>
          </p:spPr>
          <p:txBody>
            <a:bodyPr wrap="square" rtlCol="0">
              <a:spAutoFit/>
            </a:bodyPr>
            <a:lstStyle/>
            <a:p>
              <a:r>
                <a:rPr lang="en-GB" dirty="0"/>
                <a:t>Supports '=', '==', and '!='.</a:t>
              </a:r>
            </a:p>
            <a:p>
              <a:r>
                <a:rPr lang="en-GB" dirty="0"/>
                <a:t>Examples:</a:t>
              </a:r>
            </a:p>
            <a:p>
              <a:r>
                <a:rPr lang="en-GB" dirty="0"/>
                <a:t>-l key = value</a:t>
              </a:r>
            </a:p>
            <a:p>
              <a:r>
                <a:rPr lang="en-GB" dirty="0"/>
                <a:t>-l key == value</a:t>
              </a:r>
            </a:p>
            <a:p>
              <a:r>
                <a:rPr lang="en-GB" dirty="0"/>
                <a:t>-l key != value</a:t>
              </a:r>
            </a:p>
            <a:p>
              <a:r>
                <a:rPr lang="en-GB" dirty="0"/>
                <a:t>Comma separated list (AND)</a:t>
              </a:r>
            </a:p>
            <a:p>
              <a:r>
                <a:rPr lang="en-GB" dirty="0"/>
                <a:t>-l key1 = value1, key2 = value2</a:t>
              </a:r>
            </a:p>
          </p:txBody>
        </p:sp>
        <p:sp>
          <p:nvSpPr>
            <p:cNvPr id="7" name="Right Brace 6"/>
            <p:cNvSpPr/>
            <p:nvPr/>
          </p:nvSpPr>
          <p:spPr bwMode="auto">
            <a:xfrm>
              <a:off x="6637523" y="4613775"/>
              <a:ext cx="185665" cy="408463"/>
            </a:xfrm>
            <a:prstGeom prst="rightBrace">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a:off x="6860322" y="4627096"/>
              <a:ext cx="1043876" cy="369332"/>
            </a:xfrm>
            <a:prstGeom prst="rect">
              <a:avLst/>
            </a:prstGeom>
            <a:noFill/>
          </p:spPr>
          <p:txBody>
            <a:bodyPr wrap="none" rtlCol="0">
              <a:spAutoFit/>
            </a:bodyPr>
            <a:lstStyle/>
            <a:p>
              <a:r>
                <a:rPr lang="en-GB" dirty="0"/>
                <a:t>Identical</a:t>
              </a:r>
            </a:p>
          </p:txBody>
        </p:sp>
      </p:grpSp>
    </p:spTree>
    <p:extLst>
      <p:ext uri="{BB962C8B-B14F-4D97-AF65-F5344CB8AC3E}">
        <p14:creationId xmlns:p14="http://schemas.microsoft.com/office/powerpoint/2010/main" val="7853499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Labels</a:t>
            </a:r>
          </a:p>
        </p:txBody>
      </p:sp>
      <p:sp>
        <p:nvSpPr>
          <p:cNvPr id="3" name="Content Placeholder 2"/>
          <p:cNvSpPr>
            <a:spLocks noGrp="1"/>
          </p:cNvSpPr>
          <p:nvPr>
            <p:ph idx="1"/>
          </p:nvPr>
        </p:nvSpPr>
        <p:spPr/>
        <p:txBody>
          <a:bodyPr/>
          <a:lstStyle/>
          <a:p>
            <a:r>
              <a:rPr lang="en-GB" dirty="0"/>
              <a:t>Labels are vital in Kubernetes because they allow us to group things such as pods and associate objects with each other (See later notes on controllers)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6195206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956175"/>
            <a:ext cx="7029450" cy="4882650"/>
          </a:xfrm>
        </p:spPr>
        <p:txBody>
          <a:bodyPr/>
          <a:lstStyle/>
          <a:p>
            <a:r>
              <a:rPr lang="en-GB" dirty="0"/>
              <a:t>Add another label called “environment” with the value “production” to the “nginx-pod” pod</a:t>
            </a:r>
          </a:p>
          <a:p>
            <a:endParaRPr lang="en-GB" dirty="0"/>
          </a:p>
          <a:p>
            <a:endParaRPr lang="en-GB" dirty="0"/>
          </a:p>
          <a:p>
            <a:endParaRPr lang="en-GB" dirty="0"/>
          </a:p>
          <a:p>
            <a:endParaRPr lang="en-GB" dirty="0"/>
          </a:p>
          <a:p>
            <a:endParaRPr lang="en-GB" dirty="0"/>
          </a:p>
          <a:p>
            <a:endParaRPr lang="en-GB" dirty="0"/>
          </a:p>
          <a:p>
            <a:r>
              <a:rPr lang="en-GB" dirty="0"/>
              <a:t>Now search for:</a:t>
            </a:r>
          </a:p>
          <a:p>
            <a:pPr lvl="1"/>
            <a:r>
              <a:rPr lang="en-GB" dirty="0"/>
              <a:t>environment = production</a:t>
            </a:r>
          </a:p>
          <a:p>
            <a:pPr lvl="1"/>
            <a:r>
              <a:rPr lang="en-GB" dirty="0"/>
              <a:t>environment = development</a:t>
            </a:r>
          </a:p>
          <a:p>
            <a:pPr lvl="1"/>
            <a:r>
              <a:rPr lang="en-GB" dirty="0"/>
              <a:t>environment != development</a:t>
            </a:r>
          </a:p>
          <a:p>
            <a:pPr lvl="1"/>
            <a:r>
              <a:rPr lang="en-GB" dirty="0"/>
              <a:t>run = bogus </a:t>
            </a:r>
            <a:r>
              <a:rPr lang="en-GB" u="sng" dirty="0"/>
              <a:t>and</a:t>
            </a:r>
            <a:r>
              <a:rPr lang="en-GB" dirty="0"/>
              <a:t> environment = production</a:t>
            </a:r>
          </a:p>
          <a:p>
            <a:pPr lvl="1"/>
            <a:r>
              <a:rPr lang="en-GB" dirty="0"/>
              <a:t>run = smashing </a:t>
            </a:r>
            <a:r>
              <a:rPr lang="en-GB" u="sng" dirty="0"/>
              <a:t>and</a:t>
            </a:r>
            <a:r>
              <a:rPr lang="en-GB" dirty="0"/>
              <a:t> environment = production</a:t>
            </a:r>
          </a:p>
          <a:p>
            <a:pPr lvl="1"/>
            <a:endParaRPr lang="en-GB" dirty="0"/>
          </a:p>
          <a:p>
            <a:pPr lvl="1"/>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64476" y="1685936"/>
            <a:ext cx="8039294" cy="2800767"/>
          </a:xfrm>
          <a:prstGeom prst="rect">
            <a:avLst/>
          </a:prstGeom>
          <a:solidFill>
            <a:srgbClr val="000000"/>
          </a:solidFill>
        </p:spPr>
        <p:txBody>
          <a:bodyPr wrap="square" rtlCol="0">
            <a:spAutoFit/>
          </a:bodyPr>
          <a:lstStyle/>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label pod </a:t>
            </a:r>
            <a:r>
              <a:rPr lang="en-GB" sz="1600" dirty="0">
                <a:solidFill>
                  <a:srgbClr val="FFC000"/>
                </a:solidFill>
              </a:rPr>
              <a:t>nginx-pod</a:t>
            </a:r>
            <a:r>
              <a:rPr lang="en-GB" sz="1600" dirty="0">
                <a:solidFill>
                  <a:schemeClr val="accent1">
                    <a:lumMod val="50000"/>
                  </a:schemeClr>
                </a:solidFill>
              </a:rPr>
              <a:t> </a:t>
            </a:r>
            <a:r>
              <a:rPr lang="en-GB" sz="1600" dirty="0">
                <a:solidFill>
                  <a:srgbClr val="FFC000"/>
                </a:solidFill>
              </a:rPr>
              <a:t>environment=production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accent1">
                    <a:lumMod val="50000"/>
                  </a:schemeClr>
                </a:solidFill>
              </a:rPr>
              <a:t> </a:t>
            </a:r>
            <a:endParaRPr lang="en-GB" sz="1600" dirty="0">
              <a:solidFill>
                <a:srgbClr val="FFC000"/>
              </a:solidFill>
            </a:endParaRPr>
          </a:p>
          <a:p>
            <a:r>
              <a:rPr lang="en-GB" sz="1600" dirty="0">
                <a:solidFill>
                  <a:schemeClr val="bg1"/>
                </a:solidFill>
              </a:rPr>
              <a:t>pod/nginx-pod </a:t>
            </a:r>
            <a:r>
              <a:rPr lang="en-GB" sz="1600" dirty="0" err="1">
                <a:solidFill>
                  <a:schemeClr val="bg1"/>
                </a:solidFill>
              </a:rPr>
              <a:t>labeled</a:t>
            </a:r>
            <a:r>
              <a:rPr lang="en-GB" sz="1600" dirty="0">
                <a:solidFill>
                  <a:schemeClr val="bg1"/>
                </a:solidFill>
              </a:rPr>
              <a:t> </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describe pod </a:t>
            </a:r>
            <a:r>
              <a:rPr lang="en-GB" sz="1600" dirty="0">
                <a:solidFill>
                  <a:srgbClr val="FFC000"/>
                </a:solidFill>
              </a:rPr>
              <a:t>nginx-pod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accent1">
                    <a:lumMod val="50000"/>
                  </a:schemeClr>
                </a:solidFill>
              </a:rPr>
              <a:t> </a:t>
            </a:r>
            <a:endParaRPr lang="en-GB" sz="1600" dirty="0">
              <a:solidFill>
                <a:srgbClr val="FFC000"/>
              </a:solidFill>
            </a:endParaRPr>
          </a:p>
          <a:p>
            <a:r>
              <a:rPr lang="en-GB" sz="1600" dirty="0">
                <a:solidFill>
                  <a:schemeClr val="bg1"/>
                </a:solidFill>
              </a:rPr>
              <a:t>Name:         nginx-pod</a:t>
            </a:r>
          </a:p>
          <a:p>
            <a:r>
              <a:rPr lang="en-GB" sz="1600" dirty="0">
                <a:solidFill>
                  <a:schemeClr val="bg1"/>
                </a:solidFill>
              </a:rPr>
              <a:t>Namespace:    </a:t>
            </a:r>
            <a:r>
              <a:rPr lang="en-GB" sz="1600" dirty="0" err="1">
                <a:solidFill>
                  <a:schemeClr val="bg1"/>
                </a:solidFill>
              </a:rPr>
              <a:t>jenkins</a:t>
            </a:r>
            <a:r>
              <a:rPr lang="en-GB" sz="1600" dirty="0">
                <a:solidFill>
                  <a:schemeClr val="bg1"/>
                </a:solidFill>
              </a:rPr>
              <a:t>-ns</a:t>
            </a:r>
          </a:p>
          <a:p>
            <a:r>
              <a:rPr lang="en-GB" sz="1600" dirty="0">
                <a:solidFill>
                  <a:schemeClr val="bg1"/>
                </a:solidFill>
              </a:rPr>
              <a:t>Priority:     0</a:t>
            </a:r>
          </a:p>
          <a:p>
            <a:r>
              <a:rPr lang="en-GB" sz="1600" dirty="0">
                <a:solidFill>
                  <a:schemeClr val="bg1"/>
                </a:solidFill>
              </a:rPr>
              <a:t>Node:         aks-agentpool-21039594-vmss000005/10.240.0.4</a:t>
            </a:r>
          </a:p>
          <a:p>
            <a:r>
              <a:rPr lang="en-GB" sz="1600" dirty="0">
                <a:solidFill>
                  <a:schemeClr val="bg1"/>
                </a:solidFill>
              </a:rPr>
              <a:t>Start Time:   Fri, 18 Feb 2022 11:16:41 +0000</a:t>
            </a:r>
          </a:p>
          <a:p>
            <a:r>
              <a:rPr lang="en-GB" sz="1600" dirty="0">
                <a:solidFill>
                  <a:schemeClr val="bg1"/>
                </a:solidFill>
              </a:rPr>
              <a:t>Labels:        </a:t>
            </a:r>
            <a:r>
              <a:rPr lang="en-GB" sz="1600" b="1" dirty="0">
                <a:solidFill>
                  <a:schemeClr val="bg1"/>
                </a:solidFill>
              </a:rPr>
              <a:t>environment=production    </a:t>
            </a:r>
            <a:r>
              <a:rPr lang="en-GB" sz="1600" dirty="0">
                <a:solidFill>
                  <a:srgbClr val="FF0000"/>
                </a:solidFill>
                <a:sym typeface="Wingdings" panose="05000000000000000000" pitchFamily="2" charset="2"/>
              </a:rPr>
              <a:t> The label should be listed</a:t>
            </a:r>
            <a:endParaRPr lang="en-GB" sz="1600" dirty="0">
              <a:solidFill>
                <a:schemeClr val="bg1"/>
              </a:solidFill>
            </a:endParaRPr>
          </a:p>
          <a:p>
            <a:r>
              <a:rPr lang="en-GB" sz="1600" dirty="0">
                <a:solidFill>
                  <a:schemeClr val="bg1"/>
                </a:solidFill>
              </a:rPr>
              <a:t>                   run=nginx-pod</a:t>
            </a:r>
            <a:endParaRPr lang="en-GB" sz="1600" dirty="0">
              <a:solidFill>
                <a:schemeClr val="bg1"/>
              </a:solidFill>
              <a:sym typeface="Wingdings" panose="05000000000000000000" pitchFamily="2" charset="2"/>
            </a:endParaRPr>
          </a:p>
          <a:p>
            <a:r>
              <a:rPr lang="en-GB" sz="1600" dirty="0">
                <a:solidFill>
                  <a:schemeClr val="bg1"/>
                </a:solidFill>
              </a:rPr>
              <a:t>…etc.</a:t>
            </a:r>
          </a:p>
        </p:txBody>
      </p:sp>
      <p:sp>
        <p:nvSpPr>
          <p:cNvPr id="6" name="TextBox 5"/>
          <p:cNvSpPr txBox="1"/>
          <p:nvPr/>
        </p:nvSpPr>
        <p:spPr>
          <a:xfrm>
            <a:off x="6820349" y="5192494"/>
            <a:ext cx="2123626" cy="646331"/>
          </a:xfrm>
          <a:prstGeom prst="rect">
            <a:avLst/>
          </a:prstGeom>
          <a:noFill/>
        </p:spPr>
        <p:txBody>
          <a:bodyPr wrap="square" rtlCol="0">
            <a:spAutoFit/>
          </a:bodyPr>
          <a:lstStyle/>
          <a:p>
            <a:r>
              <a:rPr lang="en-GB" i="1" dirty="0"/>
              <a:t>Hint: use a comma separated list</a:t>
            </a:r>
          </a:p>
        </p:txBody>
      </p:sp>
      <p:sp>
        <p:nvSpPr>
          <p:cNvPr id="7" name="TextBox 6"/>
          <p:cNvSpPr txBox="1"/>
          <p:nvPr/>
        </p:nvSpPr>
        <p:spPr>
          <a:xfrm>
            <a:off x="1131474" y="6080101"/>
            <a:ext cx="6881051" cy="369332"/>
          </a:xfrm>
          <a:prstGeom prst="rect">
            <a:avLst/>
          </a:prstGeom>
          <a:noFill/>
          <a:ln>
            <a:solidFill>
              <a:schemeClr val="tx1"/>
            </a:solidFill>
          </a:ln>
        </p:spPr>
        <p:txBody>
          <a:bodyPr wrap="none" rtlCol="0">
            <a:spAutoFit/>
          </a:bodyPr>
          <a:lstStyle/>
          <a:p>
            <a:r>
              <a:rPr lang="en-GB" i="1" dirty="0"/>
              <a:t>$ </a:t>
            </a:r>
            <a:r>
              <a:rPr lang="en-GB" i="1" dirty="0" err="1"/>
              <a:t>kubectl</a:t>
            </a:r>
            <a:r>
              <a:rPr lang="en-GB" i="1" dirty="0"/>
              <a:t> get pods -l environment=production -n &lt;your-ns-name&gt; </a:t>
            </a:r>
          </a:p>
        </p:txBody>
      </p:sp>
      <p:sp>
        <p:nvSpPr>
          <p:cNvPr id="8" name="TextBox 7">
            <a:extLst>
              <a:ext uri="{FF2B5EF4-FFF2-40B4-BE49-F238E27FC236}">
                <a16:creationId xmlns:a16="http://schemas.microsoft.com/office/drawing/2014/main" id="{0E293C82-A6D9-467A-99D3-D7C833E7F1F2}"/>
              </a:ext>
            </a:extLst>
          </p:cNvPr>
          <p:cNvSpPr txBox="1"/>
          <p:nvPr/>
        </p:nvSpPr>
        <p:spPr>
          <a:xfrm>
            <a:off x="7044337" y="105886"/>
            <a:ext cx="1936376" cy="738664"/>
          </a:xfrm>
          <a:prstGeom prst="rect">
            <a:avLst/>
          </a:prstGeom>
          <a:noFill/>
        </p:spPr>
        <p:txBody>
          <a:bodyPr wrap="square" rtlCol="0">
            <a:spAutoFit/>
          </a:bodyPr>
          <a:lstStyle/>
          <a:p>
            <a:r>
              <a:rPr lang="en-GB" sz="1400" i="1" dirty="0"/>
              <a:t>--overwrite to change an existing labels value</a:t>
            </a:r>
          </a:p>
        </p:txBody>
      </p:sp>
    </p:spTree>
    <p:extLst>
      <p:ext uri="{BB962C8B-B14F-4D97-AF65-F5344CB8AC3E}">
        <p14:creationId xmlns:p14="http://schemas.microsoft.com/office/powerpoint/2010/main" val="7297075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Answer</a:t>
            </a:r>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80517" y="1225643"/>
            <a:ext cx="8163458" cy="4031873"/>
          </a:xfrm>
          <a:prstGeom prst="rect">
            <a:avLst/>
          </a:prstGeom>
          <a:solidFill>
            <a:srgbClr val="000000"/>
          </a:solidFill>
        </p:spPr>
        <p:txBody>
          <a:bodyPr wrap="square" rtlCol="0">
            <a:spAutoFit/>
          </a:bodyPr>
          <a:lstStyle/>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a:t>
            </a:r>
            <a:r>
              <a:rPr lang="en-GB" sz="1600" b="1" dirty="0">
                <a:solidFill>
                  <a:schemeClr val="accent1">
                    <a:lumMod val="50000"/>
                  </a:schemeClr>
                </a:solidFill>
              </a:rPr>
              <a:t>-l environment=production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accent1">
                    <a:lumMod val="50000"/>
                  </a:schemeClr>
                </a:solidFill>
              </a:rPr>
              <a:t> </a:t>
            </a:r>
            <a:endParaRPr lang="en-GB" sz="1600" b="1" dirty="0">
              <a:solidFill>
                <a:schemeClr val="accent1">
                  <a:lumMod val="50000"/>
                </a:schemeClr>
              </a:solidFill>
            </a:endParaRPr>
          </a:p>
          <a:p>
            <a:r>
              <a:rPr lang="en-GB" sz="1600" dirty="0">
                <a:solidFill>
                  <a:schemeClr val="bg1"/>
                </a:solidFill>
              </a:rPr>
              <a:t>NAME       READY   STATUS    RESTARTS   AGE</a:t>
            </a:r>
          </a:p>
          <a:p>
            <a:r>
              <a:rPr lang="en-GB" sz="1600" dirty="0">
                <a:solidFill>
                  <a:schemeClr val="bg1"/>
                </a:solidFill>
              </a:rPr>
              <a:t>nginx-pod   1/1     Running   0          24m</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a:t>
            </a:r>
            <a:r>
              <a:rPr lang="en-GB" sz="1600" b="1" dirty="0">
                <a:solidFill>
                  <a:schemeClr val="accent1">
                    <a:lumMod val="50000"/>
                  </a:schemeClr>
                </a:solidFill>
              </a:rPr>
              <a:t>-l environment==production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accent1">
                    <a:lumMod val="50000"/>
                  </a:schemeClr>
                </a:solidFill>
              </a:rPr>
              <a:t> </a:t>
            </a:r>
            <a:endParaRPr lang="en-GB" sz="1600" b="1" dirty="0">
              <a:solidFill>
                <a:schemeClr val="accent1">
                  <a:lumMod val="50000"/>
                </a:schemeClr>
              </a:solidFill>
            </a:endParaRPr>
          </a:p>
          <a:p>
            <a:r>
              <a:rPr lang="en-GB" sz="1600" dirty="0">
                <a:solidFill>
                  <a:schemeClr val="bg1"/>
                </a:solidFill>
              </a:rPr>
              <a:t>NAME       READY   STATUS    RESTARTS   AGE</a:t>
            </a:r>
          </a:p>
          <a:p>
            <a:r>
              <a:rPr lang="en-GB" sz="1600" dirty="0">
                <a:solidFill>
                  <a:schemeClr val="bg1"/>
                </a:solidFill>
              </a:rPr>
              <a:t>nginx-pod   1/1     Running   0          24m</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a:t>
            </a:r>
            <a:r>
              <a:rPr lang="en-GB" sz="1600" b="1" dirty="0">
                <a:solidFill>
                  <a:schemeClr val="accent1">
                    <a:lumMod val="50000"/>
                  </a:schemeClr>
                </a:solidFill>
              </a:rPr>
              <a:t>-l environment=development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accent1">
                    <a:lumMod val="50000"/>
                  </a:schemeClr>
                </a:solidFill>
              </a:rPr>
              <a:t> </a:t>
            </a:r>
            <a:endParaRPr lang="en-GB" sz="1600" b="1" dirty="0">
              <a:solidFill>
                <a:schemeClr val="accent1">
                  <a:lumMod val="50000"/>
                </a:schemeClr>
              </a:solidFill>
            </a:endParaRPr>
          </a:p>
          <a:p>
            <a:r>
              <a:rPr lang="en-GB" sz="1600" dirty="0">
                <a:solidFill>
                  <a:schemeClr val="bg1"/>
                </a:solidFill>
              </a:rPr>
              <a:t>No resources found.</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a:t>
            </a:r>
            <a:r>
              <a:rPr lang="en-GB" sz="1600" b="1" dirty="0">
                <a:solidFill>
                  <a:schemeClr val="accent1">
                    <a:lumMod val="50000"/>
                  </a:schemeClr>
                </a:solidFill>
              </a:rPr>
              <a:t>-l environment!=development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accent1">
                    <a:lumMod val="50000"/>
                  </a:schemeClr>
                </a:solidFill>
              </a:rPr>
              <a:t> </a:t>
            </a:r>
            <a:endParaRPr lang="en-GB" sz="1600" b="1" dirty="0">
              <a:solidFill>
                <a:schemeClr val="accent1">
                  <a:lumMod val="50000"/>
                </a:schemeClr>
              </a:solidFill>
            </a:endParaRPr>
          </a:p>
          <a:p>
            <a:r>
              <a:rPr lang="en-GB" sz="1600" dirty="0">
                <a:solidFill>
                  <a:schemeClr val="bg1"/>
                </a:solidFill>
              </a:rPr>
              <a:t>NAME       READY   STATUS    RESTARTS   AGE</a:t>
            </a:r>
          </a:p>
          <a:p>
            <a:r>
              <a:rPr lang="en-GB" sz="1600" dirty="0">
                <a:solidFill>
                  <a:schemeClr val="bg1"/>
                </a:solidFill>
              </a:rPr>
              <a:t>nginx-pod   1/1     Running   0          26m</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a:t>
            </a:r>
            <a:r>
              <a:rPr lang="en-GB" sz="1600" b="1" dirty="0">
                <a:solidFill>
                  <a:schemeClr val="accent1">
                    <a:lumMod val="50000"/>
                  </a:schemeClr>
                </a:solidFill>
              </a:rPr>
              <a:t>-l run=</a:t>
            </a:r>
            <a:r>
              <a:rPr lang="en-GB" sz="1600" b="1" dirty="0" err="1">
                <a:solidFill>
                  <a:schemeClr val="accent1">
                    <a:lumMod val="50000"/>
                  </a:schemeClr>
                </a:solidFill>
              </a:rPr>
              <a:t>bogus,environment</a:t>
            </a:r>
            <a:r>
              <a:rPr lang="en-GB" sz="1600" b="1" dirty="0">
                <a:solidFill>
                  <a:schemeClr val="accent1">
                    <a:lumMod val="50000"/>
                  </a:schemeClr>
                </a:solidFill>
              </a:rPr>
              <a:t>!=development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accent1">
                    <a:lumMod val="50000"/>
                  </a:schemeClr>
                </a:solidFill>
              </a:rPr>
              <a:t> </a:t>
            </a:r>
            <a:endParaRPr lang="en-GB" sz="1600" b="1" dirty="0">
              <a:solidFill>
                <a:schemeClr val="accent1">
                  <a:lumMod val="50000"/>
                </a:schemeClr>
              </a:solidFill>
            </a:endParaRPr>
          </a:p>
          <a:p>
            <a:r>
              <a:rPr lang="en-GB" sz="1600" dirty="0">
                <a:solidFill>
                  <a:schemeClr val="bg1"/>
                </a:solidFill>
              </a:rPr>
              <a:t>No resources found.</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a:t>
            </a:r>
            <a:r>
              <a:rPr lang="en-GB" sz="1600" b="1" dirty="0">
                <a:solidFill>
                  <a:schemeClr val="accent1">
                    <a:lumMod val="50000"/>
                  </a:schemeClr>
                </a:solidFill>
              </a:rPr>
              <a:t>-l run=nginx-</a:t>
            </a:r>
            <a:r>
              <a:rPr lang="en-GB" sz="1600" b="1" dirty="0" err="1">
                <a:solidFill>
                  <a:schemeClr val="accent1">
                    <a:lumMod val="50000"/>
                  </a:schemeClr>
                </a:solidFill>
              </a:rPr>
              <a:t>pod,environment</a:t>
            </a:r>
            <a:r>
              <a:rPr lang="en-GB" sz="1600" b="1" dirty="0">
                <a:solidFill>
                  <a:schemeClr val="accent1">
                    <a:lumMod val="50000"/>
                  </a:schemeClr>
                </a:solidFill>
              </a:rPr>
              <a:t>!=development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accent1">
                    <a:lumMod val="50000"/>
                  </a:schemeClr>
                </a:solidFill>
              </a:rPr>
              <a:t> </a:t>
            </a:r>
            <a:endParaRPr lang="en-GB" sz="1600" b="1" dirty="0">
              <a:solidFill>
                <a:schemeClr val="accent1">
                  <a:lumMod val="50000"/>
                </a:schemeClr>
              </a:solidFill>
            </a:endParaRPr>
          </a:p>
          <a:p>
            <a:r>
              <a:rPr lang="en-GB" sz="1600" dirty="0">
                <a:solidFill>
                  <a:schemeClr val="bg1"/>
                </a:solidFill>
              </a:rPr>
              <a:t>NAME       READY   STATUS    RESTARTS   AGE</a:t>
            </a:r>
          </a:p>
          <a:p>
            <a:r>
              <a:rPr lang="en-GB" sz="1600" dirty="0">
                <a:solidFill>
                  <a:schemeClr val="bg1"/>
                </a:solidFill>
              </a:rPr>
              <a:t>nginx-pod   1/1     Running   0          26m</a:t>
            </a:r>
          </a:p>
        </p:txBody>
      </p:sp>
      <p:sp>
        <p:nvSpPr>
          <p:cNvPr id="6" name="Right Brace 5"/>
          <p:cNvSpPr/>
          <p:nvPr/>
        </p:nvSpPr>
        <p:spPr bwMode="auto">
          <a:xfrm>
            <a:off x="6854615" y="1342932"/>
            <a:ext cx="348122" cy="1369279"/>
          </a:xfrm>
          <a:prstGeom prst="rightBrac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7182251" y="1765961"/>
            <a:ext cx="1684479" cy="523220"/>
          </a:xfrm>
          <a:prstGeom prst="rect">
            <a:avLst/>
          </a:prstGeom>
          <a:noFill/>
        </p:spPr>
        <p:txBody>
          <a:bodyPr wrap="square" rtlCol="0">
            <a:spAutoFit/>
          </a:bodyPr>
          <a:lstStyle/>
          <a:p>
            <a:r>
              <a:rPr lang="en-GB" sz="1400" i="1" dirty="0">
                <a:solidFill>
                  <a:srgbClr val="FF0000"/>
                </a:solidFill>
              </a:rPr>
              <a:t>These are identical commands</a:t>
            </a:r>
          </a:p>
        </p:txBody>
      </p:sp>
    </p:spTree>
    <p:extLst>
      <p:ext uri="{BB962C8B-B14F-4D97-AF65-F5344CB8AC3E}">
        <p14:creationId xmlns:p14="http://schemas.microsoft.com/office/powerpoint/2010/main" val="18263505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Output Format</a:t>
            </a:r>
          </a:p>
        </p:txBody>
      </p:sp>
      <p:sp>
        <p:nvSpPr>
          <p:cNvPr id="3" name="Content Placeholder 2"/>
          <p:cNvSpPr>
            <a:spLocks noGrp="1"/>
          </p:cNvSpPr>
          <p:nvPr>
            <p:ph idx="1"/>
          </p:nvPr>
        </p:nvSpPr>
        <p:spPr>
          <a:xfrm>
            <a:off x="1047750" y="919042"/>
            <a:ext cx="7029450" cy="4919783"/>
          </a:xfrm>
        </p:spPr>
        <p:txBody>
          <a:bodyPr/>
          <a:lstStyle/>
          <a:p>
            <a:r>
              <a:rPr lang="en-GB" dirty="0"/>
              <a:t>You can format or sort the output of certain commands using --output (or shorthand -o)</a:t>
            </a:r>
          </a:p>
          <a:p>
            <a:r>
              <a:rPr lang="en-GB" dirty="0"/>
              <a:t>Examples: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443259340"/>
              </p:ext>
            </p:extLst>
          </p:nvPr>
        </p:nvGraphicFramePr>
        <p:xfrm>
          <a:off x="450238" y="2022157"/>
          <a:ext cx="8368847" cy="3677920"/>
        </p:xfrm>
        <a:graphic>
          <a:graphicData uri="http://schemas.openxmlformats.org/drawingml/2006/table">
            <a:tbl>
              <a:tblPr firstRow="1" bandRow="1">
                <a:tableStyleId>{5940675A-B579-460E-94D1-54222C63F5DA}</a:tableStyleId>
              </a:tblPr>
              <a:tblGrid>
                <a:gridCol w="3843265">
                  <a:extLst>
                    <a:ext uri="{9D8B030D-6E8A-4147-A177-3AD203B41FA5}">
                      <a16:colId xmlns:a16="http://schemas.microsoft.com/office/drawing/2014/main" val="2393984609"/>
                    </a:ext>
                  </a:extLst>
                </a:gridCol>
                <a:gridCol w="4525582">
                  <a:extLst>
                    <a:ext uri="{9D8B030D-6E8A-4147-A177-3AD203B41FA5}">
                      <a16:colId xmlns:a16="http://schemas.microsoft.com/office/drawing/2014/main" val="2888336359"/>
                    </a:ext>
                  </a:extLst>
                </a:gridCol>
              </a:tblGrid>
              <a:tr h="370840">
                <a:tc>
                  <a:txBody>
                    <a:bodyPr/>
                    <a:lstStyle/>
                    <a:p>
                      <a:r>
                        <a:rPr lang="en-GB" dirty="0"/>
                        <a:t>-o name</a:t>
                      </a:r>
                    </a:p>
                  </a:txBody>
                  <a:tcPr/>
                </a:tc>
                <a:tc>
                  <a:txBody>
                    <a:bodyPr/>
                    <a:lstStyle/>
                    <a:p>
                      <a:r>
                        <a:rPr lang="en-GB" dirty="0"/>
                        <a:t>Print</a:t>
                      </a:r>
                      <a:r>
                        <a:rPr lang="en-GB" baseline="0" dirty="0"/>
                        <a:t> out just the name of the resource</a:t>
                      </a:r>
                      <a:endParaRPr lang="en-GB" dirty="0"/>
                    </a:p>
                  </a:txBody>
                  <a:tcPr/>
                </a:tc>
                <a:extLst>
                  <a:ext uri="{0D108BD9-81ED-4DB2-BD59-A6C34878D82A}">
                    <a16:rowId xmlns:a16="http://schemas.microsoft.com/office/drawing/2014/main" val="1665603767"/>
                  </a:ext>
                </a:extLst>
              </a:tr>
              <a:tr h="370840">
                <a:tc>
                  <a:txBody>
                    <a:bodyPr/>
                    <a:lstStyle/>
                    <a:p>
                      <a:r>
                        <a:rPr lang="en-GB" dirty="0"/>
                        <a:t>-o </a:t>
                      </a:r>
                      <a:r>
                        <a:rPr lang="en-GB" dirty="0" err="1"/>
                        <a:t>yaml</a:t>
                      </a:r>
                      <a:endParaRPr lang="en-GB" dirty="0"/>
                    </a:p>
                  </a:txBody>
                  <a:tcPr/>
                </a:tc>
                <a:tc>
                  <a:txBody>
                    <a:bodyPr/>
                    <a:lstStyle/>
                    <a:p>
                      <a:r>
                        <a:rPr lang="en-GB" dirty="0"/>
                        <a:t>Output in .YAML file</a:t>
                      </a:r>
                      <a:r>
                        <a:rPr lang="en-GB" baseline="0" dirty="0"/>
                        <a:t> format</a:t>
                      </a:r>
                      <a:endParaRPr lang="en-GB" dirty="0"/>
                    </a:p>
                  </a:txBody>
                  <a:tcPr/>
                </a:tc>
                <a:extLst>
                  <a:ext uri="{0D108BD9-81ED-4DB2-BD59-A6C34878D82A}">
                    <a16:rowId xmlns:a16="http://schemas.microsoft.com/office/drawing/2014/main" val="2172390435"/>
                  </a:ext>
                </a:extLst>
              </a:tr>
              <a:tr h="370840">
                <a:tc>
                  <a:txBody>
                    <a:bodyPr/>
                    <a:lstStyle/>
                    <a:p>
                      <a:r>
                        <a:rPr lang="en-GB" dirty="0"/>
                        <a:t>-o </a:t>
                      </a:r>
                      <a:r>
                        <a:rPr lang="en-GB" dirty="0" err="1"/>
                        <a:t>json</a:t>
                      </a:r>
                      <a:endParaRPr lang="en-GB" dirty="0"/>
                    </a:p>
                  </a:txBody>
                  <a:tcPr/>
                </a:tc>
                <a:tc>
                  <a:txBody>
                    <a:bodyPr/>
                    <a:lstStyle/>
                    <a:p>
                      <a:r>
                        <a:rPr lang="en-GB" dirty="0"/>
                        <a:t>Output in .JSON file</a:t>
                      </a:r>
                      <a:r>
                        <a:rPr lang="en-GB" baseline="0" dirty="0"/>
                        <a:t> format</a:t>
                      </a:r>
                      <a:endParaRPr lang="en-GB" dirty="0"/>
                    </a:p>
                  </a:txBody>
                  <a:tcPr/>
                </a:tc>
                <a:extLst>
                  <a:ext uri="{0D108BD9-81ED-4DB2-BD59-A6C34878D82A}">
                    <a16:rowId xmlns:a16="http://schemas.microsoft.com/office/drawing/2014/main" val="4263080228"/>
                  </a:ext>
                </a:extLst>
              </a:tr>
              <a:tr h="370840">
                <a:tc>
                  <a:txBody>
                    <a:bodyPr/>
                    <a:lstStyle/>
                    <a:p>
                      <a:r>
                        <a:rPr lang="en-GB" dirty="0"/>
                        <a:t>-o wide</a:t>
                      </a:r>
                    </a:p>
                  </a:txBody>
                  <a:tcPr/>
                </a:tc>
                <a:tc>
                  <a:txBody>
                    <a:bodyPr/>
                    <a:lstStyle/>
                    <a:p>
                      <a:r>
                        <a:rPr lang="en-GB" dirty="0"/>
                        <a:t>Output in the plain-text format with </a:t>
                      </a:r>
                      <a:r>
                        <a:rPr lang="en-GB" dirty="0">
                          <a:solidFill>
                            <a:srgbClr val="FF0000"/>
                          </a:solidFill>
                        </a:rPr>
                        <a:t>any additional information</a:t>
                      </a:r>
                    </a:p>
                  </a:txBody>
                  <a:tcPr/>
                </a:tc>
                <a:extLst>
                  <a:ext uri="{0D108BD9-81ED-4DB2-BD59-A6C34878D82A}">
                    <a16:rowId xmlns:a16="http://schemas.microsoft.com/office/drawing/2014/main" val="4259063211"/>
                  </a:ext>
                </a:extLst>
              </a:tr>
              <a:tr h="370840">
                <a:tc>
                  <a:txBody>
                    <a:bodyPr/>
                    <a:lstStyle/>
                    <a:p>
                      <a:r>
                        <a:rPr lang="en-GB" dirty="0"/>
                        <a:t>-o custom-columns=&lt;spec&gt;</a:t>
                      </a:r>
                    </a:p>
                  </a:txBody>
                  <a:tcPr/>
                </a:tc>
                <a:tc>
                  <a:txBody>
                    <a:bodyPr/>
                    <a:lstStyle/>
                    <a:p>
                      <a:r>
                        <a:rPr lang="en-GB" dirty="0"/>
                        <a:t>Print a table using a comma separated list of custom columns.</a:t>
                      </a:r>
                    </a:p>
                    <a:p>
                      <a:r>
                        <a:rPr lang="en-GB" dirty="0"/>
                        <a:t>&lt;</a:t>
                      </a:r>
                      <a:r>
                        <a:rPr lang="en-GB" dirty="0" err="1"/>
                        <a:t>ColumnName</a:t>
                      </a:r>
                      <a:r>
                        <a:rPr lang="en-GB" dirty="0"/>
                        <a:t>&gt;:&lt;</a:t>
                      </a:r>
                      <a:r>
                        <a:rPr lang="en-GB" dirty="0" err="1"/>
                        <a:t>json</a:t>
                      </a:r>
                      <a:r>
                        <a:rPr lang="en-GB" dirty="0"/>
                        <a:t>-</a:t>
                      </a:r>
                      <a:r>
                        <a:rPr lang="en-GB" baseline="0" dirty="0"/>
                        <a:t>field&gt;</a:t>
                      </a:r>
                      <a:endParaRPr lang="en-GB" dirty="0"/>
                    </a:p>
                  </a:txBody>
                  <a:tcPr/>
                </a:tc>
                <a:extLst>
                  <a:ext uri="{0D108BD9-81ED-4DB2-BD59-A6C34878D82A}">
                    <a16:rowId xmlns:a16="http://schemas.microsoft.com/office/drawing/2014/main" val="2862372323"/>
                  </a:ext>
                </a:extLst>
              </a:tr>
              <a:tr h="370840">
                <a:tc>
                  <a:txBody>
                    <a:bodyPr/>
                    <a:lstStyle/>
                    <a:p>
                      <a:r>
                        <a:rPr lang="en-GB" dirty="0"/>
                        <a:t>-o custom-columns-file=&lt;filename&gt;</a:t>
                      </a:r>
                    </a:p>
                  </a:txBody>
                  <a:tcPr/>
                </a:tc>
                <a:tc>
                  <a:txBody>
                    <a:bodyPr/>
                    <a:lstStyle/>
                    <a:p>
                      <a:r>
                        <a:rPr lang="en-GB" dirty="0"/>
                        <a:t>Print a table using the custom columns template in the &lt;filename&gt; file</a:t>
                      </a:r>
                    </a:p>
                  </a:txBody>
                  <a:tcPr/>
                </a:tc>
                <a:extLst>
                  <a:ext uri="{0D108BD9-81ED-4DB2-BD59-A6C34878D82A}">
                    <a16:rowId xmlns:a16="http://schemas.microsoft.com/office/drawing/2014/main" val="3016144729"/>
                  </a:ext>
                </a:extLst>
              </a:tr>
              <a:tr h="370840">
                <a:tc>
                  <a:txBody>
                    <a:bodyPr/>
                    <a:lstStyle/>
                    <a:p>
                      <a:r>
                        <a:rPr lang="en-GB" dirty="0"/>
                        <a:t>--sort-by &lt;</a:t>
                      </a:r>
                      <a:r>
                        <a:rPr lang="en-GB" dirty="0" err="1"/>
                        <a:t>json</a:t>
                      </a:r>
                      <a:r>
                        <a:rPr lang="en-GB" dirty="0"/>
                        <a:t>-field&gt;</a:t>
                      </a:r>
                    </a:p>
                  </a:txBody>
                  <a:tcPr/>
                </a:tc>
                <a:tc>
                  <a:txBody>
                    <a:bodyPr/>
                    <a:lstStyle/>
                    <a:p>
                      <a:r>
                        <a:rPr lang="en-GB" dirty="0"/>
                        <a:t>Sort the output</a:t>
                      </a:r>
                      <a:r>
                        <a:rPr lang="en-GB" baseline="0" dirty="0"/>
                        <a:t> list of Kubernetes objects</a:t>
                      </a:r>
                      <a:endParaRPr lang="en-GB" dirty="0"/>
                    </a:p>
                  </a:txBody>
                  <a:tcPr/>
                </a:tc>
                <a:extLst>
                  <a:ext uri="{0D108BD9-81ED-4DB2-BD59-A6C34878D82A}">
                    <a16:rowId xmlns:a16="http://schemas.microsoft.com/office/drawing/2014/main" val="165552808"/>
                  </a:ext>
                </a:extLst>
              </a:tr>
            </a:tbl>
          </a:graphicData>
        </a:graphic>
      </p:graphicFrame>
      <p:sp>
        <p:nvSpPr>
          <p:cNvPr id="6" name="TextBox 5"/>
          <p:cNvSpPr txBox="1"/>
          <p:nvPr/>
        </p:nvSpPr>
        <p:spPr>
          <a:xfrm>
            <a:off x="3457828" y="6063020"/>
            <a:ext cx="5686172" cy="369332"/>
          </a:xfrm>
          <a:prstGeom prst="rect">
            <a:avLst/>
          </a:prstGeom>
          <a:noFill/>
        </p:spPr>
        <p:txBody>
          <a:bodyPr wrap="none" rtlCol="0">
            <a:spAutoFit/>
          </a:bodyPr>
          <a:lstStyle/>
          <a:p>
            <a:r>
              <a:rPr lang="en-GB" dirty="0"/>
              <a:t>https://kubernetes.io/docs/reference/kubectl/overview/</a:t>
            </a:r>
          </a:p>
        </p:txBody>
      </p:sp>
    </p:spTree>
    <p:extLst>
      <p:ext uri="{BB962C8B-B14F-4D97-AF65-F5344CB8AC3E}">
        <p14:creationId xmlns:p14="http://schemas.microsoft.com/office/powerpoint/2010/main" val="2057729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a:xfrm>
            <a:off x="797102" y="1422319"/>
            <a:ext cx="7029450" cy="4114800"/>
          </a:xfrm>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29869" y="923937"/>
            <a:ext cx="8039294" cy="5463034"/>
          </a:xfrm>
          <a:prstGeom prst="rect">
            <a:avLst/>
          </a:prstGeom>
          <a:solidFill>
            <a:srgbClr val="000000"/>
          </a:solidFill>
        </p:spPr>
        <p:txBody>
          <a:bodyPr wrap="square" rtlCol="0">
            <a:spAutoFit/>
          </a:bodyPr>
          <a:lstStyle/>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name -n </a:t>
            </a:r>
            <a:r>
              <a:rPr lang="en-GB" sz="1600" dirty="0">
                <a:solidFill>
                  <a:srgbClr val="FFC000"/>
                </a:solidFill>
              </a:rPr>
              <a:t>&lt;your-ns-name&gt;</a:t>
            </a:r>
            <a:r>
              <a:rPr lang="en-GB" sz="1600" dirty="0">
                <a:solidFill>
                  <a:schemeClr val="accent1">
                    <a:lumMod val="50000"/>
                  </a:schemeClr>
                </a:solidFill>
              </a:rPr>
              <a:t> </a:t>
            </a:r>
          </a:p>
          <a:p>
            <a:r>
              <a:rPr lang="en-GB" sz="1600" dirty="0">
                <a:solidFill>
                  <a:schemeClr val="bg1"/>
                </a:solidFill>
              </a:rPr>
              <a:t>pod/nginx-pod</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a:t>
            </a:r>
            <a:r>
              <a:rPr lang="en-GB" sz="1600" b="1" dirty="0">
                <a:solidFill>
                  <a:schemeClr val="accent1">
                    <a:lumMod val="50000"/>
                  </a:schemeClr>
                </a:solidFill>
              </a:rPr>
              <a:t>-o wide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accent1">
                    <a:lumMod val="50000"/>
                  </a:schemeClr>
                </a:solidFill>
              </a:rPr>
              <a:t> </a:t>
            </a:r>
            <a:endParaRPr lang="en-GB" sz="1600" b="1" dirty="0">
              <a:solidFill>
                <a:schemeClr val="accent1">
                  <a:lumMod val="50000"/>
                </a:schemeClr>
              </a:solidFill>
            </a:endParaRPr>
          </a:p>
          <a:p>
            <a:r>
              <a:rPr lang="en-GB" sz="1050" dirty="0">
                <a:solidFill>
                  <a:schemeClr val="bg1"/>
                </a:solidFill>
              </a:rPr>
              <a:t>NAME        READY   STATUS    RESTARTS   AGE   IP            NODE                                NOMINATED NODE   READINESS GATES</a:t>
            </a:r>
          </a:p>
          <a:p>
            <a:r>
              <a:rPr lang="en-GB" sz="1050" dirty="0">
                <a:solidFill>
                  <a:schemeClr val="bg1"/>
                </a:solidFill>
              </a:rPr>
              <a:t>nginx-pod   1/1     Running   0          54m   10.244.0.13   aks-agentpool-21039594-vmss000005   &lt;none&gt;           &lt;none&gt;</a:t>
            </a:r>
            <a:endParaRPr lang="en-GB" sz="1200" dirty="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json -n </a:t>
            </a:r>
            <a:r>
              <a:rPr lang="en-GB" sz="1600" dirty="0">
                <a:solidFill>
                  <a:srgbClr val="FFC000"/>
                </a:solidFill>
              </a:rPr>
              <a:t>&lt;your-ns-name&gt;</a:t>
            </a:r>
            <a:r>
              <a:rPr lang="en-GB" sz="1600" dirty="0">
                <a:solidFill>
                  <a:schemeClr val="accent1">
                    <a:lumMod val="50000"/>
                  </a:schemeClr>
                </a:solidFill>
              </a:rPr>
              <a:t> </a:t>
            </a:r>
          </a:p>
          <a:p>
            <a:r>
              <a:rPr lang="en-GB" sz="1600" dirty="0">
                <a:solidFill>
                  <a:schemeClr val="bg1"/>
                </a:solidFill>
              </a:rPr>
              <a:t>{</a:t>
            </a:r>
          </a:p>
          <a:p>
            <a:r>
              <a:rPr lang="en-GB" sz="1600" dirty="0">
                <a:solidFill>
                  <a:schemeClr val="bg1"/>
                </a:solidFill>
              </a:rPr>
              <a:t>    "</a:t>
            </a:r>
            <a:r>
              <a:rPr lang="en-GB" sz="1600" dirty="0" err="1">
                <a:solidFill>
                  <a:schemeClr val="bg1"/>
                </a:solidFill>
              </a:rPr>
              <a:t>apiVersion</a:t>
            </a:r>
            <a:r>
              <a:rPr lang="en-GB" sz="1600" dirty="0">
                <a:solidFill>
                  <a:schemeClr val="bg1"/>
                </a:solidFill>
              </a:rPr>
              <a:t>": "v1",</a:t>
            </a:r>
          </a:p>
          <a:p>
            <a:r>
              <a:rPr lang="en-GB" sz="1600" dirty="0">
                <a:solidFill>
                  <a:schemeClr val="bg1"/>
                </a:solidFill>
              </a:rPr>
              <a:t>    "items": [ etc., etc.</a:t>
            </a:r>
          </a:p>
          <a:p>
            <a:endParaRPr lang="en-GB" sz="1600" dirty="0">
              <a:solidFill>
                <a:schemeClr val="bg1"/>
              </a:solidFill>
            </a:endParaRPr>
          </a:p>
          <a:p>
            <a:endParaRPr lang="en-GB" sz="1600" dirty="0">
              <a:solidFill>
                <a:schemeClr val="bg1"/>
              </a:solidFill>
            </a:endParaRPr>
          </a:p>
          <a:p>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a:t>
            </a:r>
            <a:r>
              <a:rPr lang="en-GB" sz="1600" dirty="0" err="1">
                <a:solidFill>
                  <a:schemeClr val="accent1">
                    <a:lumMod val="50000"/>
                  </a:schemeClr>
                </a:solidFill>
              </a:rPr>
              <a:t>yaml</a:t>
            </a:r>
            <a:r>
              <a:rPr lang="en-GB" sz="1600" dirty="0">
                <a:solidFill>
                  <a:schemeClr val="accent1">
                    <a:lumMod val="50000"/>
                  </a:schemeClr>
                </a:solidFill>
              </a:rPr>
              <a:t> -n </a:t>
            </a:r>
            <a:r>
              <a:rPr lang="en-GB" sz="1600" dirty="0">
                <a:solidFill>
                  <a:srgbClr val="FFC000"/>
                </a:solidFill>
              </a:rPr>
              <a:t>&lt;your-ns-name&gt;</a:t>
            </a:r>
            <a:r>
              <a:rPr lang="en-GB" sz="1600" dirty="0">
                <a:solidFill>
                  <a:schemeClr val="accent1">
                    <a:lumMod val="50000"/>
                  </a:schemeClr>
                </a:solidFill>
              </a:rPr>
              <a:t> </a:t>
            </a:r>
          </a:p>
          <a:p>
            <a:r>
              <a:rPr lang="en-GB" sz="1600" dirty="0" err="1">
                <a:solidFill>
                  <a:schemeClr val="bg1"/>
                </a:solidFill>
              </a:rPr>
              <a:t>apiVersion</a:t>
            </a:r>
            <a:r>
              <a:rPr lang="en-GB" sz="1600" dirty="0">
                <a:solidFill>
                  <a:schemeClr val="bg1"/>
                </a:solidFill>
              </a:rPr>
              <a:t>: v1</a:t>
            </a:r>
          </a:p>
          <a:p>
            <a:r>
              <a:rPr lang="en-GB" sz="1600" dirty="0">
                <a:solidFill>
                  <a:schemeClr val="bg1"/>
                </a:solidFill>
              </a:rPr>
              <a:t>items:</a:t>
            </a:r>
          </a:p>
          <a:p>
            <a:pPr marL="285750" indent="-285750">
              <a:buFontTx/>
              <a:buChar char="-"/>
            </a:pPr>
            <a:r>
              <a:rPr lang="en-GB" sz="1600" dirty="0" err="1">
                <a:solidFill>
                  <a:schemeClr val="bg1"/>
                </a:solidFill>
              </a:rPr>
              <a:t>apiVersion</a:t>
            </a:r>
            <a:r>
              <a:rPr lang="en-GB" sz="1600" dirty="0">
                <a:solidFill>
                  <a:schemeClr val="bg1"/>
                </a:solidFill>
              </a:rPr>
              <a:t>: v1, etc., etc.</a:t>
            </a:r>
          </a:p>
          <a:p>
            <a:pPr marL="285750" indent="-285750">
              <a:buFontTx/>
              <a:buChar char="-"/>
            </a:pPr>
            <a:endParaRPr lang="en-GB" sz="1600" dirty="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custom-columns=PodName:</a:t>
            </a:r>
            <a:r>
              <a:rPr lang="en-GB" sz="1600" dirty="0">
                <a:solidFill>
                  <a:srgbClr val="FF0000"/>
                </a:solidFill>
              </a:rPr>
              <a:t>metadata.name</a:t>
            </a:r>
            <a:r>
              <a:rPr lang="en-GB" sz="1600" dirty="0">
                <a:solidFill>
                  <a:schemeClr val="accent1">
                    <a:lumMod val="50000"/>
                  </a:schemeClr>
                </a:solidFill>
              </a:rPr>
              <a:t>,Labels:</a:t>
            </a:r>
            <a:r>
              <a:rPr lang="en-GB" sz="1600" dirty="0">
                <a:solidFill>
                  <a:srgbClr val="FF0000"/>
                </a:solidFill>
              </a:rPr>
              <a:t>metadata.labels,Image:spec.containers[*].image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accent1">
                    <a:lumMod val="50000"/>
                  </a:schemeClr>
                </a:solidFill>
              </a:rPr>
              <a:t> </a:t>
            </a:r>
            <a:endParaRPr lang="en-GB" sz="1600" dirty="0">
              <a:solidFill>
                <a:srgbClr val="FF0000"/>
              </a:solidFill>
            </a:endParaRPr>
          </a:p>
          <a:p>
            <a:r>
              <a:rPr lang="en-GB" sz="1400" dirty="0" err="1">
                <a:solidFill>
                  <a:schemeClr val="bg1"/>
                </a:solidFill>
              </a:rPr>
              <a:t>PodName</a:t>
            </a:r>
            <a:r>
              <a:rPr lang="en-GB" sz="1400" dirty="0">
                <a:solidFill>
                  <a:schemeClr val="bg1"/>
                </a:solidFill>
              </a:rPr>
              <a:t>     Labels                                                              Image</a:t>
            </a:r>
          </a:p>
          <a:p>
            <a:r>
              <a:rPr lang="en-GB" sz="1400" dirty="0">
                <a:solidFill>
                  <a:schemeClr val="bg1"/>
                </a:solidFill>
              </a:rPr>
              <a:t>nginx-pod     map[</a:t>
            </a:r>
            <a:r>
              <a:rPr lang="en-GB" sz="1400" dirty="0" err="1">
                <a:solidFill>
                  <a:schemeClr val="bg1"/>
                </a:solidFill>
              </a:rPr>
              <a:t>environment:production</a:t>
            </a:r>
            <a:r>
              <a:rPr lang="en-GB" sz="1400" dirty="0">
                <a:solidFill>
                  <a:schemeClr val="bg1"/>
                </a:solidFill>
              </a:rPr>
              <a:t> </a:t>
            </a:r>
            <a:r>
              <a:rPr lang="en-GB" sz="1400" dirty="0" err="1">
                <a:solidFill>
                  <a:schemeClr val="bg1"/>
                </a:solidFill>
              </a:rPr>
              <a:t>run:nginx-pod</a:t>
            </a:r>
            <a:r>
              <a:rPr lang="en-GB" sz="1400" dirty="0">
                <a:solidFill>
                  <a:schemeClr val="bg1"/>
                </a:solidFill>
              </a:rPr>
              <a:t>]   nginx</a:t>
            </a:r>
          </a:p>
        </p:txBody>
      </p:sp>
      <p:sp>
        <p:nvSpPr>
          <p:cNvPr id="6" name="TextBox 5"/>
          <p:cNvSpPr txBox="1"/>
          <p:nvPr/>
        </p:nvSpPr>
        <p:spPr>
          <a:xfrm>
            <a:off x="4237803" y="2179754"/>
            <a:ext cx="3422732" cy="2246769"/>
          </a:xfrm>
          <a:prstGeom prst="rect">
            <a:avLst/>
          </a:prstGeom>
          <a:noFill/>
          <a:ln w="19050">
            <a:solidFill>
              <a:schemeClr val="bg1"/>
            </a:solidFill>
          </a:ln>
        </p:spPr>
        <p:txBody>
          <a:bodyPr wrap="none" rtlCol="0">
            <a:spAutoFit/>
          </a:bodyPr>
          <a:lstStyle/>
          <a:p>
            <a:r>
              <a:rPr lang="en-GB" sz="1000" dirty="0">
                <a:solidFill>
                  <a:schemeClr val="bg1"/>
                </a:solidFill>
              </a:rPr>
              <a:t>{</a:t>
            </a:r>
          </a:p>
          <a:p>
            <a:r>
              <a:rPr lang="en-GB" sz="1000" dirty="0">
                <a:solidFill>
                  <a:schemeClr val="bg1"/>
                </a:solidFill>
              </a:rPr>
              <a:t>    "</a:t>
            </a:r>
            <a:r>
              <a:rPr lang="en-GB" sz="1000" dirty="0" err="1">
                <a:solidFill>
                  <a:schemeClr val="bg1"/>
                </a:solidFill>
              </a:rPr>
              <a:t>apiVersion</a:t>
            </a:r>
            <a:r>
              <a:rPr lang="en-GB" sz="1000" dirty="0">
                <a:solidFill>
                  <a:schemeClr val="bg1"/>
                </a:solidFill>
              </a:rPr>
              <a:t>": "v1",</a:t>
            </a:r>
          </a:p>
          <a:p>
            <a:r>
              <a:rPr lang="en-GB" sz="1000" dirty="0">
                <a:solidFill>
                  <a:schemeClr val="bg1"/>
                </a:solidFill>
              </a:rPr>
              <a:t>    "items": [</a:t>
            </a:r>
          </a:p>
          <a:p>
            <a:r>
              <a:rPr lang="en-GB" sz="1000" dirty="0">
                <a:solidFill>
                  <a:schemeClr val="bg1"/>
                </a:solidFill>
              </a:rPr>
              <a:t>        {</a:t>
            </a:r>
          </a:p>
          <a:p>
            <a:r>
              <a:rPr lang="en-GB" sz="1000" dirty="0">
                <a:solidFill>
                  <a:schemeClr val="bg1"/>
                </a:solidFill>
              </a:rPr>
              <a:t>            "</a:t>
            </a:r>
            <a:r>
              <a:rPr lang="en-GB" sz="1000" dirty="0" err="1">
                <a:solidFill>
                  <a:schemeClr val="bg1"/>
                </a:solidFill>
              </a:rPr>
              <a:t>apiVersion</a:t>
            </a:r>
            <a:r>
              <a:rPr lang="en-GB" sz="1000" dirty="0">
                <a:solidFill>
                  <a:schemeClr val="bg1"/>
                </a:solidFill>
              </a:rPr>
              <a:t>": "v1",</a:t>
            </a:r>
          </a:p>
          <a:p>
            <a:r>
              <a:rPr lang="en-GB" sz="1000" dirty="0">
                <a:solidFill>
                  <a:schemeClr val="bg1"/>
                </a:solidFill>
              </a:rPr>
              <a:t>            "kind": "Pod",</a:t>
            </a:r>
          </a:p>
          <a:p>
            <a:r>
              <a:rPr lang="en-GB" sz="1000" dirty="0">
                <a:solidFill>
                  <a:schemeClr val="bg1"/>
                </a:solidFill>
              </a:rPr>
              <a:t>            "</a:t>
            </a:r>
            <a:r>
              <a:rPr lang="en-GB" sz="1000" dirty="0">
                <a:solidFill>
                  <a:srgbClr val="FF0000"/>
                </a:solidFill>
              </a:rPr>
              <a:t>metadata</a:t>
            </a:r>
            <a:r>
              <a:rPr lang="en-GB" sz="1000" dirty="0">
                <a:solidFill>
                  <a:schemeClr val="bg1"/>
                </a:solidFill>
              </a:rPr>
              <a:t>": {</a:t>
            </a:r>
          </a:p>
          <a:p>
            <a:r>
              <a:rPr lang="en-GB" sz="1000" dirty="0">
                <a:solidFill>
                  <a:schemeClr val="bg1"/>
                </a:solidFill>
              </a:rPr>
              <a:t>                "</a:t>
            </a:r>
            <a:r>
              <a:rPr lang="en-GB" sz="1000" dirty="0" err="1">
                <a:solidFill>
                  <a:schemeClr val="bg1"/>
                </a:solidFill>
              </a:rPr>
              <a:t>creationTimestamp</a:t>
            </a:r>
            <a:r>
              <a:rPr lang="en-GB" sz="1000" dirty="0">
                <a:solidFill>
                  <a:schemeClr val="bg1"/>
                </a:solidFill>
              </a:rPr>
              <a:t>": "2022-02-18T11:16:41Z",</a:t>
            </a:r>
          </a:p>
          <a:p>
            <a:r>
              <a:rPr lang="en-GB" sz="1000" dirty="0">
                <a:solidFill>
                  <a:schemeClr val="bg1"/>
                </a:solidFill>
              </a:rPr>
              <a:t>                "</a:t>
            </a:r>
            <a:r>
              <a:rPr lang="en-GB" sz="1000" dirty="0">
                <a:solidFill>
                  <a:srgbClr val="FF0000"/>
                </a:solidFill>
              </a:rPr>
              <a:t>labels</a:t>
            </a:r>
            <a:r>
              <a:rPr lang="en-GB" sz="1000" dirty="0">
                <a:solidFill>
                  <a:schemeClr val="bg1"/>
                </a:solidFill>
              </a:rPr>
              <a:t>": {</a:t>
            </a:r>
          </a:p>
          <a:p>
            <a:r>
              <a:rPr lang="en-GB" sz="1000" dirty="0">
                <a:solidFill>
                  <a:schemeClr val="bg1"/>
                </a:solidFill>
              </a:rPr>
              <a:t>                    "environment": "production",</a:t>
            </a:r>
          </a:p>
          <a:p>
            <a:r>
              <a:rPr lang="en-GB" sz="1000" dirty="0">
                <a:solidFill>
                  <a:schemeClr val="bg1"/>
                </a:solidFill>
              </a:rPr>
              <a:t>                    "run": "nginx-pod"</a:t>
            </a:r>
          </a:p>
          <a:p>
            <a:r>
              <a:rPr lang="en-GB" sz="1000" dirty="0">
                <a:solidFill>
                  <a:schemeClr val="bg1"/>
                </a:solidFill>
              </a:rPr>
              <a:t>                },</a:t>
            </a:r>
          </a:p>
          <a:p>
            <a:r>
              <a:rPr lang="en-GB" sz="1000" dirty="0">
                <a:solidFill>
                  <a:schemeClr val="bg1"/>
                </a:solidFill>
              </a:rPr>
              <a:t>                "</a:t>
            </a:r>
            <a:r>
              <a:rPr lang="en-GB" sz="1000" dirty="0">
                <a:solidFill>
                  <a:srgbClr val="FF0000"/>
                </a:solidFill>
              </a:rPr>
              <a:t>name</a:t>
            </a:r>
            <a:r>
              <a:rPr lang="en-GB" sz="1000" dirty="0">
                <a:solidFill>
                  <a:schemeClr val="bg1"/>
                </a:solidFill>
              </a:rPr>
              <a:t>": "nginx-pod",</a:t>
            </a:r>
          </a:p>
          <a:p>
            <a:r>
              <a:rPr lang="en-GB" sz="1000" dirty="0">
                <a:solidFill>
                  <a:schemeClr val="bg1"/>
                </a:solidFill>
              </a:rPr>
              <a:t>                "</a:t>
            </a:r>
            <a:r>
              <a:rPr lang="en-GB" sz="1000" dirty="0">
                <a:solidFill>
                  <a:srgbClr val="FF0000"/>
                </a:solidFill>
              </a:rPr>
              <a:t>namespace</a:t>
            </a:r>
            <a:r>
              <a:rPr lang="en-GB" sz="1000" dirty="0">
                <a:solidFill>
                  <a:schemeClr val="bg1"/>
                </a:solidFill>
              </a:rPr>
              <a:t>": "</a:t>
            </a:r>
            <a:r>
              <a:rPr lang="en-GB" sz="1000" dirty="0" err="1">
                <a:solidFill>
                  <a:schemeClr val="bg1"/>
                </a:solidFill>
              </a:rPr>
              <a:t>jenkins</a:t>
            </a:r>
            <a:r>
              <a:rPr lang="en-GB" sz="1000" dirty="0">
                <a:solidFill>
                  <a:schemeClr val="bg1"/>
                </a:solidFill>
              </a:rPr>
              <a:t>-ns",</a:t>
            </a:r>
          </a:p>
        </p:txBody>
      </p:sp>
      <p:cxnSp>
        <p:nvCxnSpPr>
          <p:cNvPr id="8" name="Straight Connector 7"/>
          <p:cNvCxnSpPr/>
          <p:nvPr/>
        </p:nvCxnSpPr>
        <p:spPr bwMode="auto">
          <a:xfrm flipV="1">
            <a:off x="2854599" y="2179754"/>
            <a:ext cx="1383204" cy="88416"/>
          </a:xfrm>
          <a:prstGeom prst="line">
            <a:avLst/>
          </a:prstGeom>
          <a:solidFill>
            <a:schemeClr val="accent1"/>
          </a:solidFill>
          <a:ln w="9525"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Connector 8"/>
          <p:cNvCxnSpPr/>
          <p:nvPr/>
        </p:nvCxnSpPr>
        <p:spPr bwMode="auto">
          <a:xfrm>
            <a:off x="2993847" y="3618883"/>
            <a:ext cx="1211464" cy="914400"/>
          </a:xfrm>
          <a:prstGeom prst="line">
            <a:avLst/>
          </a:prstGeom>
          <a:solidFill>
            <a:schemeClr val="accent1"/>
          </a:solidFill>
          <a:ln w="9525"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1366801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188DB-BDCC-4B81-91CB-51073D065830}"/>
              </a:ext>
            </a:extLst>
          </p:cNvPr>
          <p:cNvSpPr>
            <a:spLocks noGrp="1"/>
          </p:cNvSpPr>
          <p:nvPr>
            <p:ph type="title"/>
          </p:nvPr>
        </p:nvSpPr>
        <p:spPr/>
        <p:txBody>
          <a:bodyPr/>
          <a:lstStyle/>
          <a:p>
            <a:r>
              <a:rPr lang="en-GB" dirty="0"/>
              <a:t>Clean Up</a:t>
            </a:r>
          </a:p>
        </p:txBody>
      </p:sp>
      <p:sp>
        <p:nvSpPr>
          <p:cNvPr id="3" name="Content Placeholder 2">
            <a:extLst>
              <a:ext uri="{FF2B5EF4-FFF2-40B4-BE49-F238E27FC236}">
                <a16:creationId xmlns:a16="http://schemas.microsoft.com/office/drawing/2014/main" id="{6F7EC553-2A55-4D35-8E66-DA79AD21E122}"/>
              </a:ext>
            </a:extLst>
          </p:cNvPr>
          <p:cNvSpPr>
            <a:spLocks noGrp="1"/>
          </p:cNvSpPr>
          <p:nvPr>
            <p:ph idx="1"/>
          </p:nvPr>
        </p:nvSpPr>
        <p:spPr>
          <a:xfrm>
            <a:off x="1047750" y="1050085"/>
            <a:ext cx="7029450" cy="501445"/>
          </a:xfrm>
        </p:spPr>
        <p:txBody>
          <a:bodyPr/>
          <a:lstStyle/>
          <a:p>
            <a:r>
              <a:rPr lang="en-GB" dirty="0"/>
              <a:t>Clean up after ourselves!!</a:t>
            </a:r>
          </a:p>
        </p:txBody>
      </p:sp>
      <p:sp>
        <p:nvSpPr>
          <p:cNvPr id="4" name="Footer Placeholder 3">
            <a:extLst>
              <a:ext uri="{FF2B5EF4-FFF2-40B4-BE49-F238E27FC236}">
                <a16:creationId xmlns:a16="http://schemas.microsoft.com/office/drawing/2014/main" id="{80A67FCB-3EFC-4F5C-AC92-CF9D6B9FD810}"/>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9605646-6D9A-4498-8AF0-2A8929B9142A}"/>
              </a:ext>
            </a:extLst>
          </p:cNvPr>
          <p:cNvSpPr txBox="1"/>
          <p:nvPr/>
        </p:nvSpPr>
        <p:spPr>
          <a:xfrm>
            <a:off x="580928" y="2176420"/>
            <a:ext cx="8039294" cy="338554"/>
          </a:xfrm>
          <a:prstGeom prst="rect">
            <a:avLst/>
          </a:prstGeom>
          <a:solidFill>
            <a:srgbClr val="000000"/>
          </a:solidFill>
        </p:spPr>
        <p:txBody>
          <a:bodyPr wrap="square" rtlCol="0">
            <a:spAutoFit/>
          </a:bodyPr>
          <a:lstStyle/>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delete </a:t>
            </a:r>
            <a:r>
              <a:rPr lang="en-GB" sz="1600">
                <a:solidFill>
                  <a:schemeClr val="accent1">
                    <a:lumMod val="50000"/>
                  </a:schemeClr>
                </a:solidFill>
              </a:rPr>
              <a:t>pods </a:t>
            </a:r>
            <a:r>
              <a:rPr lang="en-GB" sz="1600">
                <a:solidFill>
                  <a:srgbClr val="FF0000"/>
                </a:solidFill>
              </a:rPr>
              <a:t>--all </a:t>
            </a:r>
            <a:r>
              <a:rPr lang="en-GB" sz="1600" dirty="0">
                <a:solidFill>
                  <a:schemeClr val="accent1">
                    <a:lumMod val="50000"/>
                  </a:schemeClr>
                </a:solidFill>
              </a:rPr>
              <a:t>-n </a:t>
            </a:r>
            <a:r>
              <a:rPr lang="en-GB" sz="1600" dirty="0">
                <a:solidFill>
                  <a:srgbClr val="FFC000"/>
                </a:solidFill>
              </a:rPr>
              <a:t>&lt;your-ns-name&gt;</a:t>
            </a:r>
            <a:r>
              <a:rPr lang="en-GB" sz="1600" dirty="0">
                <a:solidFill>
                  <a:schemeClr val="accent1">
                    <a:lumMod val="50000"/>
                  </a:schemeClr>
                </a:solidFill>
              </a:rPr>
              <a:t> </a:t>
            </a:r>
            <a:endParaRPr lang="en-GB" sz="1400" dirty="0">
              <a:solidFill>
                <a:schemeClr val="bg1"/>
              </a:solidFill>
            </a:endParaRPr>
          </a:p>
        </p:txBody>
      </p:sp>
    </p:spTree>
    <p:extLst>
      <p:ext uri="{BB962C8B-B14F-4D97-AF65-F5344CB8AC3E}">
        <p14:creationId xmlns:p14="http://schemas.microsoft.com/office/powerpoint/2010/main" val="645229853"/>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60652</TotalTime>
  <Words>4842</Words>
  <Application>Microsoft Office PowerPoint</Application>
  <PresentationFormat>On-screen Show (4:3)</PresentationFormat>
  <Paragraphs>826</Paragraphs>
  <Slides>52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52</vt:i4>
      </vt:variant>
    </vt:vector>
  </HeadingPairs>
  <TitlesOfParts>
    <vt:vector size="59" baseType="lpstr">
      <vt:lpstr>Helvetica-Narrow</vt:lpstr>
      <vt:lpstr>Monotype Sorts</vt:lpstr>
      <vt:lpstr>Arial</vt:lpstr>
      <vt:lpstr>Helvetica</vt:lpstr>
      <vt:lpstr>Impact</vt:lpstr>
      <vt:lpstr>Times New Roman</vt:lpstr>
      <vt:lpstr>os-slides</vt:lpstr>
      <vt:lpstr>Kubernetes</vt:lpstr>
      <vt:lpstr>PowerPoint Presentation</vt:lpstr>
      <vt:lpstr>Finding the Azure Directory</vt:lpstr>
      <vt:lpstr>Student Setup</vt:lpstr>
      <vt:lpstr>Using Kubernetes</vt:lpstr>
      <vt:lpstr>Student Setup (Cont)</vt:lpstr>
      <vt:lpstr>Introduction</vt:lpstr>
      <vt:lpstr>Borg</vt:lpstr>
      <vt:lpstr>Keeping Containers Running</vt:lpstr>
      <vt:lpstr>Kubernetes Terminology</vt:lpstr>
      <vt:lpstr>Cluster, Node and Namespace</vt:lpstr>
      <vt:lpstr>Kubernetes Terminology (Cont)</vt:lpstr>
      <vt:lpstr>Nodes, Pods and Deployment</vt:lpstr>
      <vt:lpstr>Kubernetes Terminology (Cont)</vt:lpstr>
      <vt:lpstr>Service and Ingress</vt:lpstr>
      <vt:lpstr>What is a Kubernetes Cluster?</vt:lpstr>
      <vt:lpstr>Architecture</vt:lpstr>
      <vt:lpstr>Containers</vt:lpstr>
      <vt:lpstr>Node Components</vt:lpstr>
      <vt:lpstr>Master Node Components (Control Panel)</vt:lpstr>
      <vt:lpstr>Scheduling</vt:lpstr>
      <vt:lpstr>Master Node</vt:lpstr>
      <vt:lpstr>Kubernetes in the Cloud</vt:lpstr>
      <vt:lpstr>Cluster DNS</vt:lpstr>
      <vt:lpstr>Introduction to kubectl</vt:lpstr>
      <vt:lpstr>Quick Check</vt:lpstr>
      <vt:lpstr>Command Structure</vt:lpstr>
      <vt:lpstr>kubectl (Short Cuts)</vt:lpstr>
      <vt:lpstr>kubectl Operations</vt:lpstr>
      <vt:lpstr>help Operation</vt:lpstr>
      <vt:lpstr>explain Operation</vt:lpstr>
      <vt:lpstr>Config Using Files</vt:lpstr>
      <vt:lpstr>Kubernetes Objects (aka Resource Types)</vt:lpstr>
      <vt:lpstr>Resource Types</vt:lpstr>
      <vt:lpstr>Hint</vt:lpstr>
      <vt:lpstr>Useful Links</vt:lpstr>
      <vt:lpstr>Demo</vt:lpstr>
      <vt:lpstr>Exercise: Run a Service</vt:lpstr>
      <vt:lpstr>get Operation</vt:lpstr>
      <vt:lpstr>Example</vt:lpstr>
      <vt:lpstr>Hints</vt:lpstr>
      <vt:lpstr>describe Operation</vt:lpstr>
      <vt:lpstr>Example</vt:lpstr>
      <vt:lpstr>Finding an Error</vt:lpstr>
      <vt:lpstr>Exercise</vt:lpstr>
      <vt:lpstr>Example: Label</vt:lpstr>
      <vt:lpstr>Labels</vt:lpstr>
      <vt:lpstr>Exercise</vt:lpstr>
      <vt:lpstr>Exercise Answer</vt:lpstr>
      <vt:lpstr>Output Format</vt:lpstr>
      <vt:lpstr>Example</vt:lpstr>
      <vt:lpstr>Clean Up</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1673</cp:revision>
  <cp:lastPrinted>2001-06-14T13:58:17Z</cp:lastPrinted>
  <dcterms:created xsi:type="dcterms:W3CDTF">1999-06-25T18:38:26Z</dcterms:created>
  <dcterms:modified xsi:type="dcterms:W3CDTF">2022-03-16T08:54:11Z</dcterms:modified>
</cp:coreProperties>
</file>