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3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252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EFB8EA37-385A-4C30-A1B9-DB2E137BCB1A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C22D1A73-181E-4FA1-96A2-300220600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146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8EA37-385A-4C30-A1B9-DB2E137BCB1A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1A73-181E-4FA1-96A2-300220600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954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8EA37-385A-4C30-A1B9-DB2E137BCB1A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1A73-181E-4FA1-96A2-300220600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869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8EA37-385A-4C30-A1B9-DB2E137BCB1A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1A73-181E-4FA1-96A2-300220600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723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8EA37-385A-4C30-A1B9-DB2E137BCB1A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1A73-181E-4FA1-96A2-300220600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388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8EA37-385A-4C30-A1B9-DB2E137BCB1A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1A73-181E-4FA1-96A2-300220600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0293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8EA37-385A-4C30-A1B9-DB2E137BCB1A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1A73-181E-4FA1-96A2-300220600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147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8EA37-385A-4C30-A1B9-DB2E137BCB1A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1A73-181E-4FA1-96A2-300220600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691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8EA37-385A-4C30-A1B9-DB2E137BCB1A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1A73-181E-4FA1-96A2-300220600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767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8EA37-385A-4C30-A1B9-DB2E137BCB1A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1A73-181E-4FA1-96A2-300220600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6648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8EA37-385A-4C30-A1B9-DB2E137BCB1A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1A73-181E-4FA1-96A2-300220600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40837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8EA37-385A-4C30-A1B9-DB2E137BCB1A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1A73-181E-4FA1-96A2-300220600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4466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8EA37-385A-4C30-A1B9-DB2E137BCB1A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1A73-181E-4FA1-96A2-300220600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6890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8EA37-385A-4C30-A1B9-DB2E137BCB1A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1A73-181E-4FA1-96A2-300220600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48982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8EA37-385A-4C30-A1B9-DB2E137BCB1A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1A73-181E-4FA1-96A2-300220600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9793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EFB8EA37-385A-4C30-A1B9-DB2E137BCB1A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1A73-181E-4FA1-96A2-300220600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006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EFB8EA37-385A-4C30-A1B9-DB2E137BCB1A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1A73-181E-4FA1-96A2-300220600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598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EFB8EA37-385A-4C30-A1B9-DB2E137BCB1A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C22D1A73-181E-4FA1-96A2-300220600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822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conlib.org/library/Enc/IndustrialRevolutionandtheStandardofLiving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2B6B65-F031-8124-B3E3-5269F9A2A5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60773" y="1277653"/>
            <a:ext cx="2921465" cy="386821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200" dirty="0">
                <a:solidFill>
                  <a:srgbClr val="FFFF00"/>
                </a:solidFill>
                <a:latin typeface="Arial Black" panose="020B0A04020102020204" pitchFamily="34" charset="0"/>
              </a:rPr>
              <a:t>Llanelli’s Prosperity During the Industrial Revolution</a:t>
            </a:r>
            <a:endParaRPr lang="en-GB" sz="32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80A84B-FCAA-C16A-0C3C-5F158C09B9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5756" y="5910176"/>
            <a:ext cx="3531424" cy="503750"/>
          </a:xfrm>
        </p:spPr>
        <p:txBody>
          <a:bodyPr>
            <a:normAutofit fontScale="85000" lnSpcReduction="10000"/>
          </a:bodyPr>
          <a:lstStyle/>
          <a:p>
            <a:r>
              <a:rPr lang="en-US" dirty="0">
                <a:solidFill>
                  <a:srgbClr val="FFFF00"/>
                </a:solidFill>
                <a:latin typeface="Arial Black" panose="020B0A04020102020204" pitchFamily="34" charset="0"/>
              </a:rPr>
              <a:t>Teodora Zenaida Goleanu </a:t>
            </a:r>
            <a:endParaRPr lang="en-GB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CE4F249-AC71-406E-8410-03E1C8809E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9762" y="1113062"/>
            <a:ext cx="6470908" cy="4628759"/>
          </a:xfrm>
          <a:prstGeom prst="rect">
            <a:avLst/>
          </a:prstGeom>
          <a:solidFill>
            <a:srgbClr val="FFFFFE"/>
          </a:solidFill>
          <a:ln w="15875">
            <a:solidFill>
              <a:schemeClr val="tx2">
                <a:lumMod val="75000"/>
              </a:schemeClr>
            </a:solidFill>
          </a:ln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book cover with a picture of an old factory&#10;&#10;AI-generated content may be incorrect.">
            <a:extLst>
              <a:ext uri="{FF2B5EF4-FFF2-40B4-BE49-F238E27FC236}">
                <a16:creationId xmlns:a16="http://schemas.microsoft.com/office/drawing/2014/main" id="{DB604DC8-F4E0-C457-6AC0-75FE75A8CB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3488" y="1281417"/>
            <a:ext cx="2983692" cy="4292048"/>
          </a:xfrm>
          <a:prstGeom prst="roundRect">
            <a:avLst>
              <a:gd name="adj" fmla="val 1858"/>
            </a:avLst>
          </a:prstGeom>
          <a:effectLst/>
        </p:spPr>
      </p:pic>
      <p:pic>
        <p:nvPicPr>
          <p:cNvPr id="4" name="Picture 3" descr="A factory with smoke coming out of it&#10;&#10;AI-generated content may be incorrect.">
            <a:extLst>
              <a:ext uri="{FF2B5EF4-FFF2-40B4-BE49-F238E27FC236}">
                <a16:creationId xmlns:a16="http://schemas.microsoft.com/office/drawing/2014/main" id="{6D5261BB-0318-DEC7-9D0D-100B0C6861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0905" y="2305372"/>
            <a:ext cx="2996039" cy="2244137"/>
          </a:xfrm>
          <a:prstGeom prst="roundRect">
            <a:avLst>
              <a:gd name="adj" fmla="val 1858"/>
            </a:avLst>
          </a:prstGeom>
          <a:effectLst/>
        </p:spPr>
      </p:pic>
    </p:spTree>
    <p:extLst>
      <p:ext uri="{BB962C8B-B14F-4D97-AF65-F5344CB8AC3E}">
        <p14:creationId xmlns:p14="http://schemas.microsoft.com/office/powerpoint/2010/main" val="25701799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89EA2611-DCBA-4E97-A2B2-9A466E76BD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FF30EDD-54BC-BB7B-79B2-B094A3AACBB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087" r="22772" b="-2"/>
          <a:stretch/>
        </p:blipFill>
        <p:spPr>
          <a:xfrm>
            <a:off x="9361358" y="469786"/>
            <a:ext cx="2342961" cy="2948940"/>
          </a:xfrm>
          <a:prstGeom prst="rect">
            <a:avLst/>
          </a:prstGeom>
        </p:spPr>
      </p:pic>
      <p:sp>
        <p:nvSpPr>
          <p:cNvPr id="26" name="Freeform 5">
            <a:extLst>
              <a:ext uri="{FF2B5EF4-FFF2-40B4-BE49-F238E27FC236}">
                <a16:creationId xmlns:a16="http://schemas.microsoft.com/office/drawing/2014/main" id="{BBC615D1-6E12-40EF-915B-316CFDB550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794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147932A2-FBCC-4FD9-B893-8714933DC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5496460" y="1696306"/>
            <a:ext cx="3039017" cy="440926"/>
          </a:xfrm>
          <a:custGeom>
            <a:avLst/>
            <a:gdLst>
              <a:gd name="connsiteX0" fmla="*/ 3025159 w 3039017"/>
              <a:gd name="connsiteY0" fmla="*/ 440924 h 440926"/>
              <a:gd name="connsiteX1" fmla="*/ 31085 w 3039017"/>
              <a:gd name="connsiteY1" fmla="*/ 253901 h 440926"/>
              <a:gd name="connsiteX2" fmla="*/ 0 w 3039017"/>
              <a:gd name="connsiteY2" fmla="*/ 249348 h 440926"/>
              <a:gd name="connsiteX3" fmla="*/ 7539 w 3039017"/>
              <a:gd name="connsiteY3" fmla="*/ 156162 h 440926"/>
              <a:gd name="connsiteX4" fmla="*/ 97596 w 3039017"/>
              <a:gd name="connsiteY4" fmla="*/ 159586 h 440926"/>
              <a:gd name="connsiteX5" fmla="*/ 190969 w 3039017"/>
              <a:gd name="connsiteY5" fmla="*/ 162919 h 440926"/>
              <a:gd name="connsiteX6" fmla="*/ 285002 w 3039017"/>
              <a:gd name="connsiteY6" fmla="*/ 165003 h 440926"/>
              <a:gd name="connsiteX7" fmla="*/ 380685 w 3039017"/>
              <a:gd name="connsiteY7" fmla="*/ 167003 h 440926"/>
              <a:gd name="connsiteX8" fmla="*/ 478017 w 3039017"/>
              <a:gd name="connsiteY8" fmla="*/ 169086 h 440926"/>
              <a:gd name="connsiteX9" fmla="*/ 576669 w 3039017"/>
              <a:gd name="connsiteY9" fmla="*/ 170503 h 440926"/>
              <a:gd name="connsiteX10" fmla="*/ 676312 w 3039017"/>
              <a:gd name="connsiteY10" fmla="*/ 170503 h 440926"/>
              <a:gd name="connsiteX11" fmla="*/ 777273 w 3039017"/>
              <a:gd name="connsiteY11" fmla="*/ 171086 h 440926"/>
              <a:gd name="connsiteX12" fmla="*/ 879225 w 3039017"/>
              <a:gd name="connsiteY12" fmla="*/ 170503 h 440926"/>
              <a:gd name="connsiteX13" fmla="*/ 982167 w 3039017"/>
              <a:gd name="connsiteY13" fmla="*/ 169086 h 440926"/>
              <a:gd name="connsiteX14" fmla="*/ 1085438 w 3039017"/>
              <a:gd name="connsiteY14" fmla="*/ 167753 h 440926"/>
              <a:gd name="connsiteX15" fmla="*/ 1190029 w 3039017"/>
              <a:gd name="connsiteY15" fmla="*/ 165003 h 440926"/>
              <a:gd name="connsiteX16" fmla="*/ 1295940 w 3039017"/>
              <a:gd name="connsiteY16" fmla="*/ 162336 h 440926"/>
              <a:gd name="connsiteX17" fmla="*/ 1401191 w 3039017"/>
              <a:gd name="connsiteY17" fmla="*/ 158836 h 440926"/>
              <a:gd name="connsiteX18" fmla="*/ 1507762 w 3039017"/>
              <a:gd name="connsiteY18" fmla="*/ 154169 h 440926"/>
              <a:gd name="connsiteX19" fmla="*/ 1615653 w 3039017"/>
              <a:gd name="connsiteY19" fmla="*/ 148669 h 440926"/>
              <a:gd name="connsiteX20" fmla="*/ 1723543 w 3039017"/>
              <a:gd name="connsiteY20" fmla="*/ 143252 h 440926"/>
              <a:gd name="connsiteX21" fmla="*/ 1831434 w 3039017"/>
              <a:gd name="connsiteY21" fmla="*/ 136336 h 440926"/>
              <a:gd name="connsiteX22" fmla="*/ 1941304 w 3039017"/>
              <a:gd name="connsiteY22" fmla="*/ 128169 h 440926"/>
              <a:gd name="connsiteX23" fmla="*/ 2049195 w 3039017"/>
              <a:gd name="connsiteY23" fmla="*/ 120002 h 440926"/>
              <a:gd name="connsiteX24" fmla="*/ 2159065 w 3039017"/>
              <a:gd name="connsiteY24" fmla="*/ 110419 h 440926"/>
              <a:gd name="connsiteX25" fmla="*/ 2269925 w 3039017"/>
              <a:gd name="connsiteY25" fmla="*/ 100168 h 440926"/>
              <a:gd name="connsiteX26" fmla="*/ 2378806 w 3039017"/>
              <a:gd name="connsiteY26" fmla="*/ 89251 h 440926"/>
              <a:gd name="connsiteX27" fmla="*/ 2489006 w 3039017"/>
              <a:gd name="connsiteY27" fmla="*/ 76418 h 440926"/>
              <a:gd name="connsiteX28" fmla="*/ 2599206 w 3039017"/>
              <a:gd name="connsiteY28" fmla="*/ 62751 h 440926"/>
              <a:gd name="connsiteX29" fmla="*/ 2709406 w 3039017"/>
              <a:gd name="connsiteY29" fmla="*/ 49168 h 440926"/>
              <a:gd name="connsiteX30" fmla="*/ 2819276 w 3039017"/>
              <a:gd name="connsiteY30" fmla="*/ 33334 h 440926"/>
              <a:gd name="connsiteX31" fmla="*/ 2929147 w 3039017"/>
              <a:gd name="connsiteY31" fmla="*/ 17001 h 440926"/>
              <a:gd name="connsiteX32" fmla="*/ 3039017 w 3039017"/>
              <a:gd name="connsiteY32" fmla="*/ 0 h 440926"/>
              <a:gd name="connsiteX33" fmla="*/ 3025159 w 3039017"/>
              <a:gd name="connsiteY33" fmla="*/ 440924 h 440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039017" h="440926">
                <a:moveTo>
                  <a:pt x="3025159" y="440924"/>
                </a:moveTo>
                <a:cubicBezTo>
                  <a:pt x="2322468" y="441434"/>
                  <a:pt x="772520" y="353003"/>
                  <a:pt x="31085" y="253901"/>
                </a:cubicBezTo>
                <a:lnTo>
                  <a:pt x="0" y="249348"/>
                </a:lnTo>
                <a:lnTo>
                  <a:pt x="7539" y="156162"/>
                </a:lnTo>
                <a:lnTo>
                  <a:pt x="97596" y="159586"/>
                </a:lnTo>
                <a:lnTo>
                  <a:pt x="190969" y="162919"/>
                </a:lnTo>
                <a:lnTo>
                  <a:pt x="285002" y="165003"/>
                </a:lnTo>
                <a:lnTo>
                  <a:pt x="380685" y="167003"/>
                </a:lnTo>
                <a:lnTo>
                  <a:pt x="478017" y="169086"/>
                </a:lnTo>
                <a:lnTo>
                  <a:pt x="576669" y="170503"/>
                </a:lnTo>
                <a:lnTo>
                  <a:pt x="676312" y="170503"/>
                </a:lnTo>
                <a:lnTo>
                  <a:pt x="777273" y="171086"/>
                </a:lnTo>
                <a:lnTo>
                  <a:pt x="879225" y="170503"/>
                </a:lnTo>
                <a:lnTo>
                  <a:pt x="982167" y="169086"/>
                </a:lnTo>
                <a:lnTo>
                  <a:pt x="1085438" y="167753"/>
                </a:lnTo>
                <a:lnTo>
                  <a:pt x="1190029" y="165003"/>
                </a:lnTo>
                <a:lnTo>
                  <a:pt x="1295940" y="162336"/>
                </a:lnTo>
                <a:lnTo>
                  <a:pt x="1401191" y="158836"/>
                </a:lnTo>
                <a:lnTo>
                  <a:pt x="1507762" y="154169"/>
                </a:lnTo>
                <a:lnTo>
                  <a:pt x="1615653" y="148669"/>
                </a:lnTo>
                <a:lnTo>
                  <a:pt x="1723543" y="143252"/>
                </a:lnTo>
                <a:lnTo>
                  <a:pt x="1831434" y="136336"/>
                </a:lnTo>
                <a:lnTo>
                  <a:pt x="1941304" y="128169"/>
                </a:lnTo>
                <a:lnTo>
                  <a:pt x="2049195" y="120002"/>
                </a:lnTo>
                <a:lnTo>
                  <a:pt x="2159065" y="110419"/>
                </a:lnTo>
                <a:lnTo>
                  <a:pt x="2269925" y="100168"/>
                </a:lnTo>
                <a:lnTo>
                  <a:pt x="2378806" y="89251"/>
                </a:lnTo>
                <a:lnTo>
                  <a:pt x="2489006" y="76418"/>
                </a:lnTo>
                <a:lnTo>
                  <a:pt x="2599206" y="62751"/>
                </a:lnTo>
                <a:lnTo>
                  <a:pt x="2709406" y="49168"/>
                </a:lnTo>
                <a:lnTo>
                  <a:pt x="2819276" y="33334"/>
                </a:lnTo>
                <a:lnTo>
                  <a:pt x="2929147" y="17001"/>
                </a:lnTo>
                <a:lnTo>
                  <a:pt x="3039017" y="0"/>
                </a:lnTo>
                <a:cubicBezTo>
                  <a:pt x="3028789" y="277754"/>
                  <a:pt x="3035388" y="163169"/>
                  <a:pt x="3025159" y="440924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AF9FD1-160E-24DC-78C3-31997B489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098" y="629265"/>
            <a:ext cx="6072776" cy="1622322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FFFF00"/>
                </a:solidFill>
                <a:latin typeface="Arial Black" panose="020B0A04020102020204" pitchFamily="34" charset="0"/>
              </a:rPr>
              <a:t>Introduction to Industrial Revolution </a:t>
            </a:r>
            <a:endParaRPr lang="en-GB" sz="32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D53B75-66D0-0038-7270-BF12E8DCECA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920" r="25332" b="2"/>
          <a:stretch/>
        </p:blipFill>
        <p:spPr>
          <a:xfrm>
            <a:off x="6879049" y="469786"/>
            <a:ext cx="2416335" cy="2948940"/>
          </a:xfrm>
          <a:custGeom>
            <a:avLst/>
            <a:gdLst/>
            <a:ahLst/>
            <a:cxnLst/>
            <a:rect l="l" t="t" r="r" b="b"/>
            <a:pathLst>
              <a:path w="2416335" h="2948940">
                <a:moveTo>
                  <a:pt x="0" y="0"/>
                </a:moveTo>
                <a:lnTo>
                  <a:pt x="2416335" y="0"/>
                </a:lnTo>
                <a:lnTo>
                  <a:pt x="2416335" y="2948940"/>
                </a:lnTo>
                <a:lnTo>
                  <a:pt x="221394" y="2948940"/>
                </a:lnTo>
                <a:lnTo>
                  <a:pt x="221394" y="2876858"/>
                </a:lnTo>
                <a:lnTo>
                  <a:pt x="222335" y="2750941"/>
                </a:lnTo>
                <a:lnTo>
                  <a:pt x="221394" y="2623814"/>
                </a:lnTo>
                <a:lnTo>
                  <a:pt x="219512" y="2494871"/>
                </a:lnTo>
                <a:lnTo>
                  <a:pt x="217787" y="2365928"/>
                </a:lnTo>
                <a:lnTo>
                  <a:pt x="214023" y="2235169"/>
                </a:lnTo>
                <a:lnTo>
                  <a:pt x="210103" y="2103199"/>
                </a:lnTo>
                <a:lnTo>
                  <a:pt x="205555" y="1971229"/>
                </a:lnTo>
                <a:lnTo>
                  <a:pt x="199125" y="1838048"/>
                </a:lnTo>
                <a:lnTo>
                  <a:pt x="191441" y="1703656"/>
                </a:lnTo>
                <a:lnTo>
                  <a:pt x="184071" y="1568660"/>
                </a:lnTo>
                <a:lnTo>
                  <a:pt x="174662" y="1433663"/>
                </a:lnTo>
                <a:lnTo>
                  <a:pt x="163371" y="1296850"/>
                </a:lnTo>
                <a:lnTo>
                  <a:pt x="152080" y="1161853"/>
                </a:lnTo>
                <a:lnTo>
                  <a:pt x="139063" y="1024435"/>
                </a:lnTo>
                <a:lnTo>
                  <a:pt x="124793" y="886411"/>
                </a:lnTo>
                <a:lnTo>
                  <a:pt x="109738" y="750203"/>
                </a:lnTo>
                <a:lnTo>
                  <a:pt x="92174" y="612180"/>
                </a:lnTo>
                <a:lnTo>
                  <a:pt x="73356" y="474761"/>
                </a:lnTo>
                <a:lnTo>
                  <a:pt x="54694" y="336738"/>
                </a:lnTo>
                <a:lnTo>
                  <a:pt x="32897" y="199320"/>
                </a:lnTo>
                <a:lnTo>
                  <a:pt x="10628" y="62507"/>
                </a:lnTo>
                <a:close/>
              </a:path>
            </a:pathLst>
          </a:cu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4A2FAF1F-F462-46AF-A9E6-CC93C4E2C3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3AD261-2017-897F-A090-C611A64461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098" y="2418735"/>
            <a:ext cx="6072776" cy="3811740"/>
          </a:xfrm>
        </p:spPr>
        <p:txBody>
          <a:bodyPr anchor="ctr">
            <a:normAutofit/>
          </a:bodyPr>
          <a:lstStyle/>
          <a:p>
            <a:r>
              <a:rPr lang="en-US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Llanelli's strategic location near Swansea Harbor and the Lower Swansea Valley facilitated access to coal and limestone resources, fostering industrial growth.</a:t>
            </a:r>
          </a:p>
          <a:p>
            <a:r>
              <a:rPr lang="en-US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town emerged as a center for tinplate manufacturing, shipbuilding, and metalworks, influenced by industrialists like Sir David Davies and companies like the South Wales Tinplate Works.</a:t>
            </a:r>
          </a:p>
          <a:p>
            <a:r>
              <a:rPr lang="en-US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industrial boom resulted in economic growth, increased employment opportunities, and a rising population as workers migrated to Llanelli.</a:t>
            </a:r>
            <a:endParaRPr lang="en-GB" sz="1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9092AF3-AD34-62EC-A961-372B9297DD9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4562" r="11281" b="1"/>
          <a:stretch/>
        </p:blipFill>
        <p:spPr>
          <a:xfrm>
            <a:off x="6774509" y="3492708"/>
            <a:ext cx="4929808" cy="2885232"/>
          </a:xfrm>
          <a:custGeom>
            <a:avLst/>
            <a:gdLst/>
            <a:ahLst/>
            <a:cxnLst/>
            <a:rect l="l" t="t" r="r" b="b"/>
            <a:pathLst>
              <a:path w="4929808" h="2948940">
                <a:moveTo>
                  <a:pt x="325929" y="0"/>
                </a:moveTo>
                <a:lnTo>
                  <a:pt x="4929808" y="0"/>
                </a:lnTo>
                <a:lnTo>
                  <a:pt x="4929808" y="2948940"/>
                </a:lnTo>
                <a:lnTo>
                  <a:pt x="4769032" y="2948940"/>
                </a:lnTo>
                <a:lnTo>
                  <a:pt x="2751151" y="2948940"/>
                </a:lnTo>
                <a:lnTo>
                  <a:pt x="0" y="2948940"/>
                </a:lnTo>
                <a:lnTo>
                  <a:pt x="0" y="2948045"/>
                </a:lnTo>
                <a:lnTo>
                  <a:pt x="103291" y="2948045"/>
                </a:lnTo>
                <a:lnTo>
                  <a:pt x="112340" y="2889373"/>
                </a:lnTo>
                <a:lnTo>
                  <a:pt x="123631" y="2813097"/>
                </a:lnTo>
                <a:lnTo>
                  <a:pt x="135550" y="2722292"/>
                </a:lnTo>
                <a:lnTo>
                  <a:pt x="149820" y="2614536"/>
                </a:lnTo>
                <a:lnTo>
                  <a:pt x="164875" y="2495279"/>
                </a:lnTo>
                <a:lnTo>
                  <a:pt x="180714" y="2360888"/>
                </a:lnTo>
                <a:lnTo>
                  <a:pt x="197494" y="2214389"/>
                </a:lnTo>
                <a:lnTo>
                  <a:pt x="214273" y="2055177"/>
                </a:lnTo>
                <a:lnTo>
                  <a:pt x="231367" y="1885675"/>
                </a:lnTo>
                <a:lnTo>
                  <a:pt x="247205" y="1702854"/>
                </a:lnTo>
                <a:lnTo>
                  <a:pt x="262417" y="1511558"/>
                </a:lnTo>
                <a:lnTo>
                  <a:pt x="276217" y="1309365"/>
                </a:lnTo>
                <a:lnTo>
                  <a:pt x="289390" y="1098697"/>
                </a:lnTo>
                <a:lnTo>
                  <a:pt x="301779" y="878949"/>
                </a:lnTo>
                <a:lnTo>
                  <a:pt x="306170" y="766351"/>
                </a:lnTo>
                <a:lnTo>
                  <a:pt x="311031" y="651331"/>
                </a:lnTo>
                <a:lnTo>
                  <a:pt x="315579" y="534495"/>
                </a:lnTo>
                <a:lnTo>
                  <a:pt x="318558" y="417054"/>
                </a:lnTo>
                <a:lnTo>
                  <a:pt x="321224" y="297191"/>
                </a:lnTo>
                <a:lnTo>
                  <a:pt x="324047" y="176118"/>
                </a:lnTo>
                <a:lnTo>
                  <a:pt x="325929" y="52623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639275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89EA2611-DCBA-4E97-A2B2-9A466E76BD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D4EAA9-8C83-6EA9-152D-8F4A0F8B541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419" r="24130" b="1"/>
          <a:stretch/>
        </p:blipFill>
        <p:spPr>
          <a:xfrm>
            <a:off x="9361358" y="469786"/>
            <a:ext cx="2342961" cy="2948940"/>
          </a:xfrm>
          <a:prstGeom prst="rect">
            <a:avLst/>
          </a:prstGeom>
        </p:spPr>
      </p:pic>
      <p:sp>
        <p:nvSpPr>
          <p:cNvPr id="26" name="Freeform 5">
            <a:extLst>
              <a:ext uri="{FF2B5EF4-FFF2-40B4-BE49-F238E27FC236}">
                <a16:creationId xmlns:a16="http://schemas.microsoft.com/office/drawing/2014/main" id="{BBC615D1-6E12-40EF-915B-316CFDB550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794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147932A2-FBCC-4FD9-B893-8714933DC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5496460" y="1696306"/>
            <a:ext cx="3039017" cy="440926"/>
          </a:xfrm>
          <a:custGeom>
            <a:avLst/>
            <a:gdLst>
              <a:gd name="connsiteX0" fmla="*/ 3025159 w 3039017"/>
              <a:gd name="connsiteY0" fmla="*/ 440924 h 440926"/>
              <a:gd name="connsiteX1" fmla="*/ 31085 w 3039017"/>
              <a:gd name="connsiteY1" fmla="*/ 253901 h 440926"/>
              <a:gd name="connsiteX2" fmla="*/ 0 w 3039017"/>
              <a:gd name="connsiteY2" fmla="*/ 249348 h 440926"/>
              <a:gd name="connsiteX3" fmla="*/ 7539 w 3039017"/>
              <a:gd name="connsiteY3" fmla="*/ 156162 h 440926"/>
              <a:gd name="connsiteX4" fmla="*/ 97596 w 3039017"/>
              <a:gd name="connsiteY4" fmla="*/ 159586 h 440926"/>
              <a:gd name="connsiteX5" fmla="*/ 190969 w 3039017"/>
              <a:gd name="connsiteY5" fmla="*/ 162919 h 440926"/>
              <a:gd name="connsiteX6" fmla="*/ 285002 w 3039017"/>
              <a:gd name="connsiteY6" fmla="*/ 165003 h 440926"/>
              <a:gd name="connsiteX7" fmla="*/ 380685 w 3039017"/>
              <a:gd name="connsiteY7" fmla="*/ 167003 h 440926"/>
              <a:gd name="connsiteX8" fmla="*/ 478017 w 3039017"/>
              <a:gd name="connsiteY8" fmla="*/ 169086 h 440926"/>
              <a:gd name="connsiteX9" fmla="*/ 576669 w 3039017"/>
              <a:gd name="connsiteY9" fmla="*/ 170503 h 440926"/>
              <a:gd name="connsiteX10" fmla="*/ 676312 w 3039017"/>
              <a:gd name="connsiteY10" fmla="*/ 170503 h 440926"/>
              <a:gd name="connsiteX11" fmla="*/ 777273 w 3039017"/>
              <a:gd name="connsiteY11" fmla="*/ 171086 h 440926"/>
              <a:gd name="connsiteX12" fmla="*/ 879225 w 3039017"/>
              <a:gd name="connsiteY12" fmla="*/ 170503 h 440926"/>
              <a:gd name="connsiteX13" fmla="*/ 982167 w 3039017"/>
              <a:gd name="connsiteY13" fmla="*/ 169086 h 440926"/>
              <a:gd name="connsiteX14" fmla="*/ 1085438 w 3039017"/>
              <a:gd name="connsiteY14" fmla="*/ 167753 h 440926"/>
              <a:gd name="connsiteX15" fmla="*/ 1190029 w 3039017"/>
              <a:gd name="connsiteY15" fmla="*/ 165003 h 440926"/>
              <a:gd name="connsiteX16" fmla="*/ 1295940 w 3039017"/>
              <a:gd name="connsiteY16" fmla="*/ 162336 h 440926"/>
              <a:gd name="connsiteX17" fmla="*/ 1401191 w 3039017"/>
              <a:gd name="connsiteY17" fmla="*/ 158836 h 440926"/>
              <a:gd name="connsiteX18" fmla="*/ 1507762 w 3039017"/>
              <a:gd name="connsiteY18" fmla="*/ 154169 h 440926"/>
              <a:gd name="connsiteX19" fmla="*/ 1615653 w 3039017"/>
              <a:gd name="connsiteY19" fmla="*/ 148669 h 440926"/>
              <a:gd name="connsiteX20" fmla="*/ 1723543 w 3039017"/>
              <a:gd name="connsiteY20" fmla="*/ 143252 h 440926"/>
              <a:gd name="connsiteX21" fmla="*/ 1831434 w 3039017"/>
              <a:gd name="connsiteY21" fmla="*/ 136336 h 440926"/>
              <a:gd name="connsiteX22" fmla="*/ 1941304 w 3039017"/>
              <a:gd name="connsiteY22" fmla="*/ 128169 h 440926"/>
              <a:gd name="connsiteX23" fmla="*/ 2049195 w 3039017"/>
              <a:gd name="connsiteY23" fmla="*/ 120002 h 440926"/>
              <a:gd name="connsiteX24" fmla="*/ 2159065 w 3039017"/>
              <a:gd name="connsiteY24" fmla="*/ 110419 h 440926"/>
              <a:gd name="connsiteX25" fmla="*/ 2269925 w 3039017"/>
              <a:gd name="connsiteY25" fmla="*/ 100168 h 440926"/>
              <a:gd name="connsiteX26" fmla="*/ 2378806 w 3039017"/>
              <a:gd name="connsiteY26" fmla="*/ 89251 h 440926"/>
              <a:gd name="connsiteX27" fmla="*/ 2489006 w 3039017"/>
              <a:gd name="connsiteY27" fmla="*/ 76418 h 440926"/>
              <a:gd name="connsiteX28" fmla="*/ 2599206 w 3039017"/>
              <a:gd name="connsiteY28" fmla="*/ 62751 h 440926"/>
              <a:gd name="connsiteX29" fmla="*/ 2709406 w 3039017"/>
              <a:gd name="connsiteY29" fmla="*/ 49168 h 440926"/>
              <a:gd name="connsiteX30" fmla="*/ 2819276 w 3039017"/>
              <a:gd name="connsiteY30" fmla="*/ 33334 h 440926"/>
              <a:gd name="connsiteX31" fmla="*/ 2929147 w 3039017"/>
              <a:gd name="connsiteY31" fmla="*/ 17001 h 440926"/>
              <a:gd name="connsiteX32" fmla="*/ 3039017 w 3039017"/>
              <a:gd name="connsiteY32" fmla="*/ 0 h 440926"/>
              <a:gd name="connsiteX33" fmla="*/ 3025159 w 3039017"/>
              <a:gd name="connsiteY33" fmla="*/ 440924 h 440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039017" h="440926">
                <a:moveTo>
                  <a:pt x="3025159" y="440924"/>
                </a:moveTo>
                <a:cubicBezTo>
                  <a:pt x="2322468" y="441434"/>
                  <a:pt x="772520" y="353003"/>
                  <a:pt x="31085" y="253901"/>
                </a:cubicBezTo>
                <a:lnTo>
                  <a:pt x="0" y="249348"/>
                </a:lnTo>
                <a:lnTo>
                  <a:pt x="7539" y="156162"/>
                </a:lnTo>
                <a:lnTo>
                  <a:pt x="97596" y="159586"/>
                </a:lnTo>
                <a:lnTo>
                  <a:pt x="190969" y="162919"/>
                </a:lnTo>
                <a:lnTo>
                  <a:pt x="285002" y="165003"/>
                </a:lnTo>
                <a:lnTo>
                  <a:pt x="380685" y="167003"/>
                </a:lnTo>
                <a:lnTo>
                  <a:pt x="478017" y="169086"/>
                </a:lnTo>
                <a:lnTo>
                  <a:pt x="576669" y="170503"/>
                </a:lnTo>
                <a:lnTo>
                  <a:pt x="676312" y="170503"/>
                </a:lnTo>
                <a:lnTo>
                  <a:pt x="777273" y="171086"/>
                </a:lnTo>
                <a:lnTo>
                  <a:pt x="879225" y="170503"/>
                </a:lnTo>
                <a:lnTo>
                  <a:pt x="982167" y="169086"/>
                </a:lnTo>
                <a:lnTo>
                  <a:pt x="1085438" y="167753"/>
                </a:lnTo>
                <a:lnTo>
                  <a:pt x="1190029" y="165003"/>
                </a:lnTo>
                <a:lnTo>
                  <a:pt x="1295940" y="162336"/>
                </a:lnTo>
                <a:lnTo>
                  <a:pt x="1401191" y="158836"/>
                </a:lnTo>
                <a:lnTo>
                  <a:pt x="1507762" y="154169"/>
                </a:lnTo>
                <a:lnTo>
                  <a:pt x="1615653" y="148669"/>
                </a:lnTo>
                <a:lnTo>
                  <a:pt x="1723543" y="143252"/>
                </a:lnTo>
                <a:lnTo>
                  <a:pt x="1831434" y="136336"/>
                </a:lnTo>
                <a:lnTo>
                  <a:pt x="1941304" y="128169"/>
                </a:lnTo>
                <a:lnTo>
                  <a:pt x="2049195" y="120002"/>
                </a:lnTo>
                <a:lnTo>
                  <a:pt x="2159065" y="110419"/>
                </a:lnTo>
                <a:lnTo>
                  <a:pt x="2269925" y="100168"/>
                </a:lnTo>
                <a:lnTo>
                  <a:pt x="2378806" y="89251"/>
                </a:lnTo>
                <a:lnTo>
                  <a:pt x="2489006" y="76418"/>
                </a:lnTo>
                <a:lnTo>
                  <a:pt x="2599206" y="62751"/>
                </a:lnTo>
                <a:lnTo>
                  <a:pt x="2709406" y="49168"/>
                </a:lnTo>
                <a:lnTo>
                  <a:pt x="2819276" y="33334"/>
                </a:lnTo>
                <a:lnTo>
                  <a:pt x="2929147" y="17001"/>
                </a:lnTo>
                <a:lnTo>
                  <a:pt x="3039017" y="0"/>
                </a:lnTo>
                <a:cubicBezTo>
                  <a:pt x="3028789" y="277754"/>
                  <a:pt x="3035388" y="163169"/>
                  <a:pt x="3025159" y="440924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4E9B4D-1EA8-A561-B867-BC33585CC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583" y="706723"/>
            <a:ext cx="6455385" cy="1622322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FF00"/>
                </a:solidFill>
                <a:latin typeface="Arial Black" panose="020B0A04020102020204" pitchFamily="34" charset="0"/>
              </a:rPr>
              <a:t>Llanelli's Growth Processes and Technologies</a:t>
            </a:r>
            <a:endParaRPr lang="en-GB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4F96687-5010-8B4D-F03B-82767880C2D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6762" r="25740" b="-2"/>
          <a:stretch/>
        </p:blipFill>
        <p:spPr>
          <a:xfrm>
            <a:off x="6879049" y="469786"/>
            <a:ext cx="2416335" cy="2948940"/>
          </a:xfrm>
          <a:custGeom>
            <a:avLst/>
            <a:gdLst/>
            <a:ahLst/>
            <a:cxnLst/>
            <a:rect l="l" t="t" r="r" b="b"/>
            <a:pathLst>
              <a:path w="2416335" h="2948940">
                <a:moveTo>
                  <a:pt x="0" y="0"/>
                </a:moveTo>
                <a:lnTo>
                  <a:pt x="2416335" y="0"/>
                </a:lnTo>
                <a:lnTo>
                  <a:pt x="2416335" y="2948940"/>
                </a:lnTo>
                <a:lnTo>
                  <a:pt x="221394" y="2948940"/>
                </a:lnTo>
                <a:lnTo>
                  <a:pt x="221394" y="2876858"/>
                </a:lnTo>
                <a:lnTo>
                  <a:pt x="222335" y="2750941"/>
                </a:lnTo>
                <a:lnTo>
                  <a:pt x="221394" y="2623814"/>
                </a:lnTo>
                <a:lnTo>
                  <a:pt x="219512" y="2494871"/>
                </a:lnTo>
                <a:lnTo>
                  <a:pt x="217787" y="2365928"/>
                </a:lnTo>
                <a:lnTo>
                  <a:pt x="214023" y="2235169"/>
                </a:lnTo>
                <a:lnTo>
                  <a:pt x="210103" y="2103199"/>
                </a:lnTo>
                <a:lnTo>
                  <a:pt x="205555" y="1971229"/>
                </a:lnTo>
                <a:lnTo>
                  <a:pt x="199125" y="1838048"/>
                </a:lnTo>
                <a:lnTo>
                  <a:pt x="191441" y="1703656"/>
                </a:lnTo>
                <a:lnTo>
                  <a:pt x="184071" y="1568660"/>
                </a:lnTo>
                <a:lnTo>
                  <a:pt x="174662" y="1433663"/>
                </a:lnTo>
                <a:lnTo>
                  <a:pt x="163371" y="1296850"/>
                </a:lnTo>
                <a:lnTo>
                  <a:pt x="152080" y="1161853"/>
                </a:lnTo>
                <a:lnTo>
                  <a:pt x="139063" y="1024435"/>
                </a:lnTo>
                <a:lnTo>
                  <a:pt x="124793" y="886411"/>
                </a:lnTo>
                <a:lnTo>
                  <a:pt x="109738" y="750203"/>
                </a:lnTo>
                <a:lnTo>
                  <a:pt x="92174" y="612180"/>
                </a:lnTo>
                <a:lnTo>
                  <a:pt x="73356" y="474761"/>
                </a:lnTo>
                <a:lnTo>
                  <a:pt x="54694" y="336738"/>
                </a:lnTo>
                <a:lnTo>
                  <a:pt x="32897" y="199320"/>
                </a:lnTo>
                <a:lnTo>
                  <a:pt x="10628" y="62507"/>
                </a:lnTo>
                <a:close/>
              </a:path>
            </a:pathLst>
          </a:cu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4A2FAF1F-F462-46AF-A9E6-CC93C4E2C3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2D9E4F-49E2-AF4C-3C22-86B2166879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098" y="2418735"/>
            <a:ext cx="6072776" cy="3811740"/>
          </a:xfrm>
        </p:spPr>
        <p:txBody>
          <a:bodyPr anchor="ctr">
            <a:normAutofit/>
          </a:bodyPr>
          <a:lstStyle/>
          <a:p>
            <a:r>
              <a:rPr lang="en-US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adoption of steam power significantly improved production efficiency and transportation in Llanelli's factories and mines.</a:t>
            </a:r>
          </a:p>
          <a:p>
            <a:r>
              <a:rPr lang="en-US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Innovative manufacturing techniques, like mechanized tinplate rolling, increased output and lowered costs, supported by intensive coal mining and limestone quarrying.</a:t>
            </a:r>
          </a:p>
          <a:p>
            <a:r>
              <a:rPr lang="en-US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Technological advancements, including better ventilation in mines and expanded railways and steamships, enhanced distribution and sustained industrial growth.</a:t>
            </a:r>
            <a:endParaRPr lang="en-GB" sz="1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41FDFE-5261-CFBD-A554-9792422202F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4728" r="-1" b="-1"/>
          <a:stretch/>
        </p:blipFill>
        <p:spPr>
          <a:xfrm>
            <a:off x="6774509" y="3492708"/>
            <a:ext cx="4929808" cy="2885232"/>
          </a:xfrm>
          <a:custGeom>
            <a:avLst/>
            <a:gdLst/>
            <a:ahLst/>
            <a:cxnLst/>
            <a:rect l="l" t="t" r="r" b="b"/>
            <a:pathLst>
              <a:path w="4929808" h="2948940">
                <a:moveTo>
                  <a:pt x="325929" y="0"/>
                </a:moveTo>
                <a:lnTo>
                  <a:pt x="4929808" y="0"/>
                </a:lnTo>
                <a:lnTo>
                  <a:pt x="4929808" y="2948940"/>
                </a:lnTo>
                <a:lnTo>
                  <a:pt x="4769032" y="2948940"/>
                </a:lnTo>
                <a:lnTo>
                  <a:pt x="2751151" y="2948940"/>
                </a:lnTo>
                <a:lnTo>
                  <a:pt x="0" y="2948940"/>
                </a:lnTo>
                <a:lnTo>
                  <a:pt x="0" y="2948045"/>
                </a:lnTo>
                <a:lnTo>
                  <a:pt x="103291" y="2948045"/>
                </a:lnTo>
                <a:lnTo>
                  <a:pt x="112340" y="2889373"/>
                </a:lnTo>
                <a:lnTo>
                  <a:pt x="123631" y="2813097"/>
                </a:lnTo>
                <a:lnTo>
                  <a:pt x="135550" y="2722292"/>
                </a:lnTo>
                <a:lnTo>
                  <a:pt x="149820" y="2614536"/>
                </a:lnTo>
                <a:lnTo>
                  <a:pt x="164875" y="2495279"/>
                </a:lnTo>
                <a:lnTo>
                  <a:pt x="180714" y="2360888"/>
                </a:lnTo>
                <a:lnTo>
                  <a:pt x="197494" y="2214389"/>
                </a:lnTo>
                <a:lnTo>
                  <a:pt x="214273" y="2055177"/>
                </a:lnTo>
                <a:lnTo>
                  <a:pt x="231367" y="1885675"/>
                </a:lnTo>
                <a:lnTo>
                  <a:pt x="247205" y="1702854"/>
                </a:lnTo>
                <a:lnTo>
                  <a:pt x="262417" y="1511558"/>
                </a:lnTo>
                <a:lnTo>
                  <a:pt x="276217" y="1309365"/>
                </a:lnTo>
                <a:lnTo>
                  <a:pt x="289390" y="1098697"/>
                </a:lnTo>
                <a:lnTo>
                  <a:pt x="301779" y="878949"/>
                </a:lnTo>
                <a:lnTo>
                  <a:pt x="306170" y="766351"/>
                </a:lnTo>
                <a:lnTo>
                  <a:pt x="311031" y="651331"/>
                </a:lnTo>
                <a:lnTo>
                  <a:pt x="315579" y="534495"/>
                </a:lnTo>
                <a:lnTo>
                  <a:pt x="318558" y="417054"/>
                </a:lnTo>
                <a:lnTo>
                  <a:pt x="321224" y="297191"/>
                </a:lnTo>
                <a:lnTo>
                  <a:pt x="324047" y="176118"/>
                </a:lnTo>
                <a:lnTo>
                  <a:pt x="325929" y="52623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745379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89EA2611-DCBA-4E97-A2B2-9A466E76BD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0F71AAB-4BCA-8BB3-8DED-16E51BE5960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283" r="3" b="3"/>
          <a:stretch/>
        </p:blipFill>
        <p:spPr>
          <a:xfrm>
            <a:off x="9361358" y="469786"/>
            <a:ext cx="2342961" cy="2948940"/>
          </a:xfrm>
          <a:prstGeom prst="rect">
            <a:avLst/>
          </a:prstGeom>
        </p:spPr>
      </p:pic>
      <p:sp>
        <p:nvSpPr>
          <p:cNvPr id="22" name="Freeform 5">
            <a:extLst>
              <a:ext uri="{FF2B5EF4-FFF2-40B4-BE49-F238E27FC236}">
                <a16:creationId xmlns:a16="http://schemas.microsoft.com/office/drawing/2014/main" id="{BBC615D1-6E12-40EF-915B-316CFDB550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794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147932A2-FBCC-4FD9-B893-8714933DC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5496460" y="1696306"/>
            <a:ext cx="3039017" cy="440926"/>
          </a:xfrm>
          <a:custGeom>
            <a:avLst/>
            <a:gdLst>
              <a:gd name="connsiteX0" fmla="*/ 3025159 w 3039017"/>
              <a:gd name="connsiteY0" fmla="*/ 440924 h 440926"/>
              <a:gd name="connsiteX1" fmla="*/ 31085 w 3039017"/>
              <a:gd name="connsiteY1" fmla="*/ 253901 h 440926"/>
              <a:gd name="connsiteX2" fmla="*/ 0 w 3039017"/>
              <a:gd name="connsiteY2" fmla="*/ 249348 h 440926"/>
              <a:gd name="connsiteX3" fmla="*/ 7539 w 3039017"/>
              <a:gd name="connsiteY3" fmla="*/ 156162 h 440926"/>
              <a:gd name="connsiteX4" fmla="*/ 97596 w 3039017"/>
              <a:gd name="connsiteY4" fmla="*/ 159586 h 440926"/>
              <a:gd name="connsiteX5" fmla="*/ 190969 w 3039017"/>
              <a:gd name="connsiteY5" fmla="*/ 162919 h 440926"/>
              <a:gd name="connsiteX6" fmla="*/ 285002 w 3039017"/>
              <a:gd name="connsiteY6" fmla="*/ 165003 h 440926"/>
              <a:gd name="connsiteX7" fmla="*/ 380685 w 3039017"/>
              <a:gd name="connsiteY7" fmla="*/ 167003 h 440926"/>
              <a:gd name="connsiteX8" fmla="*/ 478017 w 3039017"/>
              <a:gd name="connsiteY8" fmla="*/ 169086 h 440926"/>
              <a:gd name="connsiteX9" fmla="*/ 576669 w 3039017"/>
              <a:gd name="connsiteY9" fmla="*/ 170503 h 440926"/>
              <a:gd name="connsiteX10" fmla="*/ 676312 w 3039017"/>
              <a:gd name="connsiteY10" fmla="*/ 170503 h 440926"/>
              <a:gd name="connsiteX11" fmla="*/ 777273 w 3039017"/>
              <a:gd name="connsiteY11" fmla="*/ 171086 h 440926"/>
              <a:gd name="connsiteX12" fmla="*/ 879225 w 3039017"/>
              <a:gd name="connsiteY12" fmla="*/ 170503 h 440926"/>
              <a:gd name="connsiteX13" fmla="*/ 982167 w 3039017"/>
              <a:gd name="connsiteY13" fmla="*/ 169086 h 440926"/>
              <a:gd name="connsiteX14" fmla="*/ 1085438 w 3039017"/>
              <a:gd name="connsiteY14" fmla="*/ 167753 h 440926"/>
              <a:gd name="connsiteX15" fmla="*/ 1190029 w 3039017"/>
              <a:gd name="connsiteY15" fmla="*/ 165003 h 440926"/>
              <a:gd name="connsiteX16" fmla="*/ 1295940 w 3039017"/>
              <a:gd name="connsiteY16" fmla="*/ 162336 h 440926"/>
              <a:gd name="connsiteX17" fmla="*/ 1401191 w 3039017"/>
              <a:gd name="connsiteY17" fmla="*/ 158836 h 440926"/>
              <a:gd name="connsiteX18" fmla="*/ 1507762 w 3039017"/>
              <a:gd name="connsiteY18" fmla="*/ 154169 h 440926"/>
              <a:gd name="connsiteX19" fmla="*/ 1615653 w 3039017"/>
              <a:gd name="connsiteY19" fmla="*/ 148669 h 440926"/>
              <a:gd name="connsiteX20" fmla="*/ 1723543 w 3039017"/>
              <a:gd name="connsiteY20" fmla="*/ 143252 h 440926"/>
              <a:gd name="connsiteX21" fmla="*/ 1831434 w 3039017"/>
              <a:gd name="connsiteY21" fmla="*/ 136336 h 440926"/>
              <a:gd name="connsiteX22" fmla="*/ 1941304 w 3039017"/>
              <a:gd name="connsiteY22" fmla="*/ 128169 h 440926"/>
              <a:gd name="connsiteX23" fmla="*/ 2049195 w 3039017"/>
              <a:gd name="connsiteY23" fmla="*/ 120002 h 440926"/>
              <a:gd name="connsiteX24" fmla="*/ 2159065 w 3039017"/>
              <a:gd name="connsiteY24" fmla="*/ 110419 h 440926"/>
              <a:gd name="connsiteX25" fmla="*/ 2269925 w 3039017"/>
              <a:gd name="connsiteY25" fmla="*/ 100168 h 440926"/>
              <a:gd name="connsiteX26" fmla="*/ 2378806 w 3039017"/>
              <a:gd name="connsiteY26" fmla="*/ 89251 h 440926"/>
              <a:gd name="connsiteX27" fmla="*/ 2489006 w 3039017"/>
              <a:gd name="connsiteY27" fmla="*/ 76418 h 440926"/>
              <a:gd name="connsiteX28" fmla="*/ 2599206 w 3039017"/>
              <a:gd name="connsiteY28" fmla="*/ 62751 h 440926"/>
              <a:gd name="connsiteX29" fmla="*/ 2709406 w 3039017"/>
              <a:gd name="connsiteY29" fmla="*/ 49168 h 440926"/>
              <a:gd name="connsiteX30" fmla="*/ 2819276 w 3039017"/>
              <a:gd name="connsiteY30" fmla="*/ 33334 h 440926"/>
              <a:gd name="connsiteX31" fmla="*/ 2929147 w 3039017"/>
              <a:gd name="connsiteY31" fmla="*/ 17001 h 440926"/>
              <a:gd name="connsiteX32" fmla="*/ 3039017 w 3039017"/>
              <a:gd name="connsiteY32" fmla="*/ 0 h 440926"/>
              <a:gd name="connsiteX33" fmla="*/ 3025159 w 3039017"/>
              <a:gd name="connsiteY33" fmla="*/ 440924 h 440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039017" h="440926">
                <a:moveTo>
                  <a:pt x="3025159" y="440924"/>
                </a:moveTo>
                <a:cubicBezTo>
                  <a:pt x="2322468" y="441434"/>
                  <a:pt x="772520" y="353003"/>
                  <a:pt x="31085" y="253901"/>
                </a:cubicBezTo>
                <a:lnTo>
                  <a:pt x="0" y="249348"/>
                </a:lnTo>
                <a:lnTo>
                  <a:pt x="7539" y="156162"/>
                </a:lnTo>
                <a:lnTo>
                  <a:pt x="97596" y="159586"/>
                </a:lnTo>
                <a:lnTo>
                  <a:pt x="190969" y="162919"/>
                </a:lnTo>
                <a:lnTo>
                  <a:pt x="285002" y="165003"/>
                </a:lnTo>
                <a:lnTo>
                  <a:pt x="380685" y="167003"/>
                </a:lnTo>
                <a:lnTo>
                  <a:pt x="478017" y="169086"/>
                </a:lnTo>
                <a:lnTo>
                  <a:pt x="576669" y="170503"/>
                </a:lnTo>
                <a:lnTo>
                  <a:pt x="676312" y="170503"/>
                </a:lnTo>
                <a:lnTo>
                  <a:pt x="777273" y="171086"/>
                </a:lnTo>
                <a:lnTo>
                  <a:pt x="879225" y="170503"/>
                </a:lnTo>
                <a:lnTo>
                  <a:pt x="982167" y="169086"/>
                </a:lnTo>
                <a:lnTo>
                  <a:pt x="1085438" y="167753"/>
                </a:lnTo>
                <a:lnTo>
                  <a:pt x="1190029" y="165003"/>
                </a:lnTo>
                <a:lnTo>
                  <a:pt x="1295940" y="162336"/>
                </a:lnTo>
                <a:lnTo>
                  <a:pt x="1401191" y="158836"/>
                </a:lnTo>
                <a:lnTo>
                  <a:pt x="1507762" y="154169"/>
                </a:lnTo>
                <a:lnTo>
                  <a:pt x="1615653" y="148669"/>
                </a:lnTo>
                <a:lnTo>
                  <a:pt x="1723543" y="143252"/>
                </a:lnTo>
                <a:lnTo>
                  <a:pt x="1831434" y="136336"/>
                </a:lnTo>
                <a:lnTo>
                  <a:pt x="1941304" y="128169"/>
                </a:lnTo>
                <a:lnTo>
                  <a:pt x="2049195" y="120002"/>
                </a:lnTo>
                <a:lnTo>
                  <a:pt x="2159065" y="110419"/>
                </a:lnTo>
                <a:lnTo>
                  <a:pt x="2269925" y="100168"/>
                </a:lnTo>
                <a:lnTo>
                  <a:pt x="2378806" y="89251"/>
                </a:lnTo>
                <a:lnTo>
                  <a:pt x="2489006" y="76418"/>
                </a:lnTo>
                <a:lnTo>
                  <a:pt x="2599206" y="62751"/>
                </a:lnTo>
                <a:lnTo>
                  <a:pt x="2709406" y="49168"/>
                </a:lnTo>
                <a:lnTo>
                  <a:pt x="2819276" y="33334"/>
                </a:lnTo>
                <a:lnTo>
                  <a:pt x="2929147" y="17001"/>
                </a:lnTo>
                <a:lnTo>
                  <a:pt x="3039017" y="0"/>
                </a:lnTo>
                <a:cubicBezTo>
                  <a:pt x="3028789" y="277754"/>
                  <a:pt x="3035388" y="163169"/>
                  <a:pt x="3025159" y="440924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FE425C-62D4-6EFF-8A81-7696B1DC9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098" y="629265"/>
            <a:ext cx="6072776" cy="1622322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rgbClr val="FFFF00"/>
                </a:solidFill>
                <a:latin typeface="Arial Black" panose="020B0A04020102020204" pitchFamily="34" charset="0"/>
              </a:rPr>
              <a:t>Llanelli's Social and Environmental Impact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9C2CC4-79C3-065E-E9E8-4ACF4348DF9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101" r="16616" b="-1"/>
          <a:stretch/>
        </p:blipFill>
        <p:spPr>
          <a:xfrm>
            <a:off x="6879049" y="469786"/>
            <a:ext cx="2416335" cy="2948940"/>
          </a:xfrm>
          <a:custGeom>
            <a:avLst/>
            <a:gdLst/>
            <a:ahLst/>
            <a:cxnLst/>
            <a:rect l="l" t="t" r="r" b="b"/>
            <a:pathLst>
              <a:path w="2416335" h="2948940">
                <a:moveTo>
                  <a:pt x="0" y="0"/>
                </a:moveTo>
                <a:lnTo>
                  <a:pt x="2416335" y="0"/>
                </a:lnTo>
                <a:lnTo>
                  <a:pt x="2416335" y="2948940"/>
                </a:lnTo>
                <a:lnTo>
                  <a:pt x="221394" y="2948940"/>
                </a:lnTo>
                <a:lnTo>
                  <a:pt x="221394" y="2876858"/>
                </a:lnTo>
                <a:lnTo>
                  <a:pt x="222335" y="2750941"/>
                </a:lnTo>
                <a:lnTo>
                  <a:pt x="221394" y="2623814"/>
                </a:lnTo>
                <a:lnTo>
                  <a:pt x="219512" y="2494871"/>
                </a:lnTo>
                <a:lnTo>
                  <a:pt x="217787" y="2365928"/>
                </a:lnTo>
                <a:lnTo>
                  <a:pt x="214023" y="2235169"/>
                </a:lnTo>
                <a:lnTo>
                  <a:pt x="210103" y="2103199"/>
                </a:lnTo>
                <a:lnTo>
                  <a:pt x="205555" y="1971229"/>
                </a:lnTo>
                <a:lnTo>
                  <a:pt x="199125" y="1838048"/>
                </a:lnTo>
                <a:lnTo>
                  <a:pt x="191441" y="1703656"/>
                </a:lnTo>
                <a:lnTo>
                  <a:pt x="184071" y="1568660"/>
                </a:lnTo>
                <a:lnTo>
                  <a:pt x="174662" y="1433663"/>
                </a:lnTo>
                <a:lnTo>
                  <a:pt x="163371" y="1296850"/>
                </a:lnTo>
                <a:lnTo>
                  <a:pt x="152080" y="1161853"/>
                </a:lnTo>
                <a:lnTo>
                  <a:pt x="139063" y="1024435"/>
                </a:lnTo>
                <a:lnTo>
                  <a:pt x="124793" y="886411"/>
                </a:lnTo>
                <a:lnTo>
                  <a:pt x="109738" y="750203"/>
                </a:lnTo>
                <a:lnTo>
                  <a:pt x="92174" y="612180"/>
                </a:lnTo>
                <a:lnTo>
                  <a:pt x="73356" y="474761"/>
                </a:lnTo>
                <a:lnTo>
                  <a:pt x="54694" y="336738"/>
                </a:lnTo>
                <a:lnTo>
                  <a:pt x="32897" y="199320"/>
                </a:lnTo>
                <a:lnTo>
                  <a:pt x="10628" y="62507"/>
                </a:lnTo>
                <a:close/>
              </a:path>
            </a:pathLst>
          </a:cu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4A2FAF1F-F462-46AF-A9E6-CC93C4E2C3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1009B0-183C-4EF6-91F0-9794E86141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098" y="2418735"/>
            <a:ext cx="6072776" cy="3811740"/>
          </a:xfrm>
        </p:spPr>
        <p:txBody>
          <a:bodyPr anchor="ctr">
            <a:normAutofit/>
          </a:bodyPr>
          <a:lstStyle/>
          <a:p>
            <a:r>
              <a:rPr lang="en-US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Llanelli's growth was driven by a diverse workforce, including locals and immigrants, leading to the development of specialized trades and industries.</a:t>
            </a:r>
          </a:p>
          <a:p>
            <a:r>
              <a:rPr lang="en-US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Urbanization resulted in crowded living conditions and the establishment of worker housing and community facilities.</a:t>
            </a:r>
          </a:p>
          <a:p>
            <a:r>
              <a:rPr lang="en-US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Industrialization introduced social challenges, including labor disputes and workers' rights issues, as well as environmental impacts like pollution and landscape changes.</a:t>
            </a:r>
            <a:endParaRPr lang="en-GB" sz="1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64DDAEE-C734-ABA1-B8AB-54DFAA6EB4B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6888" r="1" b="9682"/>
          <a:stretch/>
        </p:blipFill>
        <p:spPr>
          <a:xfrm>
            <a:off x="6774509" y="3492708"/>
            <a:ext cx="4929808" cy="2885232"/>
          </a:xfrm>
          <a:custGeom>
            <a:avLst/>
            <a:gdLst/>
            <a:ahLst/>
            <a:cxnLst/>
            <a:rect l="l" t="t" r="r" b="b"/>
            <a:pathLst>
              <a:path w="4929808" h="2948940">
                <a:moveTo>
                  <a:pt x="325929" y="0"/>
                </a:moveTo>
                <a:lnTo>
                  <a:pt x="4929808" y="0"/>
                </a:lnTo>
                <a:lnTo>
                  <a:pt x="4929808" y="2948940"/>
                </a:lnTo>
                <a:lnTo>
                  <a:pt x="4769032" y="2948940"/>
                </a:lnTo>
                <a:lnTo>
                  <a:pt x="2751151" y="2948940"/>
                </a:lnTo>
                <a:lnTo>
                  <a:pt x="0" y="2948940"/>
                </a:lnTo>
                <a:lnTo>
                  <a:pt x="0" y="2948045"/>
                </a:lnTo>
                <a:lnTo>
                  <a:pt x="103291" y="2948045"/>
                </a:lnTo>
                <a:lnTo>
                  <a:pt x="112340" y="2889373"/>
                </a:lnTo>
                <a:lnTo>
                  <a:pt x="123631" y="2813097"/>
                </a:lnTo>
                <a:lnTo>
                  <a:pt x="135550" y="2722292"/>
                </a:lnTo>
                <a:lnTo>
                  <a:pt x="149820" y="2614536"/>
                </a:lnTo>
                <a:lnTo>
                  <a:pt x="164875" y="2495279"/>
                </a:lnTo>
                <a:lnTo>
                  <a:pt x="180714" y="2360888"/>
                </a:lnTo>
                <a:lnTo>
                  <a:pt x="197494" y="2214389"/>
                </a:lnTo>
                <a:lnTo>
                  <a:pt x="214273" y="2055177"/>
                </a:lnTo>
                <a:lnTo>
                  <a:pt x="231367" y="1885675"/>
                </a:lnTo>
                <a:lnTo>
                  <a:pt x="247205" y="1702854"/>
                </a:lnTo>
                <a:lnTo>
                  <a:pt x="262417" y="1511558"/>
                </a:lnTo>
                <a:lnTo>
                  <a:pt x="276217" y="1309365"/>
                </a:lnTo>
                <a:lnTo>
                  <a:pt x="289390" y="1098697"/>
                </a:lnTo>
                <a:lnTo>
                  <a:pt x="301779" y="878949"/>
                </a:lnTo>
                <a:lnTo>
                  <a:pt x="306170" y="766351"/>
                </a:lnTo>
                <a:lnTo>
                  <a:pt x="311031" y="651331"/>
                </a:lnTo>
                <a:lnTo>
                  <a:pt x="315579" y="534495"/>
                </a:lnTo>
                <a:lnTo>
                  <a:pt x="318558" y="417054"/>
                </a:lnTo>
                <a:lnTo>
                  <a:pt x="321224" y="297191"/>
                </a:lnTo>
                <a:lnTo>
                  <a:pt x="324047" y="176118"/>
                </a:lnTo>
                <a:lnTo>
                  <a:pt x="325929" y="52623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301840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4E43EB-867C-4B35-9A5C-E435157C7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7C0F5DA-B59F-4F13-8BB8-FFD8F2C57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2" name="Freeform 5">
            <a:extLst>
              <a:ext uri="{FF2B5EF4-FFF2-40B4-BE49-F238E27FC236}">
                <a16:creationId xmlns:a16="http://schemas.microsoft.com/office/drawing/2014/main" id="{9CEA1DEC-CC9E-4776-9E08-048A15BFA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3140485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9CE399CF-F4B8-4832-A8CB-B93F6B1EF4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171964" y="-140866"/>
            <a:ext cx="6053670" cy="7139732"/>
          </a:xfrm>
          <a:custGeom>
            <a:avLst/>
            <a:gdLst>
              <a:gd name="connsiteX0" fmla="*/ 6053670 w 6053670"/>
              <a:gd name="connsiteY0" fmla="*/ 1098 h 7139732"/>
              <a:gd name="connsiteX1" fmla="*/ 6053670 w 6053670"/>
              <a:gd name="connsiteY1" fmla="*/ 1084479 h 7139732"/>
              <a:gd name="connsiteX2" fmla="*/ 6053670 w 6053670"/>
              <a:gd name="connsiteY2" fmla="*/ 1254558 h 7139732"/>
              <a:gd name="connsiteX3" fmla="*/ 6053670 w 6053670"/>
              <a:gd name="connsiteY3" fmla="*/ 7139732 h 7139732"/>
              <a:gd name="connsiteX4" fmla="*/ 0 w 6053670"/>
              <a:gd name="connsiteY4" fmla="*/ 7139732 h 7139732"/>
              <a:gd name="connsiteX5" fmla="*/ 0 w 6053670"/>
              <a:gd name="connsiteY5" fmla="*/ 1249853 h 7139732"/>
              <a:gd name="connsiteX6" fmla="*/ 0 w 6053670"/>
              <a:gd name="connsiteY6" fmla="*/ 1084479 h 7139732"/>
              <a:gd name="connsiteX7" fmla="*/ 0 w 6053670"/>
              <a:gd name="connsiteY7" fmla="*/ 0 h 7139732"/>
              <a:gd name="connsiteX8" fmla="*/ 35717 w 6053670"/>
              <a:gd name="connsiteY8" fmla="*/ 5488 h 7139732"/>
              <a:gd name="connsiteX9" fmla="*/ 140445 w 6053670"/>
              <a:gd name="connsiteY9" fmla="*/ 21641 h 7139732"/>
              <a:gd name="connsiteX10" fmla="*/ 216722 w 6053670"/>
              <a:gd name="connsiteY10" fmla="*/ 32932 h 7139732"/>
              <a:gd name="connsiteX11" fmla="*/ 307527 w 6053670"/>
              <a:gd name="connsiteY11" fmla="*/ 44850 h 7139732"/>
              <a:gd name="connsiteX12" fmla="*/ 415282 w 6053670"/>
              <a:gd name="connsiteY12" fmla="*/ 59121 h 7139732"/>
              <a:gd name="connsiteX13" fmla="*/ 534539 w 6053670"/>
              <a:gd name="connsiteY13" fmla="*/ 74175 h 7139732"/>
              <a:gd name="connsiteX14" fmla="*/ 668931 w 6053670"/>
              <a:gd name="connsiteY14" fmla="*/ 90014 h 7139732"/>
              <a:gd name="connsiteX15" fmla="*/ 815430 w 6053670"/>
              <a:gd name="connsiteY15" fmla="*/ 106794 h 7139732"/>
              <a:gd name="connsiteX16" fmla="*/ 974641 w 6053670"/>
              <a:gd name="connsiteY16" fmla="*/ 123574 h 7139732"/>
              <a:gd name="connsiteX17" fmla="*/ 1144144 w 6053670"/>
              <a:gd name="connsiteY17" fmla="*/ 140667 h 7139732"/>
              <a:gd name="connsiteX18" fmla="*/ 1326965 w 6053670"/>
              <a:gd name="connsiteY18" fmla="*/ 156506 h 7139732"/>
              <a:gd name="connsiteX19" fmla="*/ 1518261 w 6053670"/>
              <a:gd name="connsiteY19" fmla="*/ 171717 h 7139732"/>
              <a:gd name="connsiteX20" fmla="*/ 1720453 w 6053670"/>
              <a:gd name="connsiteY20" fmla="*/ 185518 h 7139732"/>
              <a:gd name="connsiteX21" fmla="*/ 1931121 w 6053670"/>
              <a:gd name="connsiteY21" fmla="*/ 198690 h 7139732"/>
              <a:gd name="connsiteX22" fmla="*/ 2150869 w 6053670"/>
              <a:gd name="connsiteY22" fmla="*/ 211079 h 7139732"/>
              <a:gd name="connsiteX23" fmla="*/ 2263467 w 6053670"/>
              <a:gd name="connsiteY23" fmla="*/ 215470 h 7139732"/>
              <a:gd name="connsiteX24" fmla="*/ 2378487 w 6053670"/>
              <a:gd name="connsiteY24" fmla="*/ 220332 h 7139732"/>
              <a:gd name="connsiteX25" fmla="*/ 2495323 w 6053670"/>
              <a:gd name="connsiteY25" fmla="*/ 224879 h 7139732"/>
              <a:gd name="connsiteX26" fmla="*/ 2612764 w 6053670"/>
              <a:gd name="connsiteY26" fmla="*/ 227859 h 7139732"/>
              <a:gd name="connsiteX27" fmla="*/ 2732627 w 6053670"/>
              <a:gd name="connsiteY27" fmla="*/ 230525 h 7139732"/>
              <a:gd name="connsiteX28" fmla="*/ 2853700 w 6053670"/>
              <a:gd name="connsiteY28" fmla="*/ 233348 h 7139732"/>
              <a:gd name="connsiteX29" fmla="*/ 2977195 w 6053670"/>
              <a:gd name="connsiteY29" fmla="*/ 235229 h 7139732"/>
              <a:gd name="connsiteX30" fmla="*/ 3101901 w 6053670"/>
              <a:gd name="connsiteY30" fmla="*/ 235229 h 7139732"/>
              <a:gd name="connsiteX31" fmla="*/ 3227817 w 6053670"/>
              <a:gd name="connsiteY31" fmla="*/ 236170 h 7139732"/>
              <a:gd name="connsiteX32" fmla="*/ 3354944 w 6053670"/>
              <a:gd name="connsiteY32" fmla="*/ 235229 h 7139732"/>
              <a:gd name="connsiteX33" fmla="*/ 3483887 w 6053670"/>
              <a:gd name="connsiteY33" fmla="*/ 233348 h 7139732"/>
              <a:gd name="connsiteX34" fmla="*/ 3612830 w 6053670"/>
              <a:gd name="connsiteY34" fmla="*/ 231623 h 7139732"/>
              <a:gd name="connsiteX35" fmla="*/ 3743590 w 6053670"/>
              <a:gd name="connsiteY35" fmla="*/ 227859 h 7139732"/>
              <a:gd name="connsiteX36" fmla="*/ 3875560 w 6053670"/>
              <a:gd name="connsiteY36" fmla="*/ 223938 h 7139732"/>
              <a:gd name="connsiteX37" fmla="*/ 4007530 w 6053670"/>
              <a:gd name="connsiteY37" fmla="*/ 219391 h 7139732"/>
              <a:gd name="connsiteX38" fmla="*/ 4140710 w 6053670"/>
              <a:gd name="connsiteY38" fmla="*/ 212961 h 7139732"/>
              <a:gd name="connsiteX39" fmla="*/ 4275102 w 6053670"/>
              <a:gd name="connsiteY39" fmla="*/ 205277 h 7139732"/>
              <a:gd name="connsiteX40" fmla="*/ 4410098 w 6053670"/>
              <a:gd name="connsiteY40" fmla="*/ 197907 h 7139732"/>
              <a:gd name="connsiteX41" fmla="*/ 4545096 w 6053670"/>
              <a:gd name="connsiteY41" fmla="*/ 188498 h 7139732"/>
              <a:gd name="connsiteX42" fmla="*/ 4681909 w 6053670"/>
              <a:gd name="connsiteY42" fmla="*/ 177207 h 7139732"/>
              <a:gd name="connsiteX43" fmla="*/ 4816905 w 6053670"/>
              <a:gd name="connsiteY43" fmla="*/ 165916 h 7139732"/>
              <a:gd name="connsiteX44" fmla="*/ 4954323 w 6053670"/>
              <a:gd name="connsiteY44" fmla="*/ 152899 h 7139732"/>
              <a:gd name="connsiteX45" fmla="*/ 5092347 w 6053670"/>
              <a:gd name="connsiteY45" fmla="*/ 138629 h 7139732"/>
              <a:gd name="connsiteX46" fmla="*/ 5228555 w 6053670"/>
              <a:gd name="connsiteY46" fmla="*/ 123574 h 7139732"/>
              <a:gd name="connsiteX47" fmla="*/ 5366578 w 6053670"/>
              <a:gd name="connsiteY47" fmla="*/ 106010 h 7139732"/>
              <a:gd name="connsiteX48" fmla="*/ 5503997 w 6053670"/>
              <a:gd name="connsiteY48" fmla="*/ 87192 h 7139732"/>
              <a:gd name="connsiteX49" fmla="*/ 5642020 w 6053670"/>
              <a:gd name="connsiteY49" fmla="*/ 68530 h 7139732"/>
              <a:gd name="connsiteX50" fmla="*/ 5779438 w 6053670"/>
              <a:gd name="connsiteY50" fmla="*/ 46733 h 7139732"/>
              <a:gd name="connsiteX51" fmla="*/ 5916251 w 6053670"/>
              <a:gd name="connsiteY51" fmla="*/ 24464 h 7139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7139732">
                <a:moveTo>
                  <a:pt x="6053670" y="1098"/>
                </a:moveTo>
                <a:lnTo>
                  <a:pt x="6053670" y="1084479"/>
                </a:lnTo>
                <a:lnTo>
                  <a:pt x="6053670" y="1254558"/>
                </a:lnTo>
                <a:lnTo>
                  <a:pt x="6053670" y="7139732"/>
                </a:lnTo>
                <a:lnTo>
                  <a:pt x="0" y="7139732"/>
                </a:lnTo>
                <a:lnTo>
                  <a:pt x="0" y="1249853"/>
                </a:lnTo>
                <a:lnTo>
                  <a:pt x="0" y="1084479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1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90" y="227859"/>
                </a:lnTo>
                <a:lnTo>
                  <a:pt x="3875560" y="223938"/>
                </a:lnTo>
                <a:lnTo>
                  <a:pt x="4007530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6" name="Freeform 5">
            <a:extLst>
              <a:ext uri="{FF2B5EF4-FFF2-40B4-BE49-F238E27FC236}">
                <a16:creationId xmlns:a16="http://schemas.microsoft.com/office/drawing/2014/main" id="{1F23E73A-FDC8-462C-83C1-3AA896144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C48AFC-45B2-C366-A3A3-215B0D7AD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4087" y="1130603"/>
            <a:ext cx="3342442" cy="4596794"/>
          </a:xfrm>
        </p:spPr>
        <p:txBody>
          <a:bodyPr anchor="ctr">
            <a:normAutofit/>
          </a:bodyPr>
          <a:lstStyle/>
          <a:p>
            <a:r>
              <a:rPr lang="en-US" sz="3200" dirty="0">
                <a:solidFill>
                  <a:srgbClr val="FFFF00"/>
                </a:solidFill>
                <a:latin typeface="Arial Black" panose="020B0A04020102020204" pitchFamily="34" charset="0"/>
              </a:rPr>
              <a:t>References</a:t>
            </a:r>
            <a:r>
              <a:rPr lang="en-US" sz="3200" dirty="0">
                <a:solidFill>
                  <a:srgbClr val="EBEBEB"/>
                </a:solidFill>
                <a:latin typeface="Arial Black" panose="020B0A04020102020204" pitchFamily="34" charset="0"/>
              </a:rPr>
              <a:t> </a:t>
            </a:r>
            <a:endParaRPr lang="en-GB" sz="3200" dirty="0">
              <a:solidFill>
                <a:srgbClr val="EBEBEB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7FEE41-7A5A-8334-B64C-6C82279279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21337" y="1059443"/>
            <a:ext cx="7139732" cy="5332395"/>
          </a:xfrm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Fores, M. (1981). The myth of a British industrial revolution.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History, 66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181–198.</a:t>
            </a:r>
          </a:p>
          <a:p>
            <a:pPr>
              <a:lnSpc>
                <a:spcPct val="9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Gregory, D. (1988a). The production of regions in England's industrial revolution.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Journal of Historical Geography, 14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50–58.</a:t>
            </a:r>
          </a:p>
          <a:p>
            <a:pPr>
              <a:lnSpc>
                <a:spcPct val="9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Gregory, D. (1988b). Reply to ["The production of regions in England's industrial revolution: A response," by John Langton].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Journal of Historical Geography, 14,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174–176.</a:t>
            </a:r>
          </a:p>
          <a:p>
            <a:pPr>
              <a:lnSpc>
                <a:spcPct val="9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Hailey, C. K. (1982). British industrialization before 1841: Evidence of slower growth during the Industrial Revolution.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Journal of Economic History, 42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267–289.</a:t>
            </a:r>
          </a:p>
          <a:p>
            <a:pPr>
              <a:lnSpc>
                <a:spcPct val="9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Hartwell, R. M. (Ed.). (1970a).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The industrial revolution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. New York: Barnes &amp; Noble/Oxford: Basil Blackwell.</a:t>
            </a:r>
          </a:p>
          <a:p>
            <a:pPr>
              <a:lnSpc>
                <a:spcPct val="9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Hartwell, R. M. (1970b).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Nuffield Studies in Economic History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(No. 1: The Industrial Revolution).</a:t>
            </a:r>
          </a:p>
          <a:p>
            <a:pPr>
              <a:lnSpc>
                <a:spcPct val="9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Hartwell, R. M. (1971).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The industrial revolution and economic growth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. London: Methuen.</a:t>
            </a:r>
          </a:p>
          <a:p>
            <a:pPr>
              <a:lnSpc>
                <a:spcPct val="9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Harvey, A. D. (1978). First public reactions to the Industrial Revolution.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Études Anglaises, 31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273–293.</a:t>
            </a:r>
          </a:p>
          <a:p>
            <a:pPr>
              <a:lnSpc>
                <a:spcPct val="9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Heim, C. E., &amp;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Mirowski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P. (1987). Interest rates and crowding-out during Britain's Industrial Revolution.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Journal of Economic History, 47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117–139.</a:t>
            </a:r>
          </a:p>
          <a:p>
            <a:pPr>
              <a:lnSpc>
                <a:spcPct val="9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Hills, R. L. (197?).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Power in the Industrial Revolution.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Manchester: Manchester University Press.</a:t>
            </a:r>
          </a:p>
          <a:p>
            <a:pPr>
              <a:lnSpc>
                <a:spcPct val="9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Trinder, B. (1982).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The making of the industrial landscape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. London: Dent.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https://www.econlib.org/library/Enc/IndustrialRevolutionandtheStandardofLiving.html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5706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42</TotalTime>
  <Words>521</Words>
  <Application>Microsoft Office PowerPoint</Application>
  <PresentationFormat>Widescreen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Arial Black</vt:lpstr>
      <vt:lpstr>Century Gothic</vt:lpstr>
      <vt:lpstr>Wingdings 3</vt:lpstr>
      <vt:lpstr>Ion Boardroom</vt:lpstr>
      <vt:lpstr>Llanelli’s Prosperity During the Industrial Revolution</vt:lpstr>
      <vt:lpstr>Introduction to Industrial Revolution </vt:lpstr>
      <vt:lpstr>Llanelli's Growth Processes and Technologies</vt:lpstr>
      <vt:lpstr>Llanelli's Social and Environmental Impact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Mirabela Voican (1907947)</dc:creator>
  <cp:lastModifiedBy>Mirabela Voican (1907947)</cp:lastModifiedBy>
  <cp:revision>1</cp:revision>
  <dcterms:created xsi:type="dcterms:W3CDTF">2025-01-23T20:00:47Z</dcterms:created>
  <dcterms:modified xsi:type="dcterms:W3CDTF">2025-01-23T20:43:33Z</dcterms:modified>
</cp:coreProperties>
</file>