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1"/>
  </p:notesMasterIdLst>
  <p:sldIdLst>
    <p:sldId id="275" r:id="rId2"/>
    <p:sldId id="256" r:id="rId3"/>
    <p:sldId id="257" r:id="rId4"/>
    <p:sldId id="258" r:id="rId5"/>
    <p:sldId id="272" r:id="rId6"/>
    <p:sldId id="266" r:id="rId7"/>
    <p:sldId id="259" r:id="rId8"/>
    <p:sldId id="260" r:id="rId9"/>
    <p:sldId id="263" r:id="rId10"/>
    <p:sldId id="261" r:id="rId11"/>
    <p:sldId id="262" r:id="rId12"/>
    <p:sldId id="264" r:id="rId13"/>
    <p:sldId id="277" r:id="rId14"/>
    <p:sldId id="278" r:id="rId15"/>
    <p:sldId id="279" r:id="rId16"/>
    <p:sldId id="268" r:id="rId17"/>
    <p:sldId id="280" r:id="rId18"/>
    <p:sldId id="281" r:id="rId19"/>
    <p:sldId id="282"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B2ECD5"/>
    <a:srgbClr val="FDFA7F"/>
    <a:srgbClr val="99FF33"/>
    <a:srgbClr val="FFFF66"/>
    <a:srgbClr val="66CCFF"/>
    <a:srgbClr val="66FFFF"/>
    <a:srgbClr val="A6A0F6"/>
    <a:srgbClr val="F8FAA4"/>
    <a:srgbClr val="FBFCC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792" autoAdjust="0"/>
  </p:normalViewPr>
  <p:slideViewPr>
    <p:cSldViewPr snapToGrid="0">
      <p:cViewPr varScale="1">
        <p:scale>
          <a:sx n="62" d="100"/>
          <a:sy n="62" d="100"/>
        </p:scale>
        <p:origin x="80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0928CAD-F87C-4EFC-81CF-155D809C9764}" type="doc">
      <dgm:prSet loTypeId="urn:microsoft.com/office/officeart/2011/layout/TabList" loCatId="list" qsTypeId="urn:microsoft.com/office/officeart/2005/8/quickstyle/simple2" qsCatId="simple" csTypeId="urn:microsoft.com/office/officeart/2005/8/colors/colorful5" csCatId="colorful" phldr="1"/>
      <dgm:spPr/>
      <dgm:t>
        <a:bodyPr/>
        <a:lstStyle/>
        <a:p>
          <a:endParaRPr lang="en-US"/>
        </a:p>
      </dgm:t>
    </dgm:pt>
    <dgm:pt modelId="{67C53BA7-77CB-4360-9C65-FFDDC52D3694}">
      <dgm:prSet/>
      <dgm:spPr>
        <a:solidFill>
          <a:srgbClr val="00B0F0"/>
        </a:solidFill>
      </dgm:spPr>
      <dgm:t>
        <a:bodyPr/>
        <a:lstStyle/>
        <a:p>
          <a:r>
            <a:rPr lang="en-US" b="1" dirty="0"/>
            <a:t>Political &amp; Legal</a:t>
          </a:r>
          <a:endParaRPr lang="en-US" dirty="0"/>
        </a:p>
      </dgm:t>
    </dgm:pt>
    <dgm:pt modelId="{9930FF13-3B97-46E6-B13F-AC8638E8EBDA}" type="parTrans" cxnId="{A600BB74-FB41-4C3A-A0CD-414D4306B400}">
      <dgm:prSet/>
      <dgm:spPr/>
      <dgm:t>
        <a:bodyPr/>
        <a:lstStyle/>
        <a:p>
          <a:endParaRPr lang="en-US"/>
        </a:p>
      </dgm:t>
    </dgm:pt>
    <dgm:pt modelId="{BD4EB78C-411F-445D-96AB-C309F75FF814}" type="sibTrans" cxnId="{A600BB74-FB41-4C3A-A0CD-414D4306B400}">
      <dgm:prSet/>
      <dgm:spPr/>
      <dgm:t>
        <a:bodyPr/>
        <a:lstStyle/>
        <a:p>
          <a:endParaRPr lang="en-US"/>
        </a:p>
      </dgm:t>
    </dgm:pt>
    <dgm:pt modelId="{EAB76958-776F-4F02-88E9-EFCA357B649A}">
      <dgm:prSet/>
      <dgm:spPr/>
      <dgm:t>
        <a:bodyPr/>
        <a:lstStyle/>
        <a:p>
          <a:r>
            <a:rPr lang="en-US" b="1" dirty="0">
              <a:solidFill>
                <a:srgbClr val="00B0F0"/>
              </a:solidFill>
            </a:rPr>
            <a:t>Disrupted by Brexit policies, visa policies, and government regulations, leisure and business travel were strongly affected. For instance, if the visa system remains so complicated, foreign remote workers may not be willing to live in the UK for long. Simultaneously, the hospitality industry is burdened by costs due to regulation, taxing, and licensing. The UK government’s Hospitality Strategy: Reopening, Recovery, Resilience tries to support the sector by providing multi-departmental assistance, thus strengthening the resilience of the industry (GOV.UK, 2021).</a:t>
          </a:r>
        </a:p>
      </dgm:t>
    </dgm:pt>
    <dgm:pt modelId="{4EE1DE37-4AAD-4144-9C51-96539B48D67C}" type="parTrans" cxnId="{3A82F692-2BF1-4AD2-92CC-9D1B7C06B05A}">
      <dgm:prSet/>
      <dgm:spPr/>
      <dgm:t>
        <a:bodyPr/>
        <a:lstStyle/>
        <a:p>
          <a:endParaRPr lang="en-US"/>
        </a:p>
      </dgm:t>
    </dgm:pt>
    <dgm:pt modelId="{C0C4CF09-F7DA-4422-8EC8-CBD40CE23C4D}" type="sibTrans" cxnId="{3A82F692-2BF1-4AD2-92CC-9D1B7C06B05A}">
      <dgm:prSet/>
      <dgm:spPr/>
      <dgm:t>
        <a:bodyPr/>
        <a:lstStyle/>
        <a:p>
          <a:endParaRPr lang="en-US"/>
        </a:p>
      </dgm:t>
    </dgm:pt>
    <dgm:pt modelId="{E96F2A77-BE81-4ACA-B53C-8A670E7F809E}">
      <dgm:prSet/>
      <dgm:spPr>
        <a:solidFill>
          <a:srgbClr val="92D050"/>
        </a:solidFill>
      </dgm:spPr>
      <dgm:t>
        <a:bodyPr/>
        <a:lstStyle/>
        <a:p>
          <a:r>
            <a:rPr lang="en-US" b="1" dirty="0"/>
            <a:t>Economic</a:t>
          </a:r>
          <a:endParaRPr lang="en-US" dirty="0"/>
        </a:p>
      </dgm:t>
    </dgm:pt>
    <dgm:pt modelId="{21D3B19A-971E-4EC7-AC8C-F5CD809FF199}" type="parTrans" cxnId="{5D928BAB-D179-4646-B120-5126AC29510F}">
      <dgm:prSet/>
      <dgm:spPr/>
      <dgm:t>
        <a:bodyPr/>
        <a:lstStyle/>
        <a:p>
          <a:endParaRPr lang="en-US"/>
        </a:p>
      </dgm:t>
    </dgm:pt>
    <dgm:pt modelId="{8D99B509-497D-4D9D-83CF-932D42D6BB37}" type="sibTrans" cxnId="{5D928BAB-D179-4646-B120-5126AC29510F}">
      <dgm:prSet/>
      <dgm:spPr/>
      <dgm:t>
        <a:bodyPr/>
        <a:lstStyle/>
        <a:p>
          <a:endParaRPr lang="en-US"/>
        </a:p>
      </dgm:t>
    </dgm:pt>
    <dgm:pt modelId="{51085B04-77FA-4D56-B39B-0DA86C9646F7}">
      <dgm:prSet/>
      <dgm:spPr/>
      <dgm:t>
        <a:bodyPr/>
        <a:lstStyle/>
        <a:p>
          <a:r>
            <a:rPr lang="en-US" b="1" dirty="0">
              <a:solidFill>
                <a:srgbClr val="92D050"/>
              </a:solidFill>
            </a:rPr>
            <a:t>UK hotels are under pressure from inflation, high energy and wages, and changes in the economy. Business travel budgets are still tight. The GBTA data indicating a £1.2 billion deficit in business travel reveal the gap in revenue. Energy prices, a lack of workers, and cutting down on business trips are all factors that impact both revenue and profit negatively (GBTA, 2025).</a:t>
          </a:r>
        </a:p>
      </dgm:t>
    </dgm:pt>
    <dgm:pt modelId="{AD71BCE3-5BFB-48D0-9025-53A2DCC16CD8}" type="parTrans" cxnId="{C2A3484B-50AC-4822-A583-4DC5FB8CF5EB}">
      <dgm:prSet/>
      <dgm:spPr/>
      <dgm:t>
        <a:bodyPr/>
        <a:lstStyle/>
        <a:p>
          <a:endParaRPr lang="en-US"/>
        </a:p>
      </dgm:t>
    </dgm:pt>
    <dgm:pt modelId="{746A7486-9206-4DE5-A0F0-5653A40F8903}" type="sibTrans" cxnId="{C2A3484B-50AC-4822-A583-4DC5FB8CF5EB}">
      <dgm:prSet/>
      <dgm:spPr/>
      <dgm:t>
        <a:bodyPr/>
        <a:lstStyle/>
        <a:p>
          <a:endParaRPr lang="en-US"/>
        </a:p>
      </dgm:t>
    </dgm:pt>
    <dgm:pt modelId="{B13318B1-B989-4F92-8E0E-1D7FD43A71D9}">
      <dgm:prSet/>
      <dgm:spPr>
        <a:solidFill>
          <a:srgbClr val="FDFA7F"/>
        </a:solidFill>
      </dgm:spPr>
      <dgm:t>
        <a:bodyPr/>
        <a:lstStyle/>
        <a:p>
          <a:r>
            <a:rPr lang="en-US" b="1"/>
            <a:t>Social</a:t>
          </a:r>
          <a:endParaRPr lang="en-US"/>
        </a:p>
      </dgm:t>
    </dgm:pt>
    <dgm:pt modelId="{F2F554C6-4E8E-4099-8991-147DFD315357}" type="parTrans" cxnId="{83FB420A-4B1A-499E-91D6-86B4924F8D8D}">
      <dgm:prSet/>
      <dgm:spPr/>
      <dgm:t>
        <a:bodyPr/>
        <a:lstStyle/>
        <a:p>
          <a:endParaRPr lang="en-US"/>
        </a:p>
      </dgm:t>
    </dgm:pt>
    <dgm:pt modelId="{B52526D7-9147-4929-9ABE-CDD0E03F7591}" type="sibTrans" cxnId="{83FB420A-4B1A-499E-91D6-86B4924F8D8D}">
      <dgm:prSet/>
      <dgm:spPr/>
      <dgm:t>
        <a:bodyPr/>
        <a:lstStyle/>
        <a:p>
          <a:endParaRPr lang="en-US"/>
        </a:p>
      </dgm:t>
    </dgm:pt>
    <dgm:pt modelId="{F50369D8-6461-4CBF-931D-18970D614F7C}">
      <dgm:prSet/>
      <dgm:spPr/>
      <dgm:t>
        <a:bodyPr/>
        <a:lstStyle/>
        <a:p>
          <a:r>
            <a:rPr lang="en-US" b="1" dirty="0">
              <a:solidFill>
                <a:srgbClr val="FFC000"/>
              </a:solidFill>
            </a:rPr>
            <a:t>Consumer trends have turned towards flexible and experience-based travel. The remote working culture is fostering the combination of leisure with productivity. YouGov and travel surveys imply an increase in demand for the "work-from-anywhere" packages. The preferences of the guests have moved towards those who travel flexibly and with a focus on nature. Those who work remotely during their trip prefer hotels that cater to both their work and their relaxation. Meanwhile, domestic tourism attracts more visitors to rural and coastal areas (YouGov, 2023).</a:t>
          </a:r>
        </a:p>
      </dgm:t>
    </dgm:pt>
    <dgm:pt modelId="{25B9F740-C303-4481-8060-338A1BBAE021}" type="parTrans" cxnId="{C96754C0-C344-44FD-82FF-793FAE203464}">
      <dgm:prSet/>
      <dgm:spPr/>
      <dgm:t>
        <a:bodyPr/>
        <a:lstStyle/>
        <a:p>
          <a:endParaRPr lang="en-US"/>
        </a:p>
      </dgm:t>
    </dgm:pt>
    <dgm:pt modelId="{21F90F32-7AA3-408D-A03A-A018D696B6A0}" type="sibTrans" cxnId="{C96754C0-C344-44FD-82FF-793FAE203464}">
      <dgm:prSet/>
      <dgm:spPr/>
      <dgm:t>
        <a:bodyPr/>
        <a:lstStyle/>
        <a:p>
          <a:endParaRPr lang="en-US"/>
        </a:p>
      </dgm:t>
    </dgm:pt>
    <dgm:pt modelId="{50E70573-C1F0-4024-9892-5F525F5DD84C}">
      <dgm:prSet/>
      <dgm:spPr>
        <a:solidFill>
          <a:srgbClr val="00B050"/>
        </a:solidFill>
      </dgm:spPr>
      <dgm:t>
        <a:bodyPr/>
        <a:lstStyle/>
        <a:p>
          <a:r>
            <a:rPr lang="en-US" b="1"/>
            <a:t>Technological</a:t>
          </a:r>
          <a:endParaRPr lang="en-US"/>
        </a:p>
      </dgm:t>
    </dgm:pt>
    <dgm:pt modelId="{33FC905B-7E18-4104-A1E1-BFBA3293F70F}" type="parTrans" cxnId="{C0C5FDE6-9286-4495-BFD7-6E025B954BE0}">
      <dgm:prSet/>
      <dgm:spPr/>
      <dgm:t>
        <a:bodyPr/>
        <a:lstStyle/>
        <a:p>
          <a:endParaRPr lang="en-US"/>
        </a:p>
      </dgm:t>
    </dgm:pt>
    <dgm:pt modelId="{153E3688-B612-4036-8690-B6524D5A64B8}" type="sibTrans" cxnId="{C0C5FDE6-9286-4495-BFD7-6E025B954BE0}">
      <dgm:prSet/>
      <dgm:spPr/>
      <dgm:t>
        <a:bodyPr/>
        <a:lstStyle/>
        <a:p>
          <a:endParaRPr lang="en-US"/>
        </a:p>
      </dgm:t>
    </dgm:pt>
    <dgm:pt modelId="{D515893E-4AC7-4CFB-8D61-EAA20585BD1A}">
      <dgm:prSet/>
      <dgm:spPr/>
      <dgm:t>
        <a:bodyPr/>
        <a:lstStyle/>
        <a:p>
          <a:r>
            <a:rPr lang="en-US" b="1" dirty="0">
              <a:solidFill>
                <a:srgbClr val="00B050"/>
              </a:solidFill>
            </a:rPr>
            <a:t>The use of digital booking platforms, remote work connectivity, contactless services, IoT rooms, and smart systems has now become essential. The hotels focusing on hybrid guests have to make available the surrounding digital guest journeys. Internet of high speed, controls for smart rooms, and digital services without interruption are the guests' expectations (Anwar, Deliana and </a:t>
          </a:r>
          <a:r>
            <a:rPr lang="en-US" b="1" dirty="0" err="1">
              <a:solidFill>
                <a:srgbClr val="00B050"/>
              </a:solidFill>
            </a:rPr>
            <a:t>Suyamto</a:t>
          </a:r>
          <a:r>
            <a:rPr lang="en-US" b="1" dirty="0">
              <a:solidFill>
                <a:srgbClr val="00B050"/>
              </a:solidFill>
            </a:rPr>
            <a:t>, 2024). </a:t>
          </a:r>
        </a:p>
      </dgm:t>
    </dgm:pt>
    <dgm:pt modelId="{E8BDBA96-795C-4E21-B3F1-53319F81D140}" type="parTrans" cxnId="{08CC1DE6-3209-4DCF-9C8B-226E35A78AF6}">
      <dgm:prSet/>
      <dgm:spPr/>
      <dgm:t>
        <a:bodyPr/>
        <a:lstStyle/>
        <a:p>
          <a:endParaRPr lang="en-US"/>
        </a:p>
      </dgm:t>
    </dgm:pt>
    <dgm:pt modelId="{922AE737-5384-436D-8830-80BD6B75D39C}" type="sibTrans" cxnId="{08CC1DE6-3209-4DCF-9C8B-226E35A78AF6}">
      <dgm:prSet/>
      <dgm:spPr/>
      <dgm:t>
        <a:bodyPr/>
        <a:lstStyle/>
        <a:p>
          <a:endParaRPr lang="en-US"/>
        </a:p>
      </dgm:t>
    </dgm:pt>
    <dgm:pt modelId="{C9C324B6-2CA5-4AB9-BDC8-60F9E45BB950}">
      <dgm:prSet/>
      <dgm:spPr>
        <a:solidFill>
          <a:srgbClr val="FFC000"/>
        </a:solidFill>
      </dgm:spPr>
      <dgm:t>
        <a:bodyPr/>
        <a:lstStyle/>
        <a:p>
          <a:r>
            <a:rPr lang="en-US" b="1"/>
            <a:t>Environmental</a:t>
          </a:r>
          <a:endParaRPr lang="en-US"/>
        </a:p>
      </dgm:t>
    </dgm:pt>
    <dgm:pt modelId="{BBFC21AD-81D8-4653-95CA-1068CEF0C95C}" type="parTrans" cxnId="{628099ED-0FA1-4067-B0CE-3743062F3C57}">
      <dgm:prSet/>
      <dgm:spPr/>
      <dgm:t>
        <a:bodyPr/>
        <a:lstStyle/>
        <a:p>
          <a:endParaRPr lang="en-US"/>
        </a:p>
      </dgm:t>
    </dgm:pt>
    <dgm:pt modelId="{845EAA7D-5818-426A-862D-4A16ADA858C3}" type="sibTrans" cxnId="{628099ED-0FA1-4067-B0CE-3743062F3C57}">
      <dgm:prSet/>
      <dgm:spPr/>
      <dgm:t>
        <a:bodyPr/>
        <a:lstStyle/>
        <a:p>
          <a:endParaRPr lang="en-US"/>
        </a:p>
      </dgm:t>
    </dgm:pt>
    <dgm:pt modelId="{1736607B-7271-4165-A4EA-14B712B4C8B7}">
      <dgm:prSet/>
      <dgm:spPr/>
      <dgm:t>
        <a:bodyPr/>
        <a:lstStyle/>
        <a:p>
          <a:r>
            <a:rPr lang="en-US" b="1" dirty="0">
              <a:solidFill>
                <a:schemeClr val="accent4">
                  <a:lumMod val="75000"/>
                </a:schemeClr>
              </a:solidFill>
            </a:rPr>
            <a:t>Sustainability has become mandatory; energy efficiency, carbon footprint reduction and local sourcing make hotels attractive to the environmentally conscious </a:t>
          </a:r>
          <a:r>
            <a:rPr lang="en-US" b="1" dirty="0" err="1">
              <a:solidFill>
                <a:schemeClr val="accent4">
                  <a:lumMod val="75000"/>
                </a:schemeClr>
              </a:solidFill>
            </a:rPr>
            <a:t>travellers</a:t>
          </a:r>
          <a:r>
            <a:rPr lang="en-US" b="1" dirty="0">
              <a:solidFill>
                <a:schemeClr val="accent4">
                  <a:lumMod val="75000"/>
                </a:schemeClr>
              </a:solidFill>
            </a:rPr>
            <a:t> (PWC, 2024; British Business Bank, 2024).</a:t>
          </a:r>
        </a:p>
      </dgm:t>
    </dgm:pt>
    <dgm:pt modelId="{073E8111-EDCC-472B-9274-9C1B013501A7}" type="parTrans" cxnId="{525C54FD-5D6A-4688-AE0B-1AA890C23D93}">
      <dgm:prSet/>
      <dgm:spPr/>
      <dgm:t>
        <a:bodyPr/>
        <a:lstStyle/>
        <a:p>
          <a:endParaRPr lang="en-US"/>
        </a:p>
      </dgm:t>
    </dgm:pt>
    <dgm:pt modelId="{5D7695BB-A9C9-4E75-BA7C-01773EDB69EF}" type="sibTrans" cxnId="{525C54FD-5D6A-4688-AE0B-1AA890C23D93}">
      <dgm:prSet/>
      <dgm:spPr/>
      <dgm:t>
        <a:bodyPr/>
        <a:lstStyle/>
        <a:p>
          <a:endParaRPr lang="en-US"/>
        </a:p>
      </dgm:t>
    </dgm:pt>
    <dgm:pt modelId="{0BE185BD-C15B-4C98-8022-A3E5CE2CC5EB}" type="pres">
      <dgm:prSet presAssocID="{E0928CAD-F87C-4EFC-81CF-155D809C9764}" presName="Name0" presStyleCnt="0">
        <dgm:presLayoutVars>
          <dgm:chMax/>
          <dgm:chPref val="3"/>
          <dgm:dir/>
          <dgm:animOne val="branch"/>
          <dgm:animLvl val="lvl"/>
        </dgm:presLayoutVars>
      </dgm:prSet>
      <dgm:spPr/>
    </dgm:pt>
    <dgm:pt modelId="{EDFA3923-4BD4-4F1A-8564-089CD6E3D54C}" type="pres">
      <dgm:prSet presAssocID="{67C53BA7-77CB-4360-9C65-FFDDC52D3694}" presName="composite" presStyleCnt="0"/>
      <dgm:spPr/>
    </dgm:pt>
    <dgm:pt modelId="{669CD0ED-92ED-472E-9E3B-8E272574221E}" type="pres">
      <dgm:prSet presAssocID="{67C53BA7-77CB-4360-9C65-FFDDC52D3694}" presName="FirstChild" presStyleLbl="revTx" presStyleIdx="0" presStyleCnt="5">
        <dgm:presLayoutVars>
          <dgm:chMax val="0"/>
          <dgm:chPref val="0"/>
          <dgm:bulletEnabled val="1"/>
        </dgm:presLayoutVars>
      </dgm:prSet>
      <dgm:spPr/>
    </dgm:pt>
    <dgm:pt modelId="{072A3CA9-74C2-4665-9FB3-41696CF1F6F8}" type="pres">
      <dgm:prSet presAssocID="{67C53BA7-77CB-4360-9C65-FFDDC52D3694}" presName="Parent" presStyleLbl="alignNode1" presStyleIdx="0" presStyleCnt="5">
        <dgm:presLayoutVars>
          <dgm:chMax val="3"/>
          <dgm:chPref val="3"/>
          <dgm:bulletEnabled val="1"/>
        </dgm:presLayoutVars>
      </dgm:prSet>
      <dgm:spPr/>
    </dgm:pt>
    <dgm:pt modelId="{D0BCEA12-9BAD-40BE-8E6D-7FA08245CE02}" type="pres">
      <dgm:prSet presAssocID="{67C53BA7-77CB-4360-9C65-FFDDC52D3694}" presName="Accent" presStyleLbl="parChTrans1D1" presStyleIdx="0" presStyleCnt="5"/>
      <dgm:spPr/>
    </dgm:pt>
    <dgm:pt modelId="{88746087-4672-4BE5-BCA0-BFD756808DAD}" type="pres">
      <dgm:prSet presAssocID="{BD4EB78C-411F-445D-96AB-C309F75FF814}" presName="sibTrans" presStyleCnt="0"/>
      <dgm:spPr/>
    </dgm:pt>
    <dgm:pt modelId="{A0455602-0820-4DD8-8A3A-941FE4BD56C8}" type="pres">
      <dgm:prSet presAssocID="{E96F2A77-BE81-4ACA-B53C-8A670E7F809E}" presName="composite" presStyleCnt="0"/>
      <dgm:spPr/>
    </dgm:pt>
    <dgm:pt modelId="{04BD8F03-2258-4B46-A1C6-142935B50C11}" type="pres">
      <dgm:prSet presAssocID="{E96F2A77-BE81-4ACA-B53C-8A670E7F809E}" presName="FirstChild" presStyleLbl="revTx" presStyleIdx="1" presStyleCnt="5">
        <dgm:presLayoutVars>
          <dgm:chMax val="0"/>
          <dgm:chPref val="0"/>
          <dgm:bulletEnabled val="1"/>
        </dgm:presLayoutVars>
      </dgm:prSet>
      <dgm:spPr/>
    </dgm:pt>
    <dgm:pt modelId="{D330E175-7CDB-4B71-8FF7-81F06DD860DF}" type="pres">
      <dgm:prSet presAssocID="{E96F2A77-BE81-4ACA-B53C-8A670E7F809E}" presName="Parent" presStyleLbl="alignNode1" presStyleIdx="1" presStyleCnt="5">
        <dgm:presLayoutVars>
          <dgm:chMax val="3"/>
          <dgm:chPref val="3"/>
          <dgm:bulletEnabled val="1"/>
        </dgm:presLayoutVars>
      </dgm:prSet>
      <dgm:spPr/>
    </dgm:pt>
    <dgm:pt modelId="{7C010B21-0061-42E0-B355-451C1E55D527}" type="pres">
      <dgm:prSet presAssocID="{E96F2A77-BE81-4ACA-B53C-8A670E7F809E}" presName="Accent" presStyleLbl="parChTrans1D1" presStyleIdx="1" presStyleCnt="5"/>
      <dgm:spPr/>
    </dgm:pt>
    <dgm:pt modelId="{C0C0E657-2D5A-4BEB-86BE-1C530A6268CD}" type="pres">
      <dgm:prSet presAssocID="{8D99B509-497D-4D9D-83CF-932D42D6BB37}" presName="sibTrans" presStyleCnt="0"/>
      <dgm:spPr/>
    </dgm:pt>
    <dgm:pt modelId="{3F346B1E-E134-4210-9E04-DDECDF3ABCEE}" type="pres">
      <dgm:prSet presAssocID="{B13318B1-B989-4F92-8E0E-1D7FD43A71D9}" presName="composite" presStyleCnt="0"/>
      <dgm:spPr/>
    </dgm:pt>
    <dgm:pt modelId="{A5227EC2-951F-4F56-A6A9-2F2113FDAECB}" type="pres">
      <dgm:prSet presAssocID="{B13318B1-B989-4F92-8E0E-1D7FD43A71D9}" presName="FirstChild" presStyleLbl="revTx" presStyleIdx="2" presStyleCnt="5">
        <dgm:presLayoutVars>
          <dgm:chMax val="0"/>
          <dgm:chPref val="0"/>
          <dgm:bulletEnabled val="1"/>
        </dgm:presLayoutVars>
      </dgm:prSet>
      <dgm:spPr/>
    </dgm:pt>
    <dgm:pt modelId="{6F006972-1F3F-4C19-B0F7-3C6DBA9E3D9F}" type="pres">
      <dgm:prSet presAssocID="{B13318B1-B989-4F92-8E0E-1D7FD43A71D9}" presName="Parent" presStyleLbl="alignNode1" presStyleIdx="2" presStyleCnt="5">
        <dgm:presLayoutVars>
          <dgm:chMax val="3"/>
          <dgm:chPref val="3"/>
          <dgm:bulletEnabled val="1"/>
        </dgm:presLayoutVars>
      </dgm:prSet>
      <dgm:spPr/>
    </dgm:pt>
    <dgm:pt modelId="{39E64B95-3D22-4CB2-A000-0BF0BB790133}" type="pres">
      <dgm:prSet presAssocID="{B13318B1-B989-4F92-8E0E-1D7FD43A71D9}" presName="Accent" presStyleLbl="parChTrans1D1" presStyleIdx="2" presStyleCnt="5"/>
      <dgm:spPr/>
    </dgm:pt>
    <dgm:pt modelId="{10C4AFC4-C522-4B84-8518-F4B276E05450}" type="pres">
      <dgm:prSet presAssocID="{B52526D7-9147-4929-9ABE-CDD0E03F7591}" presName="sibTrans" presStyleCnt="0"/>
      <dgm:spPr/>
    </dgm:pt>
    <dgm:pt modelId="{D8B473F5-CADD-4536-A684-B9ABB9607EEE}" type="pres">
      <dgm:prSet presAssocID="{50E70573-C1F0-4024-9892-5F525F5DD84C}" presName="composite" presStyleCnt="0"/>
      <dgm:spPr/>
    </dgm:pt>
    <dgm:pt modelId="{60207F8A-CD8C-4ADB-B7EC-BA0BED3B7064}" type="pres">
      <dgm:prSet presAssocID="{50E70573-C1F0-4024-9892-5F525F5DD84C}" presName="FirstChild" presStyleLbl="revTx" presStyleIdx="3" presStyleCnt="5">
        <dgm:presLayoutVars>
          <dgm:chMax val="0"/>
          <dgm:chPref val="0"/>
          <dgm:bulletEnabled val="1"/>
        </dgm:presLayoutVars>
      </dgm:prSet>
      <dgm:spPr/>
    </dgm:pt>
    <dgm:pt modelId="{65940814-DC72-40B9-8060-2083C8A961D7}" type="pres">
      <dgm:prSet presAssocID="{50E70573-C1F0-4024-9892-5F525F5DD84C}" presName="Parent" presStyleLbl="alignNode1" presStyleIdx="3" presStyleCnt="5">
        <dgm:presLayoutVars>
          <dgm:chMax val="3"/>
          <dgm:chPref val="3"/>
          <dgm:bulletEnabled val="1"/>
        </dgm:presLayoutVars>
      </dgm:prSet>
      <dgm:spPr/>
    </dgm:pt>
    <dgm:pt modelId="{A4EBE1FC-61B3-4A02-BF4D-28403893C44A}" type="pres">
      <dgm:prSet presAssocID="{50E70573-C1F0-4024-9892-5F525F5DD84C}" presName="Accent" presStyleLbl="parChTrans1D1" presStyleIdx="3" presStyleCnt="5"/>
      <dgm:spPr/>
    </dgm:pt>
    <dgm:pt modelId="{62D51870-18D2-4C02-979E-07495722B79F}" type="pres">
      <dgm:prSet presAssocID="{153E3688-B612-4036-8690-B6524D5A64B8}" presName="sibTrans" presStyleCnt="0"/>
      <dgm:spPr/>
    </dgm:pt>
    <dgm:pt modelId="{93D1A4D9-A25D-4DB7-8BD1-C0FD9055300B}" type="pres">
      <dgm:prSet presAssocID="{C9C324B6-2CA5-4AB9-BDC8-60F9E45BB950}" presName="composite" presStyleCnt="0"/>
      <dgm:spPr/>
    </dgm:pt>
    <dgm:pt modelId="{8CBDACBB-F918-41F1-A555-051BA5F0B926}" type="pres">
      <dgm:prSet presAssocID="{C9C324B6-2CA5-4AB9-BDC8-60F9E45BB950}" presName="FirstChild" presStyleLbl="revTx" presStyleIdx="4" presStyleCnt="5">
        <dgm:presLayoutVars>
          <dgm:chMax val="0"/>
          <dgm:chPref val="0"/>
          <dgm:bulletEnabled val="1"/>
        </dgm:presLayoutVars>
      </dgm:prSet>
      <dgm:spPr/>
    </dgm:pt>
    <dgm:pt modelId="{6EFB8CE1-3844-40DA-B46D-8BE6F828AE60}" type="pres">
      <dgm:prSet presAssocID="{C9C324B6-2CA5-4AB9-BDC8-60F9E45BB950}" presName="Parent" presStyleLbl="alignNode1" presStyleIdx="4" presStyleCnt="5">
        <dgm:presLayoutVars>
          <dgm:chMax val="3"/>
          <dgm:chPref val="3"/>
          <dgm:bulletEnabled val="1"/>
        </dgm:presLayoutVars>
      </dgm:prSet>
      <dgm:spPr/>
    </dgm:pt>
    <dgm:pt modelId="{E296D5DA-FD9F-4A1C-82BB-51A05399B983}" type="pres">
      <dgm:prSet presAssocID="{C9C324B6-2CA5-4AB9-BDC8-60F9E45BB950}" presName="Accent" presStyleLbl="parChTrans1D1" presStyleIdx="4" presStyleCnt="5"/>
      <dgm:spPr/>
    </dgm:pt>
  </dgm:ptLst>
  <dgm:cxnLst>
    <dgm:cxn modelId="{BE115C06-4D5D-47C9-AAFF-380BAFD7338B}" type="presOf" srcId="{50E70573-C1F0-4024-9892-5F525F5DD84C}" destId="{65940814-DC72-40B9-8060-2083C8A961D7}" srcOrd="0" destOrd="0" presId="urn:microsoft.com/office/officeart/2011/layout/TabList"/>
    <dgm:cxn modelId="{83FB420A-4B1A-499E-91D6-86B4924F8D8D}" srcId="{E0928CAD-F87C-4EFC-81CF-155D809C9764}" destId="{B13318B1-B989-4F92-8E0E-1D7FD43A71D9}" srcOrd="2" destOrd="0" parTransId="{F2F554C6-4E8E-4099-8991-147DFD315357}" sibTransId="{B52526D7-9147-4929-9ABE-CDD0E03F7591}"/>
    <dgm:cxn modelId="{88CF9E11-51C6-4FA4-AEEA-37E6D93C3C08}" type="presOf" srcId="{C9C324B6-2CA5-4AB9-BDC8-60F9E45BB950}" destId="{6EFB8CE1-3844-40DA-B46D-8BE6F828AE60}" srcOrd="0" destOrd="0" presId="urn:microsoft.com/office/officeart/2011/layout/TabList"/>
    <dgm:cxn modelId="{599FA32F-04C9-41E3-8234-3C9D22AF0FF5}" type="presOf" srcId="{EAB76958-776F-4F02-88E9-EFCA357B649A}" destId="{669CD0ED-92ED-472E-9E3B-8E272574221E}" srcOrd="0" destOrd="0" presId="urn:microsoft.com/office/officeart/2011/layout/TabList"/>
    <dgm:cxn modelId="{3719FC45-A18F-4F94-8089-913B850408A7}" type="presOf" srcId="{F50369D8-6461-4CBF-931D-18970D614F7C}" destId="{A5227EC2-951F-4F56-A6A9-2F2113FDAECB}" srcOrd="0" destOrd="0" presId="urn:microsoft.com/office/officeart/2011/layout/TabList"/>
    <dgm:cxn modelId="{BE836167-0A6F-498E-A7EC-F0C332619B22}" type="presOf" srcId="{E0928CAD-F87C-4EFC-81CF-155D809C9764}" destId="{0BE185BD-C15B-4C98-8022-A3E5CE2CC5EB}" srcOrd="0" destOrd="0" presId="urn:microsoft.com/office/officeart/2011/layout/TabList"/>
    <dgm:cxn modelId="{C2A3484B-50AC-4822-A583-4DC5FB8CF5EB}" srcId="{E96F2A77-BE81-4ACA-B53C-8A670E7F809E}" destId="{51085B04-77FA-4D56-B39B-0DA86C9646F7}" srcOrd="0" destOrd="0" parTransId="{AD71BCE3-5BFB-48D0-9025-53A2DCC16CD8}" sibTransId="{746A7486-9206-4DE5-A0F0-5653A40F8903}"/>
    <dgm:cxn modelId="{A184C26B-D224-4992-8865-EE6E024D9022}" type="presOf" srcId="{E96F2A77-BE81-4ACA-B53C-8A670E7F809E}" destId="{D330E175-7CDB-4B71-8FF7-81F06DD860DF}" srcOrd="0" destOrd="0" presId="urn:microsoft.com/office/officeart/2011/layout/TabList"/>
    <dgm:cxn modelId="{A600BB74-FB41-4C3A-A0CD-414D4306B400}" srcId="{E0928CAD-F87C-4EFC-81CF-155D809C9764}" destId="{67C53BA7-77CB-4360-9C65-FFDDC52D3694}" srcOrd="0" destOrd="0" parTransId="{9930FF13-3B97-46E6-B13F-AC8638E8EBDA}" sibTransId="{BD4EB78C-411F-445D-96AB-C309F75FF814}"/>
    <dgm:cxn modelId="{40012E75-31F8-4F2B-9120-343B5CD3AF66}" type="presOf" srcId="{1736607B-7271-4165-A4EA-14B712B4C8B7}" destId="{8CBDACBB-F918-41F1-A555-051BA5F0B926}" srcOrd="0" destOrd="0" presId="urn:microsoft.com/office/officeart/2011/layout/TabList"/>
    <dgm:cxn modelId="{3A82F692-2BF1-4AD2-92CC-9D1B7C06B05A}" srcId="{67C53BA7-77CB-4360-9C65-FFDDC52D3694}" destId="{EAB76958-776F-4F02-88E9-EFCA357B649A}" srcOrd="0" destOrd="0" parTransId="{4EE1DE37-4AAD-4144-9C51-96539B48D67C}" sibTransId="{C0C4CF09-F7DA-4422-8EC8-CBD40CE23C4D}"/>
    <dgm:cxn modelId="{5D928BAB-D179-4646-B120-5126AC29510F}" srcId="{E0928CAD-F87C-4EFC-81CF-155D809C9764}" destId="{E96F2A77-BE81-4ACA-B53C-8A670E7F809E}" srcOrd="1" destOrd="0" parTransId="{21D3B19A-971E-4EC7-AC8C-F5CD809FF199}" sibTransId="{8D99B509-497D-4D9D-83CF-932D42D6BB37}"/>
    <dgm:cxn modelId="{ADDD81B0-861E-4DEE-8833-FE956BADA2F2}" type="presOf" srcId="{D515893E-4AC7-4CFB-8D61-EAA20585BD1A}" destId="{60207F8A-CD8C-4ADB-B7EC-BA0BED3B7064}" srcOrd="0" destOrd="0" presId="urn:microsoft.com/office/officeart/2011/layout/TabList"/>
    <dgm:cxn modelId="{C96754C0-C344-44FD-82FF-793FAE203464}" srcId="{B13318B1-B989-4F92-8E0E-1D7FD43A71D9}" destId="{F50369D8-6461-4CBF-931D-18970D614F7C}" srcOrd="0" destOrd="0" parTransId="{25B9F740-C303-4481-8060-338A1BBAE021}" sibTransId="{21F90F32-7AA3-408D-A03A-A018D696B6A0}"/>
    <dgm:cxn modelId="{620905C3-D183-40C3-9DB2-D633F1745C75}" type="presOf" srcId="{51085B04-77FA-4D56-B39B-0DA86C9646F7}" destId="{04BD8F03-2258-4B46-A1C6-142935B50C11}" srcOrd="0" destOrd="0" presId="urn:microsoft.com/office/officeart/2011/layout/TabList"/>
    <dgm:cxn modelId="{B6D30FD5-482C-4ABD-9D37-3EEA15E2114C}" type="presOf" srcId="{B13318B1-B989-4F92-8E0E-1D7FD43A71D9}" destId="{6F006972-1F3F-4C19-B0F7-3C6DBA9E3D9F}" srcOrd="0" destOrd="0" presId="urn:microsoft.com/office/officeart/2011/layout/TabList"/>
    <dgm:cxn modelId="{08CC1DE6-3209-4DCF-9C8B-226E35A78AF6}" srcId="{50E70573-C1F0-4024-9892-5F525F5DD84C}" destId="{D515893E-4AC7-4CFB-8D61-EAA20585BD1A}" srcOrd="0" destOrd="0" parTransId="{E8BDBA96-795C-4E21-B3F1-53319F81D140}" sibTransId="{922AE737-5384-436D-8830-80BD6B75D39C}"/>
    <dgm:cxn modelId="{C0C5FDE6-9286-4495-BFD7-6E025B954BE0}" srcId="{E0928CAD-F87C-4EFC-81CF-155D809C9764}" destId="{50E70573-C1F0-4024-9892-5F525F5DD84C}" srcOrd="3" destOrd="0" parTransId="{33FC905B-7E18-4104-A1E1-BFBA3293F70F}" sibTransId="{153E3688-B612-4036-8690-B6524D5A64B8}"/>
    <dgm:cxn modelId="{628099ED-0FA1-4067-B0CE-3743062F3C57}" srcId="{E0928CAD-F87C-4EFC-81CF-155D809C9764}" destId="{C9C324B6-2CA5-4AB9-BDC8-60F9E45BB950}" srcOrd="4" destOrd="0" parTransId="{BBFC21AD-81D8-4653-95CA-1068CEF0C95C}" sibTransId="{845EAA7D-5818-426A-862D-4A16ADA858C3}"/>
    <dgm:cxn modelId="{64850FFA-F720-4538-B8E9-AF26AB2C7EDA}" type="presOf" srcId="{67C53BA7-77CB-4360-9C65-FFDDC52D3694}" destId="{072A3CA9-74C2-4665-9FB3-41696CF1F6F8}" srcOrd="0" destOrd="0" presId="urn:microsoft.com/office/officeart/2011/layout/TabList"/>
    <dgm:cxn modelId="{525C54FD-5D6A-4688-AE0B-1AA890C23D93}" srcId="{C9C324B6-2CA5-4AB9-BDC8-60F9E45BB950}" destId="{1736607B-7271-4165-A4EA-14B712B4C8B7}" srcOrd="0" destOrd="0" parTransId="{073E8111-EDCC-472B-9274-9C1B013501A7}" sibTransId="{5D7695BB-A9C9-4E75-BA7C-01773EDB69EF}"/>
    <dgm:cxn modelId="{0037593A-EDFE-46DC-AC2F-B1EB7939C0C6}" type="presParOf" srcId="{0BE185BD-C15B-4C98-8022-A3E5CE2CC5EB}" destId="{EDFA3923-4BD4-4F1A-8564-089CD6E3D54C}" srcOrd="0" destOrd="0" presId="urn:microsoft.com/office/officeart/2011/layout/TabList"/>
    <dgm:cxn modelId="{84249877-623A-451C-BBBB-17F28AB636A3}" type="presParOf" srcId="{EDFA3923-4BD4-4F1A-8564-089CD6E3D54C}" destId="{669CD0ED-92ED-472E-9E3B-8E272574221E}" srcOrd="0" destOrd="0" presId="urn:microsoft.com/office/officeart/2011/layout/TabList"/>
    <dgm:cxn modelId="{8D24653A-3CBB-4B00-86E6-A90EF6EE481B}" type="presParOf" srcId="{EDFA3923-4BD4-4F1A-8564-089CD6E3D54C}" destId="{072A3CA9-74C2-4665-9FB3-41696CF1F6F8}" srcOrd="1" destOrd="0" presId="urn:microsoft.com/office/officeart/2011/layout/TabList"/>
    <dgm:cxn modelId="{D365F95F-5605-4489-952D-2BFABCFA6495}" type="presParOf" srcId="{EDFA3923-4BD4-4F1A-8564-089CD6E3D54C}" destId="{D0BCEA12-9BAD-40BE-8E6D-7FA08245CE02}" srcOrd="2" destOrd="0" presId="urn:microsoft.com/office/officeart/2011/layout/TabList"/>
    <dgm:cxn modelId="{B23867F7-F3FF-4ABB-8CD3-1AAF5EEFC86D}" type="presParOf" srcId="{0BE185BD-C15B-4C98-8022-A3E5CE2CC5EB}" destId="{88746087-4672-4BE5-BCA0-BFD756808DAD}" srcOrd="1" destOrd="0" presId="urn:microsoft.com/office/officeart/2011/layout/TabList"/>
    <dgm:cxn modelId="{9EDC42D7-397B-41A9-B1B5-F14634A6DC0D}" type="presParOf" srcId="{0BE185BD-C15B-4C98-8022-A3E5CE2CC5EB}" destId="{A0455602-0820-4DD8-8A3A-941FE4BD56C8}" srcOrd="2" destOrd="0" presId="urn:microsoft.com/office/officeart/2011/layout/TabList"/>
    <dgm:cxn modelId="{5B8F3BF5-13BA-4ADF-9837-457A6DA2FE2C}" type="presParOf" srcId="{A0455602-0820-4DD8-8A3A-941FE4BD56C8}" destId="{04BD8F03-2258-4B46-A1C6-142935B50C11}" srcOrd="0" destOrd="0" presId="urn:microsoft.com/office/officeart/2011/layout/TabList"/>
    <dgm:cxn modelId="{65DB9273-F249-4C6B-9A85-20ADDD59136A}" type="presParOf" srcId="{A0455602-0820-4DD8-8A3A-941FE4BD56C8}" destId="{D330E175-7CDB-4B71-8FF7-81F06DD860DF}" srcOrd="1" destOrd="0" presId="urn:microsoft.com/office/officeart/2011/layout/TabList"/>
    <dgm:cxn modelId="{3FF9E814-FCF2-43A4-924E-C73BBB2F06FB}" type="presParOf" srcId="{A0455602-0820-4DD8-8A3A-941FE4BD56C8}" destId="{7C010B21-0061-42E0-B355-451C1E55D527}" srcOrd="2" destOrd="0" presId="urn:microsoft.com/office/officeart/2011/layout/TabList"/>
    <dgm:cxn modelId="{5A23A1E4-29C6-4D32-8923-38809F96454F}" type="presParOf" srcId="{0BE185BD-C15B-4C98-8022-A3E5CE2CC5EB}" destId="{C0C0E657-2D5A-4BEB-86BE-1C530A6268CD}" srcOrd="3" destOrd="0" presId="urn:microsoft.com/office/officeart/2011/layout/TabList"/>
    <dgm:cxn modelId="{8900A6A7-895F-4C30-8091-FC06520C3992}" type="presParOf" srcId="{0BE185BD-C15B-4C98-8022-A3E5CE2CC5EB}" destId="{3F346B1E-E134-4210-9E04-DDECDF3ABCEE}" srcOrd="4" destOrd="0" presId="urn:microsoft.com/office/officeart/2011/layout/TabList"/>
    <dgm:cxn modelId="{76BB7882-AA1A-4C7F-A813-6FAA9BE9820A}" type="presParOf" srcId="{3F346B1E-E134-4210-9E04-DDECDF3ABCEE}" destId="{A5227EC2-951F-4F56-A6A9-2F2113FDAECB}" srcOrd="0" destOrd="0" presId="urn:microsoft.com/office/officeart/2011/layout/TabList"/>
    <dgm:cxn modelId="{EE9774FF-F75C-4CBC-BF5E-B6BF5844EB82}" type="presParOf" srcId="{3F346B1E-E134-4210-9E04-DDECDF3ABCEE}" destId="{6F006972-1F3F-4C19-B0F7-3C6DBA9E3D9F}" srcOrd="1" destOrd="0" presId="urn:microsoft.com/office/officeart/2011/layout/TabList"/>
    <dgm:cxn modelId="{1D58EF78-6104-4E32-83DA-32B9C950E754}" type="presParOf" srcId="{3F346B1E-E134-4210-9E04-DDECDF3ABCEE}" destId="{39E64B95-3D22-4CB2-A000-0BF0BB790133}" srcOrd="2" destOrd="0" presId="urn:microsoft.com/office/officeart/2011/layout/TabList"/>
    <dgm:cxn modelId="{3FF743CB-D2E2-424F-9EB8-706713C310FA}" type="presParOf" srcId="{0BE185BD-C15B-4C98-8022-A3E5CE2CC5EB}" destId="{10C4AFC4-C522-4B84-8518-F4B276E05450}" srcOrd="5" destOrd="0" presId="urn:microsoft.com/office/officeart/2011/layout/TabList"/>
    <dgm:cxn modelId="{496CDECD-F304-428E-A99D-4F13838758E2}" type="presParOf" srcId="{0BE185BD-C15B-4C98-8022-A3E5CE2CC5EB}" destId="{D8B473F5-CADD-4536-A684-B9ABB9607EEE}" srcOrd="6" destOrd="0" presId="urn:microsoft.com/office/officeart/2011/layout/TabList"/>
    <dgm:cxn modelId="{6CADEFE8-682C-4B1E-ACC1-1F3F11DE26F6}" type="presParOf" srcId="{D8B473F5-CADD-4536-A684-B9ABB9607EEE}" destId="{60207F8A-CD8C-4ADB-B7EC-BA0BED3B7064}" srcOrd="0" destOrd="0" presId="urn:microsoft.com/office/officeart/2011/layout/TabList"/>
    <dgm:cxn modelId="{47E49554-4CE2-4221-836D-71906856894D}" type="presParOf" srcId="{D8B473F5-CADD-4536-A684-B9ABB9607EEE}" destId="{65940814-DC72-40B9-8060-2083C8A961D7}" srcOrd="1" destOrd="0" presId="urn:microsoft.com/office/officeart/2011/layout/TabList"/>
    <dgm:cxn modelId="{38D12003-2E0A-4C41-87B4-E92F8924E112}" type="presParOf" srcId="{D8B473F5-CADD-4536-A684-B9ABB9607EEE}" destId="{A4EBE1FC-61B3-4A02-BF4D-28403893C44A}" srcOrd="2" destOrd="0" presId="urn:microsoft.com/office/officeart/2011/layout/TabList"/>
    <dgm:cxn modelId="{A768ED5D-AEB9-499A-B83D-7F4FBE6AB0AF}" type="presParOf" srcId="{0BE185BD-C15B-4C98-8022-A3E5CE2CC5EB}" destId="{62D51870-18D2-4C02-979E-07495722B79F}" srcOrd="7" destOrd="0" presId="urn:microsoft.com/office/officeart/2011/layout/TabList"/>
    <dgm:cxn modelId="{72FE9687-FC23-49AC-8D41-84ACA1FAE3AF}" type="presParOf" srcId="{0BE185BD-C15B-4C98-8022-A3E5CE2CC5EB}" destId="{93D1A4D9-A25D-4DB7-8BD1-C0FD9055300B}" srcOrd="8" destOrd="0" presId="urn:microsoft.com/office/officeart/2011/layout/TabList"/>
    <dgm:cxn modelId="{C4FEE013-08B4-4DC3-B55A-483E2B3304A9}" type="presParOf" srcId="{93D1A4D9-A25D-4DB7-8BD1-C0FD9055300B}" destId="{8CBDACBB-F918-41F1-A555-051BA5F0B926}" srcOrd="0" destOrd="0" presId="urn:microsoft.com/office/officeart/2011/layout/TabList"/>
    <dgm:cxn modelId="{A6C3D5C9-D66D-4D5F-B274-A55AFFAD6616}" type="presParOf" srcId="{93D1A4D9-A25D-4DB7-8BD1-C0FD9055300B}" destId="{6EFB8CE1-3844-40DA-B46D-8BE6F828AE60}" srcOrd="1" destOrd="0" presId="urn:microsoft.com/office/officeart/2011/layout/TabList"/>
    <dgm:cxn modelId="{C05ED35A-9D47-47AF-A6B2-2C2C7621E6AC}" type="presParOf" srcId="{93D1A4D9-A25D-4DB7-8BD1-C0FD9055300B}" destId="{E296D5DA-FD9F-4A1C-82BB-51A05399B983}" srcOrd="2" destOrd="0" presId="urn:microsoft.com/office/officeart/2011/layout/Tab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14C76C3-261C-4233-B4BE-63408453A372}" type="doc">
      <dgm:prSet loTypeId="urn:microsoft.com/office/officeart/2005/8/layout/venn1" loCatId="relationship" qsTypeId="urn:microsoft.com/office/officeart/2005/8/quickstyle/simple1" qsCatId="simple" csTypeId="urn:microsoft.com/office/officeart/2005/8/colors/colorful5" csCatId="colorful"/>
      <dgm:spPr/>
      <dgm:t>
        <a:bodyPr/>
        <a:lstStyle/>
        <a:p>
          <a:endParaRPr lang="en-US"/>
        </a:p>
      </dgm:t>
    </dgm:pt>
    <dgm:pt modelId="{260D9728-3FF9-4589-A192-DA9659A55382}">
      <dgm:prSet/>
      <dgm:spPr/>
      <dgm:t>
        <a:bodyPr/>
        <a:lstStyle/>
        <a:p>
          <a:r>
            <a:rPr lang="en-US" b="1"/>
            <a:t>Driver</a:t>
          </a:r>
          <a:endParaRPr lang="en-US"/>
        </a:p>
      </dgm:t>
    </dgm:pt>
    <dgm:pt modelId="{F6601986-FAEA-4ECC-9AA2-DE186AB881FD}" type="parTrans" cxnId="{B83FFC23-997F-455A-ABC5-25B21F2E69CC}">
      <dgm:prSet/>
      <dgm:spPr/>
      <dgm:t>
        <a:bodyPr/>
        <a:lstStyle/>
        <a:p>
          <a:endParaRPr lang="en-US"/>
        </a:p>
      </dgm:t>
    </dgm:pt>
    <dgm:pt modelId="{D795CD64-D4E6-47E6-8389-42C041383C47}" type="sibTrans" cxnId="{B83FFC23-997F-455A-ABC5-25B21F2E69CC}">
      <dgm:prSet/>
      <dgm:spPr/>
      <dgm:t>
        <a:bodyPr/>
        <a:lstStyle/>
        <a:p>
          <a:endParaRPr lang="en-US"/>
        </a:p>
      </dgm:t>
    </dgm:pt>
    <dgm:pt modelId="{917B96C5-9AD4-4FEC-81D7-13809830CD94}">
      <dgm:prSet/>
      <dgm:spPr/>
      <dgm:t>
        <a:bodyPr/>
        <a:lstStyle/>
        <a:p>
          <a:r>
            <a:rPr lang="en-US"/>
            <a:t>The drop in the number of business travelers because of the implementation of remote/hybrid work</a:t>
          </a:r>
        </a:p>
      </dgm:t>
    </dgm:pt>
    <dgm:pt modelId="{1E2E6966-DD9A-409D-82D7-59126FB5FBA7}" type="parTrans" cxnId="{C6F94E25-5BF0-4E4C-B516-C91260118AC5}">
      <dgm:prSet/>
      <dgm:spPr/>
      <dgm:t>
        <a:bodyPr/>
        <a:lstStyle/>
        <a:p>
          <a:endParaRPr lang="en-US"/>
        </a:p>
      </dgm:t>
    </dgm:pt>
    <dgm:pt modelId="{A895CB28-FD99-4291-8AEC-26CD3E1D381C}" type="sibTrans" cxnId="{C6F94E25-5BF0-4E4C-B516-C91260118AC5}">
      <dgm:prSet/>
      <dgm:spPr/>
      <dgm:t>
        <a:bodyPr/>
        <a:lstStyle/>
        <a:p>
          <a:endParaRPr lang="en-US"/>
        </a:p>
      </dgm:t>
    </dgm:pt>
    <dgm:pt modelId="{76AAC90E-343C-488F-AA6B-E9B95E106F5A}">
      <dgm:prSet/>
      <dgm:spPr/>
      <dgm:t>
        <a:bodyPr/>
        <a:lstStyle/>
        <a:p>
          <a:r>
            <a:rPr lang="en-US" b="1"/>
            <a:t>Pressure</a:t>
          </a:r>
          <a:endParaRPr lang="en-US"/>
        </a:p>
      </dgm:t>
    </dgm:pt>
    <dgm:pt modelId="{84609361-0CA1-4428-BD4E-7DF0F4629B16}" type="parTrans" cxnId="{F4A9A48A-F5D7-4C8B-A08A-B6092C4C7D6D}">
      <dgm:prSet/>
      <dgm:spPr/>
      <dgm:t>
        <a:bodyPr/>
        <a:lstStyle/>
        <a:p>
          <a:endParaRPr lang="en-US"/>
        </a:p>
      </dgm:t>
    </dgm:pt>
    <dgm:pt modelId="{E2B5264A-A084-482C-8CA1-096E60788F1B}" type="sibTrans" cxnId="{F4A9A48A-F5D7-4C8B-A08A-B6092C4C7D6D}">
      <dgm:prSet/>
      <dgm:spPr/>
      <dgm:t>
        <a:bodyPr/>
        <a:lstStyle/>
        <a:p>
          <a:endParaRPr lang="en-US"/>
        </a:p>
      </dgm:t>
    </dgm:pt>
    <dgm:pt modelId="{FAFE4642-0B07-46F0-9B30-9A6A8EC18703}">
      <dgm:prSet/>
      <dgm:spPr/>
      <dgm:t>
        <a:bodyPr/>
        <a:lstStyle/>
        <a:p>
          <a:r>
            <a:rPr lang="en-US"/>
            <a:t>Midweek reservation rates fall, meeting rooms are not fully booked, and the hotel faces fluctuating incomes</a:t>
          </a:r>
        </a:p>
      </dgm:t>
    </dgm:pt>
    <dgm:pt modelId="{AB686046-727F-4D2E-A9FB-6DE8185A1824}" type="parTrans" cxnId="{C9D2BD29-3831-4A4F-9109-D46B0348BE63}">
      <dgm:prSet/>
      <dgm:spPr/>
      <dgm:t>
        <a:bodyPr/>
        <a:lstStyle/>
        <a:p>
          <a:endParaRPr lang="en-US"/>
        </a:p>
      </dgm:t>
    </dgm:pt>
    <dgm:pt modelId="{F788FB57-0465-483D-A5BB-174755F8DB0E}" type="sibTrans" cxnId="{C9D2BD29-3831-4A4F-9109-D46B0348BE63}">
      <dgm:prSet/>
      <dgm:spPr/>
      <dgm:t>
        <a:bodyPr/>
        <a:lstStyle/>
        <a:p>
          <a:endParaRPr lang="en-US"/>
        </a:p>
      </dgm:t>
    </dgm:pt>
    <dgm:pt modelId="{02B74ADD-4D35-46E9-B933-C3B6C942F9E2}">
      <dgm:prSet/>
      <dgm:spPr/>
      <dgm:t>
        <a:bodyPr/>
        <a:lstStyle/>
        <a:p>
          <a:r>
            <a:rPr lang="en-US" b="1"/>
            <a:t>State</a:t>
          </a:r>
          <a:endParaRPr lang="en-US"/>
        </a:p>
      </dgm:t>
    </dgm:pt>
    <dgm:pt modelId="{68B940A6-2654-4357-B2DD-1C84DB52EDD0}" type="parTrans" cxnId="{B5CB0160-EB40-47F6-AF75-12CA77C91D8A}">
      <dgm:prSet/>
      <dgm:spPr/>
      <dgm:t>
        <a:bodyPr/>
        <a:lstStyle/>
        <a:p>
          <a:endParaRPr lang="en-US"/>
        </a:p>
      </dgm:t>
    </dgm:pt>
    <dgm:pt modelId="{F63F8F2C-764E-40CD-B627-408886E9DD9F}" type="sibTrans" cxnId="{B5CB0160-EB40-47F6-AF75-12CA77C91D8A}">
      <dgm:prSet/>
      <dgm:spPr/>
      <dgm:t>
        <a:bodyPr/>
        <a:lstStyle/>
        <a:p>
          <a:endParaRPr lang="en-US"/>
        </a:p>
      </dgm:t>
    </dgm:pt>
    <dgm:pt modelId="{62573384-2E70-498E-86DF-11EE759842FE}">
      <dgm:prSet/>
      <dgm:spPr/>
      <dgm:t>
        <a:bodyPr/>
        <a:lstStyle/>
        <a:p>
          <a:r>
            <a:rPr lang="en-US"/>
            <a:t>Change towards leisure and longer-stay positioning from business</a:t>
          </a:r>
        </a:p>
      </dgm:t>
    </dgm:pt>
    <dgm:pt modelId="{90020041-28E8-42B8-A134-2229DDAE98E4}" type="parTrans" cxnId="{BE15832A-F48F-48C2-A57E-49CEE8FB79AA}">
      <dgm:prSet/>
      <dgm:spPr/>
      <dgm:t>
        <a:bodyPr/>
        <a:lstStyle/>
        <a:p>
          <a:endParaRPr lang="en-US"/>
        </a:p>
      </dgm:t>
    </dgm:pt>
    <dgm:pt modelId="{6AE574B1-F871-4679-8DB3-F2DDE64D6FFB}" type="sibTrans" cxnId="{BE15832A-F48F-48C2-A57E-49CEE8FB79AA}">
      <dgm:prSet/>
      <dgm:spPr/>
      <dgm:t>
        <a:bodyPr/>
        <a:lstStyle/>
        <a:p>
          <a:endParaRPr lang="en-US"/>
        </a:p>
      </dgm:t>
    </dgm:pt>
    <dgm:pt modelId="{F1416FFA-A366-4B09-B9ED-4CE79FEF0B66}">
      <dgm:prSet/>
      <dgm:spPr/>
      <dgm:t>
        <a:bodyPr/>
        <a:lstStyle/>
        <a:p>
          <a:r>
            <a:rPr lang="en-US" b="1"/>
            <a:t>Impact</a:t>
          </a:r>
          <a:endParaRPr lang="en-US"/>
        </a:p>
      </dgm:t>
    </dgm:pt>
    <dgm:pt modelId="{E4529472-D097-4979-BCB4-61959F78850F}" type="parTrans" cxnId="{296D1661-4DC9-49D1-999A-26975108E63B}">
      <dgm:prSet/>
      <dgm:spPr/>
      <dgm:t>
        <a:bodyPr/>
        <a:lstStyle/>
        <a:p>
          <a:endParaRPr lang="en-US"/>
        </a:p>
      </dgm:t>
    </dgm:pt>
    <dgm:pt modelId="{01073957-A4EC-4B04-B517-037B75A02B35}" type="sibTrans" cxnId="{296D1661-4DC9-49D1-999A-26975108E63B}">
      <dgm:prSet/>
      <dgm:spPr/>
      <dgm:t>
        <a:bodyPr/>
        <a:lstStyle/>
        <a:p>
          <a:endParaRPr lang="en-US"/>
        </a:p>
      </dgm:t>
    </dgm:pt>
    <dgm:pt modelId="{B264DD3F-4D65-467B-AE9F-DA3C8C6E7975}">
      <dgm:prSet/>
      <dgm:spPr/>
      <dgm:t>
        <a:bodyPr/>
        <a:lstStyle/>
        <a:p>
          <a:r>
            <a:rPr lang="en-US"/>
            <a:t>Leads to the need for alterations in operations, marketing, amenities</a:t>
          </a:r>
        </a:p>
      </dgm:t>
    </dgm:pt>
    <dgm:pt modelId="{51265142-2E37-4F71-95F3-28096741A9F2}" type="parTrans" cxnId="{2369063E-92E3-4E6C-8D7D-16F0B194100F}">
      <dgm:prSet/>
      <dgm:spPr/>
      <dgm:t>
        <a:bodyPr/>
        <a:lstStyle/>
        <a:p>
          <a:endParaRPr lang="en-US"/>
        </a:p>
      </dgm:t>
    </dgm:pt>
    <dgm:pt modelId="{11D9EFD6-C357-4C34-A723-CD37D4EBC94A}" type="sibTrans" cxnId="{2369063E-92E3-4E6C-8D7D-16F0B194100F}">
      <dgm:prSet/>
      <dgm:spPr/>
      <dgm:t>
        <a:bodyPr/>
        <a:lstStyle/>
        <a:p>
          <a:endParaRPr lang="en-US"/>
        </a:p>
      </dgm:t>
    </dgm:pt>
    <dgm:pt modelId="{8EFCDBAF-8ABF-416B-A95F-42073F08641F}">
      <dgm:prSet/>
      <dgm:spPr/>
      <dgm:t>
        <a:bodyPr/>
        <a:lstStyle/>
        <a:p>
          <a:r>
            <a:rPr lang="en-US" b="1"/>
            <a:t>Response</a:t>
          </a:r>
          <a:endParaRPr lang="en-US"/>
        </a:p>
      </dgm:t>
    </dgm:pt>
    <dgm:pt modelId="{3E053804-A95E-45D3-8773-4FD0830F5EDF}" type="parTrans" cxnId="{D1511D02-4355-4399-B9C0-EE42AB45F3B9}">
      <dgm:prSet/>
      <dgm:spPr/>
      <dgm:t>
        <a:bodyPr/>
        <a:lstStyle/>
        <a:p>
          <a:endParaRPr lang="en-US"/>
        </a:p>
      </dgm:t>
    </dgm:pt>
    <dgm:pt modelId="{B6D1AB99-925F-4CC1-8B64-4DC8E93FD48C}" type="sibTrans" cxnId="{D1511D02-4355-4399-B9C0-EE42AB45F3B9}">
      <dgm:prSet/>
      <dgm:spPr/>
      <dgm:t>
        <a:bodyPr/>
        <a:lstStyle/>
        <a:p>
          <a:endParaRPr lang="en-US"/>
        </a:p>
      </dgm:t>
    </dgm:pt>
    <dgm:pt modelId="{8DDB5D45-4AF3-4716-992D-CEC889E8AB13}">
      <dgm:prSet/>
      <dgm:spPr/>
      <dgm:t>
        <a:bodyPr/>
        <a:lstStyle/>
        <a:p>
          <a:r>
            <a:rPr lang="en-US" dirty="0"/>
            <a:t>Hotels' tactics like long-stay products, workspace amenities, local experience integration</a:t>
          </a:r>
        </a:p>
      </dgm:t>
    </dgm:pt>
    <dgm:pt modelId="{24D6A368-EFB6-4969-A5E7-2207C7C3E47E}" type="parTrans" cxnId="{79517288-A6DF-4042-A89F-197B5D74CC9F}">
      <dgm:prSet/>
      <dgm:spPr/>
      <dgm:t>
        <a:bodyPr/>
        <a:lstStyle/>
        <a:p>
          <a:endParaRPr lang="en-US"/>
        </a:p>
      </dgm:t>
    </dgm:pt>
    <dgm:pt modelId="{49D3266C-4DFF-4A16-A7E6-D16D9C8405CE}" type="sibTrans" cxnId="{79517288-A6DF-4042-A89F-197B5D74CC9F}">
      <dgm:prSet/>
      <dgm:spPr/>
      <dgm:t>
        <a:bodyPr/>
        <a:lstStyle/>
        <a:p>
          <a:endParaRPr lang="en-US"/>
        </a:p>
      </dgm:t>
    </dgm:pt>
    <dgm:pt modelId="{16216107-EE29-4DF7-B824-5459D38F5059}" type="pres">
      <dgm:prSet presAssocID="{E14C76C3-261C-4233-B4BE-63408453A372}" presName="compositeShape" presStyleCnt="0">
        <dgm:presLayoutVars>
          <dgm:chMax val="7"/>
          <dgm:dir/>
          <dgm:resizeHandles val="exact"/>
        </dgm:presLayoutVars>
      </dgm:prSet>
      <dgm:spPr/>
    </dgm:pt>
    <dgm:pt modelId="{06AD9449-84D2-498C-879A-1464E25595BC}" type="pres">
      <dgm:prSet presAssocID="{260D9728-3FF9-4589-A192-DA9659A55382}" presName="circ1" presStyleLbl="vennNode1" presStyleIdx="0" presStyleCnt="5"/>
      <dgm:spPr>
        <a:solidFill>
          <a:srgbClr val="F8FAA4">
            <a:alpha val="49804"/>
          </a:srgbClr>
        </a:solidFill>
      </dgm:spPr>
    </dgm:pt>
    <dgm:pt modelId="{02BFFFBB-62EE-4DEE-A59B-76743784B01D}" type="pres">
      <dgm:prSet presAssocID="{260D9728-3FF9-4589-A192-DA9659A55382}" presName="circ1Tx" presStyleLbl="revTx" presStyleIdx="0" presStyleCnt="0">
        <dgm:presLayoutVars>
          <dgm:chMax val="0"/>
          <dgm:chPref val="0"/>
          <dgm:bulletEnabled val="1"/>
        </dgm:presLayoutVars>
      </dgm:prSet>
      <dgm:spPr/>
    </dgm:pt>
    <dgm:pt modelId="{A4FCCF4B-1F72-4DA2-89E7-0AA3F0D6E406}" type="pres">
      <dgm:prSet presAssocID="{76AAC90E-343C-488F-AA6B-E9B95E106F5A}" presName="circ2" presStyleLbl="vennNode1" presStyleIdx="1" presStyleCnt="5"/>
      <dgm:spPr>
        <a:solidFill>
          <a:srgbClr val="92D050">
            <a:alpha val="50000"/>
          </a:srgbClr>
        </a:solidFill>
      </dgm:spPr>
    </dgm:pt>
    <dgm:pt modelId="{2CC33F6D-A62B-4892-B5D1-5BE2DD7DAD6A}" type="pres">
      <dgm:prSet presAssocID="{76AAC90E-343C-488F-AA6B-E9B95E106F5A}" presName="circ2Tx" presStyleLbl="revTx" presStyleIdx="0" presStyleCnt="0">
        <dgm:presLayoutVars>
          <dgm:chMax val="0"/>
          <dgm:chPref val="0"/>
          <dgm:bulletEnabled val="1"/>
        </dgm:presLayoutVars>
      </dgm:prSet>
      <dgm:spPr/>
    </dgm:pt>
    <dgm:pt modelId="{980C3464-0E45-4234-8E41-D62DA491E5A3}" type="pres">
      <dgm:prSet presAssocID="{02B74ADD-4D35-46E9-B933-C3B6C942F9E2}" presName="circ3" presStyleLbl="vennNode1" presStyleIdx="2" presStyleCnt="5"/>
      <dgm:spPr>
        <a:solidFill>
          <a:srgbClr val="A6A0F6">
            <a:alpha val="49804"/>
          </a:srgbClr>
        </a:solidFill>
      </dgm:spPr>
    </dgm:pt>
    <dgm:pt modelId="{2E15CA52-20C2-4749-BC11-D7F1B282F935}" type="pres">
      <dgm:prSet presAssocID="{02B74ADD-4D35-46E9-B933-C3B6C942F9E2}" presName="circ3Tx" presStyleLbl="revTx" presStyleIdx="0" presStyleCnt="0">
        <dgm:presLayoutVars>
          <dgm:chMax val="0"/>
          <dgm:chPref val="0"/>
          <dgm:bulletEnabled val="1"/>
        </dgm:presLayoutVars>
      </dgm:prSet>
      <dgm:spPr/>
    </dgm:pt>
    <dgm:pt modelId="{15194130-3CC7-4A66-9DAC-0ABB5D54E208}" type="pres">
      <dgm:prSet presAssocID="{F1416FFA-A366-4B09-B9ED-4CE79FEF0B66}" presName="circ4" presStyleLbl="vennNode1" presStyleIdx="3" presStyleCnt="5"/>
      <dgm:spPr>
        <a:solidFill>
          <a:srgbClr val="00B050">
            <a:alpha val="50000"/>
          </a:srgbClr>
        </a:solidFill>
      </dgm:spPr>
    </dgm:pt>
    <dgm:pt modelId="{75493C36-C7DC-4372-8FDC-F55BDD69D31A}" type="pres">
      <dgm:prSet presAssocID="{F1416FFA-A366-4B09-B9ED-4CE79FEF0B66}" presName="circ4Tx" presStyleLbl="revTx" presStyleIdx="0" presStyleCnt="0">
        <dgm:presLayoutVars>
          <dgm:chMax val="0"/>
          <dgm:chPref val="0"/>
          <dgm:bulletEnabled val="1"/>
        </dgm:presLayoutVars>
      </dgm:prSet>
      <dgm:spPr/>
    </dgm:pt>
    <dgm:pt modelId="{2FA4F5DA-D1A8-4192-9CF7-3D82D73D590F}" type="pres">
      <dgm:prSet presAssocID="{8EFCDBAF-8ABF-416B-A95F-42073F08641F}" presName="circ5" presStyleLbl="vennNode1" presStyleIdx="4" presStyleCnt="5"/>
      <dgm:spPr>
        <a:solidFill>
          <a:srgbClr val="00B0F0">
            <a:alpha val="50000"/>
          </a:srgbClr>
        </a:solidFill>
      </dgm:spPr>
    </dgm:pt>
    <dgm:pt modelId="{7EB75253-2914-4B57-8293-DA3E080A31F6}" type="pres">
      <dgm:prSet presAssocID="{8EFCDBAF-8ABF-416B-A95F-42073F08641F}" presName="circ5Tx" presStyleLbl="revTx" presStyleIdx="0" presStyleCnt="0">
        <dgm:presLayoutVars>
          <dgm:chMax val="0"/>
          <dgm:chPref val="0"/>
          <dgm:bulletEnabled val="1"/>
        </dgm:presLayoutVars>
      </dgm:prSet>
      <dgm:spPr/>
    </dgm:pt>
  </dgm:ptLst>
  <dgm:cxnLst>
    <dgm:cxn modelId="{D1511D02-4355-4399-B9C0-EE42AB45F3B9}" srcId="{E14C76C3-261C-4233-B4BE-63408453A372}" destId="{8EFCDBAF-8ABF-416B-A95F-42073F08641F}" srcOrd="4" destOrd="0" parTransId="{3E053804-A95E-45D3-8773-4FD0830F5EDF}" sibTransId="{B6D1AB99-925F-4CC1-8B64-4DC8E93FD48C}"/>
    <dgm:cxn modelId="{EE53521E-758F-4F86-BFB2-C2A50B14DF6C}" type="presOf" srcId="{62573384-2E70-498E-86DF-11EE759842FE}" destId="{2E15CA52-20C2-4749-BC11-D7F1B282F935}" srcOrd="0" destOrd="1" presId="urn:microsoft.com/office/officeart/2005/8/layout/venn1"/>
    <dgm:cxn modelId="{B83FFC23-997F-455A-ABC5-25B21F2E69CC}" srcId="{E14C76C3-261C-4233-B4BE-63408453A372}" destId="{260D9728-3FF9-4589-A192-DA9659A55382}" srcOrd="0" destOrd="0" parTransId="{F6601986-FAEA-4ECC-9AA2-DE186AB881FD}" sibTransId="{D795CD64-D4E6-47E6-8389-42C041383C47}"/>
    <dgm:cxn modelId="{C6F94E25-5BF0-4E4C-B516-C91260118AC5}" srcId="{260D9728-3FF9-4589-A192-DA9659A55382}" destId="{917B96C5-9AD4-4FEC-81D7-13809830CD94}" srcOrd="0" destOrd="0" parTransId="{1E2E6966-DD9A-409D-82D7-59126FB5FBA7}" sibTransId="{A895CB28-FD99-4291-8AEC-26CD3E1D381C}"/>
    <dgm:cxn modelId="{4AFCFC28-5F37-42A4-B211-5615F1CF974F}" type="presOf" srcId="{8DDB5D45-4AF3-4716-992D-CEC889E8AB13}" destId="{7EB75253-2914-4B57-8293-DA3E080A31F6}" srcOrd="0" destOrd="1" presId="urn:microsoft.com/office/officeart/2005/8/layout/venn1"/>
    <dgm:cxn modelId="{C9D2BD29-3831-4A4F-9109-D46B0348BE63}" srcId="{76AAC90E-343C-488F-AA6B-E9B95E106F5A}" destId="{FAFE4642-0B07-46F0-9B30-9A6A8EC18703}" srcOrd="0" destOrd="0" parTransId="{AB686046-727F-4D2E-A9FB-6DE8185A1824}" sibTransId="{F788FB57-0465-483D-A5BB-174755F8DB0E}"/>
    <dgm:cxn modelId="{BE15832A-F48F-48C2-A57E-49CEE8FB79AA}" srcId="{02B74ADD-4D35-46E9-B933-C3B6C942F9E2}" destId="{62573384-2E70-498E-86DF-11EE759842FE}" srcOrd="0" destOrd="0" parTransId="{90020041-28E8-42B8-A134-2229DDAE98E4}" sibTransId="{6AE574B1-F871-4679-8DB3-F2DDE64D6FFB}"/>
    <dgm:cxn modelId="{2369063E-92E3-4E6C-8D7D-16F0B194100F}" srcId="{F1416FFA-A366-4B09-B9ED-4CE79FEF0B66}" destId="{B264DD3F-4D65-467B-AE9F-DA3C8C6E7975}" srcOrd="0" destOrd="0" parTransId="{51265142-2E37-4F71-95F3-28096741A9F2}" sibTransId="{11D9EFD6-C357-4C34-A723-CD37D4EBC94A}"/>
    <dgm:cxn modelId="{B5CB0160-EB40-47F6-AF75-12CA77C91D8A}" srcId="{E14C76C3-261C-4233-B4BE-63408453A372}" destId="{02B74ADD-4D35-46E9-B933-C3B6C942F9E2}" srcOrd="2" destOrd="0" parTransId="{68B940A6-2654-4357-B2DD-1C84DB52EDD0}" sibTransId="{F63F8F2C-764E-40CD-B627-408886E9DD9F}"/>
    <dgm:cxn modelId="{296D1661-4DC9-49D1-999A-26975108E63B}" srcId="{E14C76C3-261C-4233-B4BE-63408453A372}" destId="{F1416FFA-A366-4B09-B9ED-4CE79FEF0B66}" srcOrd="3" destOrd="0" parTransId="{E4529472-D097-4979-BCB4-61959F78850F}" sibTransId="{01073957-A4EC-4B04-B517-037B75A02B35}"/>
    <dgm:cxn modelId="{61E65342-9FFE-4583-B7D5-EF8609C0DB9C}" type="presOf" srcId="{8EFCDBAF-8ABF-416B-A95F-42073F08641F}" destId="{7EB75253-2914-4B57-8293-DA3E080A31F6}" srcOrd="0" destOrd="0" presId="urn:microsoft.com/office/officeart/2005/8/layout/venn1"/>
    <dgm:cxn modelId="{EE3DF56B-08F1-41FE-9250-7D51894E73E9}" type="presOf" srcId="{E14C76C3-261C-4233-B4BE-63408453A372}" destId="{16216107-EE29-4DF7-B824-5459D38F5059}" srcOrd="0" destOrd="0" presId="urn:microsoft.com/office/officeart/2005/8/layout/venn1"/>
    <dgm:cxn modelId="{1CADD558-E0BB-4B01-A497-9BD5ABB4959A}" type="presOf" srcId="{B264DD3F-4D65-467B-AE9F-DA3C8C6E7975}" destId="{75493C36-C7DC-4372-8FDC-F55BDD69D31A}" srcOrd="0" destOrd="1" presId="urn:microsoft.com/office/officeart/2005/8/layout/venn1"/>
    <dgm:cxn modelId="{E72ECE59-8EB9-4D4B-8BA8-B77F0284F3F5}" type="presOf" srcId="{917B96C5-9AD4-4FEC-81D7-13809830CD94}" destId="{02BFFFBB-62EE-4DEE-A59B-76743784B01D}" srcOrd="0" destOrd="1" presId="urn:microsoft.com/office/officeart/2005/8/layout/venn1"/>
    <dgm:cxn modelId="{6C4E6C82-FBB5-4DD7-80E4-136524DDB74C}" type="presOf" srcId="{FAFE4642-0B07-46F0-9B30-9A6A8EC18703}" destId="{2CC33F6D-A62B-4892-B5D1-5BE2DD7DAD6A}" srcOrd="0" destOrd="1" presId="urn:microsoft.com/office/officeart/2005/8/layout/venn1"/>
    <dgm:cxn modelId="{79517288-A6DF-4042-A89F-197B5D74CC9F}" srcId="{8EFCDBAF-8ABF-416B-A95F-42073F08641F}" destId="{8DDB5D45-4AF3-4716-992D-CEC889E8AB13}" srcOrd="0" destOrd="0" parTransId="{24D6A368-EFB6-4969-A5E7-2207C7C3E47E}" sibTransId="{49D3266C-4DFF-4A16-A7E6-D16D9C8405CE}"/>
    <dgm:cxn modelId="{F4A9A48A-F5D7-4C8B-A08A-B6092C4C7D6D}" srcId="{E14C76C3-261C-4233-B4BE-63408453A372}" destId="{76AAC90E-343C-488F-AA6B-E9B95E106F5A}" srcOrd="1" destOrd="0" parTransId="{84609361-0CA1-4428-BD4E-7DF0F4629B16}" sibTransId="{E2B5264A-A084-482C-8CA1-096E60788F1B}"/>
    <dgm:cxn modelId="{95B9B7C2-6005-42BD-B64D-1BADEA982BB2}" type="presOf" srcId="{260D9728-3FF9-4589-A192-DA9659A55382}" destId="{02BFFFBB-62EE-4DEE-A59B-76743784B01D}" srcOrd="0" destOrd="0" presId="urn:microsoft.com/office/officeart/2005/8/layout/venn1"/>
    <dgm:cxn modelId="{C75DBDCD-032B-41AB-8094-E71BEBE5EF5E}" type="presOf" srcId="{F1416FFA-A366-4B09-B9ED-4CE79FEF0B66}" destId="{75493C36-C7DC-4372-8FDC-F55BDD69D31A}" srcOrd="0" destOrd="0" presId="urn:microsoft.com/office/officeart/2005/8/layout/venn1"/>
    <dgm:cxn modelId="{CDD66BD3-4D96-4CA1-965C-92F99FE79293}" type="presOf" srcId="{76AAC90E-343C-488F-AA6B-E9B95E106F5A}" destId="{2CC33F6D-A62B-4892-B5D1-5BE2DD7DAD6A}" srcOrd="0" destOrd="0" presId="urn:microsoft.com/office/officeart/2005/8/layout/venn1"/>
    <dgm:cxn modelId="{BDD0EDD8-CAAB-44EB-8115-51CA5AD0DD50}" type="presOf" srcId="{02B74ADD-4D35-46E9-B933-C3B6C942F9E2}" destId="{2E15CA52-20C2-4749-BC11-D7F1B282F935}" srcOrd="0" destOrd="0" presId="urn:microsoft.com/office/officeart/2005/8/layout/venn1"/>
    <dgm:cxn modelId="{5D93AFB2-56F0-4DBE-AA3B-05791A83151F}" type="presParOf" srcId="{16216107-EE29-4DF7-B824-5459D38F5059}" destId="{06AD9449-84D2-498C-879A-1464E25595BC}" srcOrd="0" destOrd="0" presId="urn:microsoft.com/office/officeart/2005/8/layout/venn1"/>
    <dgm:cxn modelId="{C6DE06FD-5164-47BB-B208-7E9339FCD6BD}" type="presParOf" srcId="{16216107-EE29-4DF7-B824-5459D38F5059}" destId="{02BFFFBB-62EE-4DEE-A59B-76743784B01D}" srcOrd="1" destOrd="0" presId="urn:microsoft.com/office/officeart/2005/8/layout/venn1"/>
    <dgm:cxn modelId="{520715C0-19D5-4C08-93CF-6240AE196E7E}" type="presParOf" srcId="{16216107-EE29-4DF7-B824-5459D38F5059}" destId="{A4FCCF4B-1F72-4DA2-89E7-0AA3F0D6E406}" srcOrd="2" destOrd="0" presId="urn:microsoft.com/office/officeart/2005/8/layout/venn1"/>
    <dgm:cxn modelId="{295396EF-B2EC-421E-8C0C-C34294F7472B}" type="presParOf" srcId="{16216107-EE29-4DF7-B824-5459D38F5059}" destId="{2CC33F6D-A62B-4892-B5D1-5BE2DD7DAD6A}" srcOrd="3" destOrd="0" presId="urn:microsoft.com/office/officeart/2005/8/layout/venn1"/>
    <dgm:cxn modelId="{755D8535-A002-41C2-BA0A-04E356DF3D8A}" type="presParOf" srcId="{16216107-EE29-4DF7-B824-5459D38F5059}" destId="{980C3464-0E45-4234-8E41-D62DA491E5A3}" srcOrd="4" destOrd="0" presId="urn:microsoft.com/office/officeart/2005/8/layout/venn1"/>
    <dgm:cxn modelId="{AB647656-7B9D-413C-B008-5F1B31B94A17}" type="presParOf" srcId="{16216107-EE29-4DF7-B824-5459D38F5059}" destId="{2E15CA52-20C2-4749-BC11-D7F1B282F935}" srcOrd="5" destOrd="0" presId="urn:microsoft.com/office/officeart/2005/8/layout/venn1"/>
    <dgm:cxn modelId="{AED8EFE1-9592-47BB-986D-3E3A4D4E28CE}" type="presParOf" srcId="{16216107-EE29-4DF7-B824-5459D38F5059}" destId="{15194130-3CC7-4A66-9DAC-0ABB5D54E208}" srcOrd="6" destOrd="0" presId="urn:microsoft.com/office/officeart/2005/8/layout/venn1"/>
    <dgm:cxn modelId="{511C9058-613F-430F-999D-362385E5E09D}" type="presParOf" srcId="{16216107-EE29-4DF7-B824-5459D38F5059}" destId="{75493C36-C7DC-4372-8FDC-F55BDD69D31A}" srcOrd="7" destOrd="0" presId="urn:microsoft.com/office/officeart/2005/8/layout/venn1"/>
    <dgm:cxn modelId="{D39CB020-8EAC-40B8-A14F-4681E78830FB}" type="presParOf" srcId="{16216107-EE29-4DF7-B824-5459D38F5059}" destId="{2FA4F5DA-D1A8-4192-9CF7-3D82D73D590F}" srcOrd="8" destOrd="0" presId="urn:microsoft.com/office/officeart/2005/8/layout/venn1"/>
    <dgm:cxn modelId="{07FB31E8-93C5-4A5E-A0B8-46D55B468E55}" type="presParOf" srcId="{16216107-EE29-4DF7-B824-5459D38F5059}" destId="{7EB75253-2914-4B57-8293-DA3E080A31F6}" srcOrd="9" destOrd="0" presId="urn:microsoft.com/office/officeart/2005/8/layout/ven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89278D5-4718-4F1B-A4DF-B47C4B0E5003}" type="doc">
      <dgm:prSet loTypeId="urn:microsoft.com/office/officeart/2005/8/layout/cycle4" loCatId="matrix" qsTypeId="urn:microsoft.com/office/officeart/2005/8/quickstyle/simple1" qsCatId="simple" csTypeId="urn:microsoft.com/office/officeart/2005/8/colors/colorful5" csCatId="colorful" phldr="1"/>
      <dgm:spPr/>
      <dgm:t>
        <a:bodyPr/>
        <a:lstStyle/>
        <a:p>
          <a:endParaRPr lang="en-US"/>
        </a:p>
      </dgm:t>
    </dgm:pt>
    <dgm:pt modelId="{DC28C8EE-026B-4429-AD42-6C6721D48FFD}">
      <dgm:prSet/>
      <dgm:spPr>
        <a:solidFill>
          <a:srgbClr val="00B0F0"/>
        </a:solidFill>
      </dgm:spPr>
      <dgm:t>
        <a:bodyPr/>
        <a:lstStyle/>
        <a:p>
          <a:r>
            <a:rPr lang="en-US"/>
            <a:t>Strengths</a:t>
          </a:r>
        </a:p>
      </dgm:t>
    </dgm:pt>
    <dgm:pt modelId="{54A97309-BAE5-415E-910E-C82F09E9B9F1}" type="parTrans" cxnId="{6A071071-01A4-4F6C-B2BE-FBAFFF6A5B07}">
      <dgm:prSet/>
      <dgm:spPr/>
      <dgm:t>
        <a:bodyPr/>
        <a:lstStyle/>
        <a:p>
          <a:endParaRPr lang="en-US"/>
        </a:p>
      </dgm:t>
    </dgm:pt>
    <dgm:pt modelId="{376F28BB-BE20-4A92-AD3F-21B53EF85C07}" type="sibTrans" cxnId="{6A071071-01A4-4F6C-B2BE-FBAFFF6A5B07}">
      <dgm:prSet/>
      <dgm:spPr/>
      <dgm:t>
        <a:bodyPr/>
        <a:lstStyle/>
        <a:p>
          <a:endParaRPr lang="en-US"/>
        </a:p>
      </dgm:t>
    </dgm:pt>
    <dgm:pt modelId="{8F8FE504-3C12-45E4-AFD1-6C28E014399F}">
      <dgm:prSet/>
      <dgm:spPr/>
      <dgm:t>
        <a:bodyPr/>
        <a:lstStyle/>
        <a:p>
          <a:r>
            <a:rPr lang="en-US" dirty="0"/>
            <a:t>strong brands and locations.</a:t>
          </a:r>
        </a:p>
      </dgm:t>
    </dgm:pt>
    <dgm:pt modelId="{2248EC7A-6FA4-459F-B0FE-F2A3E361CC62}" type="parTrans" cxnId="{609BB872-06E4-4137-A1F5-6C8586BAA008}">
      <dgm:prSet/>
      <dgm:spPr/>
      <dgm:t>
        <a:bodyPr/>
        <a:lstStyle/>
        <a:p>
          <a:endParaRPr lang="en-US"/>
        </a:p>
      </dgm:t>
    </dgm:pt>
    <dgm:pt modelId="{3F92029E-DF27-4A3A-A2AF-59D8296628A5}" type="sibTrans" cxnId="{609BB872-06E4-4137-A1F5-6C8586BAA008}">
      <dgm:prSet/>
      <dgm:spPr/>
      <dgm:t>
        <a:bodyPr/>
        <a:lstStyle/>
        <a:p>
          <a:endParaRPr lang="en-US"/>
        </a:p>
      </dgm:t>
    </dgm:pt>
    <dgm:pt modelId="{9314881A-CBF8-4561-95E8-E74E844AAF32}">
      <dgm:prSet/>
      <dgm:spPr>
        <a:solidFill>
          <a:srgbClr val="92D050"/>
        </a:solidFill>
      </dgm:spPr>
      <dgm:t>
        <a:bodyPr/>
        <a:lstStyle/>
        <a:p>
          <a:r>
            <a:rPr lang="en-US"/>
            <a:t>Weaknesses</a:t>
          </a:r>
        </a:p>
      </dgm:t>
    </dgm:pt>
    <dgm:pt modelId="{64667D1B-0C17-4364-9FA0-710772F1C5FF}" type="parTrans" cxnId="{A001A96C-ED3F-4937-8ECB-3E38AD214F4C}">
      <dgm:prSet/>
      <dgm:spPr/>
      <dgm:t>
        <a:bodyPr/>
        <a:lstStyle/>
        <a:p>
          <a:endParaRPr lang="en-US"/>
        </a:p>
      </dgm:t>
    </dgm:pt>
    <dgm:pt modelId="{C49F587A-936B-4B26-AB79-D4921363B088}" type="sibTrans" cxnId="{A001A96C-ED3F-4937-8ECB-3E38AD214F4C}">
      <dgm:prSet/>
      <dgm:spPr/>
      <dgm:t>
        <a:bodyPr/>
        <a:lstStyle/>
        <a:p>
          <a:endParaRPr lang="en-US"/>
        </a:p>
      </dgm:t>
    </dgm:pt>
    <dgm:pt modelId="{C226AD5F-EA9D-4E65-8535-BA29B1E76644}">
      <dgm:prSet/>
      <dgm:spPr/>
      <dgm:t>
        <a:bodyPr/>
        <a:lstStyle/>
        <a:p>
          <a:r>
            <a:rPr lang="en-US"/>
            <a:t>outdated room design and high fixed costs.</a:t>
          </a:r>
        </a:p>
      </dgm:t>
    </dgm:pt>
    <dgm:pt modelId="{C294A550-6B6C-4236-BA8B-FC2FCBF3FE3C}" type="parTrans" cxnId="{33ECAF3B-7F9B-4707-A75F-700E7A754DEE}">
      <dgm:prSet/>
      <dgm:spPr/>
      <dgm:t>
        <a:bodyPr/>
        <a:lstStyle/>
        <a:p>
          <a:endParaRPr lang="en-US"/>
        </a:p>
      </dgm:t>
    </dgm:pt>
    <dgm:pt modelId="{D68A9CCA-BA8A-4511-805C-9C6813B0F75E}" type="sibTrans" cxnId="{33ECAF3B-7F9B-4707-A75F-700E7A754DEE}">
      <dgm:prSet/>
      <dgm:spPr/>
      <dgm:t>
        <a:bodyPr/>
        <a:lstStyle/>
        <a:p>
          <a:endParaRPr lang="en-US"/>
        </a:p>
      </dgm:t>
    </dgm:pt>
    <dgm:pt modelId="{00C8ABE5-8C80-44CE-8CA1-15F740813360}">
      <dgm:prSet/>
      <dgm:spPr>
        <a:solidFill>
          <a:srgbClr val="00B050"/>
        </a:solidFill>
      </dgm:spPr>
      <dgm:t>
        <a:bodyPr/>
        <a:lstStyle/>
        <a:p>
          <a:r>
            <a:rPr lang="en-US"/>
            <a:t>Opportunities</a:t>
          </a:r>
        </a:p>
      </dgm:t>
    </dgm:pt>
    <dgm:pt modelId="{A7FC4B89-26D4-4A67-B0D3-492FFF250C2A}" type="parTrans" cxnId="{381043BF-F30F-4A8E-B7E7-5547AE86E6E8}">
      <dgm:prSet/>
      <dgm:spPr/>
      <dgm:t>
        <a:bodyPr/>
        <a:lstStyle/>
        <a:p>
          <a:endParaRPr lang="en-US"/>
        </a:p>
      </dgm:t>
    </dgm:pt>
    <dgm:pt modelId="{95F42801-DE08-4F70-8733-69DBFA566DA5}" type="sibTrans" cxnId="{381043BF-F30F-4A8E-B7E7-5547AE86E6E8}">
      <dgm:prSet/>
      <dgm:spPr/>
      <dgm:t>
        <a:bodyPr/>
        <a:lstStyle/>
        <a:p>
          <a:endParaRPr lang="en-US"/>
        </a:p>
      </dgm:t>
    </dgm:pt>
    <dgm:pt modelId="{FFB90036-279E-4E44-A1DE-9DFA15B043BD}">
      <dgm:prSet/>
      <dgm:spPr/>
      <dgm:t>
        <a:bodyPr/>
        <a:lstStyle/>
        <a:p>
          <a:r>
            <a:rPr lang="en-US"/>
            <a:t>digital nomads and staycations.</a:t>
          </a:r>
        </a:p>
      </dgm:t>
    </dgm:pt>
    <dgm:pt modelId="{183E6BD6-E104-4FC9-BAE0-FC35E98AB9E6}" type="parTrans" cxnId="{F89E7428-A40C-488F-B1DC-1880FD7C36D0}">
      <dgm:prSet/>
      <dgm:spPr/>
      <dgm:t>
        <a:bodyPr/>
        <a:lstStyle/>
        <a:p>
          <a:endParaRPr lang="en-US"/>
        </a:p>
      </dgm:t>
    </dgm:pt>
    <dgm:pt modelId="{468FD896-923B-4DA5-B1C8-475CBC18CCB4}" type="sibTrans" cxnId="{F89E7428-A40C-488F-B1DC-1880FD7C36D0}">
      <dgm:prSet/>
      <dgm:spPr/>
      <dgm:t>
        <a:bodyPr/>
        <a:lstStyle/>
        <a:p>
          <a:endParaRPr lang="en-US"/>
        </a:p>
      </dgm:t>
    </dgm:pt>
    <dgm:pt modelId="{AD30BB5A-D02D-4EAD-8DC8-303CFF85628E}">
      <dgm:prSet/>
      <dgm:spPr>
        <a:solidFill>
          <a:srgbClr val="FFC000"/>
        </a:solidFill>
      </dgm:spPr>
      <dgm:t>
        <a:bodyPr/>
        <a:lstStyle/>
        <a:p>
          <a:r>
            <a:rPr lang="en-US"/>
            <a:t>Threats</a:t>
          </a:r>
        </a:p>
      </dgm:t>
    </dgm:pt>
    <dgm:pt modelId="{ED83E893-4D2B-413D-921E-57A5F1E0795F}" type="parTrans" cxnId="{A464F685-84FA-48E5-8AEB-0EF4CB82AC7E}">
      <dgm:prSet/>
      <dgm:spPr/>
      <dgm:t>
        <a:bodyPr/>
        <a:lstStyle/>
        <a:p>
          <a:endParaRPr lang="en-US"/>
        </a:p>
      </dgm:t>
    </dgm:pt>
    <dgm:pt modelId="{14DDA698-DDA9-47F3-BDB5-EA0A134BDBE4}" type="sibTrans" cxnId="{A464F685-84FA-48E5-8AEB-0EF4CB82AC7E}">
      <dgm:prSet/>
      <dgm:spPr/>
      <dgm:t>
        <a:bodyPr/>
        <a:lstStyle/>
        <a:p>
          <a:endParaRPr lang="en-US"/>
        </a:p>
      </dgm:t>
    </dgm:pt>
    <dgm:pt modelId="{62A36A40-CFD3-4F30-A205-7C6E7DA9DB63}">
      <dgm:prSet/>
      <dgm:spPr/>
      <dgm:t>
        <a:bodyPr/>
        <a:lstStyle/>
        <a:p>
          <a:r>
            <a:rPr lang="en-US"/>
            <a:t>rising costs and Airbnb competition (BDO, 2024; Colliers, 2024).</a:t>
          </a:r>
        </a:p>
      </dgm:t>
    </dgm:pt>
    <dgm:pt modelId="{A36BB341-8EB0-4B66-BE89-B55AD05B5145}" type="parTrans" cxnId="{E092A81B-37E8-44AA-AE0E-8496BCBCD037}">
      <dgm:prSet/>
      <dgm:spPr/>
      <dgm:t>
        <a:bodyPr/>
        <a:lstStyle/>
        <a:p>
          <a:endParaRPr lang="en-US"/>
        </a:p>
      </dgm:t>
    </dgm:pt>
    <dgm:pt modelId="{C7383780-423C-4754-98FE-02A65F558B63}" type="sibTrans" cxnId="{E092A81B-37E8-44AA-AE0E-8496BCBCD037}">
      <dgm:prSet/>
      <dgm:spPr/>
      <dgm:t>
        <a:bodyPr/>
        <a:lstStyle/>
        <a:p>
          <a:endParaRPr lang="en-US"/>
        </a:p>
      </dgm:t>
    </dgm:pt>
    <dgm:pt modelId="{8DC296FF-0F62-4A84-B538-FF63C57FA9B8}" type="pres">
      <dgm:prSet presAssocID="{589278D5-4718-4F1B-A4DF-B47C4B0E5003}" presName="cycleMatrixDiagram" presStyleCnt="0">
        <dgm:presLayoutVars>
          <dgm:chMax val="1"/>
          <dgm:dir/>
          <dgm:animLvl val="lvl"/>
          <dgm:resizeHandles val="exact"/>
        </dgm:presLayoutVars>
      </dgm:prSet>
      <dgm:spPr/>
    </dgm:pt>
    <dgm:pt modelId="{7777895F-8979-48B4-AAAE-9FD094044374}" type="pres">
      <dgm:prSet presAssocID="{589278D5-4718-4F1B-A4DF-B47C4B0E5003}" presName="children" presStyleCnt="0"/>
      <dgm:spPr/>
    </dgm:pt>
    <dgm:pt modelId="{641E7643-AA65-4623-8DCF-39E7901E6E40}" type="pres">
      <dgm:prSet presAssocID="{589278D5-4718-4F1B-A4DF-B47C4B0E5003}" presName="child1group" presStyleCnt="0"/>
      <dgm:spPr/>
    </dgm:pt>
    <dgm:pt modelId="{97E93FD5-471C-4AC7-88F0-20423EE27857}" type="pres">
      <dgm:prSet presAssocID="{589278D5-4718-4F1B-A4DF-B47C4B0E5003}" presName="child1" presStyleLbl="bgAcc1" presStyleIdx="0" presStyleCnt="4"/>
      <dgm:spPr/>
    </dgm:pt>
    <dgm:pt modelId="{7C0AF97E-C24E-4B18-9C2E-4CE78F4B564B}" type="pres">
      <dgm:prSet presAssocID="{589278D5-4718-4F1B-A4DF-B47C4B0E5003}" presName="child1Text" presStyleLbl="bgAcc1" presStyleIdx="0" presStyleCnt="4">
        <dgm:presLayoutVars>
          <dgm:bulletEnabled val="1"/>
        </dgm:presLayoutVars>
      </dgm:prSet>
      <dgm:spPr/>
    </dgm:pt>
    <dgm:pt modelId="{0F0B4E1F-0BD4-4E59-913D-A6A82312755F}" type="pres">
      <dgm:prSet presAssocID="{589278D5-4718-4F1B-A4DF-B47C4B0E5003}" presName="child2group" presStyleCnt="0"/>
      <dgm:spPr/>
    </dgm:pt>
    <dgm:pt modelId="{8E9B7594-82B4-447A-A37D-C9063976FEAF}" type="pres">
      <dgm:prSet presAssocID="{589278D5-4718-4F1B-A4DF-B47C4B0E5003}" presName="child2" presStyleLbl="bgAcc1" presStyleIdx="1" presStyleCnt="4"/>
      <dgm:spPr/>
    </dgm:pt>
    <dgm:pt modelId="{9C73F71D-0608-491A-AE48-C6D417860B3E}" type="pres">
      <dgm:prSet presAssocID="{589278D5-4718-4F1B-A4DF-B47C4B0E5003}" presName="child2Text" presStyleLbl="bgAcc1" presStyleIdx="1" presStyleCnt="4">
        <dgm:presLayoutVars>
          <dgm:bulletEnabled val="1"/>
        </dgm:presLayoutVars>
      </dgm:prSet>
      <dgm:spPr/>
    </dgm:pt>
    <dgm:pt modelId="{4D0FFD76-DD10-471D-9552-0AD18B747D50}" type="pres">
      <dgm:prSet presAssocID="{589278D5-4718-4F1B-A4DF-B47C4B0E5003}" presName="child3group" presStyleCnt="0"/>
      <dgm:spPr/>
    </dgm:pt>
    <dgm:pt modelId="{421F3431-14FD-4DA5-A361-6AC21B2CA714}" type="pres">
      <dgm:prSet presAssocID="{589278D5-4718-4F1B-A4DF-B47C4B0E5003}" presName="child3" presStyleLbl="bgAcc1" presStyleIdx="2" presStyleCnt="4"/>
      <dgm:spPr/>
    </dgm:pt>
    <dgm:pt modelId="{582099EE-2D50-42A3-B301-2E3761A46898}" type="pres">
      <dgm:prSet presAssocID="{589278D5-4718-4F1B-A4DF-B47C4B0E5003}" presName="child3Text" presStyleLbl="bgAcc1" presStyleIdx="2" presStyleCnt="4">
        <dgm:presLayoutVars>
          <dgm:bulletEnabled val="1"/>
        </dgm:presLayoutVars>
      </dgm:prSet>
      <dgm:spPr/>
    </dgm:pt>
    <dgm:pt modelId="{329D6787-0EE8-4382-BE88-DBF7EE1EFAD9}" type="pres">
      <dgm:prSet presAssocID="{589278D5-4718-4F1B-A4DF-B47C4B0E5003}" presName="child4group" presStyleCnt="0"/>
      <dgm:spPr/>
    </dgm:pt>
    <dgm:pt modelId="{C0BE78E8-8AB6-4FDB-9315-FBE40BF9C819}" type="pres">
      <dgm:prSet presAssocID="{589278D5-4718-4F1B-A4DF-B47C4B0E5003}" presName="child4" presStyleLbl="bgAcc1" presStyleIdx="3" presStyleCnt="4"/>
      <dgm:spPr/>
    </dgm:pt>
    <dgm:pt modelId="{0526F85F-A1A6-4EBF-BF39-AA6468F045A4}" type="pres">
      <dgm:prSet presAssocID="{589278D5-4718-4F1B-A4DF-B47C4B0E5003}" presName="child4Text" presStyleLbl="bgAcc1" presStyleIdx="3" presStyleCnt="4">
        <dgm:presLayoutVars>
          <dgm:bulletEnabled val="1"/>
        </dgm:presLayoutVars>
      </dgm:prSet>
      <dgm:spPr/>
    </dgm:pt>
    <dgm:pt modelId="{4DCC4DF1-9A29-49E6-99B2-1F23CBF8ED7F}" type="pres">
      <dgm:prSet presAssocID="{589278D5-4718-4F1B-A4DF-B47C4B0E5003}" presName="childPlaceholder" presStyleCnt="0"/>
      <dgm:spPr/>
    </dgm:pt>
    <dgm:pt modelId="{2F530C29-D89B-4F77-BFE5-257FC0F21EBE}" type="pres">
      <dgm:prSet presAssocID="{589278D5-4718-4F1B-A4DF-B47C4B0E5003}" presName="circle" presStyleCnt="0"/>
      <dgm:spPr/>
    </dgm:pt>
    <dgm:pt modelId="{582A3494-5F9D-47AA-9CE1-AF5C5B33E01F}" type="pres">
      <dgm:prSet presAssocID="{589278D5-4718-4F1B-A4DF-B47C4B0E5003}" presName="quadrant1" presStyleLbl="node1" presStyleIdx="0" presStyleCnt="4">
        <dgm:presLayoutVars>
          <dgm:chMax val="1"/>
          <dgm:bulletEnabled val="1"/>
        </dgm:presLayoutVars>
      </dgm:prSet>
      <dgm:spPr/>
    </dgm:pt>
    <dgm:pt modelId="{AD6F00CA-1F5E-4D7D-99BE-52D17FF1FD50}" type="pres">
      <dgm:prSet presAssocID="{589278D5-4718-4F1B-A4DF-B47C4B0E5003}" presName="quadrant2" presStyleLbl="node1" presStyleIdx="1" presStyleCnt="4">
        <dgm:presLayoutVars>
          <dgm:chMax val="1"/>
          <dgm:bulletEnabled val="1"/>
        </dgm:presLayoutVars>
      </dgm:prSet>
      <dgm:spPr/>
    </dgm:pt>
    <dgm:pt modelId="{B9067399-BC5E-4EF1-A26D-D09930002524}" type="pres">
      <dgm:prSet presAssocID="{589278D5-4718-4F1B-A4DF-B47C4B0E5003}" presName="quadrant3" presStyleLbl="node1" presStyleIdx="2" presStyleCnt="4">
        <dgm:presLayoutVars>
          <dgm:chMax val="1"/>
          <dgm:bulletEnabled val="1"/>
        </dgm:presLayoutVars>
      </dgm:prSet>
      <dgm:spPr/>
    </dgm:pt>
    <dgm:pt modelId="{360AAE05-73FD-4691-BA85-9EBB814C5256}" type="pres">
      <dgm:prSet presAssocID="{589278D5-4718-4F1B-A4DF-B47C4B0E5003}" presName="quadrant4" presStyleLbl="node1" presStyleIdx="3" presStyleCnt="4">
        <dgm:presLayoutVars>
          <dgm:chMax val="1"/>
          <dgm:bulletEnabled val="1"/>
        </dgm:presLayoutVars>
      </dgm:prSet>
      <dgm:spPr/>
    </dgm:pt>
    <dgm:pt modelId="{FC75F682-79B7-418C-9D8F-16338B4232FA}" type="pres">
      <dgm:prSet presAssocID="{589278D5-4718-4F1B-A4DF-B47C4B0E5003}" presName="quadrantPlaceholder" presStyleCnt="0"/>
      <dgm:spPr/>
    </dgm:pt>
    <dgm:pt modelId="{A6D62549-3C5E-4BCA-9DF2-3905B9777140}" type="pres">
      <dgm:prSet presAssocID="{589278D5-4718-4F1B-A4DF-B47C4B0E5003}" presName="center1" presStyleLbl="fgShp" presStyleIdx="0" presStyleCnt="2"/>
      <dgm:spPr/>
    </dgm:pt>
    <dgm:pt modelId="{80A26DC0-4F6B-4E95-AD4E-19D18B5CD4CC}" type="pres">
      <dgm:prSet presAssocID="{589278D5-4718-4F1B-A4DF-B47C4B0E5003}" presName="center2" presStyleLbl="fgShp" presStyleIdx="1" presStyleCnt="2"/>
      <dgm:spPr/>
    </dgm:pt>
  </dgm:ptLst>
  <dgm:cxnLst>
    <dgm:cxn modelId="{E092A81B-37E8-44AA-AE0E-8496BCBCD037}" srcId="{AD30BB5A-D02D-4EAD-8DC8-303CFF85628E}" destId="{62A36A40-CFD3-4F30-A205-7C6E7DA9DB63}" srcOrd="0" destOrd="0" parTransId="{A36BB341-8EB0-4B66-BE89-B55AD05B5145}" sibTransId="{C7383780-423C-4754-98FE-02A65F558B63}"/>
    <dgm:cxn modelId="{F89E7428-A40C-488F-B1DC-1880FD7C36D0}" srcId="{00C8ABE5-8C80-44CE-8CA1-15F740813360}" destId="{FFB90036-279E-4E44-A1DE-9DFA15B043BD}" srcOrd="0" destOrd="0" parTransId="{183E6BD6-E104-4FC9-BAE0-FC35E98AB9E6}" sibTransId="{468FD896-923B-4DA5-B1C8-475CBC18CCB4}"/>
    <dgm:cxn modelId="{E021DB2D-94FE-455C-8EE2-20EE40A13AA5}" type="presOf" srcId="{AD30BB5A-D02D-4EAD-8DC8-303CFF85628E}" destId="{360AAE05-73FD-4691-BA85-9EBB814C5256}" srcOrd="0" destOrd="0" presId="urn:microsoft.com/office/officeart/2005/8/layout/cycle4"/>
    <dgm:cxn modelId="{33ECAF3B-7F9B-4707-A75F-700E7A754DEE}" srcId="{9314881A-CBF8-4561-95E8-E74E844AAF32}" destId="{C226AD5F-EA9D-4E65-8535-BA29B1E76644}" srcOrd="0" destOrd="0" parTransId="{C294A550-6B6C-4236-BA8B-FC2FCBF3FE3C}" sibTransId="{D68A9CCA-BA8A-4511-805C-9C6813B0F75E}"/>
    <dgm:cxn modelId="{0A867A41-E208-4D2C-B317-91DC0E36CCCF}" type="presOf" srcId="{FFB90036-279E-4E44-A1DE-9DFA15B043BD}" destId="{582099EE-2D50-42A3-B301-2E3761A46898}" srcOrd="1" destOrd="0" presId="urn:microsoft.com/office/officeart/2005/8/layout/cycle4"/>
    <dgm:cxn modelId="{0561374A-5876-4716-8F40-BA9685410C20}" type="presOf" srcId="{C226AD5F-EA9D-4E65-8535-BA29B1E76644}" destId="{8E9B7594-82B4-447A-A37D-C9063976FEAF}" srcOrd="0" destOrd="0" presId="urn:microsoft.com/office/officeart/2005/8/layout/cycle4"/>
    <dgm:cxn modelId="{A001A96C-ED3F-4937-8ECB-3E38AD214F4C}" srcId="{589278D5-4718-4F1B-A4DF-B47C4B0E5003}" destId="{9314881A-CBF8-4561-95E8-E74E844AAF32}" srcOrd="1" destOrd="0" parTransId="{64667D1B-0C17-4364-9FA0-710772F1C5FF}" sibTransId="{C49F587A-936B-4B26-AB79-D4921363B088}"/>
    <dgm:cxn modelId="{F5ADAE6D-E5CA-46EE-8402-344E4C0D1E2F}" type="presOf" srcId="{62A36A40-CFD3-4F30-A205-7C6E7DA9DB63}" destId="{C0BE78E8-8AB6-4FDB-9315-FBE40BF9C819}" srcOrd="0" destOrd="0" presId="urn:microsoft.com/office/officeart/2005/8/layout/cycle4"/>
    <dgm:cxn modelId="{AE76A450-4BFB-47A2-BA64-E905A0968522}" type="presOf" srcId="{8F8FE504-3C12-45E4-AFD1-6C28E014399F}" destId="{97E93FD5-471C-4AC7-88F0-20423EE27857}" srcOrd="0" destOrd="0" presId="urn:microsoft.com/office/officeart/2005/8/layout/cycle4"/>
    <dgm:cxn modelId="{6A071071-01A4-4F6C-B2BE-FBAFFF6A5B07}" srcId="{589278D5-4718-4F1B-A4DF-B47C4B0E5003}" destId="{DC28C8EE-026B-4429-AD42-6C6721D48FFD}" srcOrd="0" destOrd="0" parTransId="{54A97309-BAE5-415E-910E-C82F09E9B9F1}" sibTransId="{376F28BB-BE20-4A92-AD3F-21B53EF85C07}"/>
    <dgm:cxn modelId="{609BB872-06E4-4137-A1F5-6C8586BAA008}" srcId="{DC28C8EE-026B-4429-AD42-6C6721D48FFD}" destId="{8F8FE504-3C12-45E4-AFD1-6C28E014399F}" srcOrd="0" destOrd="0" parTransId="{2248EC7A-6FA4-459F-B0FE-F2A3E361CC62}" sibTransId="{3F92029E-DF27-4A3A-A2AF-59D8296628A5}"/>
    <dgm:cxn modelId="{21E01B80-F310-4D74-965D-0C2B25CAEAC9}" type="presOf" srcId="{589278D5-4718-4F1B-A4DF-B47C4B0E5003}" destId="{8DC296FF-0F62-4A84-B538-FF63C57FA9B8}" srcOrd="0" destOrd="0" presId="urn:microsoft.com/office/officeart/2005/8/layout/cycle4"/>
    <dgm:cxn modelId="{A464F685-84FA-48E5-8AEB-0EF4CB82AC7E}" srcId="{589278D5-4718-4F1B-A4DF-B47C4B0E5003}" destId="{AD30BB5A-D02D-4EAD-8DC8-303CFF85628E}" srcOrd="3" destOrd="0" parTransId="{ED83E893-4D2B-413D-921E-57A5F1E0795F}" sibTransId="{14DDA698-DDA9-47F3-BDB5-EA0A134BDBE4}"/>
    <dgm:cxn modelId="{26DDE98F-BB28-47D4-B40C-2705DFEF092D}" type="presOf" srcId="{C226AD5F-EA9D-4E65-8535-BA29B1E76644}" destId="{9C73F71D-0608-491A-AE48-C6D417860B3E}" srcOrd="1" destOrd="0" presId="urn:microsoft.com/office/officeart/2005/8/layout/cycle4"/>
    <dgm:cxn modelId="{55CEF68F-3195-4264-928B-185FCFD40AD6}" type="presOf" srcId="{9314881A-CBF8-4561-95E8-E74E844AAF32}" destId="{AD6F00CA-1F5E-4D7D-99BE-52D17FF1FD50}" srcOrd="0" destOrd="0" presId="urn:microsoft.com/office/officeart/2005/8/layout/cycle4"/>
    <dgm:cxn modelId="{B24E3092-42C2-4DA6-B744-BFFC9C52A9D3}" type="presOf" srcId="{FFB90036-279E-4E44-A1DE-9DFA15B043BD}" destId="{421F3431-14FD-4DA5-A361-6AC21B2CA714}" srcOrd="0" destOrd="0" presId="urn:microsoft.com/office/officeart/2005/8/layout/cycle4"/>
    <dgm:cxn modelId="{9BD56998-67FC-4D31-AF21-7AB6FFC3636B}" type="presOf" srcId="{DC28C8EE-026B-4429-AD42-6C6721D48FFD}" destId="{582A3494-5F9D-47AA-9CE1-AF5C5B33E01F}" srcOrd="0" destOrd="0" presId="urn:microsoft.com/office/officeart/2005/8/layout/cycle4"/>
    <dgm:cxn modelId="{72B436A1-9ABB-4B7A-9F62-0AE46EE66E1C}" type="presOf" srcId="{62A36A40-CFD3-4F30-A205-7C6E7DA9DB63}" destId="{0526F85F-A1A6-4EBF-BF39-AA6468F045A4}" srcOrd="1" destOrd="0" presId="urn:microsoft.com/office/officeart/2005/8/layout/cycle4"/>
    <dgm:cxn modelId="{381043BF-F30F-4A8E-B7E7-5547AE86E6E8}" srcId="{589278D5-4718-4F1B-A4DF-B47C4B0E5003}" destId="{00C8ABE5-8C80-44CE-8CA1-15F740813360}" srcOrd="2" destOrd="0" parTransId="{A7FC4B89-26D4-4A67-B0D3-492FFF250C2A}" sibTransId="{95F42801-DE08-4F70-8733-69DBFA566DA5}"/>
    <dgm:cxn modelId="{FD26E7C2-EAD8-45F2-AE13-EE6449699E55}" type="presOf" srcId="{00C8ABE5-8C80-44CE-8CA1-15F740813360}" destId="{B9067399-BC5E-4EF1-A26D-D09930002524}" srcOrd="0" destOrd="0" presId="urn:microsoft.com/office/officeart/2005/8/layout/cycle4"/>
    <dgm:cxn modelId="{7C58ACFA-AA87-4D34-A81D-60435AF3188B}" type="presOf" srcId="{8F8FE504-3C12-45E4-AFD1-6C28E014399F}" destId="{7C0AF97E-C24E-4B18-9C2E-4CE78F4B564B}" srcOrd="1" destOrd="0" presId="urn:microsoft.com/office/officeart/2005/8/layout/cycle4"/>
    <dgm:cxn modelId="{55B924A9-4D18-44B4-9BEB-50E9D5206C92}" type="presParOf" srcId="{8DC296FF-0F62-4A84-B538-FF63C57FA9B8}" destId="{7777895F-8979-48B4-AAAE-9FD094044374}" srcOrd="0" destOrd="0" presId="urn:microsoft.com/office/officeart/2005/8/layout/cycle4"/>
    <dgm:cxn modelId="{FE46A7DD-C866-4839-A89D-256ACDA7EA4B}" type="presParOf" srcId="{7777895F-8979-48B4-AAAE-9FD094044374}" destId="{641E7643-AA65-4623-8DCF-39E7901E6E40}" srcOrd="0" destOrd="0" presId="urn:microsoft.com/office/officeart/2005/8/layout/cycle4"/>
    <dgm:cxn modelId="{81532ED0-2D6A-4BB0-A16F-4251E1DCBF31}" type="presParOf" srcId="{641E7643-AA65-4623-8DCF-39E7901E6E40}" destId="{97E93FD5-471C-4AC7-88F0-20423EE27857}" srcOrd="0" destOrd="0" presId="urn:microsoft.com/office/officeart/2005/8/layout/cycle4"/>
    <dgm:cxn modelId="{83840F6D-09D1-4F83-B222-AAC2D783B744}" type="presParOf" srcId="{641E7643-AA65-4623-8DCF-39E7901E6E40}" destId="{7C0AF97E-C24E-4B18-9C2E-4CE78F4B564B}" srcOrd="1" destOrd="0" presId="urn:microsoft.com/office/officeart/2005/8/layout/cycle4"/>
    <dgm:cxn modelId="{7FAD0778-3C46-4A9C-9CE1-44DD1A3F6836}" type="presParOf" srcId="{7777895F-8979-48B4-AAAE-9FD094044374}" destId="{0F0B4E1F-0BD4-4E59-913D-A6A82312755F}" srcOrd="1" destOrd="0" presId="urn:microsoft.com/office/officeart/2005/8/layout/cycle4"/>
    <dgm:cxn modelId="{EA82E60B-2DCE-420B-84FC-6E09FC7DF599}" type="presParOf" srcId="{0F0B4E1F-0BD4-4E59-913D-A6A82312755F}" destId="{8E9B7594-82B4-447A-A37D-C9063976FEAF}" srcOrd="0" destOrd="0" presId="urn:microsoft.com/office/officeart/2005/8/layout/cycle4"/>
    <dgm:cxn modelId="{3BFF5376-069E-477E-A008-1C7EC8F0E7E4}" type="presParOf" srcId="{0F0B4E1F-0BD4-4E59-913D-A6A82312755F}" destId="{9C73F71D-0608-491A-AE48-C6D417860B3E}" srcOrd="1" destOrd="0" presId="urn:microsoft.com/office/officeart/2005/8/layout/cycle4"/>
    <dgm:cxn modelId="{429751DC-F654-45F3-AB9A-C4D44E0582EC}" type="presParOf" srcId="{7777895F-8979-48B4-AAAE-9FD094044374}" destId="{4D0FFD76-DD10-471D-9552-0AD18B747D50}" srcOrd="2" destOrd="0" presId="urn:microsoft.com/office/officeart/2005/8/layout/cycle4"/>
    <dgm:cxn modelId="{6CAB482D-D1FE-4204-A3F6-7F4F67CE2837}" type="presParOf" srcId="{4D0FFD76-DD10-471D-9552-0AD18B747D50}" destId="{421F3431-14FD-4DA5-A361-6AC21B2CA714}" srcOrd="0" destOrd="0" presId="urn:microsoft.com/office/officeart/2005/8/layout/cycle4"/>
    <dgm:cxn modelId="{79103A04-7C0B-4855-90C6-7482EB6362A5}" type="presParOf" srcId="{4D0FFD76-DD10-471D-9552-0AD18B747D50}" destId="{582099EE-2D50-42A3-B301-2E3761A46898}" srcOrd="1" destOrd="0" presId="urn:microsoft.com/office/officeart/2005/8/layout/cycle4"/>
    <dgm:cxn modelId="{EF9DE561-7C80-4508-B145-62A6C8F8369C}" type="presParOf" srcId="{7777895F-8979-48B4-AAAE-9FD094044374}" destId="{329D6787-0EE8-4382-BE88-DBF7EE1EFAD9}" srcOrd="3" destOrd="0" presId="urn:microsoft.com/office/officeart/2005/8/layout/cycle4"/>
    <dgm:cxn modelId="{D6F7C495-6ACF-4018-8AC7-3F9D1818439D}" type="presParOf" srcId="{329D6787-0EE8-4382-BE88-DBF7EE1EFAD9}" destId="{C0BE78E8-8AB6-4FDB-9315-FBE40BF9C819}" srcOrd="0" destOrd="0" presId="urn:microsoft.com/office/officeart/2005/8/layout/cycle4"/>
    <dgm:cxn modelId="{2BD21E1A-9DDA-4772-8FD4-291831A97352}" type="presParOf" srcId="{329D6787-0EE8-4382-BE88-DBF7EE1EFAD9}" destId="{0526F85F-A1A6-4EBF-BF39-AA6468F045A4}" srcOrd="1" destOrd="0" presId="urn:microsoft.com/office/officeart/2005/8/layout/cycle4"/>
    <dgm:cxn modelId="{F4BEE398-B70A-4A59-89F2-28BA9A05BD1D}" type="presParOf" srcId="{7777895F-8979-48B4-AAAE-9FD094044374}" destId="{4DCC4DF1-9A29-49E6-99B2-1F23CBF8ED7F}" srcOrd="4" destOrd="0" presId="urn:microsoft.com/office/officeart/2005/8/layout/cycle4"/>
    <dgm:cxn modelId="{DAE01B49-655E-41E4-AC79-3F141EA2E9D9}" type="presParOf" srcId="{8DC296FF-0F62-4A84-B538-FF63C57FA9B8}" destId="{2F530C29-D89B-4F77-BFE5-257FC0F21EBE}" srcOrd="1" destOrd="0" presId="urn:microsoft.com/office/officeart/2005/8/layout/cycle4"/>
    <dgm:cxn modelId="{BB6E1FE4-A1BD-426D-BD26-66C23190AB45}" type="presParOf" srcId="{2F530C29-D89B-4F77-BFE5-257FC0F21EBE}" destId="{582A3494-5F9D-47AA-9CE1-AF5C5B33E01F}" srcOrd="0" destOrd="0" presId="urn:microsoft.com/office/officeart/2005/8/layout/cycle4"/>
    <dgm:cxn modelId="{EF8939DA-8BF4-46BC-A952-C93CAA7EFF92}" type="presParOf" srcId="{2F530C29-D89B-4F77-BFE5-257FC0F21EBE}" destId="{AD6F00CA-1F5E-4D7D-99BE-52D17FF1FD50}" srcOrd="1" destOrd="0" presId="urn:microsoft.com/office/officeart/2005/8/layout/cycle4"/>
    <dgm:cxn modelId="{A2FB1271-7CCE-4506-B2D2-B6686DFF57BC}" type="presParOf" srcId="{2F530C29-D89B-4F77-BFE5-257FC0F21EBE}" destId="{B9067399-BC5E-4EF1-A26D-D09930002524}" srcOrd="2" destOrd="0" presId="urn:microsoft.com/office/officeart/2005/8/layout/cycle4"/>
    <dgm:cxn modelId="{D561AEFA-C03F-4541-B0CF-4D4D5942AC57}" type="presParOf" srcId="{2F530C29-D89B-4F77-BFE5-257FC0F21EBE}" destId="{360AAE05-73FD-4691-BA85-9EBB814C5256}" srcOrd="3" destOrd="0" presId="urn:microsoft.com/office/officeart/2005/8/layout/cycle4"/>
    <dgm:cxn modelId="{9F8BD528-CCC5-498E-A1E5-015A037EB7B5}" type="presParOf" srcId="{2F530C29-D89B-4F77-BFE5-257FC0F21EBE}" destId="{FC75F682-79B7-418C-9D8F-16338B4232FA}" srcOrd="4" destOrd="0" presId="urn:microsoft.com/office/officeart/2005/8/layout/cycle4"/>
    <dgm:cxn modelId="{4AB6D6F4-F607-4BE8-BE36-C466CA65659F}" type="presParOf" srcId="{8DC296FF-0F62-4A84-B538-FF63C57FA9B8}" destId="{A6D62549-3C5E-4BCA-9DF2-3905B9777140}" srcOrd="2" destOrd="0" presId="urn:microsoft.com/office/officeart/2005/8/layout/cycle4"/>
    <dgm:cxn modelId="{C252A95B-100F-440D-8BA1-3CCAA21A65EB}" type="presParOf" srcId="{8DC296FF-0F62-4A84-B538-FF63C57FA9B8}" destId="{80A26DC0-4F6B-4E95-AD4E-19D18B5CD4CC}" srcOrd="3" destOrd="0" presId="urn:microsoft.com/office/officeart/2005/8/layout/cycle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96D5DA-FD9F-4A1C-82BB-51A05399B983}">
      <dsp:nvSpPr>
        <dsp:cNvPr id="0" name=""/>
        <dsp:cNvSpPr/>
      </dsp:nvSpPr>
      <dsp:spPr>
        <a:xfrm>
          <a:off x="0" y="4417554"/>
          <a:ext cx="10859785" cy="0"/>
        </a:xfrm>
        <a:prstGeom prst="line">
          <a:avLst/>
        </a:prstGeom>
        <a:noFill/>
        <a:ln w="19050" cap="rnd"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4EBE1FC-61B3-4A02-BF4D-28403893C44A}">
      <dsp:nvSpPr>
        <dsp:cNvPr id="0" name=""/>
        <dsp:cNvSpPr/>
      </dsp:nvSpPr>
      <dsp:spPr>
        <a:xfrm>
          <a:off x="0" y="3526173"/>
          <a:ext cx="10859785" cy="0"/>
        </a:xfrm>
        <a:prstGeom prst="line">
          <a:avLst/>
        </a:prstGeom>
        <a:noFill/>
        <a:ln w="19050" cap="rnd"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9E64B95-3D22-4CB2-A000-0BF0BB790133}">
      <dsp:nvSpPr>
        <dsp:cNvPr id="0" name=""/>
        <dsp:cNvSpPr/>
      </dsp:nvSpPr>
      <dsp:spPr>
        <a:xfrm>
          <a:off x="0" y="2634793"/>
          <a:ext cx="10859785" cy="0"/>
        </a:xfrm>
        <a:prstGeom prst="line">
          <a:avLst/>
        </a:prstGeom>
        <a:noFill/>
        <a:ln w="19050" cap="rnd"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7C010B21-0061-42E0-B355-451C1E55D527}">
      <dsp:nvSpPr>
        <dsp:cNvPr id="0" name=""/>
        <dsp:cNvSpPr/>
      </dsp:nvSpPr>
      <dsp:spPr>
        <a:xfrm>
          <a:off x="0" y="1743412"/>
          <a:ext cx="10859785" cy="0"/>
        </a:xfrm>
        <a:prstGeom prst="line">
          <a:avLst/>
        </a:prstGeom>
        <a:noFill/>
        <a:ln w="19050" cap="rnd"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0BCEA12-9BAD-40BE-8E6D-7FA08245CE02}">
      <dsp:nvSpPr>
        <dsp:cNvPr id="0" name=""/>
        <dsp:cNvSpPr/>
      </dsp:nvSpPr>
      <dsp:spPr>
        <a:xfrm>
          <a:off x="0" y="852032"/>
          <a:ext cx="10859785" cy="0"/>
        </a:xfrm>
        <a:prstGeom prst="line">
          <a:avLst/>
        </a:prstGeom>
        <a:noFill/>
        <a:ln w="19050" cap="rnd"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69CD0ED-92ED-472E-9E3B-8E272574221E}">
      <dsp:nvSpPr>
        <dsp:cNvPr id="0" name=""/>
        <dsp:cNvSpPr/>
      </dsp:nvSpPr>
      <dsp:spPr>
        <a:xfrm>
          <a:off x="2823544" y="3098"/>
          <a:ext cx="8036240" cy="8489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955" tIns="20955" rIns="20955" bIns="20955" numCol="1" spcCol="1270" anchor="b" anchorCtr="0">
          <a:noAutofit/>
        </a:bodyPr>
        <a:lstStyle/>
        <a:p>
          <a:pPr marL="0" lvl="0" indent="0" algn="l" defTabSz="488950">
            <a:lnSpc>
              <a:spcPct val="90000"/>
            </a:lnSpc>
            <a:spcBef>
              <a:spcPct val="0"/>
            </a:spcBef>
            <a:spcAft>
              <a:spcPct val="35000"/>
            </a:spcAft>
            <a:buNone/>
          </a:pPr>
          <a:r>
            <a:rPr lang="en-US" sz="1100" b="1" kern="1200" dirty="0">
              <a:solidFill>
                <a:srgbClr val="00B0F0"/>
              </a:solidFill>
            </a:rPr>
            <a:t>Disrupted by Brexit policies, visa policies, and government regulations, leisure and business travel were strongly affected. For instance, if the visa system remains so complicated, foreign remote workers may not be willing to live in the UK for long. Simultaneously, the hospitality industry is burdened by costs due to regulation, taxing, and licensing. The UK government’s Hospitality Strategy: Reopening, Recovery, Resilience tries to support the sector by providing multi-departmental assistance, thus strengthening the resilience of the industry (GOV.UK, 2021).</a:t>
          </a:r>
        </a:p>
      </dsp:txBody>
      <dsp:txXfrm>
        <a:off x="2823544" y="3098"/>
        <a:ext cx="8036240" cy="848933"/>
      </dsp:txXfrm>
    </dsp:sp>
    <dsp:sp modelId="{072A3CA9-74C2-4665-9FB3-41696CF1F6F8}">
      <dsp:nvSpPr>
        <dsp:cNvPr id="0" name=""/>
        <dsp:cNvSpPr/>
      </dsp:nvSpPr>
      <dsp:spPr>
        <a:xfrm>
          <a:off x="0" y="3098"/>
          <a:ext cx="2823544" cy="848933"/>
        </a:xfrm>
        <a:prstGeom prst="round2SameRect">
          <a:avLst>
            <a:gd name="adj1" fmla="val 16670"/>
            <a:gd name="adj2" fmla="val 0"/>
          </a:avLst>
        </a:prstGeom>
        <a:solidFill>
          <a:srgbClr val="00B0F0"/>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51435" tIns="51435" rIns="51435" bIns="51435" numCol="1" spcCol="1270" anchor="ctr" anchorCtr="0">
          <a:noAutofit/>
        </a:bodyPr>
        <a:lstStyle/>
        <a:p>
          <a:pPr marL="0" lvl="0" indent="0" algn="ctr" defTabSz="1200150">
            <a:lnSpc>
              <a:spcPct val="90000"/>
            </a:lnSpc>
            <a:spcBef>
              <a:spcPct val="0"/>
            </a:spcBef>
            <a:spcAft>
              <a:spcPct val="35000"/>
            </a:spcAft>
            <a:buNone/>
          </a:pPr>
          <a:r>
            <a:rPr lang="en-US" sz="2700" b="1" kern="1200" dirty="0"/>
            <a:t>Political &amp; Legal</a:t>
          </a:r>
          <a:endParaRPr lang="en-US" sz="2700" kern="1200" dirty="0"/>
        </a:p>
      </dsp:txBody>
      <dsp:txXfrm>
        <a:off x="41449" y="44547"/>
        <a:ext cx="2740646" cy="807484"/>
      </dsp:txXfrm>
    </dsp:sp>
    <dsp:sp modelId="{04BD8F03-2258-4B46-A1C6-142935B50C11}">
      <dsp:nvSpPr>
        <dsp:cNvPr id="0" name=""/>
        <dsp:cNvSpPr/>
      </dsp:nvSpPr>
      <dsp:spPr>
        <a:xfrm>
          <a:off x="2823544" y="894479"/>
          <a:ext cx="8036240" cy="8489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955" tIns="20955" rIns="20955" bIns="20955" numCol="1" spcCol="1270" anchor="b" anchorCtr="0">
          <a:noAutofit/>
        </a:bodyPr>
        <a:lstStyle/>
        <a:p>
          <a:pPr marL="0" lvl="0" indent="0" algn="l" defTabSz="488950">
            <a:lnSpc>
              <a:spcPct val="90000"/>
            </a:lnSpc>
            <a:spcBef>
              <a:spcPct val="0"/>
            </a:spcBef>
            <a:spcAft>
              <a:spcPct val="35000"/>
            </a:spcAft>
            <a:buNone/>
          </a:pPr>
          <a:r>
            <a:rPr lang="en-US" sz="1100" b="1" kern="1200" dirty="0">
              <a:solidFill>
                <a:srgbClr val="92D050"/>
              </a:solidFill>
            </a:rPr>
            <a:t>UK hotels are under pressure from inflation, high energy and wages, and changes in the economy. Business travel budgets are still tight. The GBTA data indicating a £1.2 billion deficit in business travel reveal the gap in revenue. Energy prices, a lack of workers, and cutting down on business trips are all factors that impact both revenue and profit negatively (GBTA, 2025).</a:t>
          </a:r>
        </a:p>
      </dsp:txBody>
      <dsp:txXfrm>
        <a:off x="2823544" y="894479"/>
        <a:ext cx="8036240" cy="848933"/>
      </dsp:txXfrm>
    </dsp:sp>
    <dsp:sp modelId="{D330E175-7CDB-4B71-8FF7-81F06DD860DF}">
      <dsp:nvSpPr>
        <dsp:cNvPr id="0" name=""/>
        <dsp:cNvSpPr/>
      </dsp:nvSpPr>
      <dsp:spPr>
        <a:xfrm>
          <a:off x="0" y="894479"/>
          <a:ext cx="2823544" cy="848933"/>
        </a:xfrm>
        <a:prstGeom prst="round2SameRect">
          <a:avLst>
            <a:gd name="adj1" fmla="val 16670"/>
            <a:gd name="adj2" fmla="val 0"/>
          </a:avLst>
        </a:prstGeom>
        <a:solidFill>
          <a:srgbClr val="92D050"/>
        </a:solidFill>
        <a:ln w="19050" cap="rnd" cmpd="sng" algn="ctr">
          <a:solidFill>
            <a:schemeClr val="accent5">
              <a:hueOff val="609606"/>
              <a:satOff val="-4861"/>
              <a:lumOff val="-3676"/>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51435" tIns="51435" rIns="51435" bIns="51435" numCol="1" spcCol="1270" anchor="ctr" anchorCtr="0">
          <a:noAutofit/>
        </a:bodyPr>
        <a:lstStyle/>
        <a:p>
          <a:pPr marL="0" lvl="0" indent="0" algn="ctr" defTabSz="1200150">
            <a:lnSpc>
              <a:spcPct val="90000"/>
            </a:lnSpc>
            <a:spcBef>
              <a:spcPct val="0"/>
            </a:spcBef>
            <a:spcAft>
              <a:spcPct val="35000"/>
            </a:spcAft>
            <a:buNone/>
          </a:pPr>
          <a:r>
            <a:rPr lang="en-US" sz="2700" b="1" kern="1200" dirty="0"/>
            <a:t>Economic</a:t>
          </a:r>
          <a:endParaRPr lang="en-US" sz="2700" kern="1200" dirty="0"/>
        </a:p>
      </dsp:txBody>
      <dsp:txXfrm>
        <a:off x="41449" y="935928"/>
        <a:ext cx="2740646" cy="807484"/>
      </dsp:txXfrm>
    </dsp:sp>
    <dsp:sp modelId="{A5227EC2-951F-4F56-A6A9-2F2113FDAECB}">
      <dsp:nvSpPr>
        <dsp:cNvPr id="0" name=""/>
        <dsp:cNvSpPr/>
      </dsp:nvSpPr>
      <dsp:spPr>
        <a:xfrm>
          <a:off x="2823544" y="1785859"/>
          <a:ext cx="8036240" cy="8489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955" tIns="20955" rIns="20955" bIns="20955" numCol="1" spcCol="1270" anchor="b" anchorCtr="0">
          <a:noAutofit/>
        </a:bodyPr>
        <a:lstStyle/>
        <a:p>
          <a:pPr marL="0" lvl="0" indent="0" algn="l" defTabSz="488950">
            <a:lnSpc>
              <a:spcPct val="90000"/>
            </a:lnSpc>
            <a:spcBef>
              <a:spcPct val="0"/>
            </a:spcBef>
            <a:spcAft>
              <a:spcPct val="35000"/>
            </a:spcAft>
            <a:buNone/>
          </a:pPr>
          <a:r>
            <a:rPr lang="en-US" sz="1100" b="1" kern="1200" dirty="0">
              <a:solidFill>
                <a:srgbClr val="FFC000"/>
              </a:solidFill>
            </a:rPr>
            <a:t>Consumer trends have turned towards flexible and experience-based travel. The remote working culture is fostering the combination of leisure with productivity. YouGov and travel surveys imply an increase in demand for the "work-from-anywhere" packages. The preferences of the guests have moved towards those who travel flexibly and with a focus on nature. Those who work remotely during their trip prefer hotels that cater to both their work and their relaxation. Meanwhile, domestic tourism attracts more visitors to rural and coastal areas (YouGov, 2023).</a:t>
          </a:r>
        </a:p>
      </dsp:txBody>
      <dsp:txXfrm>
        <a:off x="2823544" y="1785859"/>
        <a:ext cx="8036240" cy="848933"/>
      </dsp:txXfrm>
    </dsp:sp>
    <dsp:sp modelId="{6F006972-1F3F-4C19-B0F7-3C6DBA9E3D9F}">
      <dsp:nvSpPr>
        <dsp:cNvPr id="0" name=""/>
        <dsp:cNvSpPr/>
      </dsp:nvSpPr>
      <dsp:spPr>
        <a:xfrm>
          <a:off x="0" y="1785859"/>
          <a:ext cx="2823544" cy="848933"/>
        </a:xfrm>
        <a:prstGeom prst="round2SameRect">
          <a:avLst>
            <a:gd name="adj1" fmla="val 16670"/>
            <a:gd name="adj2" fmla="val 0"/>
          </a:avLst>
        </a:prstGeom>
        <a:solidFill>
          <a:srgbClr val="FDFA7F"/>
        </a:solidFill>
        <a:ln w="19050" cap="rnd" cmpd="sng" algn="ctr">
          <a:solidFill>
            <a:schemeClr val="accent5">
              <a:hueOff val="1219212"/>
              <a:satOff val="-9721"/>
              <a:lumOff val="-7353"/>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51435" tIns="51435" rIns="51435" bIns="51435" numCol="1" spcCol="1270" anchor="ctr" anchorCtr="0">
          <a:noAutofit/>
        </a:bodyPr>
        <a:lstStyle/>
        <a:p>
          <a:pPr marL="0" lvl="0" indent="0" algn="ctr" defTabSz="1200150">
            <a:lnSpc>
              <a:spcPct val="90000"/>
            </a:lnSpc>
            <a:spcBef>
              <a:spcPct val="0"/>
            </a:spcBef>
            <a:spcAft>
              <a:spcPct val="35000"/>
            </a:spcAft>
            <a:buNone/>
          </a:pPr>
          <a:r>
            <a:rPr lang="en-US" sz="2700" b="1" kern="1200"/>
            <a:t>Social</a:t>
          </a:r>
          <a:endParaRPr lang="en-US" sz="2700" kern="1200"/>
        </a:p>
      </dsp:txBody>
      <dsp:txXfrm>
        <a:off x="41449" y="1827308"/>
        <a:ext cx="2740646" cy="807484"/>
      </dsp:txXfrm>
    </dsp:sp>
    <dsp:sp modelId="{60207F8A-CD8C-4ADB-B7EC-BA0BED3B7064}">
      <dsp:nvSpPr>
        <dsp:cNvPr id="0" name=""/>
        <dsp:cNvSpPr/>
      </dsp:nvSpPr>
      <dsp:spPr>
        <a:xfrm>
          <a:off x="2823544" y="2677240"/>
          <a:ext cx="8036240" cy="8489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955" tIns="20955" rIns="20955" bIns="20955" numCol="1" spcCol="1270" anchor="b" anchorCtr="0">
          <a:noAutofit/>
        </a:bodyPr>
        <a:lstStyle/>
        <a:p>
          <a:pPr marL="0" lvl="0" indent="0" algn="l" defTabSz="488950">
            <a:lnSpc>
              <a:spcPct val="90000"/>
            </a:lnSpc>
            <a:spcBef>
              <a:spcPct val="0"/>
            </a:spcBef>
            <a:spcAft>
              <a:spcPct val="35000"/>
            </a:spcAft>
            <a:buNone/>
          </a:pPr>
          <a:r>
            <a:rPr lang="en-US" sz="1100" b="1" kern="1200" dirty="0">
              <a:solidFill>
                <a:srgbClr val="00B050"/>
              </a:solidFill>
            </a:rPr>
            <a:t>The use of digital booking platforms, remote work connectivity, contactless services, IoT rooms, and smart systems has now become essential. The hotels focusing on hybrid guests have to make available the surrounding digital guest journeys. Internet of high speed, controls for smart rooms, and digital services without interruption are the guests' expectations (Anwar, Deliana and </a:t>
          </a:r>
          <a:r>
            <a:rPr lang="en-US" sz="1100" b="1" kern="1200" dirty="0" err="1">
              <a:solidFill>
                <a:srgbClr val="00B050"/>
              </a:solidFill>
            </a:rPr>
            <a:t>Suyamto</a:t>
          </a:r>
          <a:r>
            <a:rPr lang="en-US" sz="1100" b="1" kern="1200" dirty="0">
              <a:solidFill>
                <a:srgbClr val="00B050"/>
              </a:solidFill>
            </a:rPr>
            <a:t>, 2024). </a:t>
          </a:r>
        </a:p>
      </dsp:txBody>
      <dsp:txXfrm>
        <a:off x="2823544" y="2677240"/>
        <a:ext cx="8036240" cy="848933"/>
      </dsp:txXfrm>
    </dsp:sp>
    <dsp:sp modelId="{65940814-DC72-40B9-8060-2083C8A961D7}">
      <dsp:nvSpPr>
        <dsp:cNvPr id="0" name=""/>
        <dsp:cNvSpPr/>
      </dsp:nvSpPr>
      <dsp:spPr>
        <a:xfrm>
          <a:off x="0" y="2677240"/>
          <a:ext cx="2823544" cy="848933"/>
        </a:xfrm>
        <a:prstGeom prst="round2SameRect">
          <a:avLst>
            <a:gd name="adj1" fmla="val 16670"/>
            <a:gd name="adj2" fmla="val 0"/>
          </a:avLst>
        </a:prstGeom>
        <a:solidFill>
          <a:srgbClr val="00B050"/>
        </a:solidFill>
        <a:ln w="19050" cap="rnd" cmpd="sng" algn="ctr">
          <a:solidFill>
            <a:schemeClr val="accent5">
              <a:hueOff val="1828819"/>
              <a:satOff val="-14582"/>
              <a:lumOff val="-11029"/>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51435" tIns="51435" rIns="51435" bIns="51435" numCol="1" spcCol="1270" anchor="ctr" anchorCtr="0">
          <a:noAutofit/>
        </a:bodyPr>
        <a:lstStyle/>
        <a:p>
          <a:pPr marL="0" lvl="0" indent="0" algn="ctr" defTabSz="1200150">
            <a:lnSpc>
              <a:spcPct val="90000"/>
            </a:lnSpc>
            <a:spcBef>
              <a:spcPct val="0"/>
            </a:spcBef>
            <a:spcAft>
              <a:spcPct val="35000"/>
            </a:spcAft>
            <a:buNone/>
          </a:pPr>
          <a:r>
            <a:rPr lang="en-US" sz="2700" b="1" kern="1200"/>
            <a:t>Technological</a:t>
          </a:r>
          <a:endParaRPr lang="en-US" sz="2700" kern="1200"/>
        </a:p>
      </dsp:txBody>
      <dsp:txXfrm>
        <a:off x="41449" y="2718689"/>
        <a:ext cx="2740646" cy="807484"/>
      </dsp:txXfrm>
    </dsp:sp>
    <dsp:sp modelId="{8CBDACBB-F918-41F1-A555-051BA5F0B926}">
      <dsp:nvSpPr>
        <dsp:cNvPr id="0" name=""/>
        <dsp:cNvSpPr/>
      </dsp:nvSpPr>
      <dsp:spPr>
        <a:xfrm>
          <a:off x="2823544" y="3568620"/>
          <a:ext cx="8036240" cy="8489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955" tIns="20955" rIns="20955" bIns="20955" numCol="1" spcCol="1270" anchor="b" anchorCtr="0">
          <a:noAutofit/>
        </a:bodyPr>
        <a:lstStyle/>
        <a:p>
          <a:pPr marL="0" lvl="0" indent="0" algn="l" defTabSz="488950">
            <a:lnSpc>
              <a:spcPct val="90000"/>
            </a:lnSpc>
            <a:spcBef>
              <a:spcPct val="0"/>
            </a:spcBef>
            <a:spcAft>
              <a:spcPct val="35000"/>
            </a:spcAft>
            <a:buNone/>
          </a:pPr>
          <a:r>
            <a:rPr lang="en-US" sz="1100" b="1" kern="1200" dirty="0">
              <a:solidFill>
                <a:schemeClr val="accent4">
                  <a:lumMod val="75000"/>
                </a:schemeClr>
              </a:solidFill>
            </a:rPr>
            <a:t>Sustainability has become mandatory; energy efficiency, carbon footprint reduction and local sourcing make hotels attractive to the environmentally conscious </a:t>
          </a:r>
          <a:r>
            <a:rPr lang="en-US" sz="1100" b="1" kern="1200" dirty="0" err="1">
              <a:solidFill>
                <a:schemeClr val="accent4">
                  <a:lumMod val="75000"/>
                </a:schemeClr>
              </a:solidFill>
            </a:rPr>
            <a:t>travellers</a:t>
          </a:r>
          <a:r>
            <a:rPr lang="en-US" sz="1100" b="1" kern="1200" dirty="0">
              <a:solidFill>
                <a:schemeClr val="accent4">
                  <a:lumMod val="75000"/>
                </a:schemeClr>
              </a:solidFill>
            </a:rPr>
            <a:t> (PWC, 2024; British Business Bank, 2024).</a:t>
          </a:r>
        </a:p>
      </dsp:txBody>
      <dsp:txXfrm>
        <a:off x="2823544" y="3568620"/>
        <a:ext cx="8036240" cy="848933"/>
      </dsp:txXfrm>
    </dsp:sp>
    <dsp:sp modelId="{6EFB8CE1-3844-40DA-B46D-8BE6F828AE60}">
      <dsp:nvSpPr>
        <dsp:cNvPr id="0" name=""/>
        <dsp:cNvSpPr/>
      </dsp:nvSpPr>
      <dsp:spPr>
        <a:xfrm>
          <a:off x="0" y="3568620"/>
          <a:ext cx="2823544" cy="848933"/>
        </a:xfrm>
        <a:prstGeom prst="round2SameRect">
          <a:avLst>
            <a:gd name="adj1" fmla="val 16670"/>
            <a:gd name="adj2" fmla="val 0"/>
          </a:avLst>
        </a:prstGeom>
        <a:solidFill>
          <a:srgbClr val="FFC000"/>
        </a:solidFill>
        <a:ln w="19050" cap="rnd" cmpd="sng" algn="ctr">
          <a:solidFill>
            <a:schemeClr val="accent5">
              <a:hueOff val="2438425"/>
              <a:satOff val="-19443"/>
              <a:lumOff val="-14705"/>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51435" tIns="51435" rIns="51435" bIns="51435" numCol="1" spcCol="1270" anchor="ctr" anchorCtr="0">
          <a:noAutofit/>
        </a:bodyPr>
        <a:lstStyle/>
        <a:p>
          <a:pPr marL="0" lvl="0" indent="0" algn="ctr" defTabSz="1200150">
            <a:lnSpc>
              <a:spcPct val="90000"/>
            </a:lnSpc>
            <a:spcBef>
              <a:spcPct val="0"/>
            </a:spcBef>
            <a:spcAft>
              <a:spcPct val="35000"/>
            </a:spcAft>
            <a:buNone/>
          </a:pPr>
          <a:r>
            <a:rPr lang="en-US" sz="2700" b="1" kern="1200"/>
            <a:t>Environmental</a:t>
          </a:r>
          <a:endParaRPr lang="en-US" sz="2700" kern="1200"/>
        </a:p>
      </dsp:txBody>
      <dsp:txXfrm>
        <a:off x="41449" y="3610069"/>
        <a:ext cx="2740646" cy="80748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AD9449-84D2-498C-879A-1464E25595BC}">
      <dsp:nvSpPr>
        <dsp:cNvPr id="0" name=""/>
        <dsp:cNvSpPr/>
      </dsp:nvSpPr>
      <dsp:spPr>
        <a:xfrm>
          <a:off x="3542979" y="1328640"/>
          <a:ext cx="1631664" cy="1631664"/>
        </a:xfrm>
        <a:prstGeom prst="ellipse">
          <a:avLst/>
        </a:prstGeom>
        <a:solidFill>
          <a:srgbClr val="F8FAA4">
            <a:alpha val="49804"/>
          </a:srgb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02BFFFBB-62EE-4DEE-A59B-76743784B01D}">
      <dsp:nvSpPr>
        <dsp:cNvPr id="0" name=""/>
        <dsp:cNvSpPr/>
      </dsp:nvSpPr>
      <dsp:spPr>
        <a:xfrm>
          <a:off x="3412446" y="0"/>
          <a:ext cx="1892730" cy="1095546"/>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1">
          <a:noAutofit/>
        </a:bodyPr>
        <a:lstStyle/>
        <a:p>
          <a:pPr marL="0" lvl="0" indent="0" algn="l" defTabSz="577850">
            <a:lnSpc>
              <a:spcPct val="90000"/>
            </a:lnSpc>
            <a:spcBef>
              <a:spcPct val="0"/>
            </a:spcBef>
            <a:spcAft>
              <a:spcPct val="35000"/>
            </a:spcAft>
            <a:buNone/>
          </a:pPr>
          <a:r>
            <a:rPr lang="en-US" sz="1300" b="1" kern="1200"/>
            <a:t>Driver</a:t>
          </a:r>
          <a:endParaRPr lang="en-US" sz="1300" kern="1200"/>
        </a:p>
        <a:p>
          <a:pPr marL="57150" lvl="1" indent="-57150" algn="l" defTabSz="444500">
            <a:lnSpc>
              <a:spcPct val="90000"/>
            </a:lnSpc>
            <a:spcBef>
              <a:spcPct val="0"/>
            </a:spcBef>
            <a:spcAft>
              <a:spcPct val="15000"/>
            </a:spcAft>
            <a:buChar char="•"/>
          </a:pPr>
          <a:r>
            <a:rPr lang="en-US" sz="1000" kern="1200"/>
            <a:t>The drop in the number of business travelers because of the implementation of remote/hybrid work</a:t>
          </a:r>
        </a:p>
      </dsp:txBody>
      <dsp:txXfrm>
        <a:off x="3412446" y="0"/>
        <a:ext cx="1892730" cy="1095546"/>
      </dsp:txXfrm>
    </dsp:sp>
    <dsp:sp modelId="{A4FCCF4B-1F72-4DA2-89E7-0AA3F0D6E406}">
      <dsp:nvSpPr>
        <dsp:cNvPr id="0" name=""/>
        <dsp:cNvSpPr/>
      </dsp:nvSpPr>
      <dsp:spPr>
        <a:xfrm>
          <a:off x="4163664" y="1779446"/>
          <a:ext cx="1631664" cy="1631664"/>
        </a:xfrm>
        <a:prstGeom prst="ellipse">
          <a:avLst/>
        </a:prstGeom>
        <a:solidFill>
          <a:srgbClr val="92D050">
            <a:alpha val="50000"/>
          </a:srgb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2CC33F6D-A62B-4892-B5D1-5BE2DD7DAD6A}">
      <dsp:nvSpPr>
        <dsp:cNvPr id="0" name=""/>
        <dsp:cNvSpPr/>
      </dsp:nvSpPr>
      <dsp:spPr>
        <a:xfrm>
          <a:off x="5925209" y="1445188"/>
          <a:ext cx="1696930" cy="1188783"/>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1">
          <a:noAutofit/>
        </a:bodyPr>
        <a:lstStyle/>
        <a:p>
          <a:pPr marL="0" lvl="0" indent="0" algn="l" defTabSz="577850">
            <a:lnSpc>
              <a:spcPct val="90000"/>
            </a:lnSpc>
            <a:spcBef>
              <a:spcPct val="0"/>
            </a:spcBef>
            <a:spcAft>
              <a:spcPct val="35000"/>
            </a:spcAft>
            <a:buNone/>
          </a:pPr>
          <a:r>
            <a:rPr lang="en-US" sz="1300" b="1" kern="1200"/>
            <a:t>Pressure</a:t>
          </a:r>
          <a:endParaRPr lang="en-US" sz="1300" kern="1200"/>
        </a:p>
        <a:p>
          <a:pPr marL="57150" lvl="1" indent="-57150" algn="l" defTabSz="444500">
            <a:lnSpc>
              <a:spcPct val="90000"/>
            </a:lnSpc>
            <a:spcBef>
              <a:spcPct val="0"/>
            </a:spcBef>
            <a:spcAft>
              <a:spcPct val="15000"/>
            </a:spcAft>
            <a:buChar char="•"/>
          </a:pPr>
          <a:r>
            <a:rPr lang="en-US" sz="1000" kern="1200"/>
            <a:t>Midweek reservation rates fall, meeting rooms are not fully booked, and the hotel faces fluctuating incomes</a:t>
          </a:r>
        </a:p>
      </dsp:txBody>
      <dsp:txXfrm>
        <a:off x="5925209" y="1445188"/>
        <a:ext cx="1696930" cy="1188783"/>
      </dsp:txXfrm>
    </dsp:sp>
    <dsp:sp modelId="{980C3464-0E45-4234-8E41-D62DA491E5A3}">
      <dsp:nvSpPr>
        <dsp:cNvPr id="0" name=""/>
        <dsp:cNvSpPr/>
      </dsp:nvSpPr>
      <dsp:spPr>
        <a:xfrm>
          <a:off x="3926746" y="2509499"/>
          <a:ext cx="1631664" cy="1631664"/>
        </a:xfrm>
        <a:prstGeom prst="ellipse">
          <a:avLst/>
        </a:prstGeom>
        <a:solidFill>
          <a:srgbClr val="A6A0F6">
            <a:alpha val="49804"/>
          </a:srgb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2E15CA52-20C2-4749-BC11-D7F1B282F935}">
      <dsp:nvSpPr>
        <dsp:cNvPr id="0" name=""/>
        <dsp:cNvSpPr/>
      </dsp:nvSpPr>
      <dsp:spPr>
        <a:xfrm>
          <a:off x="5664142" y="3473114"/>
          <a:ext cx="1696930" cy="1188783"/>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1">
          <a:noAutofit/>
        </a:bodyPr>
        <a:lstStyle/>
        <a:p>
          <a:pPr marL="0" lvl="0" indent="0" algn="l" defTabSz="577850">
            <a:lnSpc>
              <a:spcPct val="90000"/>
            </a:lnSpc>
            <a:spcBef>
              <a:spcPct val="0"/>
            </a:spcBef>
            <a:spcAft>
              <a:spcPct val="35000"/>
            </a:spcAft>
            <a:buNone/>
          </a:pPr>
          <a:r>
            <a:rPr lang="en-US" sz="1300" b="1" kern="1200"/>
            <a:t>State</a:t>
          </a:r>
          <a:endParaRPr lang="en-US" sz="1300" kern="1200"/>
        </a:p>
        <a:p>
          <a:pPr marL="57150" lvl="1" indent="-57150" algn="l" defTabSz="444500">
            <a:lnSpc>
              <a:spcPct val="90000"/>
            </a:lnSpc>
            <a:spcBef>
              <a:spcPct val="0"/>
            </a:spcBef>
            <a:spcAft>
              <a:spcPct val="15000"/>
            </a:spcAft>
            <a:buChar char="•"/>
          </a:pPr>
          <a:r>
            <a:rPr lang="en-US" sz="1000" kern="1200"/>
            <a:t>Change towards leisure and longer-stay positioning from business</a:t>
          </a:r>
        </a:p>
      </dsp:txBody>
      <dsp:txXfrm>
        <a:off x="5664142" y="3473114"/>
        <a:ext cx="1696930" cy="1188783"/>
      </dsp:txXfrm>
    </dsp:sp>
    <dsp:sp modelId="{15194130-3CC7-4A66-9DAC-0ABB5D54E208}">
      <dsp:nvSpPr>
        <dsp:cNvPr id="0" name=""/>
        <dsp:cNvSpPr/>
      </dsp:nvSpPr>
      <dsp:spPr>
        <a:xfrm>
          <a:off x="3159211" y="2509499"/>
          <a:ext cx="1631664" cy="1631664"/>
        </a:xfrm>
        <a:prstGeom prst="ellipse">
          <a:avLst/>
        </a:prstGeom>
        <a:solidFill>
          <a:srgbClr val="00B050">
            <a:alpha val="50000"/>
          </a:srgb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75493C36-C7DC-4372-8FDC-F55BDD69D31A}">
      <dsp:nvSpPr>
        <dsp:cNvPr id="0" name=""/>
        <dsp:cNvSpPr/>
      </dsp:nvSpPr>
      <dsp:spPr>
        <a:xfrm>
          <a:off x="1356549" y="3473114"/>
          <a:ext cx="1696930" cy="1188783"/>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1">
          <a:noAutofit/>
        </a:bodyPr>
        <a:lstStyle/>
        <a:p>
          <a:pPr marL="0" lvl="0" indent="0" algn="l" defTabSz="577850">
            <a:lnSpc>
              <a:spcPct val="90000"/>
            </a:lnSpc>
            <a:spcBef>
              <a:spcPct val="0"/>
            </a:spcBef>
            <a:spcAft>
              <a:spcPct val="35000"/>
            </a:spcAft>
            <a:buNone/>
          </a:pPr>
          <a:r>
            <a:rPr lang="en-US" sz="1300" b="1" kern="1200"/>
            <a:t>Impact</a:t>
          </a:r>
          <a:endParaRPr lang="en-US" sz="1300" kern="1200"/>
        </a:p>
        <a:p>
          <a:pPr marL="57150" lvl="1" indent="-57150" algn="l" defTabSz="444500">
            <a:lnSpc>
              <a:spcPct val="90000"/>
            </a:lnSpc>
            <a:spcBef>
              <a:spcPct val="0"/>
            </a:spcBef>
            <a:spcAft>
              <a:spcPct val="15000"/>
            </a:spcAft>
            <a:buChar char="•"/>
          </a:pPr>
          <a:r>
            <a:rPr lang="en-US" sz="1000" kern="1200"/>
            <a:t>Leads to the need for alterations in operations, marketing, amenities</a:t>
          </a:r>
        </a:p>
      </dsp:txBody>
      <dsp:txXfrm>
        <a:off x="1356549" y="3473114"/>
        <a:ext cx="1696930" cy="1188783"/>
      </dsp:txXfrm>
    </dsp:sp>
    <dsp:sp modelId="{2FA4F5DA-D1A8-4192-9CF7-3D82D73D590F}">
      <dsp:nvSpPr>
        <dsp:cNvPr id="0" name=""/>
        <dsp:cNvSpPr/>
      </dsp:nvSpPr>
      <dsp:spPr>
        <a:xfrm>
          <a:off x="2922294" y="1779446"/>
          <a:ext cx="1631664" cy="1631664"/>
        </a:xfrm>
        <a:prstGeom prst="ellipse">
          <a:avLst/>
        </a:prstGeom>
        <a:solidFill>
          <a:srgbClr val="00B0F0">
            <a:alpha val="50000"/>
          </a:srgb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7EB75253-2914-4B57-8293-DA3E080A31F6}">
      <dsp:nvSpPr>
        <dsp:cNvPr id="0" name=""/>
        <dsp:cNvSpPr/>
      </dsp:nvSpPr>
      <dsp:spPr>
        <a:xfrm>
          <a:off x="1095482" y="1445188"/>
          <a:ext cx="1696930" cy="1188783"/>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1">
          <a:noAutofit/>
        </a:bodyPr>
        <a:lstStyle/>
        <a:p>
          <a:pPr marL="0" lvl="0" indent="0" algn="l" defTabSz="577850">
            <a:lnSpc>
              <a:spcPct val="90000"/>
            </a:lnSpc>
            <a:spcBef>
              <a:spcPct val="0"/>
            </a:spcBef>
            <a:spcAft>
              <a:spcPct val="35000"/>
            </a:spcAft>
            <a:buNone/>
          </a:pPr>
          <a:r>
            <a:rPr lang="en-US" sz="1300" b="1" kern="1200"/>
            <a:t>Response</a:t>
          </a:r>
          <a:endParaRPr lang="en-US" sz="1300" kern="1200"/>
        </a:p>
        <a:p>
          <a:pPr marL="57150" lvl="1" indent="-57150" algn="l" defTabSz="444500">
            <a:lnSpc>
              <a:spcPct val="90000"/>
            </a:lnSpc>
            <a:spcBef>
              <a:spcPct val="0"/>
            </a:spcBef>
            <a:spcAft>
              <a:spcPct val="15000"/>
            </a:spcAft>
            <a:buChar char="•"/>
          </a:pPr>
          <a:r>
            <a:rPr lang="en-US" sz="1000" kern="1200" dirty="0"/>
            <a:t>Hotels' tactics like long-stay products, workspace amenities, local experience integration</a:t>
          </a:r>
        </a:p>
      </dsp:txBody>
      <dsp:txXfrm>
        <a:off x="1095482" y="1445188"/>
        <a:ext cx="1696930" cy="118878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1F3431-14FD-4DA5-A361-6AC21B2CA714}">
      <dsp:nvSpPr>
        <dsp:cNvPr id="0" name=""/>
        <dsp:cNvSpPr/>
      </dsp:nvSpPr>
      <dsp:spPr>
        <a:xfrm>
          <a:off x="4622158" y="2958909"/>
          <a:ext cx="2149560" cy="1392428"/>
        </a:xfrm>
        <a:prstGeom prst="roundRect">
          <a:avLst>
            <a:gd name="adj" fmla="val 10000"/>
          </a:avLst>
        </a:prstGeom>
        <a:solidFill>
          <a:schemeClr val="lt1">
            <a:alpha val="90000"/>
            <a:hueOff val="0"/>
            <a:satOff val="0"/>
            <a:lumOff val="0"/>
            <a:alphaOff val="0"/>
          </a:schemeClr>
        </a:solidFill>
        <a:ln w="19050" cap="rnd" cmpd="sng" algn="ctr">
          <a:solidFill>
            <a:schemeClr val="accent5">
              <a:hueOff val="1625617"/>
              <a:satOff val="-12962"/>
              <a:lumOff val="-9803"/>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t" anchorCtr="0">
          <a:noAutofit/>
        </a:bodyPr>
        <a:lstStyle/>
        <a:p>
          <a:pPr marL="114300" lvl="1" indent="-114300" algn="l" defTabSz="533400">
            <a:lnSpc>
              <a:spcPct val="90000"/>
            </a:lnSpc>
            <a:spcBef>
              <a:spcPct val="0"/>
            </a:spcBef>
            <a:spcAft>
              <a:spcPct val="15000"/>
            </a:spcAft>
            <a:buChar char="•"/>
          </a:pPr>
          <a:r>
            <a:rPr lang="en-US" sz="1200" kern="1200"/>
            <a:t>digital nomads and staycations.</a:t>
          </a:r>
        </a:p>
      </dsp:txBody>
      <dsp:txXfrm>
        <a:off x="5297614" y="3337603"/>
        <a:ext cx="1443518" cy="983147"/>
      </dsp:txXfrm>
    </dsp:sp>
    <dsp:sp modelId="{C0BE78E8-8AB6-4FDB-9315-FBE40BF9C819}">
      <dsp:nvSpPr>
        <dsp:cNvPr id="0" name=""/>
        <dsp:cNvSpPr/>
      </dsp:nvSpPr>
      <dsp:spPr>
        <a:xfrm>
          <a:off x="1114980" y="2958909"/>
          <a:ext cx="2149560" cy="1392428"/>
        </a:xfrm>
        <a:prstGeom prst="roundRect">
          <a:avLst>
            <a:gd name="adj" fmla="val 10000"/>
          </a:avLst>
        </a:prstGeom>
        <a:solidFill>
          <a:schemeClr val="lt1">
            <a:alpha val="90000"/>
            <a:hueOff val="0"/>
            <a:satOff val="0"/>
            <a:lumOff val="0"/>
            <a:alphaOff val="0"/>
          </a:schemeClr>
        </a:solidFill>
        <a:ln w="19050" cap="rnd" cmpd="sng" algn="ctr">
          <a:solidFill>
            <a:schemeClr val="accent5">
              <a:hueOff val="2438425"/>
              <a:satOff val="-19443"/>
              <a:lumOff val="-1470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t" anchorCtr="0">
          <a:noAutofit/>
        </a:bodyPr>
        <a:lstStyle/>
        <a:p>
          <a:pPr marL="114300" lvl="1" indent="-114300" algn="l" defTabSz="533400">
            <a:lnSpc>
              <a:spcPct val="90000"/>
            </a:lnSpc>
            <a:spcBef>
              <a:spcPct val="0"/>
            </a:spcBef>
            <a:spcAft>
              <a:spcPct val="15000"/>
            </a:spcAft>
            <a:buChar char="•"/>
          </a:pPr>
          <a:r>
            <a:rPr lang="en-US" sz="1200" kern="1200"/>
            <a:t>rising costs and Airbnb competition (BDO, 2024; Colliers, 2024).</a:t>
          </a:r>
        </a:p>
      </dsp:txBody>
      <dsp:txXfrm>
        <a:off x="1145567" y="3337603"/>
        <a:ext cx="1443518" cy="983147"/>
      </dsp:txXfrm>
    </dsp:sp>
    <dsp:sp modelId="{8E9B7594-82B4-447A-A37D-C9063976FEAF}">
      <dsp:nvSpPr>
        <dsp:cNvPr id="0" name=""/>
        <dsp:cNvSpPr/>
      </dsp:nvSpPr>
      <dsp:spPr>
        <a:xfrm>
          <a:off x="4622158" y="0"/>
          <a:ext cx="2149560" cy="1392428"/>
        </a:xfrm>
        <a:prstGeom prst="roundRect">
          <a:avLst>
            <a:gd name="adj" fmla="val 10000"/>
          </a:avLst>
        </a:prstGeom>
        <a:solidFill>
          <a:schemeClr val="lt1">
            <a:alpha val="90000"/>
            <a:hueOff val="0"/>
            <a:satOff val="0"/>
            <a:lumOff val="0"/>
            <a:alphaOff val="0"/>
          </a:schemeClr>
        </a:solidFill>
        <a:ln w="19050" cap="rnd" cmpd="sng" algn="ctr">
          <a:solidFill>
            <a:schemeClr val="accent5">
              <a:hueOff val="812808"/>
              <a:satOff val="-6481"/>
              <a:lumOff val="-490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t" anchorCtr="0">
          <a:noAutofit/>
        </a:bodyPr>
        <a:lstStyle/>
        <a:p>
          <a:pPr marL="114300" lvl="1" indent="-114300" algn="l" defTabSz="533400">
            <a:lnSpc>
              <a:spcPct val="90000"/>
            </a:lnSpc>
            <a:spcBef>
              <a:spcPct val="0"/>
            </a:spcBef>
            <a:spcAft>
              <a:spcPct val="15000"/>
            </a:spcAft>
            <a:buChar char="•"/>
          </a:pPr>
          <a:r>
            <a:rPr lang="en-US" sz="1200" kern="1200"/>
            <a:t>outdated room design and high fixed costs.</a:t>
          </a:r>
        </a:p>
      </dsp:txBody>
      <dsp:txXfrm>
        <a:off x="5297614" y="30587"/>
        <a:ext cx="1443518" cy="983147"/>
      </dsp:txXfrm>
    </dsp:sp>
    <dsp:sp modelId="{97E93FD5-471C-4AC7-88F0-20423EE27857}">
      <dsp:nvSpPr>
        <dsp:cNvPr id="0" name=""/>
        <dsp:cNvSpPr/>
      </dsp:nvSpPr>
      <dsp:spPr>
        <a:xfrm>
          <a:off x="1114980" y="0"/>
          <a:ext cx="2149560" cy="1392428"/>
        </a:xfrm>
        <a:prstGeom prst="roundRect">
          <a:avLst>
            <a:gd name="adj" fmla="val 10000"/>
          </a:avLst>
        </a:prstGeom>
        <a:solidFill>
          <a:schemeClr val="lt1">
            <a:alpha val="90000"/>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t" anchorCtr="0">
          <a:noAutofit/>
        </a:bodyPr>
        <a:lstStyle/>
        <a:p>
          <a:pPr marL="114300" lvl="1" indent="-114300" algn="l" defTabSz="533400">
            <a:lnSpc>
              <a:spcPct val="90000"/>
            </a:lnSpc>
            <a:spcBef>
              <a:spcPct val="0"/>
            </a:spcBef>
            <a:spcAft>
              <a:spcPct val="15000"/>
            </a:spcAft>
            <a:buChar char="•"/>
          </a:pPr>
          <a:r>
            <a:rPr lang="en-US" sz="1200" kern="1200" dirty="0"/>
            <a:t>strong brands and locations.</a:t>
          </a:r>
        </a:p>
      </dsp:txBody>
      <dsp:txXfrm>
        <a:off x="1145567" y="30587"/>
        <a:ext cx="1443518" cy="983147"/>
      </dsp:txXfrm>
    </dsp:sp>
    <dsp:sp modelId="{582A3494-5F9D-47AA-9CE1-AF5C5B33E01F}">
      <dsp:nvSpPr>
        <dsp:cNvPr id="0" name=""/>
        <dsp:cNvSpPr/>
      </dsp:nvSpPr>
      <dsp:spPr>
        <a:xfrm>
          <a:off x="2015707" y="248026"/>
          <a:ext cx="1884129" cy="1884129"/>
        </a:xfrm>
        <a:prstGeom prst="pieWedge">
          <a:avLst/>
        </a:prstGeom>
        <a:solidFill>
          <a:srgbClr val="00B0F0"/>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a:lnSpc>
              <a:spcPct val="90000"/>
            </a:lnSpc>
            <a:spcBef>
              <a:spcPct val="0"/>
            </a:spcBef>
            <a:spcAft>
              <a:spcPct val="35000"/>
            </a:spcAft>
            <a:buNone/>
          </a:pPr>
          <a:r>
            <a:rPr lang="en-US" sz="1300" kern="1200"/>
            <a:t>Strengths</a:t>
          </a:r>
        </a:p>
      </dsp:txBody>
      <dsp:txXfrm>
        <a:off x="2567556" y="799875"/>
        <a:ext cx="1332280" cy="1332280"/>
      </dsp:txXfrm>
    </dsp:sp>
    <dsp:sp modelId="{AD6F00CA-1F5E-4D7D-99BE-52D17FF1FD50}">
      <dsp:nvSpPr>
        <dsp:cNvPr id="0" name=""/>
        <dsp:cNvSpPr/>
      </dsp:nvSpPr>
      <dsp:spPr>
        <a:xfrm rot="5400000">
          <a:off x="3986863" y="248026"/>
          <a:ext cx="1884129" cy="1884129"/>
        </a:xfrm>
        <a:prstGeom prst="pieWedge">
          <a:avLst/>
        </a:prstGeom>
        <a:solidFill>
          <a:srgbClr val="92D050"/>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a:lnSpc>
              <a:spcPct val="90000"/>
            </a:lnSpc>
            <a:spcBef>
              <a:spcPct val="0"/>
            </a:spcBef>
            <a:spcAft>
              <a:spcPct val="35000"/>
            </a:spcAft>
            <a:buNone/>
          </a:pPr>
          <a:r>
            <a:rPr lang="en-US" sz="1300" kern="1200"/>
            <a:t>Weaknesses</a:t>
          </a:r>
        </a:p>
      </dsp:txBody>
      <dsp:txXfrm rot="-5400000">
        <a:off x="3986863" y="799875"/>
        <a:ext cx="1332280" cy="1332280"/>
      </dsp:txXfrm>
    </dsp:sp>
    <dsp:sp modelId="{B9067399-BC5E-4EF1-A26D-D09930002524}">
      <dsp:nvSpPr>
        <dsp:cNvPr id="0" name=""/>
        <dsp:cNvSpPr/>
      </dsp:nvSpPr>
      <dsp:spPr>
        <a:xfrm rot="10800000">
          <a:off x="3986863" y="2219182"/>
          <a:ext cx="1884129" cy="1884129"/>
        </a:xfrm>
        <a:prstGeom prst="pieWedge">
          <a:avLst/>
        </a:prstGeom>
        <a:solidFill>
          <a:srgbClr val="00B050"/>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a:lnSpc>
              <a:spcPct val="90000"/>
            </a:lnSpc>
            <a:spcBef>
              <a:spcPct val="0"/>
            </a:spcBef>
            <a:spcAft>
              <a:spcPct val="35000"/>
            </a:spcAft>
            <a:buNone/>
          </a:pPr>
          <a:r>
            <a:rPr lang="en-US" sz="1300" kern="1200"/>
            <a:t>Opportunities</a:t>
          </a:r>
        </a:p>
      </dsp:txBody>
      <dsp:txXfrm rot="10800000">
        <a:off x="3986863" y="2219182"/>
        <a:ext cx="1332280" cy="1332280"/>
      </dsp:txXfrm>
    </dsp:sp>
    <dsp:sp modelId="{360AAE05-73FD-4691-BA85-9EBB814C5256}">
      <dsp:nvSpPr>
        <dsp:cNvPr id="0" name=""/>
        <dsp:cNvSpPr/>
      </dsp:nvSpPr>
      <dsp:spPr>
        <a:xfrm rot="16200000">
          <a:off x="2015707" y="2219182"/>
          <a:ext cx="1884129" cy="1884129"/>
        </a:xfrm>
        <a:prstGeom prst="pieWedge">
          <a:avLst/>
        </a:prstGeom>
        <a:solidFill>
          <a:srgbClr val="FFC000"/>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a:lnSpc>
              <a:spcPct val="90000"/>
            </a:lnSpc>
            <a:spcBef>
              <a:spcPct val="0"/>
            </a:spcBef>
            <a:spcAft>
              <a:spcPct val="35000"/>
            </a:spcAft>
            <a:buNone/>
          </a:pPr>
          <a:r>
            <a:rPr lang="en-US" sz="1300" kern="1200"/>
            <a:t>Threats</a:t>
          </a:r>
        </a:p>
      </dsp:txBody>
      <dsp:txXfrm rot="5400000">
        <a:off x="2567556" y="2219182"/>
        <a:ext cx="1332280" cy="1332280"/>
      </dsp:txXfrm>
    </dsp:sp>
    <dsp:sp modelId="{A6D62549-3C5E-4BCA-9DF2-3905B9777140}">
      <dsp:nvSpPr>
        <dsp:cNvPr id="0" name=""/>
        <dsp:cNvSpPr/>
      </dsp:nvSpPr>
      <dsp:spPr>
        <a:xfrm>
          <a:off x="3618087" y="1784048"/>
          <a:ext cx="650525" cy="565673"/>
        </a:xfrm>
        <a:prstGeom prst="circularArrow">
          <a:avLst/>
        </a:prstGeom>
        <a:solidFill>
          <a:schemeClr val="accent5">
            <a:tint val="4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0A26DC0-4F6B-4E95-AD4E-19D18B5CD4CC}">
      <dsp:nvSpPr>
        <dsp:cNvPr id="0" name=""/>
        <dsp:cNvSpPr/>
      </dsp:nvSpPr>
      <dsp:spPr>
        <a:xfrm rot="10800000">
          <a:off x="3618087" y="2001615"/>
          <a:ext cx="650525" cy="565673"/>
        </a:xfrm>
        <a:prstGeom prst="circularArrow">
          <a:avLst/>
        </a:prstGeom>
        <a:solidFill>
          <a:schemeClr val="accent5">
            <a:tint val="4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11/layout/TabList">
  <dgm:title val="Tab List"/>
  <dgm:desc val="Use to show non-sequential or grouped blocks of information. Works well for lists with a small amount of Level 1 text. The first Level 2 displays next to the Level 1 text  and the remaining Level 2 text appears beneath the Level 1 text."/>
  <dgm:catLst>
    <dgm:cat type="list" pri="4500"/>
    <dgm:cat type="officeonline" pri="11000"/>
  </dgm:catLst>
  <dgm:sampData>
    <dgm:dataModel>
      <dgm:ptLst>
        <dgm:pt modelId="0" type="doc"/>
        <dgm:pt modelId="10">
          <dgm:prSet phldr="1"/>
        </dgm:pt>
        <dgm:pt modelId="11">
          <dgm:prSet phldr="1"/>
        </dgm:pt>
        <dgm:pt modelId="12">
          <dgm:prSet phldr="1"/>
        </dgm:pt>
        <dgm:pt modelId="20">
          <dgm:prSet phldr="1"/>
        </dgm:pt>
        <dgm:pt modelId="21">
          <dgm:prSet phldr="1"/>
        </dgm:pt>
        <dgm:pt modelId="22">
          <dgm:prSet phldr="1"/>
        </dgm:pt>
        <dgm:pt modelId="30">
          <dgm:prSet phldr="1"/>
        </dgm:pt>
        <dgm:pt modelId="31">
          <dgm:prSet phldr="1"/>
        </dgm:pt>
        <dgm:pt modelId="32">
          <dgm:prSet phldr="1"/>
        </dgm:pt>
      </dgm:ptLst>
      <dgm:cxnLst>
        <dgm:cxn modelId="40" srcId="0" destId="10" srcOrd="0" destOrd="0"/>
        <dgm:cxn modelId="41" srcId="10" destId="11" srcOrd="0" destOrd="0"/>
        <dgm:cxn modelId="42" srcId="10" destId="12" srcOrd="0" destOrd="0"/>
        <dgm:cxn modelId="50" srcId="0" destId="20" srcOrd="1" destOrd="0"/>
        <dgm:cxn modelId="51" srcId="20" destId="21" srcOrd="1" destOrd="0"/>
        <dgm:cxn modelId="52" srcId="20" destId="22" srcOrd="1" destOrd="0"/>
        <dgm:cxn modelId="60" srcId="0" destId="30" srcOrd="2" destOrd="0"/>
        <dgm:cxn modelId="61" srcId="30" destId="31" srcOrd="2" destOrd="0"/>
        <dgm:cxn modelId="62" srcId="30" destId="32"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dgm:chPref val="3"/>
      <dgm:dir/>
      <dgm:animOne val="branch"/>
      <dgm:animLvl val="lvl"/>
    </dgm:varLst>
    <dgm:alg type="lin">
      <dgm:param type="linDir" val="fromT"/>
    </dgm:alg>
    <dgm:shape xmlns:r="http://schemas.openxmlformats.org/officeDocument/2006/relationships" r:blip="">
      <dgm:adjLst/>
    </dgm:shape>
    <dgm:constrLst>
      <dgm:constr type="w" for="ch" forName="Child" refType="w"/>
      <dgm:constr type="h" for="ch" forName="Child" refType="h" fact="0.6667"/>
      <dgm:constr type="primFontSz" for="des" forName="Parent" op="equ" val="65"/>
      <dgm:constr type="primFontSz" for="des" forName="Child" op="equ" val="65"/>
      <dgm:constr type="primFontSz" for="des" forName="FirstChild" op="equ" val="65"/>
      <dgm:constr type="primFontSz" for="des" forName="Child" refType="primFontSz" refFor="des" refForName="Parent" op="lte"/>
      <dgm:constr type="primFontSz" for="des" forName="FirstChild" refType="primFontSz" refFor="des" refForName="Parent" op="lte"/>
      <dgm:constr type="primFontSz" for="des" forName="Child" refType="primFontSz" refFor="des" refForName="FirstChild" op="lte"/>
      <dgm:constr type="w" for="ch" forName="composite" refType="w"/>
      <dgm:constr type="h" for="ch" forName="composite" refType="h" fact="0.3333"/>
      <dgm:constr type="sp" refType="h" refFor="ch" refForName="composite" op="equ" fact="0.05"/>
      <dgm:constr type="h" for="ch" forName="sibTrans" refType="h" refFor="ch" refForName="composite" op="equ" fact="0.05"/>
      <dgm:constr type="w" for="ch" forName="sibTrans" refType="h" refFor="ch" refForName="sibTrans" op="equ"/>
    </dgm:constrLst>
    <dgm:forEach name="nodesForEach" axis="ch" ptType="node">
      <dgm:layoutNode name="composite">
        <dgm:alg type="composite"/>
        <dgm:shape xmlns:r="http://schemas.openxmlformats.org/officeDocument/2006/relationships" r:blip="">
          <dgm:adjLst/>
        </dgm:shape>
        <dgm:choose name="Name1">
          <dgm:if name="Name2" func="var" arg="dir" op="equ" val="norm">
            <dgm:constrLst>
              <dgm:constr type="l" for="ch" forName="Accent" refType="w" fact="0"/>
              <dgm:constr type="b" for="ch" forName="Accent" refType="h"/>
              <dgm:constr type="w" for="ch" forName="Accent" refType="w"/>
              <dgm:constr type="h" for="ch" forName="Accent" refType="h" fact="0"/>
              <dgm:constr type="l" for="ch" forName="FirstChild" refType="w" fact="0.26"/>
              <dgm:constr type="t" for="ch" forName="FirstChild" refType="h" fact="0"/>
              <dgm:constr type="w" for="ch" forName="FirstChild" refType="w" fact="0.74"/>
              <dgm:constr type="h" for="ch" forName="FirstChild" refType="h"/>
              <dgm:constr type="l" for="ch" forName="Parent" refType="w" fact="0"/>
              <dgm:constr type="t" for="ch" forName="Parent" refType="h" fact="0"/>
              <dgm:constr type="w" for="ch" forName="Parent" refType="w" fact="0.26"/>
              <dgm:constr type="h" for="ch" forName="Parent" refType="h"/>
            </dgm:constrLst>
          </dgm:if>
          <dgm:else name="Name3">
            <dgm:constrLst>
              <dgm:constr type="l" for="ch" forName="Accent" refType="w" fact="0"/>
              <dgm:constr type="b" for="ch" forName="Accent" refType="h"/>
              <dgm:constr type="w" for="ch" forName="Accent" refType="w"/>
              <dgm:constr type="h" for="ch" forName="Accent" refType="h" fact="0"/>
              <dgm:constr type="r" for="ch" forName="FirstChild" refType="w" fact="0.74"/>
              <dgm:constr type="t" for="ch" forName="FirstChild" refType="h" fact="0"/>
              <dgm:constr type="w" for="ch" forName="FirstChild" refType="w" fact="0.74"/>
              <dgm:constr type="h" for="ch" forName="FirstChild" refType="h"/>
              <dgm:constr type="r" for="ch" forName="Parent" refType="w"/>
              <dgm:constr type="t" for="ch" forName="Parent" refType="h" fact="0"/>
              <dgm:constr type="w" for="ch" forName="Parent" refType="w" fact="0.26"/>
              <dgm:constr type="h" for="ch" forName="Parent" refType="h"/>
            </dgm:constrLst>
          </dgm:else>
        </dgm:choose>
        <dgm:layoutNode name="FirstChild" styleLbl="revTx">
          <dgm:varLst>
            <dgm:chMax val="0"/>
            <dgm:chPref val="0"/>
            <dgm:bulletEnabled val="1"/>
          </dgm:varLst>
          <dgm:choose name="Name4">
            <dgm:if name="Name5" func="var" arg="dir" op="equ" val="norm">
              <dgm:alg type="tx">
                <dgm:param type="parTxLTRAlign" val="l"/>
                <dgm:param type="txAnchorVert" val="b"/>
                <dgm:param type="txAnchorVertCh" val="b"/>
                <dgm:param type="parTxRTLAlign" val="l"/>
              </dgm:alg>
            </dgm:if>
            <dgm:else name="Name6">
              <dgm:alg type="tx">
                <dgm:param type="parTxLTRAlign" val="r"/>
                <dgm:param type="shpTxLTRAlignCh" val="r"/>
                <dgm:param type="txAnchorVert" val="b"/>
                <dgm:param type="txAnchorVertCh" val="b"/>
                <dgm:param type="parTxRTLAlign" val="r"/>
              </dgm:alg>
            </dgm:else>
          </dgm:choose>
          <dgm:shape xmlns:r="http://schemas.openxmlformats.org/officeDocument/2006/relationships" type="rect" r:blip="">
            <dgm:adjLst/>
          </dgm:shape>
          <dgm:choose name="Name7">
            <dgm:if name="Name8" axis="ch" ptType="node" func="cnt" op="gte" val="1">
              <dgm:presOf axis="ch desOrSelf" ptType="node node" st="1 1" cnt="1 0"/>
            </dgm:if>
            <dgm:else name="Name9">
              <dgm:presOf/>
            </dgm:else>
          </dgm:choose>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Parent" styleLbl="alignNode1">
          <dgm:varLst>
            <dgm:chMax val="3"/>
            <dgm:chPref val="3"/>
            <dgm:bulletEnabled val="1"/>
          </dgm:varLst>
          <dgm:alg type="tx">
            <dgm:param type="shpTxLTRAlignCh" val="ctr"/>
            <dgm:param type="txAnchorVertCh" val="mid"/>
          </dgm:alg>
          <dgm:shape xmlns:r="http://schemas.openxmlformats.org/officeDocument/2006/relationships" type="round2SameRect" r:blip="">
            <dgm:adjLst>
              <dgm:adj idx="1" val="0.1667"/>
              <dgm:adj idx="2" val="0"/>
            </dgm:adjLst>
          </dgm:shape>
          <dgm:presOf axis="self" ptType="node"/>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Accent" styleLbl="parChTrans1D1">
          <dgm:alg type="sp"/>
          <dgm:shape xmlns:r="http://schemas.openxmlformats.org/officeDocument/2006/relationships" type="line" r:blip="" zOrderOff="-99999">
            <dgm:adjLst/>
          </dgm:shape>
          <dgm:presOf/>
        </dgm:layoutNode>
      </dgm:layoutNode>
      <dgm:choose name="Name10">
        <dgm:if name="Name11" axis="ch" ptType="node" st="2" cnt="1" func="cnt" op="gte" val="1">
          <dgm:layoutNode name="Child" styleLbl="revTx">
            <dgm:varLst>
              <dgm:chMax val="0"/>
              <dgm:chPref val="0"/>
              <dgm:bulletEnabled val="1"/>
            </dgm:varLst>
            <dgm:choose name="Name12">
              <dgm:if name="Name13" func="var" arg="dir" op="equ" val="norm">
                <dgm:alg type="tx">
                  <dgm:param type="stBulletLvl" val="1"/>
                  <dgm:param type="parTxLTRAlign" val="l"/>
                  <dgm:param type="parTxRTLAlign" val="l"/>
                  <dgm:param type="txAnchorVert" val="t"/>
                </dgm:alg>
              </dgm:if>
              <dgm:else name="Name14">
                <dgm:alg type="tx">
                  <dgm:param type="stBulletLvl" val="1"/>
                  <dgm:param type="parTxLTRAlign" val="r"/>
                  <dgm:param type="shpTxLTRAlignCh" val="r"/>
                  <dgm:param type="txAnchorVert" val="t"/>
                  <dgm:param type="parTxRTLAlign" val="r"/>
                </dgm:alg>
              </dgm:else>
            </dgm:choose>
            <dgm:shape xmlns:r="http://schemas.openxmlformats.org/officeDocument/2006/relationships" type="rect" r:blip="">
              <dgm:adjLst/>
            </dgm:shape>
            <dgm:presOf axis="ch desOrSelf" ptType="node node" st="2 1" cnt="0 0"/>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if>
        <dgm:else name="Name15"/>
      </dgm:choos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cycle4">
  <dgm:title val=""/>
  <dgm:desc val=""/>
  <dgm:catLst>
    <dgm:cat type="relationship" pri="26000"/>
    <dgm:cat type="cycle" pri="13000"/>
    <dgm:cat type="matrix" pri="4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ampData>
  <dgm:style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cycleMatrixDiagram">
    <dgm:varLst>
      <dgm:chMax val="1"/>
      <dgm:dir/>
      <dgm:animLvl val="lvl"/>
      <dgm:resizeHandles val="exact"/>
    </dgm:varLst>
    <dgm:alg type="composite">
      <dgm:param type="ar" val="1.3"/>
    </dgm:alg>
    <dgm:shape xmlns:r="http://schemas.openxmlformats.org/officeDocument/2006/relationships" r:blip="">
      <dgm:adjLst/>
    </dgm:shape>
    <dgm:presOf/>
    <dgm:constrLst>
      <dgm:constr type="w" for="ch" forName="children" refType="w"/>
      <dgm:constr type="h" for="ch" forName="children" refType="w" refFor="ch" refForName="children" fact="0.77"/>
      <dgm:constr type="ctrX" for="ch" forName="children" refType="w" fact="0.5"/>
      <dgm:constr type="ctrY" for="ch" forName="children" refType="h" fact="0.5"/>
      <dgm:constr type="w" for="ch" forName="circle" refType="w"/>
      <dgm:constr type="h" for="ch" forName="circle" refType="h"/>
      <dgm:constr type="ctrX" for="ch" forName="circle" refType="w" fact="0.5"/>
      <dgm:constr type="ctrY" for="ch" forName="circle" refType="h" fact="0.5"/>
      <dgm:constr type="w" for="ch" forName="center1" refType="w" fact="0.115"/>
      <dgm:constr type="h" for="ch" forName="center1" refType="w" fact="0.1"/>
      <dgm:constr type="ctrX" for="ch" forName="center1" refType="w" fact="0.5"/>
      <dgm:constr type="ctrY" for="ch" forName="center1" refType="h" fact="0.475"/>
      <dgm:constr type="w" for="ch" forName="center2" refType="w" fact="0.115"/>
      <dgm:constr type="h" for="ch" forName="center2" refType="w" fact="0.1"/>
      <dgm:constr type="ctrX" for="ch" forName="center2" refType="w" fact="0.5"/>
      <dgm:constr type="ctrY" for="ch" forName="center2" refType="h" fact="0.525"/>
    </dgm:constrLst>
    <dgm:ruleLst/>
    <dgm:choose name="Name0">
      <dgm:if name="Name1" axis="ch" ptType="node" func="cnt" op="gte" val="1">
        <dgm:layoutNode name="children">
          <dgm:alg type="composite">
            <dgm:param type="ar" val="1.3"/>
          </dgm:alg>
          <dgm:shape xmlns:r="http://schemas.openxmlformats.org/officeDocument/2006/relationships" r:blip="">
            <dgm:adjLst/>
          </dgm:shape>
          <dgm:presOf/>
          <dgm:choose name="Name2">
            <dgm:if name="Name3" func="var" arg="dir" op="equ" val="norm">
              <dgm:constrLst>
                <dgm:constr type="primFontSz" for="des" ptType="node" op="equ" val="65"/>
                <dgm:constr type="w" for="ch" forName="child1group" refType="w" fact="0.38"/>
                <dgm:constr type="h" for="ch" forName="child1group" refType="h" fact="0.32"/>
                <dgm:constr type="t" for="ch" forName="child1group"/>
                <dgm:constr type="l" for="ch" forName="child1group"/>
                <dgm:constr type="w" for="ch" forName="child2group" refType="w" fact="0.38"/>
                <dgm:constr type="h" for="ch" forName="child2group" refType="h" fact="0.32"/>
                <dgm:constr type="t" for="ch" forName="child2group"/>
                <dgm:constr type="r" for="ch" forName="child2group" refType="w"/>
                <dgm:constr type="w" for="ch" forName="child3group" refType="w" fact="0.38"/>
                <dgm:constr type="h" for="ch" forName="child3group" refType="h" fact="0.32"/>
                <dgm:constr type="b" for="ch" forName="child3group" refType="h"/>
                <dgm:constr type="r" for="ch" forName="child3group" refType="w"/>
                <dgm:constr type="w" for="ch" forName="child4group" refType="w" fact="0.38"/>
                <dgm:constr type="h" for="ch" forName="child4group" refType="h" fact="0.32"/>
                <dgm:constr type="b" for="ch" forName="child4group" refType="h"/>
                <dgm:constr type="l" for="ch" forName="child4group"/>
              </dgm:constrLst>
            </dgm:if>
            <dgm:else name="Name4">
              <dgm:constrLst>
                <dgm:constr type="primFontSz" for="des" ptType="node" op="equ" val="65"/>
                <dgm:constr type="w" for="ch" forName="child1group" refType="w" fact="0.38"/>
                <dgm:constr type="h" for="ch" forName="child1group" refType="h" fact="0.32"/>
                <dgm:constr type="t" for="ch" forName="child1group"/>
                <dgm:constr type="r" for="ch" forName="child1group" refType="w"/>
                <dgm:constr type="w" for="ch" forName="child2group" refType="w" fact="0.38"/>
                <dgm:constr type="h" for="ch" forName="child2group" refType="h" fact="0.32"/>
                <dgm:constr type="t" for="ch" forName="child2group"/>
                <dgm:constr type="l" for="ch" forName="child2group"/>
                <dgm:constr type="w" for="ch" forName="child3group" refType="w" fact="0.38"/>
                <dgm:constr type="h" for="ch" forName="child3group" refType="h" fact="0.32"/>
                <dgm:constr type="b" for="ch" forName="child3group" refType="h"/>
                <dgm:constr type="l" for="ch" forName="child3group"/>
                <dgm:constr type="w" for="ch" forName="child4group" refType="w" fact="0.38"/>
                <dgm:constr type="h" for="ch" forName="child4group" refType="h" fact="0.32"/>
                <dgm:constr type="b" for="ch" forName="child4group" refType="h"/>
                <dgm:constr type="r" for="ch" forName="child4group" refType="w"/>
              </dgm:constrLst>
            </dgm:else>
          </dgm:choose>
          <dgm:ruleLst/>
          <dgm:choose name="Name5">
            <dgm:if name="Name6" axis="ch ch" ptType="node node" st="1 1" cnt="1 0" func="cnt" op="gte" val="1">
              <dgm:layoutNode name="child1group">
                <dgm:alg type="composite">
                  <dgm:param type="horzAlign" val="none"/>
                  <dgm:param type="vertAlign" val="none"/>
                </dgm:alg>
                <dgm:shape xmlns:r="http://schemas.openxmlformats.org/officeDocument/2006/relationships" r:blip="">
                  <dgm:adjLst/>
                </dgm:shape>
                <dgm:presOf/>
                <dgm:choose name="Name7">
                  <dgm:if name="Name8" func="var" arg="dir" op="equ" val="norm">
                    <dgm:constrLst>
                      <dgm:constr type="w" for="ch" forName="child1" refType="w"/>
                      <dgm:constr type="h" for="ch" forName="child1" refType="h"/>
                      <dgm:constr type="t" for="ch" forName="child1"/>
                      <dgm:constr type="l" for="ch" forName="child1"/>
                      <dgm:constr type="w" for="ch" forName="child1Text" refType="w" fact="0.7"/>
                      <dgm:constr type="h" for="ch" forName="child1Text" refType="h" fact="0.75"/>
                      <dgm:constr type="t" for="ch" forName="child1Text"/>
                      <dgm:constr type="l" for="ch" forName="child1Text"/>
                    </dgm:constrLst>
                  </dgm:if>
                  <dgm:else name="Name9">
                    <dgm:constrLst>
                      <dgm:constr type="w" for="ch" forName="child1" refType="w"/>
                      <dgm:constr type="h" for="ch" forName="child1" refType="h"/>
                      <dgm:constr type="t" for="ch" forName="child1"/>
                      <dgm:constr type="r" for="ch" forName="child1" refType="w"/>
                      <dgm:constr type="w" for="ch" forName="child1Text" refType="w" fact="0.7"/>
                      <dgm:constr type="h" for="ch" forName="child1Text" refType="h" fact="0.75"/>
                      <dgm:constr type="t" for="ch" forName="child1Text"/>
                      <dgm:constr type="r" for="ch" forName="child1Text" refType="w"/>
                    </dgm:constrLst>
                  </dgm:else>
                </dgm:choose>
                <dgm:ruleLst/>
                <dgm:layoutNode name="child1" styleLbl="bgAcc1">
                  <dgm:alg type="sp"/>
                  <dgm:shape xmlns:r="http://schemas.openxmlformats.org/officeDocument/2006/relationships" type="roundRect" r:blip="" zOrderOff="-2">
                    <dgm:adjLst>
                      <dgm:adj idx="1" val="0.1"/>
                    </dgm:adjLst>
                  </dgm:shape>
                  <dgm:presOf axis="ch des" ptType="node node" st="1 1" cnt="1 0"/>
                  <dgm:constrLst/>
                  <dgm:ruleLst/>
                </dgm:layoutNode>
                <dgm:layoutNode name="child1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0"/>
          </dgm:choose>
          <dgm:choose name="Name11">
            <dgm:if name="Name12" axis="ch ch" ptType="node node" st="2 1" cnt="1 0" func="cnt" op="gte" val="1">
              <dgm:layoutNode name="child2group">
                <dgm:alg type="composite">
                  <dgm:param type="horzAlign" val="none"/>
                  <dgm:param type="vertAlign" val="none"/>
                </dgm:alg>
                <dgm:shape xmlns:r="http://schemas.openxmlformats.org/officeDocument/2006/relationships" r:blip="">
                  <dgm:adjLst/>
                </dgm:shape>
                <dgm:choose name="Name13">
                  <dgm:if name="Name14" func="var" arg="dir" op="equ" val="norm">
                    <dgm:constrLst>
                      <dgm:constr type="w" for="ch" forName="child2" refType="w"/>
                      <dgm:constr type="h" for="ch" forName="child2" refType="h"/>
                      <dgm:constr type="t" for="ch" forName="child2"/>
                      <dgm:constr type="r" for="ch" forName="child2" refType="w"/>
                      <dgm:constr type="w" for="ch" forName="child2Text" refType="w" fact="0.7"/>
                      <dgm:constr type="h" for="ch" forName="child2Text" refType="h" fact="0.75"/>
                      <dgm:constr type="t" for="ch" forName="child2Text"/>
                      <dgm:constr type="r" for="ch" forName="child2Text" refType="w"/>
                    </dgm:constrLst>
                  </dgm:if>
                  <dgm:else name="Name15">
                    <dgm:constrLst>
                      <dgm:constr type="w" for="ch" forName="child2" refType="w"/>
                      <dgm:constr type="h" for="ch" forName="child2" refType="h"/>
                      <dgm:constr type="t" for="ch" forName="child2"/>
                      <dgm:constr type="l" for="ch" forName="child2"/>
                      <dgm:constr type="w" for="ch" forName="child2Text" refType="w" fact="0.7"/>
                      <dgm:constr type="h" for="ch" forName="child2Text" refType="h" fact="0.75"/>
                      <dgm:constr type="t" for="ch" forName="child2Text"/>
                      <dgm:constr type="l" for="ch" forName="child2Text"/>
                    </dgm:constrLst>
                  </dgm:else>
                </dgm:choose>
                <dgm:ruleLst/>
                <dgm:layoutNode name="child2" styleLbl="bgAcc1">
                  <dgm:alg type="sp"/>
                  <dgm:shape xmlns:r="http://schemas.openxmlformats.org/officeDocument/2006/relationships" type="roundRect" r:blip="" zOrderOff="-2">
                    <dgm:adjLst>
                      <dgm:adj idx="1" val="0.1"/>
                    </dgm:adjLst>
                  </dgm:shape>
                  <dgm:presOf axis="ch des" ptType="node node" st="2 1" cnt="1 0"/>
                  <dgm:constrLst/>
                  <dgm:ruleLst/>
                </dgm:layoutNode>
                <dgm:layoutNode name="child2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6"/>
          </dgm:choose>
          <dgm:choose name="Name17">
            <dgm:if name="Name18" axis="ch ch" ptType="node node" st="3 1" cnt="1 0" func="cnt" op="gte" val="1">
              <dgm:layoutNode name="child3group">
                <dgm:alg type="composite">
                  <dgm:param type="horzAlign" val="none"/>
                  <dgm:param type="vertAlign" val="none"/>
                </dgm:alg>
                <dgm:shape xmlns:r="http://schemas.openxmlformats.org/officeDocument/2006/relationships" r:blip="">
                  <dgm:adjLst/>
                </dgm:shape>
                <dgm:presOf/>
                <dgm:choose name="Name19">
                  <dgm:if name="Name20" func="var" arg="dir" op="equ" val="norm">
                    <dgm:constrLst>
                      <dgm:constr type="w" for="ch" forName="child3" refType="w"/>
                      <dgm:constr type="h" for="ch" forName="child3" refType="h"/>
                      <dgm:constr type="b" for="ch" forName="child3" refType="h"/>
                      <dgm:constr type="r" for="ch" forName="child3" refType="w"/>
                      <dgm:constr type="w" for="ch" forName="child3Text" refType="w" fact="0.7"/>
                      <dgm:constr type="h" for="ch" forName="child3Text" refType="h" fact="0.75"/>
                      <dgm:constr type="b" for="ch" forName="child3Text" refType="h"/>
                      <dgm:constr type="r" for="ch" forName="child3Text" refType="w"/>
                    </dgm:constrLst>
                  </dgm:if>
                  <dgm:else name="Name21">
                    <dgm:constrLst>
                      <dgm:constr type="w" for="ch" forName="child3" refType="w"/>
                      <dgm:constr type="h" for="ch" forName="child3" refType="h"/>
                      <dgm:constr type="b" for="ch" forName="child3" refType="h"/>
                      <dgm:constr type="l" for="ch" forName="child3"/>
                      <dgm:constr type="w" for="ch" forName="child3Text" refType="w" fact="0.7"/>
                      <dgm:constr type="h" for="ch" forName="child3Text" refType="h" fact="0.75"/>
                      <dgm:constr type="b" for="ch" forName="child3Text" refType="h"/>
                      <dgm:constr type="l" for="ch" forName="child3Text"/>
                    </dgm:constrLst>
                  </dgm:else>
                </dgm:choose>
                <dgm:ruleLst/>
                <dgm:layoutNode name="child3" styleLbl="bgAcc1">
                  <dgm:alg type="sp"/>
                  <dgm:shape xmlns:r="http://schemas.openxmlformats.org/officeDocument/2006/relationships" type="roundRect" r:blip="" zOrderOff="-4">
                    <dgm:adjLst>
                      <dgm:adj idx="1" val="0.1"/>
                    </dgm:adjLst>
                  </dgm:shape>
                  <dgm:presOf axis="ch des" ptType="node node" st="3 1" cnt="1 0"/>
                  <dgm:constrLst/>
                  <dgm:ruleLst/>
                </dgm:layoutNode>
                <dgm:layoutNode name="child3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2"/>
          </dgm:choose>
          <dgm:choose name="Name23">
            <dgm:if name="Name24" axis="ch ch" ptType="node node" st="4 1" cnt="1 0" func="cnt" op="gte" val="1">
              <dgm:layoutNode name="child4group">
                <dgm:alg type="composite">
                  <dgm:param type="horzAlign" val="none"/>
                  <dgm:param type="vertAlign" val="none"/>
                </dgm:alg>
                <dgm:shape xmlns:r="http://schemas.openxmlformats.org/officeDocument/2006/relationships" r:blip="">
                  <dgm:adjLst/>
                </dgm:shape>
                <dgm:presOf/>
                <dgm:choose name="Name25">
                  <dgm:if name="Name26" func="var" arg="dir" op="equ" val="norm">
                    <dgm:constrLst>
                      <dgm:constr type="w" for="ch" forName="child4" refType="w"/>
                      <dgm:constr type="h" for="ch" forName="child4" refType="h"/>
                      <dgm:constr type="b" for="ch" forName="child4" refType="h"/>
                      <dgm:constr type="l" for="ch" forName="child4"/>
                      <dgm:constr type="w" for="ch" forName="child4Text" refType="w" fact="0.7"/>
                      <dgm:constr type="h" for="ch" forName="child4Text" refType="h" fact="0.75"/>
                      <dgm:constr type="b" for="ch" forName="child4Text" refType="h"/>
                      <dgm:constr type="l" for="ch" forName="child4Text"/>
                    </dgm:constrLst>
                  </dgm:if>
                  <dgm:else name="Name27">
                    <dgm:constrLst>
                      <dgm:constr type="w" for="ch" forName="child4" refType="w"/>
                      <dgm:constr type="h" for="ch" forName="child4" refType="h"/>
                      <dgm:constr type="b" for="ch" forName="child4" refType="h"/>
                      <dgm:constr type="r" for="ch" forName="child4" refType="w"/>
                      <dgm:constr type="w" for="ch" forName="child4Text" refType="w" fact="0.7"/>
                      <dgm:constr type="h" for="ch" forName="child4Text" refType="h" fact="0.75"/>
                      <dgm:constr type="b" for="ch" forName="child4Text" refType="h"/>
                      <dgm:constr type="r" for="ch" forName="child4Text" refType="w"/>
                    </dgm:constrLst>
                  </dgm:else>
                </dgm:choose>
                <dgm:ruleLst/>
                <dgm:layoutNode name="child4" styleLbl="bgAcc1">
                  <dgm:alg type="sp"/>
                  <dgm:shape xmlns:r="http://schemas.openxmlformats.org/officeDocument/2006/relationships" type="roundRect" r:blip="" zOrderOff="-4">
                    <dgm:adjLst>
                      <dgm:adj idx="1" val="0.1"/>
                    </dgm:adjLst>
                  </dgm:shape>
                  <dgm:presOf axis="ch des" ptType="node node" st="4 1" cnt="1 0"/>
                  <dgm:constrLst/>
                  <dgm:ruleLst/>
                </dgm:layoutNode>
                <dgm:layoutNode name="child4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8"/>
          </dgm:choose>
          <dgm:layoutNode name="childPlaceholder">
            <dgm:alg type="sp"/>
            <dgm:shape xmlns:r="http://schemas.openxmlformats.org/officeDocument/2006/relationships" r:blip="">
              <dgm:adjLst/>
            </dgm:shape>
            <dgm:presOf/>
            <dgm:constrLst/>
            <dgm:ruleLst/>
          </dgm:layoutNode>
        </dgm:layoutNode>
        <dgm:layoutNode name="circle">
          <dgm:alg type="composite">
            <dgm:param type="ar" val="1"/>
          </dgm:alg>
          <dgm:shape xmlns:r="http://schemas.openxmlformats.org/officeDocument/2006/relationships" r:blip="">
            <dgm:adjLst/>
          </dgm:shape>
          <dgm:presOf/>
          <dgm:choose name="Name29">
            <dgm:if name="Name30" func="var" arg="dir" op="equ" val="norm">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r" for="ch" forName="quadrant1" refType="w" fact="0.5"/>
                <dgm:constr type="r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l" for="ch" forName="quadrant2" refType="w" fact="0.5"/>
                <dgm:constr type="l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l" for="ch" forName="quadrant3" refType="w" fact="0.5"/>
                <dgm:constr type="l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r" for="ch" forName="quadrant4" refType="w" fact="0.5"/>
                <dgm:constr type="rOff" for="ch" forName="quadrant4" refType="w" fact="-0.01"/>
              </dgm:constrLst>
            </dgm:if>
            <dgm:else name="Name31">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l" for="ch" forName="quadrant1" refType="w" fact="0.5"/>
                <dgm:constr type="l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r" for="ch" forName="quadrant2" refType="w" fact="0.5"/>
                <dgm:constr type="r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r" for="ch" forName="quadrant3" refType="w" fact="0.5"/>
                <dgm:constr type="r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l" for="ch" forName="quadrant4" refType="w" fact="0.5"/>
                <dgm:constr type="lOff" for="ch" forName="quadrant4" refType="w" fact="0.01"/>
              </dgm:constrLst>
            </dgm:else>
          </dgm:choose>
          <dgm:ruleLst/>
          <dgm:layoutNode name="quadrant1" styleLbl="node1">
            <dgm:varLst>
              <dgm:chMax val="1"/>
              <dgm:bulletEnabled val="1"/>
            </dgm:varLst>
            <dgm:alg type="tx"/>
            <dgm:choose name="Name32">
              <dgm:if name="Name33" func="var" arg="dir" op="equ" val="norm">
                <dgm:shape xmlns:r="http://schemas.openxmlformats.org/officeDocument/2006/relationships" type="pieWedge" r:blip="">
                  <dgm:adjLst/>
                </dgm:shape>
              </dgm:if>
              <dgm:else name="Name34">
                <dgm:shape xmlns:r="http://schemas.openxmlformats.org/officeDocument/2006/relationships" rot="90" type="pieWedge" r:blip="">
                  <dgm:adjLst/>
                </dgm:shape>
              </dgm:else>
            </dgm:choose>
            <dgm:presOf axis="ch" ptType="node" cnt="1"/>
            <dgm:constrLst/>
            <dgm:ruleLst>
              <dgm:rule type="primFontSz" val="5" fact="NaN" max="NaN"/>
            </dgm:ruleLst>
          </dgm:layoutNode>
          <dgm:layoutNode name="quadrant2" styleLbl="node1">
            <dgm:varLst>
              <dgm:chMax val="1"/>
              <dgm:bulletEnabled val="1"/>
            </dgm:varLst>
            <dgm:alg type="tx"/>
            <dgm:choose name="Name35">
              <dgm:if name="Name36" func="var" arg="dir" op="equ" val="norm">
                <dgm:shape xmlns:r="http://schemas.openxmlformats.org/officeDocument/2006/relationships" rot="90" type="pieWedge" r:blip="">
                  <dgm:adjLst/>
                </dgm:shape>
              </dgm:if>
              <dgm:else name="Name37">
                <dgm:shape xmlns:r="http://schemas.openxmlformats.org/officeDocument/2006/relationships" type="pieWedge" r:blip="">
                  <dgm:adjLst/>
                </dgm:shape>
              </dgm:else>
            </dgm:choose>
            <dgm:presOf axis="ch" ptType="node" st="2" cnt="1"/>
            <dgm:constrLst/>
            <dgm:ruleLst>
              <dgm:rule type="primFontSz" val="5" fact="NaN" max="NaN"/>
            </dgm:ruleLst>
          </dgm:layoutNode>
          <dgm:layoutNode name="quadrant3" styleLbl="node1">
            <dgm:varLst>
              <dgm:chMax val="1"/>
              <dgm:bulletEnabled val="1"/>
            </dgm:varLst>
            <dgm:alg type="tx"/>
            <dgm:choose name="Name38">
              <dgm:if name="Name39" func="var" arg="dir" op="equ" val="norm">
                <dgm:shape xmlns:r="http://schemas.openxmlformats.org/officeDocument/2006/relationships" rot="180" type="pieWedge" r:blip="">
                  <dgm:adjLst/>
                </dgm:shape>
              </dgm:if>
              <dgm:else name="Name40">
                <dgm:shape xmlns:r="http://schemas.openxmlformats.org/officeDocument/2006/relationships" rot="270" type="pieWedge" r:blip="">
                  <dgm:adjLst/>
                </dgm:shape>
              </dgm:else>
            </dgm:choose>
            <dgm:presOf axis="ch" ptType="node" st="3" cnt="1"/>
            <dgm:constrLst/>
            <dgm:ruleLst>
              <dgm:rule type="primFontSz" val="5" fact="NaN" max="NaN"/>
            </dgm:ruleLst>
          </dgm:layoutNode>
          <dgm:layoutNode name="quadrant4" styleLbl="node1">
            <dgm:varLst>
              <dgm:chMax val="1"/>
              <dgm:bulletEnabled val="1"/>
            </dgm:varLst>
            <dgm:alg type="tx"/>
            <dgm:choose name="Name41">
              <dgm:if name="Name42" func="var" arg="dir" op="equ" val="norm">
                <dgm:shape xmlns:r="http://schemas.openxmlformats.org/officeDocument/2006/relationships" rot="270" type="pieWedge" r:blip="">
                  <dgm:adjLst/>
                </dgm:shape>
              </dgm:if>
              <dgm:else name="Name43">
                <dgm:shape xmlns:r="http://schemas.openxmlformats.org/officeDocument/2006/relationships" rot="180" type="pieWedge" r:blip="">
                  <dgm:adjLst/>
                </dgm:shape>
              </dgm:else>
            </dgm:choose>
            <dgm:presOf axis="ch" ptType="node" st="4" cnt="1"/>
            <dgm:constrLst/>
            <dgm:ruleLst>
              <dgm:rule type="primFontSz" val="5" fact="NaN" max="NaN"/>
            </dgm:ruleLst>
          </dgm:layoutNode>
          <dgm:layoutNode name="quadrantPlaceholder">
            <dgm:alg type="sp"/>
            <dgm:shape xmlns:r="http://schemas.openxmlformats.org/officeDocument/2006/relationships" r:blip="">
              <dgm:adjLst/>
            </dgm:shape>
            <dgm:presOf/>
            <dgm:constrLst/>
            <dgm:ruleLst/>
          </dgm:layoutNode>
        </dgm:layoutNode>
        <dgm:layoutNode name="center1" styleLbl="fgShp">
          <dgm:alg type="sp"/>
          <dgm:choose name="Name44">
            <dgm:if name="Name45" func="var" arg="dir" op="equ" val="norm">
              <dgm:shape xmlns:r="http://schemas.openxmlformats.org/officeDocument/2006/relationships" type="circularArrow" r:blip="" zOrderOff="16">
                <dgm:adjLst/>
              </dgm:shape>
            </dgm:if>
            <dgm:else name="Name46">
              <dgm:shape xmlns:r="http://schemas.openxmlformats.org/officeDocument/2006/relationships" rot="180" type="leftCircularArrow" r:blip="" zOrderOff="16">
                <dgm:adjLst/>
              </dgm:shape>
            </dgm:else>
          </dgm:choose>
          <dgm:presOf/>
          <dgm:constrLst/>
          <dgm:ruleLst/>
        </dgm:layoutNode>
        <dgm:layoutNode name="center2" styleLbl="fgShp">
          <dgm:alg type="sp"/>
          <dgm:choose name="Name47">
            <dgm:if name="Name48" func="var" arg="dir" op="equ" val="norm">
              <dgm:shape xmlns:r="http://schemas.openxmlformats.org/officeDocument/2006/relationships" rot="180" type="circularArrow" r:blip="" zOrderOff="16">
                <dgm:adjLst/>
              </dgm:shape>
            </dgm:if>
            <dgm:else name="Name49">
              <dgm:shape xmlns:r="http://schemas.openxmlformats.org/officeDocument/2006/relationships" type="leftCircularArrow" r:blip="" zOrderOff="16">
                <dgm:adjLst/>
              </dgm:shape>
            </dgm:else>
          </dgm:choose>
          <dgm:presOf/>
          <dgm:constrLst/>
          <dgm:ruleLst/>
        </dgm:layoutNode>
      </dgm:if>
      <dgm:else name="Name50"/>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40A733E-3877-4372-8EFB-3E0F587F6228}" type="datetimeFigureOut">
              <a:rPr lang="en-GB" smtClean="0"/>
              <a:t>01/11/2025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0B0E429-E5EB-4C52-B477-9C7EAFDDDE0E}" type="slidenum">
              <a:rPr lang="en-GB" smtClean="0"/>
              <a:t>‹#›</a:t>
            </a:fld>
            <a:endParaRPr lang="en-GB"/>
          </a:p>
        </p:txBody>
      </p:sp>
    </p:spTree>
    <p:extLst>
      <p:ext uri="{BB962C8B-B14F-4D97-AF65-F5344CB8AC3E}">
        <p14:creationId xmlns:p14="http://schemas.microsoft.com/office/powerpoint/2010/main" val="28723610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0B0E429-E5EB-4C52-B477-9C7EAFDDDE0E}" type="slidenum">
              <a:rPr lang="en-GB" smtClean="0"/>
              <a:t>6</a:t>
            </a:fld>
            <a:endParaRPr lang="en-GB"/>
          </a:p>
        </p:txBody>
      </p:sp>
    </p:spTree>
    <p:extLst>
      <p:ext uri="{BB962C8B-B14F-4D97-AF65-F5344CB8AC3E}">
        <p14:creationId xmlns:p14="http://schemas.microsoft.com/office/powerpoint/2010/main" val="369475481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02C6F405-FEC2-462A-B2DE-B6D12D985BB7}" type="datetimeFigureOut">
              <a:rPr lang="en-GB" smtClean="0"/>
              <a:t>01/11/2025</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5D740926-3D0F-4F14-A153-8FB5F0CBEF4D}" type="slidenum">
              <a:rPr lang="en-GB" smtClean="0"/>
              <a:t>‹#›</a:t>
            </a:fld>
            <a:endParaRPr lang="en-GB"/>
          </a:p>
        </p:txBody>
      </p:sp>
    </p:spTree>
    <p:extLst>
      <p:ext uri="{BB962C8B-B14F-4D97-AF65-F5344CB8AC3E}">
        <p14:creationId xmlns:p14="http://schemas.microsoft.com/office/powerpoint/2010/main" val="31303490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2C6F405-FEC2-462A-B2DE-B6D12D985BB7}" type="datetimeFigureOut">
              <a:rPr lang="en-GB" smtClean="0"/>
              <a:t>01/11/2025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740926-3D0F-4F14-A153-8FB5F0CBEF4D}" type="slidenum">
              <a:rPr lang="en-GB" smtClean="0"/>
              <a:t>‹#›</a:t>
            </a:fld>
            <a:endParaRPr lang="en-GB"/>
          </a:p>
        </p:txBody>
      </p:sp>
    </p:spTree>
    <p:extLst>
      <p:ext uri="{BB962C8B-B14F-4D97-AF65-F5344CB8AC3E}">
        <p14:creationId xmlns:p14="http://schemas.microsoft.com/office/powerpoint/2010/main" val="2521547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2C6F405-FEC2-462A-B2DE-B6D12D985BB7}" type="datetimeFigureOut">
              <a:rPr lang="en-GB" smtClean="0"/>
              <a:t>01/11/2025</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5D740926-3D0F-4F14-A153-8FB5F0CBEF4D}" type="slidenum">
              <a:rPr lang="en-GB" smtClean="0"/>
              <a:t>‹#›</a:t>
            </a:fld>
            <a:endParaRPr lang="en-GB"/>
          </a:p>
        </p:txBody>
      </p:sp>
    </p:spTree>
    <p:extLst>
      <p:ext uri="{BB962C8B-B14F-4D97-AF65-F5344CB8AC3E}">
        <p14:creationId xmlns:p14="http://schemas.microsoft.com/office/powerpoint/2010/main" val="41028628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2C6F405-FEC2-462A-B2DE-B6D12D985BB7}" type="datetimeFigureOut">
              <a:rPr lang="en-GB" smtClean="0"/>
              <a:t>01/11/2025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740926-3D0F-4F14-A153-8FB5F0CBEF4D}" type="slidenum">
              <a:rPr lang="en-GB" smtClean="0"/>
              <a:t>‹#›</a:t>
            </a:fld>
            <a:endParaRPr lang="en-GB"/>
          </a:p>
        </p:txBody>
      </p:sp>
    </p:spTree>
    <p:extLst>
      <p:ext uri="{BB962C8B-B14F-4D97-AF65-F5344CB8AC3E}">
        <p14:creationId xmlns:p14="http://schemas.microsoft.com/office/powerpoint/2010/main" val="27108378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2C6F405-FEC2-462A-B2DE-B6D12D985BB7}" type="datetimeFigureOut">
              <a:rPr lang="en-GB" smtClean="0"/>
              <a:t>01/11/2025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D740926-3D0F-4F14-A153-8FB5F0CBEF4D}" type="slidenum">
              <a:rPr lang="en-GB" smtClean="0"/>
              <a:t>‹#›</a:t>
            </a:fld>
            <a:endParaRPr lang="en-GB"/>
          </a:p>
        </p:txBody>
      </p:sp>
    </p:spTree>
    <p:extLst>
      <p:ext uri="{BB962C8B-B14F-4D97-AF65-F5344CB8AC3E}">
        <p14:creationId xmlns:p14="http://schemas.microsoft.com/office/powerpoint/2010/main" val="7242250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2C6F405-FEC2-462A-B2DE-B6D12D985BB7}" type="datetimeFigureOut">
              <a:rPr lang="en-GB" smtClean="0"/>
              <a:t>01/11/2025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D740926-3D0F-4F14-A153-8FB5F0CBEF4D}" type="slidenum">
              <a:rPr lang="en-GB" smtClean="0"/>
              <a:t>‹#›</a:t>
            </a:fld>
            <a:endParaRPr lang="en-GB"/>
          </a:p>
        </p:txBody>
      </p:sp>
    </p:spTree>
    <p:extLst>
      <p:ext uri="{BB962C8B-B14F-4D97-AF65-F5344CB8AC3E}">
        <p14:creationId xmlns:p14="http://schemas.microsoft.com/office/powerpoint/2010/main" val="16949898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2C6F405-FEC2-462A-B2DE-B6D12D985BB7}" type="datetimeFigureOut">
              <a:rPr lang="en-GB" smtClean="0"/>
              <a:t>01/11/2025</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5D740926-3D0F-4F14-A153-8FB5F0CBEF4D}" type="slidenum">
              <a:rPr lang="en-GB" smtClean="0"/>
              <a:t>‹#›</a:t>
            </a:fld>
            <a:endParaRPr lang="en-GB"/>
          </a:p>
        </p:txBody>
      </p:sp>
    </p:spTree>
    <p:extLst>
      <p:ext uri="{BB962C8B-B14F-4D97-AF65-F5344CB8AC3E}">
        <p14:creationId xmlns:p14="http://schemas.microsoft.com/office/powerpoint/2010/main" val="33211667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2C6F405-FEC2-462A-B2DE-B6D12D985BB7}" type="datetimeFigureOut">
              <a:rPr lang="en-GB" smtClean="0"/>
              <a:t>01/11/2025</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5D740926-3D0F-4F14-A153-8FB5F0CBEF4D}" type="slidenum">
              <a:rPr lang="en-GB" smtClean="0"/>
              <a:t>‹#›</a:t>
            </a:fld>
            <a:endParaRPr lang="en-GB"/>
          </a:p>
        </p:txBody>
      </p:sp>
    </p:spTree>
    <p:extLst>
      <p:ext uri="{BB962C8B-B14F-4D97-AF65-F5344CB8AC3E}">
        <p14:creationId xmlns:p14="http://schemas.microsoft.com/office/powerpoint/2010/main" val="8082122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2C6F405-FEC2-462A-B2DE-B6D12D985BB7}" type="datetimeFigureOut">
              <a:rPr lang="en-GB" smtClean="0"/>
              <a:t>01/11/2025</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5D740926-3D0F-4F14-A153-8FB5F0CBEF4D}" type="slidenum">
              <a:rPr lang="en-GB" smtClean="0"/>
              <a:t>‹#›</a:t>
            </a:fld>
            <a:endParaRPr lang="en-GB"/>
          </a:p>
        </p:txBody>
      </p:sp>
    </p:spTree>
    <p:extLst>
      <p:ext uri="{BB962C8B-B14F-4D97-AF65-F5344CB8AC3E}">
        <p14:creationId xmlns:p14="http://schemas.microsoft.com/office/powerpoint/2010/main" val="28475742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2C6F405-FEC2-462A-B2DE-B6D12D985BB7}" type="datetimeFigureOut">
              <a:rPr lang="en-GB" smtClean="0"/>
              <a:t>01/11/2025</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5D740926-3D0F-4F14-A153-8FB5F0CBEF4D}" type="slidenum">
              <a:rPr lang="en-GB" smtClean="0"/>
              <a:t>‹#›</a:t>
            </a:fld>
            <a:endParaRPr lang="en-GB"/>
          </a:p>
        </p:txBody>
      </p:sp>
    </p:spTree>
    <p:extLst>
      <p:ext uri="{BB962C8B-B14F-4D97-AF65-F5344CB8AC3E}">
        <p14:creationId xmlns:p14="http://schemas.microsoft.com/office/powerpoint/2010/main" val="579020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02C6F405-FEC2-462A-B2DE-B6D12D985BB7}" type="datetimeFigureOut">
              <a:rPr lang="en-GB" smtClean="0"/>
              <a:t>01/11/2025</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5D740926-3D0F-4F14-A153-8FB5F0CBEF4D}" type="slidenum">
              <a:rPr lang="en-GB" smtClean="0"/>
              <a:t>‹#›</a:t>
            </a:fld>
            <a:endParaRPr lang="en-GB"/>
          </a:p>
        </p:txBody>
      </p:sp>
    </p:spTree>
    <p:extLst>
      <p:ext uri="{BB962C8B-B14F-4D97-AF65-F5344CB8AC3E}">
        <p14:creationId xmlns:p14="http://schemas.microsoft.com/office/powerpoint/2010/main" val="672889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02C6F405-FEC2-462A-B2DE-B6D12D985BB7}" type="datetimeFigureOut">
              <a:rPr lang="en-GB" smtClean="0"/>
              <a:t>01/11/2025</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5D740926-3D0F-4F14-A153-8FB5F0CBEF4D}" type="slidenum">
              <a:rPr lang="en-GB" smtClean="0"/>
              <a:t>‹#›</a:t>
            </a:fld>
            <a:endParaRPr lang="en-GB"/>
          </a:p>
        </p:txBody>
      </p:sp>
    </p:spTree>
    <p:extLst>
      <p:ext uri="{BB962C8B-B14F-4D97-AF65-F5344CB8AC3E}">
        <p14:creationId xmlns:p14="http://schemas.microsoft.com/office/powerpoint/2010/main" val="35517207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2C6F405-FEC2-462A-B2DE-B6D12D985BB7}" type="datetimeFigureOut">
              <a:rPr lang="en-GB" smtClean="0"/>
              <a:t>01/11/2025</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5D740926-3D0F-4F14-A153-8FB5F0CBEF4D}" type="slidenum">
              <a:rPr lang="en-GB" smtClean="0"/>
              <a:t>‹#›</a:t>
            </a:fld>
            <a:endParaRPr lang="en-GB"/>
          </a:p>
        </p:txBody>
      </p:sp>
    </p:spTree>
    <p:extLst>
      <p:ext uri="{BB962C8B-B14F-4D97-AF65-F5344CB8AC3E}">
        <p14:creationId xmlns:p14="http://schemas.microsoft.com/office/powerpoint/2010/main" val="19596951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02C6F405-FEC2-462A-B2DE-B6D12D985BB7}" type="datetimeFigureOut">
              <a:rPr lang="en-GB" smtClean="0"/>
              <a:t>01/11/2025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D740926-3D0F-4F14-A153-8FB5F0CBEF4D}" type="slidenum">
              <a:rPr lang="en-GB" smtClean="0"/>
              <a:t>‹#›</a:t>
            </a:fld>
            <a:endParaRPr lang="en-GB"/>
          </a:p>
        </p:txBody>
      </p:sp>
    </p:spTree>
    <p:extLst>
      <p:ext uri="{BB962C8B-B14F-4D97-AF65-F5344CB8AC3E}">
        <p14:creationId xmlns:p14="http://schemas.microsoft.com/office/powerpoint/2010/main" val="12823950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02C6F405-FEC2-462A-B2DE-B6D12D985BB7}" type="datetimeFigureOut">
              <a:rPr lang="en-GB" smtClean="0"/>
              <a:t>01/11/2025</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5D740926-3D0F-4F14-A153-8FB5F0CBEF4D}" type="slidenum">
              <a:rPr lang="en-GB" smtClean="0"/>
              <a:t>‹#›</a:t>
            </a:fld>
            <a:endParaRPr lang="en-GB"/>
          </a:p>
        </p:txBody>
      </p:sp>
    </p:spTree>
    <p:extLst>
      <p:ext uri="{BB962C8B-B14F-4D97-AF65-F5344CB8AC3E}">
        <p14:creationId xmlns:p14="http://schemas.microsoft.com/office/powerpoint/2010/main" val="42589556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02C6F405-FEC2-462A-B2DE-B6D12D985BB7}" type="datetimeFigureOut">
              <a:rPr lang="en-GB" smtClean="0"/>
              <a:t>01/11/2025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740926-3D0F-4F14-A153-8FB5F0CBEF4D}" type="slidenum">
              <a:rPr lang="en-GB" smtClean="0"/>
              <a:t>‹#›</a:t>
            </a:fld>
            <a:endParaRPr lang="en-GB"/>
          </a:p>
        </p:txBody>
      </p:sp>
    </p:spTree>
    <p:extLst>
      <p:ext uri="{BB962C8B-B14F-4D97-AF65-F5344CB8AC3E}">
        <p14:creationId xmlns:p14="http://schemas.microsoft.com/office/powerpoint/2010/main" val="200406705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02C6F405-FEC2-462A-B2DE-B6D12D985BB7}" type="datetimeFigureOut">
              <a:rPr lang="en-GB" smtClean="0"/>
              <a:t>01/11/2025</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5D740926-3D0F-4F14-A153-8FB5F0CBEF4D}" type="slidenum">
              <a:rPr lang="en-GB" smtClean="0"/>
              <a:t>‹#›</a:t>
            </a:fld>
            <a:endParaRPr lang="en-GB"/>
          </a:p>
        </p:txBody>
      </p:sp>
    </p:spTree>
    <p:extLst>
      <p:ext uri="{BB962C8B-B14F-4D97-AF65-F5344CB8AC3E}">
        <p14:creationId xmlns:p14="http://schemas.microsoft.com/office/powerpoint/2010/main" val="12775491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02C6F405-FEC2-462A-B2DE-B6D12D985BB7}" type="datetimeFigureOut">
              <a:rPr lang="en-GB" smtClean="0"/>
              <a:t>01/11/2025</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5D740926-3D0F-4F14-A153-8FB5F0CBEF4D}" type="slidenum">
              <a:rPr lang="en-GB" smtClean="0"/>
              <a:t>‹#›</a:t>
            </a:fld>
            <a:endParaRPr lang="en-GB"/>
          </a:p>
        </p:txBody>
      </p:sp>
    </p:spTree>
    <p:extLst>
      <p:ext uri="{BB962C8B-B14F-4D97-AF65-F5344CB8AC3E}">
        <p14:creationId xmlns:p14="http://schemas.microsoft.com/office/powerpoint/2010/main" val="149071828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10.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4.xml"/><Relationship Id="rId6" Type="http://schemas.openxmlformats.org/officeDocument/2006/relationships/image" Target="../media/image8.jpg"/><Relationship Id="rId5" Type="http://schemas.openxmlformats.org/officeDocument/2006/relationships/image" Target="../media/image7.jpg"/><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6.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8" Type="http://schemas.openxmlformats.org/officeDocument/2006/relationships/hyperlink" Target="https://doi.org/10.1080/13504500709469753" TargetMode="External"/><Relationship Id="rId3" Type="http://schemas.openxmlformats.org/officeDocument/2006/relationships/hyperlink" Target="https://doi.org/10.13140/RG.2.2.23333.42727" TargetMode="External"/><Relationship Id="rId7" Type="http://schemas.openxmlformats.org/officeDocument/2006/relationships/hyperlink" Target="https://www.businessballs.com/strategy-innovation/swot-analysis/" TargetMode="External"/><Relationship Id="rId2" Type="http://schemas.openxmlformats.org/officeDocument/2006/relationships/hyperlink" Target="https://doi.org/10.35870/ijmsit.v4i2.3201" TargetMode="External"/><Relationship Id="rId1" Type="http://schemas.openxmlformats.org/officeDocument/2006/relationships/slideLayout" Target="../slideLayouts/slideLayout7.xml"/><Relationship Id="rId6" Type="http://schemas.openxmlformats.org/officeDocument/2006/relationships/hyperlink" Target="https://www.british-business-bank.co.uk/business-guidance/guidance-articles/sustainability/sustainable-accommodation-hotel?utm_source=chatgpt.com" TargetMode="External"/><Relationship Id="rId5" Type="http://schemas.openxmlformats.org/officeDocument/2006/relationships/hyperlink" Target="https://doi.org/10.12776/qip.v27i1.1771" TargetMode="External"/><Relationship Id="rId10" Type="http://schemas.openxmlformats.org/officeDocument/2006/relationships/hyperlink" Target="https://dontwastegroup.com/a-guide-for-sustainable-post-covid-19-recovery-in-the-hotel-industry" TargetMode="External"/><Relationship Id="rId4" Type="http://schemas.openxmlformats.org/officeDocument/2006/relationships/hyperlink" Target="https://www.bdo.co.uk/en-gb/insights/industries/leisure-and-hospitality/hotel-britain" TargetMode="External"/><Relationship Id="rId9" Type="http://schemas.openxmlformats.org/officeDocument/2006/relationships/hyperlink" Target="https://doi.org/10.48550/arxiv.2303.06186" TargetMode="External"/></Relationships>
</file>

<file path=ppt/slides/_rels/slide18.xml.rels><?xml version="1.0" encoding="UTF-8" standalone="yes"?>
<Relationships xmlns="http://schemas.openxmlformats.org/package/2006/relationships"><Relationship Id="rId8" Type="http://schemas.openxmlformats.org/officeDocument/2006/relationships/hyperlink" Target="https://www.hospitalitynet.org/news/4128107.html" TargetMode="External"/><Relationship Id="rId3" Type="http://schemas.openxmlformats.org/officeDocument/2006/relationships/hyperlink" Target="https://www.colliers.com/en-gb/research/uk-hotels-agency-2024-year-end-review-report" TargetMode="External"/><Relationship Id="rId7" Type="http://schemas.openxmlformats.org/officeDocument/2006/relationships/hyperlink" Target="https://doi.org/10.1016/j.ijhm.2021.102928" TargetMode="External"/><Relationship Id="rId2" Type="http://schemas.openxmlformats.org/officeDocument/2006/relationships/hyperlink" Target="https://doi.org/10.47941/jmh.1961" TargetMode="External"/><Relationship Id="rId1" Type="http://schemas.openxmlformats.org/officeDocument/2006/relationships/slideLayout" Target="../slideLayouts/slideLayout7.xml"/><Relationship Id="rId6" Type="http://schemas.openxmlformats.org/officeDocument/2006/relationships/hyperlink" Target="https://www.futuremarketinsights.com/reports/united-kingdom-extended-stay-hotel-market" TargetMode="External"/><Relationship Id="rId5" Type="http://schemas.openxmlformats.org/officeDocument/2006/relationships/hyperlink" Target="https://www.deloitte.com/us/en/insights/industry/transportation/corporate-business-travel-survey/2024.html" TargetMode="External"/><Relationship Id="rId4" Type="http://schemas.openxmlformats.org/officeDocument/2006/relationships/hyperlink" Target="https://moldstud.com/articles/p-exploring-advanced-dynamic-pricing-models-in-hospitality-maximizing-revenue-and-enhancing-guest-experience" TargetMode="External"/><Relationship Id="rId9" Type="http://schemas.openxmlformats.org/officeDocument/2006/relationships/hyperlink" Target="https://www.gov.uk/government/publications/hospitality-strategy-reopening-recovery-resilience/hospitality-strategy-reopening-recovery-resilience" TargetMode="External"/></Relationships>
</file>

<file path=ppt/slides/_rels/slide19.xml.rels><?xml version="1.0" encoding="UTF-8" standalone="yes"?>
<Relationships xmlns="http://schemas.openxmlformats.org/package/2006/relationships"><Relationship Id="rId8" Type="http://schemas.openxmlformats.org/officeDocument/2006/relationships/hyperlink" Target="https://qxglobalgroup.com/fa/uk/blog/hospitality-financial-planning-lessons-from-2024-uk-closures/" TargetMode="External"/><Relationship Id="rId13" Type="http://schemas.openxmlformats.org/officeDocument/2006/relationships/hyperlink" Target="https://doi.org/10.1016/j.jdmm.2025.100991" TargetMode="External"/><Relationship Id="rId3" Type="http://schemas.openxmlformats.org/officeDocument/2006/relationships/hyperlink" Target="https://researchbriefings.files.parliament.uk/documents/CBP-9111/CBP-9111.pdf" TargetMode="External"/><Relationship Id="rId7" Type="http://schemas.openxmlformats.org/officeDocument/2006/relationships/hyperlink" Target="https://www.theguardian.com/business/2024/oct/16/premier-inn-owner-whitbread-ramps-up-cost-cutting-plans-as-tax-rise-looms" TargetMode="External"/><Relationship Id="rId12" Type="http://schemas.openxmlformats.org/officeDocument/2006/relationships/hyperlink" Target="https://www.bu.edu/bhr/2021/05/31/impact-of-covid-19-on-the-hospitality-industry-and-implication-for-operations-and-asset-management/" TargetMode="External"/><Relationship Id="rId2" Type="http://schemas.openxmlformats.org/officeDocument/2006/relationships/hyperlink" Target="https://mooreks.co.uk/insights/addressing-labour-shortages-in-the-hospitality-sector/" TargetMode="External"/><Relationship Id="rId1" Type="http://schemas.openxmlformats.org/officeDocument/2006/relationships/slideLayout" Target="../slideLayouts/slideLayout7.xml"/><Relationship Id="rId6" Type="http://schemas.openxmlformats.org/officeDocument/2006/relationships/hyperlink" Target="https://research.nottingham.edu.cn/ws/portalfiles/portal/31428670/Effects_of_COVID_19_on_hotel_marketing_and_management_a_perspective_article.pdf" TargetMode="External"/><Relationship Id="rId11" Type="http://schemas.openxmlformats.org/officeDocument/2006/relationships/hyperlink" Target="https://www.pwc.co.uk/industries/hospitality-leisure/insights/uk-hotels-forecast.html" TargetMode="External"/><Relationship Id="rId5" Type="http://schemas.openxmlformats.org/officeDocument/2006/relationships/hyperlink" Target="https://www.ibisworld.com/blog/3-step-pestle-analysis/99/1127/" TargetMode="External"/><Relationship Id="rId10" Type="http://schemas.openxmlformats.org/officeDocument/2006/relationships/hyperlink" Target="https://doi.org/10.20867/thi.26.10" TargetMode="External"/><Relationship Id="rId4" Type="http://schemas.openxmlformats.org/officeDocument/2006/relationships/hyperlink" Target="https://ithpphilippines.com/hospitality-and-tourism-in-the-post-pandemic-era-adapting-to-the-new-normal/" TargetMode="External"/><Relationship Id="rId9" Type="http://schemas.openxmlformats.org/officeDocument/2006/relationships/hyperlink" Target="https://www.nexgenam.com/blog/5-whys-root-cause-analysis/" TargetMode="External"/><Relationship Id="rId14" Type="http://schemas.openxmlformats.org/officeDocument/2006/relationships/hyperlink" Target="https://business.yougov.com/content/45309-UK-remote-workers-workcations-pol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75FB9BE-F336-4B27-95FD-5ACEBD9437E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6400" y="2619375"/>
            <a:ext cx="11579200" cy="1473227"/>
          </a:xfrm>
          <a:prstGeom prst="rect">
            <a:avLst/>
          </a:prstGeom>
        </p:spPr>
      </p:pic>
      <p:sp>
        <p:nvSpPr>
          <p:cNvPr id="2" name="Rectangle 1">
            <a:extLst>
              <a:ext uri="{FF2B5EF4-FFF2-40B4-BE49-F238E27FC236}">
                <a16:creationId xmlns:a16="http://schemas.microsoft.com/office/drawing/2014/main" id="{FF163B7B-02FB-4045-9FAE-B10B64354942}"/>
              </a:ext>
            </a:extLst>
          </p:cNvPr>
          <p:cNvSpPr/>
          <p:nvPr/>
        </p:nvSpPr>
        <p:spPr>
          <a:xfrm>
            <a:off x="490537" y="4092603"/>
            <a:ext cx="11210925" cy="2222472"/>
          </a:xfrm>
          <a:prstGeom prst="rect">
            <a:avLst/>
          </a:prstGeom>
          <a:noFill/>
          <a:ln>
            <a:solidFill>
              <a:schemeClr val="accent6">
                <a:lumMod val="75000"/>
              </a:schemeClr>
            </a:solidFill>
          </a:ln>
          <a:effectLst>
            <a:glow rad="228600">
              <a:schemeClr val="accent5">
                <a:satMod val="175000"/>
                <a:alpha val="40000"/>
              </a:schemeClr>
            </a:glow>
          </a:effectLst>
        </p:spPr>
        <p:style>
          <a:lnRef idx="0">
            <a:scrgbClr r="0" g="0" b="0"/>
          </a:lnRef>
          <a:fillRef idx="0">
            <a:scrgbClr r="0" g="0" b="0"/>
          </a:fillRef>
          <a:effectRef idx="0">
            <a:scrgbClr r="0" g="0" b="0"/>
          </a:effectRef>
          <a:fontRef idx="minor">
            <a:schemeClr val="accent5"/>
          </a:fontRef>
        </p:style>
        <p:txBody>
          <a:bodyPr rtlCol="0" anchor="ctr"/>
          <a:lstStyle/>
          <a:p>
            <a:pPr algn="ctr"/>
            <a:endParaRPr lang="en-GB"/>
          </a:p>
        </p:txBody>
      </p:sp>
      <p:sp>
        <p:nvSpPr>
          <p:cNvPr id="4" name="Rectangle 3">
            <a:extLst>
              <a:ext uri="{FF2B5EF4-FFF2-40B4-BE49-F238E27FC236}">
                <a16:creationId xmlns:a16="http://schemas.microsoft.com/office/drawing/2014/main" id="{6D00A429-FDCE-4B48-9937-F26DDA669165}"/>
              </a:ext>
            </a:extLst>
          </p:cNvPr>
          <p:cNvSpPr/>
          <p:nvPr/>
        </p:nvSpPr>
        <p:spPr>
          <a:xfrm>
            <a:off x="490537" y="476250"/>
            <a:ext cx="11210925" cy="2143125"/>
          </a:xfrm>
          <a:prstGeom prst="rect">
            <a:avLst/>
          </a:prstGeom>
          <a:noFill/>
          <a:ln>
            <a:solidFill>
              <a:schemeClr val="accent6">
                <a:lumMod val="75000"/>
              </a:schemeClr>
            </a:solidFill>
          </a:ln>
          <a:effectLst>
            <a:glow rad="228600">
              <a:schemeClr val="accent5">
                <a:satMod val="175000"/>
                <a:alpha val="40000"/>
              </a:schemeClr>
            </a:glow>
          </a:effectLst>
        </p:spPr>
        <p:style>
          <a:lnRef idx="0">
            <a:scrgbClr r="0" g="0" b="0"/>
          </a:lnRef>
          <a:fillRef idx="0">
            <a:scrgbClr r="0" g="0" b="0"/>
          </a:fillRef>
          <a:effectRef idx="0">
            <a:scrgbClr r="0" g="0" b="0"/>
          </a:effectRef>
          <a:fontRef idx="minor">
            <a:schemeClr val="accent5"/>
          </a:fontRef>
        </p:style>
        <p:txBody>
          <a:bodyPr rtlCol="0" anchor="ctr"/>
          <a:lstStyle/>
          <a:p>
            <a:pPr algn="ctr"/>
            <a:endParaRPr lang="en-GB"/>
          </a:p>
        </p:txBody>
      </p:sp>
    </p:spTree>
    <p:extLst>
      <p:ext uri="{BB962C8B-B14F-4D97-AF65-F5344CB8AC3E}">
        <p14:creationId xmlns:p14="http://schemas.microsoft.com/office/powerpoint/2010/main" val="963872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E5B2B9-C296-4A97-897A-B40D743899B6}"/>
              </a:ext>
            </a:extLst>
          </p:cNvPr>
          <p:cNvSpPr>
            <a:spLocks noGrp="1"/>
          </p:cNvSpPr>
          <p:nvPr>
            <p:ph type="title"/>
          </p:nvPr>
        </p:nvSpPr>
        <p:spPr>
          <a:xfrm>
            <a:off x="748302" y="4998502"/>
            <a:ext cx="10707384" cy="566738"/>
          </a:xfrm>
          <a:ln>
            <a:solidFill>
              <a:schemeClr val="accent6">
                <a:lumMod val="20000"/>
                <a:lumOff val="80000"/>
              </a:schemeClr>
            </a:solidFill>
          </a:ln>
          <a:effectLst>
            <a:glow rad="228600">
              <a:schemeClr val="accent6">
                <a:satMod val="175000"/>
                <a:alpha val="40000"/>
              </a:schemeClr>
            </a:glow>
            <a:reflection blurRad="6350" stA="50000" endA="295" endPos="92000" dist="101600" dir="5400000" sy="-100000" algn="bl" rotWithShape="0"/>
          </a:effectLst>
        </p:spPr>
        <p:txBody>
          <a:bodyPr>
            <a:normAutofit/>
          </a:bodyPr>
          <a:lstStyle/>
          <a:p>
            <a:r>
              <a:rPr lang="en-US" b="1" dirty="0"/>
              <a:t>Shifts in Hotel Strategies Post-COVID with Reduced Business Commuting</a:t>
            </a:r>
            <a:endParaRPr lang="en-GB" b="1" dirty="0"/>
          </a:p>
        </p:txBody>
      </p:sp>
      <p:pic>
        <p:nvPicPr>
          <p:cNvPr id="9" name="Picture Placeholder 8">
            <a:extLst>
              <a:ext uri="{FF2B5EF4-FFF2-40B4-BE49-F238E27FC236}">
                <a16:creationId xmlns:a16="http://schemas.microsoft.com/office/drawing/2014/main" id="{71773681-15FE-4E3F-9403-7A23832DDB67}"/>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t="12994" b="12994"/>
          <a:stretch>
            <a:fillRect/>
          </a:stretch>
        </p:blipFill>
        <p:spPr/>
      </p:pic>
      <p:sp>
        <p:nvSpPr>
          <p:cNvPr id="3" name="Subtitle 2">
            <a:extLst>
              <a:ext uri="{FF2B5EF4-FFF2-40B4-BE49-F238E27FC236}">
                <a16:creationId xmlns:a16="http://schemas.microsoft.com/office/drawing/2014/main" id="{91AD91F7-9C13-4D27-9140-1D42FF0DC5CF}"/>
              </a:ext>
            </a:extLst>
          </p:cNvPr>
          <p:cNvSpPr>
            <a:spLocks noGrp="1"/>
          </p:cNvSpPr>
          <p:nvPr>
            <p:ph type="body" sz="half" idx="2"/>
          </p:nvPr>
        </p:nvSpPr>
        <p:spPr>
          <a:xfrm>
            <a:off x="9677400" y="5963167"/>
            <a:ext cx="2057400" cy="493712"/>
          </a:xfrm>
        </p:spPr>
        <p:txBody>
          <a:bodyPr>
            <a:noAutofit/>
          </a:bodyPr>
          <a:lstStyle/>
          <a:p>
            <a:r>
              <a:rPr lang="en-US" sz="1600" b="1" i="1" dirty="0"/>
              <a:t>Badea Alexandru</a:t>
            </a:r>
            <a:endParaRPr lang="en-GB" sz="1600" b="1" i="1" dirty="0"/>
          </a:p>
        </p:txBody>
      </p:sp>
      <p:sp>
        <p:nvSpPr>
          <p:cNvPr id="10" name="TextBox 9">
            <a:extLst>
              <a:ext uri="{FF2B5EF4-FFF2-40B4-BE49-F238E27FC236}">
                <a16:creationId xmlns:a16="http://schemas.microsoft.com/office/drawing/2014/main" id="{A3C339D2-6371-4939-A18B-3276DC7BFBAC}"/>
              </a:ext>
            </a:extLst>
          </p:cNvPr>
          <p:cNvSpPr txBox="1"/>
          <p:nvPr/>
        </p:nvSpPr>
        <p:spPr>
          <a:xfrm>
            <a:off x="1066800" y="4176990"/>
            <a:ext cx="6184154" cy="369332"/>
          </a:xfrm>
          <a:prstGeom prst="rect">
            <a:avLst/>
          </a:prstGeom>
          <a:noFill/>
        </p:spPr>
        <p:txBody>
          <a:bodyPr wrap="square">
            <a:spAutoFit/>
          </a:bodyPr>
          <a:lstStyle/>
          <a:p>
            <a:r>
              <a:rPr lang="en-GB" b="1" i="1" dirty="0">
                <a:latin typeface="+mj-lt"/>
                <a:cs typeface="Arial" panose="020B0604020202020204" pitchFamily="34" charset="0"/>
              </a:rPr>
              <a:t>(ITHP, 2023)</a:t>
            </a:r>
          </a:p>
        </p:txBody>
      </p:sp>
    </p:spTree>
    <p:extLst>
      <p:ext uri="{BB962C8B-B14F-4D97-AF65-F5344CB8AC3E}">
        <p14:creationId xmlns:p14="http://schemas.microsoft.com/office/powerpoint/2010/main" val="697304532"/>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B7D6C-6B67-4B88-8946-0EB63F5B1114}"/>
              </a:ext>
            </a:extLst>
          </p:cNvPr>
          <p:cNvSpPr>
            <a:spLocks noGrp="1"/>
          </p:cNvSpPr>
          <p:nvPr>
            <p:ph type="title"/>
          </p:nvPr>
        </p:nvSpPr>
        <p:spPr>
          <a:xfrm>
            <a:off x="714376" y="829829"/>
            <a:ext cx="10658474" cy="706964"/>
          </a:xfrm>
          <a:ln>
            <a:solidFill>
              <a:srgbClr val="C00000"/>
            </a:solidFill>
          </a:ln>
          <a:effectLst>
            <a:glow rad="101600">
              <a:srgbClr val="C00000">
                <a:alpha val="60000"/>
              </a:srgbClr>
            </a:glow>
            <a:reflection blurRad="6350" stA="50000" endA="295" endPos="92000" dist="101600" dir="5400000" sy="-100000" algn="bl" rotWithShape="0"/>
          </a:effectLst>
        </p:spPr>
        <p:txBody>
          <a:bodyPr/>
          <a:lstStyle/>
          <a:p>
            <a:r>
              <a:rPr lang="ro-RO" sz="2800" b="1" dirty="0">
                <a:solidFill>
                  <a:srgbClr val="FFFF99"/>
                </a:solidFill>
              </a:rPr>
              <a:t>Introduction</a:t>
            </a:r>
            <a:endParaRPr lang="en-GB" sz="2800" b="1" dirty="0">
              <a:solidFill>
                <a:srgbClr val="FFFF99"/>
              </a:solidFill>
            </a:endParaRPr>
          </a:p>
        </p:txBody>
      </p:sp>
      <p:sp>
        <p:nvSpPr>
          <p:cNvPr id="4" name="Content Placeholder 3">
            <a:extLst>
              <a:ext uri="{FF2B5EF4-FFF2-40B4-BE49-F238E27FC236}">
                <a16:creationId xmlns:a16="http://schemas.microsoft.com/office/drawing/2014/main" id="{956BFBA0-6BFD-4BE2-AC0B-497EC8994520}"/>
              </a:ext>
            </a:extLst>
          </p:cNvPr>
          <p:cNvSpPr>
            <a:spLocks noGrp="1"/>
          </p:cNvSpPr>
          <p:nvPr>
            <p:ph sz="half" idx="1"/>
          </p:nvPr>
        </p:nvSpPr>
        <p:spPr>
          <a:xfrm>
            <a:off x="4672675" y="2755899"/>
            <a:ext cx="3108821" cy="3416301"/>
          </a:xfrm>
        </p:spPr>
        <p:txBody>
          <a:bodyPr/>
          <a:lstStyle/>
          <a:p>
            <a:pPr lvl="0"/>
            <a:r>
              <a:rPr lang="en-US" b="1" dirty="0"/>
              <a:t>This change is crucial as business </a:t>
            </a:r>
            <a:r>
              <a:rPr lang="en-US" b="1" dirty="0" err="1"/>
              <a:t>travellers</a:t>
            </a:r>
            <a:r>
              <a:rPr lang="en-US" b="1" dirty="0"/>
              <a:t> once sustained weekday occupancy. With hybrid work now common, hotels must pivot toward leisure, extended-stay, and remote-working guests (</a:t>
            </a:r>
            <a:r>
              <a:rPr lang="en-US" b="1" dirty="0" err="1"/>
              <a:t>Wilkesmann</a:t>
            </a:r>
            <a:r>
              <a:rPr lang="en-US" b="1" dirty="0"/>
              <a:t>, 2025).</a:t>
            </a:r>
          </a:p>
          <a:p>
            <a:pPr marL="0" indent="0">
              <a:buNone/>
            </a:pPr>
            <a:endParaRPr lang="en-GB" dirty="0"/>
          </a:p>
        </p:txBody>
      </p:sp>
      <p:sp>
        <p:nvSpPr>
          <p:cNvPr id="14" name="Content Placeholder 3">
            <a:extLst>
              <a:ext uri="{FF2B5EF4-FFF2-40B4-BE49-F238E27FC236}">
                <a16:creationId xmlns:a16="http://schemas.microsoft.com/office/drawing/2014/main" id="{B9F3580E-42C2-455E-BA62-D2F48411A88F}"/>
              </a:ext>
            </a:extLst>
          </p:cNvPr>
          <p:cNvSpPr txBox="1">
            <a:spLocks/>
          </p:cNvSpPr>
          <p:nvPr/>
        </p:nvSpPr>
        <p:spPr>
          <a:xfrm>
            <a:off x="1019677" y="2755899"/>
            <a:ext cx="3108821" cy="3416301"/>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a:lstStyle>
          <a:p>
            <a:r>
              <a:rPr lang="en-US" b="1" dirty="0"/>
              <a:t>This research examines how UK hotels are reshaping strategies after COVID-19 due to a major drop in business commuting, with business travel spending remaining £1.2 billion below pre-pandemic levels (GBTA, 2025).</a:t>
            </a:r>
          </a:p>
          <a:p>
            <a:pPr marL="0" indent="0">
              <a:buFont typeface="Wingdings 3" charset="2"/>
              <a:buNone/>
            </a:pPr>
            <a:endParaRPr lang="en-GB" dirty="0"/>
          </a:p>
        </p:txBody>
      </p:sp>
      <p:sp>
        <p:nvSpPr>
          <p:cNvPr id="15" name="Content Placeholder 3">
            <a:extLst>
              <a:ext uri="{FF2B5EF4-FFF2-40B4-BE49-F238E27FC236}">
                <a16:creationId xmlns:a16="http://schemas.microsoft.com/office/drawing/2014/main" id="{D16D1072-9435-4D04-86DF-CA00CCABDEE0}"/>
              </a:ext>
            </a:extLst>
          </p:cNvPr>
          <p:cNvSpPr txBox="1">
            <a:spLocks/>
          </p:cNvSpPr>
          <p:nvPr/>
        </p:nvSpPr>
        <p:spPr>
          <a:xfrm>
            <a:off x="8264029" y="2755899"/>
            <a:ext cx="3108821" cy="3416301"/>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a:lstStyle>
          <a:p>
            <a:pPr lvl="0"/>
            <a:r>
              <a:rPr lang="en-US" b="1" dirty="0"/>
              <a:t>The UK hospitality sector faces rising energy costs, </a:t>
            </a:r>
            <a:r>
              <a:rPr lang="en-US" b="1" dirty="0" err="1"/>
              <a:t>labour</a:t>
            </a:r>
            <a:r>
              <a:rPr lang="en-US" b="1" dirty="0"/>
              <a:t> shortages, and post-Brexit regulations, forcing operators to redesign spaces, adopt digital amenities, and rethink their value propositions (Hone, 2024).</a:t>
            </a:r>
          </a:p>
          <a:p>
            <a:pPr marL="0" indent="0">
              <a:buFont typeface="Wingdings 3" charset="2"/>
              <a:buNone/>
            </a:pPr>
            <a:endParaRPr lang="en-GB" dirty="0"/>
          </a:p>
        </p:txBody>
      </p:sp>
    </p:spTree>
    <p:extLst>
      <p:ext uri="{BB962C8B-B14F-4D97-AF65-F5344CB8AC3E}">
        <p14:creationId xmlns:p14="http://schemas.microsoft.com/office/powerpoint/2010/main" val="1953022672"/>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E6A498-EDCC-4536-B9E7-726ADCE2477D}"/>
              </a:ext>
            </a:extLst>
          </p:cNvPr>
          <p:cNvSpPr>
            <a:spLocks noGrp="1"/>
          </p:cNvSpPr>
          <p:nvPr>
            <p:ph type="title"/>
          </p:nvPr>
        </p:nvSpPr>
        <p:spPr>
          <a:xfrm>
            <a:off x="762002" y="819555"/>
            <a:ext cx="10735515" cy="706964"/>
          </a:xfrm>
          <a:ln>
            <a:solidFill>
              <a:srgbClr val="FF0000"/>
            </a:solidFill>
          </a:ln>
          <a:effectLst>
            <a:glow rad="228600">
              <a:schemeClr val="accent2">
                <a:satMod val="175000"/>
                <a:alpha val="40000"/>
              </a:schemeClr>
            </a:glow>
            <a:reflection blurRad="6350" stA="50000" endA="295" endPos="92000" dist="101600" dir="5400000" sy="-100000" algn="bl" rotWithShape="0"/>
          </a:effectLst>
        </p:spPr>
        <p:txBody>
          <a:bodyPr/>
          <a:lstStyle/>
          <a:p>
            <a:r>
              <a:rPr lang="en-US" sz="2800" b="1" dirty="0">
                <a:solidFill>
                  <a:srgbClr val="0070C0"/>
                </a:solidFill>
              </a:rPr>
              <a:t>Literature Review</a:t>
            </a:r>
            <a:endParaRPr lang="en-GB" sz="2800" b="1" dirty="0">
              <a:solidFill>
                <a:srgbClr val="0070C0"/>
              </a:solidFill>
            </a:endParaRPr>
          </a:p>
        </p:txBody>
      </p:sp>
      <p:sp>
        <p:nvSpPr>
          <p:cNvPr id="21" name="TextBox 20">
            <a:extLst>
              <a:ext uri="{FF2B5EF4-FFF2-40B4-BE49-F238E27FC236}">
                <a16:creationId xmlns:a16="http://schemas.microsoft.com/office/drawing/2014/main" id="{C07C0A73-2D70-4574-AB21-47546302FC73}"/>
              </a:ext>
            </a:extLst>
          </p:cNvPr>
          <p:cNvSpPr txBox="1"/>
          <p:nvPr/>
        </p:nvSpPr>
        <p:spPr>
          <a:xfrm>
            <a:off x="761999" y="2377107"/>
            <a:ext cx="10735518" cy="1200329"/>
          </a:xfrm>
          <a:prstGeom prst="rect">
            <a:avLst/>
          </a:prstGeom>
          <a:noFill/>
        </p:spPr>
        <p:txBody>
          <a:bodyPr wrap="square" rtlCol="0">
            <a:spAutoFit/>
          </a:bodyPr>
          <a:lstStyle/>
          <a:p>
            <a:pPr marL="342900" indent="-342900">
              <a:buAutoNum type="arabicPeriod"/>
            </a:pPr>
            <a:r>
              <a:rPr lang="en-US" b="1" dirty="0"/>
              <a:t>Changing Travel </a:t>
            </a:r>
            <a:r>
              <a:rPr lang="en-US" b="1" dirty="0" err="1"/>
              <a:t>Behaviour</a:t>
            </a:r>
            <a:r>
              <a:rPr lang="en-US" b="1" dirty="0"/>
              <a:t>: </a:t>
            </a:r>
          </a:p>
          <a:p>
            <a:r>
              <a:rPr lang="en-US" b="1" dirty="0"/>
              <a:t>Remote and hybrid work have reshaped global travel habits. Remote workers now travel off-peak and prefer stays combining leisure </a:t>
            </a:r>
            <a:r>
              <a:rPr lang="en-US" b="1"/>
              <a:t>and productivity </a:t>
            </a:r>
            <a:r>
              <a:rPr lang="en-US" b="1" dirty="0"/>
              <a:t>known as '</a:t>
            </a:r>
            <a:r>
              <a:rPr lang="en-US" b="1" dirty="0" err="1"/>
              <a:t>workations</a:t>
            </a:r>
            <a:r>
              <a:rPr lang="en-US" b="1" dirty="0"/>
              <a:t>' (</a:t>
            </a:r>
            <a:r>
              <a:rPr lang="en-US" b="1" dirty="0" err="1"/>
              <a:t>Caros</a:t>
            </a:r>
            <a:r>
              <a:rPr lang="en-US" b="1" dirty="0"/>
              <a:t> et al., 2023; </a:t>
            </a:r>
            <a:r>
              <a:rPr lang="en-US" b="1" dirty="0" err="1"/>
              <a:t>Wilkesmann</a:t>
            </a:r>
            <a:r>
              <a:rPr lang="en-US" b="1" dirty="0"/>
              <a:t>, 2025).</a:t>
            </a:r>
          </a:p>
        </p:txBody>
      </p:sp>
      <p:sp>
        <p:nvSpPr>
          <p:cNvPr id="8" name="TextBox 7">
            <a:extLst>
              <a:ext uri="{FF2B5EF4-FFF2-40B4-BE49-F238E27FC236}">
                <a16:creationId xmlns:a16="http://schemas.microsoft.com/office/drawing/2014/main" id="{C845CC43-0F7B-4E5E-A879-9B5793D53E98}"/>
              </a:ext>
            </a:extLst>
          </p:cNvPr>
          <p:cNvSpPr txBox="1"/>
          <p:nvPr/>
        </p:nvSpPr>
        <p:spPr>
          <a:xfrm>
            <a:off x="761999" y="3776558"/>
            <a:ext cx="10735518" cy="1477328"/>
          </a:xfrm>
          <a:prstGeom prst="rect">
            <a:avLst/>
          </a:prstGeom>
          <a:noFill/>
        </p:spPr>
        <p:txBody>
          <a:bodyPr wrap="square" rtlCol="0">
            <a:spAutoFit/>
          </a:bodyPr>
          <a:lstStyle/>
          <a:p>
            <a:r>
              <a:rPr lang="en-US" b="1" dirty="0"/>
              <a:t>2. Hotel Strategic Shifts:</a:t>
            </a:r>
          </a:p>
          <a:p>
            <a:pPr lvl="0"/>
            <a:r>
              <a:rPr lang="en-US" b="1" dirty="0"/>
              <a:t>Research highlights three major adaptations: digital transformation, flexible space design, and wellness offerings (Garrido-Moreno et al., 2021; </a:t>
            </a:r>
            <a:r>
              <a:rPr lang="en-US" b="1" dirty="0" err="1"/>
              <a:t>Chissom</a:t>
            </a:r>
            <a:r>
              <a:rPr lang="en-US" b="1" dirty="0"/>
              <a:t>, 2024). UK brands like Premier Inn have reconfigured spaces and improved connectivity for remote guests (</a:t>
            </a:r>
            <a:r>
              <a:rPr lang="en-US" b="1" dirty="0" err="1"/>
              <a:t>Caros</a:t>
            </a:r>
            <a:r>
              <a:rPr lang="en-US" b="1" dirty="0"/>
              <a:t> et al., 2023; </a:t>
            </a:r>
            <a:r>
              <a:rPr lang="en-US" b="1" dirty="0" err="1"/>
              <a:t>Kollewe</a:t>
            </a:r>
            <a:r>
              <a:rPr lang="en-US" b="1" dirty="0"/>
              <a:t>, 2024).</a:t>
            </a:r>
          </a:p>
        </p:txBody>
      </p:sp>
      <p:sp>
        <p:nvSpPr>
          <p:cNvPr id="9" name="TextBox 8">
            <a:extLst>
              <a:ext uri="{FF2B5EF4-FFF2-40B4-BE49-F238E27FC236}">
                <a16:creationId xmlns:a16="http://schemas.microsoft.com/office/drawing/2014/main" id="{1305EA42-57B2-42C1-AC0E-B6AFB0AC802F}"/>
              </a:ext>
            </a:extLst>
          </p:cNvPr>
          <p:cNvSpPr txBox="1"/>
          <p:nvPr/>
        </p:nvSpPr>
        <p:spPr>
          <a:xfrm>
            <a:off x="761999" y="5453009"/>
            <a:ext cx="10735518" cy="923330"/>
          </a:xfrm>
          <a:prstGeom prst="rect">
            <a:avLst/>
          </a:prstGeom>
          <a:noFill/>
        </p:spPr>
        <p:txBody>
          <a:bodyPr wrap="square" rtlCol="0">
            <a:spAutoFit/>
          </a:bodyPr>
          <a:lstStyle/>
          <a:p>
            <a:r>
              <a:rPr lang="en-US" b="1" dirty="0"/>
              <a:t>3. Research Gap:</a:t>
            </a:r>
          </a:p>
          <a:p>
            <a:pPr lvl="0"/>
            <a:r>
              <a:rPr lang="en-US" b="1" dirty="0"/>
              <a:t>Most studies use frameworks like PESTLE or SWOT separately. This paper fills the gap by combining these with 5 Whys and DPSIR for a holistic analysis.</a:t>
            </a:r>
          </a:p>
        </p:txBody>
      </p:sp>
    </p:spTree>
    <p:extLst>
      <p:ext uri="{BB962C8B-B14F-4D97-AF65-F5344CB8AC3E}">
        <p14:creationId xmlns:p14="http://schemas.microsoft.com/office/powerpoint/2010/main" val="1189951570"/>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ntr" presetSubtype="0" fill="hold" grpId="0" nodeType="afterEffect">
                                  <p:stCondLst>
                                    <p:cond delay="0"/>
                                  </p:stCondLst>
                                  <p:childTnLst>
                                    <p:set>
                                      <p:cBhvr>
                                        <p:cTn id="6" dur="1" fill="hold">
                                          <p:stCondLst>
                                            <p:cond delay="0"/>
                                          </p:stCondLst>
                                        </p:cTn>
                                        <p:tgtEl>
                                          <p:spTgt spid="21"/>
                                        </p:tgtEl>
                                        <p:attrNameLst>
                                          <p:attrName>style.visibility</p:attrName>
                                        </p:attrNameLst>
                                      </p:cBhvr>
                                      <p:to>
                                        <p:strVal val="visible"/>
                                      </p:to>
                                    </p:set>
                                    <p:animEffect transition="in" filter="wipe(down)">
                                      <p:cBhvr>
                                        <p:cTn id="7" dur="580">
                                          <p:stCondLst>
                                            <p:cond delay="0"/>
                                          </p:stCondLst>
                                        </p:cTn>
                                        <p:tgtEl>
                                          <p:spTgt spid="21"/>
                                        </p:tgtEl>
                                      </p:cBhvr>
                                    </p:animEffect>
                                    <p:anim calcmode="lin" valueType="num">
                                      <p:cBhvr>
                                        <p:cTn id="8" dur="1822" tmFilter="0,0; 0.14,0.36; 0.43,0.73; 0.71,0.91; 1.0,1.0">
                                          <p:stCondLst>
                                            <p:cond delay="0"/>
                                          </p:stCondLst>
                                        </p:cTn>
                                        <p:tgtEl>
                                          <p:spTgt spid="21"/>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1"/>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1"/>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1"/>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1"/>
                                        </p:tgtEl>
                                        <p:attrNameLst>
                                          <p:attrName>ppt_y</p:attrName>
                                        </p:attrNameLst>
                                      </p:cBhvr>
                                      <p:tavLst>
                                        <p:tav tm="0" fmla="#ppt_y-sin(pi*$)/81">
                                          <p:val>
                                            <p:fltVal val="0"/>
                                          </p:val>
                                        </p:tav>
                                        <p:tav tm="100000">
                                          <p:val>
                                            <p:fltVal val="1"/>
                                          </p:val>
                                        </p:tav>
                                      </p:tavLst>
                                    </p:anim>
                                    <p:animScale>
                                      <p:cBhvr>
                                        <p:cTn id="13" dur="26">
                                          <p:stCondLst>
                                            <p:cond delay="650"/>
                                          </p:stCondLst>
                                        </p:cTn>
                                        <p:tgtEl>
                                          <p:spTgt spid="21"/>
                                        </p:tgtEl>
                                      </p:cBhvr>
                                      <p:to x="100000" y="60000"/>
                                    </p:animScale>
                                    <p:animScale>
                                      <p:cBhvr>
                                        <p:cTn id="14" dur="166" decel="50000">
                                          <p:stCondLst>
                                            <p:cond delay="676"/>
                                          </p:stCondLst>
                                        </p:cTn>
                                        <p:tgtEl>
                                          <p:spTgt spid="21"/>
                                        </p:tgtEl>
                                      </p:cBhvr>
                                      <p:to x="100000" y="100000"/>
                                    </p:animScale>
                                    <p:animScale>
                                      <p:cBhvr>
                                        <p:cTn id="15" dur="26">
                                          <p:stCondLst>
                                            <p:cond delay="1312"/>
                                          </p:stCondLst>
                                        </p:cTn>
                                        <p:tgtEl>
                                          <p:spTgt spid="21"/>
                                        </p:tgtEl>
                                      </p:cBhvr>
                                      <p:to x="100000" y="80000"/>
                                    </p:animScale>
                                    <p:animScale>
                                      <p:cBhvr>
                                        <p:cTn id="16" dur="166" decel="50000">
                                          <p:stCondLst>
                                            <p:cond delay="1338"/>
                                          </p:stCondLst>
                                        </p:cTn>
                                        <p:tgtEl>
                                          <p:spTgt spid="21"/>
                                        </p:tgtEl>
                                      </p:cBhvr>
                                      <p:to x="100000" y="100000"/>
                                    </p:animScale>
                                    <p:animScale>
                                      <p:cBhvr>
                                        <p:cTn id="17" dur="26">
                                          <p:stCondLst>
                                            <p:cond delay="1642"/>
                                          </p:stCondLst>
                                        </p:cTn>
                                        <p:tgtEl>
                                          <p:spTgt spid="21"/>
                                        </p:tgtEl>
                                      </p:cBhvr>
                                      <p:to x="100000" y="90000"/>
                                    </p:animScale>
                                    <p:animScale>
                                      <p:cBhvr>
                                        <p:cTn id="18" dur="166" decel="50000">
                                          <p:stCondLst>
                                            <p:cond delay="1668"/>
                                          </p:stCondLst>
                                        </p:cTn>
                                        <p:tgtEl>
                                          <p:spTgt spid="21"/>
                                        </p:tgtEl>
                                      </p:cBhvr>
                                      <p:to x="100000" y="100000"/>
                                    </p:animScale>
                                    <p:animScale>
                                      <p:cBhvr>
                                        <p:cTn id="19" dur="26">
                                          <p:stCondLst>
                                            <p:cond delay="1808"/>
                                          </p:stCondLst>
                                        </p:cTn>
                                        <p:tgtEl>
                                          <p:spTgt spid="21"/>
                                        </p:tgtEl>
                                      </p:cBhvr>
                                      <p:to x="100000" y="95000"/>
                                    </p:animScale>
                                    <p:animScale>
                                      <p:cBhvr>
                                        <p:cTn id="20" dur="166" decel="50000">
                                          <p:stCondLst>
                                            <p:cond delay="1834"/>
                                          </p:stCondLst>
                                        </p:cTn>
                                        <p:tgtEl>
                                          <p:spTgt spid="21"/>
                                        </p:tgtEl>
                                      </p:cBhvr>
                                      <p:to x="100000" y="100000"/>
                                    </p:animScale>
                                  </p:childTnLst>
                                </p:cTn>
                              </p:par>
                            </p:childTnLst>
                          </p:cTn>
                        </p:par>
                        <p:par>
                          <p:cTn id="21" fill="hold">
                            <p:stCondLst>
                              <p:cond delay="2000"/>
                            </p:stCondLst>
                            <p:childTnLst>
                              <p:par>
                                <p:cTn id="22" presetID="41" presetClass="entr" presetSubtype="0" fill="hold" grpId="0" nodeType="afterEffect">
                                  <p:stCondLst>
                                    <p:cond delay="0"/>
                                  </p:stCondLst>
                                  <p:iterate type="lt">
                                    <p:tmPct val="10000"/>
                                  </p:iterate>
                                  <p:childTnLst>
                                    <p:set>
                                      <p:cBhvr>
                                        <p:cTn id="23" dur="1" fill="hold">
                                          <p:stCondLst>
                                            <p:cond delay="0"/>
                                          </p:stCondLst>
                                        </p:cTn>
                                        <p:tgtEl>
                                          <p:spTgt spid="2"/>
                                        </p:tgtEl>
                                        <p:attrNameLst>
                                          <p:attrName>style.visibility</p:attrName>
                                        </p:attrNameLst>
                                      </p:cBhvr>
                                      <p:to>
                                        <p:strVal val="visible"/>
                                      </p:to>
                                    </p:set>
                                    <p:anim calcmode="lin" valueType="num">
                                      <p:cBhvr>
                                        <p:cTn id="24" dur="500" fill="hold"/>
                                        <p:tgtEl>
                                          <p:spTgt spid="2"/>
                                        </p:tgtEl>
                                        <p:attrNameLst>
                                          <p:attrName>ppt_x</p:attrName>
                                        </p:attrNameLst>
                                      </p:cBhvr>
                                      <p:tavLst>
                                        <p:tav tm="0">
                                          <p:val>
                                            <p:strVal val="#ppt_x"/>
                                          </p:val>
                                        </p:tav>
                                        <p:tav tm="50000">
                                          <p:val>
                                            <p:strVal val="#ppt_x+.1"/>
                                          </p:val>
                                        </p:tav>
                                        <p:tav tm="100000">
                                          <p:val>
                                            <p:strVal val="#ppt_x"/>
                                          </p:val>
                                        </p:tav>
                                      </p:tavLst>
                                    </p:anim>
                                    <p:anim calcmode="lin" valueType="num">
                                      <p:cBhvr>
                                        <p:cTn id="25" dur="500" fill="hold"/>
                                        <p:tgtEl>
                                          <p:spTgt spid="2"/>
                                        </p:tgtEl>
                                        <p:attrNameLst>
                                          <p:attrName>ppt_y</p:attrName>
                                        </p:attrNameLst>
                                      </p:cBhvr>
                                      <p:tavLst>
                                        <p:tav tm="0">
                                          <p:val>
                                            <p:strVal val="#ppt_y"/>
                                          </p:val>
                                        </p:tav>
                                        <p:tav tm="100000">
                                          <p:val>
                                            <p:strVal val="#ppt_y"/>
                                          </p:val>
                                        </p:tav>
                                      </p:tavLst>
                                    </p:anim>
                                    <p:anim calcmode="lin" valueType="num">
                                      <p:cBhvr>
                                        <p:cTn id="26" dur="500" fill="hold"/>
                                        <p:tgtEl>
                                          <p:spTgt spid="2"/>
                                        </p:tgtEl>
                                        <p:attrNameLst>
                                          <p:attrName>ppt_h</p:attrName>
                                        </p:attrNameLst>
                                      </p:cBhvr>
                                      <p:tavLst>
                                        <p:tav tm="0">
                                          <p:val>
                                            <p:strVal val="#ppt_h/10"/>
                                          </p:val>
                                        </p:tav>
                                        <p:tav tm="50000">
                                          <p:val>
                                            <p:strVal val="#ppt_h+.01"/>
                                          </p:val>
                                        </p:tav>
                                        <p:tav tm="100000">
                                          <p:val>
                                            <p:strVal val="#ppt_h"/>
                                          </p:val>
                                        </p:tav>
                                      </p:tavLst>
                                    </p:anim>
                                    <p:anim calcmode="lin" valueType="num">
                                      <p:cBhvr>
                                        <p:cTn id="27" dur="500" fill="hold"/>
                                        <p:tgtEl>
                                          <p:spTgt spid="2"/>
                                        </p:tgtEl>
                                        <p:attrNameLst>
                                          <p:attrName>ppt_w</p:attrName>
                                        </p:attrNameLst>
                                      </p:cBhvr>
                                      <p:tavLst>
                                        <p:tav tm="0">
                                          <p:val>
                                            <p:strVal val="#ppt_w/10"/>
                                          </p:val>
                                        </p:tav>
                                        <p:tav tm="50000">
                                          <p:val>
                                            <p:strVal val="#ppt_w+.01"/>
                                          </p:val>
                                        </p:tav>
                                        <p:tav tm="100000">
                                          <p:val>
                                            <p:strVal val="#ppt_w"/>
                                          </p:val>
                                        </p:tav>
                                      </p:tavLst>
                                    </p:anim>
                                    <p:animEffect transition="in" filter="fade">
                                      <p:cBhvr>
                                        <p:cTn id="28" dur="500" tmFilter="0,0; .5, 1; 1, 1"/>
                                        <p:tgtEl>
                                          <p:spTgt spid="2"/>
                                        </p:tgtEl>
                                      </p:cBhvr>
                                    </p:animEffect>
                                  </p:childTnLst>
                                </p:cTn>
                              </p:par>
                            </p:childTnLst>
                          </p:cTn>
                        </p:par>
                        <p:par>
                          <p:cTn id="29" fill="hold">
                            <p:stCondLst>
                              <p:cond delay="3250"/>
                            </p:stCondLst>
                            <p:childTnLst>
                              <p:par>
                                <p:cTn id="30" presetID="26" presetClass="entr" presetSubtype="0" fill="hold" grpId="0" nodeType="afterEffect">
                                  <p:stCondLst>
                                    <p:cond delay="0"/>
                                  </p:stCondLst>
                                  <p:childTnLst>
                                    <p:set>
                                      <p:cBhvr>
                                        <p:cTn id="31" dur="1" fill="hold">
                                          <p:stCondLst>
                                            <p:cond delay="0"/>
                                          </p:stCondLst>
                                        </p:cTn>
                                        <p:tgtEl>
                                          <p:spTgt spid="8"/>
                                        </p:tgtEl>
                                        <p:attrNameLst>
                                          <p:attrName>style.visibility</p:attrName>
                                        </p:attrNameLst>
                                      </p:cBhvr>
                                      <p:to>
                                        <p:strVal val="visible"/>
                                      </p:to>
                                    </p:set>
                                    <p:animEffect transition="in" filter="wipe(down)">
                                      <p:cBhvr>
                                        <p:cTn id="32" dur="580">
                                          <p:stCondLst>
                                            <p:cond delay="0"/>
                                          </p:stCondLst>
                                        </p:cTn>
                                        <p:tgtEl>
                                          <p:spTgt spid="8"/>
                                        </p:tgtEl>
                                      </p:cBhvr>
                                    </p:animEffect>
                                    <p:anim calcmode="lin" valueType="num">
                                      <p:cBhvr>
                                        <p:cTn id="33" dur="1822" tmFilter="0,0; 0.14,0.36; 0.43,0.73; 0.71,0.91; 1.0,1.0">
                                          <p:stCondLst>
                                            <p:cond delay="0"/>
                                          </p:stCondLst>
                                        </p:cTn>
                                        <p:tgtEl>
                                          <p:spTgt spid="8"/>
                                        </p:tgtEl>
                                        <p:attrNameLst>
                                          <p:attrName>ppt_x</p:attrName>
                                        </p:attrNameLst>
                                      </p:cBhvr>
                                      <p:tavLst>
                                        <p:tav tm="0">
                                          <p:val>
                                            <p:strVal val="#ppt_x-0.25"/>
                                          </p:val>
                                        </p:tav>
                                        <p:tav tm="100000">
                                          <p:val>
                                            <p:strVal val="#ppt_x"/>
                                          </p:val>
                                        </p:tav>
                                      </p:tavLst>
                                    </p:anim>
                                    <p:anim calcmode="lin" valueType="num">
                                      <p:cBhvr>
                                        <p:cTn id="34" dur="664" tmFilter="0.0,0.0; 0.25,0.07; 0.50,0.2; 0.75,0.467; 1.0,1.0">
                                          <p:stCondLst>
                                            <p:cond delay="0"/>
                                          </p:stCondLst>
                                        </p:cTn>
                                        <p:tgtEl>
                                          <p:spTgt spid="8"/>
                                        </p:tgtEl>
                                        <p:attrNameLst>
                                          <p:attrName>ppt_y</p:attrName>
                                        </p:attrNameLst>
                                      </p:cBhvr>
                                      <p:tavLst>
                                        <p:tav tm="0" fmla="#ppt_y-sin(pi*$)/3">
                                          <p:val>
                                            <p:fltVal val="0.5"/>
                                          </p:val>
                                        </p:tav>
                                        <p:tav tm="100000">
                                          <p:val>
                                            <p:fltVal val="1"/>
                                          </p:val>
                                        </p:tav>
                                      </p:tavLst>
                                    </p:anim>
                                    <p:anim calcmode="lin" valueType="num">
                                      <p:cBhvr>
                                        <p:cTn id="35" dur="664" tmFilter="0, 0; 0.125,0.2665; 0.25,0.4; 0.375,0.465; 0.5,0.5;  0.625,0.535; 0.75,0.6; 0.875,0.7335; 1,1">
                                          <p:stCondLst>
                                            <p:cond delay="664"/>
                                          </p:stCondLst>
                                        </p:cTn>
                                        <p:tgtEl>
                                          <p:spTgt spid="8"/>
                                        </p:tgtEl>
                                        <p:attrNameLst>
                                          <p:attrName>ppt_y</p:attrName>
                                        </p:attrNameLst>
                                      </p:cBhvr>
                                      <p:tavLst>
                                        <p:tav tm="0" fmla="#ppt_y-sin(pi*$)/9">
                                          <p:val>
                                            <p:fltVal val="0"/>
                                          </p:val>
                                        </p:tav>
                                        <p:tav tm="100000">
                                          <p:val>
                                            <p:fltVal val="1"/>
                                          </p:val>
                                        </p:tav>
                                      </p:tavLst>
                                    </p:anim>
                                    <p:anim calcmode="lin" valueType="num">
                                      <p:cBhvr>
                                        <p:cTn id="36" dur="332" tmFilter="0, 0; 0.125,0.2665; 0.25,0.4; 0.375,0.465; 0.5,0.5;  0.625,0.535; 0.75,0.6; 0.875,0.7335; 1,1">
                                          <p:stCondLst>
                                            <p:cond delay="1324"/>
                                          </p:stCondLst>
                                        </p:cTn>
                                        <p:tgtEl>
                                          <p:spTgt spid="8"/>
                                        </p:tgtEl>
                                        <p:attrNameLst>
                                          <p:attrName>ppt_y</p:attrName>
                                        </p:attrNameLst>
                                      </p:cBhvr>
                                      <p:tavLst>
                                        <p:tav tm="0" fmla="#ppt_y-sin(pi*$)/27">
                                          <p:val>
                                            <p:fltVal val="0"/>
                                          </p:val>
                                        </p:tav>
                                        <p:tav tm="100000">
                                          <p:val>
                                            <p:fltVal val="1"/>
                                          </p:val>
                                        </p:tav>
                                      </p:tavLst>
                                    </p:anim>
                                    <p:anim calcmode="lin" valueType="num">
                                      <p:cBhvr>
                                        <p:cTn id="37" dur="164" tmFilter="0, 0; 0.125,0.2665; 0.25,0.4; 0.375,0.465; 0.5,0.5;  0.625,0.535; 0.75,0.6; 0.875,0.7335; 1,1">
                                          <p:stCondLst>
                                            <p:cond delay="1656"/>
                                          </p:stCondLst>
                                        </p:cTn>
                                        <p:tgtEl>
                                          <p:spTgt spid="8"/>
                                        </p:tgtEl>
                                        <p:attrNameLst>
                                          <p:attrName>ppt_y</p:attrName>
                                        </p:attrNameLst>
                                      </p:cBhvr>
                                      <p:tavLst>
                                        <p:tav tm="0" fmla="#ppt_y-sin(pi*$)/81">
                                          <p:val>
                                            <p:fltVal val="0"/>
                                          </p:val>
                                        </p:tav>
                                        <p:tav tm="100000">
                                          <p:val>
                                            <p:fltVal val="1"/>
                                          </p:val>
                                        </p:tav>
                                      </p:tavLst>
                                    </p:anim>
                                    <p:animScale>
                                      <p:cBhvr>
                                        <p:cTn id="38" dur="26">
                                          <p:stCondLst>
                                            <p:cond delay="650"/>
                                          </p:stCondLst>
                                        </p:cTn>
                                        <p:tgtEl>
                                          <p:spTgt spid="8"/>
                                        </p:tgtEl>
                                      </p:cBhvr>
                                      <p:to x="100000" y="60000"/>
                                    </p:animScale>
                                    <p:animScale>
                                      <p:cBhvr>
                                        <p:cTn id="39" dur="166" decel="50000">
                                          <p:stCondLst>
                                            <p:cond delay="676"/>
                                          </p:stCondLst>
                                        </p:cTn>
                                        <p:tgtEl>
                                          <p:spTgt spid="8"/>
                                        </p:tgtEl>
                                      </p:cBhvr>
                                      <p:to x="100000" y="100000"/>
                                    </p:animScale>
                                    <p:animScale>
                                      <p:cBhvr>
                                        <p:cTn id="40" dur="26">
                                          <p:stCondLst>
                                            <p:cond delay="1312"/>
                                          </p:stCondLst>
                                        </p:cTn>
                                        <p:tgtEl>
                                          <p:spTgt spid="8"/>
                                        </p:tgtEl>
                                      </p:cBhvr>
                                      <p:to x="100000" y="80000"/>
                                    </p:animScale>
                                    <p:animScale>
                                      <p:cBhvr>
                                        <p:cTn id="41" dur="166" decel="50000">
                                          <p:stCondLst>
                                            <p:cond delay="1338"/>
                                          </p:stCondLst>
                                        </p:cTn>
                                        <p:tgtEl>
                                          <p:spTgt spid="8"/>
                                        </p:tgtEl>
                                      </p:cBhvr>
                                      <p:to x="100000" y="100000"/>
                                    </p:animScale>
                                    <p:animScale>
                                      <p:cBhvr>
                                        <p:cTn id="42" dur="26">
                                          <p:stCondLst>
                                            <p:cond delay="1642"/>
                                          </p:stCondLst>
                                        </p:cTn>
                                        <p:tgtEl>
                                          <p:spTgt spid="8"/>
                                        </p:tgtEl>
                                      </p:cBhvr>
                                      <p:to x="100000" y="90000"/>
                                    </p:animScale>
                                    <p:animScale>
                                      <p:cBhvr>
                                        <p:cTn id="43" dur="166" decel="50000">
                                          <p:stCondLst>
                                            <p:cond delay="1668"/>
                                          </p:stCondLst>
                                        </p:cTn>
                                        <p:tgtEl>
                                          <p:spTgt spid="8"/>
                                        </p:tgtEl>
                                      </p:cBhvr>
                                      <p:to x="100000" y="100000"/>
                                    </p:animScale>
                                    <p:animScale>
                                      <p:cBhvr>
                                        <p:cTn id="44" dur="26">
                                          <p:stCondLst>
                                            <p:cond delay="1808"/>
                                          </p:stCondLst>
                                        </p:cTn>
                                        <p:tgtEl>
                                          <p:spTgt spid="8"/>
                                        </p:tgtEl>
                                      </p:cBhvr>
                                      <p:to x="100000" y="95000"/>
                                    </p:animScale>
                                    <p:animScale>
                                      <p:cBhvr>
                                        <p:cTn id="45" dur="166" decel="50000">
                                          <p:stCondLst>
                                            <p:cond delay="1834"/>
                                          </p:stCondLst>
                                        </p:cTn>
                                        <p:tgtEl>
                                          <p:spTgt spid="8"/>
                                        </p:tgtEl>
                                      </p:cBhvr>
                                      <p:to x="100000" y="100000"/>
                                    </p:animScale>
                                  </p:childTnLst>
                                </p:cTn>
                              </p:par>
                            </p:childTnLst>
                          </p:cTn>
                        </p:par>
                        <p:par>
                          <p:cTn id="46" fill="hold">
                            <p:stCondLst>
                              <p:cond delay="5250"/>
                            </p:stCondLst>
                            <p:childTnLst>
                              <p:par>
                                <p:cTn id="47" presetID="26" presetClass="entr" presetSubtype="0" fill="hold" grpId="0" nodeType="afterEffect">
                                  <p:stCondLst>
                                    <p:cond delay="0"/>
                                  </p:stCondLst>
                                  <p:childTnLst>
                                    <p:set>
                                      <p:cBhvr>
                                        <p:cTn id="48" dur="1" fill="hold">
                                          <p:stCondLst>
                                            <p:cond delay="0"/>
                                          </p:stCondLst>
                                        </p:cTn>
                                        <p:tgtEl>
                                          <p:spTgt spid="9"/>
                                        </p:tgtEl>
                                        <p:attrNameLst>
                                          <p:attrName>style.visibility</p:attrName>
                                        </p:attrNameLst>
                                      </p:cBhvr>
                                      <p:to>
                                        <p:strVal val="visible"/>
                                      </p:to>
                                    </p:set>
                                    <p:animEffect transition="in" filter="wipe(down)">
                                      <p:cBhvr>
                                        <p:cTn id="49" dur="580">
                                          <p:stCondLst>
                                            <p:cond delay="0"/>
                                          </p:stCondLst>
                                        </p:cTn>
                                        <p:tgtEl>
                                          <p:spTgt spid="9"/>
                                        </p:tgtEl>
                                      </p:cBhvr>
                                    </p:animEffect>
                                    <p:anim calcmode="lin" valueType="num">
                                      <p:cBhvr>
                                        <p:cTn id="50" dur="1822" tmFilter="0,0; 0.14,0.36; 0.43,0.73; 0.71,0.91; 1.0,1.0">
                                          <p:stCondLst>
                                            <p:cond delay="0"/>
                                          </p:stCondLst>
                                        </p:cTn>
                                        <p:tgtEl>
                                          <p:spTgt spid="9"/>
                                        </p:tgtEl>
                                        <p:attrNameLst>
                                          <p:attrName>ppt_x</p:attrName>
                                        </p:attrNameLst>
                                      </p:cBhvr>
                                      <p:tavLst>
                                        <p:tav tm="0">
                                          <p:val>
                                            <p:strVal val="#ppt_x-0.25"/>
                                          </p:val>
                                        </p:tav>
                                        <p:tav tm="100000">
                                          <p:val>
                                            <p:strVal val="#ppt_x"/>
                                          </p:val>
                                        </p:tav>
                                      </p:tavLst>
                                    </p:anim>
                                    <p:anim calcmode="lin" valueType="num">
                                      <p:cBhvr>
                                        <p:cTn id="51" dur="664" tmFilter="0.0,0.0; 0.25,0.07; 0.50,0.2; 0.75,0.467; 1.0,1.0">
                                          <p:stCondLst>
                                            <p:cond delay="0"/>
                                          </p:stCondLst>
                                        </p:cTn>
                                        <p:tgtEl>
                                          <p:spTgt spid="9"/>
                                        </p:tgtEl>
                                        <p:attrNameLst>
                                          <p:attrName>ppt_y</p:attrName>
                                        </p:attrNameLst>
                                      </p:cBhvr>
                                      <p:tavLst>
                                        <p:tav tm="0" fmla="#ppt_y-sin(pi*$)/3">
                                          <p:val>
                                            <p:fltVal val="0.5"/>
                                          </p:val>
                                        </p:tav>
                                        <p:tav tm="100000">
                                          <p:val>
                                            <p:fltVal val="1"/>
                                          </p:val>
                                        </p:tav>
                                      </p:tavLst>
                                    </p:anim>
                                    <p:anim calcmode="lin" valueType="num">
                                      <p:cBhvr>
                                        <p:cTn id="52" dur="664" tmFilter="0, 0; 0.125,0.2665; 0.25,0.4; 0.375,0.465; 0.5,0.5;  0.625,0.535; 0.75,0.6; 0.875,0.7335; 1,1">
                                          <p:stCondLst>
                                            <p:cond delay="664"/>
                                          </p:stCondLst>
                                        </p:cTn>
                                        <p:tgtEl>
                                          <p:spTgt spid="9"/>
                                        </p:tgtEl>
                                        <p:attrNameLst>
                                          <p:attrName>ppt_y</p:attrName>
                                        </p:attrNameLst>
                                      </p:cBhvr>
                                      <p:tavLst>
                                        <p:tav tm="0" fmla="#ppt_y-sin(pi*$)/9">
                                          <p:val>
                                            <p:fltVal val="0"/>
                                          </p:val>
                                        </p:tav>
                                        <p:tav tm="100000">
                                          <p:val>
                                            <p:fltVal val="1"/>
                                          </p:val>
                                        </p:tav>
                                      </p:tavLst>
                                    </p:anim>
                                    <p:anim calcmode="lin" valueType="num">
                                      <p:cBhvr>
                                        <p:cTn id="53" dur="332" tmFilter="0, 0; 0.125,0.2665; 0.25,0.4; 0.375,0.465; 0.5,0.5;  0.625,0.535; 0.75,0.6; 0.875,0.7335; 1,1">
                                          <p:stCondLst>
                                            <p:cond delay="1324"/>
                                          </p:stCondLst>
                                        </p:cTn>
                                        <p:tgtEl>
                                          <p:spTgt spid="9"/>
                                        </p:tgtEl>
                                        <p:attrNameLst>
                                          <p:attrName>ppt_y</p:attrName>
                                        </p:attrNameLst>
                                      </p:cBhvr>
                                      <p:tavLst>
                                        <p:tav tm="0" fmla="#ppt_y-sin(pi*$)/27">
                                          <p:val>
                                            <p:fltVal val="0"/>
                                          </p:val>
                                        </p:tav>
                                        <p:tav tm="100000">
                                          <p:val>
                                            <p:fltVal val="1"/>
                                          </p:val>
                                        </p:tav>
                                      </p:tavLst>
                                    </p:anim>
                                    <p:anim calcmode="lin" valueType="num">
                                      <p:cBhvr>
                                        <p:cTn id="54" dur="164" tmFilter="0, 0; 0.125,0.2665; 0.25,0.4; 0.375,0.465; 0.5,0.5;  0.625,0.535; 0.75,0.6; 0.875,0.7335; 1,1">
                                          <p:stCondLst>
                                            <p:cond delay="1656"/>
                                          </p:stCondLst>
                                        </p:cTn>
                                        <p:tgtEl>
                                          <p:spTgt spid="9"/>
                                        </p:tgtEl>
                                        <p:attrNameLst>
                                          <p:attrName>ppt_y</p:attrName>
                                        </p:attrNameLst>
                                      </p:cBhvr>
                                      <p:tavLst>
                                        <p:tav tm="0" fmla="#ppt_y-sin(pi*$)/81">
                                          <p:val>
                                            <p:fltVal val="0"/>
                                          </p:val>
                                        </p:tav>
                                        <p:tav tm="100000">
                                          <p:val>
                                            <p:fltVal val="1"/>
                                          </p:val>
                                        </p:tav>
                                      </p:tavLst>
                                    </p:anim>
                                    <p:animScale>
                                      <p:cBhvr>
                                        <p:cTn id="55" dur="26">
                                          <p:stCondLst>
                                            <p:cond delay="650"/>
                                          </p:stCondLst>
                                        </p:cTn>
                                        <p:tgtEl>
                                          <p:spTgt spid="9"/>
                                        </p:tgtEl>
                                      </p:cBhvr>
                                      <p:to x="100000" y="60000"/>
                                    </p:animScale>
                                    <p:animScale>
                                      <p:cBhvr>
                                        <p:cTn id="56" dur="166" decel="50000">
                                          <p:stCondLst>
                                            <p:cond delay="676"/>
                                          </p:stCondLst>
                                        </p:cTn>
                                        <p:tgtEl>
                                          <p:spTgt spid="9"/>
                                        </p:tgtEl>
                                      </p:cBhvr>
                                      <p:to x="100000" y="100000"/>
                                    </p:animScale>
                                    <p:animScale>
                                      <p:cBhvr>
                                        <p:cTn id="57" dur="26">
                                          <p:stCondLst>
                                            <p:cond delay="1312"/>
                                          </p:stCondLst>
                                        </p:cTn>
                                        <p:tgtEl>
                                          <p:spTgt spid="9"/>
                                        </p:tgtEl>
                                      </p:cBhvr>
                                      <p:to x="100000" y="80000"/>
                                    </p:animScale>
                                    <p:animScale>
                                      <p:cBhvr>
                                        <p:cTn id="58" dur="166" decel="50000">
                                          <p:stCondLst>
                                            <p:cond delay="1338"/>
                                          </p:stCondLst>
                                        </p:cTn>
                                        <p:tgtEl>
                                          <p:spTgt spid="9"/>
                                        </p:tgtEl>
                                      </p:cBhvr>
                                      <p:to x="100000" y="100000"/>
                                    </p:animScale>
                                    <p:animScale>
                                      <p:cBhvr>
                                        <p:cTn id="59" dur="26">
                                          <p:stCondLst>
                                            <p:cond delay="1642"/>
                                          </p:stCondLst>
                                        </p:cTn>
                                        <p:tgtEl>
                                          <p:spTgt spid="9"/>
                                        </p:tgtEl>
                                      </p:cBhvr>
                                      <p:to x="100000" y="90000"/>
                                    </p:animScale>
                                    <p:animScale>
                                      <p:cBhvr>
                                        <p:cTn id="60" dur="166" decel="50000">
                                          <p:stCondLst>
                                            <p:cond delay="1668"/>
                                          </p:stCondLst>
                                        </p:cTn>
                                        <p:tgtEl>
                                          <p:spTgt spid="9"/>
                                        </p:tgtEl>
                                      </p:cBhvr>
                                      <p:to x="100000" y="100000"/>
                                    </p:animScale>
                                    <p:animScale>
                                      <p:cBhvr>
                                        <p:cTn id="61" dur="26">
                                          <p:stCondLst>
                                            <p:cond delay="1808"/>
                                          </p:stCondLst>
                                        </p:cTn>
                                        <p:tgtEl>
                                          <p:spTgt spid="9"/>
                                        </p:tgtEl>
                                      </p:cBhvr>
                                      <p:to x="100000" y="95000"/>
                                    </p:animScale>
                                    <p:animScale>
                                      <p:cBhvr>
                                        <p:cTn id="62" dur="166" decel="50000">
                                          <p:stCondLst>
                                            <p:cond delay="1834"/>
                                          </p:stCondLst>
                                        </p:cTn>
                                        <p:tgtEl>
                                          <p:spTgt spid="9"/>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21" grpId="0"/>
      <p:bldP spid="8" grpId="0"/>
      <p:bldP spid="9"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3CE41003-1B2F-4607-8795-8EDD7E6A18D4}"/>
              </a:ext>
            </a:extLst>
          </p:cNvPr>
          <p:cNvSpPr>
            <a:spLocks noGrp="1"/>
          </p:cNvSpPr>
          <p:nvPr>
            <p:ph sz="half" idx="2"/>
          </p:nvPr>
        </p:nvSpPr>
        <p:spPr>
          <a:xfrm>
            <a:off x="6924782" y="3205537"/>
            <a:ext cx="3811713" cy="2753110"/>
          </a:xfrm>
        </p:spPr>
        <p:txBody>
          <a:bodyPr>
            <a:normAutofit/>
          </a:bodyPr>
          <a:lstStyle/>
          <a:p>
            <a:pPr marL="0" indent="0">
              <a:buNone/>
            </a:pPr>
            <a:r>
              <a:rPr lang="en-US" sz="1800" b="1" dirty="0">
                <a:solidFill>
                  <a:srgbClr val="00B0F0"/>
                </a:solidFill>
              </a:rPr>
              <a:t>A qualitative desk-based approach combining academic and industry data from ONS, </a:t>
            </a:r>
            <a:r>
              <a:rPr lang="en-US" sz="1800" b="1" dirty="0" err="1">
                <a:solidFill>
                  <a:srgbClr val="00B0F0"/>
                </a:solidFill>
              </a:rPr>
              <a:t>UKHospitality</a:t>
            </a:r>
            <a:r>
              <a:rPr lang="en-US" sz="1800" b="1" dirty="0">
                <a:solidFill>
                  <a:srgbClr val="00B0F0"/>
                </a:solidFill>
              </a:rPr>
              <a:t>, and VisitBritain. Frameworks include PESTLE, SWOT, 5 Whys, and DPSIR.</a:t>
            </a:r>
          </a:p>
          <a:p>
            <a:endParaRPr lang="en-GB" dirty="0"/>
          </a:p>
        </p:txBody>
      </p:sp>
      <p:sp>
        <p:nvSpPr>
          <p:cNvPr id="9" name="Text Placeholder 4">
            <a:extLst>
              <a:ext uri="{FF2B5EF4-FFF2-40B4-BE49-F238E27FC236}">
                <a16:creationId xmlns:a16="http://schemas.microsoft.com/office/drawing/2014/main" id="{149FCCDA-1601-4F22-BAC5-C13EBACF729B}"/>
              </a:ext>
            </a:extLst>
          </p:cNvPr>
          <p:cNvSpPr>
            <a:spLocks noGrp="1"/>
          </p:cNvSpPr>
          <p:nvPr>
            <p:ph type="title"/>
          </p:nvPr>
        </p:nvSpPr>
        <p:spPr>
          <a:xfrm>
            <a:off x="739740" y="815783"/>
            <a:ext cx="10561833" cy="708025"/>
          </a:xfrm>
          <a:ln>
            <a:solidFill>
              <a:srgbClr val="00B0F0"/>
            </a:solidFill>
          </a:ln>
          <a:effectLst>
            <a:glow rad="228600">
              <a:schemeClr val="accent5">
                <a:satMod val="175000"/>
                <a:alpha val="40000"/>
              </a:schemeClr>
            </a:glow>
            <a:reflection blurRad="6350" stA="50000" endA="295" endPos="92000" dist="101600" dir="5400000" sy="-100000" algn="bl" rotWithShape="0"/>
          </a:effectLst>
        </p:spPr>
        <p:txBody>
          <a:bodyPr>
            <a:normAutofit/>
          </a:bodyPr>
          <a:lstStyle/>
          <a:p>
            <a:r>
              <a:rPr lang="en-US" sz="2800" b="1" dirty="0">
                <a:solidFill>
                  <a:schemeClr val="accent6">
                    <a:lumMod val="75000"/>
                  </a:schemeClr>
                </a:solidFill>
              </a:rPr>
              <a:t>Research Approach</a:t>
            </a:r>
            <a:endParaRPr lang="en-GB" sz="2800" b="1" dirty="0">
              <a:solidFill>
                <a:schemeClr val="accent6">
                  <a:lumMod val="75000"/>
                </a:schemeClr>
              </a:solidFill>
            </a:endParaRPr>
          </a:p>
        </p:txBody>
      </p:sp>
      <p:pic>
        <p:nvPicPr>
          <p:cNvPr id="12" name="Content Placeholder 11" descr="A magnifying glass over a globe&#10;&#10;AI-generated content may be incorrect.">
            <a:extLst>
              <a:ext uri="{FF2B5EF4-FFF2-40B4-BE49-F238E27FC236}">
                <a16:creationId xmlns:a16="http://schemas.microsoft.com/office/drawing/2014/main" id="{F6805A9C-8D7F-40A7-BAC6-867F1E43F240}"/>
              </a:ext>
            </a:extLst>
          </p:cNvPr>
          <p:cNvPicPr>
            <a:picLocks noGrp="1" noChangeAspect="1"/>
          </p:cNvPicPr>
          <p:nvPr>
            <p:ph sz="half" idx="1"/>
          </p:nvPr>
        </p:nvPicPr>
        <p:blipFill>
          <a:blip r:embed="rId2"/>
          <a:stretch>
            <a:fillRect/>
          </a:stretch>
        </p:blipFill>
        <p:spPr>
          <a:xfrm>
            <a:off x="1953193" y="2935095"/>
            <a:ext cx="3229426" cy="2753109"/>
          </a:xfrm>
          <a:prstGeom prst="rect">
            <a:avLst/>
          </a:prstGeom>
        </p:spPr>
      </p:pic>
    </p:spTree>
    <p:extLst>
      <p:ext uri="{BB962C8B-B14F-4D97-AF65-F5344CB8AC3E}">
        <p14:creationId xmlns:p14="http://schemas.microsoft.com/office/powerpoint/2010/main" val="7086501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afterEffect">
                                  <p:stCondLst>
                                    <p:cond delay="0"/>
                                  </p:stCondLst>
                                  <p:childTnLst>
                                    <p:set>
                                      <p:cBhvr>
                                        <p:cTn id="6" dur="1" fill="hold">
                                          <p:stCondLst>
                                            <p:cond delay="0"/>
                                          </p:stCondLst>
                                        </p:cTn>
                                        <p:tgtEl>
                                          <p:spTgt spid="9">
                                            <p:bg/>
                                          </p:spTgt>
                                        </p:tgtEl>
                                        <p:attrNameLst>
                                          <p:attrName>style.visibility</p:attrName>
                                        </p:attrNameLst>
                                      </p:cBhvr>
                                      <p:to>
                                        <p:strVal val="visible"/>
                                      </p:to>
                                    </p:set>
                                    <p:animEffect transition="in" filter="randombar(horizontal)">
                                      <p:cBhvr>
                                        <p:cTn id="7" dur="500"/>
                                        <p:tgtEl>
                                          <p:spTgt spid="9">
                                            <p:bg/>
                                          </p:spTgt>
                                        </p:tgtEl>
                                      </p:cBhvr>
                                    </p:animEffect>
                                  </p:childTnLst>
                                </p:cTn>
                              </p:par>
                            </p:childTnLst>
                          </p:cTn>
                        </p:par>
                        <p:par>
                          <p:cTn id="8" fill="hold">
                            <p:stCondLst>
                              <p:cond delay="500"/>
                            </p:stCondLst>
                            <p:childTnLst>
                              <p:par>
                                <p:cTn id="9" presetID="14" presetClass="entr" presetSubtype="10" fill="hold" grpId="0" nodeType="afterEffect">
                                  <p:stCondLst>
                                    <p:cond delay="0"/>
                                  </p:stCondLst>
                                  <p:childTnLst>
                                    <p:set>
                                      <p:cBhvr>
                                        <p:cTn id="10" dur="1" fill="hold">
                                          <p:stCondLst>
                                            <p:cond delay="0"/>
                                          </p:stCondLst>
                                        </p:cTn>
                                        <p:tgtEl>
                                          <p:spTgt spid="9">
                                            <p:txEl>
                                              <p:pRg st="0" end="0"/>
                                            </p:txEl>
                                          </p:spTgt>
                                        </p:tgtEl>
                                        <p:attrNameLst>
                                          <p:attrName>style.visibility</p:attrName>
                                        </p:attrNameLst>
                                      </p:cBhvr>
                                      <p:to>
                                        <p:strVal val="visible"/>
                                      </p:to>
                                    </p:set>
                                    <p:animEffect transition="in" filter="randombar(horizontal)">
                                      <p:cBhvr>
                                        <p:cTn id="11" dur="500"/>
                                        <p:tgtEl>
                                          <p:spTgt spid="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3109AA-DF0A-4221-867B-4CA6E4DEB6A8}"/>
              </a:ext>
            </a:extLst>
          </p:cNvPr>
          <p:cNvSpPr>
            <a:spLocks noGrp="1"/>
          </p:cNvSpPr>
          <p:nvPr>
            <p:ph type="title"/>
          </p:nvPr>
        </p:nvSpPr>
        <p:spPr>
          <a:xfrm>
            <a:off x="860467" y="716814"/>
            <a:ext cx="10564396" cy="706964"/>
          </a:xfrm>
          <a:ln>
            <a:solidFill>
              <a:schemeClr val="accent5">
                <a:lumMod val="75000"/>
              </a:schemeClr>
            </a:solidFill>
          </a:ln>
          <a:effectLst>
            <a:glow rad="101600">
              <a:srgbClr val="00B050">
                <a:alpha val="60000"/>
              </a:srgbClr>
            </a:glow>
            <a:reflection blurRad="6350" stA="50000" endA="295" endPos="92000" dist="101600" dir="5400000" sy="-100000" algn="bl" rotWithShape="0"/>
          </a:effectLst>
        </p:spPr>
        <p:txBody>
          <a:bodyPr/>
          <a:lstStyle/>
          <a:p>
            <a:r>
              <a:rPr lang="en-US" sz="2800" b="1" dirty="0">
                <a:solidFill>
                  <a:srgbClr val="92D050"/>
                </a:solidFill>
              </a:rPr>
              <a:t>Analytical Frameworks</a:t>
            </a:r>
            <a:endParaRPr lang="en-GB" sz="2800" b="1" dirty="0">
              <a:solidFill>
                <a:srgbClr val="92D050"/>
              </a:solidFill>
            </a:endParaRPr>
          </a:p>
        </p:txBody>
      </p:sp>
      <p:sp>
        <p:nvSpPr>
          <p:cNvPr id="5" name="Text Placeholder 4">
            <a:extLst>
              <a:ext uri="{FF2B5EF4-FFF2-40B4-BE49-F238E27FC236}">
                <a16:creationId xmlns:a16="http://schemas.microsoft.com/office/drawing/2014/main" id="{35FB2B99-3445-4E3D-BDFA-039A92F6DA21}"/>
              </a:ext>
            </a:extLst>
          </p:cNvPr>
          <p:cNvSpPr>
            <a:spLocks noGrp="1"/>
          </p:cNvSpPr>
          <p:nvPr>
            <p:ph sz="half" idx="1"/>
          </p:nvPr>
        </p:nvSpPr>
        <p:spPr>
          <a:xfrm>
            <a:off x="630132" y="2245525"/>
            <a:ext cx="4400913" cy="1843385"/>
          </a:xfrm>
        </p:spPr>
        <p:txBody>
          <a:bodyPr>
            <a:normAutofit fontScale="92500"/>
          </a:bodyPr>
          <a:lstStyle/>
          <a:p>
            <a:pPr lvl="0"/>
            <a:r>
              <a:rPr lang="en-US" sz="1600" b="1" i="1" dirty="0">
                <a:solidFill>
                  <a:srgbClr val="00B0F0"/>
                </a:solidFill>
                <a:latin typeface="+mj-lt"/>
              </a:rPr>
              <a:t>PESTLE examined external pressures (</a:t>
            </a:r>
            <a:r>
              <a:rPr lang="en-US" sz="1600" b="1" i="1" dirty="0" err="1">
                <a:solidFill>
                  <a:srgbClr val="00B0F0"/>
                </a:solidFill>
                <a:latin typeface="+mj-lt"/>
              </a:rPr>
              <a:t>Asmoro</a:t>
            </a:r>
            <a:r>
              <a:rPr lang="en-US" sz="1600" b="1" i="1" dirty="0">
                <a:solidFill>
                  <a:srgbClr val="00B0F0"/>
                </a:solidFill>
                <a:latin typeface="+mj-lt"/>
              </a:rPr>
              <a:t>, 2021); </a:t>
            </a:r>
            <a:r>
              <a:rPr lang="en-US" sz="1600" b="1" i="1" dirty="0">
                <a:solidFill>
                  <a:srgbClr val="FFC000"/>
                </a:solidFill>
                <a:latin typeface="+mj-lt"/>
              </a:rPr>
              <a:t>SWOT evaluated internal capacities (Evans, 2020); </a:t>
            </a:r>
            <a:r>
              <a:rPr lang="en-US" sz="1600" b="1" i="1" dirty="0">
                <a:solidFill>
                  <a:srgbClr val="00B050"/>
                </a:solidFill>
                <a:latin typeface="+mj-lt"/>
              </a:rPr>
              <a:t>5 Whys traced root causes (</a:t>
            </a:r>
            <a:r>
              <a:rPr lang="en-US" sz="1600" b="1" i="1" dirty="0" err="1">
                <a:solidFill>
                  <a:srgbClr val="00B050"/>
                </a:solidFill>
                <a:latin typeface="+mj-lt"/>
              </a:rPr>
              <a:t>Barsalou</a:t>
            </a:r>
            <a:r>
              <a:rPr lang="en-US" sz="1600" b="1" i="1" dirty="0">
                <a:solidFill>
                  <a:srgbClr val="00B050"/>
                </a:solidFill>
                <a:latin typeface="+mj-lt"/>
              </a:rPr>
              <a:t> and </a:t>
            </a:r>
            <a:r>
              <a:rPr lang="en-US" sz="1600" b="1" i="1" dirty="0" err="1">
                <a:solidFill>
                  <a:srgbClr val="00B050"/>
                </a:solidFill>
                <a:latin typeface="+mj-lt"/>
              </a:rPr>
              <a:t>Starzyńska</a:t>
            </a:r>
            <a:r>
              <a:rPr lang="en-US" sz="1600" b="1" i="1" dirty="0">
                <a:solidFill>
                  <a:srgbClr val="00B050"/>
                </a:solidFill>
                <a:latin typeface="+mj-lt"/>
              </a:rPr>
              <a:t>, 2023); </a:t>
            </a:r>
            <a:r>
              <a:rPr lang="en-US" sz="1600" b="1" i="1" dirty="0">
                <a:solidFill>
                  <a:schemeClr val="accent5">
                    <a:lumMod val="75000"/>
                  </a:schemeClr>
                </a:solidFill>
                <a:latin typeface="+mj-lt"/>
              </a:rPr>
              <a:t>DPSIR mapped drivers, impacts, and responses (</a:t>
            </a:r>
            <a:r>
              <a:rPr lang="en-US" sz="1600" b="1" i="1" dirty="0" err="1">
                <a:solidFill>
                  <a:schemeClr val="accent5">
                    <a:lumMod val="75000"/>
                  </a:schemeClr>
                </a:solidFill>
                <a:latin typeface="+mj-lt"/>
              </a:rPr>
              <a:t>Carr</a:t>
            </a:r>
            <a:r>
              <a:rPr lang="en-US" sz="1600" b="1" i="1" dirty="0">
                <a:solidFill>
                  <a:schemeClr val="accent5">
                    <a:lumMod val="75000"/>
                  </a:schemeClr>
                </a:solidFill>
                <a:latin typeface="+mj-lt"/>
              </a:rPr>
              <a:t>, 2007). </a:t>
            </a:r>
            <a:r>
              <a:rPr lang="en-US" sz="1600" b="1" i="1" dirty="0">
                <a:solidFill>
                  <a:srgbClr val="FF0000"/>
                </a:solidFill>
                <a:latin typeface="+mj-lt"/>
              </a:rPr>
              <a:t>Together they show adaptation at multiple levels.</a:t>
            </a:r>
            <a:endParaRPr lang="en-US" sz="1600" b="1" i="1" u="none" strike="noStrike" cap="none" dirty="0">
              <a:solidFill>
                <a:srgbClr val="FF0000"/>
              </a:solidFill>
              <a:latin typeface="+mj-lt"/>
              <a:cs typeface="Arial"/>
              <a:sym typeface="Livvic"/>
            </a:endParaRPr>
          </a:p>
          <a:p>
            <a:pPr marL="285750" indent="-285750">
              <a:lnSpc>
                <a:spcPct val="200000"/>
              </a:lnSpc>
              <a:buFont typeface="Wingdings" panose="05000000000000000000" pitchFamily="2" charset="2"/>
              <a:buChar char="ü"/>
            </a:pPr>
            <a:endParaRPr lang="en-US" sz="1200" b="1" i="0" u="none" strike="noStrike" cap="none" dirty="0">
              <a:solidFill>
                <a:srgbClr val="000000"/>
              </a:solidFill>
              <a:latin typeface="+mj-lt"/>
              <a:cs typeface="Arial"/>
              <a:sym typeface="Livvic"/>
            </a:endParaRPr>
          </a:p>
          <a:p>
            <a:pPr marL="285750" indent="-285750">
              <a:lnSpc>
                <a:spcPct val="200000"/>
              </a:lnSpc>
              <a:buFont typeface="Wingdings" panose="05000000000000000000" pitchFamily="2" charset="2"/>
              <a:buChar char="ü"/>
            </a:pPr>
            <a:endParaRPr lang="en-US" sz="1200" b="1" i="0" u="none" strike="noStrike" cap="none" dirty="0">
              <a:solidFill>
                <a:srgbClr val="000000"/>
              </a:solidFill>
              <a:latin typeface="+mj-lt"/>
              <a:cs typeface="Arial"/>
              <a:sym typeface="Livvic"/>
            </a:endParaRPr>
          </a:p>
          <a:p>
            <a:pPr marL="285750" indent="-285750">
              <a:lnSpc>
                <a:spcPct val="200000"/>
              </a:lnSpc>
              <a:buFont typeface="Wingdings" panose="05000000000000000000" pitchFamily="2" charset="2"/>
              <a:buChar char="ü"/>
            </a:pPr>
            <a:endParaRPr lang="en-US" sz="1200" b="1" i="0" u="none" strike="noStrike" cap="none" dirty="0">
              <a:solidFill>
                <a:srgbClr val="000000"/>
              </a:solidFill>
              <a:latin typeface="+mj-lt"/>
              <a:cs typeface="Arial"/>
              <a:sym typeface="Livvic"/>
            </a:endParaRPr>
          </a:p>
          <a:p>
            <a:pPr marL="285750" indent="-285750">
              <a:lnSpc>
                <a:spcPct val="200000"/>
              </a:lnSpc>
              <a:buFont typeface="Wingdings" panose="05000000000000000000" pitchFamily="2" charset="2"/>
              <a:buChar char="ü"/>
            </a:pPr>
            <a:endParaRPr lang="en-US" sz="1200" b="1" i="0" u="none" strike="noStrike" cap="none" dirty="0">
              <a:solidFill>
                <a:srgbClr val="000000"/>
              </a:solidFill>
              <a:latin typeface="+mj-lt"/>
              <a:cs typeface="Arial"/>
              <a:sym typeface="Livvic"/>
            </a:endParaRPr>
          </a:p>
          <a:p>
            <a:pPr marL="0" indent="0">
              <a:lnSpc>
                <a:spcPct val="200000"/>
              </a:lnSpc>
              <a:buNone/>
            </a:pPr>
            <a:endParaRPr lang="en-US" sz="1400" dirty="0">
              <a:latin typeface="Livvic"/>
              <a:ea typeface="Livvic"/>
              <a:cs typeface="Livvic"/>
              <a:sym typeface="Livvic"/>
            </a:endParaRPr>
          </a:p>
          <a:p>
            <a:endParaRPr lang="en-GB" dirty="0"/>
          </a:p>
        </p:txBody>
      </p:sp>
      <p:pic>
        <p:nvPicPr>
          <p:cNvPr id="7" name="Content Placeholder 6">
            <a:extLst>
              <a:ext uri="{FF2B5EF4-FFF2-40B4-BE49-F238E27FC236}">
                <a16:creationId xmlns:a16="http://schemas.microsoft.com/office/drawing/2014/main" id="{E7A366D7-8106-44EB-A3B7-4FFF3AC77759}"/>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721660" y="4088910"/>
            <a:ext cx="2693755" cy="2466002"/>
          </a:xfrm>
        </p:spPr>
      </p:pic>
      <p:sp>
        <p:nvSpPr>
          <p:cNvPr id="9" name="TextBox 8">
            <a:extLst>
              <a:ext uri="{FF2B5EF4-FFF2-40B4-BE49-F238E27FC236}">
                <a16:creationId xmlns:a16="http://schemas.microsoft.com/office/drawing/2014/main" id="{60B8C070-7E56-42AF-9A01-A6E2B56346C2}"/>
              </a:ext>
            </a:extLst>
          </p:cNvPr>
          <p:cNvSpPr txBox="1"/>
          <p:nvPr/>
        </p:nvSpPr>
        <p:spPr>
          <a:xfrm>
            <a:off x="860467" y="6375257"/>
            <a:ext cx="2416139" cy="307777"/>
          </a:xfrm>
          <a:prstGeom prst="rect">
            <a:avLst/>
          </a:prstGeom>
          <a:noFill/>
        </p:spPr>
        <p:txBody>
          <a:bodyPr wrap="square">
            <a:spAutoFit/>
          </a:bodyPr>
          <a:lstStyle/>
          <a:p>
            <a:r>
              <a:rPr lang="en-GB" sz="1400" b="1" dirty="0"/>
              <a:t>(</a:t>
            </a:r>
            <a:r>
              <a:rPr lang="en-GB" sz="1400" b="1" dirty="0" err="1"/>
              <a:t>BusinessBalls</a:t>
            </a:r>
            <a:r>
              <a:rPr lang="en-GB" sz="1400" b="1" dirty="0"/>
              <a:t>, 2017)</a:t>
            </a:r>
          </a:p>
        </p:txBody>
      </p:sp>
      <p:pic>
        <p:nvPicPr>
          <p:cNvPr id="11" name="Picture 10">
            <a:extLst>
              <a:ext uri="{FF2B5EF4-FFF2-40B4-BE49-F238E27FC236}">
                <a16:creationId xmlns:a16="http://schemas.microsoft.com/office/drawing/2014/main" id="{78803FD0-1667-4C68-A885-8062257C9B0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989858" y="2376904"/>
            <a:ext cx="2818384" cy="3689520"/>
          </a:xfrm>
          <a:prstGeom prst="rect">
            <a:avLst/>
          </a:prstGeom>
        </p:spPr>
      </p:pic>
      <p:sp>
        <p:nvSpPr>
          <p:cNvPr id="13" name="TextBox 12">
            <a:extLst>
              <a:ext uri="{FF2B5EF4-FFF2-40B4-BE49-F238E27FC236}">
                <a16:creationId xmlns:a16="http://schemas.microsoft.com/office/drawing/2014/main" id="{8858BECC-B1A0-4C54-8BC7-77904483BE90}"/>
              </a:ext>
            </a:extLst>
          </p:cNvPr>
          <p:cNvSpPr txBox="1"/>
          <p:nvPr/>
        </p:nvSpPr>
        <p:spPr>
          <a:xfrm>
            <a:off x="9539742" y="6339105"/>
            <a:ext cx="2114764" cy="307777"/>
          </a:xfrm>
          <a:prstGeom prst="rect">
            <a:avLst/>
          </a:prstGeom>
          <a:noFill/>
        </p:spPr>
        <p:txBody>
          <a:bodyPr wrap="square">
            <a:spAutoFit/>
          </a:bodyPr>
          <a:lstStyle/>
          <a:p>
            <a:r>
              <a:rPr lang="en-GB" sz="1400" b="1" dirty="0"/>
              <a:t>(IBISWorld, 2020)</a:t>
            </a:r>
          </a:p>
        </p:txBody>
      </p:sp>
      <p:pic>
        <p:nvPicPr>
          <p:cNvPr id="17" name="Picture 16">
            <a:extLst>
              <a:ext uri="{FF2B5EF4-FFF2-40B4-BE49-F238E27FC236}">
                <a16:creationId xmlns:a16="http://schemas.microsoft.com/office/drawing/2014/main" id="{74E73AB1-AB10-432F-B494-2E6B6D9DC15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088630" y="4364519"/>
            <a:ext cx="2969430" cy="1965064"/>
          </a:xfrm>
          <a:prstGeom prst="rect">
            <a:avLst/>
          </a:prstGeom>
        </p:spPr>
      </p:pic>
      <p:sp>
        <p:nvSpPr>
          <p:cNvPr id="19" name="TextBox 18">
            <a:extLst>
              <a:ext uri="{FF2B5EF4-FFF2-40B4-BE49-F238E27FC236}">
                <a16:creationId xmlns:a16="http://schemas.microsoft.com/office/drawing/2014/main" id="{3BC84FCD-3DB1-4900-ADDF-CEF2C3B2BE71}"/>
              </a:ext>
            </a:extLst>
          </p:cNvPr>
          <p:cNvSpPr txBox="1"/>
          <p:nvPr/>
        </p:nvSpPr>
        <p:spPr>
          <a:xfrm>
            <a:off x="3933076" y="6375307"/>
            <a:ext cx="3280538" cy="307777"/>
          </a:xfrm>
          <a:prstGeom prst="rect">
            <a:avLst/>
          </a:prstGeom>
          <a:noFill/>
        </p:spPr>
        <p:txBody>
          <a:bodyPr wrap="square">
            <a:spAutoFit/>
          </a:bodyPr>
          <a:lstStyle/>
          <a:p>
            <a:r>
              <a:rPr lang="en-GB" sz="1400" b="1" dirty="0"/>
              <a:t>(NEXGEN Asset Management, 2024)</a:t>
            </a:r>
          </a:p>
        </p:txBody>
      </p:sp>
      <p:pic>
        <p:nvPicPr>
          <p:cNvPr id="21" name="Picture 20">
            <a:extLst>
              <a:ext uri="{FF2B5EF4-FFF2-40B4-BE49-F238E27FC236}">
                <a16:creationId xmlns:a16="http://schemas.microsoft.com/office/drawing/2014/main" id="{0A7E3ACC-19DB-4166-BBC9-3136090FD70D}"/>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361333" y="2357231"/>
            <a:ext cx="2662626" cy="1653787"/>
          </a:xfrm>
          <a:prstGeom prst="rect">
            <a:avLst/>
          </a:prstGeom>
        </p:spPr>
      </p:pic>
      <p:sp>
        <p:nvSpPr>
          <p:cNvPr id="23" name="TextBox 22">
            <a:extLst>
              <a:ext uri="{FF2B5EF4-FFF2-40B4-BE49-F238E27FC236}">
                <a16:creationId xmlns:a16="http://schemas.microsoft.com/office/drawing/2014/main" id="{78103D5C-D672-4032-937A-86D80C925803}"/>
              </a:ext>
            </a:extLst>
          </p:cNvPr>
          <p:cNvSpPr txBox="1"/>
          <p:nvPr/>
        </p:nvSpPr>
        <p:spPr>
          <a:xfrm>
            <a:off x="5031046" y="4033880"/>
            <a:ext cx="3821435" cy="307777"/>
          </a:xfrm>
          <a:prstGeom prst="rect">
            <a:avLst/>
          </a:prstGeom>
          <a:noFill/>
        </p:spPr>
        <p:txBody>
          <a:bodyPr wrap="square">
            <a:spAutoFit/>
          </a:bodyPr>
          <a:lstStyle/>
          <a:p>
            <a:r>
              <a:rPr lang="en-GB" sz="1400" b="1" dirty="0"/>
              <a:t>(International Resource Panel, 2023)</a:t>
            </a:r>
          </a:p>
        </p:txBody>
      </p:sp>
    </p:spTree>
    <p:extLst>
      <p:ext uri="{BB962C8B-B14F-4D97-AF65-F5344CB8AC3E}">
        <p14:creationId xmlns:p14="http://schemas.microsoft.com/office/powerpoint/2010/main" val="1602201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FC9E17-DE58-4F65-AAF5-84F5A4096222}"/>
              </a:ext>
            </a:extLst>
          </p:cNvPr>
          <p:cNvSpPr>
            <a:spLocks noGrp="1"/>
          </p:cNvSpPr>
          <p:nvPr>
            <p:ph type="title" idx="4294967295"/>
          </p:nvPr>
        </p:nvSpPr>
        <p:spPr>
          <a:xfrm>
            <a:off x="575353" y="489182"/>
            <a:ext cx="11044719" cy="708025"/>
          </a:xfrm>
          <a:ln>
            <a:solidFill>
              <a:srgbClr val="FFFF00"/>
            </a:solidFill>
          </a:ln>
          <a:effectLst>
            <a:glow rad="228600">
              <a:schemeClr val="accent4">
                <a:satMod val="175000"/>
                <a:alpha val="40000"/>
              </a:schemeClr>
            </a:glow>
            <a:reflection blurRad="6350" stA="50000" endA="295" endPos="92000" dist="101600" dir="5400000" sy="-100000" algn="bl" rotWithShape="0"/>
          </a:effectLst>
        </p:spPr>
        <p:txBody>
          <a:bodyPr/>
          <a:lstStyle/>
          <a:p>
            <a:r>
              <a:rPr lang="en-US" sz="2800" b="1" dirty="0">
                <a:solidFill>
                  <a:srgbClr val="C00000"/>
                </a:solidFill>
              </a:rPr>
              <a:t>Macro-Environment (PESTLE)</a:t>
            </a:r>
            <a:endParaRPr lang="en-GB" sz="2800" b="1" dirty="0">
              <a:solidFill>
                <a:srgbClr val="C00000"/>
              </a:solidFill>
            </a:endParaRPr>
          </a:p>
        </p:txBody>
      </p:sp>
      <p:graphicFrame>
        <p:nvGraphicFramePr>
          <p:cNvPr id="10" name="Content Placeholder 3">
            <a:extLst>
              <a:ext uri="{FF2B5EF4-FFF2-40B4-BE49-F238E27FC236}">
                <a16:creationId xmlns:a16="http://schemas.microsoft.com/office/drawing/2014/main" id="{49362E65-ADB7-48D1-9B6D-F488755590C1}"/>
              </a:ext>
            </a:extLst>
          </p:cNvPr>
          <p:cNvGraphicFramePr>
            <a:graphicFrameLocks/>
          </p:cNvGraphicFramePr>
          <p:nvPr>
            <p:extLst>
              <p:ext uri="{D42A27DB-BD31-4B8C-83A1-F6EECF244321}">
                <p14:modId xmlns:p14="http://schemas.microsoft.com/office/powerpoint/2010/main" val="2621032593"/>
              </p:ext>
            </p:extLst>
          </p:nvPr>
        </p:nvGraphicFramePr>
        <p:xfrm>
          <a:off x="575353" y="2137025"/>
          <a:ext cx="10859785" cy="442065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52719100"/>
      </p:ext>
    </p:extLst>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B47FBE-8536-4123-BBB2-19E840495635}"/>
              </a:ext>
            </a:extLst>
          </p:cNvPr>
          <p:cNvSpPr>
            <a:spLocks noGrp="1"/>
          </p:cNvSpPr>
          <p:nvPr>
            <p:ph type="title"/>
          </p:nvPr>
        </p:nvSpPr>
        <p:spPr>
          <a:xfrm>
            <a:off x="877858" y="742458"/>
            <a:ext cx="10577827" cy="706964"/>
          </a:xfrm>
          <a:ln>
            <a:solidFill>
              <a:schemeClr val="accent5">
                <a:lumMod val="60000"/>
                <a:lumOff val="40000"/>
              </a:schemeClr>
            </a:solidFill>
          </a:ln>
          <a:effectLst>
            <a:glow rad="228600">
              <a:schemeClr val="accent5">
                <a:satMod val="175000"/>
                <a:alpha val="40000"/>
              </a:schemeClr>
            </a:glow>
            <a:reflection blurRad="6350" stA="50000" endA="295" endPos="92000" dist="101600" dir="5400000" sy="-100000" algn="bl" rotWithShape="0"/>
          </a:effectLst>
        </p:spPr>
        <p:txBody>
          <a:bodyPr/>
          <a:lstStyle/>
          <a:p>
            <a:r>
              <a:rPr lang="en-GB" sz="2800" b="1" dirty="0">
                <a:solidFill>
                  <a:srgbClr val="00B050"/>
                </a:solidFill>
              </a:rPr>
              <a:t>Systemic View (DPSIR)</a:t>
            </a:r>
          </a:p>
        </p:txBody>
      </p:sp>
      <p:graphicFrame>
        <p:nvGraphicFramePr>
          <p:cNvPr id="9" name="Content Placeholder 4">
            <a:extLst>
              <a:ext uri="{FF2B5EF4-FFF2-40B4-BE49-F238E27FC236}">
                <a16:creationId xmlns:a16="http://schemas.microsoft.com/office/drawing/2014/main" id="{FC7BBED8-2CDB-470E-884C-CB1A3BF59197}"/>
              </a:ext>
            </a:extLst>
          </p:cNvPr>
          <p:cNvGraphicFramePr>
            <a:graphicFrameLocks/>
          </p:cNvGraphicFramePr>
          <p:nvPr>
            <p:extLst>
              <p:ext uri="{D42A27DB-BD31-4B8C-83A1-F6EECF244321}">
                <p14:modId xmlns:p14="http://schemas.microsoft.com/office/powerpoint/2010/main" val="2331825942"/>
              </p:ext>
            </p:extLst>
          </p:nvPr>
        </p:nvGraphicFramePr>
        <p:xfrm>
          <a:off x="1638728" y="2196102"/>
          <a:ext cx="8717623" cy="466189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12337324"/>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8" presetClass="entr" presetSubtype="0" accel="50000" fill="hold" grpId="0" nodeType="afterEffect">
                                  <p:stCondLst>
                                    <p:cond delay="0"/>
                                  </p:stCondLst>
                                  <p:iterate type="lt">
                                    <p:tmPct val="50000"/>
                                  </p:iterate>
                                  <p:childTnLst>
                                    <p:set>
                                      <p:cBhvr>
                                        <p:cTn id="6" dur="1" fill="hold">
                                          <p:stCondLst>
                                            <p:cond delay="0"/>
                                          </p:stCondLst>
                                        </p:cTn>
                                        <p:tgtEl>
                                          <p:spTgt spid="2"/>
                                        </p:tgtEl>
                                        <p:attrNameLst>
                                          <p:attrName>style.visibility</p:attrName>
                                        </p:attrNameLst>
                                      </p:cBhvr>
                                      <p:to>
                                        <p:strVal val="visible"/>
                                      </p:to>
                                    </p:set>
                                    <p:set>
                                      <p:cBhvr>
                                        <p:cTn id="7" dur="455" fill="hold">
                                          <p:stCondLst>
                                            <p:cond delay="0"/>
                                          </p:stCondLst>
                                        </p:cTn>
                                        <p:tgtEl>
                                          <p:spTgt spid="2"/>
                                        </p:tgtEl>
                                        <p:attrNameLst>
                                          <p:attrName>style.rotation</p:attrName>
                                        </p:attrNameLst>
                                      </p:cBhvr>
                                      <p:to>
                                        <p:strVal val="-45.0"/>
                                      </p:to>
                                    </p:set>
                                    <p:anim calcmode="lin" valueType="num">
                                      <p:cBhvr>
                                        <p:cTn id="8" dur="455" fill="hold">
                                          <p:stCondLst>
                                            <p:cond delay="455"/>
                                          </p:stCondLst>
                                        </p:cTn>
                                        <p:tgtEl>
                                          <p:spTgt spid="2"/>
                                        </p:tgtEl>
                                        <p:attrNameLst>
                                          <p:attrName>style.rotation</p:attrName>
                                        </p:attrNameLst>
                                      </p:cBhvr>
                                      <p:tavLst>
                                        <p:tav tm="0">
                                          <p:val>
                                            <p:fltVal val="-45"/>
                                          </p:val>
                                        </p:tav>
                                        <p:tav tm="69900">
                                          <p:val>
                                            <p:fltVal val="45"/>
                                          </p:val>
                                        </p:tav>
                                        <p:tav tm="100000">
                                          <p:val>
                                            <p:fltVal val="0"/>
                                          </p:val>
                                        </p:tav>
                                      </p:tavLst>
                                    </p:anim>
                                    <p:anim calcmode="lin" valueType="num">
                                      <p:cBhvr>
                                        <p:cTn id="9" dur="455" fill="hold">
                                          <p:stCondLst>
                                            <p:cond delay="0"/>
                                          </p:stCondLst>
                                        </p:cTn>
                                        <p:tgtEl>
                                          <p:spTgt spid="2"/>
                                        </p:tgtEl>
                                        <p:attrNameLst>
                                          <p:attrName>ppt_y</p:attrName>
                                        </p:attrNameLst>
                                      </p:cBhvr>
                                      <p:tavLst>
                                        <p:tav tm="0">
                                          <p:val>
                                            <p:strVal val="#ppt_y-1"/>
                                          </p:val>
                                        </p:tav>
                                        <p:tav tm="100000">
                                          <p:val>
                                            <p:strVal val="#ppt_y-(0.354*#ppt_w-0.172*#ppt_h)"/>
                                          </p:val>
                                        </p:tav>
                                      </p:tavLst>
                                    </p:anim>
                                    <p:anim calcmode="lin" valueType="num">
                                      <p:cBhvr>
                                        <p:cTn id="10" dur="156" decel="50000" autoRev="1" fill="hold">
                                          <p:stCondLst>
                                            <p:cond delay="455"/>
                                          </p:stCondLst>
                                        </p:cTn>
                                        <p:tgtEl>
                                          <p:spTgt spid="2"/>
                                        </p:tgtEl>
                                        <p:attrNameLst>
                                          <p:attrName>ppt_y</p:attrName>
                                        </p:attrNameLst>
                                      </p:cBhvr>
                                      <p:tavLst>
                                        <p:tav tm="0">
                                          <p:val>
                                            <p:strVal val="#ppt_y-(0.354*#ppt_w-0.172*#ppt_h)"/>
                                          </p:val>
                                        </p:tav>
                                        <p:tav tm="100000">
                                          <p:val>
                                            <p:strVal val="#ppt_y-(0.354*#ppt_w-0.172*#ppt_h)-#ppt_h/2"/>
                                          </p:val>
                                        </p:tav>
                                      </p:tavLst>
                                    </p:anim>
                                    <p:anim calcmode="lin" valueType="num">
                                      <p:cBhvr>
                                        <p:cTn id="11" dur="136" fill="hold">
                                          <p:stCondLst>
                                            <p:cond delay="864"/>
                                          </p:stCondLst>
                                        </p:cTn>
                                        <p:tgtEl>
                                          <p:spTgt spid="2"/>
                                        </p:tgtEl>
                                        <p:attrNameLst>
                                          <p:attrName>ppt_y</p:attrName>
                                        </p:attrNameLst>
                                      </p:cBhvr>
                                      <p:tavLst>
                                        <p:tav tm="0">
                                          <p:val>
                                            <p:strVal val="#ppt_y-(0.354*#ppt_w-0.172*#ppt_h)"/>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8A4C5DB2-33AF-4C84-B0E4-0B28E1C2B0EF}"/>
              </a:ext>
            </a:extLst>
          </p:cNvPr>
          <p:cNvSpPr txBox="1"/>
          <p:nvPr/>
        </p:nvSpPr>
        <p:spPr>
          <a:xfrm>
            <a:off x="167578" y="-72540"/>
            <a:ext cx="460999" cy="707886"/>
          </a:xfrm>
          <a:prstGeom prst="rect">
            <a:avLst/>
          </a:prstGeom>
          <a:noFill/>
          <a:ln>
            <a:solidFill>
              <a:srgbClr val="FFFF00"/>
            </a:solidFill>
          </a:ln>
          <a:effectLst>
            <a:glow rad="101600">
              <a:schemeClr val="accent4">
                <a:satMod val="175000"/>
                <a:alpha val="40000"/>
              </a:schemeClr>
            </a:glow>
            <a:reflection blurRad="6350" stA="50000" endA="295" endPos="92000" dist="101600" dir="5400000" sy="-100000" algn="bl" rotWithShape="0"/>
          </a:effectLst>
        </p:spPr>
        <p:txBody>
          <a:bodyPr wrap="square" rtlCol="0">
            <a:spAutoFit/>
          </a:bodyPr>
          <a:lstStyle/>
          <a:p>
            <a:r>
              <a:rPr lang="en-US" sz="4000" b="1" i="1" dirty="0">
                <a:solidFill>
                  <a:schemeClr val="accent2">
                    <a:lumMod val="20000"/>
                    <a:lumOff val="80000"/>
                  </a:schemeClr>
                </a:solidFill>
              </a:rPr>
              <a:t>S</a:t>
            </a:r>
            <a:endParaRPr lang="en-GB" sz="4000" b="1" i="1" dirty="0">
              <a:solidFill>
                <a:schemeClr val="accent2">
                  <a:lumMod val="20000"/>
                  <a:lumOff val="80000"/>
                </a:schemeClr>
              </a:solidFill>
            </a:endParaRPr>
          </a:p>
        </p:txBody>
      </p:sp>
      <p:sp>
        <p:nvSpPr>
          <p:cNvPr id="10" name="TextBox 9">
            <a:extLst>
              <a:ext uri="{FF2B5EF4-FFF2-40B4-BE49-F238E27FC236}">
                <a16:creationId xmlns:a16="http://schemas.microsoft.com/office/drawing/2014/main" id="{6C708A4F-A590-4899-8901-4967332B3AC3}"/>
              </a:ext>
            </a:extLst>
          </p:cNvPr>
          <p:cNvSpPr txBox="1"/>
          <p:nvPr/>
        </p:nvSpPr>
        <p:spPr>
          <a:xfrm>
            <a:off x="661600" y="318488"/>
            <a:ext cx="646331" cy="707886"/>
          </a:xfrm>
          <a:prstGeom prst="rect">
            <a:avLst/>
          </a:prstGeom>
          <a:noFill/>
          <a:ln>
            <a:solidFill>
              <a:srgbClr val="00B050"/>
            </a:solidFill>
          </a:ln>
          <a:effectLst>
            <a:glow rad="101600">
              <a:srgbClr val="92D050">
                <a:alpha val="60000"/>
              </a:srgbClr>
            </a:glow>
            <a:reflection blurRad="6350" stA="50000" endA="295" endPos="92000" dist="101600" dir="5400000" sy="-100000" algn="bl" rotWithShape="0"/>
          </a:effectLst>
        </p:spPr>
        <p:txBody>
          <a:bodyPr wrap="none" rtlCol="0">
            <a:spAutoFit/>
          </a:bodyPr>
          <a:lstStyle/>
          <a:p>
            <a:r>
              <a:rPr lang="en-US" sz="4000" b="1" i="1" dirty="0">
                <a:solidFill>
                  <a:schemeClr val="accent2">
                    <a:lumMod val="40000"/>
                    <a:lumOff val="60000"/>
                  </a:schemeClr>
                </a:solidFill>
              </a:rPr>
              <a:t>W</a:t>
            </a:r>
            <a:endParaRPr lang="en-GB" sz="4000" b="1" i="1" dirty="0">
              <a:solidFill>
                <a:schemeClr val="accent2">
                  <a:lumMod val="40000"/>
                  <a:lumOff val="60000"/>
                </a:schemeClr>
              </a:solidFill>
            </a:endParaRPr>
          </a:p>
        </p:txBody>
      </p:sp>
      <p:sp>
        <p:nvSpPr>
          <p:cNvPr id="11" name="TextBox 10">
            <a:extLst>
              <a:ext uri="{FF2B5EF4-FFF2-40B4-BE49-F238E27FC236}">
                <a16:creationId xmlns:a16="http://schemas.microsoft.com/office/drawing/2014/main" id="{15F1713F-6F5B-429D-A23A-F3F2B55907F7}"/>
              </a:ext>
            </a:extLst>
          </p:cNvPr>
          <p:cNvSpPr txBox="1"/>
          <p:nvPr/>
        </p:nvSpPr>
        <p:spPr>
          <a:xfrm>
            <a:off x="1222081" y="769638"/>
            <a:ext cx="630301" cy="707886"/>
          </a:xfrm>
          <a:prstGeom prst="rect">
            <a:avLst/>
          </a:prstGeom>
          <a:noFill/>
          <a:ln>
            <a:solidFill>
              <a:srgbClr val="00B0F0"/>
            </a:solidFill>
          </a:ln>
          <a:effectLst>
            <a:glow rad="101600">
              <a:srgbClr val="00B0F0">
                <a:alpha val="60000"/>
              </a:srgbClr>
            </a:glow>
            <a:reflection blurRad="6350" stA="50000" endA="295" endPos="92000" dist="101600" dir="5400000" sy="-100000" algn="bl" rotWithShape="0"/>
          </a:effectLst>
        </p:spPr>
        <p:txBody>
          <a:bodyPr wrap="none" rtlCol="0">
            <a:spAutoFit/>
          </a:bodyPr>
          <a:lstStyle/>
          <a:p>
            <a:r>
              <a:rPr lang="en-US" sz="4000" b="1" i="1" dirty="0">
                <a:solidFill>
                  <a:schemeClr val="accent2">
                    <a:lumMod val="60000"/>
                    <a:lumOff val="40000"/>
                  </a:schemeClr>
                </a:solidFill>
              </a:rPr>
              <a:t>O</a:t>
            </a:r>
            <a:endParaRPr lang="en-GB" sz="4000" b="1" i="1" dirty="0">
              <a:solidFill>
                <a:schemeClr val="accent2">
                  <a:lumMod val="60000"/>
                  <a:lumOff val="40000"/>
                </a:schemeClr>
              </a:solidFill>
            </a:endParaRPr>
          </a:p>
        </p:txBody>
      </p:sp>
      <p:sp>
        <p:nvSpPr>
          <p:cNvPr id="12" name="TextBox 11">
            <a:extLst>
              <a:ext uri="{FF2B5EF4-FFF2-40B4-BE49-F238E27FC236}">
                <a16:creationId xmlns:a16="http://schemas.microsoft.com/office/drawing/2014/main" id="{116A64BC-F269-487B-B89A-2BD72409A930}"/>
              </a:ext>
            </a:extLst>
          </p:cNvPr>
          <p:cNvSpPr txBox="1"/>
          <p:nvPr/>
        </p:nvSpPr>
        <p:spPr>
          <a:xfrm>
            <a:off x="1721500" y="1389664"/>
            <a:ext cx="356188" cy="707886"/>
          </a:xfrm>
          <a:prstGeom prst="rect">
            <a:avLst/>
          </a:prstGeom>
          <a:noFill/>
          <a:ln>
            <a:solidFill>
              <a:schemeClr val="bg2">
                <a:lumMod val="75000"/>
              </a:schemeClr>
            </a:solidFill>
          </a:ln>
          <a:effectLst>
            <a:glow rad="63500">
              <a:schemeClr val="accent5">
                <a:satMod val="175000"/>
                <a:alpha val="40000"/>
              </a:schemeClr>
            </a:glow>
            <a:reflection blurRad="6350" stA="50000" endA="295" endPos="92000" dist="101600" dir="5400000" sy="-100000" algn="bl" rotWithShape="0"/>
          </a:effectLst>
        </p:spPr>
        <p:txBody>
          <a:bodyPr wrap="square" rtlCol="0">
            <a:spAutoFit/>
          </a:bodyPr>
          <a:lstStyle/>
          <a:p>
            <a:r>
              <a:rPr lang="en-US" sz="4000" b="1" i="1" dirty="0">
                <a:solidFill>
                  <a:schemeClr val="accent1">
                    <a:lumMod val="60000"/>
                    <a:lumOff val="40000"/>
                  </a:schemeClr>
                </a:solidFill>
              </a:rPr>
              <a:t>T</a:t>
            </a:r>
            <a:endParaRPr lang="en-GB" sz="4000" b="1" i="1" dirty="0">
              <a:solidFill>
                <a:schemeClr val="accent1">
                  <a:lumMod val="60000"/>
                  <a:lumOff val="40000"/>
                </a:schemeClr>
              </a:solidFill>
            </a:endParaRPr>
          </a:p>
        </p:txBody>
      </p:sp>
      <p:sp>
        <p:nvSpPr>
          <p:cNvPr id="13" name="TextBox 12">
            <a:extLst>
              <a:ext uri="{FF2B5EF4-FFF2-40B4-BE49-F238E27FC236}">
                <a16:creationId xmlns:a16="http://schemas.microsoft.com/office/drawing/2014/main" id="{D844BED8-18AE-429D-8EC8-5BA3EFFAEEB5}"/>
              </a:ext>
            </a:extLst>
          </p:cNvPr>
          <p:cNvSpPr txBox="1"/>
          <p:nvPr/>
        </p:nvSpPr>
        <p:spPr>
          <a:xfrm>
            <a:off x="628578" y="2089535"/>
            <a:ext cx="356188" cy="369332"/>
          </a:xfrm>
          <a:prstGeom prst="rect">
            <a:avLst/>
          </a:prstGeom>
          <a:noFill/>
          <a:ln>
            <a:solidFill>
              <a:srgbClr val="FF0000"/>
            </a:solidFill>
          </a:ln>
          <a:effectLst>
            <a:glow rad="101600">
              <a:srgbClr val="FF0000">
                <a:alpha val="60000"/>
              </a:srgbClr>
            </a:glow>
            <a:reflection blurRad="6350" stA="50000" endA="295" endPos="92000" dist="101600" dir="5400000" sy="-100000" algn="bl" rotWithShape="0"/>
          </a:effectLst>
        </p:spPr>
        <p:txBody>
          <a:bodyPr wrap="none" rtlCol="0">
            <a:spAutoFit/>
          </a:bodyPr>
          <a:lstStyle/>
          <a:p>
            <a:r>
              <a:rPr lang="en-US" b="1" dirty="0">
                <a:solidFill>
                  <a:srgbClr val="FF0000"/>
                </a:solidFill>
              </a:rPr>
              <a:t>A</a:t>
            </a:r>
            <a:endParaRPr lang="en-GB" b="1" dirty="0">
              <a:solidFill>
                <a:srgbClr val="FF0000"/>
              </a:solidFill>
            </a:endParaRPr>
          </a:p>
        </p:txBody>
      </p:sp>
      <p:sp>
        <p:nvSpPr>
          <p:cNvPr id="14" name="TextBox 13">
            <a:extLst>
              <a:ext uri="{FF2B5EF4-FFF2-40B4-BE49-F238E27FC236}">
                <a16:creationId xmlns:a16="http://schemas.microsoft.com/office/drawing/2014/main" id="{535E44B1-3A88-46C4-A0D2-C5FE01DB43C4}"/>
              </a:ext>
            </a:extLst>
          </p:cNvPr>
          <p:cNvSpPr txBox="1"/>
          <p:nvPr/>
        </p:nvSpPr>
        <p:spPr>
          <a:xfrm>
            <a:off x="889767" y="2587935"/>
            <a:ext cx="356188" cy="369332"/>
          </a:xfrm>
          <a:prstGeom prst="rect">
            <a:avLst/>
          </a:prstGeom>
          <a:noFill/>
          <a:ln>
            <a:solidFill>
              <a:srgbClr val="FFFF00"/>
            </a:solidFill>
          </a:ln>
          <a:effectLst>
            <a:glow rad="101600">
              <a:schemeClr val="accent4">
                <a:satMod val="175000"/>
                <a:alpha val="40000"/>
              </a:schemeClr>
            </a:glow>
            <a:reflection blurRad="6350" stA="50000" endA="295" endPos="92000" dist="101600" dir="5400000" sy="-100000" algn="bl" rotWithShape="0"/>
          </a:effectLst>
        </p:spPr>
        <p:txBody>
          <a:bodyPr wrap="none" rtlCol="0">
            <a:spAutoFit/>
          </a:bodyPr>
          <a:lstStyle/>
          <a:p>
            <a:r>
              <a:rPr lang="en-US" b="1" dirty="0">
                <a:solidFill>
                  <a:srgbClr val="FFC000"/>
                </a:solidFill>
              </a:rPr>
              <a:t>N</a:t>
            </a:r>
            <a:endParaRPr lang="en-GB" b="1" dirty="0">
              <a:solidFill>
                <a:srgbClr val="FFC000"/>
              </a:solidFill>
            </a:endParaRPr>
          </a:p>
        </p:txBody>
      </p:sp>
      <p:sp>
        <p:nvSpPr>
          <p:cNvPr id="15" name="TextBox 14">
            <a:extLst>
              <a:ext uri="{FF2B5EF4-FFF2-40B4-BE49-F238E27FC236}">
                <a16:creationId xmlns:a16="http://schemas.microsoft.com/office/drawing/2014/main" id="{B5C3BB9F-52D9-4B37-9D36-A0751CAE094F}"/>
              </a:ext>
            </a:extLst>
          </p:cNvPr>
          <p:cNvSpPr txBox="1"/>
          <p:nvPr/>
        </p:nvSpPr>
        <p:spPr>
          <a:xfrm>
            <a:off x="1043987" y="3178137"/>
            <a:ext cx="356188" cy="369332"/>
          </a:xfrm>
          <a:prstGeom prst="rect">
            <a:avLst/>
          </a:prstGeom>
          <a:noFill/>
          <a:ln>
            <a:solidFill>
              <a:srgbClr val="92D050"/>
            </a:solidFill>
          </a:ln>
          <a:effectLst>
            <a:glow rad="101600">
              <a:srgbClr val="92D050">
                <a:alpha val="60000"/>
              </a:srgbClr>
            </a:glow>
            <a:reflection blurRad="6350" stA="50000" endA="295" endPos="92000" dist="101600" dir="5400000" sy="-100000" algn="bl" rotWithShape="0"/>
          </a:effectLst>
        </p:spPr>
        <p:txBody>
          <a:bodyPr wrap="none" rtlCol="0">
            <a:spAutoFit/>
          </a:bodyPr>
          <a:lstStyle/>
          <a:p>
            <a:r>
              <a:rPr lang="en-US" b="1" dirty="0">
                <a:solidFill>
                  <a:srgbClr val="92D050"/>
                </a:solidFill>
              </a:rPr>
              <a:t>A</a:t>
            </a:r>
            <a:endParaRPr lang="en-GB" b="1" dirty="0">
              <a:solidFill>
                <a:srgbClr val="92D050"/>
              </a:solidFill>
            </a:endParaRPr>
          </a:p>
        </p:txBody>
      </p:sp>
      <p:sp>
        <p:nvSpPr>
          <p:cNvPr id="16" name="TextBox 15">
            <a:extLst>
              <a:ext uri="{FF2B5EF4-FFF2-40B4-BE49-F238E27FC236}">
                <a16:creationId xmlns:a16="http://schemas.microsoft.com/office/drawing/2014/main" id="{20E74D35-7109-45E9-8D18-58279A30DB7D}"/>
              </a:ext>
            </a:extLst>
          </p:cNvPr>
          <p:cNvSpPr txBox="1"/>
          <p:nvPr/>
        </p:nvSpPr>
        <p:spPr>
          <a:xfrm>
            <a:off x="1108107" y="3828917"/>
            <a:ext cx="292068" cy="369332"/>
          </a:xfrm>
          <a:prstGeom prst="rect">
            <a:avLst/>
          </a:prstGeom>
          <a:noFill/>
          <a:ln>
            <a:solidFill>
              <a:srgbClr val="00B0F0"/>
            </a:solidFill>
          </a:ln>
          <a:effectLst>
            <a:glow rad="101600">
              <a:srgbClr val="00B0F0">
                <a:alpha val="60000"/>
              </a:srgbClr>
            </a:glow>
            <a:reflection blurRad="6350" stA="50000" endA="295" endPos="92000" dist="101600" dir="5400000" sy="-100000" algn="bl" rotWithShape="0"/>
          </a:effectLst>
        </p:spPr>
        <p:txBody>
          <a:bodyPr wrap="none" rtlCol="0">
            <a:spAutoFit/>
          </a:bodyPr>
          <a:lstStyle/>
          <a:p>
            <a:r>
              <a:rPr lang="en-US" b="1" dirty="0">
                <a:solidFill>
                  <a:srgbClr val="00B0F0"/>
                </a:solidFill>
              </a:rPr>
              <a:t>L</a:t>
            </a:r>
            <a:endParaRPr lang="en-GB" b="1" dirty="0">
              <a:solidFill>
                <a:srgbClr val="00B0F0"/>
              </a:solidFill>
            </a:endParaRPr>
          </a:p>
        </p:txBody>
      </p:sp>
      <p:sp>
        <p:nvSpPr>
          <p:cNvPr id="17" name="TextBox 16">
            <a:extLst>
              <a:ext uri="{FF2B5EF4-FFF2-40B4-BE49-F238E27FC236}">
                <a16:creationId xmlns:a16="http://schemas.microsoft.com/office/drawing/2014/main" id="{AB6D6E32-FE0A-4EC9-8165-0E3D093EE8B1}"/>
              </a:ext>
            </a:extLst>
          </p:cNvPr>
          <p:cNvSpPr txBox="1"/>
          <p:nvPr/>
        </p:nvSpPr>
        <p:spPr>
          <a:xfrm>
            <a:off x="991011" y="4462516"/>
            <a:ext cx="327334" cy="369332"/>
          </a:xfrm>
          <a:prstGeom prst="rect">
            <a:avLst/>
          </a:prstGeom>
          <a:noFill/>
          <a:ln>
            <a:solidFill>
              <a:srgbClr val="0070C0"/>
            </a:solidFill>
          </a:ln>
          <a:effectLst>
            <a:glow rad="101600">
              <a:srgbClr val="0070C0">
                <a:alpha val="60000"/>
              </a:srgbClr>
            </a:glow>
            <a:reflection blurRad="6350" stA="50000" endA="295" endPos="92000" dist="101600" dir="5400000" sy="-100000" algn="bl" rotWithShape="0"/>
          </a:effectLst>
        </p:spPr>
        <p:txBody>
          <a:bodyPr wrap="none" rtlCol="0">
            <a:spAutoFit/>
          </a:bodyPr>
          <a:lstStyle/>
          <a:p>
            <a:r>
              <a:rPr lang="en-US" b="1" dirty="0">
                <a:solidFill>
                  <a:srgbClr val="0070C0"/>
                </a:solidFill>
              </a:rPr>
              <a:t>Y</a:t>
            </a:r>
            <a:endParaRPr lang="en-GB" b="1" dirty="0">
              <a:solidFill>
                <a:srgbClr val="0070C0"/>
              </a:solidFill>
            </a:endParaRPr>
          </a:p>
        </p:txBody>
      </p:sp>
      <p:sp>
        <p:nvSpPr>
          <p:cNvPr id="18" name="TextBox 17">
            <a:extLst>
              <a:ext uri="{FF2B5EF4-FFF2-40B4-BE49-F238E27FC236}">
                <a16:creationId xmlns:a16="http://schemas.microsoft.com/office/drawing/2014/main" id="{632E1136-BEEF-400E-9818-5F35D59FC54E}"/>
              </a:ext>
            </a:extLst>
          </p:cNvPr>
          <p:cNvSpPr txBox="1"/>
          <p:nvPr/>
        </p:nvSpPr>
        <p:spPr>
          <a:xfrm>
            <a:off x="832320" y="5052718"/>
            <a:ext cx="304892" cy="369332"/>
          </a:xfrm>
          <a:prstGeom prst="rect">
            <a:avLst/>
          </a:prstGeom>
          <a:noFill/>
          <a:ln>
            <a:solidFill>
              <a:schemeClr val="accent5">
                <a:lumMod val="75000"/>
              </a:schemeClr>
            </a:solidFill>
          </a:ln>
          <a:effectLst>
            <a:glow rad="101600">
              <a:schemeClr val="accent5">
                <a:lumMod val="75000"/>
                <a:alpha val="60000"/>
              </a:schemeClr>
            </a:glow>
            <a:reflection blurRad="6350" stA="50000" endA="295" endPos="92000" dist="101600" dir="5400000" sy="-100000" algn="bl" rotWithShape="0"/>
          </a:effectLst>
        </p:spPr>
        <p:txBody>
          <a:bodyPr wrap="none" rtlCol="0">
            <a:spAutoFit/>
          </a:bodyPr>
          <a:lstStyle/>
          <a:p>
            <a:r>
              <a:rPr lang="en-US" b="1" dirty="0">
                <a:solidFill>
                  <a:schemeClr val="accent5">
                    <a:lumMod val="75000"/>
                  </a:schemeClr>
                </a:solidFill>
              </a:rPr>
              <a:t>S</a:t>
            </a:r>
            <a:endParaRPr lang="en-GB" b="1" dirty="0">
              <a:solidFill>
                <a:schemeClr val="accent5">
                  <a:lumMod val="75000"/>
                </a:schemeClr>
              </a:solidFill>
            </a:endParaRPr>
          </a:p>
        </p:txBody>
      </p:sp>
      <p:sp>
        <p:nvSpPr>
          <p:cNvPr id="19" name="TextBox 18">
            <a:extLst>
              <a:ext uri="{FF2B5EF4-FFF2-40B4-BE49-F238E27FC236}">
                <a16:creationId xmlns:a16="http://schemas.microsoft.com/office/drawing/2014/main" id="{CAB770DF-1B9A-4263-AC76-7C8AEF179CF5}"/>
              </a:ext>
            </a:extLst>
          </p:cNvPr>
          <p:cNvSpPr txBox="1"/>
          <p:nvPr/>
        </p:nvSpPr>
        <p:spPr>
          <a:xfrm>
            <a:off x="714314" y="5629504"/>
            <a:ext cx="248786" cy="369332"/>
          </a:xfrm>
          <a:prstGeom prst="rect">
            <a:avLst/>
          </a:prstGeom>
          <a:noFill/>
          <a:ln>
            <a:solidFill>
              <a:srgbClr val="00B050"/>
            </a:solidFill>
          </a:ln>
          <a:effectLst>
            <a:glow rad="101600">
              <a:srgbClr val="00B050">
                <a:alpha val="60000"/>
              </a:srgbClr>
            </a:glow>
            <a:reflection blurRad="6350" stA="50000" endA="295" endPos="92000" dist="101600" dir="5400000" sy="-100000" algn="bl" rotWithShape="0"/>
          </a:effectLst>
        </p:spPr>
        <p:txBody>
          <a:bodyPr wrap="none" rtlCol="0">
            <a:spAutoFit/>
          </a:bodyPr>
          <a:lstStyle/>
          <a:p>
            <a:r>
              <a:rPr lang="en-US" b="1" dirty="0">
                <a:solidFill>
                  <a:srgbClr val="00B050"/>
                </a:solidFill>
              </a:rPr>
              <a:t>I</a:t>
            </a:r>
            <a:endParaRPr lang="en-GB" b="1" dirty="0">
              <a:solidFill>
                <a:srgbClr val="00B050"/>
              </a:solidFill>
            </a:endParaRPr>
          </a:p>
        </p:txBody>
      </p:sp>
      <p:sp>
        <p:nvSpPr>
          <p:cNvPr id="20" name="TextBox 19">
            <a:extLst>
              <a:ext uri="{FF2B5EF4-FFF2-40B4-BE49-F238E27FC236}">
                <a16:creationId xmlns:a16="http://schemas.microsoft.com/office/drawing/2014/main" id="{209058EE-143E-4C40-99A7-2739C7899833}"/>
              </a:ext>
            </a:extLst>
          </p:cNvPr>
          <p:cNvSpPr txBox="1"/>
          <p:nvPr/>
        </p:nvSpPr>
        <p:spPr>
          <a:xfrm>
            <a:off x="970343" y="6229255"/>
            <a:ext cx="304892" cy="369332"/>
          </a:xfrm>
          <a:prstGeom prst="rect">
            <a:avLst/>
          </a:prstGeom>
          <a:noFill/>
          <a:ln>
            <a:solidFill>
              <a:schemeClr val="accent4">
                <a:lumMod val="75000"/>
              </a:schemeClr>
            </a:solidFill>
          </a:ln>
          <a:effectLst>
            <a:glow rad="101600">
              <a:schemeClr val="accent4">
                <a:lumMod val="75000"/>
                <a:alpha val="60000"/>
              </a:schemeClr>
            </a:glow>
            <a:reflection blurRad="6350" stA="50000" endA="295" endPos="92000" dist="101600" dir="5400000" sy="-100000" algn="bl" rotWithShape="0"/>
          </a:effectLst>
        </p:spPr>
        <p:txBody>
          <a:bodyPr wrap="none" rtlCol="0">
            <a:spAutoFit/>
          </a:bodyPr>
          <a:lstStyle/>
          <a:p>
            <a:r>
              <a:rPr lang="en-US" b="1" dirty="0">
                <a:solidFill>
                  <a:srgbClr val="C00000"/>
                </a:solidFill>
              </a:rPr>
              <a:t>S</a:t>
            </a:r>
            <a:endParaRPr lang="en-GB" b="1" dirty="0">
              <a:solidFill>
                <a:srgbClr val="C00000"/>
              </a:solidFill>
            </a:endParaRPr>
          </a:p>
        </p:txBody>
      </p:sp>
      <p:sp>
        <p:nvSpPr>
          <p:cNvPr id="21" name="TextBox 20">
            <a:extLst>
              <a:ext uri="{FF2B5EF4-FFF2-40B4-BE49-F238E27FC236}">
                <a16:creationId xmlns:a16="http://schemas.microsoft.com/office/drawing/2014/main" id="{E4C4649A-57E6-4E88-9FC9-3601FC8CF64A}"/>
              </a:ext>
            </a:extLst>
          </p:cNvPr>
          <p:cNvSpPr txBox="1"/>
          <p:nvPr/>
        </p:nvSpPr>
        <p:spPr>
          <a:xfrm rot="16200000">
            <a:off x="8655343" y="2197257"/>
            <a:ext cx="5091292" cy="523220"/>
          </a:xfrm>
          <a:prstGeom prst="rect">
            <a:avLst/>
          </a:prstGeom>
          <a:noFill/>
          <a:ln>
            <a:solidFill>
              <a:srgbClr val="00B050"/>
            </a:solidFill>
          </a:ln>
          <a:effectLst>
            <a:glow rad="228600">
              <a:schemeClr val="accent3">
                <a:satMod val="175000"/>
                <a:alpha val="40000"/>
              </a:schemeClr>
            </a:glow>
            <a:reflection blurRad="6350" stA="50000" endA="295" endPos="92000" dist="101600" dir="5400000" sy="-100000" algn="bl" rotWithShape="0"/>
          </a:effectLst>
        </p:spPr>
        <p:txBody>
          <a:bodyPr wrap="square" rtlCol="0">
            <a:spAutoFit/>
          </a:bodyPr>
          <a:lstStyle/>
          <a:p>
            <a:r>
              <a:rPr lang="en-GB" sz="2800" b="1" dirty="0">
                <a:solidFill>
                  <a:schemeClr val="accent2">
                    <a:lumMod val="60000"/>
                    <a:lumOff val="40000"/>
                  </a:schemeClr>
                </a:solidFill>
              </a:rPr>
              <a:t>Internal Analysis (SWOT)</a:t>
            </a:r>
            <a:endParaRPr lang="ro-RO" sz="2800" b="1" i="1" dirty="0">
              <a:solidFill>
                <a:schemeClr val="accent2">
                  <a:lumMod val="60000"/>
                  <a:lumOff val="40000"/>
                </a:schemeClr>
              </a:solidFill>
              <a:latin typeface="Montserrat Alternates SemiBold" panose="020B0604020202020204" charset="0"/>
            </a:endParaRPr>
          </a:p>
        </p:txBody>
      </p:sp>
      <p:graphicFrame>
        <p:nvGraphicFramePr>
          <p:cNvPr id="24" name="Content Placeholder 3">
            <a:extLst>
              <a:ext uri="{FF2B5EF4-FFF2-40B4-BE49-F238E27FC236}">
                <a16:creationId xmlns:a16="http://schemas.microsoft.com/office/drawing/2014/main" id="{AD045514-BBCA-4063-A023-B2878DD88A2E}"/>
              </a:ext>
            </a:extLst>
          </p:cNvPr>
          <p:cNvGraphicFramePr>
            <a:graphicFrameLocks/>
          </p:cNvGraphicFramePr>
          <p:nvPr>
            <p:extLst>
              <p:ext uri="{D42A27DB-BD31-4B8C-83A1-F6EECF244321}">
                <p14:modId xmlns:p14="http://schemas.microsoft.com/office/powerpoint/2010/main" val="2746384433"/>
              </p:ext>
            </p:extLst>
          </p:nvPr>
        </p:nvGraphicFramePr>
        <p:xfrm>
          <a:off x="2293336" y="1278166"/>
          <a:ext cx="78867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2131231"/>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8" presetClass="entr" presetSubtype="0" accel="50000" fill="hold" grpId="0" nodeType="afterEffect">
                                  <p:stCondLst>
                                    <p:cond delay="0"/>
                                  </p:stCondLst>
                                  <p:iterate type="lt">
                                    <p:tmPct val="50000"/>
                                  </p:iterate>
                                  <p:childTnLst>
                                    <p:set>
                                      <p:cBhvr>
                                        <p:cTn id="6" dur="1" fill="hold">
                                          <p:stCondLst>
                                            <p:cond delay="0"/>
                                          </p:stCondLst>
                                        </p:cTn>
                                        <p:tgtEl>
                                          <p:spTgt spid="7"/>
                                        </p:tgtEl>
                                        <p:attrNameLst>
                                          <p:attrName>style.visibility</p:attrName>
                                        </p:attrNameLst>
                                      </p:cBhvr>
                                      <p:to>
                                        <p:strVal val="visible"/>
                                      </p:to>
                                    </p:set>
                                    <p:set>
                                      <p:cBhvr>
                                        <p:cTn id="7" dur="455" fill="hold">
                                          <p:stCondLst>
                                            <p:cond delay="0"/>
                                          </p:stCondLst>
                                        </p:cTn>
                                        <p:tgtEl>
                                          <p:spTgt spid="7"/>
                                        </p:tgtEl>
                                        <p:attrNameLst>
                                          <p:attrName>style.rotation</p:attrName>
                                        </p:attrNameLst>
                                      </p:cBhvr>
                                      <p:to>
                                        <p:strVal val="-45.0"/>
                                      </p:to>
                                    </p:set>
                                    <p:anim calcmode="lin" valueType="num">
                                      <p:cBhvr>
                                        <p:cTn id="8" dur="455" fill="hold">
                                          <p:stCondLst>
                                            <p:cond delay="455"/>
                                          </p:stCondLst>
                                        </p:cTn>
                                        <p:tgtEl>
                                          <p:spTgt spid="7"/>
                                        </p:tgtEl>
                                        <p:attrNameLst>
                                          <p:attrName>style.rotation</p:attrName>
                                        </p:attrNameLst>
                                      </p:cBhvr>
                                      <p:tavLst>
                                        <p:tav tm="0">
                                          <p:val>
                                            <p:fltVal val="-45"/>
                                          </p:val>
                                        </p:tav>
                                        <p:tav tm="69900">
                                          <p:val>
                                            <p:fltVal val="45"/>
                                          </p:val>
                                        </p:tav>
                                        <p:tav tm="100000">
                                          <p:val>
                                            <p:fltVal val="0"/>
                                          </p:val>
                                        </p:tav>
                                      </p:tavLst>
                                    </p:anim>
                                    <p:anim calcmode="lin" valueType="num">
                                      <p:cBhvr>
                                        <p:cTn id="9" dur="455" fill="hold">
                                          <p:stCondLst>
                                            <p:cond delay="0"/>
                                          </p:stCondLst>
                                        </p:cTn>
                                        <p:tgtEl>
                                          <p:spTgt spid="7"/>
                                        </p:tgtEl>
                                        <p:attrNameLst>
                                          <p:attrName>ppt_y</p:attrName>
                                        </p:attrNameLst>
                                      </p:cBhvr>
                                      <p:tavLst>
                                        <p:tav tm="0">
                                          <p:val>
                                            <p:strVal val="#ppt_y-1"/>
                                          </p:val>
                                        </p:tav>
                                        <p:tav tm="100000">
                                          <p:val>
                                            <p:strVal val="#ppt_y-(0.354*#ppt_w-0.172*#ppt_h)"/>
                                          </p:val>
                                        </p:tav>
                                      </p:tavLst>
                                    </p:anim>
                                    <p:anim calcmode="lin" valueType="num">
                                      <p:cBhvr>
                                        <p:cTn id="10" dur="156" decel="50000" autoRev="1" fill="hold">
                                          <p:stCondLst>
                                            <p:cond delay="455"/>
                                          </p:stCondLst>
                                        </p:cTn>
                                        <p:tgtEl>
                                          <p:spTgt spid="7"/>
                                        </p:tgtEl>
                                        <p:attrNameLst>
                                          <p:attrName>ppt_y</p:attrName>
                                        </p:attrNameLst>
                                      </p:cBhvr>
                                      <p:tavLst>
                                        <p:tav tm="0">
                                          <p:val>
                                            <p:strVal val="#ppt_y-(0.354*#ppt_w-0.172*#ppt_h)"/>
                                          </p:val>
                                        </p:tav>
                                        <p:tav tm="100000">
                                          <p:val>
                                            <p:strVal val="#ppt_y-(0.354*#ppt_w-0.172*#ppt_h)-#ppt_h/2"/>
                                          </p:val>
                                        </p:tav>
                                      </p:tavLst>
                                    </p:anim>
                                    <p:anim calcmode="lin" valueType="num">
                                      <p:cBhvr>
                                        <p:cTn id="11" dur="136" fill="hold">
                                          <p:stCondLst>
                                            <p:cond delay="864"/>
                                          </p:stCondLst>
                                        </p:cTn>
                                        <p:tgtEl>
                                          <p:spTgt spid="7"/>
                                        </p:tgtEl>
                                        <p:attrNameLst>
                                          <p:attrName>ppt_y</p:attrName>
                                        </p:attrNameLst>
                                      </p:cBhvr>
                                      <p:tavLst>
                                        <p:tav tm="0">
                                          <p:val>
                                            <p:strVal val="#ppt_y-(0.354*#ppt_w-0.172*#ppt_h)"/>
                                          </p:val>
                                        </p:tav>
                                        <p:tav tm="100000">
                                          <p:val>
                                            <p:strVal val="#ppt_y"/>
                                          </p:val>
                                        </p:tav>
                                      </p:tavLst>
                                    </p:anim>
                                  </p:childTnLst>
                                </p:cTn>
                              </p:par>
                            </p:childTnLst>
                          </p:cTn>
                        </p:par>
                        <p:par>
                          <p:cTn id="12" fill="hold">
                            <p:stCondLst>
                              <p:cond delay="1000"/>
                            </p:stCondLst>
                            <p:childTnLst>
                              <p:par>
                                <p:cTn id="13" presetID="38" presetClass="entr" presetSubtype="0" accel="50000" fill="hold" grpId="0" nodeType="afterEffect">
                                  <p:stCondLst>
                                    <p:cond delay="0"/>
                                  </p:stCondLst>
                                  <p:iterate type="lt">
                                    <p:tmPct val="50000"/>
                                  </p:iterate>
                                  <p:childTnLst>
                                    <p:set>
                                      <p:cBhvr>
                                        <p:cTn id="14" dur="1" fill="hold">
                                          <p:stCondLst>
                                            <p:cond delay="0"/>
                                          </p:stCondLst>
                                        </p:cTn>
                                        <p:tgtEl>
                                          <p:spTgt spid="10"/>
                                        </p:tgtEl>
                                        <p:attrNameLst>
                                          <p:attrName>style.visibility</p:attrName>
                                        </p:attrNameLst>
                                      </p:cBhvr>
                                      <p:to>
                                        <p:strVal val="visible"/>
                                      </p:to>
                                    </p:set>
                                    <p:set>
                                      <p:cBhvr>
                                        <p:cTn id="15" dur="455" fill="hold">
                                          <p:stCondLst>
                                            <p:cond delay="0"/>
                                          </p:stCondLst>
                                        </p:cTn>
                                        <p:tgtEl>
                                          <p:spTgt spid="10"/>
                                        </p:tgtEl>
                                        <p:attrNameLst>
                                          <p:attrName>style.rotation</p:attrName>
                                        </p:attrNameLst>
                                      </p:cBhvr>
                                      <p:to>
                                        <p:strVal val="-45.0"/>
                                      </p:to>
                                    </p:set>
                                    <p:anim calcmode="lin" valueType="num">
                                      <p:cBhvr>
                                        <p:cTn id="16" dur="455" fill="hold">
                                          <p:stCondLst>
                                            <p:cond delay="455"/>
                                          </p:stCondLst>
                                        </p:cTn>
                                        <p:tgtEl>
                                          <p:spTgt spid="10"/>
                                        </p:tgtEl>
                                        <p:attrNameLst>
                                          <p:attrName>style.rotation</p:attrName>
                                        </p:attrNameLst>
                                      </p:cBhvr>
                                      <p:tavLst>
                                        <p:tav tm="0">
                                          <p:val>
                                            <p:fltVal val="-45"/>
                                          </p:val>
                                        </p:tav>
                                        <p:tav tm="69900">
                                          <p:val>
                                            <p:fltVal val="45"/>
                                          </p:val>
                                        </p:tav>
                                        <p:tav tm="100000">
                                          <p:val>
                                            <p:fltVal val="0"/>
                                          </p:val>
                                        </p:tav>
                                      </p:tavLst>
                                    </p:anim>
                                    <p:anim calcmode="lin" valueType="num">
                                      <p:cBhvr>
                                        <p:cTn id="17" dur="455" fill="hold">
                                          <p:stCondLst>
                                            <p:cond delay="0"/>
                                          </p:stCondLst>
                                        </p:cTn>
                                        <p:tgtEl>
                                          <p:spTgt spid="10"/>
                                        </p:tgtEl>
                                        <p:attrNameLst>
                                          <p:attrName>ppt_y</p:attrName>
                                        </p:attrNameLst>
                                      </p:cBhvr>
                                      <p:tavLst>
                                        <p:tav tm="0">
                                          <p:val>
                                            <p:strVal val="#ppt_y-1"/>
                                          </p:val>
                                        </p:tav>
                                        <p:tav tm="100000">
                                          <p:val>
                                            <p:strVal val="#ppt_y-(0.354*#ppt_w-0.172*#ppt_h)"/>
                                          </p:val>
                                        </p:tav>
                                      </p:tavLst>
                                    </p:anim>
                                    <p:anim calcmode="lin" valueType="num">
                                      <p:cBhvr>
                                        <p:cTn id="18" dur="156" decel="50000" autoRev="1" fill="hold">
                                          <p:stCondLst>
                                            <p:cond delay="455"/>
                                          </p:stCondLst>
                                        </p:cTn>
                                        <p:tgtEl>
                                          <p:spTgt spid="10"/>
                                        </p:tgtEl>
                                        <p:attrNameLst>
                                          <p:attrName>ppt_y</p:attrName>
                                        </p:attrNameLst>
                                      </p:cBhvr>
                                      <p:tavLst>
                                        <p:tav tm="0">
                                          <p:val>
                                            <p:strVal val="#ppt_y-(0.354*#ppt_w-0.172*#ppt_h)"/>
                                          </p:val>
                                        </p:tav>
                                        <p:tav tm="100000">
                                          <p:val>
                                            <p:strVal val="#ppt_y-(0.354*#ppt_w-0.172*#ppt_h)-#ppt_h/2"/>
                                          </p:val>
                                        </p:tav>
                                      </p:tavLst>
                                    </p:anim>
                                    <p:anim calcmode="lin" valueType="num">
                                      <p:cBhvr>
                                        <p:cTn id="19" dur="136" fill="hold">
                                          <p:stCondLst>
                                            <p:cond delay="864"/>
                                          </p:stCondLst>
                                        </p:cTn>
                                        <p:tgtEl>
                                          <p:spTgt spid="10"/>
                                        </p:tgtEl>
                                        <p:attrNameLst>
                                          <p:attrName>ppt_y</p:attrName>
                                        </p:attrNameLst>
                                      </p:cBhvr>
                                      <p:tavLst>
                                        <p:tav tm="0">
                                          <p:val>
                                            <p:strVal val="#ppt_y-(0.354*#ppt_w-0.172*#ppt_h)"/>
                                          </p:val>
                                        </p:tav>
                                        <p:tav tm="100000">
                                          <p:val>
                                            <p:strVal val="#ppt_y"/>
                                          </p:val>
                                        </p:tav>
                                      </p:tavLst>
                                    </p:anim>
                                  </p:childTnLst>
                                </p:cTn>
                              </p:par>
                            </p:childTnLst>
                          </p:cTn>
                        </p:par>
                        <p:par>
                          <p:cTn id="20" fill="hold">
                            <p:stCondLst>
                              <p:cond delay="2000"/>
                            </p:stCondLst>
                            <p:childTnLst>
                              <p:par>
                                <p:cTn id="21" presetID="38" presetClass="entr" presetSubtype="0" accel="50000" fill="hold" grpId="0" nodeType="afterEffect">
                                  <p:stCondLst>
                                    <p:cond delay="0"/>
                                  </p:stCondLst>
                                  <p:iterate type="lt">
                                    <p:tmPct val="50000"/>
                                  </p:iterate>
                                  <p:childTnLst>
                                    <p:set>
                                      <p:cBhvr>
                                        <p:cTn id="22" dur="1" fill="hold">
                                          <p:stCondLst>
                                            <p:cond delay="0"/>
                                          </p:stCondLst>
                                        </p:cTn>
                                        <p:tgtEl>
                                          <p:spTgt spid="11"/>
                                        </p:tgtEl>
                                        <p:attrNameLst>
                                          <p:attrName>style.visibility</p:attrName>
                                        </p:attrNameLst>
                                      </p:cBhvr>
                                      <p:to>
                                        <p:strVal val="visible"/>
                                      </p:to>
                                    </p:set>
                                    <p:set>
                                      <p:cBhvr>
                                        <p:cTn id="23" dur="455" fill="hold">
                                          <p:stCondLst>
                                            <p:cond delay="0"/>
                                          </p:stCondLst>
                                        </p:cTn>
                                        <p:tgtEl>
                                          <p:spTgt spid="11"/>
                                        </p:tgtEl>
                                        <p:attrNameLst>
                                          <p:attrName>style.rotation</p:attrName>
                                        </p:attrNameLst>
                                      </p:cBhvr>
                                      <p:to>
                                        <p:strVal val="-45.0"/>
                                      </p:to>
                                    </p:set>
                                    <p:anim calcmode="lin" valueType="num">
                                      <p:cBhvr>
                                        <p:cTn id="24" dur="455" fill="hold">
                                          <p:stCondLst>
                                            <p:cond delay="455"/>
                                          </p:stCondLst>
                                        </p:cTn>
                                        <p:tgtEl>
                                          <p:spTgt spid="11"/>
                                        </p:tgtEl>
                                        <p:attrNameLst>
                                          <p:attrName>style.rotation</p:attrName>
                                        </p:attrNameLst>
                                      </p:cBhvr>
                                      <p:tavLst>
                                        <p:tav tm="0">
                                          <p:val>
                                            <p:fltVal val="-45"/>
                                          </p:val>
                                        </p:tav>
                                        <p:tav tm="69900">
                                          <p:val>
                                            <p:fltVal val="45"/>
                                          </p:val>
                                        </p:tav>
                                        <p:tav tm="100000">
                                          <p:val>
                                            <p:fltVal val="0"/>
                                          </p:val>
                                        </p:tav>
                                      </p:tavLst>
                                    </p:anim>
                                    <p:anim calcmode="lin" valueType="num">
                                      <p:cBhvr>
                                        <p:cTn id="25" dur="455" fill="hold">
                                          <p:stCondLst>
                                            <p:cond delay="0"/>
                                          </p:stCondLst>
                                        </p:cTn>
                                        <p:tgtEl>
                                          <p:spTgt spid="11"/>
                                        </p:tgtEl>
                                        <p:attrNameLst>
                                          <p:attrName>ppt_y</p:attrName>
                                        </p:attrNameLst>
                                      </p:cBhvr>
                                      <p:tavLst>
                                        <p:tav tm="0">
                                          <p:val>
                                            <p:strVal val="#ppt_y-1"/>
                                          </p:val>
                                        </p:tav>
                                        <p:tav tm="100000">
                                          <p:val>
                                            <p:strVal val="#ppt_y-(0.354*#ppt_w-0.172*#ppt_h)"/>
                                          </p:val>
                                        </p:tav>
                                      </p:tavLst>
                                    </p:anim>
                                    <p:anim calcmode="lin" valueType="num">
                                      <p:cBhvr>
                                        <p:cTn id="26" dur="156" decel="50000" autoRev="1" fill="hold">
                                          <p:stCondLst>
                                            <p:cond delay="455"/>
                                          </p:stCondLst>
                                        </p:cTn>
                                        <p:tgtEl>
                                          <p:spTgt spid="11"/>
                                        </p:tgtEl>
                                        <p:attrNameLst>
                                          <p:attrName>ppt_y</p:attrName>
                                        </p:attrNameLst>
                                      </p:cBhvr>
                                      <p:tavLst>
                                        <p:tav tm="0">
                                          <p:val>
                                            <p:strVal val="#ppt_y-(0.354*#ppt_w-0.172*#ppt_h)"/>
                                          </p:val>
                                        </p:tav>
                                        <p:tav tm="100000">
                                          <p:val>
                                            <p:strVal val="#ppt_y-(0.354*#ppt_w-0.172*#ppt_h)-#ppt_h/2"/>
                                          </p:val>
                                        </p:tav>
                                      </p:tavLst>
                                    </p:anim>
                                    <p:anim calcmode="lin" valueType="num">
                                      <p:cBhvr>
                                        <p:cTn id="27" dur="136" fill="hold">
                                          <p:stCondLst>
                                            <p:cond delay="864"/>
                                          </p:stCondLst>
                                        </p:cTn>
                                        <p:tgtEl>
                                          <p:spTgt spid="11"/>
                                        </p:tgtEl>
                                        <p:attrNameLst>
                                          <p:attrName>ppt_y</p:attrName>
                                        </p:attrNameLst>
                                      </p:cBhvr>
                                      <p:tavLst>
                                        <p:tav tm="0">
                                          <p:val>
                                            <p:strVal val="#ppt_y-(0.354*#ppt_w-0.172*#ppt_h)"/>
                                          </p:val>
                                        </p:tav>
                                        <p:tav tm="100000">
                                          <p:val>
                                            <p:strVal val="#ppt_y"/>
                                          </p:val>
                                        </p:tav>
                                      </p:tavLst>
                                    </p:anim>
                                  </p:childTnLst>
                                </p:cTn>
                              </p:par>
                            </p:childTnLst>
                          </p:cTn>
                        </p:par>
                        <p:par>
                          <p:cTn id="28" fill="hold">
                            <p:stCondLst>
                              <p:cond delay="3000"/>
                            </p:stCondLst>
                            <p:childTnLst>
                              <p:par>
                                <p:cTn id="29" presetID="38" presetClass="entr" presetSubtype="0" accel="50000" fill="hold" grpId="0" nodeType="afterEffect">
                                  <p:stCondLst>
                                    <p:cond delay="0"/>
                                  </p:stCondLst>
                                  <p:iterate type="lt">
                                    <p:tmPct val="50000"/>
                                  </p:iterate>
                                  <p:childTnLst>
                                    <p:set>
                                      <p:cBhvr>
                                        <p:cTn id="30" dur="1" fill="hold">
                                          <p:stCondLst>
                                            <p:cond delay="0"/>
                                          </p:stCondLst>
                                        </p:cTn>
                                        <p:tgtEl>
                                          <p:spTgt spid="12"/>
                                        </p:tgtEl>
                                        <p:attrNameLst>
                                          <p:attrName>style.visibility</p:attrName>
                                        </p:attrNameLst>
                                      </p:cBhvr>
                                      <p:to>
                                        <p:strVal val="visible"/>
                                      </p:to>
                                    </p:set>
                                    <p:set>
                                      <p:cBhvr>
                                        <p:cTn id="31" dur="455" fill="hold">
                                          <p:stCondLst>
                                            <p:cond delay="0"/>
                                          </p:stCondLst>
                                        </p:cTn>
                                        <p:tgtEl>
                                          <p:spTgt spid="12"/>
                                        </p:tgtEl>
                                        <p:attrNameLst>
                                          <p:attrName>style.rotation</p:attrName>
                                        </p:attrNameLst>
                                      </p:cBhvr>
                                      <p:to>
                                        <p:strVal val="-45.0"/>
                                      </p:to>
                                    </p:set>
                                    <p:anim calcmode="lin" valueType="num">
                                      <p:cBhvr>
                                        <p:cTn id="32" dur="455" fill="hold">
                                          <p:stCondLst>
                                            <p:cond delay="455"/>
                                          </p:stCondLst>
                                        </p:cTn>
                                        <p:tgtEl>
                                          <p:spTgt spid="12"/>
                                        </p:tgtEl>
                                        <p:attrNameLst>
                                          <p:attrName>style.rotation</p:attrName>
                                        </p:attrNameLst>
                                      </p:cBhvr>
                                      <p:tavLst>
                                        <p:tav tm="0">
                                          <p:val>
                                            <p:fltVal val="-45"/>
                                          </p:val>
                                        </p:tav>
                                        <p:tav tm="69900">
                                          <p:val>
                                            <p:fltVal val="45"/>
                                          </p:val>
                                        </p:tav>
                                        <p:tav tm="100000">
                                          <p:val>
                                            <p:fltVal val="0"/>
                                          </p:val>
                                        </p:tav>
                                      </p:tavLst>
                                    </p:anim>
                                    <p:anim calcmode="lin" valueType="num">
                                      <p:cBhvr>
                                        <p:cTn id="33" dur="455" fill="hold">
                                          <p:stCondLst>
                                            <p:cond delay="0"/>
                                          </p:stCondLst>
                                        </p:cTn>
                                        <p:tgtEl>
                                          <p:spTgt spid="12"/>
                                        </p:tgtEl>
                                        <p:attrNameLst>
                                          <p:attrName>ppt_y</p:attrName>
                                        </p:attrNameLst>
                                      </p:cBhvr>
                                      <p:tavLst>
                                        <p:tav tm="0">
                                          <p:val>
                                            <p:strVal val="#ppt_y-1"/>
                                          </p:val>
                                        </p:tav>
                                        <p:tav tm="100000">
                                          <p:val>
                                            <p:strVal val="#ppt_y-(0.354*#ppt_w-0.172*#ppt_h)"/>
                                          </p:val>
                                        </p:tav>
                                      </p:tavLst>
                                    </p:anim>
                                    <p:anim calcmode="lin" valueType="num">
                                      <p:cBhvr>
                                        <p:cTn id="34" dur="156" decel="50000" autoRev="1" fill="hold">
                                          <p:stCondLst>
                                            <p:cond delay="455"/>
                                          </p:stCondLst>
                                        </p:cTn>
                                        <p:tgtEl>
                                          <p:spTgt spid="12"/>
                                        </p:tgtEl>
                                        <p:attrNameLst>
                                          <p:attrName>ppt_y</p:attrName>
                                        </p:attrNameLst>
                                      </p:cBhvr>
                                      <p:tavLst>
                                        <p:tav tm="0">
                                          <p:val>
                                            <p:strVal val="#ppt_y-(0.354*#ppt_w-0.172*#ppt_h)"/>
                                          </p:val>
                                        </p:tav>
                                        <p:tav tm="100000">
                                          <p:val>
                                            <p:strVal val="#ppt_y-(0.354*#ppt_w-0.172*#ppt_h)-#ppt_h/2"/>
                                          </p:val>
                                        </p:tav>
                                      </p:tavLst>
                                    </p:anim>
                                    <p:anim calcmode="lin" valueType="num">
                                      <p:cBhvr>
                                        <p:cTn id="35" dur="136" fill="hold">
                                          <p:stCondLst>
                                            <p:cond delay="864"/>
                                          </p:stCondLst>
                                        </p:cTn>
                                        <p:tgtEl>
                                          <p:spTgt spid="12"/>
                                        </p:tgtEl>
                                        <p:attrNameLst>
                                          <p:attrName>ppt_y</p:attrName>
                                        </p:attrNameLst>
                                      </p:cBhvr>
                                      <p:tavLst>
                                        <p:tav tm="0">
                                          <p:val>
                                            <p:strVal val="#ppt_y-(0.354*#ppt_w-0.172*#ppt_h)"/>
                                          </p:val>
                                        </p:tav>
                                        <p:tav tm="100000">
                                          <p:val>
                                            <p:strVal val="#ppt_y"/>
                                          </p:val>
                                        </p:tav>
                                      </p:tavLst>
                                    </p:anim>
                                  </p:childTnLst>
                                </p:cTn>
                              </p:par>
                            </p:childTnLst>
                          </p:cTn>
                        </p:par>
                        <p:par>
                          <p:cTn id="36" fill="hold">
                            <p:stCondLst>
                              <p:cond delay="4000"/>
                            </p:stCondLst>
                            <p:childTnLst>
                              <p:par>
                                <p:cTn id="37" presetID="38" presetClass="entr" presetSubtype="0" accel="50000" fill="hold" grpId="0" nodeType="afterEffect">
                                  <p:stCondLst>
                                    <p:cond delay="0"/>
                                  </p:stCondLst>
                                  <p:iterate type="lt">
                                    <p:tmPct val="50000"/>
                                  </p:iterate>
                                  <p:childTnLst>
                                    <p:set>
                                      <p:cBhvr>
                                        <p:cTn id="38" dur="1" fill="hold">
                                          <p:stCondLst>
                                            <p:cond delay="0"/>
                                          </p:stCondLst>
                                        </p:cTn>
                                        <p:tgtEl>
                                          <p:spTgt spid="13"/>
                                        </p:tgtEl>
                                        <p:attrNameLst>
                                          <p:attrName>style.visibility</p:attrName>
                                        </p:attrNameLst>
                                      </p:cBhvr>
                                      <p:to>
                                        <p:strVal val="visible"/>
                                      </p:to>
                                    </p:set>
                                    <p:set>
                                      <p:cBhvr>
                                        <p:cTn id="39" dur="455" fill="hold">
                                          <p:stCondLst>
                                            <p:cond delay="0"/>
                                          </p:stCondLst>
                                        </p:cTn>
                                        <p:tgtEl>
                                          <p:spTgt spid="13"/>
                                        </p:tgtEl>
                                        <p:attrNameLst>
                                          <p:attrName>style.rotation</p:attrName>
                                        </p:attrNameLst>
                                      </p:cBhvr>
                                      <p:to>
                                        <p:strVal val="-45.0"/>
                                      </p:to>
                                    </p:set>
                                    <p:anim calcmode="lin" valueType="num">
                                      <p:cBhvr>
                                        <p:cTn id="40" dur="455" fill="hold">
                                          <p:stCondLst>
                                            <p:cond delay="455"/>
                                          </p:stCondLst>
                                        </p:cTn>
                                        <p:tgtEl>
                                          <p:spTgt spid="13"/>
                                        </p:tgtEl>
                                        <p:attrNameLst>
                                          <p:attrName>style.rotation</p:attrName>
                                        </p:attrNameLst>
                                      </p:cBhvr>
                                      <p:tavLst>
                                        <p:tav tm="0">
                                          <p:val>
                                            <p:fltVal val="-45"/>
                                          </p:val>
                                        </p:tav>
                                        <p:tav tm="69900">
                                          <p:val>
                                            <p:fltVal val="45"/>
                                          </p:val>
                                        </p:tav>
                                        <p:tav tm="100000">
                                          <p:val>
                                            <p:fltVal val="0"/>
                                          </p:val>
                                        </p:tav>
                                      </p:tavLst>
                                    </p:anim>
                                    <p:anim calcmode="lin" valueType="num">
                                      <p:cBhvr>
                                        <p:cTn id="41" dur="455" fill="hold">
                                          <p:stCondLst>
                                            <p:cond delay="0"/>
                                          </p:stCondLst>
                                        </p:cTn>
                                        <p:tgtEl>
                                          <p:spTgt spid="13"/>
                                        </p:tgtEl>
                                        <p:attrNameLst>
                                          <p:attrName>ppt_y</p:attrName>
                                        </p:attrNameLst>
                                      </p:cBhvr>
                                      <p:tavLst>
                                        <p:tav tm="0">
                                          <p:val>
                                            <p:strVal val="#ppt_y-1"/>
                                          </p:val>
                                        </p:tav>
                                        <p:tav tm="100000">
                                          <p:val>
                                            <p:strVal val="#ppt_y-(0.354*#ppt_w-0.172*#ppt_h)"/>
                                          </p:val>
                                        </p:tav>
                                      </p:tavLst>
                                    </p:anim>
                                    <p:anim calcmode="lin" valueType="num">
                                      <p:cBhvr>
                                        <p:cTn id="42" dur="156" decel="50000" autoRev="1" fill="hold">
                                          <p:stCondLst>
                                            <p:cond delay="455"/>
                                          </p:stCondLst>
                                        </p:cTn>
                                        <p:tgtEl>
                                          <p:spTgt spid="13"/>
                                        </p:tgtEl>
                                        <p:attrNameLst>
                                          <p:attrName>ppt_y</p:attrName>
                                        </p:attrNameLst>
                                      </p:cBhvr>
                                      <p:tavLst>
                                        <p:tav tm="0">
                                          <p:val>
                                            <p:strVal val="#ppt_y-(0.354*#ppt_w-0.172*#ppt_h)"/>
                                          </p:val>
                                        </p:tav>
                                        <p:tav tm="100000">
                                          <p:val>
                                            <p:strVal val="#ppt_y-(0.354*#ppt_w-0.172*#ppt_h)-#ppt_h/2"/>
                                          </p:val>
                                        </p:tav>
                                      </p:tavLst>
                                    </p:anim>
                                    <p:anim calcmode="lin" valueType="num">
                                      <p:cBhvr>
                                        <p:cTn id="43" dur="136" fill="hold">
                                          <p:stCondLst>
                                            <p:cond delay="864"/>
                                          </p:stCondLst>
                                        </p:cTn>
                                        <p:tgtEl>
                                          <p:spTgt spid="13"/>
                                        </p:tgtEl>
                                        <p:attrNameLst>
                                          <p:attrName>ppt_y</p:attrName>
                                        </p:attrNameLst>
                                      </p:cBhvr>
                                      <p:tavLst>
                                        <p:tav tm="0">
                                          <p:val>
                                            <p:strVal val="#ppt_y-(0.354*#ppt_w-0.172*#ppt_h)"/>
                                          </p:val>
                                        </p:tav>
                                        <p:tav tm="100000">
                                          <p:val>
                                            <p:strVal val="#ppt_y"/>
                                          </p:val>
                                        </p:tav>
                                      </p:tavLst>
                                    </p:anim>
                                  </p:childTnLst>
                                </p:cTn>
                              </p:par>
                            </p:childTnLst>
                          </p:cTn>
                        </p:par>
                        <p:par>
                          <p:cTn id="44" fill="hold">
                            <p:stCondLst>
                              <p:cond delay="5000"/>
                            </p:stCondLst>
                            <p:childTnLst>
                              <p:par>
                                <p:cTn id="45" presetID="38" presetClass="entr" presetSubtype="0" accel="50000" fill="hold" grpId="0" nodeType="afterEffect">
                                  <p:stCondLst>
                                    <p:cond delay="0"/>
                                  </p:stCondLst>
                                  <p:iterate type="lt">
                                    <p:tmPct val="50000"/>
                                  </p:iterate>
                                  <p:childTnLst>
                                    <p:set>
                                      <p:cBhvr>
                                        <p:cTn id="46" dur="1" fill="hold">
                                          <p:stCondLst>
                                            <p:cond delay="0"/>
                                          </p:stCondLst>
                                        </p:cTn>
                                        <p:tgtEl>
                                          <p:spTgt spid="14"/>
                                        </p:tgtEl>
                                        <p:attrNameLst>
                                          <p:attrName>style.visibility</p:attrName>
                                        </p:attrNameLst>
                                      </p:cBhvr>
                                      <p:to>
                                        <p:strVal val="visible"/>
                                      </p:to>
                                    </p:set>
                                    <p:set>
                                      <p:cBhvr>
                                        <p:cTn id="47" dur="455" fill="hold">
                                          <p:stCondLst>
                                            <p:cond delay="0"/>
                                          </p:stCondLst>
                                        </p:cTn>
                                        <p:tgtEl>
                                          <p:spTgt spid="14"/>
                                        </p:tgtEl>
                                        <p:attrNameLst>
                                          <p:attrName>style.rotation</p:attrName>
                                        </p:attrNameLst>
                                      </p:cBhvr>
                                      <p:to>
                                        <p:strVal val="-45.0"/>
                                      </p:to>
                                    </p:set>
                                    <p:anim calcmode="lin" valueType="num">
                                      <p:cBhvr>
                                        <p:cTn id="48" dur="455" fill="hold">
                                          <p:stCondLst>
                                            <p:cond delay="455"/>
                                          </p:stCondLst>
                                        </p:cTn>
                                        <p:tgtEl>
                                          <p:spTgt spid="14"/>
                                        </p:tgtEl>
                                        <p:attrNameLst>
                                          <p:attrName>style.rotation</p:attrName>
                                        </p:attrNameLst>
                                      </p:cBhvr>
                                      <p:tavLst>
                                        <p:tav tm="0">
                                          <p:val>
                                            <p:fltVal val="-45"/>
                                          </p:val>
                                        </p:tav>
                                        <p:tav tm="69900">
                                          <p:val>
                                            <p:fltVal val="45"/>
                                          </p:val>
                                        </p:tav>
                                        <p:tav tm="100000">
                                          <p:val>
                                            <p:fltVal val="0"/>
                                          </p:val>
                                        </p:tav>
                                      </p:tavLst>
                                    </p:anim>
                                    <p:anim calcmode="lin" valueType="num">
                                      <p:cBhvr>
                                        <p:cTn id="49" dur="455" fill="hold">
                                          <p:stCondLst>
                                            <p:cond delay="0"/>
                                          </p:stCondLst>
                                        </p:cTn>
                                        <p:tgtEl>
                                          <p:spTgt spid="14"/>
                                        </p:tgtEl>
                                        <p:attrNameLst>
                                          <p:attrName>ppt_y</p:attrName>
                                        </p:attrNameLst>
                                      </p:cBhvr>
                                      <p:tavLst>
                                        <p:tav tm="0">
                                          <p:val>
                                            <p:strVal val="#ppt_y-1"/>
                                          </p:val>
                                        </p:tav>
                                        <p:tav tm="100000">
                                          <p:val>
                                            <p:strVal val="#ppt_y-(0.354*#ppt_w-0.172*#ppt_h)"/>
                                          </p:val>
                                        </p:tav>
                                      </p:tavLst>
                                    </p:anim>
                                    <p:anim calcmode="lin" valueType="num">
                                      <p:cBhvr>
                                        <p:cTn id="50" dur="156" decel="50000" autoRev="1" fill="hold">
                                          <p:stCondLst>
                                            <p:cond delay="455"/>
                                          </p:stCondLst>
                                        </p:cTn>
                                        <p:tgtEl>
                                          <p:spTgt spid="14"/>
                                        </p:tgtEl>
                                        <p:attrNameLst>
                                          <p:attrName>ppt_y</p:attrName>
                                        </p:attrNameLst>
                                      </p:cBhvr>
                                      <p:tavLst>
                                        <p:tav tm="0">
                                          <p:val>
                                            <p:strVal val="#ppt_y-(0.354*#ppt_w-0.172*#ppt_h)"/>
                                          </p:val>
                                        </p:tav>
                                        <p:tav tm="100000">
                                          <p:val>
                                            <p:strVal val="#ppt_y-(0.354*#ppt_w-0.172*#ppt_h)-#ppt_h/2"/>
                                          </p:val>
                                        </p:tav>
                                      </p:tavLst>
                                    </p:anim>
                                    <p:anim calcmode="lin" valueType="num">
                                      <p:cBhvr>
                                        <p:cTn id="51" dur="136" fill="hold">
                                          <p:stCondLst>
                                            <p:cond delay="864"/>
                                          </p:stCondLst>
                                        </p:cTn>
                                        <p:tgtEl>
                                          <p:spTgt spid="14"/>
                                        </p:tgtEl>
                                        <p:attrNameLst>
                                          <p:attrName>ppt_y</p:attrName>
                                        </p:attrNameLst>
                                      </p:cBhvr>
                                      <p:tavLst>
                                        <p:tav tm="0">
                                          <p:val>
                                            <p:strVal val="#ppt_y-(0.354*#ppt_w-0.172*#ppt_h)"/>
                                          </p:val>
                                        </p:tav>
                                        <p:tav tm="100000">
                                          <p:val>
                                            <p:strVal val="#ppt_y"/>
                                          </p:val>
                                        </p:tav>
                                      </p:tavLst>
                                    </p:anim>
                                  </p:childTnLst>
                                </p:cTn>
                              </p:par>
                            </p:childTnLst>
                          </p:cTn>
                        </p:par>
                        <p:par>
                          <p:cTn id="52" fill="hold">
                            <p:stCondLst>
                              <p:cond delay="6000"/>
                            </p:stCondLst>
                            <p:childTnLst>
                              <p:par>
                                <p:cTn id="53" presetID="38" presetClass="entr" presetSubtype="0" accel="50000" fill="hold" grpId="0" nodeType="afterEffect">
                                  <p:stCondLst>
                                    <p:cond delay="0"/>
                                  </p:stCondLst>
                                  <p:iterate type="lt">
                                    <p:tmPct val="50000"/>
                                  </p:iterate>
                                  <p:childTnLst>
                                    <p:set>
                                      <p:cBhvr>
                                        <p:cTn id="54" dur="1" fill="hold">
                                          <p:stCondLst>
                                            <p:cond delay="0"/>
                                          </p:stCondLst>
                                        </p:cTn>
                                        <p:tgtEl>
                                          <p:spTgt spid="15"/>
                                        </p:tgtEl>
                                        <p:attrNameLst>
                                          <p:attrName>style.visibility</p:attrName>
                                        </p:attrNameLst>
                                      </p:cBhvr>
                                      <p:to>
                                        <p:strVal val="visible"/>
                                      </p:to>
                                    </p:set>
                                    <p:set>
                                      <p:cBhvr>
                                        <p:cTn id="55" dur="455" fill="hold">
                                          <p:stCondLst>
                                            <p:cond delay="0"/>
                                          </p:stCondLst>
                                        </p:cTn>
                                        <p:tgtEl>
                                          <p:spTgt spid="15"/>
                                        </p:tgtEl>
                                        <p:attrNameLst>
                                          <p:attrName>style.rotation</p:attrName>
                                        </p:attrNameLst>
                                      </p:cBhvr>
                                      <p:to>
                                        <p:strVal val="-45.0"/>
                                      </p:to>
                                    </p:set>
                                    <p:anim calcmode="lin" valueType="num">
                                      <p:cBhvr>
                                        <p:cTn id="56" dur="455" fill="hold">
                                          <p:stCondLst>
                                            <p:cond delay="455"/>
                                          </p:stCondLst>
                                        </p:cTn>
                                        <p:tgtEl>
                                          <p:spTgt spid="15"/>
                                        </p:tgtEl>
                                        <p:attrNameLst>
                                          <p:attrName>style.rotation</p:attrName>
                                        </p:attrNameLst>
                                      </p:cBhvr>
                                      <p:tavLst>
                                        <p:tav tm="0">
                                          <p:val>
                                            <p:fltVal val="-45"/>
                                          </p:val>
                                        </p:tav>
                                        <p:tav tm="69900">
                                          <p:val>
                                            <p:fltVal val="45"/>
                                          </p:val>
                                        </p:tav>
                                        <p:tav tm="100000">
                                          <p:val>
                                            <p:fltVal val="0"/>
                                          </p:val>
                                        </p:tav>
                                      </p:tavLst>
                                    </p:anim>
                                    <p:anim calcmode="lin" valueType="num">
                                      <p:cBhvr>
                                        <p:cTn id="57" dur="455" fill="hold">
                                          <p:stCondLst>
                                            <p:cond delay="0"/>
                                          </p:stCondLst>
                                        </p:cTn>
                                        <p:tgtEl>
                                          <p:spTgt spid="15"/>
                                        </p:tgtEl>
                                        <p:attrNameLst>
                                          <p:attrName>ppt_y</p:attrName>
                                        </p:attrNameLst>
                                      </p:cBhvr>
                                      <p:tavLst>
                                        <p:tav tm="0">
                                          <p:val>
                                            <p:strVal val="#ppt_y-1"/>
                                          </p:val>
                                        </p:tav>
                                        <p:tav tm="100000">
                                          <p:val>
                                            <p:strVal val="#ppt_y-(0.354*#ppt_w-0.172*#ppt_h)"/>
                                          </p:val>
                                        </p:tav>
                                      </p:tavLst>
                                    </p:anim>
                                    <p:anim calcmode="lin" valueType="num">
                                      <p:cBhvr>
                                        <p:cTn id="58" dur="156" decel="50000" autoRev="1" fill="hold">
                                          <p:stCondLst>
                                            <p:cond delay="455"/>
                                          </p:stCondLst>
                                        </p:cTn>
                                        <p:tgtEl>
                                          <p:spTgt spid="15"/>
                                        </p:tgtEl>
                                        <p:attrNameLst>
                                          <p:attrName>ppt_y</p:attrName>
                                        </p:attrNameLst>
                                      </p:cBhvr>
                                      <p:tavLst>
                                        <p:tav tm="0">
                                          <p:val>
                                            <p:strVal val="#ppt_y-(0.354*#ppt_w-0.172*#ppt_h)"/>
                                          </p:val>
                                        </p:tav>
                                        <p:tav tm="100000">
                                          <p:val>
                                            <p:strVal val="#ppt_y-(0.354*#ppt_w-0.172*#ppt_h)-#ppt_h/2"/>
                                          </p:val>
                                        </p:tav>
                                      </p:tavLst>
                                    </p:anim>
                                    <p:anim calcmode="lin" valueType="num">
                                      <p:cBhvr>
                                        <p:cTn id="59" dur="136" fill="hold">
                                          <p:stCondLst>
                                            <p:cond delay="864"/>
                                          </p:stCondLst>
                                        </p:cTn>
                                        <p:tgtEl>
                                          <p:spTgt spid="15"/>
                                        </p:tgtEl>
                                        <p:attrNameLst>
                                          <p:attrName>ppt_y</p:attrName>
                                        </p:attrNameLst>
                                      </p:cBhvr>
                                      <p:tavLst>
                                        <p:tav tm="0">
                                          <p:val>
                                            <p:strVal val="#ppt_y-(0.354*#ppt_w-0.172*#ppt_h)"/>
                                          </p:val>
                                        </p:tav>
                                        <p:tav tm="100000">
                                          <p:val>
                                            <p:strVal val="#ppt_y"/>
                                          </p:val>
                                        </p:tav>
                                      </p:tavLst>
                                    </p:anim>
                                  </p:childTnLst>
                                </p:cTn>
                              </p:par>
                            </p:childTnLst>
                          </p:cTn>
                        </p:par>
                        <p:par>
                          <p:cTn id="60" fill="hold">
                            <p:stCondLst>
                              <p:cond delay="7000"/>
                            </p:stCondLst>
                            <p:childTnLst>
                              <p:par>
                                <p:cTn id="61" presetID="38" presetClass="entr" presetSubtype="0" accel="50000" fill="hold" grpId="0" nodeType="afterEffect">
                                  <p:stCondLst>
                                    <p:cond delay="0"/>
                                  </p:stCondLst>
                                  <p:iterate type="lt">
                                    <p:tmPct val="50000"/>
                                  </p:iterate>
                                  <p:childTnLst>
                                    <p:set>
                                      <p:cBhvr>
                                        <p:cTn id="62" dur="1" fill="hold">
                                          <p:stCondLst>
                                            <p:cond delay="0"/>
                                          </p:stCondLst>
                                        </p:cTn>
                                        <p:tgtEl>
                                          <p:spTgt spid="16"/>
                                        </p:tgtEl>
                                        <p:attrNameLst>
                                          <p:attrName>style.visibility</p:attrName>
                                        </p:attrNameLst>
                                      </p:cBhvr>
                                      <p:to>
                                        <p:strVal val="visible"/>
                                      </p:to>
                                    </p:set>
                                    <p:set>
                                      <p:cBhvr>
                                        <p:cTn id="63" dur="455" fill="hold">
                                          <p:stCondLst>
                                            <p:cond delay="0"/>
                                          </p:stCondLst>
                                        </p:cTn>
                                        <p:tgtEl>
                                          <p:spTgt spid="16"/>
                                        </p:tgtEl>
                                        <p:attrNameLst>
                                          <p:attrName>style.rotation</p:attrName>
                                        </p:attrNameLst>
                                      </p:cBhvr>
                                      <p:to>
                                        <p:strVal val="-45.0"/>
                                      </p:to>
                                    </p:set>
                                    <p:anim calcmode="lin" valueType="num">
                                      <p:cBhvr>
                                        <p:cTn id="64" dur="455" fill="hold">
                                          <p:stCondLst>
                                            <p:cond delay="455"/>
                                          </p:stCondLst>
                                        </p:cTn>
                                        <p:tgtEl>
                                          <p:spTgt spid="16"/>
                                        </p:tgtEl>
                                        <p:attrNameLst>
                                          <p:attrName>style.rotation</p:attrName>
                                        </p:attrNameLst>
                                      </p:cBhvr>
                                      <p:tavLst>
                                        <p:tav tm="0">
                                          <p:val>
                                            <p:fltVal val="-45"/>
                                          </p:val>
                                        </p:tav>
                                        <p:tav tm="69900">
                                          <p:val>
                                            <p:fltVal val="45"/>
                                          </p:val>
                                        </p:tav>
                                        <p:tav tm="100000">
                                          <p:val>
                                            <p:fltVal val="0"/>
                                          </p:val>
                                        </p:tav>
                                      </p:tavLst>
                                    </p:anim>
                                    <p:anim calcmode="lin" valueType="num">
                                      <p:cBhvr>
                                        <p:cTn id="65" dur="455" fill="hold">
                                          <p:stCondLst>
                                            <p:cond delay="0"/>
                                          </p:stCondLst>
                                        </p:cTn>
                                        <p:tgtEl>
                                          <p:spTgt spid="16"/>
                                        </p:tgtEl>
                                        <p:attrNameLst>
                                          <p:attrName>ppt_y</p:attrName>
                                        </p:attrNameLst>
                                      </p:cBhvr>
                                      <p:tavLst>
                                        <p:tav tm="0">
                                          <p:val>
                                            <p:strVal val="#ppt_y-1"/>
                                          </p:val>
                                        </p:tav>
                                        <p:tav tm="100000">
                                          <p:val>
                                            <p:strVal val="#ppt_y-(0.354*#ppt_w-0.172*#ppt_h)"/>
                                          </p:val>
                                        </p:tav>
                                      </p:tavLst>
                                    </p:anim>
                                    <p:anim calcmode="lin" valueType="num">
                                      <p:cBhvr>
                                        <p:cTn id="66" dur="156" decel="50000" autoRev="1" fill="hold">
                                          <p:stCondLst>
                                            <p:cond delay="455"/>
                                          </p:stCondLst>
                                        </p:cTn>
                                        <p:tgtEl>
                                          <p:spTgt spid="16"/>
                                        </p:tgtEl>
                                        <p:attrNameLst>
                                          <p:attrName>ppt_y</p:attrName>
                                        </p:attrNameLst>
                                      </p:cBhvr>
                                      <p:tavLst>
                                        <p:tav tm="0">
                                          <p:val>
                                            <p:strVal val="#ppt_y-(0.354*#ppt_w-0.172*#ppt_h)"/>
                                          </p:val>
                                        </p:tav>
                                        <p:tav tm="100000">
                                          <p:val>
                                            <p:strVal val="#ppt_y-(0.354*#ppt_w-0.172*#ppt_h)-#ppt_h/2"/>
                                          </p:val>
                                        </p:tav>
                                      </p:tavLst>
                                    </p:anim>
                                    <p:anim calcmode="lin" valueType="num">
                                      <p:cBhvr>
                                        <p:cTn id="67" dur="136" fill="hold">
                                          <p:stCondLst>
                                            <p:cond delay="864"/>
                                          </p:stCondLst>
                                        </p:cTn>
                                        <p:tgtEl>
                                          <p:spTgt spid="16"/>
                                        </p:tgtEl>
                                        <p:attrNameLst>
                                          <p:attrName>ppt_y</p:attrName>
                                        </p:attrNameLst>
                                      </p:cBhvr>
                                      <p:tavLst>
                                        <p:tav tm="0">
                                          <p:val>
                                            <p:strVal val="#ppt_y-(0.354*#ppt_w-0.172*#ppt_h)"/>
                                          </p:val>
                                        </p:tav>
                                        <p:tav tm="100000">
                                          <p:val>
                                            <p:strVal val="#ppt_y"/>
                                          </p:val>
                                        </p:tav>
                                      </p:tavLst>
                                    </p:anim>
                                  </p:childTnLst>
                                </p:cTn>
                              </p:par>
                            </p:childTnLst>
                          </p:cTn>
                        </p:par>
                        <p:par>
                          <p:cTn id="68" fill="hold">
                            <p:stCondLst>
                              <p:cond delay="8000"/>
                            </p:stCondLst>
                            <p:childTnLst>
                              <p:par>
                                <p:cTn id="69" presetID="38" presetClass="entr" presetSubtype="0" accel="50000" fill="hold" grpId="0" nodeType="afterEffect">
                                  <p:stCondLst>
                                    <p:cond delay="0"/>
                                  </p:stCondLst>
                                  <p:iterate type="lt">
                                    <p:tmPct val="50000"/>
                                  </p:iterate>
                                  <p:childTnLst>
                                    <p:set>
                                      <p:cBhvr>
                                        <p:cTn id="70" dur="1" fill="hold">
                                          <p:stCondLst>
                                            <p:cond delay="0"/>
                                          </p:stCondLst>
                                        </p:cTn>
                                        <p:tgtEl>
                                          <p:spTgt spid="17"/>
                                        </p:tgtEl>
                                        <p:attrNameLst>
                                          <p:attrName>style.visibility</p:attrName>
                                        </p:attrNameLst>
                                      </p:cBhvr>
                                      <p:to>
                                        <p:strVal val="visible"/>
                                      </p:to>
                                    </p:set>
                                    <p:set>
                                      <p:cBhvr>
                                        <p:cTn id="71" dur="455" fill="hold">
                                          <p:stCondLst>
                                            <p:cond delay="0"/>
                                          </p:stCondLst>
                                        </p:cTn>
                                        <p:tgtEl>
                                          <p:spTgt spid="17"/>
                                        </p:tgtEl>
                                        <p:attrNameLst>
                                          <p:attrName>style.rotation</p:attrName>
                                        </p:attrNameLst>
                                      </p:cBhvr>
                                      <p:to>
                                        <p:strVal val="-45.0"/>
                                      </p:to>
                                    </p:set>
                                    <p:anim calcmode="lin" valueType="num">
                                      <p:cBhvr>
                                        <p:cTn id="72" dur="455" fill="hold">
                                          <p:stCondLst>
                                            <p:cond delay="455"/>
                                          </p:stCondLst>
                                        </p:cTn>
                                        <p:tgtEl>
                                          <p:spTgt spid="17"/>
                                        </p:tgtEl>
                                        <p:attrNameLst>
                                          <p:attrName>style.rotation</p:attrName>
                                        </p:attrNameLst>
                                      </p:cBhvr>
                                      <p:tavLst>
                                        <p:tav tm="0">
                                          <p:val>
                                            <p:fltVal val="-45"/>
                                          </p:val>
                                        </p:tav>
                                        <p:tav tm="69900">
                                          <p:val>
                                            <p:fltVal val="45"/>
                                          </p:val>
                                        </p:tav>
                                        <p:tav tm="100000">
                                          <p:val>
                                            <p:fltVal val="0"/>
                                          </p:val>
                                        </p:tav>
                                      </p:tavLst>
                                    </p:anim>
                                    <p:anim calcmode="lin" valueType="num">
                                      <p:cBhvr>
                                        <p:cTn id="73" dur="455" fill="hold">
                                          <p:stCondLst>
                                            <p:cond delay="0"/>
                                          </p:stCondLst>
                                        </p:cTn>
                                        <p:tgtEl>
                                          <p:spTgt spid="17"/>
                                        </p:tgtEl>
                                        <p:attrNameLst>
                                          <p:attrName>ppt_y</p:attrName>
                                        </p:attrNameLst>
                                      </p:cBhvr>
                                      <p:tavLst>
                                        <p:tav tm="0">
                                          <p:val>
                                            <p:strVal val="#ppt_y-1"/>
                                          </p:val>
                                        </p:tav>
                                        <p:tav tm="100000">
                                          <p:val>
                                            <p:strVal val="#ppt_y-(0.354*#ppt_w-0.172*#ppt_h)"/>
                                          </p:val>
                                        </p:tav>
                                      </p:tavLst>
                                    </p:anim>
                                    <p:anim calcmode="lin" valueType="num">
                                      <p:cBhvr>
                                        <p:cTn id="74" dur="156" decel="50000" autoRev="1" fill="hold">
                                          <p:stCondLst>
                                            <p:cond delay="455"/>
                                          </p:stCondLst>
                                        </p:cTn>
                                        <p:tgtEl>
                                          <p:spTgt spid="17"/>
                                        </p:tgtEl>
                                        <p:attrNameLst>
                                          <p:attrName>ppt_y</p:attrName>
                                        </p:attrNameLst>
                                      </p:cBhvr>
                                      <p:tavLst>
                                        <p:tav tm="0">
                                          <p:val>
                                            <p:strVal val="#ppt_y-(0.354*#ppt_w-0.172*#ppt_h)"/>
                                          </p:val>
                                        </p:tav>
                                        <p:tav tm="100000">
                                          <p:val>
                                            <p:strVal val="#ppt_y-(0.354*#ppt_w-0.172*#ppt_h)-#ppt_h/2"/>
                                          </p:val>
                                        </p:tav>
                                      </p:tavLst>
                                    </p:anim>
                                    <p:anim calcmode="lin" valueType="num">
                                      <p:cBhvr>
                                        <p:cTn id="75" dur="136" fill="hold">
                                          <p:stCondLst>
                                            <p:cond delay="864"/>
                                          </p:stCondLst>
                                        </p:cTn>
                                        <p:tgtEl>
                                          <p:spTgt spid="17"/>
                                        </p:tgtEl>
                                        <p:attrNameLst>
                                          <p:attrName>ppt_y</p:attrName>
                                        </p:attrNameLst>
                                      </p:cBhvr>
                                      <p:tavLst>
                                        <p:tav tm="0">
                                          <p:val>
                                            <p:strVal val="#ppt_y-(0.354*#ppt_w-0.172*#ppt_h)"/>
                                          </p:val>
                                        </p:tav>
                                        <p:tav tm="100000">
                                          <p:val>
                                            <p:strVal val="#ppt_y"/>
                                          </p:val>
                                        </p:tav>
                                      </p:tavLst>
                                    </p:anim>
                                  </p:childTnLst>
                                </p:cTn>
                              </p:par>
                            </p:childTnLst>
                          </p:cTn>
                        </p:par>
                        <p:par>
                          <p:cTn id="76" fill="hold">
                            <p:stCondLst>
                              <p:cond delay="9000"/>
                            </p:stCondLst>
                            <p:childTnLst>
                              <p:par>
                                <p:cTn id="77" presetID="38" presetClass="entr" presetSubtype="0" accel="50000" fill="hold" grpId="0" nodeType="afterEffect">
                                  <p:stCondLst>
                                    <p:cond delay="0"/>
                                  </p:stCondLst>
                                  <p:iterate type="lt">
                                    <p:tmPct val="50000"/>
                                  </p:iterate>
                                  <p:childTnLst>
                                    <p:set>
                                      <p:cBhvr>
                                        <p:cTn id="78" dur="1" fill="hold">
                                          <p:stCondLst>
                                            <p:cond delay="0"/>
                                          </p:stCondLst>
                                        </p:cTn>
                                        <p:tgtEl>
                                          <p:spTgt spid="18"/>
                                        </p:tgtEl>
                                        <p:attrNameLst>
                                          <p:attrName>style.visibility</p:attrName>
                                        </p:attrNameLst>
                                      </p:cBhvr>
                                      <p:to>
                                        <p:strVal val="visible"/>
                                      </p:to>
                                    </p:set>
                                    <p:set>
                                      <p:cBhvr>
                                        <p:cTn id="79" dur="455" fill="hold">
                                          <p:stCondLst>
                                            <p:cond delay="0"/>
                                          </p:stCondLst>
                                        </p:cTn>
                                        <p:tgtEl>
                                          <p:spTgt spid="18"/>
                                        </p:tgtEl>
                                        <p:attrNameLst>
                                          <p:attrName>style.rotation</p:attrName>
                                        </p:attrNameLst>
                                      </p:cBhvr>
                                      <p:to>
                                        <p:strVal val="-45.0"/>
                                      </p:to>
                                    </p:set>
                                    <p:anim calcmode="lin" valueType="num">
                                      <p:cBhvr>
                                        <p:cTn id="80" dur="455" fill="hold">
                                          <p:stCondLst>
                                            <p:cond delay="455"/>
                                          </p:stCondLst>
                                        </p:cTn>
                                        <p:tgtEl>
                                          <p:spTgt spid="18"/>
                                        </p:tgtEl>
                                        <p:attrNameLst>
                                          <p:attrName>style.rotation</p:attrName>
                                        </p:attrNameLst>
                                      </p:cBhvr>
                                      <p:tavLst>
                                        <p:tav tm="0">
                                          <p:val>
                                            <p:fltVal val="-45"/>
                                          </p:val>
                                        </p:tav>
                                        <p:tav tm="69900">
                                          <p:val>
                                            <p:fltVal val="45"/>
                                          </p:val>
                                        </p:tav>
                                        <p:tav tm="100000">
                                          <p:val>
                                            <p:fltVal val="0"/>
                                          </p:val>
                                        </p:tav>
                                      </p:tavLst>
                                    </p:anim>
                                    <p:anim calcmode="lin" valueType="num">
                                      <p:cBhvr>
                                        <p:cTn id="81" dur="455" fill="hold">
                                          <p:stCondLst>
                                            <p:cond delay="0"/>
                                          </p:stCondLst>
                                        </p:cTn>
                                        <p:tgtEl>
                                          <p:spTgt spid="18"/>
                                        </p:tgtEl>
                                        <p:attrNameLst>
                                          <p:attrName>ppt_y</p:attrName>
                                        </p:attrNameLst>
                                      </p:cBhvr>
                                      <p:tavLst>
                                        <p:tav tm="0">
                                          <p:val>
                                            <p:strVal val="#ppt_y-1"/>
                                          </p:val>
                                        </p:tav>
                                        <p:tav tm="100000">
                                          <p:val>
                                            <p:strVal val="#ppt_y-(0.354*#ppt_w-0.172*#ppt_h)"/>
                                          </p:val>
                                        </p:tav>
                                      </p:tavLst>
                                    </p:anim>
                                    <p:anim calcmode="lin" valueType="num">
                                      <p:cBhvr>
                                        <p:cTn id="82" dur="156" decel="50000" autoRev="1" fill="hold">
                                          <p:stCondLst>
                                            <p:cond delay="455"/>
                                          </p:stCondLst>
                                        </p:cTn>
                                        <p:tgtEl>
                                          <p:spTgt spid="18"/>
                                        </p:tgtEl>
                                        <p:attrNameLst>
                                          <p:attrName>ppt_y</p:attrName>
                                        </p:attrNameLst>
                                      </p:cBhvr>
                                      <p:tavLst>
                                        <p:tav tm="0">
                                          <p:val>
                                            <p:strVal val="#ppt_y-(0.354*#ppt_w-0.172*#ppt_h)"/>
                                          </p:val>
                                        </p:tav>
                                        <p:tav tm="100000">
                                          <p:val>
                                            <p:strVal val="#ppt_y-(0.354*#ppt_w-0.172*#ppt_h)-#ppt_h/2"/>
                                          </p:val>
                                        </p:tav>
                                      </p:tavLst>
                                    </p:anim>
                                    <p:anim calcmode="lin" valueType="num">
                                      <p:cBhvr>
                                        <p:cTn id="83" dur="136" fill="hold">
                                          <p:stCondLst>
                                            <p:cond delay="864"/>
                                          </p:stCondLst>
                                        </p:cTn>
                                        <p:tgtEl>
                                          <p:spTgt spid="18"/>
                                        </p:tgtEl>
                                        <p:attrNameLst>
                                          <p:attrName>ppt_y</p:attrName>
                                        </p:attrNameLst>
                                      </p:cBhvr>
                                      <p:tavLst>
                                        <p:tav tm="0">
                                          <p:val>
                                            <p:strVal val="#ppt_y-(0.354*#ppt_w-0.172*#ppt_h)"/>
                                          </p:val>
                                        </p:tav>
                                        <p:tav tm="100000">
                                          <p:val>
                                            <p:strVal val="#ppt_y"/>
                                          </p:val>
                                        </p:tav>
                                      </p:tavLst>
                                    </p:anim>
                                  </p:childTnLst>
                                </p:cTn>
                              </p:par>
                            </p:childTnLst>
                          </p:cTn>
                        </p:par>
                        <p:par>
                          <p:cTn id="84" fill="hold">
                            <p:stCondLst>
                              <p:cond delay="10000"/>
                            </p:stCondLst>
                            <p:childTnLst>
                              <p:par>
                                <p:cTn id="85" presetID="38" presetClass="entr" presetSubtype="0" accel="50000" fill="hold" grpId="0" nodeType="afterEffect">
                                  <p:stCondLst>
                                    <p:cond delay="0"/>
                                  </p:stCondLst>
                                  <p:iterate type="lt">
                                    <p:tmPct val="50000"/>
                                  </p:iterate>
                                  <p:childTnLst>
                                    <p:set>
                                      <p:cBhvr>
                                        <p:cTn id="86" dur="1" fill="hold">
                                          <p:stCondLst>
                                            <p:cond delay="0"/>
                                          </p:stCondLst>
                                        </p:cTn>
                                        <p:tgtEl>
                                          <p:spTgt spid="19"/>
                                        </p:tgtEl>
                                        <p:attrNameLst>
                                          <p:attrName>style.visibility</p:attrName>
                                        </p:attrNameLst>
                                      </p:cBhvr>
                                      <p:to>
                                        <p:strVal val="visible"/>
                                      </p:to>
                                    </p:set>
                                    <p:set>
                                      <p:cBhvr>
                                        <p:cTn id="87" dur="455" fill="hold">
                                          <p:stCondLst>
                                            <p:cond delay="0"/>
                                          </p:stCondLst>
                                        </p:cTn>
                                        <p:tgtEl>
                                          <p:spTgt spid="19"/>
                                        </p:tgtEl>
                                        <p:attrNameLst>
                                          <p:attrName>style.rotation</p:attrName>
                                        </p:attrNameLst>
                                      </p:cBhvr>
                                      <p:to>
                                        <p:strVal val="-45.0"/>
                                      </p:to>
                                    </p:set>
                                    <p:anim calcmode="lin" valueType="num">
                                      <p:cBhvr>
                                        <p:cTn id="88" dur="455" fill="hold">
                                          <p:stCondLst>
                                            <p:cond delay="455"/>
                                          </p:stCondLst>
                                        </p:cTn>
                                        <p:tgtEl>
                                          <p:spTgt spid="19"/>
                                        </p:tgtEl>
                                        <p:attrNameLst>
                                          <p:attrName>style.rotation</p:attrName>
                                        </p:attrNameLst>
                                      </p:cBhvr>
                                      <p:tavLst>
                                        <p:tav tm="0">
                                          <p:val>
                                            <p:fltVal val="-45"/>
                                          </p:val>
                                        </p:tav>
                                        <p:tav tm="69900">
                                          <p:val>
                                            <p:fltVal val="45"/>
                                          </p:val>
                                        </p:tav>
                                        <p:tav tm="100000">
                                          <p:val>
                                            <p:fltVal val="0"/>
                                          </p:val>
                                        </p:tav>
                                      </p:tavLst>
                                    </p:anim>
                                    <p:anim calcmode="lin" valueType="num">
                                      <p:cBhvr>
                                        <p:cTn id="89" dur="455" fill="hold">
                                          <p:stCondLst>
                                            <p:cond delay="0"/>
                                          </p:stCondLst>
                                        </p:cTn>
                                        <p:tgtEl>
                                          <p:spTgt spid="19"/>
                                        </p:tgtEl>
                                        <p:attrNameLst>
                                          <p:attrName>ppt_y</p:attrName>
                                        </p:attrNameLst>
                                      </p:cBhvr>
                                      <p:tavLst>
                                        <p:tav tm="0">
                                          <p:val>
                                            <p:strVal val="#ppt_y-1"/>
                                          </p:val>
                                        </p:tav>
                                        <p:tav tm="100000">
                                          <p:val>
                                            <p:strVal val="#ppt_y-(0.354*#ppt_w-0.172*#ppt_h)"/>
                                          </p:val>
                                        </p:tav>
                                      </p:tavLst>
                                    </p:anim>
                                    <p:anim calcmode="lin" valueType="num">
                                      <p:cBhvr>
                                        <p:cTn id="90" dur="156" decel="50000" autoRev="1" fill="hold">
                                          <p:stCondLst>
                                            <p:cond delay="455"/>
                                          </p:stCondLst>
                                        </p:cTn>
                                        <p:tgtEl>
                                          <p:spTgt spid="19"/>
                                        </p:tgtEl>
                                        <p:attrNameLst>
                                          <p:attrName>ppt_y</p:attrName>
                                        </p:attrNameLst>
                                      </p:cBhvr>
                                      <p:tavLst>
                                        <p:tav tm="0">
                                          <p:val>
                                            <p:strVal val="#ppt_y-(0.354*#ppt_w-0.172*#ppt_h)"/>
                                          </p:val>
                                        </p:tav>
                                        <p:tav tm="100000">
                                          <p:val>
                                            <p:strVal val="#ppt_y-(0.354*#ppt_w-0.172*#ppt_h)-#ppt_h/2"/>
                                          </p:val>
                                        </p:tav>
                                      </p:tavLst>
                                    </p:anim>
                                    <p:anim calcmode="lin" valueType="num">
                                      <p:cBhvr>
                                        <p:cTn id="91" dur="136" fill="hold">
                                          <p:stCondLst>
                                            <p:cond delay="864"/>
                                          </p:stCondLst>
                                        </p:cTn>
                                        <p:tgtEl>
                                          <p:spTgt spid="19"/>
                                        </p:tgtEl>
                                        <p:attrNameLst>
                                          <p:attrName>ppt_y</p:attrName>
                                        </p:attrNameLst>
                                      </p:cBhvr>
                                      <p:tavLst>
                                        <p:tav tm="0">
                                          <p:val>
                                            <p:strVal val="#ppt_y-(0.354*#ppt_w-0.172*#ppt_h)"/>
                                          </p:val>
                                        </p:tav>
                                        <p:tav tm="100000">
                                          <p:val>
                                            <p:strVal val="#ppt_y"/>
                                          </p:val>
                                        </p:tav>
                                      </p:tavLst>
                                    </p:anim>
                                  </p:childTnLst>
                                </p:cTn>
                              </p:par>
                            </p:childTnLst>
                          </p:cTn>
                        </p:par>
                        <p:par>
                          <p:cTn id="92" fill="hold">
                            <p:stCondLst>
                              <p:cond delay="11000"/>
                            </p:stCondLst>
                            <p:childTnLst>
                              <p:par>
                                <p:cTn id="93" presetID="38" presetClass="entr" presetSubtype="0" accel="50000" fill="hold" grpId="0" nodeType="afterEffect">
                                  <p:stCondLst>
                                    <p:cond delay="0"/>
                                  </p:stCondLst>
                                  <p:iterate type="lt">
                                    <p:tmPct val="50000"/>
                                  </p:iterate>
                                  <p:childTnLst>
                                    <p:set>
                                      <p:cBhvr>
                                        <p:cTn id="94" dur="1" fill="hold">
                                          <p:stCondLst>
                                            <p:cond delay="0"/>
                                          </p:stCondLst>
                                        </p:cTn>
                                        <p:tgtEl>
                                          <p:spTgt spid="20"/>
                                        </p:tgtEl>
                                        <p:attrNameLst>
                                          <p:attrName>style.visibility</p:attrName>
                                        </p:attrNameLst>
                                      </p:cBhvr>
                                      <p:to>
                                        <p:strVal val="visible"/>
                                      </p:to>
                                    </p:set>
                                    <p:set>
                                      <p:cBhvr>
                                        <p:cTn id="95" dur="455" fill="hold">
                                          <p:stCondLst>
                                            <p:cond delay="0"/>
                                          </p:stCondLst>
                                        </p:cTn>
                                        <p:tgtEl>
                                          <p:spTgt spid="20"/>
                                        </p:tgtEl>
                                        <p:attrNameLst>
                                          <p:attrName>style.rotation</p:attrName>
                                        </p:attrNameLst>
                                      </p:cBhvr>
                                      <p:to>
                                        <p:strVal val="-45.0"/>
                                      </p:to>
                                    </p:set>
                                    <p:anim calcmode="lin" valueType="num">
                                      <p:cBhvr>
                                        <p:cTn id="96" dur="455" fill="hold">
                                          <p:stCondLst>
                                            <p:cond delay="455"/>
                                          </p:stCondLst>
                                        </p:cTn>
                                        <p:tgtEl>
                                          <p:spTgt spid="20"/>
                                        </p:tgtEl>
                                        <p:attrNameLst>
                                          <p:attrName>style.rotation</p:attrName>
                                        </p:attrNameLst>
                                      </p:cBhvr>
                                      <p:tavLst>
                                        <p:tav tm="0">
                                          <p:val>
                                            <p:fltVal val="-45"/>
                                          </p:val>
                                        </p:tav>
                                        <p:tav tm="69900">
                                          <p:val>
                                            <p:fltVal val="45"/>
                                          </p:val>
                                        </p:tav>
                                        <p:tav tm="100000">
                                          <p:val>
                                            <p:fltVal val="0"/>
                                          </p:val>
                                        </p:tav>
                                      </p:tavLst>
                                    </p:anim>
                                    <p:anim calcmode="lin" valueType="num">
                                      <p:cBhvr>
                                        <p:cTn id="97" dur="455" fill="hold">
                                          <p:stCondLst>
                                            <p:cond delay="0"/>
                                          </p:stCondLst>
                                        </p:cTn>
                                        <p:tgtEl>
                                          <p:spTgt spid="20"/>
                                        </p:tgtEl>
                                        <p:attrNameLst>
                                          <p:attrName>ppt_y</p:attrName>
                                        </p:attrNameLst>
                                      </p:cBhvr>
                                      <p:tavLst>
                                        <p:tav tm="0">
                                          <p:val>
                                            <p:strVal val="#ppt_y-1"/>
                                          </p:val>
                                        </p:tav>
                                        <p:tav tm="100000">
                                          <p:val>
                                            <p:strVal val="#ppt_y-(0.354*#ppt_w-0.172*#ppt_h)"/>
                                          </p:val>
                                        </p:tav>
                                      </p:tavLst>
                                    </p:anim>
                                    <p:anim calcmode="lin" valueType="num">
                                      <p:cBhvr>
                                        <p:cTn id="98" dur="156" decel="50000" autoRev="1" fill="hold">
                                          <p:stCondLst>
                                            <p:cond delay="455"/>
                                          </p:stCondLst>
                                        </p:cTn>
                                        <p:tgtEl>
                                          <p:spTgt spid="20"/>
                                        </p:tgtEl>
                                        <p:attrNameLst>
                                          <p:attrName>ppt_y</p:attrName>
                                        </p:attrNameLst>
                                      </p:cBhvr>
                                      <p:tavLst>
                                        <p:tav tm="0">
                                          <p:val>
                                            <p:strVal val="#ppt_y-(0.354*#ppt_w-0.172*#ppt_h)"/>
                                          </p:val>
                                        </p:tav>
                                        <p:tav tm="100000">
                                          <p:val>
                                            <p:strVal val="#ppt_y-(0.354*#ppt_w-0.172*#ppt_h)-#ppt_h/2"/>
                                          </p:val>
                                        </p:tav>
                                      </p:tavLst>
                                    </p:anim>
                                    <p:anim calcmode="lin" valueType="num">
                                      <p:cBhvr>
                                        <p:cTn id="99" dur="136" fill="hold">
                                          <p:stCondLst>
                                            <p:cond delay="864"/>
                                          </p:stCondLst>
                                        </p:cTn>
                                        <p:tgtEl>
                                          <p:spTgt spid="20"/>
                                        </p:tgtEl>
                                        <p:attrNameLst>
                                          <p:attrName>ppt_y</p:attrName>
                                        </p:attrNameLst>
                                      </p:cBhvr>
                                      <p:tavLst>
                                        <p:tav tm="0">
                                          <p:val>
                                            <p:strVal val="#ppt_y-(0.354*#ppt_w-0.172*#ppt_h)"/>
                                          </p:val>
                                        </p:tav>
                                        <p:tav tm="100000">
                                          <p:val>
                                            <p:strVal val="#ppt_y"/>
                                          </p:val>
                                        </p:tav>
                                      </p:tavLst>
                                    </p:anim>
                                  </p:childTnLst>
                                </p:cTn>
                              </p:par>
                            </p:childTnLst>
                          </p:cTn>
                        </p:par>
                        <p:par>
                          <p:cTn id="100" fill="hold">
                            <p:stCondLst>
                              <p:cond delay="12000"/>
                            </p:stCondLst>
                            <p:childTnLst>
                              <p:par>
                                <p:cTn id="101" presetID="2" presetClass="entr" presetSubtype="4" fill="hold" grpId="0" nodeType="afterEffect">
                                  <p:stCondLst>
                                    <p:cond delay="0"/>
                                  </p:stCondLst>
                                  <p:childTnLst>
                                    <p:set>
                                      <p:cBhvr>
                                        <p:cTn id="102" dur="1" fill="hold">
                                          <p:stCondLst>
                                            <p:cond delay="0"/>
                                          </p:stCondLst>
                                        </p:cTn>
                                        <p:tgtEl>
                                          <p:spTgt spid="21"/>
                                        </p:tgtEl>
                                        <p:attrNameLst>
                                          <p:attrName>style.visibility</p:attrName>
                                        </p:attrNameLst>
                                      </p:cBhvr>
                                      <p:to>
                                        <p:strVal val="visible"/>
                                      </p:to>
                                    </p:set>
                                    <p:anim calcmode="lin" valueType="num">
                                      <p:cBhvr additive="base">
                                        <p:cTn id="103" dur="500" fill="hold"/>
                                        <p:tgtEl>
                                          <p:spTgt spid="21"/>
                                        </p:tgtEl>
                                        <p:attrNameLst>
                                          <p:attrName>ppt_x</p:attrName>
                                        </p:attrNameLst>
                                      </p:cBhvr>
                                      <p:tavLst>
                                        <p:tav tm="0">
                                          <p:val>
                                            <p:strVal val="#ppt_x"/>
                                          </p:val>
                                        </p:tav>
                                        <p:tav tm="100000">
                                          <p:val>
                                            <p:strVal val="#ppt_x"/>
                                          </p:val>
                                        </p:tav>
                                      </p:tavLst>
                                    </p:anim>
                                    <p:anim calcmode="lin" valueType="num">
                                      <p:cBhvr additive="base">
                                        <p:cTn id="104" dur="500" fill="hold"/>
                                        <p:tgtEl>
                                          <p:spTgt spid="2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10" grpId="0" animBg="1"/>
      <p:bldP spid="11" grpId="0" animBg="1"/>
      <p:bldP spid="12" grpId="0" animBg="1"/>
      <p:bldP spid="13" grpId="0" animBg="1"/>
      <p:bldP spid="14" grpId="0" animBg="1"/>
      <p:bldP spid="15" grpId="0" animBg="1"/>
      <p:bldP spid="16" grpId="0" animBg="1"/>
      <p:bldP spid="17" grpId="0" animBg="1"/>
      <p:bldP spid="18" grpId="0" animBg="1"/>
      <p:bldP spid="19" grpId="0" animBg="1"/>
      <p:bldP spid="20" grpId="0" animBg="1"/>
      <p:bldP spid="21"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0E5368-03B1-4062-A089-2C864C230D1C}"/>
              </a:ext>
            </a:extLst>
          </p:cNvPr>
          <p:cNvSpPr>
            <a:spLocks noGrp="1"/>
          </p:cNvSpPr>
          <p:nvPr>
            <p:ph type="title" idx="4294967295"/>
          </p:nvPr>
        </p:nvSpPr>
        <p:spPr>
          <a:xfrm rot="21402983">
            <a:off x="1066867" y="842207"/>
            <a:ext cx="8541159" cy="708025"/>
          </a:xfrm>
          <a:ln>
            <a:noFill/>
          </a:ln>
          <a:effectLst>
            <a:reflection blurRad="6350" stA="50000" endA="295" endPos="92000" dist="101600" dir="5400000" sy="-100000" algn="bl" rotWithShape="0"/>
          </a:effectLst>
        </p:spPr>
        <p:txBody>
          <a:bodyPr/>
          <a:lstStyle/>
          <a:p>
            <a:r>
              <a:rPr lang="en-US" sz="6000" b="1" dirty="0">
                <a:solidFill>
                  <a:schemeClr val="accent2">
                    <a:lumMod val="60000"/>
                    <a:lumOff val="40000"/>
                  </a:schemeClr>
                </a:solidFill>
              </a:rPr>
              <a:t>Root Causes (5 Whys)</a:t>
            </a:r>
            <a:endParaRPr lang="en-GB" sz="6000" b="1" dirty="0">
              <a:solidFill>
                <a:schemeClr val="accent2">
                  <a:lumMod val="60000"/>
                  <a:lumOff val="40000"/>
                </a:schemeClr>
              </a:solidFill>
            </a:endParaRPr>
          </a:p>
        </p:txBody>
      </p:sp>
      <p:sp>
        <p:nvSpPr>
          <p:cNvPr id="5" name="TextBox 4">
            <a:extLst>
              <a:ext uri="{FF2B5EF4-FFF2-40B4-BE49-F238E27FC236}">
                <a16:creationId xmlns:a16="http://schemas.microsoft.com/office/drawing/2014/main" id="{8CE59B91-1B92-4DA0-B3CF-BCB79D9BF0C1}"/>
              </a:ext>
            </a:extLst>
          </p:cNvPr>
          <p:cNvSpPr txBox="1"/>
          <p:nvPr/>
        </p:nvSpPr>
        <p:spPr>
          <a:xfrm rot="484115">
            <a:off x="-17262" y="4465033"/>
            <a:ext cx="12651637" cy="646331"/>
          </a:xfrm>
          <a:prstGeom prst="rect">
            <a:avLst/>
          </a:prstGeom>
          <a:noFill/>
          <a:effectLst/>
        </p:spPr>
        <p:txBody>
          <a:bodyPr wrap="square">
            <a:spAutoFit/>
          </a:bodyPr>
          <a:lstStyle/>
          <a:p>
            <a:pPr lvl="0"/>
            <a:r>
              <a:rPr lang="en-US" b="1" dirty="0">
                <a:solidFill>
                  <a:schemeClr val="accent6">
                    <a:lumMod val="40000"/>
                    <a:lumOff val="60000"/>
                  </a:schemeClr>
                </a:solidFill>
              </a:rPr>
              <a:t>Business travel declined due to hybrid work and digital communication tools (Kozak et al., 2024). Hotels lag in remote-work readiness because rooms were built for short stays, not long-term productivity.</a:t>
            </a:r>
          </a:p>
        </p:txBody>
      </p:sp>
    </p:spTree>
    <p:extLst>
      <p:ext uri="{BB962C8B-B14F-4D97-AF65-F5344CB8AC3E}">
        <p14:creationId xmlns:p14="http://schemas.microsoft.com/office/powerpoint/2010/main" val="2893859745"/>
      </p:ext>
    </p:extLst>
  </p:cSld>
  <p:clrMapOvr>
    <a:masterClrMapping/>
  </p:clrMapOvr>
  <mc:AlternateContent xmlns:mc="http://schemas.openxmlformats.org/markup-compatibility/2006" xmlns:p14="http://schemas.microsoft.com/office/powerpoint/2010/main">
    <mc:Choice Requires="p14">
      <p:transition spd="slow" p14:dur="3000">
        <p14:shred/>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gtEl>
                                      </p:cBhvr>
                                      <p:to x="100000" y="60000"/>
                                    </p:animScale>
                                    <p:animScale>
                                      <p:cBhvr>
                                        <p:cTn id="14" dur="166" decel="50000">
                                          <p:stCondLst>
                                            <p:cond delay="676"/>
                                          </p:stCondLst>
                                        </p:cTn>
                                        <p:tgtEl>
                                          <p:spTgt spid="2"/>
                                        </p:tgtEl>
                                      </p:cBhvr>
                                      <p:to x="100000" y="100000"/>
                                    </p:animScale>
                                    <p:animScale>
                                      <p:cBhvr>
                                        <p:cTn id="15" dur="26">
                                          <p:stCondLst>
                                            <p:cond delay="1312"/>
                                          </p:stCondLst>
                                        </p:cTn>
                                        <p:tgtEl>
                                          <p:spTgt spid="2"/>
                                        </p:tgtEl>
                                      </p:cBhvr>
                                      <p:to x="100000" y="80000"/>
                                    </p:animScale>
                                    <p:animScale>
                                      <p:cBhvr>
                                        <p:cTn id="16" dur="166" decel="50000">
                                          <p:stCondLst>
                                            <p:cond delay="1338"/>
                                          </p:stCondLst>
                                        </p:cTn>
                                        <p:tgtEl>
                                          <p:spTgt spid="2"/>
                                        </p:tgtEl>
                                      </p:cBhvr>
                                      <p:to x="100000" y="100000"/>
                                    </p:animScale>
                                    <p:animScale>
                                      <p:cBhvr>
                                        <p:cTn id="17" dur="26">
                                          <p:stCondLst>
                                            <p:cond delay="1642"/>
                                          </p:stCondLst>
                                        </p:cTn>
                                        <p:tgtEl>
                                          <p:spTgt spid="2"/>
                                        </p:tgtEl>
                                      </p:cBhvr>
                                      <p:to x="100000" y="90000"/>
                                    </p:animScale>
                                    <p:animScale>
                                      <p:cBhvr>
                                        <p:cTn id="18" dur="166" decel="50000">
                                          <p:stCondLst>
                                            <p:cond delay="1668"/>
                                          </p:stCondLst>
                                        </p:cTn>
                                        <p:tgtEl>
                                          <p:spTgt spid="2"/>
                                        </p:tgtEl>
                                      </p:cBhvr>
                                      <p:to x="100000" y="100000"/>
                                    </p:animScale>
                                    <p:animScale>
                                      <p:cBhvr>
                                        <p:cTn id="19" dur="26">
                                          <p:stCondLst>
                                            <p:cond delay="1808"/>
                                          </p:stCondLst>
                                        </p:cTn>
                                        <p:tgtEl>
                                          <p:spTgt spid="2"/>
                                        </p:tgtEl>
                                      </p:cBhvr>
                                      <p:to x="100000" y="95000"/>
                                    </p:animScale>
                                    <p:animScale>
                                      <p:cBhvr>
                                        <p:cTn id="20" dur="166" decel="50000">
                                          <p:stCondLst>
                                            <p:cond delay="1834"/>
                                          </p:stCondLst>
                                        </p:cTn>
                                        <p:tgtEl>
                                          <p:spTgt spid="2"/>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24004B-389C-44E9-9E2E-CD4AA006BE04}"/>
              </a:ext>
            </a:extLst>
          </p:cNvPr>
          <p:cNvSpPr>
            <a:spLocks noGrp="1"/>
          </p:cNvSpPr>
          <p:nvPr>
            <p:ph type="title"/>
          </p:nvPr>
        </p:nvSpPr>
        <p:spPr>
          <a:xfrm>
            <a:off x="893852" y="935924"/>
            <a:ext cx="10500188" cy="706964"/>
          </a:xfrm>
          <a:ln>
            <a:solidFill>
              <a:schemeClr val="tx2">
                <a:lumMod val="20000"/>
                <a:lumOff val="80000"/>
              </a:schemeClr>
            </a:solidFill>
          </a:ln>
          <a:effectLst>
            <a:glow rad="228600">
              <a:schemeClr val="accent6">
                <a:satMod val="175000"/>
                <a:alpha val="40000"/>
              </a:schemeClr>
            </a:glow>
            <a:reflection blurRad="6350" stA="50000" endA="295" endPos="92000" dist="101600" dir="5400000" sy="-100000" algn="bl" rotWithShape="0"/>
          </a:effectLst>
        </p:spPr>
        <p:txBody>
          <a:bodyPr/>
          <a:lstStyle/>
          <a:p>
            <a:r>
              <a:rPr lang="en-US" sz="2800" b="1" dirty="0">
                <a:solidFill>
                  <a:srgbClr val="00B0F0"/>
                </a:solidFill>
              </a:rPr>
              <a:t>Key Findings</a:t>
            </a:r>
            <a:endParaRPr lang="en-GB" sz="2800" b="1" dirty="0">
              <a:solidFill>
                <a:srgbClr val="00B0F0"/>
              </a:solidFill>
            </a:endParaRPr>
          </a:p>
        </p:txBody>
      </p:sp>
      <p:sp>
        <p:nvSpPr>
          <p:cNvPr id="3" name="Content Placeholder 2">
            <a:extLst>
              <a:ext uri="{FF2B5EF4-FFF2-40B4-BE49-F238E27FC236}">
                <a16:creationId xmlns:a16="http://schemas.microsoft.com/office/drawing/2014/main" id="{AEDB683F-D159-487A-8248-736A8BD98AA6}"/>
              </a:ext>
            </a:extLst>
          </p:cNvPr>
          <p:cNvSpPr>
            <a:spLocks noGrp="1"/>
          </p:cNvSpPr>
          <p:nvPr>
            <p:ph sz="half" idx="1"/>
          </p:nvPr>
        </p:nvSpPr>
        <p:spPr/>
        <p:txBody>
          <a:bodyPr/>
          <a:lstStyle/>
          <a:p>
            <a:pPr lvl="0"/>
            <a:r>
              <a:rPr lang="en-US" sz="2000" b="1" i="1" dirty="0">
                <a:solidFill>
                  <a:schemeClr val="tx1"/>
                </a:solidFill>
              </a:rPr>
              <a:t>UK hotels that enhance digital services, repurpose spaces, and offer flexible packages maintain stronger resilience. Adaptation and innovation are key to recovery (GOV.UK, 2021).</a:t>
            </a:r>
          </a:p>
          <a:p>
            <a:endParaRPr lang="en-GB" dirty="0"/>
          </a:p>
        </p:txBody>
      </p:sp>
      <p:pic>
        <p:nvPicPr>
          <p:cNvPr id="5" name="Picture 4" descr="A white and red text with reflection&#10;&#10;AI-generated content may be incorrect.">
            <a:extLst>
              <a:ext uri="{FF2B5EF4-FFF2-40B4-BE49-F238E27FC236}">
                <a16:creationId xmlns:a16="http://schemas.microsoft.com/office/drawing/2014/main" id="{F4BB9FA2-CC1E-4BFA-AF11-DA689483F5D4}"/>
              </a:ext>
            </a:extLst>
          </p:cNvPr>
          <p:cNvPicPr>
            <a:picLocks noChangeAspect="1"/>
          </p:cNvPicPr>
          <p:nvPr/>
        </p:nvPicPr>
        <p:blipFill>
          <a:blip r:embed="rId2"/>
          <a:stretch>
            <a:fillRect/>
          </a:stretch>
        </p:blipFill>
        <p:spPr>
          <a:xfrm>
            <a:off x="5980112" y="3070479"/>
            <a:ext cx="5775990" cy="2498115"/>
          </a:xfrm>
          <a:prstGeom prst="rect">
            <a:avLst/>
          </a:prstGeom>
        </p:spPr>
      </p:pic>
    </p:spTree>
    <p:extLst>
      <p:ext uri="{BB962C8B-B14F-4D97-AF65-F5344CB8AC3E}">
        <p14:creationId xmlns:p14="http://schemas.microsoft.com/office/powerpoint/2010/main" val="1628426881"/>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2" presetClass="entr" presetSubtype="4" fill="hold" grpId="0" nodeType="after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fill="hold"/>
                                        <p:tgtEl>
                                          <p:spTgt spid="2"/>
                                        </p:tgtEl>
                                        <p:attrNameLst>
                                          <p:attrName>ppt_x</p:attrName>
                                        </p:attrNameLst>
                                      </p:cBhvr>
                                      <p:tavLst>
                                        <p:tav tm="0">
                                          <p:val>
                                            <p:strVal val="#ppt_x"/>
                                          </p:val>
                                        </p:tav>
                                        <p:tav tm="100000">
                                          <p:val>
                                            <p:strVal val="#ppt_x"/>
                                          </p:val>
                                        </p:tav>
                                      </p:tavLst>
                                    </p:anim>
                                    <p:anim calcmode="lin" valueType="num">
                                      <p:cBhvr additive="base">
                                        <p:cTn id="1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E7753B-1E30-4C72-88FB-399051E049CB}"/>
              </a:ext>
            </a:extLst>
          </p:cNvPr>
          <p:cNvSpPr>
            <a:spLocks noGrp="1"/>
          </p:cNvSpPr>
          <p:nvPr>
            <p:ph type="ctrTitle"/>
          </p:nvPr>
        </p:nvSpPr>
        <p:spPr>
          <a:xfrm>
            <a:off x="657224" y="679607"/>
            <a:ext cx="10801351" cy="740802"/>
          </a:xfrm>
          <a:ln>
            <a:solidFill>
              <a:schemeClr val="accent1">
                <a:lumMod val="60000"/>
                <a:lumOff val="40000"/>
              </a:schemeClr>
            </a:solidFill>
          </a:ln>
          <a:effectLst>
            <a:glow rad="228600">
              <a:schemeClr val="accent2">
                <a:satMod val="175000"/>
                <a:alpha val="40000"/>
              </a:schemeClr>
            </a:glow>
            <a:reflection blurRad="6350" stA="50000" endA="295" endPos="92000" dist="101600" dir="5400000" sy="-100000" algn="bl" rotWithShape="0"/>
          </a:effectLst>
        </p:spPr>
        <p:txBody>
          <a:bodyPr/>
          <a:lstStyle/>
          <a:p>
            <a:r>
              <a:rPr lang="en-US" sz="4400" b="1" dirty="0">
                <a:solidFill>
                  <a:srgbClr val="FF0000"/>
                </a:solidFill>
              </a:rPr>
              <a:t>Closing Thought</a:t>
            </a:r>
            <a:endParaRPr lang="en-GB" sz="4400" b="1" dirty="0">
              <a:solidFill>
                <a:srgbClr val="FF0000"/>
              </a:solidFill>
            </a:endParaRPr>
          </a:p>
        </p:txBody>
      </p:sp>
      <p:sp>
        <p:nvSpPr>
          <p:cNvPr id="7" name="Subtitle 5">
            <a:extLst>
              <a:ext uri="{FF2B5EF4-FFF2-40B4-BE49-F238E27FC236}">
                <a16:creationId xmlns:a16="http://schemas.microsoft.com/office/drawing/2014/main" id="{70EB4F99-153E-4631-8270-EA9F13B0C140}"/>
              </a:ext>
            </a:extLst>
          </p:cNvPr>
          <p:cNvSpPr txBox="1">
            <a:spLocks/>
          </p:cNvSpPr>
          <p:nvPr/>
        </p:nvSpPr>
        <p:spPr bwMode="gray">
          <a:xfrm>
            <a:off x="1041115" y="3101894"/>
            <a:ext cx="10109770" cy="943556"/>
          </a:xfrm>
          <a:prstGeom prst="rect">
            <a:avLst/>
          </a:prstGeom>
          <a:effectLst>
            <a:reflection blurRad="6350" stA="50000" endA="295" endPos="92000" dist="101600" dir="5400000" sy="-100000" algn="bl" rotWithShape="0"/>
          </a:effectLst>
        </p:spPr>
        <p:txBody>
          <a:bodyPr vert="horz" lIns="91440" tIns="45720" rIns="91440" bIns="45720" rtlCol="0" anchor="t">
            <a:normAutofit/>
          </a:bodyPr>
          <a:lstStyle>
            <a:lvl1pPr marL="0" indent="0" algn="l" defTabSz="457200" rtl="0" eaLnBrk="1" latinLnBrk="0" hangingPunct="1">
              <a:spcBef>
                <a:spcPts val="1000"/>
              </a:spcBef>
              <a:spcAft>
                <a:spcPts val="0"/>
              </a:spcAft>
              <a:buClr>
                <a:schemeClr val="accent1"/>
              </a:buClr>
              <a:buSzPct val="80000"/>
              <a:buFont typeface="Wingdings 3" charset="2"/>
              <a:buNone/>
              <a:defRPr sz="1800" b="0" i="0" kern="1200" cap="all">
                <a:solidFill>
                  <a:schemeClr val="accent1">
                    <a:lumMod val="60000"/>
                    <a:lumOff val="40000"/>
                  </a:schemeClr>
                </a:solidFill>
                <a:latin typeface="+mn-lt"/>
                <a:ea typeface="+mn-ea"/>
                <a:cs typeface="+mn-cs"/>
              </a:defRPr>
            </a:lvl1pPr>
            <a:lvl2pPr marL="457200" indent="0" algn="ctr" defTabSz="457200" rtl="0" eaLnBrk="1" latinLnBrk="0" hangingPunct="1">
              <a:spcBef>
                <a:spcPts val="1000"/>
              </a:spcBef>
              <a:spcAft>
                <a:spcPts val="0"/>
              </a:spcAft>
              <a:buClr>
                <a:schemeClr val="accent1"/>
              </a:buClr>
              <a:buSzPct val="80000"/>
              <a:buFont typeface="Wingdings 3" charset="2"/>
              <a:buNone/>
              <a:defRPr sz="1600" b="0" i="0" kern="1200">
                <a:solidFill>
                  <a:schemeClr val="tx1">
                    <a:tint val="75000"/>
                  </a:schemeClr>
                </a:solidFill>
                <a:latin typeface="+mn-lt"/>
                <a:ea typeface="+mn-ea"/>
                <a:cs typeface="+mn-cs"/>
              </a:defRPr>
            </a:lvl2pPr>
            <a:lvl3pPr marL="914400" indent="0" algn="ctr" defTabSz="457200" rtl="0" eaLnBrk="1" latinLnBrk="0" hangingPunct="1">
              <a:spcBef>
                <a:spcPts val="1000"/>
              </a:spcBef>
              <a:spcAft>
                <a:spcPts val="0"/>
              </a:spcAft>
              <a:buClr>
                <a:schemeClr val="accent1"/>
              </a:buClr>
              <a:buSzPct val="80000"/>
              <a:buFont typeface="Wingdings 3" charset="2"/>
              <a:buNone/>
              <a:defRPr sz="1400" b="0" i="0" kern="1200">
                <a:solidFill>
                  <a:schemeClr val="tx1">
                    <a:tint val="75000"/>
                  </a:schemeClr>
                </a:solidFill>
                <a:latin typeface="+mn-lt"/>
                <a:ea typeface="+mn-ea"/>
                <a:cs typeface="+mn-cs"/>
              </a:defRPr>
            </a:lvl3pPr>
            <a:lvl4pPr marL="1371600" indent="0" algn="ctr" defTabSz="457200" rtl="0" eaLnBrk="1" latinLnBrk="0" hangingPunct="1">
              <a:spcBef>
                <a:spcPts val="1000"/>
              </a:spcBef>
              <a:spcAft>
                <a:spcPts val="0"/>
              </a:spcAft>
              <a:buClr>
                <a:schemeClr val="accent1"/>
              </a:buClr>
              <a:buSzPct val="80000"/>
              <a:buFont typeface="Wingdings 3" charset="2"/>
              <a:buNone/>
              <a:defRPr sz="1200" b="0" i="0" kern="1200">
                <a:solidFill>
                  <a:schemeClr val="tx1">
                    <a:tint val="75000"/>
                  </a:schemeClr>
                </a:solidFill>
                <a:latin typeface="+mn-lt"/>
                <a:ea typeface="+mn-ea"/>
                <a:cs typeface="+mn-cs"/>
              </a:defRPr>
            </a:lvl4pPr>
            <a:lvl5pPr marL="1828800" indent="0" algn="ctr" defTabSz="457200" rtl="0" eaLnBrk="1" latinLnBrk="0" hangingPunct="1">
              <a:spcBef>
                <a:spcPts val="1000"/>
              </a:spcBef>
              <a:spcAft>
                <a:spcPts val="0"/>
              </a:spcAft>
              <a:buClr>
                <a:schemeClr val="accent1"/>
              </a:buClr>
              <a:buSzPct val="80000"/>
              <a:buFont typeface="Wingdings 3" charset="2"/>
              <a:buNone/>
              <a:defRPr sz="1200" b="0" i="0" kern="1200">
                <a:solidFill>
                  <a:schemeClr val="tx1">
                    <a:tint val="75000"/>
                  </a:schemeClr>
                </a:solidFill>
                <a:latin typeface="+mn-lt"/>
                <a:ea typeface="+mn-ea"/>
                <a:cs typeface="+mn-cs"/>
              </a:defRPr>
            </a:lvl5pPr>
            <a:lvl6pPr marL="2286000" indent="0" algn="ctr" defTabSz="457200" rtl="0" eaLnBrk="1" latinLnBrk="0" hangingPunct="1">
              <a:spcBef>
                <a:spcPts val="1000"/>
              </a:spcBef>
              <a:spcAft>
                <a:spcPts val="0"/>
              </a:spcAft>
              <a:buClr>
                <a:schemeClr val="accent1"/>
              </a:buClr>
              <a:buSzPct val="80000"/>
              <a:buFont typeface="Wingdings 3" charset="2"/>
              <a:buNone/>
              <a:defRPr sz="1200" b="0" i="0" kern="1200">
                <a:solidFill>
                  <a:schemeClr val="tx1">
                    <a:tint val="75000"/>
                  </a:schemeClr>
                </a:solidFill>
                <a:latin typeface="+mn-lt"/>
                <a:ea typeface="+mn-ea"/>
                <a:cs typeface="+mn-cs"/>
              </a:defRPr>
            </a:lvl6pPr>
            <a:lvl7pPr marL="2743200" indent="0" algn="ctr" defTabSz="457200" rtl="0" eaLnBrk="1" latinLnBrk="0" hangingPunct="1">
              <a:spcBef>
                <a:spcPts val="1000"/>
              </a:spcBef>
              <a:spcAft>
                <a:spcPts val="0"/>
              </a:spcAft>
              <a:buClr>
                <a:schemeClr val="accent1"/>
              </a:buClr>
              <a:buSzPct val="80000"/>
              <a:buFont typeface="Wingdings 3" charset="2"/>
              <a:buNone/>
              <a:defRPr sz="1200" b="0" i="0" kern="1200">
                <a:solidFill>
                  <a:schemeClr val="tx1">
                    <a:tint val="75000"/>
                  </a:schemeClr>
                </a:solidFill>
                <a:latin typeface="+mn-lt"/>
                <a:ea typeface="+mn-ea"/>
                <a:cs typeface="+mn-cs"/>
              </a:defRPr>
            </a:lvl7pPr>
            <a:lvl8pPr marL="3200400" indent="0" algn="ctr" defTabSz="457200" rtl="0" eaLnBrk="1" latinLnBrk="0" hangingPunct="1">
              <a:spcBef>
                <a:spcPts val="1000"/>
              </a:spcBef>
              <a:spcAft>
                <a:spcPts val="0"/>
              </a:spcAft>
              <a:buClr>
                <a:schemeClr val="accent1"/>
              </a:buClr>
              <a:buSzPct val="80000"/>
              <a:buFont typeface="Wingdings 3" charset="2"/>
              <a:buNone/>
              <a:defRPr sz="1200" b="0" i="0" kern="1200">
                <a:solidFill>
                  <a:schemeClr val="tx1">
                    <a:tint val="75000"/>
                  </a:schemeClr>
                </a:solidFill>
                <a:latin typeface="+mn-lt"/>
                <a:ea typeface="+mn-ea"/>
                <a:cs typeface="+mn-cs"/>
              </a:defRPr>
            </a:lvl8pPr>
            <a:lvl9pPr marL="3657600" indent="0" algn="ctr" defTabSz="457200" rtl="0" eaLnBrk="1" latinLnBrk="0" hangingPunct="1">
              <a:spcBef>
                <a:spcPts val="1000"/>
              </a:spcBef>
              <a:spcAft>
                <a:spcPts val="0"/>
              </a:spcAft>
              <a:buClr>
                <a:schemeClr val="accent1"/>
              </a:buClr>
              <a:buSzPct val="80000"/>
              <a:buFont typeface="Wingdings 3" charset="2"/>
              <a:buNone/>
              <a:defRPr sz="1200" b="0" i="0" kern="1200">
                <a:solidFill>
                  <a:schemeClr val="tx1">
                    <a:tint val="75000"/>
                  </a:schemeClr>
                </a:solidFill>
                <a:latin typeface="+mn-lt"/>
                <a:ea typeface="+mn-ea"/>
                <a:cs typeface="+mn-cs"/>
              </a:defRPr>
            </a:lvl9pPr>
          </a:lstStyle>
          <a:p>
            <a:pPr lvl="0"/>
            <a:r>
              <a:rPr lang="en-US" sz="2000" b="1" dirty="0"/>
              <a:t>Hospitality is evolving toward hybrid living and working Hotels that embrace this shift will define the industry's future. </a:t>
            </a:r>
          </a:p>
          <a:p>
            <a:endParaRPr lang="en-GB" dirty="0"/>
          </a:p>
        </p:txBody>
      </p:sp>
    </p:spTree>
    <p:extLst>
      <p:ext uri="{BB962C8B-B14F-4D97-AF65-F5344CB8AC3E}">
        <p14:creationId xmlns:p14="http://schemas.microsoft.com/office/powerpoint/2010/main" val="31971020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2"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Scale>
                                      <p:cBhvr>
                                        <p:cTn id="7" dur="1000" decel="50000" fill="hold">
                                          <p:stCondLst>
                                            <p:cond delay="0"/>
                                          </p:stCondLst>
                                        </p:cTn>
                                        <p:tgtEl>
                                          <p:spTgt spid="2"/>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8" dur="1000" decel="50000" fill="hold">
                                          <p:stCondLst>
                                            <p:cond delay="0"/>
                                          </p:stCondLst>
                                        </p:cTn>
                                        <p:tgtEl>
                                          <p:spTgt spid="2"/>
                                        </p:tgtEl>
                                        <p:attrNameLst>
                                          <p:attrName>ppt_x</p:attrName>
                                          <p:attrName>ppt_y</p:attrName>
                                        </p:attrNameLst>
                                      </p:cBhvr>
                                    </p:animMotion>
                                    <p:animEffect transition="in" filter="fade">
                                      <p:cBhvr>
                                        <p:cTn id="9" dur="1000"/>
                                        <p:tgtEl>
                                          <p:spTgt spid="2"/>
                                        </p:tgtEl>
                                      </p:cBhvr>
                                    </p:animEffect>
                                  </p:childTnLst>
                                </p:cTn>
                              </p:par>
                            </p:childTnLst>
                          </p:cTn>
                        </p:par>
                        <p:par>
                          <p:cTn id="10" fill="hold">
                            <p:stCondLst>
                              <p:cond delay="1000"/>
                            </p:stCondLst>
                            <p:childTnLst>
                              <p:par>
                                <p:cTn id="11" presetID="52" presetClass="entr" presetSubtype="0" fill="hold" grpId="0" nodeType="afterEffect">
                                  <p:stCondLst>
                                    <p:cond delay="0"/>
                                  </p:stCondLst>
                                  <p:childTnLst>
                                    <p:set>
                                      <p:cBhvr>
                                        <p:cTn id="12" dur="1" fill="hold">
                                          <p:stCondLst>
                                            <p:cond delay="0"/>
                                          </p:stCondLst>
                                        </p:cTn>
                                        <p:tgtEl>
                                          <p:spTgt spid="7"/>
                                        </p:tgtEl>
                                        <p:attrNameLst>
                                          <p:attrName>style.visibility</p:attrName>
                                        </p:attrNameLst>
                                      </p:cBhvr>
                                      <p:to>
                                        <p:strVal val="visible"/>
                                      </p:to>
                                    </p:set>
                                    <p:animScale>
                                      <p:cBhvr>
                                        <p:cTn id="13" dur="1000" decel="50000" fill="hold">
                                          <p:stCondLst>
                                            <p:cond delay="0"/>
                                          </p:stCondLst>
                                        </p:cTn>
                                        <p:tgtEl>
                                          <p:spTgt spid="7"/>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14" dur="1000" decel="50000" fill="hold">
                                          <p:stCondLst>
                                            <p:cond delay="0"/>
                                          </p:stCondLst>
                                        </p:cTn>
                                        <p:tgtEl>
                                          <p:spTgt spid="7"/>
                                        </p:tgtEl>
                                        <p:attrNameLst>
                                          <p:attrName>ppt_x</p:attrName>
                                          <p:attrName>ppt_y</p:attrName>
                                        </p:attrNameLst>
                                      </p:cBhvr>
                                    </p:animMotion>
                                    <p:animEffect transition="in" filter="fade">
                                      <p:cBhvr>
                                        <p:cTn id="15" dur="1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7"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12AA4963-794B-4EC6-B4A8-CE5563D42579}"/>
              </a:ext>
            </a:extLst>
          </p:cNvPr>
          <p:cNvSpPr>
            <a:spLocks noGrp="1"/>
          </p:cNvSpPr>
          <p:nvPr>
            <p:ph type="body" idx="1"/>
          </p:nvPr>
        </p:nvSpPr>
        <p:spPr>
          <a:xfrm>
            <a:off x="796659" y="5271546"/>
            <a:ext cx="10598682" cy="860400"/>
          </a:xfrm>
        </p:spPr>
        <p:txBody>
          <a:bodyPr>
            <a:normAutofit fontScale="92500" lnSpcReduction="20000"/>
          </a:bodyPr>
          <a:lstStyle/>
          <a:p>
            <a:r>
              <a:rPr lang="en-US" b="1" dirty="0">
                <a:solidFill>
                  <a:schemeClr val="tx1"/>
                </a:solidFill>
              </a:rPr>
              <a:t>Hotels should retrofit rooms with ergonomic workstations, high-speed internet, and adaptable lighting. Meeting areas can be turned into co-working zones (Pavia, </a:t>
            </a:r>
            <a:r>
              <a:rPr lang="en-US" b="1" dirty="0" err="1">
                <a:solidFill>
                  <a:schemeClr val="tx1"/>
                </a:solidFill>
              </a:rPr>
              <a:t>Floričić</a:t>
            </a:r>
            <a:r>
              <a:rPr lang="en-US" b="1" dirty="0">
                <a:solidFill>
                  <a:schemeClr val="tx1"/>
                </a:solidFill>
              </a:rPr>
              <a:t> and </a:t>
            </a:r>
            <a:r>
              <a:rPr lang="en-US" b="1" dirty="0" err="1">
                <a:solidFill>
                  <a:schemeClr val="tx1"/>
                </a:solidFill>
              </a:rPr>
              <a:t>Mrnjavac</a:t>
            </a:r>
            <a:r>
              <a:rPr lang="en-US" b="1" dirty="0">
                <a:solidFill>
                  <a:schemeClr val="tx1"/>
                </a:solidFill>
              </a:rPr>
              <a:t>, 2023).</a:t>
            </a:r>
          </a:p>
          <a:p>
            <a:endParaRPr lang="en-GB" dirty="0"/>
          </a:p>
        </p:txBody>
      </p:sp>
      <p:sp>
        <p:nvSpPr>
          <p:cNvPr id="13" name="TextBox 12">
            <a:extLst>
              <a:ext uri="{FF2B5EF4-FFF2-40B4-BE49-F238E27FC236}">
                <a16:creationId xmlns:a16="http://schemas.microsoft.com/office/drawing/2014/main" id="{4F020236-162E-4654-95E6-473F3A1BED87}"/>
              </a:ext>
            </a:extLst>
          </p:cNvPr>
          <p:cNvSpPr txBox="1"/>
          <p:nvPr/>
        </p:nvSpPr>
        <p:spPr>
          <a:xfrm>
            <a:off x="1417834" y="874455"/>
            <a:ext cx="9411128" cy="2554545"/>
          </a:xfrm>
          <a:prstGeom prst="rect">
            <a:avLst/>
          </a:prstGeom>
          <a:noFill/>
          <a:ln>
            <a:solidFill>
              <a:schemeClr val="accent2">
                <a:lumMod val="60000"/>
                <a:lumOff val="40000"/>
              </a:schemeClr>
            </a:solidFill>
          </a:ln>
          <a:effectLst>
            <a:glow rad="228600">
              <a:schemeClr val="accent2">
                <a:satMod val="175000"/>
                <a:alpha val="40000"/>
              </a:schemeClr>
            </a:glow>
            <a:reflection blurRad="6350" stA="50000" endA="295" endPos="92000" dist="101600" dir="5400000" sy="-100000" algn="bl" rotWithShape="0"/>
          </a:effectLst>
        </p:spPr>
        <p:txBody>
          <a:bodyPr wrap="square">
            <a:spAutoFit/>
          </a:bodyPr>
          <a:lstStyle/>
          <a:p>
            <a:endParaRPr lang="en-US" sz="4000" b="1" dirty="0">
              <a:solidFill>
                <a:srgbClr val="99FF33"/>
              </a:solidFill>
            </a:endParaRPr>
          </a:p>
          <a:p>
            <a:endParaRPr lang="en-US" sz="4000" b="1" dirty="0">
              <a:solidFill>
                <a:srgbClr val="99FF33"/>
              </a:solidFill>
            </a:endParaRPr>
          </a:p>
          <a:p>
            <a:endParaRPr lang="en-US" sz="4000" b="1" dirty="0">
              <a:solidFill>
                <a:srgbClr val="99FF33"/>
              </a:solidFill>
            </a:endParaRPr>
          </a:p>
          <a:p>
            <a:r>
              <a:rPr lang="en-US" sz="4000" b="1" dirty="0">
                <a:solidFill>
                  <a:srgbClr val="99FF33"/>
                </a:solidFill>
              </a:rPr>
              <a:t>Operational Recommendations</a:t>
            </a:r>
          </a:p>
        </p:txBody>
      </p:sp>
    </p:spTree>
    <p:extLst>
      <p:ext uri="{BB962C8B-B14F-4D97-AF65-F5344CB8AC3E}">
        <p14:creationId xmlns:p14="http://schemas.microsoft.com/office/powerpoint/2010/main" val="21343718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1000"/>
                                        <p:tgtEl>
                                          <p:spTgt spid="13"/>
                                        </p:tgtEl>
                                      </p:cBhvr>
                                    </p:animEffect>
                                    <p:anim calcmode="lin" valueType="num">
                                      <p:cBhvr>
                                        <p:cTn id="8" dur="1000" fill="hold"/>
                                        <p:tgtEl>
                                          <p:spTgt spid="13"/>
                                        </p:tgtEl>
                                        <p:attrNameLst>
                                          <p:attrName>ppt_x</p:attrName>
                                        </p:attrNameLst>
                                      </p:cBhvr>
                                      <p:tavLst>
                                        <p:tav tm="0">
                                          <p:val>
                                            <p:strVal val="#ppt_x"/>
                                          </p:val>
                                        </p:tav>
                                        <p:tav tm="100000">
                                          <p:val>
                                            <p:strVal val="#ppt_x"/>
                                          </p:val>
                                        </p:tav>
                                      </p:tavLst>
                                    </p:anim>
                                    <p:anim calcmode="lin" valueType="num">
                                      <p:cBhvr>
                                        <p:cTn id="9"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6F3EB95-A005-422D-BE7E-F4BB9DB5B438}"/>
              </a:ext>
            </a:extLst>
          </p:cNvPr>
          <p:cNvSpPr>
            <a:spLocks noGrp="1"/>
          </p:cNvSpPr>
          <p:nvPr>
            <p:ph idx="1"/>
          </p:nvPr>
        </p:nvSpPr>
        <p:spPr/>
        <p:txBody>
          <a:bodyPr/>
          <a:lstStyle/>
          <a:p>
            <a:r>
              <a:rPr lang="en-US" b="1" dirty="0"/>
              <a:t>Promote hybrid-friendly services via digital channels and local collaborations. Partner with wellness and coworking brands to strengthen value. Pricing strategy, offer bundle </a:t>
            </a:r>
            <a:r>
              <a:rPr lang="en-US" b="1" dirty="0">
                <a:solidFill>
                  <a:schemeClr val="tx1"/>
                </a:solidFill>
                <a:effectLst/>
                <a:latin typeface="+mn-lt"/>
                <a:ea typeface="+mn-ea"/>
                <a:cs typeface="+mn-cs"/>
              </a:rPr>
              <a:t>(</a:t>
            </a:r>
            <a:r>
              <a:rPr lang="en-US" b="1" dirty="0" err="1">
                <a:solidFill>
                  <a:schemeClr val="tx1"/>
                </a:solidFill>
                <a:effectLst/>
                <a:latin typeface="+mn-lt"/>
                <a:ea typeface="+mn-ea"/>
                <a:cs typeface="+mn-cs"/>
              </a:rPr>
              <a:t>Crudu</a:t>
            </a:r>
            <a:r>
              <a:rPr lang="en-US" b="1" dirty="0">
                <a:solidFill>
                  <a:schemeClr val="tx1"/>
                </a:solidFill>
                <a:effectLst/>
                <a:latin typeface="+mn-lt"/>
                <a:ea typeface="+mn-ea"/>
                <a:cs typeface="+mn-cs"/>
              </a:rPr>
              <a:t>, 2025).</a:t>
            </a:r>
            <a:r>
              <a:rPr lang="en-US" b="1" dirty="0"/>
              <a:t> </a:t>
            </a:r>
          </a:p>
          <a:p>
            <a:endParaRPr lang="en-GB" dirty="0"/>
          </a:p>
        </p:txBody>
      </p:sp>
      <p:sp>
        <p:nvSpPr>
          <p:cNvPr id="4" name="TextBox 3">
            <a:extLst>
              <a:ext uri="{FF2B5EF4-FFF2-40B4-BE49-F238E27FC236}">
                <a16:creationId xmlns:a16="http://schemas.microsoft.com/office/drawing/2014/main" id="{DB389033-9AEF-4DAF-94C1-9579A68F00FA}"/>
              </a:ext>
            </a:extLst>
          </p:cNvPr>
          <p:cNvSpPr txBox="1"/>
          <p:nvPr/>
        </p:nvSpPr>
        <p:spPr>
          <a:xfrm>
            <a:off x="924674" y="838200"/>
            <a:ext cx="10376899" cy="523220"/>
          </a:xfrm>
          <a:prstGeom prst="rect">
            <a:avLst/>
          </a:prstGeom>
          <a:noFill/>
          <a:ln>
            <a:solidFill>
              <a:schemeClr val="accent5">
                <a:lumMod val="20000"/>
                <a:lumOff val="80000"/>
              </a:schemeClr>
            </a:solidFill>
          </a:ln>
          <a:effectLst>
            <a:glow rad="228600">
              <a:schemeClr val="accent5">
                <a:satMod val="175000"/>
                <a:alpha val="40000"/>
              </a:schemeClr>
            </a:glow>
            <a:reflection blurRad="6350" stA="50000" endA="295" endPos="92000" dist="101600" dir="5400000" sy="-100000" algn="bl" rotWithShape="0"/>
          </a:effectLst>
        </p:spPr>
        <p:txBody>
          <a:bodyPr wrap="square" rtlCol="0">
            <a:spAutoFit/>
          </a:bodyPr>
          <a:lstStyle/>
          <a:p>
            <a:r>
              <a:rPr lang="en-US" sz="2800" b="1" dirty="0">
                <a:solidFill>
                  <a:srgbClr val="66FFFF"/>
                </a:solidFill>
              </a:rPr>
              <a:t>Marketing and Partnerships</a:t>
            </a:r>
            <a:endParaRPr lang="en-GB" sz="2800" b="1" dirty="0">
              <a:solidFill>
                <a:srgbClr val="66FFFF"/>
              </a:solidFill>
            </a:endParaRPr>
          </a:p>
        </p:txBody>
      </p:sp>
    </p:spTree>
    <p:extLst>
      <p:ext uri="{BB962C8B-B14F-4D97-AF65-F5344CB8AC3E}">
        <p14:creationId xmlns:p14="http://schemas.microsoft.com/office/powerpoint/2010/main" val="42327794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8" presetClass="entr" presetSubtype="0" accel="50000" fill="hold" grpId="0" nodeType="afterEffect">
                                  <p:stCondLst>
                                    <p:cond delay="0"/>
                                  </p:stCondLst>
                                  <p:iterate type="lt">
                                    <p:tmPct val="50000"/>
                                  </p:iterate>
                                  <p:childTnLst>
                                    <p:set>
                                      <p:cBhvr>
                                        <p:cTn id="6" dur="1" fill="hold">
                                          <p:stCondLst>
                                            <p:cond delay="0"/>
                                          </p:stCondLst>
                                        </p:cTn>
                                        <p:tgtEl>
                                          <p:spTgt spid="4">
                                            <p:bg/>
                                          </p:spTgt>
                                        </p:tgtEl>
                                        <p:attrNameLst>
                                          <p:attrName>style.visibility</p:attrName>
                                        </p:attrNameLst>
                                      </p:cBhvr>
                                      <p:to>
                                        <p:strVal val="visible"/>
                                      </p:to>
                                    </p:set>
                                    <p:set>
                                      <p:cBhvr>
                                        <p:cTn id="7" dur="455" fill="hold">
                                          <p:stCondLst>
                                            <p:cond delay="0"/>
                                          </p:stCondLst>
                                        </p:cTn>
                                        <p:tgtEl>
                                          <p:spTgt spid="4">
                                            <p:bg/>
                                          </p:spTgt>
                                        </p:tgtEl>
                                        <p:attrNameLst>
                                          <p:attrName>style.rotation</p:attrName>
                                        </p:attrNameLst>
                                      </p:cBhvr>
                                      <p:to>
                                        <p:strVal val="-45.0"/>
                                      </p:to>
                                    </p:set>
                                    <p:anim calcmode="lin" valueType="num">
                                      <p:cBhvr>
                                        <p:cTn id="8" dur="455" fill="hold">
                                          <p:stCondLst>
                                            <p:cond delay="455"/>
                                          </p:stCondLst>
                                        </p:cTn>
                                        <p:tgtEl>
                                          <p:spTgt spid="4">
                                            <p:bg/>
                                          </p:spTgt>
                                        </p:tgtEl>
                                        <p:attrNameLst>
                                          <p:attrName>style.rotation</p:attrName>
                                        </p:attrNameLst>
                                      </p:cBhvr>
                                      <p:tavLst>
                                        <p:tav tm="0">
                                          <p:val>
                                            <p:fltVal val="-45"/>
                                          </p:val>
                                        </p:tav>
                                        <p:tav tm="69900">
                                          <p:val>
                                            <p:fltVal val="45"/>
                                          </p:val>
                                        </p:tav>
                                        <p:tav tm="100000">
                                          <p:val>
                                            <p:fltVal val="0"/>
                                          </p:val>
                                        </p:tav>
                                      </p:tavLst>
                                    </p:anim>
                                    <p:anim calcmode="lin" valueType="num">
                                      <p:cBhvr>
                                        <p:cTn id="9" dur="455" fill="hold">
                                          <p:stCondLst>
                                            <p:cond delay="0"/>
                                          </p:stCondLst>
                                        </p:cTn>
                                        <p:tgtEl>
                                          <p:spTgt spid="4">
                                            <p:bg/>
                                          </p:spTgt>
                                        </p:tgtEl>
                                        <p:attrNameLst>
                                          <p:attrName>ppt_y</p:attrName>
                                        </p:attrNameLst>
                                      </p:cBhvr>
                                      <p:tavLst>
                                        <p:tav tm="0">
                                          <p:val>
                                            <p:strVal val="#ppt_y-1"/>
                                          </p:val>
                                        </p:tav>
                                        <p:tav tm="100000">
                                          <p:val>
                                            <p:strVal val="#ppt_y-(0.354*#ppt_w-0.172*#ppt_h)"/>
                                          </p:val>
                                        </p:tav>
                                      </p:tavLst>
                                    </p:anim>
                                    <p:anim calcmode="lin" valueType="num">
                                      <p:cBhvr>
                                        <p:cTn id="10" dur="156" decel="50000" autoRev="1" fill="hold">
                                          <p:stCondLst>
                                            <p:cond delay="455"/>
                                          </p:stCondLst>
                                        </p:cTn>
                                        <p:tgtEl>
                                          <p:spTgt spid="4">
                                            <p:bg/>
                                          </p:spTgt>
                                        </p:tgtEl>
                                        <p:attrNameLst>
                                          <p:attrName>ppt_y</p:attrName>
                                        </p:attrNameLst>
                                      </p:cBhvr>
                                      <p:tavLst>
                                        <p:tav tm="0">
                                          <p:val>
                                            <p:strVal val="#ppt_y-(0.354*#ppt_w-0.172*#ppt_h)"/>
                                          </p:val>
                                        </p:tav>
                                        <p:tav tm="100000">
                                          <p:val>
                                            <p:strVal val="#ppt_y-(0.354*#ppt_w-0.172*#ppt_h)-#ppt_h/2"/>
                                          </p:val>
                                        </p:tav>
                                      </p:tavLst>
                                    </p:anim>
                                    <p:anim calcmode="lin" valueType="num">
                                      <p:cBhvr>
                                        <p:cTn id="11" dur="136" fill="hold">
                                          <p:stCondLst>
                                            <p:cond delay="864"/>
                                          </p:stCondLst>
                                        </p:cTn>
                                        <p:tgtEl>
                                          <p:spTgt spid="4">
                                            <p:bg/>
                                          </p:spTgt>
                                        </p:tgtEl>
                                        <p:attrNameLst>
                                          <p:attrName>ppt_y</p:attrName>
                                        </p:attrNameLst>
                                      </p:cBhvr>
                                      <p:tavLst>
                                        <p:tav tm="0">
                                          <p:val>
                                            <p:strVal val="#ppt_y-(0.354*#ppt_w-0.172*#ppt_h)"/>
                                          </p:val>
                                        </p:tav>
                                        <p:tav tm="100000">
                                          <p:val>
                                            <p:strVal val="#ppt_y"/>
                                          </p:val>
                                        </p:tav>
                                      </p:tavLst>
                                    </p:anim>
                                  </p:childTnLst>
                                </p:cTn>
                              </p:par>
                            </p:childTnLst>
                          </p:cTn>
                        </p:par>
                        <p:par>
                          <p:cTn id="12" fill="hold">
                            <p:stCondLst>
                              <p:cond delay="1000"/>
                            </p:stCondLst>
                            <p:childTnLst>
                              <p:par>
                                <p:cTn id="13" presetID="38" presetClass="entr" presetSubtype="0" accel="50000" fill="hold" nodeType="afterEffect">
                                  <p:stCondLst>
                                    <p:cond delay="0"/>
                                  </p:stCondLst>
                                  <p:iterate type="lt">
                                    <p:tmPct val="50000"/>
                                  </p:iterate>
                                  <p:childTnLst>
                                    <p:set>
                                      <p:cBhvr>
                                        <p:cTn id="14" dur="1" fill="hold">
                                          <p:stCondLst>
                                            <p:cond delay="0"/>
                                          </p:stCondLst>
                                        </p:cTn>
                                        <p:tgtEl>
                                          <p:spTgt spid="4">
                                            <p:txEl>
                                              <p:pRg st="0" end="0"/>
                                            </p:txEl>
                                          </p:spTgt>
                                        </p:tgtEl>
                                        <p:attrNameLst>
                                          <p:attrName>style.visibility</p:attrName>
                                        </p:attrNameLst>
                                      </p:cBhvr>
                                      <p:to>
                                        <p:strVal val="visible"/>
                                      </p:to>
                                    </p:set>
                                    <p:set>
                                      <p:cBhvr>
                                        <p:cTn id="15" dur="455" fill="hold">
                                          <p:stCondLst>
                                            <p:cond delay="0"/>
                                          </p:stCondLst>
                                        </p:cTn>
                                        <p:tgtEl>
                                          <p:spTgt spid="4">
                                            <p:txEl>
                                              <p:pRg st="0" end="0"/>
                                            </p:txEl>
                                          </p:spTgt>
                                        </p:tgtEl>
                                        <p:attrNameLst>
                                          <p:attrName>style.rotation</p:attrName>
                                        </p:attrNameLst>
                                      </p:cBhvr>
                                      <p:to>
                                        <p:strVal val="-45.0"/>
                                      </p:to>
                                    </p:set>
                                    <p:anim calcmode="lin" valueType="num">
                                      <p:cBhvr>
                                        <p:cTn id="16" dur="455" fill="hold">
                                          <p:stCondLst>
                                            <p:cond delay="455"/>
                                          </p:stCondLst>
                                        </p:cTn>
                                        <p:tgtEl>
                                          <p:spTgt spid="4">
                                            <p:txEl>
                                              <p:pRg st="0" end="0"/>
                                            </p:txEl>
                                          </p:spTgt>
                                        </p:tgtEl>
                                        <p:attrNameLst>
                                          <p:attrName>style.rotation</p:attrName>
                                        </p:attrNameLst>
                                      </p:cBhvr>
                                      <p:tavLst>
                                        <p:tav tm="0">
                                          <p:val>
                                            <p:fltVal val="-45"/>
                                          </p:val>
                                        </p:tav>
                                        <p:tav tm="69900">
                                          <p:val>
                                            <p:fltVal val="45"/>
                                          </p:val>
                                        </p:tav>
                                        <p:tav tm="100000">
                                          <p:val>
                                            <p:fltVal val="0"/>
                                          </p:val>
                                        </p:tav>
                                      </p:tavLst>
                                    </p:anim>
                                    <p:anim calcmode="lin" valueType="num">
                                      <p:cBhvr>
                                        <p:cTn id="17" dur="455" fill="hold">
                                          <p:stCondLst>
                                            <p:cond delay="0"/>
                                          </p:stCondLst>
                                        </p:cTn>
                                        <p:tgtEl>
                                          <p:spTgt spid="4">
                                            <p:txEl>
                                              <p:pRg st="0" end="0"/>
                                            </p:txEl>
                                          </p:spTgt>
                                        </p:tgtEl>
                                        <p:attrNameLst>
                                          <p:attrName>ppt_y</p:attrName>
                                        </p:attrNameLst>
                                      </p:cBhvr>
                                      <p:tavLst>
                                        <p:tav tm="0">
                                          <p:val>
                                            <p:strVal val="#ppt_y-1"/>
                                          </p:val>
                                        </p:tav>
                                        <p:tav tm="100000">
                                          <p:val>
                                            <p:strVal val="#ppt_y-(0.354*#ppt_w-0.172*#ppt_h)"/>
                                          </p:val>
                                        </p:tav>
                                      </p:tavLst>
                                    </p:anim>
                                    <p:anim calcmode="lin" valueType="num">
                                      <p:cBhvr>
                                        <p:cTn id="18" dur="156" decel="50000" autoRev="1" fill="hold">
                                          <p:stCondLst>
                                            <p:cond delay="455"/>
                                          </p:stCondLst>
                                        </p:cTn>
                                        <p:tgtEl>
                                          <p:spTgt spid="4">
                                            <p:txEl>
                                              <p:pRg st="0" end="0"/>
                                            </p:txEl>
                                          </p:spTgt>
                                        </p:tgtEl>
                                        <p:attrNameLst>
                                          <p:attrName>ppt_y</p:attrName>
                                        </p:attrNameLst>
                                      </p:cBhvr>
                                      <p:tavLst>
                                        <p:tav tm="0">
                                          <p:val>
                                            <p:strVal val="#ppt_y-(0.354*#ppt_w-0.172*#ppt_h)"/>
                                          </p:val>
                                        </p:tav>
                                        <p:tav tm="100000">
                                          <p:val>
                                            <p:strVal val="#ppt_y-(0.354*#ppt_w-0.172*#ppt_h)-#ppt_h/2"/>
                                          </p:val>
                                        </p:tav>
                                      </p:tavLst>
                                    </p:anim>
                                    <p:anim calcmode="lin" valueType="num">
                                      <p:cBhvr>
                                        <p:cTn id="19" dur="136" fill="hold">
                                          <p:stCondLst>
                                            <p:cond delay="864"/>
                                          </p:stCondLst>
                                        </p:cTn>
                                        <p:tgtEl>
                                          <p:spTgt spid="4">
                                            <p:txEl>
                                              <p:pRg st="0" end="0"/>
                                            </p:txEl>
                                          </p:spTgt>
                                        </p:tgtEl>
                                        <p:attrNameLst>
                                          <p:attrName>ppt_y</p:attrName>
                                        </p:attrNameLst>
                                      </p:cBhvr>
                                      <p:tavLst>
                                        <p:tav tm="0">
                                          <p:val>
                                            <p:strVal val="#ppt_y-(0.354*#ppt_w-0.172*#ppt_h)"/>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uiExpand="1" build="allAtOnce"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D21848-5FDF-4A84-AE61-458861F45B40}"/>
              </a:ext>
            </a:extLst>
          </p:cNvPr>
          <p:cNvSpPr>
            <a:spLocks noGrp="1"/>
          </p:cNvSpPr>
          <p:nvPr>
            <p:ph type="title"/>
          </p:nvPr>
        </p:nvSpPr>
        <p:spPr>
          <a:xfrm>
            <a:off x="1006867" y="972632"/>
            <a:ext cx="10222787" cy="2654145"/>
          </a:xfrm>
          <a:ln>
            <a:solidFill>
              <a:srgbClr val="00B0F0"/>
            </a:solidFill>
          </a:ln>
          <a:effectLst>
            <a:glow rad="101600">
              <a:srgbClr val="00B050">
                <a:alpha val="60000"/>
              </a:srgbClr>
            </a:glow>
            <a:reflection blurRad="6350" stA="50000" endA="295" endPos="92000" dist="101600" dir="5400000" sy="-100000" algn="bl" rotWithShape="0"/>
          </a:effectLst>
        </p:spPr>
        <p:txBody>
          <a:bodyPr/>
          <a:lstStyle/>
          <a:p>
            <a:r>
              <a:rPr lang="en-US" sz="2800" b="1" dirty="0">
                <a:solidFill>
                  <a:srgbClr val="FFFF66"/>
                </a:solidFill>
              </a:rPr>
              <a:t>Policy and Support</a:t>
            </a:r>
            <a:endParaRPr lang="en-GB" sz="2800" b="1" dirty="0">
              <a:solidFill>
                <a:srgbClr val="FFFF66"/>
              </a:solidFill>
            </a:endParaRPr>
          </a:p>
        </p:txBody>
      </p:sp>
      <p:sp>
        <p:nvSpPr>
          <p:cNvPr id="3" name="Content Placeholder 2">
            <a:extLst>
              <a:ext uri="{FF2B5EF4-FFF2-40B4-BE49-F238E27FC236}">
                <a16:creationId xmlns:a16="http://schemas.microsoft.com/office/drawing/2014/main" id="{2638F762-2CB8-4EDD-980F-A9B8E520A239}"/>
              </a:ext>
            </a:extLst>
          </p:cNvPr>
          <p:cNvSpPr>
            <a:spLocks noGrp="1"/>
          </p:cNvSpPr>
          <p:nvPr>
            <p:ph type="body" idx="1"/>
          </p:nvPr>
        </p:nvSpPr>
        <p:spPr/>
        <p:txBody>
          <a:bodyPr>
            <a:normAutofit fontScale="92500" lnSpcReduction="20000"/>
          </a:bodyPr>
          <a:lstStyle/>
          <a:p>
            <a:r>
              <a:rPr lang="en-US" b="1" dirty="0">
                <a:solidFill>
                  <a:schemeClr val="tx1"/>
                </a:solidFill>
              </a:rPr>
              <a:t>Work with government and industry bodies to secure digital-upgrade incentives and visa flexibility for remote workers (</a:t>
            </a:r>
            <a:r>
              <a:rPr lang="en-US" b="1" dirty="0">
                <a:solidFill>
                  <a:schemeClr val="tx1"/>
                </a:solidFill>
                <a:effectLst/>
                <a:latin typeface="+mn-lt"/>
                <a:ea typeface="+mn-ea"/>
                <a:cs typeface="+mn-cs"/>
              </a:rPr>
              <a:t>GOV.UK, 2021; </a:t>
            </a:r>
            <a:r>
              <a:rPr lang="en-US" b="1" dirty="0" err="1">
                <a:solidFill>
                  <a:schemeClr val="tx1"/>
                </a:solidFill>
                <a:effectLst/>
                <a:latin typeface="+mn-lt"/>
                <a:ea typeface="+mn-ea"/>
                <a:cs typeface="+mn-cs"/>
              </a:rPr>
              <a:t>C</a:t>
            </a:r>
            <a:r>
              <a:rPr lang="en-US" b="1" dirty="0" err="1">
                <a:solidFill>
                  <a:schemeClr val="tx1"/>
                </a:solidFill>
              </a:rPr>
              <a:t>hantalmotilall</a:t>
            </a:r>
            <a:r>
              <a:rPr lang="en-US" b="1" dirty="0">
                <a:solidFill>
                  <a:schemeClr val="tx1"/>
                </a:solidFill>
              </a:rPr>
              <a:t>, 2021).</a:t>
            </a:r>
          </a:p>
          <a:p>
            <a:endParaRPr lang="en-GB" dirty="0"/>
          </a:p>
        </p:txBody>
      </p:sp>
    </p:spTree>
    <p:extLst>
      <p:ext uri="{BB962C8B-B14F-4D97-AF65-F5344CB8AC3E}">
        <p14:creationId xmlns:p14="http://schemas.microsoft.com/office/powerpoint/2010/main" val="352217654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C134506E-D03B-409B-89F1-A6BD97EF103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
            <a:ext cx="12192000" cy="6858000"/>
          </a:xfrm>
          <a:prstGeom prst="rect">
            <a:avLst/>
          </a:prstGeom>
        </p:spPr>
      </p:pic>
      <p:sp>
        <p:nvSpPr>
          <p:cNvPr id="6" name="TextBox 5">
            <a:extLst>
              <a:ext uri="{FF2B5EF4-FFF2-40B4-BE49-F238E27FC236}">
                <a16:creationId xmlns:a16="http://schemas.microsoft.com/office/drawing/2014/main" id="{99A5B75B-67B9-4116-A367-0F519F9F7CE1}"/>
              </a:ext>
            </a:extLst>
          </p:cNvPr>
          <p:cNvSpPr txBox="1"/>
          <p:nvPr/>
        </p:nvSpPr>
        <p:spPr>
          <a:xfrm>
            <a:off x="4219576" y="5273813"/>
            <a:ext cx="7296150" cy="707886"/>
          </a:xfrm>
          <a:prstGeom prst="rect">
            <a:avLst/>
          </a:prstGeom>
          <a:noFill/>
          <a:ln>
            <a:solidFill>
              <a:schemeClr val="accent2">
                <a:lumMod val="60000"/>
                <a:lumOff val="40000"/>
              </a:schemeClr>
            </a:solidFill>
          </a:ln>
          <a:effectLst>
            <a:glow rad="228600">
              <a:schemeClr val="accent2">
                <a:satMod val="175000"/>
                <a:alpha val="40000"/>
              </a:schemeClr>
            </a:glow>
            <a:reflection blurRad="6350" stA="50000" endA="295" endPos="92000" dist="101600" dir="5400000" sy="-100000" algn="bl" rotWithShape="0"/>
          </a:effectLst>
        </p:spPr>
        <p:txBody>
          <a:bodyPr wrap="square">
            <a:spAutoFit/>
          </a:bodyPr>
          <a:lstStyle/>
          <a:p>
            <a:r>
              <a:rPr lang="en" sz="4000" b="1" dirty="0">
                <a:solidFill>
                  <a:schemeClr val="accent6">
                    <a:lumMod val="20000"/>
                    <a:lumOff val="80000"/>
                  </a:schemeClr>
                </a:solidFill>
              </a:rPr>
              <a:t>Thanks!</a:t>
            </a:r>
            <a:endParaRPr lang="en-GB" sz="4000" b="1" dirty="0">
              <a:solidFill>
                <a:schemeClr val="accent6">
                  <a:lumMod val="20000"/>
                  <a:lumOff val="80000"/>
                </a:schemeClr>
              </a:solidFill>
            </a:endParaRPr>
          </a:p>
        </p:txBody>
      </p:sp>
      <p:sp>
        <p:nvSpPr>
          <p:cNvPr id="2" name="TextBox 1">
            <a:extLst>
              <a:ext uri="{FF2B5EF4-FFF2-40B4-BE49-F238E27FC236}">
                <a16:creationId xmlns:a16="http://schemas.microsoft.com/office/drawing/2014/main" id="{66E85A74-85F0-478E-B7DE-BFFF3DB2DF11}"/>
              </a:ext>
            </a:extLst>
          </p:cNvPr>
          <p:cNvSpPr txBox="1"/>
          <p:nvPr/>
        </p:nvSpPr>
        <p:spPr>
          <a:xfrm>
            <a:off x="304799" y="314325"/>
            <a:ext cx="7896226" cy="1015663"/>
          </a:xfrm>
          <a:prstGeom prst="rect">
            <a:avLst/>
          </a:prstGeom>
          <a:noFill/>
          <a:ln>
            <a:solidFill>
              <a:schemeClr val="accent5">
                <a:lumMod val="20000"/>
                <a:lumOff val="80000"/>
              </a:schemeClr>
            </a:solidFill>
          </a:ln>
          <a:effectLst>
            <a:glow rad="228600">
              <a:schemeClr val="accent5">
                <a:satMod val="175000"/>
                <a:alpha val="40000"/>
              </a:schemeClr>
            </a:glow>
            <a:reflection blurRad="6350" stA="50000" endA="295" endPos="92000" dist="101600" dir="5400000" sy="-100000" algn="bl" rotWithShape="0"/>
          </a:effectLst>
        </p:spPr>
        <p:txBody>
          <a:bodyPr wrap="square" rtlCol="0">
            <a:spAutoFit/>
          </a:bodyPr>
          <a:lstStyle/>
          <a:p>
            <a:r>
              <a:rPr lang="en-US" sz="6000" b="1" dirty="0">
                <a:solidFill>
                  <a:schemeClr val="accent4">
                    <a:lumMod val="20000"/>
                    <a:lumOff val="80000"/>
                  </a:schemeClr>
                </a:solidFill>
              </a:rPr>
              <a:t>Kathryn Flynn</a:t>
            </a:r>
            <a:endParaRPr lang="en-GB" sz="6000" b="1" dirty="0">
              <a:solidFill>
                <a:schemeClr val="accent4">
                  <a:lumMod val="20000"/>
                  <a:lumOff val="80000"/>
                </a:schemeClr>
              </a:solidFill>
            </a:endParaRPr>
          </a:p>
        </p:txBody>
      </p:sp>
      <p:sp>
        <p:nvSpPr>
          <p:cNvPr id="3" name="Isosceles Triangle 2">
            <a:extLst>
              <a:ext uri="{FF2B5EF4-FFF2-40B4-BE49-F238E27FC236}">
                <a16:creationId xmlns:a16="http://schemas.microsoft.com/office/drawing/2014/main" id="{AAC412A8-376F-4938-80E7-143EF2361A57}"/>
              </a:ext>
            </a:extLst>
          </p:cNvPr>
          <p:cNvSpPr/>
          <p:nvPr/>
        </p:nvSpPr>
        <p:spPr>
          <a:xfrm>
            <a:off x="7762878" y="314325"/>
            <a:ext cx="4124324" cy="2733675"/>
          </a:xfrm>
          <a:prstGeom prst="triangle">
            <a:avLst/>
          </a:prstGeom>
          <a:noFill/>
          <a:ln w="9525" cap="flat" cmpd="sng" algn="ctr">
            <a:solidFill>
              <a:schemeClr val="accent1"/>
            </a:solidFill>
            <a:prstDash val="solid"/>
            <a:round/>
            <a:headEnd type="none" w="med" len="med"/>
            <a:tailEnd type="none" w="med" len="med"/>
          </a:ln>
          <a:effectLst>
            <a:glow rad="228600">
              <a:schemeClr val="accent3">
                <a:satMod val="175000"/>
                <a:alpha val="40000"/>
              </a:schemeClr>
            </a:glow>
            <a:reflection blurRad="6350" stA="50000" endA="300" endPos="90000" dist="50800" dir="5400000" sy="-100000" algn="bl" rotWithShape="0"/>
          </a:effectLst>
        </p:spPr>
        <p:style>
          <a:lnRef idx="0">
            <a:scrgbClr r="0" g="0" b="0"/>
          </a:lnRef>
          <a:fillRef idx="0">
            <a:scrgbClr r="0" g="0" b="0"/>
          </a:fillRef>
          <a:effectRef idx="0">
            <a:scrgbClr r="0" g="0" b="0"/>
          </a:effectRef>
          <a:fontRef idx="minor">
            <a:schemeClr val="accent1"/>
          </a:fontRef>
        </p:style>
        <p:txBody>
          <a:bodyPr rtlCol="0" anchor="ctr"/>
          <a:lstStyle/>
          <a:p>
            <a:pPr algn="ctr"/>
            <a:endParaRPr lang="en-GB"/>
          </a:p>
        </p:txBody>
      </p:sp>
      <p:sp>
        <p:nvSpPr>
          <p:cNvPr id="8" name="Isosceles Triangle 7">
            <a:extLst>
              <a:ext uri="{FF2B5EF4-FFF2-40B4-BE49-F238E27FC236}">
                <a16:creationId xmlns:a16="http://schemas.microsoft.com/office/drawing/2014/main" id="{959ED233-96F3-4628-9253-AB09540CCEEA}"/>
              </a:ext>
            </a:extLst>
          </p:cNvPr>
          <p:cNvSpPr/>
          <p:nvPr/>
        </p:nvSpPr>
        <p:spPr>
          <a:xfrm>
            <a:off x="3801862" y="2609850"/>
            <a:ext cx="3038475" cy="1638300"/>
          </a:xfrm>
          <a:prstGeom prst="triangle">
            <a:avLst/>
          </a:prstGeom>
          <a:solidFill>
            <a:schemeClr val="accent2">
              <a:alpha val="50000"/>
            </a:schemeClr>
          </a:solidFill>
          <a:ln>
            <a:noFill/>
          </a:ln>
          <a:effectLst>
            <a:glow rad="228600">
              <a:schemeClr val="accent2">
                <a:satMod val="175000"/>
                <a:alpha val="40000"/>
              </a:schemeClr>
            </a:glow>
            <a:reflection blurRad="6350" stA="50000" endA="295" endPos="92000" dist="101600" dir="5400000" sy="-100000" algn="bl" rotWithShape="0"/>
          </a:effectLst>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9" name="Isosceles Triangle 8">
            <a:extLst>
              <a:ext uri="{FF2B5EF4-FFF2-40B4-BE49-F238E27FC236}">
                <a16:creationId xmlns:a16="http://schemas.microsoft.com/office/drawing/2014/main" id="{85DC2264-C87C-4647-ABB8-62707D5D9D08}"/>
              </a:ext>
            </a:extLst>
          </p:cNvPr>
          <p:cNvSpPr/>
          <p:nvPr/>
        </p:nvSpPr>
        <p:spPr>
          <a:xfrm>
            <a:off x="819150" y="4507051"/>
            <a:ext cx="1714500" cy="1209675"/>
          </a:xfrm>
          <a:prstGeom prst="triangle">
            <a:avLst/>
          </a:prstGeom>
          <a:solidFill>
            <a:schemeClr val="accent4">
              <a:alpha val="50000"/>
            </a:schemeClr>
          </a:solidFill>
          <a:ln>
            <a:solidFill>
              <a:srgbClr val="FF0000"/>
            </a:solidFill>
          </a:ln>
          <a:effectLst>
            <a:glow rad="228600">
              <a:schemeClr val="accent3">
                <a:satMod val="175000"/>
                <a:alpha val="40000"/>
              </a:schemeClr>
            </a:glow>
            <a:reflection blurRad="6350" stA="50000" endA="295" endPos="92000" dist="101600" dir="5400000" sy="-100000" algn="bl" rotWithShape="0"/>
          </a:effectLst>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15" name="TextBox 14">
            <a:extLst>
              <a:ext uri="{FF2B5EF4-FFF2-40B4-BE49-F238E27FC236}">
                <a16:creationId xmlns:a16="http://schemas.microsoft.com/office/drawing/2014/main" id="{6099E909-E24A-4718-9BD6-F189195268CC}"/>
              </a:ext>
            </a:extLst>
          </p:cNvPr>
          <p:cNvSpPr txBox="1"/>
          <p:nvPr/>
        </p:nvSpPr>
        <p:spPr>
          <a:xfrm>
            <a:off x="0" y="6473963"/>
            <a:ext cx="2533650" cy="338554"/>
          </a:xfrm>
          <a:prstGeom prst="rect">
            <a:avLst/>
          </a:prstGeom>
          <a:noFill/>
        </p:spPr>
        <p:txBody>
          <a:bodyPr wrap="square">
            <a:spAutoFit/>
          </a:bodyPr>
          <a:lstStyle/>
          <a:p>
            <a:r>
              <a:rPr lang="en-GB" sz="1600" b="1" i="1" dirty="0">
                <a:solidFill>
                  <a:srgbClr val="FF0000"/>
                </a:solidFill>
              </a:rPr>
              <a:t>(Singh &amp; Wang, 2021)</a:t>
            </a:r>
          </a:p>
        </p:txBody>
      </p:sp>
    </p:spTree>
    <p:extLst>
      <p:ext uri="{BB962C8B-B14F-4D97-AF65-F5344CB8AC3E}">
        <p14:creationId xmlns:p14="http://schemas.microsoft.com/office/powerpoint/2010/main" val="2847092430"/>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22" presetClass="entr" presetSubtype="4" fill="hold" grpId="0" nodeType="after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wipe(down)">
                                      <p:cBhvr>
                                        <p:cTn id="13" dur="500"/>
                                        <p:tgtEl>
                                          <p:spTgt spid="3"/>
                                        </p:tgtEl>
                                      </p:cBhvr>
                                    </p:animEffect>
                                  </p:childTnLst>
                                </p:cTn>
                              </p:par>
                            </p:childTnLst>
                          </p:cTn>
                        </p:par>
                        <p:par>
                          <p:cTn id="14" fill="hold">
                            <p:stCondLst>
                              <p:cond delay="1500"/>
                            </p:stCondLst>
                            <p:childTnLst>
                              <p:par>
                                <p:cTn id="15" presetID="22" presetClass="entr" presetSubtype="4" fill="hold" grpId="0" nodeType="after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wipe(down)">
                                      <p:cBhvr>
                                        <p:cTn id="17" dur="500"/>
                                        <p:tgtEl>
                                          <p:spTgt spid="8"/>
                                        </p:tgtEl>
                                      </p:cBhvr>
                                    </p:animEffect>
                                  </p:childTnLst>
                                </p:cTn>
                              </p:par>
                            </p:childTnLst>
                          </p:cTn>
                        </p:par>
                        <p:par>
                          <p:cTn id="18" fill="hold">
                            <p:stCondLst>
                              <p:cond delay="2000"/>
                            </p:stCondLst>
                            <p:childTnLst>
                              <p:par>
                                <p:cTn id="19" presetID="22" presetClass="entr" presetSubtype="4" fill="hold" grpId="0" nodeType="afterEffect">
                                  <p:stCondLst>
                                    <p:cond delay="0"/>
                                  </p:stCondLst>
                                  <p:childTnLst>
                                    <p:set>
                                      <p:cBhvr>
                                        <p:cTn id="20" dur="1" fill="hold">
                                          <p:stCondLst>
                                            <p:cond delay="0"/>
                                          </p:stCondLst>
                                        </p:cTn>
                                        <p:tgtEl>
                                          <p:spTgt spid="9"/>
                                        </p:tgtEl>
                                        <p:attrNameLst>
                                          <p:attrName>style.visibility</p:attrName>
                                        </p:attrNameLst>
                                      </p:cBhvr>
                                      <p:to>
                                        <p:strVal val="visible"/>
                                      </p:to>
                                    </p:set>
                                    <p:animEffect transition="in" filter="wipe(down)">
                                      <p:cBhvr>
                                        <p:cTn id="21" dur="500"/>
                                        <p:tgtEl>
                                          <p:spTgt spid="9"/>
                                        </p:tgtEl>
                                      </p:cBhvr>
                                    </p:animEffect>
                                  </p:childTnLst>
                                </p:cTn>
                              </p:par>
                            </p:childTnLst>
                          </p:cTn>
                        </p:par>
                        <p:par>
                          <p:cTn id="22" fill="hold">
                            <p:stCondLst>
                              <p:cond delay="2500"/>
                            </p:stCondLst>
                            <p:childTnLst>
                              <p:par>
                                <p:cTn id="23" presetID="38" presetClass="entr" presetSubtype="0" accel="50000" fill="hold" grpId="0" nodeType="afterEffect">
                                  <p:stCondLst>
                                    <p:cond delay="0"/>
                                  </p:stCondLst>
                                  <p:iterate type="lt">
                                    <p:tmPct val="50000"/>
                                  </p:iterate>
                                  <p:childTnLst>
                                    <p:set>
                                      <p:cBhvr>
                                        <p:cTn id="24" dur="1" fill="hold">
                                          <p:stCondLst>
                                            <p:cond delay="0"/>
                                          </p:stCondLst>
                                        </p:cTn>
                                        <p:tgtEl>
                                          <p:spTgt spid="2">
                                            <p:bg/>
                                          </p:spTgt>
                                        </p:tgtEl>
                                        <p:attrNameLst>
                                          <p:attrName>style.visibility</p:attrName>
                                        </p:attrNameLst>
                                      </p:cBhvr>
                                      <p:to>
                                        <p:strVal val="visible"/>
                                      </p:to>
                                    </p:set>
                                    <p:set>
                                      <p:cBhvr>
                                        <p:cTn id="25" dur="455" fill="hold">
                                          <p:stCondLst>
                                            <p:cond delay="0"/>
                                          </p:stCondLst>
                                        </p:cTn>
                                        <p:tgtEl>
                                          <p:spTgt spid="2">
                                            <p:bg/>
                                          </p:spTgt>
                                        </p:tgtEl>
                                        <p:attrNameLst>
                                          <p:attrName>style.rotation</p:attrName>
                                        </p:attrNameLst>
                                      </p:cBhvr>
                                      <p:to>
                                        <p:strVal val="-45.0"/>
                                      </p:to>
                                    </p:set>
                                    <p:anim calcmode="lin" valueType="num">
                                      <p:cBhvr>
                                        <p:cTn id="26" dur="455" fill="hold">
                                          <p:stCondLst>
                                            <p:cond delay="455"/>
                                          </p:stCondLst>
                                        </p:cTn>
                                        <p:tgtEl>
                                          <p:spTgt spid="2">
                                            <p:bg/>
                                          </p:spTgt>
                                        </p:tgtEl>
                                        <p:attrNameLst>
                                          <p:attrName>style.rotation</p:attrName>
                                        </p:attrNameLst>
                                      </p:cBhvr>
                                      <p:tavLst>
                                        <p:tav tm="0">
                                          <p:val>
                                            <p:fltVal val="-45"/>
                                          </p:val>
                                        </p:tav>
                                        <p:tav tm="69900">
                                          <p:val>
                                            <p:fltVal val="45"/>
                                          </p:val>
                                        </p:tav>
                                        <p:tav tm="100000">
                                          <p:val>
                                            <p:fltVal val="0"/>
                                          </p:val>
                                        </p:tav>
                                      </p:tavLst>
                                    </p:anim>
                                    <p:anim calcmode="lin" valueType="num">
                                      <p:cBhvr>
                                        <p:cTn id="27" dur="455" fill="hold">
                                          <p:stCondLst>
                                            <p:cond delay="0"/>
                                          </p:stCondLst>
                                        </p:cTn>
                                        <p:tgtEl>
                                          <p:spTgt spid="2">
                                            <p:bg/>
                                          </p:spTgt>
                                        </p:tgtEl>
                                        <p:attrNameLst>
                                          <p:attrName>ppt_y</p:attrName>
                                        </p:attrNameLst>
                                      </p:cBhvr>
                                      <p:tavLst>
                                        <p:tav tm="0">
                                          <p:val>
                                            <p:strVal val="#ppt_y-1"/>
                                          </p:val>
                                        </p:tav>
                                        <p:tav tm="100000">
                                          <p:val>
                                            <p:strVal val="#ppt_y-(0.354*#ppt_w-0.172*#ppt_h)"/>
                                          </p:val>
                                        </p:tav>
                                      </p:tavLst>
                                    </p:anim>
                                    <p:anim calcmode="lin" valueType="num">
                                      <p:cBhvr>
                                        <p:cTn id="28" dur="156" decel="50000" autoRev="1" fill="hold">
                                          <p:stCondLst>
                                            <p:cond delay="455"/>
                                          </p:stCondLst>
                                        </p:cTn>
                                        <p:tgtEl>
                                          <p:spTgt spid="2">
                                            <p:bg/>
                                          </p:spTgt>
                                        </p:tgtEl>
                                        <p:attrNameLst>
                                          <p:attrName>ppt_y</p:attrName>
                                        </p:attrNameLst>
                                      </p:cBhvr>
                                      <p:tavLst>
                                        <p:tav tm="0">
                                          <p:val>
                                            <p:strVal val="#ppt_y-(0.354*#ppt_w-0.172*#ppt_h)"/>
                                          </p:val>
                                        </p:tav>
                                        <p:tav tm="100000">
                                          <p:val>
                                            <p:strVal val="#ppt_y-(0.354*#ppt_w-0.172*#ppt_h)-#ppt_h/2"/>
                                          </p:val>
                                        </p:tav>
                                      </p:tavLst>
                                    </p:anim>
                                    <p:anim calcmode="lin" valueType="num">
                                      <p:cBhvr>
                                        <p:cTn id="29" dur="136" fill="hold">
                                          <p:stCondLst>
                                            <p:cond delay="864"/>
                                          </p:stCondLst>
                                        </p:cTn>
                                        <p:tgtEl>
                                          <p:spTgt spid="2">
                                            <p:bg/>
                                          </p:spTgt>
                                        </p:tgtEl>
                                        <p:attrNameLst>
                                          <p:attrName>ppt_y</p:attrName>
                                        </p:attrNameLst>
                                      </p:cBhvr>
                                      <p:tavLst>
                                        <p:tav tm="0">
                                          <p:val>
                                            <p:strVal val="#ppt_y-(0.354*#ppt_w-0.172*#ppt_h)"/>
                                          </p:val>
                                        </p:tav>
                                        <p:tav tm="100000">
                                          <p:val>
                                            <p:strVal val="#ppt_y"/>
                                          </p:val>
                                        </p:tav>
                                      </p:tavLst>
                                    </p:anim>
                                  </p:childTnLst>
                                </p:cTn>
                              </p:par>
                            </p:childTnLst>
                          </p:cTn>
                        </p:par>
                        <p:par>
                          <p:cTn id="30" fill="hold">
                            <p:stCondLst>
                              <p:cond delay="3500"/>
                            </p:stCondLst>
                            <p:childTnLst>
                              <p:par>
                                <p:cTn id="31" presetID="38" presetClass="entr" presetSubtype="0" accel="50000" fill="hold" nodeType="afterEffect">
                                  <p:stCondLst>
                                    <p:cond delay="0"/>
                                  </p:stCondLst>
                                  <p:iterate type="lt">
                                    <p:tmPct val="50000"/>
                                  </p:iterate>
                                  <p:childTnLst>
                                    <p:set>
                                      <p:cBhvr>
                                        <p:cTn id="32" dur="1" fill="hold">
                                          <p:stCondLst>
                                            <p:cond delay="0"/>
                                          </p:stCondLst>
                                        </p:cTn>
                                        <p:tgtEl>
                                          <p:spTgt spid="2">
                                            <p:txEl>
                                              <p:pRg st="0" end="0"/>
                                            </p:txEl>
                                          </p:spTgt>
                                        </p:tgtEl>
                                        <p:attrNameLst>
                                          <p:attrName>style.visibility</p:attrName>
                                        </p:attrNameLst>
                                      </p:cBhvr>
                                      <p:to>
                                        <p:strVal val="visible"/>
                                      </p:to>
                                    </p:set>
                                    <p:set>
                                      <p:cBhvr>
                                        <p:cTn id="33" dur="455" fill="hold">
                                          <p:stCondLst>
                                            <p:cond delay="0"/>
                                          </p:stCondLst>
                                        </p:cTn>
                                        <p:tgtEl>
                                          <p:spTgt spid="2">
                                            <p:txEl>
                                              <p:pRg st="0" end="0"/>
                                            </p:txEl>
                                          </p:spTgt>
                                        </p:tgtEl>
                                        <p:attrNameLst>
                                          <p:attrName>style.rotation</p:attrName>
                                        </p:attrNameLst>
                                      </p:cBhvr>
                                      <p:to>
                                        <p:strVal val="-45.0"/>
                                      </p:to>
                                    </p:set>
                                    <p:anim calcmode="lin" valueType="num">
                                      <p:cBhvr>
                                        <p:cTn id="34" dur="455" fill="hold">
                                          <p:stCondLst>
                                            <p:cond delay="455"/>
                                          </p:stCondLst>
                                        </p:cTn>
                                        <p:tgtEl>
                                          <p:spTgt spid="2">
                                            <p:txEl>
                                              <p:pRg st="0" end="0"/>
                                            </p:txEl>
                                          </p:spTgt>
                                        </p:tgtEl>
                                        <p:attrNameLst>
                                          <p:attrName>style.rotation</p:attrName>
                                        </p:attrNameLst>
                                      </p:cBhvr>
                                      <p:tavLst>
                                        <p:tav tm="0">
                                          <p:val>
                                            <p:fltVal val="-45"/>
                                          </p:val>
                                        </p:tav>
                                        <p:tav tm="69900">
                                          <p:val>
                                            <p:fltVal val="45"/>
                                          </p:val>
                                        </p:tav>
                                        <p:tav tm="100000">
                                          <p:val>
                                            <p:fltVal val="0"/>
                                          </p:val>
                                        </p:tav>
                                      </p:tavLst>
                                    </p:anim>
                                    <p:anim calcmode="lin" valueType="num">
                                      <p:cBhvr>
                                        <p:cTn id="35" dur="455" fill="hold">
                                          <p:stCondLst>
                                            <p:cond delay="0"/>
                                          </p:stCondLst>
                                        </p:cTn>
                                        <p:tgtEl>
                                          <p:spTgt spid="2">
                                            <p:txEl>
                                              <p:pRg st="0" end="0"/>
                                            </p:txEl>
                                          </p:spTgt>
                                        </p:tgtEl>
                                        <p:attrNameLst>
                                          <p:attrName>ppt_y</p:attrName>
                                        </p:attrNameLst>
                                      </p:cBhvr>
                                      <p:tavLst>
                                        <p:tav tm="0">
                                          <p:val>
                                            <p:strVal val="#ppt_y-1"/>
                                          </p:val>
                                        </p:tav>
                                        <p:tav tm="100000">
                                          <p:val>
                                            <p:strVal val="#ppt_y-(0.354*#ppt_w-0.172*#ppt_h)"/>
                                          </p:val>
                                        </p:tav>
                                      </p:tavLst>
                                    </p:anim>
                                    <p:anim calcmode="lin" valueType="num">
                                      <p:cBhvr>
                                        <p:cTn id="36" dur="156" decel="50000" autoRev="1" fill="hold">
                                          <p:stCondLst>
                                            <p:cond delay="455"/>
                                          </p:stCondLst>
                                        </p:cTn>
                                        <p:tgtEl>
                                          <p:spTgt spid="2">
                                            <p:txEl>
                                              <p:pRg st="0" end="0"/>
                                            </p:txEl>
                                          </p:spTgt>
                                        </p:tgtEl>
                                        <p:attrNameLst>
                                          <p:attrName>ppt_y</p:attrName>
                                        </p:attrNameLst>
                                      </p:cBhvr>
                                      <p:tavLst>
                                        <p:tav tm="0">
                                          <p:val>
                                            <p:strVal val="#ppt_y-(0.354*#ppt_w-0.172*#ppt_h)"/>
                                          </p:val>
                                        </p:tav>
                                        <p:tav tm="100000">
                                          <p:val>
                                            <p:strVal val="#ppt_y-(0.354*#ppt_w-0.172*#ppt_h)-#ppt_h/2"/>
                                          </p:val>
                                        </p:tav>
                                      </p:tavLst>
                                    </p:anim>
                                    <p:anim calcmode="lin" valueType="num">
                                      <p:cBhvr>
                                        <p:cTn id="37" dur="136" fill="hold">
                                          <p:stCondLst>
                                            <p:cond delay="864"/>
                                          </p:stCondLst>
                                        </p:cTn>
                                        <p:tgtEl>
                                          <p:spTgt spid="2">
                                            <p:txEl>
                                              <p:pRg st="0" end="0"/>
                                            </p:txEl>
                                          </p:spTgt>
                                        </p:tgtEl>
                                        <p:attrNameLst>
                                          <p:attrName>ppt_y</p:attrName>
                                        </p:attrNameLst>
                                      </p:cBhvr>
                                      <p:tavLst>
                                        <p:tav tm="0">
                                          <p:val>
                                            <p:strVal val="#ppt_y-(0.354*#ppt_w-0.172*#ppt_h)"/>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2" grpId="0" uiExpand="1" build="allAtOnce" animBg="1"/>
      <p:bldP spid="3" grpId="0" animBg="1"/>
      <p:bldP spid="8" grpId="0" animBg="1"/>
      <p:bldP spid="9"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5BB2745-8720-490C-8423-426906D0271A}"/>
              </a:ext>
            </a:extLst>
          </p:cNvPr>
          <p:cNvSpPr txBox="1"/>
          <p:nvPr/>
        </p:nvSpPr>
        <p:spPr>
          <a:xfrm>
            <a:off x="626724" y="206021"/>
            <a:ext cx="11034445" cy="523220"/>
          </a:xfrm>
          <a:prstGeom prst="rect">
            <a:avLst/>
          </a:prstGeom>
          <a:noFill/>
          <a:ln>
            <a:solidFill>
              <a:srgbClr val="FDFA7F"/>
            </a:solidFill>
          </a:ln>
          <a:effectLst>
            <a:glow rad="101600">
              <a:srgbClr val="99FF33">
                <a:alpha val="60000"/>
              </a:srgbClr>
            </a:glow>
          </a:effectLst>
        </p:spPr>
        <p:txBody>
          <a:bodyPr wrap="square">
            <a:spAutoFit/>
          </a:bodyPr>
          <a:lstStyle/>
          <a:p>
            <a:r>
              <a:rPr lang="en-US" sz="2800" b="1" dirty="0">
                <a:solidFill>
                  <a:schemeClr val="tx1">
                    <a:lumMod val="50000"/>
                    <a:lumOff val="50000"/>
                  </a:schemeClr>
                </a:solidFill>
              </a:rPr>
              <a:t>R</a:t>
            </a:r>
            <a:r>
              <a:rPr lang="ro-RO" sz="2800" b="1" dirty="0">
                <a:solidFill>
                  <a:schemeClr val="tx1">
                    <a:lumMod val="50000"/>
                    <a:lumOff val="50000"/>
                  </a:schemeClr>
                </a:solidFill>
              </a:rPr>
              <a:t>eference </a:t>
            </a:r>
            <a:r>
              <a:rPr lang="en-US" sz="2800" b="1" dirty="0">
                <a:solidFill>
                  <a:schemeClr val="tx1">
                    <a:lumMod val="50000"/>
                    <a:lumOff val="50000"/>
                  </a:schemeClr>
                </a:solidFill>
              </a:rPr>
              <a:t>L</a:t>
            </a:r>
            <a:r>
              <a:rPr lang="ro-RO" sz="2800" b="1" dirty="0">
                <a:solidFill>
                  <a:schemeClr val="tx1">
                    <a:lumMod val="50000"/>
                    <a:lumOff val="50000"/>
                  </a:schemeClr>
                </a:solidFill>
              </a:rPr>
              <a:t>ist</a:t>
            </a:r>
            <a:endParaRPr lang="en-GB" sz="2800" b="1" dirty="0">
              <a:solidFill>
                <a:schemeClr val="tx1">
                  <a:lumMod val="50000"/>
                  <a:lumOff val="50000"/>
                </a:schemeClr>
              </a:solidFill>
            </a:endParaRPr>
          </a:p>
        </p:txBody>
      </p:sp>
      <p:sp>
        <p:nvSpPr>
          <p:cNvPr id="4" name="TextBox 3">
            <a:extLst>
              <a:ext uri="{FF2B5EF4-FFF2-40B4-BE49-F238E27FC236}">
                <a16:creationId xmlns:a16="http://schemas.microsoft.com/office/drawing/2014/main" id="{BB8A6454-DE2A-4F37-AD4E-1C12166F0C30}"/>
              </a:ext>
            </a:extLst>
          </p:cNvPr>
          <p:cNvSpPr txBox="1"/>
          <p:nvPr/>
        </p:nvSpPr>
        <p:spPr>
          <a:xfrm>
            <a:off x="143839" y="1061283"/>
            <a:ext cx="11835828" cy="5869364"/>
          </a:xfrm>
          <a:prstGeom prst="rect">
            <a:avLst/>
          </a:prstGeom>
          <a:noFill/>
        </p:spPr>
        <p:txBody>
          <a:bodyPr wrap="square">
            <a:spAutoFit/>
          </a:bodyPr>
          <a:lstStyle/>
          <a:p>
            <a:pPr lvl="0" algn="just">
              <a:lnSpc>
                <a:spcPct val="150000"/>
              </a:lnSpc>
            </a:pPr>
            <a:r>
              <a:rPr lang="en-US" sz="1400" kern="100" dirty="0">
                <a:effectLst/>
                <a:latin typeface="Arial" panose="020B0604020202020204" pitchFamily="34" charset="0"/>
                <a:ea typeface="Aptos"/>
                <a:cs typeface="Arial" panose="020B0604020202020204" pitchFamily="34" charset="0"/>
              </a:rPr>
              <a:t>Anwar, F.A., Deliana, D. and </a:t>
            </a:r>
            <a:r>
              <a:rPr lang="en-US" sz="1400" kern="100" dirty="0" err="1">
                <a:effectLst/>
                <a:latin typeface="Arial" panose="020B0604020202020204" pitchFamily="34" charset="0"/>
                <a:ea typeface="Aptos"/>
                <a:cs typeface="Arial" panose="020B0604020202020204" pitchFamily="34" charset="0"/>
              </a:rPr>
              <a:t>Suyamto</a:t>
            </a:r>
            <a:r>
              <a:rPr lang="en-US" sz="1400" kern="100" dirty="0">
                <a:effectLst/>
                <a:latin typeface="Arial" panose="020B0604020202020204" pitchFamily="34" charset="0"/>
                <a:ea typeface="Aptos"/>
                <a:cs typeface="Arial" panose="020B0604020202020204" pitchFamily="34" charset="0"/>
              </a:rPr>
              <a:t>, S. (2024) </a:t>
            </a:r>
            <a:r>
              <a:rPr lang="en-US" sz="1400" i="1" kern="100" dirty="0">
                <a:effectLst/>
                <a:latin typeface="Arial" panose="020B0604020202020204" pitchFamily="34" charset="0"/>
                <a:ea typeface="Aptos"/>
                <a:cs typeface="Arial" panose="020B0604020202020204" pitchFamily="34" charset="0"/>
              </a:rPr>
              <a:t>“Digital transformation in the hospitality industry: Improving efficiency and guest experience,”</a:t>
            </a:r>
            <a:r>
              <a:rPr lang="en-US" sz="1400" kern="100" dirty="0">
                <a:effectLst/>
                <a:latin typeface="Arial" panose="020B0604020202020204" pitchFamily="34" charset="0"/>
                <a:ea typeface="Aptos"/>
                <a:cs typeface="Arial" panose="020B0604020202020204" pitchFamily="34" charset="0"/>
              </a:rPr>
              <a:t> </a:t>
            </a:r>
            <a:r>
              <a:rPr lang="en-US" sz="1400" i="1" kern="100" dirty="0">
                <a:effectLst/>
                <a:latin typeface="Arial" panose="020B0604020202020204" pitchFamily="34" charset="0"/>
                <a:ea typeface="Aptos"/>
                <a:cs typeface="Arial" panose="020B0604020202020204" pitchFamily="34" charset="0"/>
              </a:rPr>
              <a:t>International Journal of Management Science and Information Technology</a:t>
            </a:r>
            <a:r>
              <a:rPr lang="en-US" sz="1400" kern="100" dirty="0">
                <a:effectLst/>
                <a:latin typeface="Arial" panose="020B0604020202020204" pitchFamily="34" charset="0"/>
                <a:ea typeface="Aptos"/>
                <a:cs typeface="Arial" panose="020B0604020202020204" pitchFamily="34" charset="0"/>
              </a:rPr>
              <a:t>, 4(2), pp. 428–437. </a:t>
            </a:r>
            <a:r>
              <a:rPr lang="en-US" sz="1400" u="sng" kern="100" dirty="0">
                <a:solidFill>
                  <a:srgbClr val="467886"/>
                </a:solidFill>
                <a:effectLst/>
                <a:latin typeface="Arial" panose="020B0604020202020204" pitchFamily="34" charset="0"/>
                <a:ea typeface="Aptos"/>
                <a:cs typeface="Arial" panose="020B0604020202020204" pitchFamily="34" charset="0"/>
                <a:hlinkClick r:id="rId2"/>
              </a:rPr>
              <a:t>https://doi.org/10.35870/ijmsit.v4i2.3201</a:t>
            </a:r>
            <a:endParaRPr lang="en-US" sz="1400" kern="100" dirty="0">
              <a:effectLst/>
              <a:latin typeface="Arial" panose="020B0604020202020204" pitchFamily="34" charset="0"/>
              <a:ea typeface="Aptos"/>
              <a:cs typeface="Arial" panose="020B0604020202020204" pitchFamily="34" charset="0"/>
            </a:endParaRPr>
          </a:p>
          <a:p>
            <a:pPr lvl="0" algn="just">
              <a:lnSpc>
                <a:spcPct val="150000"/>
              </a:lnSpc>
            </a:pPr>
            <a:r>
              <a:rPr lang="en-US" sz="1400" kern="100" dirty="0" err="1">
                <a:effectLst/>
                <a:latin typeface="Arial" panose="020B0604020202020204" pitchFamily="34" charset="0"/>
                <a:ea typeface="Times New Roman" panose="02020603050405020304" pitchFamily="18" charset="0"/>
                <a:cs typeface="Arial" panose="020B0604020202020204" pitchFamily="34" charset="0"/>
              </a:rPr>
              <a:t>Asmoro</a:t>
            </a:r>
            <a:r>
              <a:rPr lang="en-US" sz="1400" kern="100" dirty="0">
                <a:effectLst/>
                <a:latin typeface="Arial" panose="020B0604020202020204" pitchFamily="34" charset="0"/>
                <a:ea typeface="Times New Roman" panose="02020603050405020304" pitchFamily="18" charset="0"/>
                <a:cs typeface="Arial" panose="020B0604020202020204" pitchFamily="34" charset="0"/>
              </a:rPr>
              <a:t>, A. Y. (2021) </a:t>
            </a:r>
            <a:r>
              <a:rPr lang="en-US" sz="1400" i="1" kern="100" dirty="0">
                <a:effectLst/>
                <a:latin typeface="Arial" panose="020B0604020202020204" pitchFamily="34" charset="0"/>
                <a:ea typeface="Aptos"/>
                <a:cs typeface="Arial" panose="020B0604020202020204" pitchFamily="34" charset="0"/>
              </a:rPr>
              <a:t>“</a:t>
            </a:r>
            <a:r>
              <a:rPr lang="en-US" sz="1400" i="1" kern="100" dirty="0">
                <a:effectLst/>
                <a:latin typeface="Arial" panose="020B0604020202020204" pitchFamily="34" charset="0"/>
                <a:ea typeface="Times New Roman" panose="02020603050405020304" pitchFamily="18" charset="0"/>
                <a:cs typeface="Arial" panose="020B0604020202020204" pitchFamily="34" charset="0"/>
              </a:rPr>
              <a:t>PESTLE Analysis in the Hospitality &amp; Tourism Industry,</a:t>
            </a:r>
            <a:r>
              <a:rPr lang="en-US" sz="1400" i="1" kern="100" dirty="0">
                <a:effectLst/>
                <a:latin typeface="Arial" panose="020B0604020202020204" pitchFamily="34" charset="0"/>
                <a:ea typeface="Aptos"/>
                <a:cs typeface="Arial" panose="020B0604020202020204" pitchFamily="34" charset="0"/>
              </a:rPr>
              <a:t>”</a:t>
            </a:r>
            <a:r>
              <a:rPr lang="en-US" sz="1400" kern="100" dirty="0">
                <a:effectLst/>
                <a:latin typeface="Arial" panose="020B0604020202020204" pitchFamily="34" charset="0"/>
                <a:ea typeface="Times New Roman" panose="02020603050405020304" pitchFamily="18" charset="0"/>
                <a:cs typeface="Arial" panose="020B0604020202020204" pitchFamily="34" charset="0"/>
              </a:rPr>
              <a:t> </a:t>
            </a:r>
            <a:r>
              <a:rPr lang="en-US" sz="1400" i="1" kern="100" dirty="0" err="1">
                <a:effectLst/>
                <a:latin typeface="Arial" panose="020B0604020202020204" pitchFamily="34" charset="0"/>
                <a:ea typeface="Times New Roman" panose="02020603050405020304" pitchFamily="18" charset="0"/>
                <a:cs typeface="Arial" panose="020B0604020202020204" pitchFamily="34" charset="0"/>
              </a:rPr>
              <a:t>Kalbis</a:t>
            </a:r>
            <a:r>
              <a:rPr lang="en-US" sz="1400" i="1" kern="100" dirty="0">
                <a:effectLst/>
                <a:latin typeface="Arial" panose="020B0604020202020204" pitchFamily="34" charset="0"/>
                <a:ea typeface="Times New Roman" panose="02020603050405020304" pitchFamily="18" charset="0"/>
                <a:cs typeface="Arial" panose="020B0604020202020204" pitchFamily="34" charset="0"/>
              </a:rPr>
              <a:t> Institute</a:t>
            </a:r>
            <a:r>
              <a:rPr lang="en-US" sz="1400" kern="100" dirty="0">
                <a:effectLst/>
                <a:latin typeface="Arial" panose="020B0604020202020204" pitchFamily="34" charset="0"/>
                <a:ea typeface="Times New Roman" panose="02020603050405020304" pitchFamily="18" charset="0"/>
                <a:cs typeface="Arial" panose="020B0604020202020204" pitchFamily="34" charset="0"/>
              </a:rPr>
              <a:t>, </a:t>
            </a:r>
            <a:r>
              <a:rPr lang="en-US" sz="1400" u="sng" kern="100" dirty="0">
                <a:solidFill>
                  <a:srgbClr val="467886"/>
                </a:solidFill>
                <a:effectLst/>
                <a:latin typeface="Arial" panose="020B0604020202020204" pitchFamily="34" charset="0"/>
                <a:ea typeface="Times New Roman" panose="02020603050405020304" pitchFamily="18" charset="0"/>
                <a:cs typeface="Arial" panose="020B0604020202020204" pitchFamily="34" charset="0"/>
                <a:hlinkClick r:id="rId3"/>
              </a:rPr>
              <a:t>https://doi.org/10.13140/RG.2.2.23333.42727</a:t>
            </a:r>
            <a:endParaRPr lang="en-US" sz="1400" kern="100" dirty="0">
              <a:effectLst/>
              <a:latin typeface="Arial" panose="020B0604020202020204" pitchFamily="34" charset="0"/>
              <a:ea typeface="Aptos"/>
              <a:cs typeface="Arial" panose="020B0604020202020204" pitchFamily="34" charset="0"/>
            </a:endParaRPr>
          </a:p>
          <a:p>
            <a:pPr lvl="0" algn="just">
              <a:lnSpc>
                <a:spcPct val="150000"/>
              </a:lnSpc>
            </a:pPr>
            <a:r>
              <a:rPr lang="en-US" sz="1400" kern="100" dirty="0">
                <a:effectLst/>
                <a:latin typeface="Arial" panose="020B0604020202020204" pitchFamily="34" charset="0"/>
                <a:ea typeface="Aptos"/>
                <a:cs typeface="Arial" panose="020B0604020202020204" pitchFamily="34" charset="0"/>
              </a:rPr>
              <a:t>BDO (2024). </a:t>
            </a:r>
            <a:r>
              <a:rPr lang="en-US" sz="1400" i="1" kern="100" dirty="0">
                <a:effectLst/>
                <a:latin typeface="Arial" panose="020B0604020202020204" pitchFamily="34" charset="0"/>
                <a:ea typeface="Aptos"/>
                <a:cs typeface="Arial" panose="020B0604020202020204" pitchFamily="34" charset="0"/>
              </a:rPr>
              <a:t>“Hotel Britain 2024.”</a:t>
            </a:r>
            <a:r>
              <a:rPr lang="en-US" sz="1400" kern="100" dirty="0">
                <a:effectLst/>
                <a:latin typeface="Arial" panose="020B0604020202020204" pitchFamily="34" charset="0"/>
                <a:ea typeface="Aptos"/>
                <a:cs typeface="Arial" panose="020B0604020202020204" pitchFamily="34" charset="0"/>
              </a:rPr>
              <a:t> [online] Bdo.co.uk. Available at: </a:t>
            </a:r>
            <a:r>
              <a:rPr lang="en-US" sz="1400" u="sng" kern="100" dirty="0">
                <a:solidFill>
                  <a:srgbClr val="467886"/>
                </a:solidFill>
                <a:effectLst/>
                <a:latin typeface="Arial" panose="020B0604020202020204" pitchFamily="34" charset="0"/>
                <a:ea typeface="Aptos"/>
                <a:cs typeface="Arial" panose="020B0604020202020204" pitchFamily="34" charset="0"/>
                <a:hlinkClick r:id="rId4"/>
              </a:rPr>
              <a:t>https://www.bdo.co.uk/en-gb/insights/industries/leisure-and-hospitality/hotel-britain</a:t>
            </a:r>
            <a:r>
              <a:rPr lang="en-US" sz="1400" kern="100" dirty="0">
                <a:effectLst/>
                <a:latin typeface="Arial" panose="020B0604020202020204" pitchFamily="34" charset="0"/>
                <a:ea typeface="Aptos"/>
                <a:cs typeface="Arial" panose="020B0604020202020204" pitchFamily="34" charset="0"/>
              </a:rPr>
              <a:t> [Accessed 16 Oct. 2025].</a:t>
            </a:r>
          </a:p>
          <a:p>
            <a:pPr lvl="0" algn="just">
              <a:lnSpc>
                <a:spcPct val="150000"/>
              </a:lnSpc>
            </a:pPr>
            <a:r>
              <a:rPr lang="en-US" sz="1400" kern="100" dirty="0" err="1">
                <a:effectLst/>
                <a:latin typeface="Arial" panose="020B0604020202020204" pitchFamily="34" charset="0"/>
                <a:ea typeface="Aptos"/>
                <a:cs typeface="Arial" panose="020B0604020202020204" pitchFamily="34" charset="0"/>
              </a:rPr>
              <a:t>Barsalou</a:t>
            </a:r>
            <a:r>
              <a:rPr lang="en-US" sz="1400" kern="100" dirty="0">
                <a:effectLst/>
                <a:latin typeface="Arial" panose="020B0604020202020204" pitchFamily="34" charset="0"/>
                <a:ea typeface="Aptos"/>
                <a:cs typeface="Arial" panose="020B0604020202020204" pitchFamily="34" charset="0"/>
              </a:rPr>
              <a:t>, M. and </a:t>
            </a:r>
            <a:r>
              <a:rPr lang="en-US" sz="1400" kern="100" dirty="0" err="1">
                <a:effectLst/>
                <a:latin typeface="Arial" panose="020B0604020202020204" pitchFamily="34" charset="0"/>
                <a:ea typeface="Aptos"/>
                <a:cs typeface="Arial" panose="020B0604020202020204" pitchFamily="34" charset="0"/>
              </a:rPr>
              <a:t>Starzyńska</a:t>
            </a:r>
            <a:r>
              <a:rPr lang="en-US" sz="1400" kern="100" dirty="0">
                <a:effectLst/>
                <a:latin typeface="Arial" panose="020B0604020202020204" pitchFamily="34" charset="0"/>
                <a:ea typeface="Aptos"/>
                <a:cs typeface="Arial" panose="020B0604020202020204" pitchFamily="34" charset="0"/>
              </a:rPr>
              <a:t>, B. (2023) </a:t>
            </a:r>
            <a:r>
              <a:rPr lang="en-US" sz="1400" i="1" kern="100" dirty="0">
                <a:effectLst/>
                <a:latin typeface="Arial" panose="020B0604020202020204" pitchFamily="34" charset="0"/>
                <a:ea typeface="Aptos"/>
                <a:cs typeface="Arial" panose="020B0604020202020204" pitchFamily="34" charset="0"/>
              </a:rPr>
              <a:t>“Inquiry into the Use of Five Whys in Industry,”</a:t>
            </a:r>
            <a:r>
              <a:rPr lang="en-US" sz="1400" kern="100" dirty="0">
                <a:effectLst/>
                <a:latin typeface="Arial" panose="020B0604020202020204" pitchFamily="34" charset="0"/>
                <a:ea typeface="Aptos"/>
                <a:cs typeface="Arial" panose="020B0604020202020204" pitchFamily="34" charset="0"/>
              </a:rPr>
              <a:t> </a:t>
            </a:r>
            <a:r>
              <a:rPr lang="en-US" sz="1400" i="1" kern="100" dirty="0">
                <a:effectLst/>
                <a:latin typeface="Arial" panose="020B0604020202020204" pitchFamily="34" charset="0"/>
                <a:ea typeface="Aptos"/>
                <a:cs typeface="Arial" panose="020B0604020202020204" pitchFamily="34" charset="0"/>
              </a:rPr>
              <a:t>Quality Innovation Prosperity</a:t>
            </a:r>
            <a:r>
              <a:rPr lang="en-US" sz="1400" kern="100" dirty="0">
                <a:effectLst/>
                <a:latin typeface="Arial" panose="020B0604020202020204" pitchFamily="34" charset="0"/>
                <a:ea typeface="Aptos"/>
                <a:cs typeface="Arial" panose="020B0604020202020204" pitchFamily="34" charset="0"/>
              </a:rPr>
              <a:t>, 27(1), pp. 62–78. </a:t>
            </a:r>
            <a:r>
              <a:rPr lang="en-US" sz="1400" u="sng" kern="100" dirty="0">
                <a:solidFill>
                  <a:srgbClr val="467886"/>
                </a:solidFill>
                <a:effectLst/>
                <a:latin typeface="Arial" panose="020B0604020202020204" pitchFamily="34" charset="0"/>
                <a:ea typeface="Aptos"/>
                <a:cs typeface="Arial" panose="020B0604020202020204" pitchFamily="34" charset="0"/>
                <a:hlinkClick r:id="rId5"/>
              </a:rPr>
              <a:t>https://doi.org/10.12776/qip.v27i1.1771</a:t>
            </a:r>
            <a:r>
              <a:rPr lang="en-US" sz="1400" kern="100" dirty="0">
                <a:effectLst/>
                <a:latin typeface="Arial" panose="020B0604020202020204" pitchFamily="34" charset="0"/>
                <a:ea typeface="Aptos"/>
                <a:cs typeface="Arial" panose="020B0604020202020204" pitchFamily="34" charset="0"/>
              </a:rPr>
              <a:t> </a:t>
            </a:r>
          </a:p>
          <a:p>
            <a:pPr lvl="0" algn="just">
              <a:lnSpc>
                <a:spcPct val="150000"/>
              </a:lnSpc>
            </a:pPr>
            <a:r>
              <a:rPr lang="en-US" sz="1400" u="sng" kern="100" dirty="0">
                <a:solidFill>
                  <a:srgbClr val="467886"/>
                </a:solidFill>
                <a:effectLst/>
                <a:latin typeface="Arial" panose="020B0604020202020204" pitchFamily="34" charset="0"/>
                <a:ea typeface="Aptos"/>
                <a:cs typeface="Arial" panose="020B0604020202020204" pitchFamily="34" charset="0"/>
              </a:rPr>
              <a:t>British Business Bank (2024)</a:t>
            </a:r>
            <a:r>
              <a:rPr lang="en-US" sz="1400" kern="100" dirty="0">
                <a:effectLst/>
                <a:latin typeface="Arial" panose="020B0604020202020204" pitchFamily="34" charset="0"/>
                <a:ea typeface="Aptos"/>
                <a:cs typeface="Arial" panose="020B0604020202020204" pitchFamily="34" charset="0"/>
              </a:rPr>
              <a:t> </a:t>
            </a:r>
            <a:r>
              <a:rPr lang="en-US" sz="1400" i="1" kern="100" dirty="0">
                <a:effectLst/>
                <a:latin typeface="Arial" panose="020B0604020202020204" pitchFamily="34" charset="0"/>
                <a:ea typeface="Aptos"/>
                <a:cs typeface="Arial" panose="020B0604020202020204" pitchFamily="34" charset="0"/>
              </a:rPr>
              <a:t>“Becoming a sustainable hotel, B&amp;B, or guest house.”</a:t>
            </a:r>
            <a:r>
              <a:rPr lang="en-US" sz="1400" kern="100" dirty="0">
                <a:effectLst/>
                <a:latin typeface="Arial" panose="020B0604020202020204" pitchFamily="34" charset="0"/>
                <a:ea typeface="Aptos"/>
                <a:cs typeface="Arial" panose="020B0604020202020204" pitchFamily="34" charset="0"/>
              </a:rPr>
              <a:t> Available at: </a:t>
            </a:r>
            <a:r>
              <a:rPr lang="en-US" sz="1400" u="sng" kern="100" dirty="0">
                <a:solidFill>
                  <a:srgbClr val="467886"/>
                </a:solidFill>
                <a:effectLst/>
                <a:latin typeface="Arial" panose="020B0604020202020204" pitchFamily="34" charset="0"/>
                <a:ea typeface="Aptos"/>
                <a:cs typeface="Arial" panose="020B0604020202020204" pitchFamily="34" charset="0"/>
                <a:hlinkClick r:id="rId6"/>
              </a:rPr>
              <a:t>https://www.british-business-bank.co.uk/business-guidance/guidance-articles/sustainability/sustainable-accommodation-hotel</a:t>
            </a:r>
            <a:r>
              <a:rPr lang="en-US" sz="1400" kern="100" dirty="0">
                <a:effectLst/>
                <a:latin typeface="Arial" panose="020B0604020202020204" pitchFamily="34" charset="0"/>
                <a:ea typeface="Aptos"/>
                <a:cs typeface="Arial" panose="020B0604020202020204" pitchFamily="34" charset="0"/>
              </a:rPr>
              <a:t> [Accessed 23 Oct 2025].</a:t>
            </a:r>
          </a:p>
          <a:p>
            <a:pPr algn="just">
              <a:lnSpc>
                <a:spcPct val="150000"/>
              </a:lnSpc>
            </a:pPr>
            <a:r>
              <a:rPr lang="en-US" sz="1400" dirty="0" err="1">
                <a:latin typeface="Arial" panose="020B0604020202020204" pitchFamily="34" charset="0"/>
                <a:cs typeface="Arial" panose="020B0604020202020204" pitchFamily="34" charset="0"/>
              </a:rPr>
              <a:t>BusinessBalls</a:t>
            </a:r>
            <a:r>
              <a:rPr lang="en-US" sz="1400" dirty="0">
                <a:latin typeface="Arial" panose="020B0604020202020204" pitchFamily="34" charset="0"/>
                <a:cs typeface="Arial" panose="020B0604020202020204" pitchFamily="34" charset="0"/>
              </a:rPr>
              <a:t>. (2017) </a:t>
            </a:r>
            <a:r>
              <a:rPr lang="en-US" sz="1400" i="1" kern="100" dirty="0">
                <a:effectLst/>
                <a:latin typeface="Arial" panose="020B0604020202020204" pitchFamily="34" charset="0"/>
                <a:ea typeface="Aptos"/>
                <a:cs typeface="Arial" panose="020B0604020202020204" pitchFamily="34" charset="0"/>
              </a:rPr>
              <a:t>“</a:t>
            </a:r>
            <a:r>
              <a:rPr lang="en-US" sz="1400" i="1" dirty="0">
                <a:latin typeface="Arial" panose="020B0604020202020204" pitchFamily="34" charset="0"/>
                <a:cs typeface="Arial" panose="020B0604020202020204" pitchFamily="34" charset="0"/>
              </a:rPr>
              <a:t>SWOT: Strengths, Weaknesses, Opportunities, Threats – </a:t>
            </a:r>
            <a:r>
              <a:rPr lang="en-US" sz="1400" i="1" dirty="0" err="1">
                <a:latin typeface="Arial" panose="020B0604020202020204" pitchFamily="34" charset="0"/>
                <a:cs typeface="Arial" panose="020B0604020202020204" pitchFamily="34" charset="0"/>
              </a:rPr>
              <a:t>BusinessBalls</a:t>
            </a:r>
            <a:r>
              <a:rPr lang="en-US" sz="1400" i="1" dirty="0">
                <a:latin typeface="Arial" panose="020B0604020202020204" pitchFamily="34" charset="0"/>
                <a:cs typeface="Arial" panose="020B0604020202020204" pitchFamily="34" charset="0"/>
              </a:rPr>
              <a:t>.</a:t>
            </a:r>
            <a:r>
              <a:rPr lang="en-US" sz="1400" i="1" kern="100" dirty="0">
                <a:effectLst/>
                <a:latin typeface="Arial" panose="020B0604020202020204" pitchFamily="34" charset="0"/>
                <a:ea typeface="Aptos"/>
                <a:cs typeface="Arial" panose="020B0604020202020204" pitchFamily="34" charset="0"/>
              </a:rPr>
              <a:t>” </a:t>
            </a:r>
            <a:r>
              <a:rPr lang="en-US" sz="1400" i="1" dirty="0">
                <a:latin typeface="Arial" panose="020B0604020202020204" pitchFamily="34" charset="0"/>
                <a:cs typeface="Arial" panose="020B0604020202020204" pitchFamily="34" charset="0"/>
              </a:rPr>
              <a:t> </a:t>
            </a:r>
            <a:r>
              <a:rPr lang="en-US" sz="1400" dirty="0">
                <a:latin typeface="Arial" panose="020B0604020202020204" pitchFamily="34" charset="0"/>
                <a:cs typeface="Arial" panose="020B0604020202020204" pitchFamily="34" charset="0"/>
              </a:rPr>
              <a:t>[online] Available at: </a:t>
            </a:r>
            <a:r>
              <a:rPr lang="en-US" sz="1400" dirty="0">
                <a:latin typeface="Arial" panose="020B0604020202020204" pitchFamily="34" charset="0"/>
                <a:cs typeface="Arial" panose="020B0604020202020204" pitchFamily="34" charset="0"/>
                <a:hlinkClick r:id="rId7"/>
              </a:rPr>
              <a:t>https://www.businessballs.com/strategy-innovation/swot-analysis/</a:t>
            </a:r>
            <a:r>
              <a:rPr lang="en-US" sz="1400" dirty="0">
                <a:latin typeface="Arial" panose="020B0604020202020204" pitchFamily="34" charset="0"/>
                <a:cs typeface="Arial" panose="020B0604020202020204" pitchFamily="34" charset="0"/>
              </a:rPr>
              <a:t>  [Accessed 28 October 2025].</a:t>
            </a:r>
          </a:p>
          <a:p>
            <a:pPr lvl="0" algn="just">
              <a:lnSpc>
                <a:spcPct val="150000"/>
              </a:lnSpc>
            </a:pPr>
            <a:r>
              <a:rPr lang="en-US" sz="1400" kern="100" dirty="0" err="1">
                <a:effectLst/>
                <a:latin typeface="Arial" panose="020B0604020202020204" pitchFamily="34" charset="0"/>
                <a:ea typeface="Aptos"/>
                <a:cs typeface="Arial" panose="020B0604020202020204" pitchFamily="34" charset="0"/>
              </a:rPr>
              <a:t>Carr</a:t>
            </a:r>
            <a:r>
              <a:rPr lang="en-US" sz="1400" kern="100" dirty="0">
                <a:effectLst/>
                <a:latin typeface="Arial" panose="020B0604020202020204" pitchFamily="34" charset="0"/>
                <a:ea typeface="Aptos"/>
                <a:cs typeface="Arial" panose="020B0604020202020204" pitchFamily="34" charset="0"/>
              </a:rPr>
              <a:t>, E.R. </a:t>
            </a:r>
            <a:r>
              <a:rPr lang="en-US" sz="1400" i="1" kern="100" dirty="0">
                <a:effectLst/>
                <a:latin typeface="Arial" panose="020B0604020202020204" pitchFamily="34" charset="0"/>
                <a:ea typeface="Aptos"/>
                <a:cs typeface="Arial" panose="020B0604020202020204" pitchFamily="34" charset="0"/>
              </a:rPr>
              <a:t>et al.</a:t>
            </a:r>
            <a:r>
              <a:rPr lang="en-US" sz="1400" kern="100" dirty="0">
                <a:effectLst/>
                <a:latin typeface="Arial" panose="020B0604020202020204" pitchFamily="34" charset="0"/>
                <a:ea typeface="Aptos"/>
                <a:cs typeface="Arial" panose="020B0604020202020204" pitchFamily="34" charset="0"/>
              </a:rPr>
              <a:t> (2007) </a:t>
            </a:r>
            <a:r>
              <a:rPr lang="en-US" sz="1400" i="1" kern="100" dirty="0">
                <a:effectLst/>
                <a:latin typeface="Arial" panose="020B0604020202020204" pitchFamily="34" charset="0"/>
                <a:ea typeface="Aptos"/>
                <a:cs typeface="Arial" panose="020B0604020202020204" pitchFamily="34" charset="0"/>
              </a:rPr>
              <a:t>“Applying DPSIR to sustainable development,” International Journal of Sustainable Development &amp; World Ecology</a:t>
            </a:r>
            <a:r>
              <a:rPr lang="en-US" sz="1400" kern="100" dirty="0">
                <a:effectLst/>
                <a:latin typeface="Arial" panose="020B0604020202020204" pitchFamily="34" charset="0"/>
                <a:ea typeface="Aptos"/>
                <a:cs typeface="Arial" panose="020B0604020202020204" pitchFamily="34" charset="0"/>
              </a:rPr>
              <a:t>, 14(6), pp. 543–555. </a:t>
            </a:r>
            <a:r>
              <a:rPr lang="en-US" sz="1400" u="sng" kern="100" dirty="0">
                <a:solidFill>
                  <a:srgbClr val="467886"/>
                </a:solidFill>
                <a:effectLst/>
                <a:latin typeface="Arial" panose="020B0604020202020204" pitchFamily="34" charset="0"/>
                <a:ea typeface="Aptos"/>
                <a:cs typeface="Arial" panose="020B0604020202020204" pitchFamily="34" charset="0"/>
                <a:hlinkClick r:id="rId8"/>
              </a:rPr>
              <a:t>https://doi.org/10.1080/13504500709469753</a:t>
            </a:r>
            <a:endParaRPr lang="en-US" sz="1400" kern="100" dirty="0">
              <a:effectLst/>
              <a:latin typeface="Arial" panose="020B0604020202020204" pitchFamily="34" charset="0"/>
              <a:ea typeface="Aptos"/>
              <a:cs typeface="Arial" panose="020B0604020202020204" pitchFamily="34" charset="0"/>
            </a:endParaRPr>
          </a:p>
          <a:p>
            <a:pPr lvl="0" algn="just">
              <a:lnSpc>
                <a:spcPct val="150000"/>
              </a:lnSpc>
            </a:pPr>
            <a:r>
              <a:rPr lang="en-US" sz="1400" kern="100" dirty="0" err="1">
                <a:effectLst/>
                <a:latin typeface="Arial" panose="020B0604020202020204" pitchFamily="34" charset="0"/>
                <a:ea typeface="Aptos"/>
                <a:cs typeface="Arial" panose="020B0604020202020204" pitchFamily="34" charset="0"/>
              </a:rPr>
              <a:t>Caros</a:t>
            </a:r>
            <a:r>
              <a:rPr lang="en-US" sz="1400" kern="100" dirty="0">
                <a:effectLst/>
                <a:latin typeface="Arial" panose="020B0604020202020204" pitchFamily="34" charset="0"/>
                <a:ea typeface="Aptos"/>
                <a:cs typeface="Arial" panose="020B0604020202020204" pitchFamily="34" charset="0"/>
              </a:rPr>
              <a:t>, N.S. </a:t>
            </a:r>
            <a:r>
              <a:rPr lang="en-US" sz="1400" i="1" kern="100" dirty="0">
                <a:effectLst/>
                <a:latin typeface="Arial" panose="020B0604020202020204" pitchFamily="34" charset="0"/>
                <a:ea typeface="Aptos"/>
                <a:cs typeface="Arial" panose="020B0604020202020204" pitchFamily="34" charset="0"/>
              </a:rPr>
              <a:t>et al.</a:t>
            </a:r>
            <a:r>
              <a:rPr lang="en-US" sz="1400" kern="100" dirty="0">
                <a:effectLst/>
                <a:latin typeface="Arial" panose="020B0604020202020204" pitchFamily="34" charset="0"/>
                <a:ea typeface="Aptos"/>
                <a:cs typeface="Arial" panose="020B0604020202020204" pitchFamily="34" charset="0"/>
              </a:rPr>
              <a:t> (2023) </a:t>
            </a:r>
            <a:r>
              <a:rPr lang="en-US" sz="1400" i="1" kern="100" dirty="0">
                <a:effectLst/>
                <a:latin typeface="Arial" panose="020B0604020202020204" pitchFamily="34" charset="0"/>
                <a:ea typeface="Aptos"/>
                <a:cs typeface="Arial" panose="020B0604020202020204" pitchFamily="34" charset="0"/>
              </a:rPr>
              <a:t>“The impacts of remote work on travel: insights from nearly three years of monthly surveys,”</a:t>
            </a:r>
            <a:r>
              <a:rPr lang="en-US" sz="1400" kern="100" dirty="0">
                <a:effectLst/>
                <a:latin typeface="Arial" panose="020B0604020202020204" pitchFamily="34" charset="0"/>
                <a:ea typeface="Aptos"/>
                <a:cs typeface="Arial" panose="020B0604020202020204" pitchFamily="34" charset="0"/>
              </a:rPr>
              <a:t> </a:t>
            </a:r>
            <a:r>
              <a:rPr lang="en-US" sz="1400" i="1" kern="100" dirty="0" err="1">
                <a:effectLst/>
                <a:latin typeface="Arial" panose="020B0604020202020204" pitchFamily="34" charset="0"/>
                <a:ea typeface="Aptos"/>
                <a:cs typeface="Arial" panose="020B0604020202020204" pitchFamily="34" charset="0"/>
              </a:rPr>
              <a:t>arXiv</a:t>
            </a:r>
            <a:r>
              <a:rPr lang="en-US" sz="1400" i="1" kern="100" dirty="0">
                <a:effectLst/>
                <a:latin typeface="Arial" panose="020B0604020202020204" pitchFamily="34" charset="0"/>
                <a:ea typeface="Aptos"/>
                <a:cs typeface="Arial" panose="020B0604020202020204" pitchFamily="34" charset="0"/>
              </a:rPr>
              <a:t> (Cornell University)</a:t>
            </a:r>
            <a:r>
              <a:rPr lang="en-US" sz="1400" kern="100" dirty="0">
                <a:effectLst/>
                <a:latin typeface="Arial" panose="020B0604020202020204" pitchFamily="34" charset="0"/>
                <a:ea typeface="Aptos"/>
                <a:cs typeface="Arial" panose="020B0604020202020204" pitchFamily="34" charset="0"/>
              </a:rPr>
              <a:t> [Preprint]. </a:t>
            </a:r>
            <a:r>
              <a:rPr lang="en-US" sz="1400" u="sng" kern="100" dirty="0">
                <a:solidFill>
                  <a:srgbClr val="467886"/>
                </a:solidFill>
                <a:effectLst/>
                <a:latin typeface="Arial" panose="020B0604020202020204" pitchFamily="34" charset="0"/>
                <a:ea typeface="Aptos"/>
                <a:cs typeface="Arial" panose="020B0604020202020204" pitchFamily="34" charset="0"/>
                <a:hlinkClick r:id="rId9"/>
              </a:rPr>
              <a:t>https://doi.org/10.48550/arxiv.2303.06186</a:t>
            </a:r>
            <a:endParaRPr lang="en-US" sz="1400" u="sng" kern="100" dirty="0">
              <a:solidFill>
                <a:srgbClr val="467886"/>
              </a:solidFill>
              <a:effectLst/>
              <a:latin typeface="Arial" panose="020B0604020202020204" pitchFamily="34" charset="0"/>
              <a:ea typeface="Aptos"/>
              <a:cs typeface="Arial" panose="020B0604020202020204" pitchFamily="34" charset="0"/>
            </a:endParaRPr>
          </a:p>
          <a:p>
            <a:pPr algn="just">
              <a:lnSpc>
                <a:spcPct val="150000"/>
              </a:lnSpc>
            </a:pPr>
            <a:r>
              <a:rPr lang="en-US" sz="1400" kern="100" dirty="0" err="1">
                <a:effectLst/>
                <a:latin typeface="Arial" panose="020B0604020202020204" pitchFamily="34" charset="0"/>
                <a:ea typeface="Aptos"/>
                <a:cs typeface="Arial" panose="020B0604020202020204" pitchFamily="34" charset="0"/>
              </a:rPr>
              <a:t>chantalmotilall</a:t>
            </a:r>
            <a:r>
              <a:rPr lang="en-US" sz="1400" kern="100" dirty="0">
                <a:effectLst/>
                <a:latin typeface="Arial" panose="020B0604020202020204" pitchFamily="34" charset="0"/>
                <a:ea typeface="Aptos"/>
                <a:cs typeface="Arial" panose="020B0604020202020204" pitchFamily="34" charset="0"/>
              </a:rPr>
              <a:t> (2021).</a:t>
            </a:r>
            <a:r>
              <a:rPr lang="en-US" sz="1400" i="1" kern="100" dirty="0">
                <a:effectLst/>
                <a:latin typeface="Arial" panose="020B0604020202020204" pitchFamily="34" charset="0"/>
                <a:ea typeface="Aptos"/>
                <a:cs typeface="Arial" panose="020B0604020202020204" pitchFamily="34" charset="0"/>
              </a:rPr>
              <a:t> “A Guide For Sustainable Post COVID-19 Recovery In The Hotel Industry.”</a:t>
            </a:r>
            <a:r>
              <a:rPr lang="en-US" sz="1400" kern="100" dirty="0">
                <a:effectLst/>
                <a:latin typeface="Arial" panose="020B0604020202020204" pitchFamily="34" charset="0"/>
                <a:ea typeface="Aptos"/>
                <a:cs typeface="Arial" panose="020B0604020202020204" pitchFamily="34" charset="0"/>
              </a:rPr>
              <a:t> [online] Don’t Waste Services. Available at: </a:t>
            </a:r>
            <a:r>
              <a:rPr lang="en-US" sz="1400" u="sng" kern="100" dirty="0">
                <a:solidFill>
                  <a:srgbClr val="467886"/>
                </a:solidFill>
                <a:effectLst/>
                <a:latin typeface="Arial" panose="020B0604020202020204" pitchFamily="34" charset="0"/>
                <a:ea typeface="Aptos"/>
                <a:cs typeface="Arial" panose="020B0604020202020204" pitchFamily="34" charset="0"/>
                <a:hlinkClick r:id="rId10"/>
              </a:rPr>
              <a:t>https://dontwastegroup.com/a-guide-for-sustainable-post-covid-19-recovery-in-the-hotel-industry</a:t>
            </a:r>
            <a:r>
              <a:rPr lang="en-US" sz="1400" kern="100" dirty="0">
                <a:effectLst/>
                <a:latin typeface="Arial" panose="020B0604020202020204" pitchFamily="34" charset="0"/>
                <a:ea typeface="Aptos"/>
                <a:cs typeface="Arial" panose="020B0604020202020204" pitchFamily="34" charset="0"/>
              </a:rPr>
              <a:t>.</a:t>
            </a:r>
          </a:p>
          <a:p>
            <a:pPr lvl="0" algn="just">
              <a:lnSpc>
                <a:spcPct val="150000"/>
              </a:lnSpc>
            </a:pPr>
            <a:endParaRPr lang="en-US" sz="1400" kern="100" dirty="0">
              <a:effectLst/>
              <a:latin typeface="Arial" panose="020B0604020202020204" pitchFamily="34" charset="0"/>
              <a:ea typeface="Aptos"/>
              <a:cs typeface="Arial" panose="020B0604020202020204" pitchFamily="34" charset="0"/>
            </a:endParaRPr>
          </a:p>
        </p:txBody>
      </p:sp>
    </p:spTree>
    <p:extLst>
      <p:ext uri="{BB962C8B-B14F-4D97-AF65-F5344CB8AC3E}">
        <p14:creationId xmlns:p14="http://schemas.microsoft.com/office/powerpoint/2010/main" val="88235135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A9618E8-9AA8-4DFE-B304-D83550C85DB0}"/>
              </a:ext>
            </a:extLst>
          </p:cNvPr>
          <p:cNvSpPr txBox="1"/>
          <p:nvPr/>
        </p:nvSpPr>
        <p:spPr>
          <a:xfrm>
            <a:off x="205483" y="277125"/>
            <a:ext cx="11548153" cy="6193811"/>
          </a:xfrm>
          <a:prstGeom prst="rect">
            <a:avLst/>
          </a:prstGeom>
          <a:noFill/>
        </p:spPr>
        <p:txBody>
          <a:bodyPr wrap="square">
            <a:spAutoFit/>
          </a:bodyPr>
          <a:lstStyle/>
          <a:p>
            <a:pPr lvl="0" algn="just">
              <a:lnSpc>
                <a:spcPct val="150000"/>
              </a:lnSpc>
            </a:pPr>
            <a:r>
              <a:rPr lang="en-US" sz="1400" kern="100" dirty="0" err="1">
                <a:effectLst/>
                <a:latin typeface="Times New Roman" panose="02020603050405020304" pitchFamily="18" charset="0"/>
                <a:ea typeface="Aptos"/>
                <a:cs typeface="SimSun" panose="02010600030101010101" pitchFamily="2" charset="-122"/>
              </a:rPr>
              <a:t>Chissom</a:t>
            </a:r>
            <a:r>
              <a:rPr lang="en-US" sz="1400" kern="100" dirty="0">
                <a:effectLst/>
                <a:latin typeface="Times New Roman" panose="02020603050405020304" pitchFamily="18" charset="0"/>
                <a:ea typeface="Aptos"/>
                <a:cs typeface="SimSun" panose="02010600030101010101" pitchFamily="2" charset="-122"/>
              </a:rPr>
              <a:t>, D. (2024) </a:t>
            </a:r>
            <a:r>
              <a:rPr lang="en-US" sz="1400" i="1" kern="100" dirty="0">
                <a:effectLst/>
                <a:latin typeface="Times New Roman" panose="02020603050405020304" pitchFamily="18" charset="0"/>
                <a:ea typeface="Aptos"/>
                <a:cs typeface="SimSun" panose="02010600030101010101" pitchFamily="2" charset="-122"/>
              </a:rPr>
              <a:t>“Post-Pandemic trends in the hospitality industry,”</a:t>
            </a:r>
            <a:r>
              <a:rPr lang="en-US" sz="1400" kern="100" dirty="0">
                <a:effectLst/>
                <a:latin typeface="Times New Roman" panose="02020603050405020304" pitchFamily="18" charset="0"/>
                <a:ea typeface="Aptos"/>
                <a:cs typeface="SimSun" panose="02010600030101010101" pitchFamily="2" charset="-122"/>
              </a:rPr>
              <a:t> </a:t>
            </a:r>
            <a:r>
              <a:rPr lang="en-US" sz="1400" i="1" kern="100" dirty="0">
                <a:effectLst/>
                <a:latin typeface="Times New Roman" panose="02020603050405020304" pitchFamily="18" charset="0"/>
                <a:ea typeface="Aptos"/>
                <a:cs typeface="SimSun" panose="02010600030101010101" pitchFamily="2" charset="-122"/>
              </a:rPr>
              <a:t>Journal of Modern Hospitality</a:t>
            </a:r>
            <a:r>
              <a:rPr lang="en-US" sz="1400" kern="100" dirty="0">
                <a:effectLst/>
                <a:latin typeface="Times New Roman" panose="02020603050405020304" pitchFamily="18" charset="0"/>
                <a:ea typeface="Aptos"/>
                <a:cs typeface="SimSun" panose="02010600030101010101" pitchFamily="2" charset="-122"/>
              </a:rPr>
              <a:t>, 3(3), pp. 1–13. </a:t>
            </a:r>
            <a:r>
              <a:rPr lang="en-US" sz="1400" u="sng" kern="100" dirty="0">
                <a:solidFill>
                  <a:srgbClr val="467886"/>
                </a:solidFill>
                <a:effectLst/>
                <a:latin typeface="Times New Roman" panose="02020603050405020304" pitchFamily="18" charset="0"/>
                <a:ea typeface="Aptos"/>
                <a:cs typeface="SimSun" panose="02010600030101010101" pitchFamily="2" charset="-122"/>
                <a:hlinkClick r:id="rId2"/>
              </a:rPr>
              <a:t>https://doi.org/10.47941/jmh.1961</a:t>
            </a:r>
            <a:endParaRPr lang="en-US" sz="1400" kern="100" dirty="0">
              <a:effectLst/>
              <a:latin typeface="Times New Roman" panose="02020603050405020304" pitchFamily="18" charset="0"/>
              <a:ea typeface="Aptos"/>
              <a:cs typeface="SimSun" panose="02010600030101010101" pitchFamily="2" charset="-122"/>
            </a:endParaRPr>
          </a:p>
          <a:p>
            <a:pPr lvl="0" algn="just">
              <a:lnSpc>
                <a:spcPct val="150000"/>
              </a:lnSpc>
            </a:pPr>
            <a:r>
              <a:rPr lang="en-US" sz="1400" kern="100" dirty="0">
                <a:effectLst/>
                <a:latin typeface="Times New Roman" panose="02020603050405020304" pitchFamily="18" charset="0"/>
                <a:ea typeface="Aptos"/>
                <a:cs typeface="SimSun" panose="02010600030101010101" pitchFamily="2" charset="-122"/>
              </a:rPr>
              <a:t>‌Colliers. (2025). </a:t>
            </a:r>
            <a:r>
              <a:rPr lang="en-US" sz="1400" i="1" kern="100" dirty="0">
                <a:effectLst/>
                <a:latin typeface="Times New Roman" panose="02020603050405020304" pitchFamily="18" charset="0"/>
                <a:ea typeface="Aptos"/>
                <a:cs typeface="SimSun" panose="02010600030101010101" pitchFamily="2" charset="-122"/>
              </a:rPr>
              <a:t>“UK Hotels Agency 2023 Year End Review and 2025 Outlook.”</a:t>
            </a:r>
            <a:r>
              <a:rPr lang="en-US" sz="1400" kern="100" dirty="0">
                <a:effectLst/>
                <a:latin typeface="Times New Roman" panose="02020603050405020304" pitchFamily="18" charset="0"/>
                <a:ea typeface="Aptos"/>
                <a:cs typeface="SimSun" panose="02010600030101010101" pitchFamily="2" charset="-122"/>
              </a:rPr>
              <a:t> [online] Available at: </a:t>
            </a:r>
            <a:r>
              <a:rPr lang="en-US" sz="1400" u="sng" kern="100" dirty="0">
                <a:solidFill>
                  <a:srgbClr val="467886"/>
                </a:solidFill>
                <a:effectLst/>
                <a:latin typeface="Times New Roman" panose="02020603050405020304" pitchFamily="18" charset="0"/>
                <a:ea typeface="Aptos"/>
                <a:cs typeface="SimSun" panose="02010600030101010101" pitchFamily="2" charset="-122"/>
                <a:hlinkClick r:id="rId3"/>
              </a:rPr>
              <a:t>https://www.colliers.com/en-gb/research/uk-hotels-agency-2024-year-end-review-report</a:t>
            </a:r>
            <a:r>
              <a:rPr lang="en-US" sz="1400" kern="100" dirty="0">
                <a:effectLst/>
                <a:latin typeface="Times New Roman" panose="02020603050405020304" pitchFamily="18" charset="0"/>
                <a:ea typeface="Aptos"/>
                <a:cs typeface="SimSun" panose="02010600030101010101" pitchFamily="2" charset="-122"/>
              </a:rPr>
              <a:t>  [Accessed 16 Oct. 2025].</a:t>
            </a:r>
          </a:p>
          <a:p>
            <a:pPr lvl="0" algn="just">
              <a:lnSpc>
                <a:spcPct val="150000"/>
              </a:lnSpc>
            </a:pPr>
            <a:r>
              <a:rPr lang="en-US" sz="1400" kern="100" dirty="0" err="1">
                <a:effectLst/>
                <a:latin typeface="Times New Roman" panose="02020603050405020304" pitchFamily="18" charset="0"/>
                <a:ea typeface="Aptos"/>
                <a:cs typeface="SimSun" panose="02010600030101010101" pitchFamily="2" charset="-122"/>
              </a:rPr>
              <a:t>Crudu</a:t>
            </a:r>
            <a:r>
              <a:rPr lang="en-US" sz="1400" kern="100" dirty="0">
                <a:effectLst/>
                <a:latin typeface="Times New Roman" panose="02020603050405020304" pitchFamily="18" charset="0"/>
                <a:ea typeface="Aptos"/>
                <a:cs typeface="SimSun" panose="02010600030101010101" pitchFamily="2" charset="-122"/>
              </a:rPr>
              <a:t>, A. (2025). </a:t>
            </a:r>
            <a:r>
              <a:rPr lang="en-US" sz="1400" i="1" kern="100" dirty="0">
                <a:effectLst/>
                <a:latin typeface="Times New Roman" panose="02020603050405020304" pitchFamily="18" charset="0"/>
                <a:ea typeface="Aptos"/>
                <a:cs typeface="SimSun" panose="02010600030101010101" pitchFamily="2" charset="-122"/>
              </a:rPr>
              <a:t>“Exploring Advanced Dynamic Pricing Models in Hospitality - Maximizing Revenue and Enhancing Guest Experience.”</a:t>
            </a:r>
            <a:r>
              <a:rPr lang="en-US" sz="1400" kern="100" dirty="0">
                <a:effectLst/>
                <a:latin typeface="Times New Roman" panose="02020603050405020304" pitchFamily="18" charset="0"/>
                <a:ea typeface="Aptos"/>
                <a:cs typeface="SimSun" panose="02010600030101010101" pitchFamily="2" charset="-122"/>
              </a:rPr>
              <a:t> [online] Moldstud.com. Available at: </a:t>
            </a:r>
            <a:r>
              <a:rPr lang="en-US" sz="1400" u="sng" kern="100" dirty="0">
                <a:solidFill>
                  <a:srgbClr val="467886"/>
                </a:solidFill>
                <a:effectLst/>
                <a:latin typeface="Times New Roman" panose="02020603050405020304" pitchFamily="18" charset="0"/>
                <a:ea typeface="Aptos"/>
                <a:cs typeface="SimSun" panose="02010600030101010101" pitchFamily="2" charset="-122"/>
                <a:hlinkClick r:id="rId4"/>
              </a:rPr>
              <a:t>https://moldstud.com/articles/p-exploring-advanced-dynamic-pricing-models-in-hospitality-maximizing-revenue-and-enhancing-guest-experience</a:t>
            </a:r>
            <a:r>
              <a:rPr lang="en-US" sz="1400" kern="100" dirty="0">
                <a:effectLst/>
                <a:latin typeface="Times New Roman" panose="02020603050405020304" pitchFamily="18" charset="0"/>
                <a:ea typeface="Aptos"/>
                <a:cs typeface="SimSun" panose="02010600030101010101" pitchFamily="2" charset="-122"/>
              </a:rPr>
              <a:t> [Accessed 23 Oct 2025].</a:t>
            </a:r>
          </a:p>
          <a:p>
            <a:pPr lvl="0" algn="just">
              <a:lnSpc>
                <a:spcPct val="150000"/>
              </a:lnSpc>
            </a:pPr>
            <a:r>
              <a:rPr lang="en-US" sz="1400" kern="100" dirty="0">
                <a:effectLst/>
                <a:latin typeface="Times New Roman" panose="02020603050405020304" pitchFamily="18" charset="0"/>
                <a:ea typeface="Aptos"/>
                <a:cs typeface="SimSun" panose="02010600030101010101" pitchFamily="2" charset="-122"/>
              </a:rPr>
              <a:t>Deloitte Insights. (2024). </a:t>
            </a:r>
            <a:r>
              <a:rPr lang="en-US" sz="1400" i="1" kern="100" dirty="0">
                <a:effectLst/>
                <a:latin typeface="Times New Roman" panose="02020603050405020304" pitchFamily="18" charset="0"/>
                <a:ea typeface="Aptos"/>
                <a:cs typeface="SimSun" panose="02010600030101010101" pitchFamily="2" charset="-122"/>
              </a:rPr>
              <a:t>“Upward climb with uphill struggles: 2024 Deloitte corporate travel study.”</a:t>
            </a:r>
            <a:r>
              <a:rPr lang="en-US" sz="1400" kern="100" dirty="0">
                <a:effectLst/>
                <a:latin typeface="Times New Roman" panose="02020603050405020304" pitchFamily="18" charset="0"/>
                <a:ea typeface="Aptos"/>
                <a:cs typeface="SimSun" panose="02010600030101010101" pitchFamily="2" charset="-122"/>
              </a:rPr>
              <a:t> [online] Available at: </a:t>
            </a:r>
            <a:r>
              <a:rPr lang="en-US" sz="1400" u="sng" kern="100" dirty="0">
                <a:solidFill>
                  <a:srgbClr val="467886"/>
                </a:solidFill>
                <a:effectLst/>
                <a:latin typeface="Times New Roman" panose="02020603050405020304" pitchFamily="18" charset="0"/>
                <a:ea typeface="Aptos"/>
                <a:cs typeface="SimSun" panose="02010600030101010101" pitchFamily="2" charset="-122"/>
                <a:hlinkClick r:id="rId5"/>
              </a:rPr>
              <a:t>https://www.deloitte.com/us/en/insights/industry/transportation/corporate-business-travel-survey/2024.html</a:t>
            </a:r>
            <a:endParaRPr lang="en-US" sz="1400" kern="100" dirty="0">
              <a:effectLst/>
              <a:latin typeface="Times New Roman" panose="02020603050405020304" pitchFamily="18" charset="0"/>
              <a:ea typeface="Aptos"/>
              <a:cs typeface="SimSun" panose="02010600030101010101" pitchFamily="2" charset="-122"/>
            </a:endParaRPr>
          </a:p>
          <a:p>
            <a:pPr lvl="0" algn="just">
              <a:lnSpc>
                <a:spcPct val="150000"/>
              </a:lnSpc>
            </a:pPr>
            <a:r>
              <a:rPr lang="en-US" sz="1400" kern="100" dirty="0">
                <a:effectLst/>
                <a:latin typeface="Times New Roman" panose="02020603050405020304" pitchFamily="18" charset="0"/>
                <a:ea typeface="Times New Roman" panose="02020603050405020304" pitchFamily="18" charset="0"/>
                <a:cs typeface="SimSun" panose="02010600030101010101" pitchFamily="2" charset="-122"/>
              </a:rPr>
              <a:t>Evans, N. (2020) </a:t>
            </a:r>
            <a:r>
              <a:rPr lang="en-US" sz="1400" i="1" kern="100" dirty="0">
                <a:effectLst/>
                <a:latin typeface="Times New Roman" panose="02020603050405020304" pitchFamily="18" charset="0"/>
                <a:ea typeface="Aptos"/>
                <a:cs typeface="SimSun" panose="02010600030101010101" pitchFamily="2" charset="-122"/>
              </a:rPr>
              <a:t>“</a:t>
            </a:r>
            <a:r>
              <a:rPr lang="en-US" sz="1400" i="1" kern="100" dirty="0">
                <a:effectLst/>
                <a:latin typeface="Times New Roman" panose="02020603050405020304" pitchFamily="18" charset="0"/>
                <a:ea typeface="Times New Roman" panose="02020603050405020304" pitchFamily="18" charset="0"/>
                <a:cs typeface="SimSun" panose="02010600030101010101" pitchFamily="2" charset="-122"/>
              </a:rPr>
              <a:t>SWOT analysis for tourism, hospitality and event </a:t>
            </a:r>
            <a:r>
              <a:rPr lang="en-US" sz="1400" i="1" kern="100" dirty="0" err="1">
                <a:effectLst/>
                <a:latin typeface="Times New Roman" panose="02020603050405020304" pitchFamily="18" charset="0"/>
                <a:ea typeface="Times New Roman" panose="02020603050405020304" pitchFamily="18" charset="0"/>
                <a:cs typeface="SimSun" panose="02010600030101010101" pitchFamily="2" charset="-122"/>
              </a:rPr>
              <a:t>organisations</a:t>
            </a:r>
            <a:r>
              <a:rPr lang="en-US" sz="1400" i="1" kern="100" dirty="0">
                <a:effectLst/>
                <a:latin typeface="Times New Roman" panose="02020603050405020304" pitchFamily="18" charset="0"/>
                <a:ea typeface="Times New Roman" panose="02020603050405020304" pitchFamily="18" charset="0"/>
                <a:cs typeface="SimSun" panose="02010600030101010101" pitchFamily="2" charset="-122"/>
              </a:rPr>
              <a:t>,</a:t>
            </a:r>
            <a:r>
              <a:rPr lang="en-US" sz="1400" i="1" kern="100" dirty="0">
                <a:effectLst/>
                <a:latin typeface="Times New Roman" panose="02020603050405020304" pitchFamily="18" charset="0"/>
                <a:ea typeface="Aptos"/>
                <a:cs typeface="SimSun" panose="02010600030101010101" pitchFamily="2" charset="-122"/>
              </a:rPr>
              <a:t>”</a:t>
            </a:r>
            <a:r>
              <a:rPr lang="en-US" sz="1400" i="1" kern="100" dirty="0">
                <a:effectLst/>
                <a:latin typeface="Times New Roman" panose="02020603050405020304" pitchFamily="18" charset="0"/>
                <a:ea typeface="Times New Roman" panose="02020603050405020304" pitchFamily="18" charset="0"/>
                <a:cs typeface="SimSun" panose="02010600030101010101" pitchFamily="2" charset="-122"/>
              </a:rPr>
              <a:t> </a:t>
            </a:r>
            <a:r>
              <a:rPr lang="en-US" sz="1400" kern="100" dirty="0">
                <a:effectLst/>
                <a:latin typeface="Times New Roman" panose="02020603050405020304" pitchFamily="18" charset="0"/>
                <a:ea typeface="Times New Roman" panose="02020603050405020304" pitchFamily="18" charset="0"/>
                <a:cs typeface="SimSun" panose="02010600030101010101" pitchFamily="2" charset="-122"/>
              </a:rPr>
              <a:t>in </a:t>
            </a:r>
            <a:r>
              <a:rPr lang="en-US" sz="1400" i="1" kern="100" dirty="0">
                <a:effectLst/>
                <a:latin typeface="Times New Roman" panose="02020603050405020304" pitchFamily="18" charset="0"/>
                <a:ea typeface="Times New Roman" panose="02020603050405020304" pitchFamily="18" charset="0"/>
                <a:cs typeface="SimSun" panose="02010600030101010101" pitchFamily="2" charset="-122"/>
              </a:rPr>
              <a:t>SWOT Analysis in Tourism, Hospitality &amp; Events </a:t>
            </a:r>
            <a:r>
              <a:rPr lang="en-US" sz="1400" i="1" kern="100" dirty="0" err="1">
                <a:effectLst/>
                <a:latin typeface="Times New Roman" panose="02020603050405020304" pitchFamily="18" charset="0"/>
                <a:ea typeface="Times New Roman" panose="02020603050405020304" pitchFamily="18" charset="0"/>
                <a:cs typeface="SimSun" panose="02010600030101010101" pitchFamily="2" charset="-122"/>
              </a:rPr>
              <a:t>Organisations</a:t>
            </a:r>
            <a:r>
              <a:rPr lang="en-US" sz="1400" kern="100" dirty="0">
                <a:effectLst/>
                <a:latin typeface="Times New Roman" panose="02020603050405020304" pitchFamily="18" charset="0"/>
                <a:ea typeface="Times New Roman" panose="02020603050405020304" pitchFamily="18" charset="0"/>
                <a:cs typeface="SimSun" panose="02010600030101010101" pitchFamily="2" charset="-122"/>
              </a:rPr>
              <a:t>,</a:t>
            </a:r>
            <a:r>
              <a:rPr lang="en-US" sz="1400" kern="100" dirty="0">
                <a:effectLst/>
                <a:latin typeface="Times New Roman" panose="02020603050405020304" pitchFamily="18" charset="0"/>
                <a:ea typeface="Aptos"/>
                <a:cs typeface="SimSun" panose="02010600030101010101" pitchFamily="2" charset="-122"/>
              </a:rPr>
              <a:t> </a:t>
            </a:r>
            <a:r>
              <a:rPr lang="en-US" sz="1400" kern="100" dirty="0">
                <a:effectLst/>
                <a:latin typeface="Times New Roman" panose="02020603050405020304" pitchFamily="18" charset="0"/>
                <a:ea typeface="Times New Roman" panose="02020603050405020304" pitchFamily="18" charset="0"/>
                <a:cs typeface="SimSun" panose="02010600030101010101" pitchFamily="2" charset="-122"/>
              </a:rPr>
              <a:t>Routledge, pp. 12-28. </a:t>
            </a:r>
            <a:endParaRPr lang="en-US" sz="1400" kern="100" dirty="0">
              <a:effectLst/>
              <a:latin typeface="Times New Roman" panose="02020603050405020304" pitchFamily="18" charset="0"/>
              <a:ea typeface="Aptos"/>
              <a:cs typeface="SimSun" panose="02010600030101010101" pitchFamily="2" charset="-122"/>
            </a:endParaRPr>
          </a:p>
          <a:p>
            <a:pPr lvl="0" algn="just">
              <a:lnSpc>
                <a:spcPct val="150000"/>
              </a:lnSpc>
            </a:pPr>
            <a:r>
              <a:rPr lang="en-US" sz="1400" kern="100" dirty="0">
                <a:effectLst/>
                <a:latin typeface="Times New Roman" panose="02020603050405020304" pitchFamily="18" charset="0"/>
                <a:ea typeface="Aptos"/>
                <a:cs typeface="SimSun" panose="02010600030101010101" pitchFamily="2" charset="-122"/>
              </a:rPr>
              <a:t>Future Market Insights (2025). </a:t>
            </a:r>
            <a:r>
              <a:rPr lang="en-US" sz="1400" i="1" kern="100" dirty="0">
                <a:effectLst/>
                <a:latin typeface="Times New Roman" panose="02020603050405020304" pitchFamily="18" charset="0"/>
                <a:ea typeface="Aptos"/>
                <a:cs typeface="SimSun" panose="02010600030101010101" pitchFamily="2" charset="-122"/>
              </a:rPr>
              <a:t>“UK Extended Stay Hotel Industry Analysis from 2025 to 2035.”</a:t>
            </a:r>
            <a:r>
              <a:rPr lang="en-US" sz="1400" kern="100" dirty="0">
                <a:effectLst/>
                <a:latin typeface="Times New Roman" panose="02020603050405020304" pitchFamily="18" charset="0"/>
                <a:ea typeface="Aptos"/>
                <a:cs typeface="SimSun" panose="02010600030101010101" pitchFamily="2" charset="-122"/>
              </a:rPr>
              <a:t> [online] Futuremarketinsights.com. Available at: </a:t>
            </a:r>
            <a:r>
              <a:rPr lang="en-US" sz="1400" u="sng" kern="100" dirty="0">
                <a:solidFill>
                  <a:srgbClr val="467886"/>
                </a:solidFill>
                <a:effectLst/>
                <a:latin typeface="Times New Roman" panose="02020603050405020304" pitchFamily="18" charset="0"/>
                <a:ea typeface="Aptos"/>
                <a:cs typeface="SimSun" panose="02010600030101010101" pitchFamily="2" charset="-122"/>
                <a:hlinkClick r:id="rId6"/>
              </a:rPr>
              <a:t>https://www.futuremarketinsights.com/reports/united-kingdom-extended-stay-hotel-market</a:t>
            </a:r>
            <a:endParaRPr lang="en-US" sz="1400" u="sng" kern="100" dirty="0">
              <a:solidFill>
                <a:srgbClr val="467886"/>
              </a:solidFill>
              <a:effectLst/>
              <a:latin typeface="Times New Roman" panose="02020603050405020304" pitchFamily="18" charset="0"/>
              <a:ea typeface="Aptos"/>
              <a:cs typeface="SimSun" panose="02010600030101010101" pitchFamily="2" charset="-122"/>
            </a:endParaRPr>
          </a:p>
          <a:p>
            <a:pPr lvl="0" algn="just">
              <a:lnSpc>
                <a:spcPct val="150000"/>
              </a:lnSpc>
            </a:pPr>
            <a:r>
              <a:rPr lang="en-US" sz="1400" kern="100" dirty="0">
                <a:effectLst/>
                <a:latin typeface="Times New Roman" panose="02020603050405020304" pitchFamily="18" charset="0"/>
                <a:ea typeface="Aptos"/>
                <a:cs typeface="SimSun" panose="02010600030101010101" pitchFamily="2" charset="-122"/>
              </a:rPr>
              <a:t>Garrido-Moreno, A., García-Morales, V.J. and Martín-Rojas, R. (2021) </a:t>
            </a:r>
            <a:r>
              <a:rPr lang="en-US" sz="1400" i="1" kern="100" dirty="0">
                <a:effectLst/>
                <a:latin typeface="Times New Roman" panose="02020603050405020304" pitchFamily="18" charset="0"/>
                <a:ea typeface="Aptos"/>
                <a:cs typeface="SimSun" panose="02010600030101010101" pitchFamily="2" charset="-122"/>
              </a:rPr>
              <a:t>“Going beyond the curve: Strategic measures to recover hotel activity in times of COVID-19,”</a:t>
            </a:r>
            <a:r>
              <a:rPr lang="en-US" sz="1400" kern="100" dirty="0">
                <a:effectLst/>
                <a:latin typeface="Times New Roman" panose="02020603050405020304" pitchFamily="18" charset="0"/>
                <a:ea typeface="Aptos"/>
                <a:cs typeface="SimSun" panose="02010600030101010101" pitchFamily="2" charset="-122"/>
              </a:rPr>
              <a:t> </a:t>
            </a:r>
            <a:r>
              <a:rPr lang="en-US" sz="1400" i="1" kern="100" dirty="0">
                <a:effectLst/>
                <a:latin typeface="Times New Roman" panose="02020603050405020304" pitchFamily="18" charset="0"/>
                <a:ea typeface="Aptos"/>
                <a:cs typeface="SimSun" panose="02010600030101010101" pitchFamily="2" charset="-122"/>
              </a:rPr>
              <a:t>International Journal of Hospitality Management</a:t>
            </a:r>
            <a:r>
              <a:rPr lang="en-US" sz="1400" kern="100" dirty="0">
                <a:effectLst/>
                <a:latin typeface="Times New Roman" panose="02020603050405020304" pitchFamily="18" charset="0"/>
                <a:ea typeface="Aptos"/>
                <a:cs typeface="SimSun" panose="02010600030101010101" pitchFamily="2" charset="-122"/>
              </a:rPr>
              <a:t>, 96, p. 102928. </a:t>
            </a:r>
            <a:r>
              <a:rPr lang="en-US" sz="1400" u="sng" kern="100" dirty="0">
                <a:solidFill>
                  <a:srgbClr val="467886"/>
                </a:solidFill>
                <a:effectLst/>
                <a:latin typeface="Times New Roman" panose="02020603050405020304" pitchFamily="18" charset="0"/>
                <a:ea typeface="Aptos"/>
                <a:cs typeface="SimSun" panose="02010600030101010101" pitchFamily="2" charset="-122"/>
                <a:hlinkClick r:id="rId7"/>
              </a:rPr>
              <a:t>https://doi.org/10.1016/j.ijhm.2021.102928</a:t>
            </a:r>
            <a:r>
              <a:rPr lang="en-US" sz="1400" kern="100" dirty="0">
                <a:effectLst/>
                <a:latin typeface="Times New Roman" panose="02020603050405020304" pitchFamily="18" charset="0"/>
                <a:ea typeface="Aptos"/>
                <a:cs typeface="SimSun" panose="02010600030101010101" pitchFamily="2" charset="-122"/>
              </a:rPr>
              <a:t> </a:t>
            </a:r>
          </a:p>
          <a:p>
            <a:pPr lvl="0" algn="just">
              <a:lnSpc>
                <a:spcPct val="150000"/>
              </a:lnSpc>
            </a:pPr>
            <a:r>
              <a:rPr lang="en-US" sz="1400" kern="100" dirty="0">
                <a:effectLst/>
                <a:latin typeface="Times New Roman" panose="02020603050405020304" pitchFamily="18" charset="0"/>
                <a:ea typeface="Aptos"/>
                <a:cs typeface="SimSun" panose="02010600030101010101" pitchFamily="2" charset="-122"/>
              </a:rPr>
              <a:t>GBTA (2025). </a:t>
            </a:r>
            <a:r>
              <a:rPr lang="en-US" sz="1400" i="1" kern="100" dirty="0">
                <a:effectLst/>
                <a:latin typeface="Times New Roman" panose="02020603050405020304" pitchFamily="18" charset="0"/>
                <a:ea typeface="Aptos"/>
                <a:cs typeface="SimSun" panose="02010600030101010101" pitchFamily="2" charset="-122"/>
              </a:rPr>
              <a:t>“UK Firms Could Miss Out on £319 Billion in Sales Without Strategic Business Travel Investment, New GBTA Study Finds.”</a:t>
            </a:r>
            <a:r>
              <a:rPr lang="en-US" sz="1400" kern="100" dirty="0">
                <a:effectLst/>
                <a:latin typeface="Times New Roman" panose="02020603050405020304" pitchFamily="18" charset="0"/>
                <a:ea typeface="Aptos"/>
                <a:cs typeface="SimSun" panose="02010600030101010101" pitchFamily="2" charset="-122"/>
              </a:rPr>
              <a:t> [online] Hospitality Net. Available at: </a:t>
            </a:r>
            <a:r>
              <a:rPr lang="en-US" sz="1400" u="sng" kern="100" dirty="0">
                <a:solidFill>
                  <a:srgbClr val="467886"/>
                </a:solidFill>
                <a:effectLst/>
                <a:latin typeface="Times New Roman" panose="02020603050405020304" pitchFamily="18" charset="0"/>
                <a:ea typeface="Aptos"/>
                <a:cs typeface="SimSun" panose="02010600030101010101" pitchFamily="2" charset="-122"/>
                <a:hlinkClick r:id="rId8"/>
              </a:rPr>
              <a:t>https://www.hospitalitynet.org/news/4128107.html</a:t>
            </a:r>
            <a:r>
              <a:rPr lang="en-US" sz="1400" kern="100" dirty="0">
                <a:effectLst/>
                <a:latin typeface="Times New Roman" panose="02020603050405020304" pitchFamily="18" charset="0"/>
                <a:ea typeface="Aptos"/>
                <a:cs typeface="SimSun" panose="02010600030101010101" pitchFamily="2" charset="-122"/>
              </a:rPr>
              <a:t>  [Accessed 14 Oct. 2025].</a:t>
            </a:r>
          </a:p>
          <a:p>
            <a:pPr lvl="0" algn="just">
              <a:lnSpc>
                <a:spcPct val="150000"/>
              </a:lnSpc>
            </a:pPr>
            <a:r>
              <a:rPr lang="en-US" sz="1400" kern="100" dirty="0">
                <a:effectLst/>
                <a:latin typeface="Times New Roman" panose="02020603050405020304" pitchFamily="18" charset="0"/>
                <a:ea typeface="Aptos"/>
                <a:cs typeface="SimSun" panose="02010600030101010101" pitchFamily="2" charset="-122"/>
              </a:rPr>
              <a:t>GOV.UK. (2021). </a:t>
            </a:r>
            <a:r>
              <a:rPr lang="en-US" sz="1400" i="1" kern="100" dirty="0">
                <a:effectLst/>
                <a:latin typeface="Times New Roman" panose="02020603050405020304" pitchFamily="18" charset="0"/>
                <a:ea typeface="Aptos"/>
                <a:cs typeface="SimSun" panose="02010600030101010101" pitchFamily="2" charset="-122"/>
              </a:rPr>
              <a:t>“Hospitality strategy: reopening, recovery, resilience.”</a:t>
            </a:r>
            <a:r>
              <a:rPr lang="en-US" sz="1400" kern="100" dirty="0">
                <a:effectLst/>
                <a:latin typeface="Times New Roman" panose="02020603050405020304" pitchFamily="18" charset="0"/>
                <a:ea typeface="Aptos"/>
                <a:cs typeface="SimSun" panose="02010600030101010101" pitchFamily="2" charset="-122"/>
              </a:rPr>
              <a:t> [online] GOV.UK. Available at: </a:t>
            </a:r>
            <a:r>
              <a:rPr lang="en-US" sz="1400" u="sng" kern="100" dirty="0">
                <a:solidFill>
                  <a:srgbClr val="467886"/>
                </a:solidFill>
                <a:effectLst/>
                <a:latin typeface="Times New Roman" panose="02020603050405020304" pitchFamily="18" charset="0"/>
                <a:ea typeface="Aptos"/>
                <a:cs typeface="SimSun" panose="02010600030101010101" pitchFamily="2" charset="-122"/>
                <a:hlinkClick r:id="rId9"/>
              </a:rPr>
              <a:t>https://www.gov.uk/government/publications/hospitality-strategy-reopening-recovery-resilience/hospitality-strategy-reopening-recovery-resilience</a:t>
            </a:r>
            <a:r>
              <a:rPr lang="en-US" sz="1400" kern="100" dirty="0">
                <a:effectLst/>
                <a:latin typeface="Times New Roman" panose="02020603050405020304" pitchFamily="18" charset="0"/>
                <a:ea typeface="Aptos"/>
                <a:cs typeface="SimSun" panose="02010600030101010101" pitchFamily="2" charset="-122"/>
              </a:rPr>
              <a:t> [Accessed 14 Oct. 2025].</a:t>
            </a:r>
          </a:p>
        </p:txBody>
      </p:sp>
    </p:spTree>
    <p:extLst>
      <p:ext uri="{BB962C8B-B14F-4D97-AF65-F5344CB8AC3E}">
        <p14:creationId xmlns:p14="http://schemas.microsoft.com/office/powerpoint/2010/main" val="36543001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BF43069-2E8C-4DB9-B258-18800E479D17}"/>
              </a:ext>
            </a:extLst>
          </p:cNvPr>
          <p:cNvSpPr>
            <a:spLocks noChangeArrowheads="1"/>
          </p:cNvSpPr>
          <p:nvPr/>
        </p:nvSpPr>
        <p:spPr bwMode="auto">
          <a:xfrm>
            <a:off x="222584" y="96036"/>
            <a:ext cx="11503223" cy="66659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algn="just">
              <a:lnSpc>
                <a:spcPct val="150000"/>
              </a:lnSpc>
            </a:pPr>
            <a:r>
              <a:rPr lang="en-US" sz="1100" kern="100" dirty="0">
                <a:effectLst/>
                <a:latin typeface="Arial" panose="020B0604020202020204" pitchFamily="34" charset="0"/>
                <a:ea typeface="Aptos"/>
                <a:cs typeface="Arial" panose="020B0604020202020204" pitchFamily="34" charset="0"/>
              </a:rPr>
              <a:t>Hone, R. (2024, December 6). </a:t>
            </a:r>
            <a:r>
              <a:rPr lang="en-US" sz="1100" i="1" kern="100" dirty="0">
                <a:effectLst/>
                <a:latin typeface="Arial" panose="020B0604020202020204" pitchFamily="34" charset="0"/>
                <a:ea typeface="Aptos"/>
                <a:cs typeface="Arial" panose="020B0604020202020204" pitchFamily="34" charset="0"/>
              </a:rPr>
              <a:t>“Addressing </a:t>
            </a:r>
            <a:r>
              <a:rPr lang="en-US" sz="1100" i="1" kern="100" dirty="0" err="1">
                <a:effectLst/>
                <a:latin typeface="Arial" panose="020B0604020202020204" pitchFamily="34" charset="0"/>
                <a:ea typeface="Aptos"/>
                <a:cs typeface="Arial" panose="020B0604020202020204" pitchFamily="34" charset="0"/>
              </a:rPr>
              <a:t>labour</a:t>
            </a:r>
            <a:r>
              <a:rPr lang="en-US" sz="1100" i="1" kern="100" dirty="0">
                <a:effectLst/>
                <a:latin typeface="Arial" panose="020B0604020202020204" pitchFamily="34" charset="0"/>
                <a:ea typeface="Aptos"/>
                <a:cs typeface="Arial" panose="020B0604020202020204" pitchFamily="34" charset="0"/>
              </a:rPr>
              <a:t> shortages in the hospitality sector. Moore Kingston Smith.”</a:t>
            </a:r>
            <a:r>
              <a:rPr lang="en-US" sz="1100" kern="100" dirty="0">
                <a:effectLst/>
                <a:latin typeface="Arial" panose="020B0604020202020204" pitchFamily="34" charset="0"/>
                <a:ea typeface="Aptos"/>
                <a:cs typeface="Arial" panose="020B0604020202020204" pitchFamily="34" charset="0"/>
              </a:rPr>
              <a:t> [online] </a:t>
            </a:r>
            <a:r>
              <a:rPr lang="en-US" sz="1100" u="sng" kern="100" dirty="0">
                <a:solidFill>
                  <a:srgbClr val="467886"/>
                </a:solidFill>
                <a:effectLst/>
                <a:latin typeface="Arial" panose="020B0604020202020204" pitchFamily="34" charset="0"/>
                <a:ea typeface="Aptos"/>
                <a:cs typeface="Arial" panose="020B0604020202020204" pitchFamily="34" charset="0"/>
                <a:hlinkClick r:id="rId2"/>
              </a:rPr>
              <a:t>https://mooreks.co.uk/insights/addressing-labour-shortages-in-the-hospitality-sector/</a:t>
            </a:r>
            <a:r>
              <a:rPr lang="en-US" sz="1100" kern="100" dirty="0">
                <a:effectLst/>
                <a:latin typeface="Arial" panose="020B0604020202020204" pitchFamily="34" charset="0"/>
                <a:ea typeface="Aptos"/>
                <a:cs typeface="Arial" panose="020B0604020202020204" pitchFamily="34" charset="0"/>
              </a:rPr>
              <a:t> [Accessed 23 Oct. 2025].</a:t>
            </a:r>
          </a:p>
          <a:p>
            <a:pPr lvl="0" algn="just">
              <a:lnSpc>
                <a:spcPct val="150000"/>
              </a:lnSpc>
            </a:pPr>
            <a:r>
              <a:rPr lang="en-US" sz="1100" kern="100" dirty="0">
                <a:effectLst/>
                <a:latin typeface="Arial" panose="020B0604020202020204" pitchFamily="34" charset="0"/>
                <a:ea typeface="Aptos"/>
                <a:cs typeface="Arial" panose="020B0604020202020204" pitchFamily="34" charset="0"/>
              </a:rPr>
              <a:t>Hutton, G. and Foley, N. (2022). </a:t>
            </a:r>
            <a:r>
              <a:rPr lang="en-US" sz="1100" i="1" kern="100" dirty="0">
                <a:effectLst/>
                <a:latin typeface="Arial" panose="020B0604020202020204" pitchFamily="34" charset="0"/>
                <a:ea typeface="Aptos"/>
                <a:cs typeface="Arial" panose="020B0604020202020204" pitchFamily="34" charset="0"/>
              </a:rPr>
              <a:t>“Hospitality Industry and Covid-19.”</a:t>
            </a:r>
            <a:r>
              <a:rPr lang="en-US" sz="1100" kern="100" dirty="0">
                <a:effectLst/>
                <a:latin typeface="Arial" panose="020B0604020202020204" pitchFamily="34" charset="0"/>
                <a:ea typeface="Aptos"/>
                <a:cs typeface="Arial" panose="020B0604020202020204" pitchFamily="34" charset="0"/>
              </a:rPr>
              <a:t> [online] Parliament.uk. Available at: </a:t>
            </a:r>
            <a:r>
              <a:rPr lang="en-US" sz="1100" u="sng" kern="100" dirty="0">
                <a:solidFill>
                  <a:srgbClr val="467886"/>
                </a:solidFill>
                <a:effectLst/>
                <a:latin typeface="Arial" panose="020B0604020202020204" pitchFamily="34" charset="0"/>
                <a:ea typeface="Aptos"/>
                <a:cs typeface="Arial" panose="020B0604020202020204" pitchFamily="34" charset="0"/>
                <a:hlinkClick r:id="rId3"/>
              </a:rPr>
              <a:t>https://researchbriefings.files.parliament.uk/documents/CBP-9111/CBP-9111.pdf</a:t>
            </a:r>
            <a:endParaRPr lang="en-US" sz="1100" u="sng" kern="100" dirty="0">
              <a:solidFill>
                <a:srgbClr val="467886"/>
              </a:solidFill>
              <a:effectLst/>
              <a:latin typeface="Arial" panose="020B0604020202020204" pitchFamily="34" charset="0"/>
              <a:ea typeface="Aptos"/>
              <a:cs typeface="Arial" panose="020B0604020202020204" pitchFamily="34" charset="0"/>
            </a:endParaRPr>
          </a:p>
          <a:p>
            <a:pPr>
              <a:lnSpc>
                <a:spcPct val="150000"/>
              </a:lnSpc>
            </a:pPr>
            <a:r>
              <a:rPr lang="en-GB" sz="1100" dirty="0">
                <a:latin typeface="Arial" panose="020B0604020202020204" pitchFamily="34" charset="0"/>
                <a:cs typeface="Arial" panose="020B0604020202020204" pitchFamily="34" charset="0"/>
              </a:rPr>
              <a:t>Institute of Tourism and Hospitality Professionals (ITHP). (2023) </a:t>
            </a:r>
            <a:r>
              <a:rPr lang="en-US" sz="1100" i="1" kern="100" dirty="0">
                <a:effectLst/>
                <a:latin typeface="Arial" panose="020B0604020202020204" pitchFamily="34" charset="0"/>
                <a:ea typeface="Aptos"/>
                <a:cs typeface="Arial" panose="020B0604020202020204" pitchFamily="34" charset="0"/>
              </a:rPr>
              <a:t>“</a:t>
            </a:r>
            <a:r>
              <a:rPr lang="en-GB" sz="1100" i="1" dirty="0">
                <a:latin typeface="Arial" panose="020B0604020202020204" pitchFamily="34" charset="0"/>
                <a:cs typeface="Arial" panose="020B0604020202020204" pitchFamily="34" charset="0"/>
              </a:rPr>
              <a:t>Hospitality and Tourism in the Post-Pandemic Era: Adapting to the New Normal.</a:t>
            </a:r>
            <a:r>
              <a:rPr lang="en-US" sz="1100" i="1" kern="100" dirty="0">
                <a:effectLst/>
                <a:latin typeface="Arial" panose="020B0604020202020204" pitchFamily="34" charset="0"/>
                <a:ea typeface="Aptos"/>
                <a:cs typeface="Arial" panose="020B0604020202020204" pitchFamily="34" charset="0"/>
              </a:rPr>
              <a:t>”</a:t>
            </a:r>
            <a:r>
              <a:rPr lang="en-GB" sz="1100" i="1" dirty="0">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[online] Available at: </a:t>
            </a:r>
            <a:r>
              <a:rPr lang="en-GB" sz="1100" dirty="0">
                <a:latin typeface="Arial" panose="020B0604020202020204" pitchFamily="34" charset="0"/>
                <a:cs typeface="Arial" panose="020B0604020202020204" pitchFamily="34" charset="0"/>
                <a:hlinkClick r:id="rId4"/>
              </a:rPr>
              <a:t>https://ithpphilippines.com/hospitality-and-tourism-in-the-post-pandemic-era-adapting-to-the-new-normal/</a:t>
            </a:r>
            <a:r>
              <a:rPr lang="en-GB" sz="1100" dirty="0">
                <a:latin typeface="Arial" panose="020B0604020202020204" pitchFamily="34" charset="0"/>
                <a:cs typeface="Arial" panose="020B0604020202020204" pitchFamily="34" charset="0"/>
              </a:rPr>
              <a:t>  [Accessed 28 October 2025].</a:t>
            </a:r>
            <a:endParaRPr lang="en-US" sz="1100" dirty="0">
              <a:latin typeface="Arial" panose="020B0604020202020204" pitchFamily="34" charset="0"/>
              <a:cs typeface="Arial" panose="020B0604020202020204" pitchFamily="34" charset="0"/>
            </a:endParaRPr>
          </a:p>
          <a:p>
            <a:pPr>
              <a:lnSpc>
                <a:spcPct val="150000"/>
              </a:lnSpc>
            </a:pPr>
            <a:r>
              <a:rPr lang="en-US" sz="1100" dirty="0">
                <a:latin typeface="Arial" panose="020B0604020202020204" pitchFamily="34" charset="0"/>
                <a:cs typeface="Arial" panose="020B0604020202020204" pitchFamily="34" charset="0"/>
              </a:rPr>
              <a:t>IBISWorld. (2020) </a:t>
            </a:r>
            <a:r>
              <a:rPr lang="en-US" sz="1100" i="1" kern="100" dirty="0">
                <a:effectLst/>
                <a:latin typeface="Arial" panose="020B0604020202020204" pitchFamily="34" charset="0"/>
                <a:ea typeface="Aptos"/>
                <a:cs typeface="Arial" panose="020B0604020202020204" pitchFamily="34" charset="0"/>
              </a:rPr>
              <a:t>“</a:t>
            </a:r>
            <a:r>
              <a:rPr lang="en-US" sz="1100" i="1" dirty="0">
                <a:latin typeface="Arial" panose="020B0604020202020204" pitchFamily="34" charset="0"/>
                <a:cs typeface="Arial" panose="020B0604020202020204" pitchFamily="34" charset="0"/>
              </a:rPr>
              <a:t>How to Conduct a PESTLE Analysis – 3-step PESTLE analysis.</a:t>
            </a:r>
            <a:r>
              <a:rPr lang="en-US" sz="1100" i="1" kern="100" dirty="0">
                <a:effectLst/>
                <a:latin typeface="Arial" panose="020B0604020202020204" pitchFamily="34" charset="0"/>
                <a:ea typeface="Aptos"/>
                <a:cs typeface="Arial" panose="020B0604020202020204" pitchFamily="34" charset="0"/>
              </a:rPr>
              <a:t>”</a:t>
            </a:r>
            <a:r>
              <a:rPr lang="en-US" sz="1100" i="1" dirty="0">
                <a:latin typeface="Arial" panose="020B0604020202020204" pitchFamily="34" charset="0"/>
                <a:cs typeface="Arial" panose="020B0604020202020204" pitchFamily="34" charset="0"/>
              </a:rPr>
              <a:t> </a:t>
            </a:r>
            <a:r>
              <a:rPr lang="en-US" sz="1100" dirty="0">
                <a:latin typeface="Arial" panose="020B0604020202020204" pitchFamily="34" charset="0"/>
                <a:cs typeface="Arial" panose="020B0604020202020204" pitchFamily="34" charset="0"/>
              </a:rPr>
              <a:t>[online] Available at: </a:t>
            </a:r>
            <a:r>
              <a:rPr lang="en-US" sz="1100" dirty="0">
                <a:latin typeface="Arial" panose="020B0604020202020204" pitchFamily="34" charset="0"/>
                <a:cs typeface="Arial" panose="020B0604020202020204" pitchFamily="34" charset="0"/>
                <a:hlinkClick r:id="rId5"/>
              </a:rPr>
              <a:t>https://www.ibisworld.com/blog/3-step-pestle-analysis/99/1127/</a:t>
            </a:r>
            <a:r>
              <a:rPr lang="en-US" sz="1100" dirty="0">
                <a:latin typeface="Arial" panose="020B0604020202020204" pitchFamily="34" charset="0"/>
                <a:cs typeface="Arial" panose="020B0604020202020204" pitchFamily="34" charset="0"/>
              </a:rPr>
              <a:t> [Accessed 28 Oct. 2025]</a:t>
            </a:r>
            <a:endParaRPr lang="en-US" sz="1100" kern="100" dirty="0">
              <a:effectLst/>
              <a:latin typeface="Arial" panose="020B0604020202020204" pitchFamily="34" charset="0"/>
              <a:ea typeface="Aptos"/>
              <a:cs typeface="Arial" panose="020B0604020202020204" pitchFamily="34" charset="0"/>
            </a:endParaRPr>
          </a:p>
          <a:p>
            <a:pPr lvl="0" algn="just">
              <a:lnSpc>
                <a:spcPct val="150000"/>
              </a:lnSpc>
            </a:pPr>
            <a:r>
              <a:rPr lang="en-US" sz="1100" kern="100" dirty="0">
                <a:effectLst/>
                <a:latin typeface="Arial" panose="020B0604020202020204" pitchFamily="34" charset="0"/>
                <a:ea typeface="Aptos"/>
                <a:cs typeface="Arial" panose="020B0604020202020204" pitchFamily="34" charset="0"/>
              </a:rPr>
              <a:t>Jiang, Y. </a:t>
            </a:r>
            <a:r>
              <a:rPr lang="en-US" sz="1100" i="1" kern="100" dirty="0">
                <a:effectLst/>
                <a:latin typeface="Arial" panose="020B0604020202020204" pitchFamily="34" charset="0"/>
                <a:ea typeface="Aptos"/>
                <a:cs typeface="Arial" panose="020B0604020202020204" pitchFamily="34" charset="0"/>
              </a:rPr>
              <a:t>et al.</a:t>
            </a:r>
            <a:r>
              <a:rPr lang="en-US" sz="1100" kern="100" dirty="0">
                <a:effectLst/>
                <a:latin typeface="Arial" panose="020B0604020202020204" pitchFamily="34" charset="0"/>
                <a:ea typeface="Aptos"/>
                <a:cs typeface="Arial" panose="020B0604020202020204" pitchFamily="34" charset="0"/>
              </a:rPr>
              <a:t> (2020) </a:t>
            </a:r>
            <a:r>
              <a:rPr lang="en-US" sz="1100" i="1" kern="100" dirty="0">
                <a:effectLst/>
                <a:latin typeface="Arial" panose="020B0604020202020204" pitchFamily="34" charset="0"/>
                <a:ea typeface="Aptos"/>
                <a:cs typeface="Arial" panose="020B0604020202020204" pitchFamily="34" charset="0"/>
              </a:rPr>
              <a:t>“Effects of COVID-19 on hotel marketing and management: a perspective article.”</a:t>
            </a:r>
            <a:r>
              <a:rPr lang="en-US" sz="1100" kern="100" dirty="0">
                <a:effectLst/>
                <a:latin typeface="Arial" panose="020B0604020202020204" pitchFamily="34" charset="0"/>
                <a:ea typeface="Aptos"/>
                <a:cs typeface="Arial" panose="020B0604020202020204" pitchFamily="34" charset="0"/>
              </a:rPr>
              <a:t> journal-article. </a:t>
            </a:r>
            <a:r>
              <a:rPr lang="en-US" sz="1100" u="sng" kern="100" dirty="0">
                <a:solidFill>
                  <a:srgbClr val="467886"/>
                </a:solidFill>
                <a:effectLst/>
                <a:latin typeface="Arial" panose="020B0604020202020204" pitchFamily="34" charset="0"/>
                <a:ea typeface="Aptos"/>
                <a:cs typeface="Arial" panose="020B0604020202020204" pitchFamily="34" charset="0"/>
                <a:hlinkClick r:id="rId6"/>
              </a:rPr>
              <a:t>https://research.nottingham.edu.cn/ws/portalfiles/portal/31428670/Effects_of_COVID_19_on_hotel_marketing_and_management_a_perspective_article.pdf</a:t>
            </a:r>
            <a:endParaRPr lang="en-US" sz="1100" kern="100" dirty="0">
              <a:effectLst/>
              <a:latin typeface="Arial" panose="020B0604020202020204" pitchFamily="34" charset="0"/>
              <a:ea typeface="Aptos"/>
              <a:cs typeface="Arial" panose="020B0604020202020204" pitchFamily="34" charset="0"/>
            </a:endParaRPr>
          </a:p>
          <a:p>
            <a:pPr lvl="0" algn="just">
              <a:lnSpc>
                <a:spcPct val="150000"/>
              </a:lnSpc>
            </a:pPr>
            <a:r>
              <a:rPr lang="en-US" sz="1100" u="sng" kern="100" dirty="0" err="1">
                <a:solidFill>
                  <a:srgbClr val="467886"/>
                </a:solidFill>
                <a:effectLst/>
                <a:latin typeface="Arial" panose="020B0604020202020204" pitchFamily="34" charset="0"/>
                <a:ea typeface="Aptos"/>
                <a:cs typeface="Arial" panose="020B0604020202020204" pitchFamily="34" charset="0"/>
              </a:rPr>
              <a:t>Kollewe</a:t>
            </a:r>
            <a:r>
              <a:rPr lang="en-US" sz="1100" u="sng" kern="100" dirty="0">
                <a:solidFill>
                  <a:srgbClr val="467886"/>
                </a:solidFill>
                <a:effectLst/>
                <a:latin typeface="Arial" panose="020B0604020202020204" pitchFamily="34" charset="0"/>
                <a:ea typeface="Aptos"/>
                <a:cs typeface="Arial" panose="020B0604020202020204" pitchFamily="34" charset="0"/>
              </a:rPr>
              <a:t>, J. (2024)</a:t>
            </a:r>
            <a:r>
              <a:rPr lang="en-US" sz="1100" kern="100" dirty="0">
                <a:effectLst/>
                <a:latin typeface="Arial" panose="020B0604020202020204" pitchFamily="34" charset="0"/>
                <a:ea typeface="Aptos"/>
                <a:cs typeface="Arial" panose="020B0604020202020204" pitchFamily="34" charset="0"/>
              </a:rPr>
              <a:t>. </a:t>
            </a:r>
            <a:r>
              <a:rPr lang="en-US" sz="1100" i="1" kern="100" dirty="0">
                <a:effectLst/>
                <a:latin typeface="Arial" panose="020B0604020202020204" pitchFamily="34" charset="0"/>
                <a:ea typeface="Aptos"/>
                <a:cs typeface="Arial" panose="020B0604020202020204" pitchFamily="34" charset="0"/>
              </a:rPr>
              <a:t>“Premier Inn owner Whitbread ramps up cost-cutting plans as tax rise looms.”</a:t>
            </a:r>
            <a:r>
              <a:rPr lang="en-US" sz="1100" kern="100" dirty="0">
                <a:effectLst/>
                <a:latin typeface="Arial" panose="020B0604020202020204" pitchFamily="34" charset="0"/>
                <a:ea typeface="Aptos"/>
                <a:cs typeface="Arial" panose="020B0604020202020204" pitchFamily="34" charset="0"/>
              </a:rPr>
              <a:t> [online] the Guardian. Available at: </a:t>
            </a:r>
            <a:r>
              <a:rPr lang="en-US" sz="1100" u="sng" kern="100" dirty="0">
                <a:solidFill>
                  <a:srgbClr val="467886"/>
                </a:solidFill>
                <a:effectLst/>
                <a:latin typeface="Arial" panose="020B0604020202020204" pitchFamily="34" charset="0"/>
                <a:ea typeface="Aptos"/>
                <a:cs typeface="Arial" panose="020B0604020202020204" pitchFamily="34" charset="0"/>
                <a:hlinkClick r:id="rId7"/>
              </a:rPr>
              <a:t>https://www.theguardian.com/business/2024/oct/16/premier-inn-owner-whitbread-ramps-up-cost-cutting-plans-as-tax-rise-looms</a:t>
            </a:r>
            <a:endParaRPr lang="en-US" sz="1100" kern="100" dirty="0">
              <a:effectLst/>
              <a:latin typeface="Arial" panose="020B0604020202020204" pitchFamily="34" charset="0"/>
              <a:ea typeface="Aptos"/>
              <a:cs typeface="Arial" panose="020B0604020202020204" pitchFamily="34" charset="0"/>
            </a:endParaRPr>
          </a:p>
          <a:p>
            <a:pPr lvl="0" algn="just">
              <a:lnSpc>
                <a:spcPct val="150000"/>
              </a:lnSpc>
            </a:pPr>
            <a:r>
              <a:rPr lang="en-US" sz="1100" kern="100" dirty="0" err="1">
                <a:effectLst/>
                <a:latin typeface="Arial" panose="020B0604020202020204" pitchFamily="34" charset="0"/>
                <a:ea typeface="Aptos"/>
                <a:cs typeface="Arial" panose="020B0604020202020204" pitchFamily="34" charset="0"/>
              </a:rPr>
              <a:t>Lourembam</a:t>
            </a:r>
            <a:r>
              <a:rPr lang="en-US" sz="1100" kern="100" dirty="0">
                <a:effectLst/>
                <a:latin typeface="Arial" panose="020B0604020202020204" pitchFamily="34" charset="0"/>
                <a:ea typeface="Aptos"/>
                <a:cs typeface="Arial" panose="020B0604020202020204" pitchFamily="34" charset="0"/>
              </a:rPr>
              <a:t>, M. (2025). </a:t>
            </a:r>
            <a:r>
              <a:rPr lang="en-US" sz="1100" i="1" kern="100" dirty="0">
                <a:effectLst/>
                <a:latin typeface="Arial" panose="020B0604020202020204" pitchFamily="34" charset="0"/>
                <a:ea typeface="Aptos"/>
                <a:cs typeface="Arial" panose="020B0604020202020204" pitchFamily="34" charset="0"/>
              </a:rPr>
              <a:t>“Hospitality Financial Planning: Lessons from 2024 UK Closures.”</a:t>
            </a:r>
            <a:r>
              <a:rPr lang="en-US" sz="1100" kern="100" dirty="0">
                <a:effectLst/>
                <a:latin typeface="Arial" panose="020B0604020202020204" pitchFamily="34" charset="0"/>
                <a:ea typeface="Aptos"/>
                <a:cs typeface="Arial" panose="020B0604020202020204" pitchFamily="34" charset="0"/>
              </a:rPr>
              <a:t> [online] </a:t>
            </a:r>
            <a:r>
              <a:rPr lang="en-US" sz="1100" kern="100" dirty="0" err="1">
                <a:effectLst/>
                <a:latin typeface="Arial" panose="020B0604020202020204" pitchFamily="34" charset="0"/>
                <a:ea typeface="Aptos"/>
                <a:cs typeface="Arial" panose="020B0604020202020204" pitchFamily="34" charset="0"/>
              </a:rPr>
              <a:t>QXGlobalgroup</a:t>
            </a:r>
            <a:r>
              <a:rPr lang="en-US" sz="1100" kern="100" dirty="0">
                <a:effectLst/>
                <a:latin typeface="Arial" panose="020B0604020202020204" pitchFamily="34" charset="0"/>
                <a:ea typeface="Aptos"/>
                <a:cs typeface="Arial" panose="020B0604020202020204" pitchFamily="34" charset="0"/>
              </a:rPr>
              <a:t> –. Available at: </a:t>
            </a:r>
            <a:r>
              <a:rPr lang="en-US" sz="1100" u="sng" kern="100" dirty="0">
                <a:solidFill>
                  <a:srgbClr val="467886"/>
                </a:solidFill>
                <a:effectLst/>
                <a:latin typeface="Arial" panose="020B0604020202020204" pitchFamily="34" charset="0"/>
                <a:ea typeface="Aptos"/>
                <a:cs typeface="Arial" panose="020B0604020202020204" pitchFamily="34" charset="0"/>
                <a:hlinkClick r:id="rId8"/>
              </a:rPr>
              <a:t>https://qxglobalgroup.com/fa/uk/blog/hospitality-financial-planning-lessons-from-2024-uk-closures/</a:t>
            </a:r>
            <a:endParaRPr lang="en-US" sz="1100" u="sng" kern="100" dirty="0">
              <a:solidFill>
                <a:srgbClr val="467886"/>
              </a:solidFill>
              <a:effectLst/>
              <a:latin typeface="Arial" panose="020B0604020202020204" pitchFamily="34" charset="0"/>
              <a:ea typeface="Aptos"/>
              <a:cs typeface="Arial" panose="020B0604020202020204" pitchFamily="34" charset="0"/>
            </a:endParaRPr>
          </a:p>
          <a:p>
            <a:pPr algn="just">
              <a:lnSpc>
                <a:spcPct val="150000"/>
              </a:lnSpc>
            </a:pPr>
            <a:r>
              <a:rPr lang="en-US" sz="1100" dirty="0">
                <a:latin typeface="Arial" panose="020B0604020202020204" pitchFamily="34" charset="0"/>
                <a:cs typeface="Arial" panose="020B0604020202020204" pitchFamily="34" charset="0"/>
              </a:rPr>
              <a:t>NEXGEN Asset Management. (2024) </a:t>
            </a:r>
            <a:r>
              <a:rPr lang="en-US" sz="1100" i="1" kern="100" dirty="0">
                <a:effectLst/>
                <a:latin typeface="Arial" panose="020B0604020202020204" pitchFamily="34" charset="0"/>
                <a:ea typeface="Aptos"/>
                <a:cs typeface="Arial" panose="020B0604020202020204" pitchFamily="34" charset="0"/>
              </a:rPr>
              <a:t>“</a:t>
            </a:r>
            <a:r>
              <a:rPr lang="en-US" sz="1100" i="1" dirty="0">
                <a:latin typeface="Arial" panose="020B0604020202020204" pitchFamily="34" charset="0"/>
                <a:cs typeface="Arial" panose="020B0604020202020204" pitchFamily="34" charset="0"/>
              </a:rPr>
              <a:t>The 5 Whys Method of Root-Cause Analysis.</a:t>
            </a:r>
            <a:r>
              <a:rPr lang="en-US" sz="1100" i="1" kern="100" dirty="0">
                <a:effectLst/>
                <a:latin typeface="Arial" panose="020B0604020202020204" pitchFamily="34" charset="0"/>
                <a:ea typeface="Aptos"/>
                <a:cs typeface="Arial" panose="020B0604020202020204" pitchFamily="34" charset="0"/>
              </a:rPr>
              <a:t>”</a:t>
            </a:r>
            <a:r>
              <a:rPr lang="en-US" sz="1100" i="1" dirty="0">
                <a:latin typeface="Arial" panose="020B0604020202020204" pitchFamily="34" charset="0"/>
                <a:cs typeface="Arial" panose="020B0604020202020204" pitchFamily="34" charset="0"/>
              </a:rPr>
              <a:t> </a:t>
            </a:r>
            <a:r>
              <a:rPr lang="en-US" sz="1100" dirty="0">
                <a:latin typeface="Arial" panose="020B0604020202020204" pitchFamily="34" charset="0"/>
                <a:cs typeface="Arial" panose="020B0604020202020204" pitchFamily="34" charset="0"/>
              </a:rPr>
              <a:t>[online] Available at: </a:t>
            </a:r>
            <a:r>
              <a:rPr lang="en-US" sz="1100" dirty="0">
                <a:latin typeface="Arial" panose="020B0604020202020204" pitchFamily="34" charset="0"/>
                <a:cs typeface="Arial" panose="020B0604020202020204" pitchFamily="34" charset="0"/>
                <a:hlinkClick r:id="rId9"/>
              </a:rPr>
              <a:t>https://www.nexgenam.com/blog/5-whys-root-cause-analysis/</a:t>
            </a:r>
            <a:r>
              <a:rPr lang="en-US" sz="1100" dirty="0">
                <a:latin typeface="Arial" panose="020B0604020202020204" pitchFamily="34" charset="0"/>
                <a:cs typeface="Arial" panose="020B0604020202020204" pitchFamily="34" charset="0"/>
              </a:rPr>
              <a:t> [Accessed 28 October 2025].</a:t>
            </a:r>
            <a:endParaRPr lang="en-US" sz="1100" kern="100" dirty="0">
              <a:effectLst/>
              <a:latin typeface="Arial" panose="020B0604020202020204" pitchFamily="34" charset="0"/>
              <a:ea typeface="Aptos"/>
              <a:cs typeface="Arial" panose="020B0604020202020204" pitchFamily="34" charset="0"/>
            </a:endParaRPr>
          </a:p>
          <a:p>
            <a:pPr lvl="0" algn="just">
              <a:lnSpc>
                <a:spcPct val="150000"/>
              </a:lnSpc>
            </a:pPr>
            <a:r>
              <a:rPr lang="en-US" sz="1100" kern="100" dirty="0">
                <a:effectLst/>
                <a:latin typeface="Arial" panose="020B0604020202020204" pitchFamily="34" charset="0"/>
                <a:ea typeface="Aptos"/>
                <a:cs typeface="Arial" panose="020B0604020202020204" pitchFamily="34" charset="0"/>
              </a:rPr>
              <a:t>Pavia, N., </a:t>
            </a:r>
            <a:r>
              <a:rPr lang="en-US" sz="1100" kern="100" dirty="0" err="1">
                <a:effectLst/>
                <a:latin typeface="Arial" panose="020B0604020202020204" pitchFamily="34" charset="0"/>
                <a:ea typeface="Aptos"/>
                <a:cs typeface="Arial" panose="020B0604020202020204" pitchFamily="34" charset="0"/>
              </a:rPr>
              <a:t>Floričić</a:t>
            </a:r>
            <a:r>
              <a:rPr lang="en-US" sz="1100" kern="100" dirty="0">
                <a:effectLst/>
                <a:latin typeface="Arial" panose="020B0604020202020204" pitchFamily="34" charset="0"/>
                <a:ea typeface="Aptos"/>
                <a:cs typeface="Arial" panose="020B0604020202020204" pitchFamily="34" charset="0"/>
              </a:rPr>
              <a:t>, T. and </a:t>
            </a:r>
            <a:r>
              <a:rPr lang="en-US" sz="1100" kern="100" dirty="0" err="1">
                <a:effectLst/>
                <a:latin typeface="Arial" panose="020B0604020202020204" pitchFamily="34" charset="0"/>
                <a:ea typeface="Aptos"/>
                <a:cs typeface="Arial" panose="020B0604020202020204" pitchFamily="34" charset="0"/>
              </a:rPr>
              <a:t>Mrnjavac</a:t>
            </a:r>
            <a:r>
              <a:rPr lang="en-US" sz="1100" kern="100" dirty="0">
                <a:effectLst/>
                <a:latin typeface="Arial" panose="020B0604020202020204" pitchFamily="34" charset="0"/>
                <a:ea typeface="Aptos"/>
                <a:cs typeface="Arial" panose="020B0604020202020204" pitchFamily="34" charset="0"/>
              </a:rPr>
              <a:t>, E. (2023) </a:t>
            </a:r>
            <a:r>
              <a:rPr lang="en-US" sz="1100" i="1" kern="100" dirty="0">
                <a:effectLst/>
                <a:latin typeface="Arial" panose="020B0604020202020204" pitchFamily="34" charset="0"/>
                <a:ea typeface="Aptos"/>
                <a:cs typeface="Arial" panose="020B0604020202020204" pitchFamily="34" charset="0"/>
              </a:rPr>
              <a:t>“Flexible workspaces and remote work in hotel accommodation offer – competitiveness context,”</a:t>
            </a:r>
            <a:r>
              <a:rPr lang="en-US" sz="1100" kern="100" dirty="0">
                <a:effectLst/>
                <a:latin typeface="Arial" panose="020B0604020202020204" pitchFamily="34" charset="0"/>
                <a:ea typeface="Aptos"/>
                <a:cs typeface="Arial" panose="020B0604020202020204" pitchFamily="34" charset="0"/>
              </a:rPr>
              <a:t> </a:t>
            </a:r>
            <a:r>
              <a:rPr lang="en-US" sz="1100" i="1" kern="100" dirty="0">
                <a:effectLst/>
                <a:latin typeface="Arial" panose="020B0604020202020204" pitchFamily="34" charset="0"/>
                <a:ea typeface="Aptos"/>
                <a:cs typeface="Arial" panose="020B0604020202020204" pitchFamily="34" charset="0"/>
              </a:rPr>
              <a:t>Tourism and Hospitality Industry/Tourism &amp; Hospitality Industry ...</a:t>
            </a:r>
            <a:r>
              <a:rPr lang="en-US" sz="1100" kern="100" dirty="0">
                <a:effectLst/>
                <a:latin typeface="Arial" panose="020B0604020202020204" pitchFamily="34" charset="0"/>
                <a:ea typeface="Aptos"/>
                <a:cs typeface="Arial" panose="020B0604020202020204" pitchFamily="34" charset="0"/>
              </a:rPr>
              <a:t>, pp. 227–243. </a:t>
            </a:r>
            <a:r>
              <a:rPr lang="en-US" sz="1100" u="sng" kern="100" dirty="0">
                <a:solidFill>
                  <a:srgbClr val="467886"/>
                </a:solidFill>
                <a:effectLst/>
                <a:latin typeface="Arial" panose="020B0604020202020204" pitchFamily="34" charset="0"/>
                <a:ea typeface="Aptos"/>
                <a:cs typeface="Arial" panose="020B0604020202020204" pitchFamily="34" charset="0"/>
                <a:hlinkClick r:id="rId10"/>
              </a:rPr>
              <a:t>https://doi.org/10.20867/thi.26.10</a:t>
            </a:r>
            <a:endParaRPr lang="en-US" sz="1100" kern="100" dirty="0">
              <a:effectLst/>
              <a:latin typeface="Arial" panose="020B0604020202020204" pitchFamily="34" charset="0"/>
              <a:ea typeface="Aptos"/>
              <a:cs typeface="Arial" panose="020B0604020202020204" pitchFamily="34" charset="0"/>
            </a:endParaRPr>
          </a:p>
          <a:p>
            <a:pPr lvl="0" algn="just">
              <a:lnSpc>
                <a:spcPct val="150000"/>
              </a:lnSpc>
            </a:pPr>
            <a:r>
              <a:rPr lang="en-US" sz="1100" kern="100" dirty="0">
                <a:effectLst/>
                <a:latin typeface="Arial" panose="020B0604020202020204" pitchFamily="34" charset="0"/>
                <a:ea typeface="Aptos"/>
                <a:cs typeface="Arial" panose="020B0604020202020204" pitchFamily="34" charset="0"/>
              </a:rPr>
              <a:t>PWC. (2024). </a:t>
            </a:r>
            <a:r>
              <a:rPr lang="en-US" sz="1100" i="1" kern="100" dirty="0">
                <a:effectLst/>
                <a:latin typeface="Arial" panose="020B0604020202020204" pitchFamily="34" charset="0"/>
                <a:ea typeface="Aptos"/>
                <a:cs typeface="Arial" panose="020B0604020202020204" pitchFamily="34" charset="0"/>
              </a:rPr>
              <a:t>“Hotels Forecast 2024 - 2025: Upbeat outlook, but downside risks remain - PwC UK.”</a:t>
            </a:r>
            <a:r>
              <a:rPr lang="en-US" sz="1100" kern="100" dirty="0">
                <a:effectLst/>
                <a:latin typeface="Arial" panose="020B0604020202020204" pitchFamily="34" charset="0"/>
                <a:ea typeface="Aptos"/>
                <a:cs typeface="Arial" panose="020B0604020202020204" pitchFamily="34" charset="0"/>
              </a:rPr>
              <a:t> [online] PwC. Available at: </a:t>
            </a:r>
            <a:r>
              <a:rPr lang="en-US" sz="1100" u="sng" kern="100" dirty="0">
                <a:solidFill>
                  <a:srgbClr val="467886"/>
                </a:solidFill>
                <a:effectLst/>
                <a:latin typeface="Arial" panose="020B0604020202020204" pitchFamily="34" charset="0"/>
                <a:ea typeface="Aptos"/>
                <a:cs typeface="Arial" panose="020B0604020202020204" pitchFamily="34" charset="0"/>
                <a:hlinkClick r:id="rId11"/>
              </a:rPr>
              <a:t>https://www.pwc.co.uk/industries/hospitality-leisure/insights/uk-hotels-forecast.html</a:t>
            </a:r>
            <a:endParaRPr lang="en-US" sz="1100" dirty="0">
              <a:latin typeface="Arial" panose="020B0604020202020204" pitchFamily="34" charset="0"/>
              <a:cs typeface="Arial" panose="020B0604020202020204" pitchFamily="34" charset="0"/>
            </a:endParaRPr>
          </a:p>
          <a:p>
            <a:pPr>
              <a:lnSpc>
                <a:spcPct val="150000"/>
              </a:lnSpc>
            </a:pPr>
            <a:r>
              <a:rPr lang="en-US" sz="1100" dirty="0">
                <a:latin typeface="Arial" panose="020B0604020202020204" pitchFamily="34" charset="0"/>
                <a:cs typeface="Arial" panose="020B0604020202020204" pitchFamily="34" charset="0"/>
              </a:rPr>
              <a:t>Singh, A.J. &amp; Wang, B. (2021) </a:t>
            </a:r>
            <a:r>
              <a:rPr lang="en-US" sz="1100" i="1" kern="100" dirty="0">
                <a:effectLst/>
                <a:latin typeface="Arial" panose="020B0604020202020204" pitchFamily="34" charset="0"/>
                <a:ea typeface="Aptos"/>
                <a:cs typeface="Arial" panose="020B0604020202020204" pitchFamily="34" charset="0"/>
              </a:rPr>
              <a:t>“</a:t>
            </a:r>
            <a:r>
              <a:rPr lang="en-US" sz="1100" i="1" dirty="0">
                <a:latin typeface="Arial" panose="020B0604020202020204" pitchFamily="34" charset="0"/>
                <a:cs typeface="Arial" panose="020B0604020202020204" pitchFamily="34" charset="0"/>
              </a:rPr>
              <a:t>Impact of COVID-19 on the Hospitality Industry and Implication for Operations and Asset Management,</a:t>
            </a:r>
            <a:r>
              <a:rPr lang="en-US" sz="1100" i="1" kern="100" dirty="0">
                <a:effectLst/>
                <a:latin typeface="Arial" panose="020B0604020202020204" pitchFamily="34" charset="0"/>
                <a:ea typeface="Aptos"/>
                <a:cs typeface="Arial" panose="020B0604020202020204" pitchFamily="34" charset="0"/>
              </a:rPr>
              <a:t>”</a:t>
            </a:r>
            <a:r>
              <a:rPr lang="en-US" sz="1100" i="1" dirty="0">
                <a:latin typeface="Arial" panose="020B0604020202020204" pitchFamily="34" charset="0"/>
                <a:cs typeface="Arial" panose="020B0604020202020204" pitchFamily="34" charset="0"/>
              </a:rPr>
              <a:t> </a:t>
            </a:r>
            <a:r>
              <a:rPr lang="en-US" sz="1100" dirty="0">
                <a:latin typeface="Arial" panose="020B0604020202020204" pitchFamily="34" charset="0"/>
                <a:cs typeface="Arial" panose="020B0604020202020204" pitchFamily="34" charset="0"/>
              </a:rPr>
              <a:t>Boston Hospitality Review, issue 31. Available at: </a:t>
            </a:r>
            <a:r>
              <a:rPr lang="en-US" sz="1100" dirty="0">
                <a:latin typeface="Arial" panose="020B0604020202020204" pitchFamily="34" charset="0"/>
                <a:cs typeface="Arial" panose="020B0604020202020204" pitchFamily="34" charset="0"/>
                <a:hlinkClick r:id="rId12"/>
              </a:rPr>
              <a:t>https://www.bu.edu/bhr/2021/05/31/impact-of-covid-19-on-the-hospitality-industry-and-implication-for-operations-and-asset-management/</a:t>
            </a:r>
            <a:r>
              <a:rPr lang="en-US" sz="1100" dirty="0">
                <a:latin typeface="Arial" panose="020B0604020202020204" pitchFamily="34" charset="0"/>
                <a:cs typeface="Arial" panose="020B0604020202020204" pitchFamily="34" charset="0"/>
              </a:rPr>
              <a:t>  [Accessed 30 Oct 2025].</a:t>
            </a:r>
            <a:endParaRPr lang="en-US" sz="1100" kern="100" dirty="0">
              <a:effectLst/>
              <a:latin typeface="Arial" panose="020B0604020202020204" pitchFamily="34" charset="0"/>
              <a:ea typeface="Aptos"/>
              <a:cs typeface="Arial" panose="020B0604020202020204" pitchFamily="34" charset="0"/>
            </a:endParaRPr>
          </a:p>
          <a:p>
            <a:pPr lvl="0" algn="just">
              <a:lnSpc>
                <a:spcPct val="150000"/>
              </a:lnSpc>
            </a:pPr>
            <a:r>
              <a:rPr lang="en-US" sz="1100" kern="100" dirty="0" err="1">
                <a:effectLst/>
                <a:latin typeface="Arial" panose="020B0604020202020204" pitchFamily="34" charset="0"/>
                <a:ea typeface="Aptos"/>
                <a:cs typeface="Arial" panose="020B0604020202020204" pitchFamily="34" charset="0"/>
              </a:rPr>
              <a:t>Wilkesmann</a:t>
            </a:r>
            <a:r>
              <a:rPr lang="en-US" sz="1100" kern="100" dirty="0">
                <a:effectLst/>
                <a:latin typeface="Arial" panose="020B0604020202020204" pitchFamily="34" charset="0"/>
                <a:ea typeface="Aptos"/>
                <a:cs typeface="Arial" panose="020B0604020202020204" pitchFamily="34" charset="0"/>
              </a:rPr>
              <a:t>, M. and </a:t>
            </a:r>
            <a:r>
              <a:rPr lang="en-US" sz="1100" kern="100" dirty="0" err="1">
                <a:effectLst/>
                <a:latin typeface="Arial" panose="020B0604020202020204" pitchFamily="34" charset="0"/>
                <a:ea typeface="Aptos"/>
                <a:cs typeface="Arial" panose="020B0604020202020204" pitchFamily="34" charset="0"/>
              </a:rPr>
              <a:t>Bassyiouny</a:t>
            </a:r>
            <a:r>
              <a:rPr lang="en-US" sz="1100" kern="100" dirty="0">
                <a:effectLst/>
                <a:latin typeface="Arial" panose="020B0604020202020204" pitchFamily="34" charset="0"/>
                <a:ea typeface="Aptos"/>
                <a:cs typeface="Arial" panose="020B0604020202020204" pitchFamily="34" charset="0"/>
              </a:rPr>
              <a:t>, M. (2025) </a:t>
            </a:r>
            <a:r>
              <a:rPr lang="en-US" sz="1100" i="1" kern="100" dirty="0">
                <a:effectLst/>
                <a:latin typeface="Arial" panose="020B0604020202020204" pitchFamily="34" charset="0"/>
                <a:ea typeface="Aptos"/>
                <a:cs typeface="Arial" panose="020B0604020202020204" pitchFamily="34" charset="0"/>
              </a:rPr>
              <a:t>“From leisure to labor: How </a:t>
            </a:r>
            <a:r>
              <a:rPr lang="en-US" sz="1100" i="1" kern="100" dirty="0" err="1">
                <a:effectLst/>
                <a:latin typeface="Arial" panose="020B0604020202020204" pitchFamily="34" charset="0"/>
                <a:ea typeface="Aptos"/>
                <a:cs typeface="Arial" panose="020B0604020202020204" pitchFamily="34" charset="0"/>
              </a:rPr>
              <a:t>workations</a:t>
            </a:r>
            <a:r>
              <a:rPr lang="en-US" sz="1100" i="1" kern="100" dirty="0">
                <a:effectLst/>
                <a:latin typeface="Arial" panose="020B0604020202020204" pitchFamily="34" charset="0"/>
                <a:ea typeface="Aptos"/>
                <a:cs typeface="Arial" panose="020B0604020202020204" pitchFamily="34" charset="0"/>
              </a:rPr>
              <a:t> are reshaping hospitality and destination marketing in the era of New Work,”</a:t>
            </a:r>
            <a:r>
              <a:rPr lang="en-US" sz="1100" kern="100" dirty="0">
                <a:effectLst/>
                <a:latin typeface="Arial" panose="020B0604020202020204" pitchFamily="34" charset="0"/>
                <a:ea typeface="Aptos"/>
                <a:cs typeface="Arial" panose="020B0604020202020204" pitchFamily="34" charset="0"/>
              </a:rPr>
              <a:t> </a:t>
            </a:r>
            <a:r>
              <a:rPr lang="en-US" sz="1100" i="1" kern="100" dirty="0">
                <a:effectLst/>
                <a:latin typeface="Arial" panose="020B0604020202020204" pitchFamily="34" charset="0"/>
                <a:ea typeface="Aptos"/>
                <a:cs typeface="Arial" panose="020B0604020202020204" pitchFamily="34" charset="0"/>
              </a:rPr>
              <a:t>Journal of Destination Marketing &amp; Management</a:t>
            </a:r>
            <a:r>
              <a:rPr lang="en-US" sz="1100" kern="100" dirty="0">
                <a:effectLst/>
                <a:latin typeface="Arial" panose="020B0604020202020204" pitchFamily="34" charset="0"/>
                <a:ea typeface="Aptos"/>
                <a:cs typeface="Arial" panose="020B0604020202020204" pitchFamily="34" charset="0"/>
              </a:rPr>
              <a:t>, 36, p. 100991. </a:t>
            </a:r>
            <a:r>
              <a:rPr lang="en-US" sz="1100" u="sng" kern="100" dirty="0">
                <a:solidFill>
                  <a:srgbClr val="467886"/>
                </a:solidFill>
                <a:effectLst/>
                <a:latin typeface="Arial" panose="020B0604020202020204" pitchFamily="34" charset="0"/>
                <a:ea typeface="Aptos"/>
                <a:cs typeface="Arial" panose="020B0604020202020204" pitchFamily="34" charset="0"/>
                <a:hlinkClick r:id="rId13"/>
              </a:rPr>
              <a:t>https://doi.org/10.1016/j.jdmm.2025.100991</a:t>
            </a:r>
            <a:endParaRPr lang="en-US" sz="1100" kern="100" dirty="0">
              <a:effectLst/>
              <a:latin typeface="Arial" panose="020B0604020202020204" pitchFamily="34" charset="0"/>
              <a:ea typeface="Aptos"/>
              <a:cs typeface="Arial" panose="020B0604020202020204" pitchFamily="34" charset="0"/>
            </a:endParaRPr>
          </a:p>
          <a:p>
            <a:pPr lvl="0" algn="just">
              <a:lnSpc>
                <a:spcPct val="150000"/>
              </a:lnSpc>
              <a:spcAft>
                <a:spcPts val="800"/>
              </a:spcAft>
            </a:pPr>
            <a:r>
              <a:rPr lang="en-US" sz="1100" kern="100" dirty="0">
                <a:effectLst/>
                <a:latin typeface="Arial" panose="020B0604020202020204" pitchFamily="34" charset="0"/>
                <a:ea typeface="Aptos"/>
                <a:cs typeface="Arial" panose="020B0604020202020204" pitchFamily="34" charset="0"/>
              </a:rPr>
              <a:t>Yougov.com. (2023). </a:t>
            </a:r>
            <a:r>
              <a:rPr lang="en-US" sz="1100" i="1" kern="100" dirty="0">
                <a:effectLst/>
                <a:latin typeface="Arial" panose="020B0604020202020204" pitchFamily="34" charset="0"/>
                <a:ea typeface="Aptos"/>
                <a:cs typeface="Arial" panose="020B0604020202020204" pitchFamily="34" charset="0"/>
              </a:rPr>
              <a:t>“YouGov.”</a:t>
            </a:r>
            <a:r>
              <a:rPr lang="en-US" sz="1100" kern="100" dirty="0">
                <a:effectLst/>
                <a:latin typeface="Arial" panose="020B0604020202020204" pitchFamily="34" charset="0"/>
                <a:ea typeface="Aptos"/>
                <a:cs typeface="Arial" panose="020B0604020202020204" pitchFamily="34" charset="0"/>
              </a:rPr>
              <a:t> [online] Available at: </a:t>
            </a:r>
            <a:r>
              <a:rPr lang="en-US" sz="1100" u="sng" kern="100" dirty="0">
                <a:solidFill>
                  <a:srgbClr val="467886"/>
                </a:solidFill>
                <a:effectLst/>
                <a:latin typeface="Arial" panose="020B0604020202020204" pitchFamily="34" charset="0"/>
                <a:ea typeface="Aptos"/>
                <a:cs typeface="Arial" panose="020B0604020202020204" pitchFamily="34" charset="0"/>
                <a:hlinkClick r:id="rId14"/>
              </a:rPr>
              <a:t>https://business.yougov.com/content/45309-UK-remote-workers-workcations-poll</a:t>
            </a:r>
            <a:r>
              <a:rPr lang="en-US" sz="1100" kern="100" dirty="0">
                <a:effectLst/>
                <a:latin typeface="Arial" panose="020B0604020202020204" pitchFamily="34" charset="0"/>
                <a:ea typeface="Aptos"/>
                <a:cs typeface="Arial" panose="020B0604020202020204" pitchFamily="34" charset="0"/>
              </a:rPr>
              <a:t> [Accessed 14 Oct. 2025].</a:t>
            </a:r>
          </a:p>
          <a:p>
            <a:endParaRPr lang="en-US" sz="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9341465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1912</TotalTime>
  <Words>2531</Words>
  <Application>Microsoft Office PowerPoint</Application>
  <PresentationFormat>Widescreen</PresentationFormat>
  <Paragraphs>120</Paragraphs>
  <Slides>19</Slides>
  <Notes>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19</vt:i4>
      </vt:variant>
    </vt:vector>
  </HeadingPairs>
  <TitlesOfParts>
    <vt:vector size="28" baseType="lpstr">
      <vt:lpstr>Arial</vt:lpstr>
      <vt:lpstr>Calibri</vt:lpstr>
      <vt:lpstr>Century Gothic</vt:lpstr>
      <vt:lpstr>Livvic</vt:lpstr>
      <vt:lpstr>Montserrat Alternates SemiBold</vt:lpstr>
      <vt:lpstr>Times New Roman</vt:lpstr>
      <vt:lpstr>Wingdings</vt:lpstr>
      <vt:lpstr>Wingdings 3</vt:lpstr>
      <vt:lpstr>Ion Boardroom</vt:lpstr>
      <vt:lpstr>PowerPoint Presentation</vt:lpstr>
      <vt:lpstr>Shifts in Hotel Strategies Post-COVID with Reduced Business Commuting</vt:lpstr>
      <vt:lpstr>Introduction</vt:lpstr>
      <vt:lpstr>Literature Review</vt:lpstr>
      <vt:lpstr>Research Approach</vt:lpstr>
      <vt:lpstr>Analytical Frameworks</vt:lpstr>
      <vt:lpstr>Macro-Environment (PESTLE)</vt:lpstr>
      <vt:lpstr>Systemic View (DPSIR)</vt:lpstr>
      <vt:lpstr>PowerPoint Presentation</vt:lpstr>
      <vt:lpstr>Root Causes (5 Whys)</vt:lpstr>
      <vt:lpstr>Key Findings</vt:lpstr>
      <vt:lpstr>Closing Thought</vt:lpstr>
      <vt:lpstr>PowerPoint Presentation</vt:lpstr>
      <vt:lpstr>PowerPoint Presentation</vt:lpstr>
      <vt:lpstr>Policy and Support</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asda</dc:title>
  <dc:creator>Alexandru Badea (2208275)</dc:creator>
  <cp:lastModifiedBy>Alexandru Badea (2208275)</cp:lastModifiedBy>
  <cp:revision>32</cp:revision>
  <dcterms:created xsi:type="dcterms:W3CDTF">2025-09-29T09:48:13Z</dcterms:created>
  <dcterms:modified xsi:type="dcterms:W3CDTF">2025-11-02T00:37:01Z</dcterms:modified>
</cp:coreProperties>
</file>