
<file path=[Content_Types].xml><?xml version="1.0" encoding="utf-8"?>
<Types xmlns="http://schemas.openxmlformats.org/package/2006/content-types">
  <Default Extension="png" ContentType="image/png"/>
  <Default Extension="svg" ContentType="image/svg+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4"/>
  </p:notesMasterIdLst>
  <p:sldIdLst>
    <p:sldId id="269" r:id="rId2"/>
    <p:sldId id="310" r:id="rId3"/>
    <p:sldId id="326" r:id="rId4"/>
    <p:sldId id="322" r:id="rId5"/>
    <p:sldId id="327" r:id="rId6"/>
    <p:sldId id="313" r:id="rId7"/>
    <p:sldId id="328" r:id="rId8"/>
    <p:sldId id="292" r:id="rId9"/>
    <p:sldId id="293" r:id="rId10"/>
    <p:sldId id="311" r:id="rId11"/>
    <p:sldId id="316" r:id="rId12"/>
    <p:sldId id="294" r:id="rId13"/>
    <p:sldId id="296" r:id="rId14"/>
    <p:sldId id="319" r:id="rId15"/>
    <p:sldId id="341" r:id="rId16"/>
    <p:sldId id="295" r:id="rId17"/>
    <p:sldId id="337" r:id="rId18"/>
    <p:sldId id="330" r:id="rId19"/>
    <p:sldId id="318" r:id="rId20"/>
    <p:sldId id="332" r:id="rId21"/>
    <p:sldId id="333" r:id="rId22"/>
    <p:sldId id="334" r:id="rId23"/>
    <p:sldId id="331" r:id="rId24"/>
    <p:sldId id="267" r:id="rId25"/>
    <p:sldId id="323" r:id="rId26"/>
    <p:sldId id="324" r:id="rId27"/>
    <p:sldId id="325" r:id="rId28"/>
    <p:sldId id="259" r:id="rId29"/>
    <p:sldId id="335" r:id="rId30"/>
    <p:sldId id="336" r:id="rId31"/>
    <p:sldId id="312" r:id="rId32"/>
    <p:sldId id="321" r:id="rId3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204" autoAdjust="0"/>
    <p:restoredTop sz="96323" autoAdjust="0"/>
  </p:normalViewPr>
  <p:slideViewPr>
    <p:cSldViewPr snapToGrid="0">
      <p:cViewPr varScale="1">
        <p:scale>
          <a:sx n="109" d="100"/>
          <a:sy n="109" d="100"/>
        </p:scale>
        <p:origin x="660" y="96"/>
      </p:cViewPr>
      <p:guideLst/>
    </p:cSldViewPr>
  </p:slideViewPr>
  <p:notesTextViewPr>
    <p:cViewPr>
      <p:scale>
        <a:sx n="400" d="100"/>
        <a:sy n="4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649C34A-0220-4214-8CB4-000386B17854}" type="doc">
      <dgm:prSet loTypeId="urn:microsoft.com/office/officeart/2005/8/layout/vList2" loCatId="list" qsTypeId="urn:microsoft.com/office/officeart/2005/8/quickstyle/simple1" qsCatId="simple" csTypeId="urn:microsoft.com/office/officeart/2005/8/colors/colorful1" csCatId="colorful"/>
      <dgm:spPr/>
      <dgm:t>
        <a:bodyPr/>
        <a:lstStyle/>
        <a:p>
          <a:endParaRPr lang="en-US"/>
        </a:p>
      </dgm:t>
    </dgm:pt>
    <dgm:pt modelId="{C30EB1CE-CC1F-440A-BE2B-686990B40CDB}">
      <dgm:prSet/>
      <dgm:spPr/>
      <dgm:t>
        <a:bodyPr/>
        <a:lstStyle/>
        <a:p>
          <a:r>
            <a:rPr lang="en-GB" dirty="0"/>
            <a:t>Police-</a:t>
          </a:r>
          <a:endParaRPr lang="en-US" dirty="0"/>
        </a:p>
      </dgm:t>
    </dgm:pt>
    <dgm:pt modelId="{86B73958-19E3-4417-80D6-B2920D5A6CD8}" type="parTrans" cxnId="{8A2E6C1A-B082-4FB7-8B04-9DA18B68C18F}">
      <dgm:prSet/>
      <dgm:spPr/>
      <dgm:t>
        <a:bodyPr/>
        <a:lstStyle/>
        <a:p>
          <a:endParaRPr lang="en-US"/>
        </a:p>
      </dgm:t>
    </dgm:pt>
    <dgm:pt modelId="{7729ECD2-C8D8-4E68-BEA8-682444D8E960}" type="sibTrans" cxnId="{8A2E6C1A-B082-4FB7-8B04-9DA18B68C18F}">
      <dgm:prSet/>
      <dgm:spPr/>
      <dgm:t>
        <a:bodyPr/>
        <a:lstStyle/>
        <a:p>
          <a:endParaRPr lang="en-US"/>
        </a:p>
      </dgm:t>
    </dgm:pt>
    <dgm:pt modelId="{0530CCAA-05A4-410E-85C8-AEC5510E9548}">
      <dgm:prSet/>
      <dgm:spPr/>
      <dgm:t>
        <a:bodyPr/>
        <a:lstStyle/>
        <a:p>
          <a:r>
            <a:rPr lang="en-GB" dirty="0"/>
            <a:t>‘</a:t>
          </a:r>
          <a:r>
            <a:rPr lang="en-GB" i="1" dirty="0"/>
            <a:t>A person is vulnerable if, as a result of their situation or circumstances, they are unable to take care or protect themselves, or others, from harm or exploitation.’</a:t>
          </a:r>
          <a:endParaRPr lang="en-US" dirty="0"/>
        </a:p>
      </dgm:t>
    </dgm:pt>
    <dgm:pt modelId="{DE5E50DA-BF8C-49EB-8659-02ADB999D55D}" type="parTrans" cxnId="{90B73336-31C4-41ED-9249-DB64E8EB2104}">
      <dgm:prSet/>
      <dgm:spPr/>
      <dgm:t>
        <a:bodyPr/>
        <a:lstStyle/>
        <a:p>
          <a:endParaRPr lang="en-US"/>
        </a:p>
      </dgm:t>
    </dgm:pt>
    <dgm:pt modelId="{FFC44852-D4B3-4FDF-89CC-7FAF36F9A2D3}" type="sibTrans" cxnId="{90B73336-31C4-41ED-9249-DB64E8EB2104}">
      <dgm:prSet/>
      <dgm:spPr/>
      <dgm:t>
        <a:bodyPr/>
        <a:lstStyle/>
        <a:p>
          <a:endParaRPr lang="en-US"/>
        </a:p>
      </dgm:t>
    </dgm:pt>
    <dgm:pt modelId="{0EDEA67A-9717-4B5E-99EC-E6172A42F637}" type="pres">
      <dgm:prSet presAssocID="{D649C34A-0220-4214-8CB4-000386B17854}" presName="linear" presStyleCnt="0">
        <dgm:presLayoutVars>
          <dgm:animLvl val="lvl"/>
          <dgm:resizeHandles val="exact"/>
        </dgm:presLayoutVars>
      </dgm:prSet>
      <dgm:spPr/>
      <dgm:t>
        <a:bodyPr/>
        <a:lstStyle/>
        <a:p>
          <a:endParaRPr lang="en-GB"/>
        </a:p>
      </dgm:t>
    </dgm:pt>
    <dgm:pt modelId="{90854CFA-2A48-4B7B-AC19-ABCAFE491CE9}" type="pres">
      <dgm:prSet presAssocID="{C30EB1CE-CC1F-440A-BE2B-686990B40CDB}" presName="parentText" presStyleLbl="node1" presStyleIdx="0" presStyleCnt="2">
        <dgm:presLayoutVars>
          <dgm:chMax val="0"/>
          <dgm:bulletEnabled val="1"/>
        </dgm:presLayoutVars>
      </dgm:prSet>
      <dgm:spPr/>
      <dgm:t>
        <a:bodyPr/>
        <a:lstStyle/>
        <a:p>
          <a:endParaRPr lang="en-GB"/>
        </a:p>
      </dgm:t>
    </dgm:pt>
    <dgm:pt modelId="{3700F2A6-4892-47E4-95E4-059F5E67B9DC}" type="pres">
      <dgm:prSet presAssocID="{7729ECD2-C8D8-4E68-BEA8-682444D8E960}" presName="spacer" presStyleCnt="0"/>
      <dgm:spPr/>
    </dgm:pt>
    <dgm:pt modelId="{7E550500-FF79-46F1-A382-256080B99EAC}" type="pres">
      <dgm:prSet presAssocID="{0530CCAA-05A4-410E-85C8-AEC5510E9548}" presName="parentText" presStyleLbl="node1" presStyleIdx="1" presStyleCnt="2">
        <dgm:presLayoutVars>
          <dgm:chMax val="0"/>
          <dgm:bulletEnabled val="1"/>
        </dgm:presLayoutVars>
      </dgm:prSet>
      <dgm:spPr/>
      <dgm:t>
        <a:bodyPr/>
        <a:lstStyle/>
        <a:p>
          <a:endParaRPr lang="en-GB"/>
        </a:p>
      </dgm:t>
    </dgm:pt>
  </dgm:ptLst>
  <dgm:cxnLst>
    <dgm:cxn modelId="{8A2E6C1A-B082-4FB7-8B04-9DA18B68C18F}" srcId="{D649C34A-0220-4214-8CB4-000386B17854}" destId="{C30EB1CE-CC1F-440A-BE2B-686990B40CDB}" srcOrd="0" destOrd="0" parTransId="{86B73958-19E3-4417-80D6-B2920D5A6CD8}" sibTransId="{7729ECD2-C8D8-4E68-BEA8-682444D8E960}"/>
    <dgm:cxn modelId="{A545AE75-DB77-4BA4-8D97-9C7BCD355D11}" type="presOf" srcId="{C30EB1CE-CC1F-440A-BE2B-686990B40CDB}" destId="{90854CFA-2A48-4B7B-AC19-ABCAFE491CE9}" srcOrd="0" destOrd="0" presId="urn:microsoft.com/office/officeart/2005/8/layout/vList2"/>
    <dgm:cxn modelId="{A24719CA-42C9-42AA-AC6A-CCD3CE40622F}" type="presOf" srcId="{D649C34A-0220-4214-8CB4-000386B17854}" destId="{0EDEA67A-9717-4B5E-99EC-E6172A42F637}" srcOrd="0" destOrd="0" presId="urn:microsoft.com/office/officeart/2005/8/layout/vList2"/>
    <dgm:cxn modelId="{90B73336-31C4-41ED-9249-DB64E8EB2104}" srcId="{D649C34A-0220-4214-8CB4-000386B17854}" destId="{0530CCAA-05A4-410E-85C8-AEC5510E9548}" srcOrd="1" destOrd="0" parTransId="{DE5E50DA-BF8C-49EB-8659-02ADB999D55D}" sibTransId="{FFC44852-D4B3-4FDF-89CC-7FAF36F9A2D3}"/>
    <dgm:cxn modelId="{47EB37A8-BC1D-4EF2-9D23-76A52DA77067}" type="presOf" srcId="{0530CCAA-05A4-410E-85C8-AEC5510E9548}" destId="{7E550500-FF79-46F1-A382-256080B99EAC}" srcOrd="0" destOrd="0" presId="urn:microsoft.com/office/officeart/2005/8/layout/vList2"/>
    <dgm:cxn modelId="{1951195A-E07F-41A2-90A3-2047C8A491D8}" type="presParOf" srcId="{0EDEA67A-9717-4B5E-99EC-E6172A42F637}" destId="{90854CFA-2A48-4B7B-AC19-ABCAFE491CE9}" srcOrd="0" destOrd="0" presId="urn:microsoft.com/office/officeart/2005/8/layout/vList2"/>
    <dgm:cxn modelId="{7B2DD1A4-CC6D-4ECD-972B-8858A9FBE79B}" type="presParOf" srcId="{0EDEA67A-9717-4B5E-99EC-E6172A42F637}" destId="{3700F2A6-4892-47E4-95E4-059F5E67B9DC}" srcOrd="1" destOrd="0" presId="urn:microsoft.com/office/officeart/2005/8/layout/vList2"/>
    <dgm:cxn modelId="{FA96874F-F615-46BB-9101-CF17078D1A73}" type="presParOf" srcId="{0EDEA67A-9717-4B5E-99EC-E6172A42F637}" destId="{7E550500-FF79-46F1-A382-256080B99EAC}"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1EC1588-CA7B-42A6-B542-1B94108F926D}" type="datetimeFigureOut">
              <a:rPr lang="en-GB" smtClean="0"/>
              <a:t>17/09/2019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B567636-85B6-4AF6-A680-E36E5590A85C}" type="slidenum">
              <a:rPr lang="en-GB" smtClean="0"/>
              <a:t>‹#›</a:t>
            </a:fld>
            <a:endParaRPr lang="en-GB"/>
          </a:p>
        </p:txBody>
      </p:sp>
    </p:spTree>
    <p:extLst>
      <p:ext uri="{BB962C8B-B14F-4D97-AF65-F5344CB8AC3E}">
        <p14:creationId xmlns:p14="http://schemas.microsoft.com/office/powerpoint/2010/main" val="411187467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atermark.silverchair.com/400414.pdf?token=AQECAHi208BE49Ooan9kkhW_Ercy7Dm3ZL_9Cf3qfKAc485ysgAAAlgwggJUBgkqhkiG9w0BBwagggJFMIICQQIBADCCAjoGCSqGSIb3DQEHATAeBglghkgBZQMEAS4wEQQMCqt92hHi2vwxsLBXAgEQgIICC6vxtXxSi-RF7BJ_t5k7zXCSZ29R8kZu1qYpKHECQzK1OtTl91AF6A2N2jSMySuP-y_h-hDvXSlS0B0pnq2_uG46N4dlZixPeAzm4fD4iroJMXaetAfaR4nsUIi6o3QUze6hnuS5NVsq2ghIw2MWm1GD0ENqObFldcaKUdpxWVbpYJxCVwLAoiHKIoaC110-pl4FkxS8_kyQY0iXDBnqo7yOq5t4WyC3mbsGPnReqBhDm-Trv44R1zh7YpSVNXR8eGVa9HxhxZ1TImxF40UvV8KRS6EDMDqb4S5X0pzhdlSBwFLz1-oYeoniKj7sDTme2fnLKuDrpze1Bw2C60DHxtghUMSpt1whJ7D_GCkmqEeMUBEIbr16SsMorjAtdryDGXs1lI6dLbl8WbwuNG3MIzfuABR5XN0UeOb6JhRG-erHXSmoSEWd8uCxvMdKkhlztTpcOmZFFSqUk41gXoi095xg4UWhE_kRhVVLftz1eagILuDZ2hYNbokeTzy5fNDeigxIXfNWtcQjyYa4w4i876xyO0C1cJNmApSKsH-gjLe1ltqEetPTvlAUKF_8D9CErynhZ-qIIB3oSuoyhECb3EBLi0XP2d2Qim3KJc6lneGJv5b9mLhfQtcH22DpPLE9NFIbOvMOw68Y2TMmxAIt_JfZyYzRRRbzX_uCebhD17EbKDOKiW1JGXDEAaY</a:t>
            </a:r>
          </a:p>
        </p:txBody>
      </p:sp>
      <p:sp>
        <p:nvSpPr>
          <p:cNvPr id="4" name="Slide Number Placeholder 3"/>
          <p:cNvSpPr>
            <a:spLocks noGrp="1"/>
          </p:cNvSpPr>
          <p:nvPr>
            <p:ph type="sldNum" sz="quarter" idx="5"/>
          </p:nvPr>
        </p:nvSpPr>
        <p:spPr/>
        <p:txBody>
          <a:bodyPr/>
          <a:lstStyle/>
          <a:p>
            <a:fld id="{0B567636-85B6-4AF6-A680-E36E5590A85C}" type="slidenum">
              <a:rPr lang="en-GB" smtClean="0"/>
              <a:t>1</a:t>
            </a:fld>
            <a:endParaRPr lang="en-GB" dirty="0"/>
          </a:p>
        </p:txBody>
      </p:sp>
    </p:spTree>
    <p:extLst>
      <p:ext uri="{BB962C8B-B14F-4D97-AF65-F5344CB8AC3E}">
        <p14:creationId xmlns:p14="http://schemas.microsoft.com/office/powerpoint/2010/main" val="208361625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Many of us that fear vulnerability because somewhere in our lives, we’ve been hurt before. Weather it be a heart break, a rejection or a criticism. It made us aware of ourselves and we consciously avoid the possibility of being vulnerable again by dodging situations that could cause us the same pain, embarrassment or sense of rejection again.</a:t>
            </a:r>
            <a:endParaRPr lang="en-GB" dirty="0"/>
          </a:p>
        </p:txBody>
      </p:sp>
      <p:sp>
        <p:nvSpPr>
          <p:cNvPr id="4" name="Slide Number Placeholder 3"/>
          <p:cNvSpPr>
            <a:spLocks noGrp="1"/>
          </p:cNvSpPr>
          <p:nvPr>
            <p:ph type="sldNum" sz="quarter" idx="5"/>
          </p:nvPr>
        </p:nvSpPr>
        <p:spPr/>
        <p:txBody>
          <a:bodyPr/>
          <a:lstStyle/>
          <a:p>
            <a:fld id="{0B567636-85B6-4AF6-A680-E36E5590A85C}" type="slidenum">
              <a:rPr lang="en-GB" smtClean="0"/>
              <a:t>2</a:t>
            </a:fld>
            <a:endParaRPr lang="en-GB" dirty="0"/>
          </a:p>
        </p:txBody>
      </p:sp>
    </p:spTree>
    <p:extLst>
      <p:ext uri="{BB962C8B-B14F-4D97-AF65-F5344CB8AC3E}">
        <p14:creationId xmlns:p14="http://schemas.microsoft.com/office/powerpoint/2010/main" val="214472658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always in politicians speeches</a:t>
            </a:r>
          </a:p>
          <a:p>
            <a:r>
              <a:rPr lang="en-GB" dirty="0"/>
              <a:t>Nick ross Crime Watch UK saying good night!</a:t>
            </a:r>
          </a:p>
          <a:p>
            <a:endParaRPr lang="en-GB" dirty="0"/>
          </a:p>
        </p:txBody>
      </p:sp>
      <p:sp>
        <p:nvSpPr>
          <p:cNvPr id="4" name="Slide Number Placeholder 3"/>
          <p:cNvSpPr>
            <a:spLocks noGrp="1"/>
          </p:cNvSpPr>
          <p:nvPr>
            <p:ph type="sldNum" sz="quarter" idx="5"/>
          </p:nvPr>
        </p:nvSpPr>
        <p:spPr/>
        <p:txBody>
          <a:bodyPr/>
          <a:lstStyle/>
          <a:p>
            <a:fld id="{0B567636-85B6-4AF6-A680-E36E5590A85C}" type="slidenum">
              <a:rPr lang="en-GB" smtClean="0"/>
              <a:t>6</a:t>
            </a:fld>
            <a:endParaRPr lang="en-GB" dirty="0"/>
          </a:p>
        </p:txBody>
      </p:sp>
    </p:spTree>
    <p:extLst>
      <p:ext uri="{BB962C8B-B14F-4D97-AF65-F5344CB8AC3E}">
        <p14:creationId xmlns:p14="http://schemas.microsoft.com/office/powerpoint/2010/main" val="294422619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National society for the protection of cruelty to children</a:t>
            </a:r>
          </a:p>
        </p:txBody>
      </p:sp>
      <p:sp>
        <p:nvSpPr>
          <p:cNvPr id="4" name="Slide Number Placeholder 3"/>
          <p:cNvSpPr>
            <a:spLocks noGrp="1"/>
          </p:cNvSpPr>
          <p:nvPr>
            <p:ph type="sldNum" sz="quarter" idx="5"/>
          </p:nvPr>
        </p:nvSpPr>
        <p:spPr/>
        <p:txBody>
          <a:bodyPr/>
          <a:lstStyle/>
          <a:p>
            <a:fld id="{0B567636-85B6-4AF6-A680-E36E5590A85C}" type="slidenum">
              <a:rPr lang="en-GB" smtClean="0"/>
              <a:t>9</a:t>
            </a:fld>
            <a:endParaRPr lang="en-GB"/>
          </a:p>
        </p:txBody>
      </p:sp>
    </p:spTree>
    <p:extLst>
      <p:ext uri="{BB962C8B-B14F-4D97-AF65-F5344CB8AC3E}">
        <p14:creationId xmlns:p14="http://schemas.microsoft.com/office/powerpoint/2010/main" val="376625997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B567636-85B6-4AF6-A680-E36E5590A85C}" type="slidenum">
              <a:rPr lang="en-GB" smtClean="0"/>
              <a:t>12</a:t>
            </a:fld>
            <a:endParaRPr lang="en-GB" dirty="0"/>
          </a:p>
        </p:txBody>
      </p:sp>
    </p:spTree>
    <p:extLst>
      <p:ext uri="{BB962C8B-B14F-4D97-AF65-F5344CB8AC3E}">
        <p14:creationId xmlns:p14="http://schemas.microsoft.com/office/powerpoint/2010/main" val="239862379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B567636-85B6-4AF6-A680-E36E5590A85C}" type="slidenum">
              <a:rPr lang="en-GB" smtClean="0"/>
              <a:t>13</a:t>
            </a:fld>
            <a:endParaRPr lang="en-GB"/>
          </a:p>
        </p:txBody>
      </p:sp>
    </p:spTree>
    <p:extLst>
      <p:ext uri="{BB962C8B-B14F-4D97-AF65-F5344CB8AC3E}">
        <p14:creationId xmlns:p14="http://schemas.microsoft.com/office/powerpoint/2010/main" val="211154984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B567636-85B6-4AF6-A680-E36E5590A85C}" type="slidenum">
              <a:rPr lang="en-GB" smtClean="0"/>
              <a:t>14</a:t>
            </a:fld>
            <a:endParaRPr lang="en-GB"/>
          </a:p>
        </p:txBody>
      </p:sp>
    </p:spTree>
    <p:extLst>
      <p:ext uri="{BB962C8B-B14F-4D97-AF65-F5344CB8AC3E}">
        <p14:creationId xmlns:p14="http://schemas.microsoft.com/office/powerpoint/2010/main" val="156763149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atermark.silverchair.com/400414.pdf?token=AQECAHi208BE49Ooan9kkhW_Ercy7Dm3ZL_9Cf3qfKAc485ysgAAAlgwggJUBgkqhkiG9w0BBwagggJFMIICQQIBADCCAjoGCSqGSIb3DQEHATAeBglghkgBZQMEAS4wEQQMCqt92hHi2vwxsLBXAgEQgIICC6vxtXxSi-RF7BJ_t5k7zXCSZ29R8kZu1qYpKHECQzK1OtTl91AF6A2N2jSMySuP-y_h-hDvXSlS0B0pnq2_uG46N4dlZixPeAzm4fD4iroJMXaetAfaR4nsUIi6o3QUze6hnuS5NVsq2ghIw2MWm1GD0ENqObFldcaKUdpxWVbpYJxCVwLAoiHKIoaC110-pl4FkxS8_kyQY0iXDBnqo7yOq5t4WyC3mbsGPnReqBhDm-Trv44R1zh7YpSVNXR8eGVa9HxhxZ1TImxF40UvV8KRS6EDMDqb4S5X0pzhdlSBwFLz1-oYeoniKj7sDTme2fnLKuDrpze1Bw2C60DHxtghUMSpt1whJ7D_GCkmqEeMUBEIbr16SsMorjAtdryDGXs1lI6dLbl8WbwuNG3MIzfuABR5XN0UeOb6JhRG-erHXSmoSEWd8uCxvMdKkhlztTpcOmZFFSqUk41gXoi095xg4UWhE_kRhVVLftz1eagILuDZ2hYNbokeTzy5fNDeigxIXfNWtcQjyYa4w4i876xyO0C1cJNmApSKsH-gjLe1ltqEetPTvlAUKF_8D9CErynhZ-qIIB3oSuoyhECb3EBLi0XP2d2Qim3KJc6lneGJv5b9mLhfQtcH22DpPLE9NFIbOvMOw68Y2TMmxAIt_JfZyYzRRRbzX_uCebhD17EbKDOKiW1JGXDEAaY</a:t>
            </a:r>
          </a:p>
        </p:txBody>
      </p:sp>
      <p:sp>
        <p:nvSpPr>
          <p:cNvPr id="4" name="Slide Number Placeholder 3"/>
          <p:cNvSpPr>
            <a:spLocks noGrp="1"/>
          </p:cNvSpPr>
          <p:nvPr>
            <p:ph type="sldNum" sz="quarter" idx="5"/>
          </p:nvPr>
        </p:nvSpPr>
        <p:spPr/>
        <p:txBody>
          <a:bodyPr/>
          <a:lstStyle/>
          <a:p>
            <a:fld id="{0B567636-85B6-4AF6-A680-E36E5590A85C}" type="slidenum">
              <a:rPr lang="en-GB" smtClean="0"/>
              <a:t>16</a:t>
            </a:fld>
            <a:endParaRPr lang="en-GB" dirty="0"/>
          </a:p>
        </p:txBody>
      </p:sp>
    </p:spTree>
    <p:extLst>
      <p:ext uri="{BB962C8B-B14F-4D97-AF65-F5344CB8AC3E}">
        <p14:creationId xmlns:p14="http://schemas.microsoft.com/office/powerpoint/2010/main" val="245658678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000" dirty="0" smtClean="0"/>
              <a:t>38</a:t>
            </a:r>
            <a:r>
              <a:rPr lang="en-GB" sz="1000" baseline="0" dirty="0" smtClean="0"/>
              <a:t> years old Frankie was 18 years old.</a:t>
            </a:r>
          </a:p>
          <a:p>
            <a:r>
              <a:rPr lang="en-GB" sz="1000" baseline="0" dirty="0" smtClean="0"/>
              <a:t>Brought the pet rabbit to calm Frankie down.</a:t>
            </a:r>
            <a:endParaRPr lang="en-GB" sz="1000" dirty="0"/>
          </a:p>
        </p:txBody>
      </p:sp>
      <p:sp>
        <p:nvSpPr>
          <p:cNvPr id="4" name="Slide Number Placeholder 3"/>
          <p:cNvSpPr>
            <a:spLocks noGrp="1"/>
          </p:cNvSpPr>
          <p:nvPr>
            <p:ph type="sldNum" sz="quarter" idx="10"/>
          </p:nvPr>
        </p:nvSpPr>
        <p:spPr/>
        <p:txBody>
          <a:bodyPr/>
          <a:lstStyle/>
          <a:p>
            <a:fld id="{0B567636-85B6-4AF6-A680-E36E5590A85C}" type="slidenum">
              <a:rPr lang="en-GB" smtClean="0"/>
              <a:t>18</a:t>
            </a:fld>
            <a:endParaRPr lang="en-GB"/>
          </a:p>
        </p:txBody>
      </p:sp>
    </p:spTree>
    <p:extLst>
      <p:ext uri="{BB962C8B-B14F-4D97-AF65-F5344CB8AC3E}">
        <p14:creationId xmlns:p14="http://schemas.microsoft.com/office/powerpoint/2010/main" val="284321525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Unborn babies as seen as victims. Arrested June 2019 for the death of the  unborn baby. </a:t>
            </a:r>
          </a:p>
          <a:p>
            <a:r>
              <a:rPr lang="en-GB" dirty="0"/>
              <a:t>Alabama – no abortions even if there has been rape or incest. </a:t>
            </a:r>
          </a:p>
          <a:p>
            <a:r>
              <a:rPr lang="en-GB" dirty="0"/>
              <a:t>‘Stand you ground’ state so you can use force in protecting yourself. </a:t>
            </a:r>
          </a:p>
          <a:p>
            <a:r>
              <a:rPr lang="en-GB" dirty="0"/>
              <a:t>https://www.theguardian.com/us-news/2019/jun/27/alabama-pregnant-woman-shot-manslaughter-charge-marshae-jones</a:t>
            </a:r>
          </a:p>
          <a:p>
            <a:endParaRPr lang="en-GB" dirty="0"/>
          </a:p>
          <a:p>
            <a:endParaRPr lang="en-GB" dirty="0"/>
          </a:p>
        </p:txBody>
      </p:sp>
      <p:sp>
        <p:nvSpPr>
          <p:cNvPr id="4" name="Slide Number Placeholder 3"/>
          <p:cNvSpPr>
            <a:spLocks noGrp="1"/>
          </p:cNvSpPr>
          <p:nvPr>
            <p:ph type="sldNum" sz="quarter" idx="5"/>
          </p:nvPr>
        </p:nvSpPr>
        <p:spPr/>
        <p:txBody>
          <a:bodyPr/>
          <a:lstStyle/>
          <a:p>
            <a:fld id="{0B567636-85B6-4AF6-A680-E36E5590A85C}" type="slidenum">
              <a:rPr lang="en-GB" smtClean="0"/>
              <a:t>19</a:t>
            </a:fld>
            <a:endParaRPr lang="en-GB"/>
          </a:p>
        </p:txBody>
      </p:sp>
    </p:spTree>
    <p:extLst>
      <p:ext uri="{BB962C8B-B14F-4D97-AF65-F5344CB8AC3E}">
        <p14:creationId xmlns:p14="http://schemas.microsoft.com/office/powerpoint/2010/main" val="3373558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https://www.nidirect.gov.uk/articles/recognising-adult-abuse-exploitation-and-neglect</a:t>
            </a:r>
          </a:p>
          <a:p>
            <a:endParaRPr lang="en-GB" dirty="0"/>
          </a:p>
          <a:p>
            <a:r>
              <a:rPr lang="en-GB" dirty="0"/>
              <a:t>https://safesupportivelearning.ed.gov/human-trafficking-americas-schools/risk-factors-and-indicators</a:t>
            </a:r>
          </a:p>
          <a:p>
            <a:endParaRPr lang="en-GB" dirty="0"/>
          </a:p>
          <a:p>
            <a:r>
              <a:rPr lang="en-GB" dirty="0"/>
              <a:t>https://www.healthaffairs.org/doi/full/10.1377/hlthaff.26.5.1220</a:t>
            </a:r>
          </a:p>
        </p:txBody>
      </p:sp>
      <p:sp>
        <p:nvSpPr>
          <p:cNvPr id="4" name="Slide Number Placeholder 3"/>
          <p:cNvSpPr>
            <a:spLocks noGrp="1"/>
          </p:cNvSpPr>
          <p:nvPr>
            <p:ph type="sldNum" sz="quarter" idx="5"/>
          </p:nvPr>
        </p:nvSpPr>
        <p:spPr/>
        <p:txBody>
          <a:bodyPr/>
          <a:lstStyle/>
          <a:p>
            <a:fld id="{0B567636-85B6-4AF6-A680-E36E5590A85C}" type="slidenum">
              <a:rPr lang="en-GB" smtClean="0"/>
              <a:t>29</a:t>
            </a:fld>
            <a:endParaRPr lang="en-GB"/>
          </a:p>
        </p:txBody>
      </p:sp>
    </p:spTree>
    <p:extLst>
      <p:ext uri="{BB962C8B-B14F-4D97-AF65-F5344CB8AC3E}">
        <p14:creationId xmlns:p14="http://schemas.microsoft.com/office/powerpoint/2010/main" val="241863003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https://www.justiceinspectorates.gov.uk/hmicfrs/publications/a-step-in-the-right-direction-the-policing-of-anti-social-behaviour/</a:t>
            </a:r>
          </a:p>
        </p:txBody>
      </p:sp>
      <p:sp>
        <p:nvSpPr>
          <p:cNvPr id="4" name="Slide Number Placeholder 3"/>
          <p:cNvSpPr>
            <a:spLocks noGrp="1"/>
          </p:cNvSpPr>
          <p:nvPr>
            <p:ph type="sldNum" sz="quarter" idx="5"/>
          </p:nvPr>
        </p:nvSpPr>
        <p:spPr/>
        <p:txBody>
          <a:bodyPr/>
          <a:lstStyle/>
          <a:p>
            <a:fld id="{0B567636-85B6-4AF6-A680-E36E5590A85C}" type="slidenum">
              <a:rPr lang="en-GB" smtClean="0"/>
              <a:t>31</a:t>
            </a:fld>
            <a:endParaRPr lang="en-GB"/>
          </a:p>
        </p:txBody>
      </p:sp>
    </p:spTree>
    <p:extLst>
      <p:ext uri="{BB962C8B-B14F-4D97-AF65-F5344CB8AC3E}">
        <p14:creationId xmlns:p14="http://schemas.microsoft.com/office/powerpoint/2010/main" val="20533424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E7DE6FC5-2DB5-4598-8471-BE4F5067D41E}" type="datetimeFigureOut">
              <a:rPr lang="en-GB" smtClean="0"/>
              <a:t>17/09/2019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61E3D0B-6B24-4BED-A733-6E2B43C42E41}" type="slidenum">
              <a:rPr lang="en-GB" smtClean="0"/>
              <a:t>‹#›</a:t>
            </a:fld>
            <a:endParaRPr lang="en-GB"/>
          </a:p>
        </p:txBody>
      </p:sp>
    </p:spTree>
    <p:extLst>
      <p:ext uri="{BB962C8B-B14F-4D97-AF65-F5344CB8AC3E}">
        <p14:creationId xmlns:p14="http://schemas.microsoft.com/office/powerpoint/2010/main" val="264011707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E7DE6FC5-2DB5-4598-8471-BE4F5067D41E}" type="datetimeFigureOut">
              <a:rPr lang="en-GB" smtClean="0"/>
              <a:t>17/09/2019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61E3D0B-6B24-4BED-A733-6E2B43C42E41}" type="slidenum">
              <a:rPr lang="en-GB" smtClean="0"/>
              <a:t>‹#›</a:t>
            </a:fld>
            <a:endParaRPr lang="en-GB"/>
          </a:p>
        </p:txBody>
      </p:sp>
    </p:spTree>
    <p:extLst>
      <p:ext uri="{BB962C8B-B14F-4D97-AF65-F5344CB8AC3E}">
        <p14:creationId xmlns:p14="http://schemas.microsoft.com/office/powerpoint/2010/main" val="156890678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7DE6FC5-2DB5-4598-8471-BE4F5067D41E}" type="datetimeFigureOut">
              <a:rPr lang="en-GB" smtClean="0"/>
              <a:t>17/09/2019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61E3D0B-6B24-4BED-A733-6E2B43C42E41}" type="slidenum">
              <a:rPr lang="en-GB" smtClean="0"/>
              <a:t>‹#›</a:t>
            </a:fld>
            <a:endParaRPr lang="en-GB"/>
          </a:p>
        </p:txBody>
      </p:sp>
    </p:spTree>
    <p:extLst>
      <p:ext uri="{BB962C8B-B14F-4D97-AF65-F5344CB8AC3E}">
        <p14:creationId xmlns:p14="http://schemas.microsoft.com/office/powerpoint/2010/main" val="90964561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E7DE6FC5-2DB5-4598-8471-BE4F5067D41E}" type="datetimeFigureOut">
              <a:rPr lang="en-GB" smtClean="0"/>
              <a:t>17/09/2019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61E3D0B-6B24-4BED-A733-6E2B43C42E41}" type="slidenum">
              <a:rPr lang="en-GB" smtClean="0"/>
              <a:t>‹#›</a:t>
            </a:fld>
            <a:endParaRPr lang="en-GB"/>
          </a:p>
        </p:txBody>
      </p:sp>
    </p:spTree>
    <p:extLst>
      <p:ext uri="{BB962C8B-B14F-4D97-AF65-F5344CB8AC3E}">
        <p14:creationId xmlns:p14="http://schemas.microsoft.com/office/powerpoint/2010/main" val="14306978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E7DE6FC5-2DB5-4598-8471-BE4F5067D41E}" type="datetimeFigureOut">
              <a:rPr lang="en-GB" smtClean="0"/>
              <a:t>17/09/2019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C61E3D0B-6B24-4BED-A733-6E2B43C42E41}" type="slidenum">
              <a:rPr lang="en-GB" smtClean="0"/>
              <a:t>‹#›</a:t>
            </a:fld>
            <a:endParaRPr lang="en-GB"/>
          </a:p>
        </p:txBody>
      </p:sp>
    </p:spTree>
    <p:extLst>
      <p:ext uri="{BB962C8B-B14F-4D97-AF65-F5344CB8AC3E}">
        <p14:creationId xmlns:p14="http://schemas.microsoft.com/office/powerpoint/2010/main" val="228379715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E7DE6FC5-2DB5-4598-8471-BE4F5067D41E}" type="datetimeFigureOut">
              <a:rPr lang="en-GB" smtClean="0"/>
              <a:t>17/09/2019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C61E3D0B-6B24-4BED-A733-6E2B43C42E41}" type="slidenum">
              <a:rPr lang="en-GB" smtClean="0"/>
              <a:t>‹#›</a:t>
            </a:fld>
            <a:endParaRPr lang="en-GB"/>
          </a:p>
        </p:txBody>
      </p:sp>
    </p:spTree>
    <p:extLst>
      <p:ext uri="{BB962C8B-B14F-4D97-AF65-F5344CB8AC3E}">
        <p14:creationId xmlns:p14="http://schemas.microsoft.com/office/powerpoint/2010/main" val="58099256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7DE6FC5-2DB5-4598-8471-BE4F5067D41E}" type="datetimeFigureOut">
              <a:rPr lang="en-GB" smtClean="0"/>
              <a:t>17/09/2019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C61E3D0B-6B24-4BED-A733-6E2B43C42E41}" type="slidenum">
              <a:rPr lang="en-GB" smtClean="0"/>
              <a:t>‹#›</a:t>
            </a:fld>
            <a:endParaRPr lang="en-GB"/>
          </a:p>
        </p:txBody>
      </p:sp>
    </p:spTree>
    <p:extLst>
      <p:ext uri="{BB962C8B-B14F-4D97-AF65-F5344CB8AC3E}">
        <p14:creationId xmlns:p14="http://schemas.microsoft.com/office/powerpoint/2010/main" val="84962392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E7DE6FC5-2DB5-4598-8471-BE4F5067D41E}" type="datetimeFigureOut">
              <a:rPr lang="en-GB" smtClean="0"/>
              <a:t>17/09/2019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61E3D0B-6B24-4BED-A733-6E2B43C42E41}" type="slidenum">
              <a:rPr lang="en-GB" smtClean="0"/>
              <a:t>‹#›</a:t>
            </a:fld>
            <a:endParaRPr lang="en-GB"/>
          </a:p>
        </p:txBody>
      </p:sp>
    </p:spTree>
    <p:extLst>
      <p:ext uri="{BB962C8B-B14F-4D97-AF65-F5344CB8AC3E}">
        <p14:creationId xmlns:p14="http://schemas.microsoft.com/office/powerpoint/2010/main" val="333765970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E7DE6FC5-2DB5-4598-8471-BE4F5067D41E}" type="datetimeFigureOut">
              <a:rPr lang="en-GB" smtClean="0"/>
              <a:t>17/09/2019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61E3D0B-6B24-4BED-A733-6E2B43C42E41}" type="slidenum">
              <a:rPr lang="en-GB" smtClean="0"/>
              <a:t>‹#›</a:t>
            </a:fld>
            <a:endParaRPr lang="en-GB"/>
          </a:p>
        </p:txBody>
      </p:sp>
    </p:spTree>
    <p:extLst>
      <p:ext uri="{BB962C8B-B14F-4D97-AF65-F5344CB8AC3E}">
        <p14:creationId xmlns:p14="http://schemas.microsoft.com/office/powerpoint/2010/main" val="118193776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E7DE6FC5-2DB5-4598-8471-BE4F5067D41E}" type="datetimeFigureOut">
              <a:rPr lang="en-GB" smtClean="0"/>
              <a:t>17/09/2019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61E3D0B-6B24-4BED-A733-6E2B43C42E41}" type="slidenum">
              <a:rPr lang="en-GB" smtClean="0"/>
              <a:t>‹#›</a:t>
            </a:fld>
            <a:endParaRPr lang="en-GB"/>
          </a:p>
        </p:txBody>
      </p:sp>
    </p:spTree>
    <p:extLst>
      <p:ext uri="{BB962C8B-B14F-4D97-AF65-F5344CB8AC3E}">
        <p14:creationId xmlns:p14="http://schemas.microsoft.com/office/powerpoint/2010/main" val="4778431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E7DE6FC5-2DB5-4598-8471-BE4F5067D41E}" type="datetimeFigureOut">
              <a:rPr lang="en-GB" smtClean="0"/>
              <a:t>17/09/2019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61E3D0B-6B24-4BED-A733-6E2B43C42E41}" type="slidenum">
              <a:rPr lang="en-GB" smtClean="0"/>
              <a:t>‹#›</a:t>
            </a:fld>
            <a:endParaRPr lang="en-GB"/>
          </a:p>
        </p:txBody>
      </p:sp>
    </p:spTree>
    <p:extLst>
      <p:ext uri="{BB962C8B-B14F-4D97-AF65-F5344CB8AC3E}">
        <p14:creationId xmlns:p14="http://schemas.microsoft.com/office/powerpoint/2010/main" val="315840716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7DE6FC5-2DB5-4598-8471-BE4F5067D41E}" type="datetimeFigureOut">
              <a:rPr lang="en-GB" smtClean="0"/>
              <a:t>17/09/2019</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61E3D0B-6B24-4BED-A733-6E2B43C42E41}" type="slidenum">
              <a:rPr lang="en-GB" smtClean="0"/>
              <a:t>‹#›</a:t>
            </a:fld>
            <a:endParaRPr lang="en-GB"/>
          </a:p>
        </p:txBody>
      </p:sp>
    </p:spTree>
    <p:extLst>
      <p:ext uri="{BB962C8B-B14F-4D97-AF65-F5344CB8AC3E}">
        <p14:creationId xmlns:p14="http://schemas.microsoft.com/office/powerpoint/2010/main" val="422802709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9.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2.svg"/></Relationships>
</file>

<file path=ppt/slides/_rels/slide10.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20.xml.rels><?xml version="1.0" encoding="UTF-8" standalone="yes"?>
<Relationships xmlns="http://schemas.openxmlformats.org/package/2006/relationships"><Relationship Id="rId2" Type="http://schemas.openxmlformats.org/officeDocument/2006/relationships/hyperlink" Target="https://www.justiceinspectorates.gov.uk/hmicfrs/publications/police-effectiveness-vulnerability-2015/" TargetMode="Externa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hyperlink" Target="https://www.justiceinspectorates.gov.uk/hmicfrs/wp-content/uploads/police-effectiveness-vulnerability-2015-south-wales.pdf" TargetMode="Externa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hyperlink" Target="https://www.banksr.co.uk/images/Alerter%20PDFs/190315No215.pdf" TargetMode="Externa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hyperlink" Target="https://books.google.co.uk/books?id=wEQuCAAAQBAJ&amp;printsec=frontcover&amp;dq=vulnerable+victims&amp;hl=en&amp;sa=X&amp;ved=0ahUKEwj2_oW84InjAhUmURUIHfX6Dq44ChDoAQhPMAc" TargetMode="External"/><Relationship Id="rId2" Type="http://schemas.openxmlformats.org/officeDocument/2006/relationships/notesSlide" Target="../notesSlides/notesSlide12.xml"/><Relationship Id="rId1" Type="http://schemas.openxmlformats.org/officeDocument/2006/relationships/slideLayout" Target="../slideLayouts/slideLayout2.xml"/><Relationship Id="rId5" Type="http://schemas.openxmlformats.org/officeDocument/2006/relationships/hyperlink" Target="https://books.google.co.uk/books?id=jnSXR60MwlYC&amp;pg=PA46&amp;dq=vulnerable+victims&amp;hl=en&amp;sa=X&amp;ved=0ahUKEwjuneTJ34njAhXhRxUIHeYhAq4Q6AEIOjAD#v=onepage&amp;q=vulnerable%20victims&amp;f=false" TargetMode="External"/><Relationship Id="rId4" Type="http://schemas.openxmlformats.org/officeDocument/2006/relationships/hyperlink" Target="https://www.msn.com/en-gb/news/world/alabama-woman-indicted-for-manslaughter-after-being-shot-in-the-stomach-suffering-miscarriage/ar-AADv3ea?ocid=spartandhp" TargetMode="External"/></Relationships>
</file>

<file path=ppt/slides/_rels/slide32.xml.rels><?xml version="1.0" encoding="UTF-8" standalone="yes"?>
<Relationships xmlns="http://schemas.openxmlformats.org/package/2006/relationships"><Relationship Id="rId3" Type="http://schemas.openxmlformats.org/officeDocument/2006/relationships/hyperlink" Target="http://shiloh-project.group.shef.ac.uk/on-vulnerability-and-victims-does-metoo-perpetuate-rape-culture/" TargetMode="External"/><Relationship Id="rId2" Type="http://schemas.openxmlformats.org/officeDocument/2006/relationships/hyperlink" Target="https://www.academia.edu/7743501/Risk_Victimization_and_Vulnerability" TargetMode="External"/><Relationship Id="rId1" Type="http://schemas.openxmlformats.org/officeDocument/2006/relationships/slideLayout" Target="../slideLayouts/slideLayout2.xml"/><Relationship Id="rId5" Type="http://schemas.openxmlformats.org/officeDocument/2006/relationships/hyperlink" Target="https://supportingjustice.org.uk/vulnerable-victims-we-still-havent-got-it-right/" TargetMode="External"/><Relationship Id="rId4" Type="http://schemas.openxmlformats.org/officeDocument/2006/relationships/hyperlink" Target="http://clok.uclan.ac.uk/13401/1/Graham-Kevan-TOCrimJ%202015.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Vulnerable people</a:t>
            </a:r>
          </a:p>
        </p:txBody>
      </p:sp>
      <p:sp>
        <p:nvSpPr>
          <p:cNvPr id="3" name="Content Placeholder 2"/>
          <p:cNvSpPr>
            <a:spLocks noGrp="1"/>
          </p:cNvSpPr>
          <p:nvPr>
            <p:ph idx="1"/>
          </p:nvPr>
        </p:nvSpPr>
        <p:spPr/>
        <p:txBody>
          <a:bodyPr/>
          <a:lstStyle/>
          <a:p>
            <a:pPr marL="0" indent="0" algn="ctr">
              <a:buClr>
                <a:srgbClr val="7E2314"/>
              </a:buClr>
              <a:buNone/>
            </a:pPr>
            <a:r>
              <a:rPr lang="en-US" altLang="en-US" b="1" dirty="0">
                <a:solidFill>
                  <a:srgbClr val="030103"/>
                </a:solidFill>
                <a:latin typeface="Garamond" panose="02020404030301010803" pitchFamily="18" charset="0"/>
              </a:rPr>
              <a:t>What do we consider is a vulnerable person?</a:t>
            </a:r>
          </a:p>
          <a:p>
            <a:pPr marL="0" indent="0" algn="ctr">
              <a:buClr>
                <a:srgbClr val="7E2314"/>
              </a:buClr>
              <a:buNone/>
            </a:pPr>
            <a:endParaRPr lang="en-US" altLang="en-US" b="1" dirty="0">
              <a:solidFill>
                <a:srgbClr val="030103"/>
              </a:solidFill>
              <a:latin typeface="Garamond" panose="02020404030301010803" pitchFamily="18" charset="0"/>
            </a:endParaRPr>
          </a:p>
          <a:p>
            <a:pPr marL="0" indent="0" algn="ctr">
              <a:buClr>
                <a:srgbClr val="7E2314"/>
              </a:buClr>
              <a:buNone/>
            </a:pPr>
            <a:endParaRPr lang="en-US" altLang="en-US" b="1" dirty="0">
              <a:solidFill>
                <a:srgbClr val="030103"/>
              </a:solidFill>
              <a:latin typeface="Garamond" panose="02020404030301010803" pitchFamily="18" charset="0"/>
            </a:endParaRPr>
          </a:p>
          <a:p>
            <a:pPr marL="0" indent="0" algn="ctr">
              <a:buClr>
                <a:srgbClr val="7E2314"/>
              </a:buClr>
              <a:buNone/>
            </a:pPr>
            <a:r>
              <a:rPr lang="en-GB" dirty="0"/>
              <a:t>The key to dealing with vulnerability is to understand the link between a person's vulnerability and their situation.</a:t>
            </a:r>
            <a:endParaRPr lang="en-US" altLang="en-US" b="1" dirty="0">
              <a:solidFill>
                <a:srgbClr val="030103"/>
              </a:solidFill>
              <a:latin typeface="Garamond" panose="02020404030301010803" pitchFamily="18" charset="0"/>
            </a:endParaRPr>
          </a:p>
        </p:txBody>
      </p:sp>
    </p:spTree>
    <p:extLst>
      <p:ext uri="{BB962C8B-B14F-4D97-AF65-F5344CB8AC3E}">
        <p14:creationId xmlns:p14="http://schemas.microsoft.com/office/powerpoint/2010/main" val="377892042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E084CD8F-3B5E-4A25-BA56-76CA8B51E462}"/>
              </a:ext>
            </a:extLst>
          </p:cNvPr>
          <p:cNvSpPr>
            <a:spLocks noGrp="1"/>
          </p:cNvSpPr>
          <p:nvPr>
            <p:ph type="title"/>
          </p:nvPr>
        </p:nvSpPr>
        <p:spPr>
          <a:xfrm>
            <a:off x="770467" y="322792"/>
            <a:ext cx="10515600" cy="676275"/>
          </a:xfrm>
        </p:spPr>
        <p:txBody>
          <a:bodyPr>
            <a:normAutofit/>
          </a:bodyPr>
          <a:lstStyle/>
          <a:p>
            <a:r>
              <a:rPr lang="en-GB" sz="3200" dirty="0"/>
              <a:t>Vulnerable or Vulnerability </a:t>
            </a:r>
          </a:p>
        </p:txBody>
      </p:sp>
      <p:sp>
        <p:nvSpPr>
          <p:cNvPr id="3" name="Content Placeholder 2">
            <a:extLst>
              <a:ext uri="{FF2B5EF4-FFF2-40B4-BE49-F238E27FC236}">
                <a16:creationId xmlns:a16="http://schemas.microsoft.com/office/drawing/2014/main" xmlns="" id="{A0907CE4-2790-46B4-89A8-4929CD665CA9}"/>
              </a:ext>
            </a:extLst>
          </p:cNvPr>
          <p:cNvSpPr>
            <a:spLocks noGrp="1"/>
          </p:cNvSpPr>
          <p:nvPr>
            <p:ph idx="1"/>
          </p:nvPr>
        </p:nvSpPr>
        <p:spPr>
          <a:xfrm>
            <a:off x="838200" y="1075267"/>
            <a:ext cx="10515600" cy="5101696"/>
          </a:xfrm>
        </p:spPr>
        <p:txBody>
          <a:bodyPr/>
          <a:lstStyle/>
          <a:p>
            <a:r>
              <a:rPr lang="en-GB" dirty="0" smtClean="0"/>
              <a:t>Vulnerable - </a:t>
            </a:r>
            <a:r>
              <a:rPr lang="en-GB" i="1" dirty="0" smtClean="0"/>
              <a:t> </a:t>
            </a:r>
            <a:r>
              <a:rPr lang="en-GB" i="1" dirty="0"/>
              <a:t>E</a:t>
            </a:r>
            <a:r>
              <a:rPr lang="en-GB" dirty="0"/>
              <a:t>xposed to the possibility of being attacked or harmed, either physically or emotionally.</a:t>
            </a:r>
          </a:p>
          <a:p>
            <a:endParaRPr lang="en-GB" dirty="0"/>
          </a:p>
          <a:p>
            <a:r>
              <a:rPr lang="en-GB" dirty="0"/>
              <a:t>Vulnerability —To be </a:t>
            </a:r>
            <a:r>
              <a:rPr lang="en-GB" dirty="0" smtClean="0"/>
              <a:t>in a vulnerable position due to health, age, disabilities (or something that you have no control over) </a:t>
            </a:r>
            <a:r>
              <a:rPr lang="en-GB" dirty="0"/>
              <a:t>that </a:t>
            </a:r>
            <a:r>
              <a:rPr lang="en-GB" dirty="0" smtClean="0"/>
              <a:t>could leave you in risk of </a:t>
            </a:r>
            <a:r>
              <a:rPr lang="en-GB" dirty="0"/>
              <a:t>psychological and physical </a:t>
            </a:r>
            <a:r>
              <a:rPr lang="en-GB" dirty="0" smtClean="0"/>
              <a:t>harm.</a:t>
            </a:r>
            <a:endParaRPr lang="en-GB" dirty="0"/>
          </a:p>
          <a:p>
            <a:r>
              <a:rPr lang="en-GB" dirty="0"/>
              <a:t>Sometimes we have no control over our </a:t>
            </a:r>
            <a:r>
              <a:rPr lang="en-GB" dirty="0" smtClean="0"/>
              <a:t>position</a:t>
            </a:r>
          </a:p>
          <a:p>
            <a:r>
              <a:rPr lang="en-GB" dirty="0" smtClean="0"/>
              <a:t>Vulnerability can be long or short term</a:t>
            </a:r>
            <a:endParaRPr lang="en-GB" dirty="0"/>
          </a:p>
          <a:p>
            <a:pPr algn="ctr"/>
            <a:endParaRPr lang="en-GB" b="1" dirty="0" smtClean="0"/>
          </a:p>
          <a:p>
            <a:pPr algn="ctr"/>
            <a:r>
              <a:rPr lang="en-GB" b="1" dirty="0" smtClean="0"/>
              <a:t>Personal </a:t>
            </a:r>
            <a:r>
              <a:rPr lang="en-GB" b="1" dirty="0"/>
              <a:t>Factors + Situational Factors = Vulnerability</a:t>
            </a:r>
          </a:p>
          <a:p>
            <a:endParaRPr lang="en-GB" b="1" dirty="0"/>
          </a:p>
        </p:txBody>
      </p:sp>
    </p:spTree>
    <p:extLst>
      <p:ext uri="{BB962C8B-B14F-4D97-AF65-F5344CB8AC3E}">
        <p14:creationId xmlns:p14="http://schemas.microsoft.com/office/powerpoint/2010/main" val="184990901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Vulnerable</a:t>
            </a:r>
          </a:p>
        </p:txBody>
      </p:sp>
      <p:sp>
        <p:nvSpPr>
          <p:cNvPr id="3" name="Content Placeholder 2"/>
          <p:cNvSpPr>
            <a:spLocks noGrp="1"/>
          </p:cNvSpPr>
          <p:nvPr>
            <p:ph idx="1"/>
          </p:nvPr>
        </p:nvSpPr>
        <p:spPr/>
        <p:txBody>
          <a:bodyPr/>
          <a:lstStyle/>
          <a:p>
            <a:r>
              <a:rPr lang="en-GB" dirty="0" smtClean="0"/>
              <a:t>We can all be vulnerable at some time who ever we are and especially in certain situations.</a:t>
            </a:r>
          </a:p>
          <a:p>
            <a:r>
              <a:rPr lang="en-GB" dirty="0" smtClean="0"/>
              <a:t> judged</a:t>
            </a:r>
          </a:p>
          <a:p>
            <a:r>
              <a:rPr lang="en-GB" dirty="0"/>
              <a:t>pass higher risk </a:t>
            </a:r>
            <a:r>
              <a:rPr lang="en-GB" dirty="0" smtClean="0"/>
              <a:t>areas</a:t>
            </a:r>
          </a:p>
          <a:p>
            <a:r>
              <a:rPr lang="en-GB" dirty="0" smtClean="0"/>
              <a:t>Internet</a:t>
            </a:r>
          </a:p>
          <a:p>
            <a:r>
              <a:rPr lang="en-GB" dirty="0" smtClean="0"/>
              <a:t>Fear of crime</a:t>
            </a:r>
          </a:p>
          <a:p>
            <a:endParaRPr lang="en-GB" dirty="0"/>
          </a:p>
        </p:txBody>
      </p:sp>
    </p:spTree>
    <p:extLst>
      <p:ext uri="{BB962C8B-B14F-4D97-AF65-F5344CB8AC3E}">
        <p14:creationId xmlns:p14="http://schemas.microsoft.com/office/powerpoint/2010/main" val="378131005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CF18F7AB-9B61-4A14-A067-3D02AF1CD793}"/>
              </a:ext>
            </a:extLst>
          </p:cNvPr>
          <p:cNvSpPr>
            <a:spLocks noGrp="1"/>
          </p:cNvSpPr>
          <p:nvPr>
            <p:ph type="title"/>
          </p:nvPr>
        </p:nvSpPr>
        <p:spPr/>
        <p:txBody>
          <a:bodyPr/>
          <a:lstStyle/>
          <a:p>
            <a:pPr algn="ctr"/>
            <a:r>
              <a:rPr lang="en-GB" dirty="0"/>
              <a:t>#</a:t>
            </a:r>
            <a:r>
              <a:rPr lang="en-GB" dirty="0" smtClean="0"/>
              <a:t>MeToo Movement</a:t>
            </a:r>
            <a:endParaRPr lang="en-GB" dirty="0"/>
          </a:p>
        </p:txBody>
      </p:sp>
      <p:sp>
        <p:nvSpPr>
          <p:cNvPr id="3" name="Content Placeholder 2">
            <a:extLst>
              <a:ext uri="{FF2B5EF4-FFF2-40B4-BE49-F238E27FC236}">
                <a16:creationId xmlns:a16="http://schemas.microsoft.com/office/drawing/2014/main" xmlns="" id="{806A9CAC-E2F5-4527-A895-29FA092646FB}"/>
              </a:ext>
            </a:extLst>
          </p:cNvPr>
          <p:cNvSpPr>
            <a:spLocks noGrp="1"/>
          </p:cNvSpPr>
          <p:nvPr>
            <p:ph idx="1"/>
          </p:nvPr>
        </p:nvSpPr>
        <p:spPr/>
        <p:txBody>
          <a:bodyPr>
            <a:normAutofit/>
          </a:bodyPr>
          <a:lstStyle/>
          <a:p>
            <a:pPr marL="0" indent="0">
              <a:buNone/>
            </a:pPr>
            <a:r>
              <a:rPr lang="en-GB" dirty="0"/>
              <a:t>#MeToo Campaign – called for women to expose attack</a:t>
            </a:r>
          </a:p>
          <a:p>
            <a:pPr marL="0" indent="0">
              <a:buNone/>
            </a:pPr>
            <a:r>
              <a:rPr lang="en-GB" dirty="0"/>
              <a:t>Women exposed to being attacked</a:t>
            </a:r>
          </a:p>
          <a:p>
            <a:pPr marL="0" indent="0">
              <a:buNone/>
            </a:pPr>
            <a:r>
              <a:rPr lang="en-GB" dirty="0"/>
              <a:t>Vulnerable people</a:t>
            </a:r>
          </a:p>
          <a:p>
            <a:pPr marL="0" indent="0">
              <a:buNone/>
            </a:pPr>
            <a:endParaRPr lang="en-GB" dirty="0"/>
          </a:p>
          <a:p>
            <a:pPr marL="0" indent="0">
              <a:buNone/>
            </a:pPr>
            <a:r>
              <a:rPr lang="en-GB" dirty="0"/>
              <a:t>T</a:t>
            </a:r>
            <a:r>
              <a:rPr lang="en-GB" dirty="0" smtClean="0"/>
              <a:t>he French #BalanceTonPorc, </a:t>
            </a:r>
            <a:r>
              <a:rPr lang="en-GB" dirty="0"/>
              <a:t>or ‘expose your pig’, which instead of emphasising victimhood puts the responsibility on perpetrators.  </a:t>
            </a:r>
          </a:p>
          <a:p>
            <a:pPr marL="0" indent="0">
              <a:buNone/>
            </a:pPr>
            <a:endParaRPr lang="en-GB" dirty="0"/>
          </a:p>
          <a:p>
            <a:pPr marL="0" indent="0">
              <a:buNone/>
            </a:pPr>
            <a:r>
              <a:rPr lang="en-GB" dirty="0"/>
              <a:t>#IAmNotAfraidToSpeak </a:t>
            </a:r>
            <a:r>
              <a:rPr lang="en-GB" dirty="0" smtClean="0"/>
              <a:t>- Ukrainian</a:t>
            </a:r>
            <a:endParaRPr lang="en-GB" dirty="0"/>
          </a:p>
        </p:txBody>
      </p:sp>
    </p:spTree>
    <p:extLst>
      <p:ext uri="{BB962C8B-B14F-4D97-AF65-F5344CB8AC3E}">
        <p14:creationId xmlns:p14="http://schemas.microsoft.com/office/powerpoint/2010/main" val="397134457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Harvey Weinstein </a:t>
            </a:r>
            <a:endParaRPr lang="en-GB" dirty="0"/>
          </a:p>
        </p:txBody>
      </p:sp>
      <p:sp>
        <p:nvSpPr>
          <p:cNvPr id="3" name="Content Placeholder 2"/>
          <p:cNvSpPr>
            <a:spLocks noGrp="1"/>
          </p:cNvSpPr>
          <p:nvPr>
            <p:ph idx="1"/>
          </p:nvPr>
        </p:nvSpPr>
        <p:spPr/>
        <p:txBody>
          <a:bodyPr/>
          <a:lstStyle/>
          <a:p>
            <a:r>
              <a:rPr lang="en-GB" b="1" dirty="0"/>
              <a:t>Oct 5, 2017</a:t>
            </a:r>
            <a:r>
              <a:rPr lang="en-GB" dirty="0"/>
              <a:t> In an </a:t>
            </a:r>
            <a:r>
              <a:rPr lang="en-GB" dirty="0" smtClean="0"/>
              <a:t>article In The New York Times </a:t>
            </a:r>
            <a:r>
              <a:rPr lang="en-GB" dirty="0"/>
              <a:t>Weinstein is accused by several </a:t>
            </a:r>
            <a:r>
              <a:rPr lang="en-GB" dirty="0" smtClean="0"/>
              <a:t>women </a:t>
            </a:r>
            <a:r>
              <a:rPr lang="en-GB" dirty="0"/>
              <a:t>of sexual harassment and misconduct spanning three decades. </a:t>
            </a:r>
            <a:endParaRPr lang="en-GB" dirty="0" smtClean="0"/>
          </a:p>
          <a:p>
            <a:r>
              <a:rPr lang="en-GB" b="1" dirty="0"/>
              <a:t>Oct 8, 2017</a:t>
            </a:r>
            <a:r>
              <a:rPr lang="en-GB" dirty="0"/>
              <a:t> Weinstein is sacked by </a:t>
            </a:r>
            <a:r>
              <a:rPr lang="en-GB" dirty="0" smtClean="0"/>
              <a:t>the board of the Weinstein Company. </a:t>
            </a:r>
            <a:r>
              <a:rPr lang="en-GB" dirty="0"/>
              <a:t>The board announces the decision was made “in light of new information about </a:t>
            </a:r>
            <a:r>
              <a:rPr lang="en-GB" dirty="0" smtClean="0"/>
              <a:t>misconduct”.</a:t>
            </a:r>
          </a:p>
          <a:p>
            <a:r>
              <a:rPr lang="en-GB" dirty="0" smtClean="0"/>
              <a:t>Now accused with several rape</a:t>
            </a:r>
            <a:r>
              <a:rPr lang="en-GB" dirty="0"/>
              <a:t>, criminal sex act, sex abuse and sexual </a:t>
            </a:r>
            <a:r>
              <a:rPr lang="en-GB" dirty="0" smtClean="0"/>
              <a:t>misconduct.</a:t>
            </a:r>
            <a:endParaRPr lang="en-GB" dirty="0"/>
          </a:p>
        </p:txBody>
      </p:sp>
    </p:spTree>
    <p:extLst>
      <p:ext uri="{BB962C8B-B14F-4D97-AF65-F5344CB8AC3E}">
        <p14:creationId xmlns:p14="http://schemas.microsoft.com/office/powerpoint/2010/main" val="384510658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xmlns="" id="{8D70B121-56F4-4848-B38B-182089D909F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bwMode="ltGray">
          <a:xfrm>
            <a:off x="321564" y="320040"/>
            <a:ext cx="11548872" cy="6217920"/>
          </a:xfrm>
          <a:prstGeom prst="rect">
            <a:avLst/>
          </a:prstGeom>
          <a:solidFill>
            <a:schemeClr val="tx1">
              <a:alpha val="8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xmlns="" id="{09200A79-7062-4655-BC8C-F09FC2200DB1}"/>
              </a:ext>
            </a:extLst>
          </p:cNvPr>
          <p:cNvSpPr>
            <a:spLocks noGrp="1"/>
          </p:cNvSpPr>
          <p:nvPr>
            <p:ph type="title"/>
          </p:nvPr>
        </p:nvSpPr>
        <p:spPr>
          <a:xfrm>
            <a:off x="838200" y="963877"/>
            <a:ext cx="3494362" cy="4930246"/>
          </a:xfrm>
        </p:spPr>
        <p:txBody>
          <a:bodyPr>
            <a:normAutofit/>
          </a:bodyPr>
          <a:lstStyle/>
          <a:p>
            <a:pPr algn="r"/>
            <a:r>
              <a:rPr lang="en-GB" dirty="0">
                <a:solidFill>
                  <a:schemeClr val="accent1"/>
                </a:solidFill>
              </a:rPr>
              <a:t>Fear of </a:t>
            </a:r>
            <a:r>
              <a:rPr lang="en-GB" dirty="0" smtClean="0">
                <a:solidFill>
                  <a:schemeClr val="accent1"/>
                </a:solidFill>
              </a:rPr>
              <a:t>Crime</a:t>
            </a:r>
            <a:endParaRPr lang="en-GB" dirty="0">
              <a:solidFill>
                <a:schemeClr val="accent1"/>
              </a:solidFill>
            </a:endParaRPr>
          </a:p>
        </p:txBody>
      </p:sp>
      <p:cxnSp>
        <p:nvCxnSpPr>
          <p:cNvPr id="10" name="Straight Connector 9">
            <a:extLst>
              <a:ext uri="{FF2B5EF4-FFF2-40B4-BE49-F238E27FC236}">
                <a16:creationId xmlns:a16="http://schemas.microsoft.com/office/drawing/2014/main" xmlns="" id="{2D72A2C9-F3CA-4216-8BAD-FA4C970C3C4E}"/>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4654296" y="2057400"/>
            <a:ext cx="0" cy="274320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18" name="Content Placeholder 2">
            <a:extLst>
              <a:ext uri="{FF2B5EF4-FFF2-40B4-BE49-F238E27FC236}">
                <a16:creationId xmlns:a16="http://schemas.microsoft.com/office/drawing/2014/main" xmlns="" id="{2DCE4764-A714-4DAB-A6FF-8AAAC716CA20}"/>
              </a:ext>
            </a:extLst>
          </p:cNvPr>
          <p:cNvSpPr>
            <a:spLocks noGrp="1"/>
          </p:cNvSpPr>
          <p:nvPr>
            <p:ph idx="1"/>
          </p:nvPr>
        </p:nvSpPr>
        <p:spPr>
          <a:xfrm>
            <a:off x="4976031" y="657922"/>
            <a:ext cx="6377769" cy="5542156"/>
          </a:xfrm>
        </p:spPr>
        <p:txBody>
          <a:bodyPr anchor="ctr">
            <a:normAutofit fontScale="92500" lnSpcReduction="10000"/>
          </a:bodyPr>
          <a:lstStyle/>
          <a:p>
            <a:r>
              <a:rPr lang="en-GB" dirty="0"/>
              <a:t>Words made by Tony Blair in election campaign</a:t>
            </a:r>
            <a:r>
              <a:rPr lang="en-GB" dirty="0" smtClean="0"/>
              <a:t>.</a:t>
            </a:r>
          </a:p>
          <a:p>
            <a:r>
              <a:rPr lang="en-GB" dirty="0"/>
              <a:t>"we should be tough on crime and tough on the underlying causes of crime," </a:t>
            </a:r>
          </a:p>
          <a:p>
            <a:r>
              <a:rPr lang="en-GB" dirty="0"/>
              <a:t>1997 speech  - ‘the UK streets would be made safe again for the poor, elderly, women and those from ethic minorities’.</a:t>
            </a:r>
          </a:p>
          <a:p>
            <a:r>
              <a:rPr lang="en-GB" dirty="0"/>
              <a:t>Growing political &amp; public interest in reducing crime &amp; the fear.</a:t>
            </a:r>
          </a:p>
          <a:p>
            <a:r>
              <a:rPr lang="en-GB" dirty="0"/>
              <a:t>1984 Crime Watch UK – ‘sleep safe &amp; don’t have nightmares’</a:t>
            </a:r>
          </a:p>
          <a:p>
            <a:r>
              <a:rPr lang="en-GB" dirty="0"/>
              <a:t>1994 Crime Survey  - new questions on </a:t>
            </a:r>
            <a:r>
              <a:rPr lang="en-GB" dirty="0" smtClean="0"/>
              <a:t>crime </a:t>
            </a:r>
            <a:r>
              <a:rPr lang="en-GB" dirty="0"/>
              <a:t>&amp; criminal worries </a:t>
            </a:r>
          </a:p>
          <a:p>
            <a:r>
              <a:rPr lang="en-GB" dirty="0"/>
              <a:t>Fear surpassed unemployment &amp; health  </a:t>
            </a:r>
          </a:p>
          <a:p>
            <a:pPr marL="0" indent="0">
              <a:buNone/>
            </a:pPr>
            <a:endParaRPr lang="en-GB" dirty="0"/>
          </a:p>
        </p:txBody>
      </p:sp>
    </p:spTree>
    <p:extLst>
      <p:ext uri="{BB962C8B-B14F-4D97-AF65-F5344CB8AC3E}">
        <p14:creationId xmlns:p14="http://schemas.microsoft.com/office/powerpoint/2010/main" val="210003959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smtClean="0"/>
              <a:t>Knife crime</a:t>
            </a:r>
          </a:p>
          <a:p>
            <a:r>
              <a:rPr lang="en-GB" dirty="0" smtClean="0"/>
              <a:t>Terrorism</a:t>
            </a:r>
            <a:endParaRPr lang="en-GB" dirty="0" smtClean="0"/>
          </a:p>
          <a:p>
            <a:endParaRPr lang="en-GB" dirty="0"/>
          </a:p>
        </p:txBody>
      </p:sp>
    </p:spTree>
    <p:extLst>
      <p:ext uri="{BB962C8B-B14F-4D97-AF65-F5344CB8AC3E}">
        <p14:creationId xmlns:p14="http://schemas.microsoft.com/office/powerpoint/2010/main" val="395821136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xmlns="" id="{46C2E80F-49A6-4372-B103-219D417A55E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84096" y="470925"/>
            <a:ext cx="4381009" cy="5892104"/>
          </a:xfrm>
          <a:custGeom>
            <a:avLst/>
            <a:gdLst>
              <a:gd name="connsiteX0" fmla="*/ 0 w 4381009"/>
              <a:gd name="connsiteY0" fmla="*/ 0 h 5892104"/>
              <a:gd name="connsiteX1" fmla="*/ 4157628 w 4381009"/>
              <a:gd name="connsiteY1" fmla="*/ 0 h 5892104"/>
              <a:gd name="connsiteX2" fmla="*/ 4169302 w 4381009"/>
              <a:gd name="connsiteY2" fmla="*/ 68659 h 5892104"/>
              <a:gd name="connsiteX3" fmla="*/ 4191571 w 4381009"/>
              <a:gd name="connsiteY3" fmla="*/ 205472 h 5892104"/>
              <a:gd name="connsiteX4" fmla="*/ 4213368 w 4381009"/>
              <a:gd name="connsiteY4" fmla="*/ 342890 h 5892104"/>
              <a:gd name="connsiteX5" fmla="*/ 4232030 w 4381009"/>
              <a:gd name="connsiteY5" fmla="*/ 480913 h 5892104"/>
              <a:gd name="connsiteX6" fmla="*/ 4250848 w 4381009"/>
              <a:gd name="connsiteY6" fmla="*/ 618332 h 5892104"/>
              <a:gd name="connsiteX7" fmla="*/ 4268412 w 4381009"/>
              <a:gd name="connsiteY7" fmla="*/ 756355 h 5892104"/>
              <a:gd name="connsiteX8" fmla="*/ 4283467 w 4381009"/>
              <a:gd name="connsiteY8" fmla="*/ 892563 h 5892104"/>
              <a:gd name="connsiteX9" fmla="*/ 4297737 w 4381009"/>
              <a:gd name="connsiteY9" fmla="*/ 1030587 h 5892104"/>
              <a:gd name="connsiteX10" fmla="*/ 4310754 w 4381009"/>
              <a:gd name="connsiteY10" fmla="*/ 1168005 h 5892104"/>
              <a:gd name="connsiteX11" fmla="*/ 4322045 w 4381009"/>
              <a:gd name="connsiteY11" fmla="*/ 1303002 h 5892104"/>
              <a:gd name="connsiteX12" fmla="*/ 4333336 w 4381009"/>
              <a:gd name="connsiteY12" fmla="*/ 1439815 h 5892104"/>
              <a:gd name="connsiteX13" fmla="*/ 4342745 w 4381009"/>
              <a:gd name="connsiteY13" fmla="*/ 1574812 h 5892104"/>
              <a:gd name="connsiteX14" fmla="*/ 4350115 w 4381009"/>
              <a:gd name="connsiteY14" fmla="*/ 1709808 h 5892104"/>
              <a:gd name="connsiteX15" fmla="*/ 4357799 w 4381009"/>
              <a:gd name="connsiteY15" fmla="*/ 1844200 h 5892104"/>
              <a:gd name="connsiteX16" fmla="*/ 4364229 w 4381009"/>
              <a:gd name="connsiteY16" fmla="*/ 1977381 h 5892104"/>
              <a:gd name="connsiteX17" fmla="*/ 4368777 w 4381009"/>
              <a:gd name="connsiteY17" fmla="*/ 2109351 h 5892104"/>
              <a:gd name="connsiteX18" fmla="*/ 4372697 w 4381009"/>
              <a:gd name="connsiteY18" fmla="*/ 2241321 h 5892104"/>
              <a:gd name="connsiteX19" fmla="*/ 4376461 w 4381009"/>
              <a:gd name="connsiteY19" fmla="*/ 2372080 h 5892104"/>
              <a:gd name="connsiteX20" fmla="*/ 4378186 w 4381009"/>
              <a:gd name="connsiteY20" fmla="*/ 2501023 h 5892104"/>
              <a:gd name="connsiteX21" fmla="*/ 4380068 w 4381009"/>
              <a:gd name="connsiteY21" fmla="*/ 2629966 h 5892104"/>
              <a:gd name="connsiteX22" fmla="*/ 4381009 w 4381009"/>
              <a:gd name="connsiteY22" fmla="*/ 2757093 h 5892104"/>
              <a:gd name="connsiteX23" fmla="*/ 4380068 w 4381009"/>
              <a:gd name="connsiteY23" fmla="*/ 2883010 h 5892104"/>
              <a:gd name="connsiteX24" fmla="*/ 4380068 w 4381009"/>
              <a:gd name="connsiteY24" fmla="*/ 3007715 h 5892104"/>
              <a:gd name="connsiteX25" fmla="*/ 4378186 w 4381009"/>
              <a:gd name="connsiteY25" fmla="*/ 3131210 h 5892104"/>
              <a:gd name="connsiteX26" fmla="*/ 4375363 w 4381009"/>
              <a:gd name="connsiteY26" fmla="*/ 3252283 h 5892104"/>
              <a:gd name="connsiteX27" fmla="*/ 4372697 w 4381009"/>
              <a:gd name="connsiteY27" fmla="*/ 3372146 h 5892104"/>
              <a:gd name="connsiteX28" fmla="*/ 4369718 w 4381009"/>
              <a:gd name="connsiteY28" fmla="*/ 3489587 h 5892104"/>
              <a:gd name="connsiteX29" fmla="*/ 4365170 w 4381009"/>
              <a:gd name="connsiteY29" fmla="*/ 3606423 h 5892104"/>
              <a:gd name="connsiteX30" fmla="*/ 4360309 w 4381009"/>
              <a:gd name="connsiteY30" fmla="*/ 3721443 h 5892104"/>
              <a:gd name="connsiteX31" fmla="*/ 4355918 w 4381009"/>
              <a:gd name="connsiteY31" fmla="*/ 3834041 h 5892104"/>
              <a:gd name="connsiteX32" fmla="*/ 4343529 w 4381009"/>
              <a:gd name="connsiteY32" fmla="*/ 4053789 h 5892104"/>
              <a:gd name="connsiteX33" fmla="*/ 4330356 w 4381009"/>
              <a:gd name="connsiteY33" fmla="*/ 4264457 h 5892104"/>
              <a:gd name="connsiteX34" fmla="*/ 4316556 w 4381009"/>
              <a:gd name="connsiteY34" fmla="*/ 4466650 h 5892104"/>
              <a:gd name="connsiteX35" fmla="*/ 4301344 w 4381009"/>
              <a:gd name="connsiteY35" fmla="*/ 4657946 h 5892104"/>
              <a:gd name="connsiteX36" fmla="*/ 4285506 w 4381009"/>
              <a:gd name="connsiteY36" fmla="*/ 4840767 h 5892104"/>
              <a:gd name="connsiteX37" fmla="*/ 4268412 w 4381009"/>
              <a:gd name="connsiteY37" fmla="*/ 5010269 h 5892104"/>
              <a:gd name="connsiteX38" fmla="*/ 4251633 w 4381009"/>
              <a:gd name="connsiteY38" fmla="*/ 5169481 h 5892104"/>
              <a:gd name="connsiteX39" fmla="*/ 4234853 w 4381009"/>
              <a:gd name="connsiteY39" fmla="*/ 5315980 h 5892104"/>
              <a:gd name="connsiteX40" fmla="*/ 4219014 w 4381009"/>
              <a:gd name="connsiteY40" fmla="*/ 5450371 h 5892104"/>
              <a:gd name="connsiteX41" fmla="*/ 4203959 w 4381009"/>
              <a:gd name="connsiteY41" fmla="*/ 5569628 h 5892104"/>
              <a:gd name="connsiteX42" fmla="*/ 4189689 w 4381009"/>
              <a:gd name="connsiteY42" fmla="*/ 5677384 h 5892104"/>
              <a:gd name="connsiteX43" fmla="*/ 4177770 w 4381009"/>
              <a:gd name="connsiteY43" fmla="*/ 5768189 h 5892104"/>
              <a:gd name="connsiteX44" fmla="*/ 4166479 w 4381009"/>
              <a:gd name="connsiteY44" fmla="*/ 5844465 h 5892104"/>
              <a:gd name="connsiteX45" fmla="*/ 4159132 w 4381009"/>
              <a:gd name="connsiteY45" fmla="*/ 5892104 h 5892104"/>
              <a:gd name="connsiteX46" fmla="*/ 0 w 4381009"/>
              <a:gd name="connsiteY46" fmla="*/ 5892104 h 58921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4381009" h="5892104">
                <a:moveTo>
                  <a:pt x="0" y="0"/>
                </a:moveTo>
                <a:lnTo>
                  <a:pt x="4157628" y="0"/>
                </a:lnTo>
                <a:lnTo>
                  <a:pt x="4169302" y="68659"/>
                </a:lnTo>
                <a:lnTo>
                  <a:pt x="4191571" y="205472"/>
                </a:lnTo>
                <a:lnTo>
                  <a:pt x="4213368" y="342890"/>
                </a:lnTo>
                <a:lnTo>
                  <a:pt x="4232030" y="480913"/>
                </a:lnTo>
                <a:lnTo>
                  <a:pt x="4250848" y="618332"/>
                </a:lnTo>
                <a:lnTo>
                  <a:pt x="4268412" y="756355"/>
                </a:lnTo>
                <a:lnTo>
                  <a:pt x="4283467" y="892563"/>
                </a:lnTo>
                <a:lnTo>
                  <a:pt x="4297737" y="1030587"/>
                </a:lnTo>
                <a:lnTo>
                  <a:pt x="4310754" y="1168005"/>
                </a:lnTo>
                <a:lnTo>
                  <a:pt x="4322045" y="1303002"/>
                </a:lnTo>
                <a:lnTo>
                  <a:pt x="4333336" y="1439815"/>
                </a:lnTo>
                <a:lnTo>
                  <a:pt x="4342745" y="1574812"/>
                </a:lnTo>
                <a:lnTo>
                  <a:pt x="4350115" y="1709808"/>
                </a:lnTo>
                <a:lnTo>
                  <a:pt x="4357799" y="1844200"/>
                </a:lnTo>
                <a:lnTo>
                  <a:pt x="4364229" y="1977381"/>
                </a:lnTo>
                <a:lnTo>
                  <a:pt x="4368777" y="2109351"/>
                </a:lnTo>
                <a:lnTo>
                  <a:pt x="4372697" y="2241321"/>
                </a:lnTo>
                <a:lnTo>
                  <a:pt x="4376461" y="2372080"/>
                </a:lnTo>
                <a:lnTo>
                  <a:pt x="4378186" y="2501023"/>
                </a:lnTo>
                <a:lnTo>
                  <a:pt x="4380068" y="2629966"/>
                </a:lnTo>
                <a:lnTo>
                  <a:pt x="4381009" y="2757093"/>
                </a:lnTo>
                <a:lnTo>
                  <a:pt x="4380068" y="2883010"/>
                </a:lnTo>
                <a:lnTo>
                  <a:pt x="4380068" y="3007715"/>
                </a:lnTo>
                <a:lnTo>
                  <a:pt x="4378186" y="3131210"/>
                </a:lnTo>
                <a:lnTo>
                  <a:pt x="4375363" y="3252283"/>
                </a:lnTo>
                <a:lnTo>
                  <a:pt x="4372697" y="3372146"/>
                </a:lnTo>
                <a:lnTo>
                  <a:pt x="4369718" y="3489587"/>
                </a:lnTo>
                <a:lnTo>
                  <a:pt x="4365170" y="3606423"/>
                </a:lnTo>
                <a:lnTo>
                  <a:pt x="4360309" y="3721443"/>
                </a:lnTo>
                <a:lnTo>
                  <a:pt x="4355918" y="3834041"/>
                </a:lnTo>
                <a:lnTo>
                  <a:pt x="4343529" y="4053789"/>
                </a:lnTo>
                <a:lnTo>
                  <a:pt x="4330356" y="4264457"/>
                </a:lnTo>
                <a:lnTo>
                  <a:pt x="4316556" y="4466650"/>
                </a:lnTo>
                <a:lnTo>
                  <a:pt x="4301344" y="4657946"/>
                </a:lnTo>
                <a:lnTo>
                  <a:pt x="4285506" y="4840767"/>
                </a:lnTo>
                <a:lnTo>
                  <a:pt x="4268412" y="5010269"/>
                </a:lnTo>
                <a:lnTo>
                  <a:pt x="4251633" y="5169481"/>
                </a:lnTo>
                <a:lnTo>
                  <a:pt x="4234853" y="5315980"/>
                </a:lnTo>
                <a:lnTo>
                  <a:pt x="4219014" y="5450371"/>
                </a:lnTo>
                <a:lnTo>
                  <a:pt x="4203959" y="5569628"/>
                </a:lnTo>
                <a:lnTo>
                  <a:pt x="4189689" y="5677384"/>
                </a:lnTo>
                <a:lnTo>
                  <a:pt x="4177770" y="5768189"/>
                </a:lnTo>
                <a:lnTo>
                  <a:pt x="4166479" y="5844465"/>
                </a:lnTo>
                <a:lnTo>
                  <a:pt x="4159132" y="5892104"/>
                </a:lnTo>
                <a:lnTo>
                  <a:pt x="0" y="5892104"/>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Title 1"/>
          <p:cNvSpPr>
            <a:spLocks noGrp="1"/>
          </p:cNvSpPr>
          <p:nvPr>
            <p:ph type="title"/>
          </p:nvPr>
        </p:nvSpPr>
        <p:spPr>
          <a:xfrm>
            <a:off x="863029" y="1012004"/>
            <a:ext cx="3416158" cy="4795408"/>
          </a:xfrm>
        </p:spPr>
        <p:txBody>
          <a:bodyPr>
            <a:normAutofit/>
          </a:bodyPr>
          <a:lstStyle/>
          <a:p>
            <a:r>
              <a:rPr lang="en-GB" dirty="0">
                <a:solidFill>
                  <a:srgbClr val="FFFFFF"/>
                </a:solidFill>
              </a:rPr>
              <a:t>Definition of Vulnerability</a:t>
            </a:r>
          </a:p>
        </p:txBody>
      </p:sp>
      <p:graphicFrame>
        <p:nvGraphicFramePr>
          <p:cNvPr id="5" name="Content Placeholder 2">
            <a:extLst>
              <a:ext uri="{FF2B5EF4-FFF2-40B4-BE49-F238E27FC236}">
                <a16:creationId xmlns:a16="http://schemas.microsoft.com/office/drawing/2014/main" xmlns="" id="{67AD4F13-D8A7-47BF-8011-E1E77717ECE8}"/>
              </a:ext>
            </a:extLst>
          </p:cNvPr>
          <p:cNvGraphicFramePr>
            <a:graphicFrameLocks noGrp="1"/>
          </p:cNvGraphicFramePr>
          <p:nvPr>
            <p:ph idx="1"/>
            <p:extLst>
              <p:ext uri="{D42A27DB-BD31-4B8C-83A1-F6EECF244321}">
                <p14:modId xmlns:p14="http://schemas.microsoft.com/office/powerpoint/2010/main" val="493475946"/>
              </p:ext>
            </p:extLst>
          </p:nvPr>
        </p:nvGraphicFramePr>
        <p:xfrm>
          <a:off x="5194300" y="470924"/>
          <a:ext cx="6513604" cy="588542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815037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136428" y="627564"/>
            <a:ext cx="7474172" cy="1325563"/>
          </a:xfrm>
        </p:spPr>
        <p:txBody>
          <a:bodyPr>
            <a:normAutofit/>
          </a:bodyPr>
          <a:lstStyle/>
          <a:p>
            <a:r>
              <a:rPr lang="en-GB" dirty="0"/>
              <a:t>NSPCC</a:t>
            </a:r>
          </a:p>
        </p:txBody>
      </p:sp>
      <p:sp>
        <p:nvSpPr>
          <p:cNvPr id="3" name="Content Placeholder 2"/>
          <p:cNvSpPr>
            <a:spLocks noGrp="1"/>
          </p:cNvSpPr>
          <p:nvPr>
            <p:ph idx="1"/>
          </p:nvPr>
        </p:nvSpPr>
        <p:spPr>
          <a:xfrm>
            <a:off x="1136429" y="1750741"/>
            <a:ext cx="7193532" cy="3978045"/>
          </a:xfrm>
        </p:spPr>
        <p:txBody>
          <a:bodyPr anchor="ctr">
            <a:normAutofit/>
          </a:bodyPr>
          <a:lstStyle/>
          <a:p>
            <a:pPr marL="0" indent="0" algn="ctr">
              <a:buNone/>
            </a:pPr>
            <a:r>
              <a:rPr lang="en-GB" sz="2400" dirty="0"/>
              <a:t> ‘</a:t>
            </a:r>
            <a:r>
              <a:rPr lang="en-GB" i="1" dirty="0"/>
              <a:t>If a child is considered to be suffering, or likely to suffer, significant harm the local authority will make them the subject of a child protection plan (in England) or add them to a child protection register (in Northern Ireland, Scotland and Wales)</a:t>
            </a:r>
            <a:r>
              <a:rPr lang="en-GB" dirty="0"/>
              <a:t>’</a:t>
            </a:r>
          </a:p>
        </p:txBody>
      </p:sp>
      <p:sp>
        <p:nvSpPr>
          <p:cNvPr id="10" name="Rectangle 9">
            <a:extLst>
              <a:ext uri="{FF2B5EF4-FFF2-40B4-BE49-F238E27FC236}">
                <a16:creationId xmlns:a16="http://schemas.microsoft.com/office/drawing/2014/main" xmlns="" id="{59A309A7-1751-4ABE-A3C1-EEC40366AD8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0088880" y="0"/>
            <a:ext cx="210312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Oval 11">
            <a:extLst>
              <a:ext uri="{FF2B5EF4-FFF2-40B4-BE49-F238E27FC236}">
                <a16:creationId xmlns:a16="http://schemas.microsoft.com/office/drawing/2014/main" xmlns="" id="{967D8EB6-EAE1-4F9C-B398-83321E28720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8915400" y="2358913"/>
            <a:ext cx="2140172" cy="2140172"/>
          </a:xfrm>
          <a:prstGeom prst="ellipse">
            <a:avLst/>
          </a:prstGeom>
          <a:solidFill>
            <a:srgbClr val="FFFFFF"/>
          </a:solidFill>
          <a:ln w="22225">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7" name="Graphic 6" descr="Children">
            <a:extLst>
              <a:ext uri="{FF2B5EF4-FFF2-40B4-BE49-F238E27FC236}">
                <a16:creationId xmlns:a16="http://schemas.microsoft.com/office/drawing/2014/main" xmlns="" id="{C6D42626-1222-4FB1-AC9C-2DD36D38FF56}"/>
              </a:ext>
            </a:extLst>
          </p:cNvPr>
          <p:cNvPicPr>
            <a:picLocks noChangeAspect="1"/>
          </p:cNvPicPr>
          <p:nvPr/>
        </p:nvPicPr>
        <p:blipFill>
          <a:blip r:embed="rId3" cstate="print">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p:blipFill>
        <p:spPr>
          <a:xfrm>
            <a:off x="9413987" y="2857501"/>
            <a:ext cx="1142998" cy="1142998"/>
          </a:xfrm>
          <a:prstGeom prst="rect">
            <a:avLst/>
          </a:prstGeom>
        </p:spPr>
      </p:pic>
    </p:spTree>
    <p:extLst>
      <p:ext uri="{BB962C8B-B14F-4D97-AF65-F5344CB8AC3E}">
        <p14:creationId xmlns:p14="http://schemas.microsoft.com/office/powerpoint/2010/main" val="371032795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88BBEE23-C403-4188-96BA-03046FCE1EDD}"/>
              </a:ext>
            </a:extLst>
          </p:cNvPr>
          <p:cNvSpPr>
            <a:spLocks noGrp="1"/>
          </p:cNvSpPr>
          <p:nvPr>
            <p:ph type="title"/>
          </p:nvPr>
        </p:nvSpPr>
        <p:spPr>
          <a:xfrm>
            <a:off x="1136428" y="627564"/>
            <a:ext cx="7474172" cy="1325563"/>
          </a:xfrm>
        </p:spPr>
        <p:txBody>
          <a:bodyPr>
            <a:normAutofit/>
          </a:bodyPr>
          <a:lstStyle/>
          <a:p>
            <a:r>
              <a:rPr lang="en-GB" dirty="0"/>
              <a:t>Adult Social Services</a:t>
            </a:r>
          </a:p>
        </p:txBody>
      </p:sp>
      <p:sp>
        <p:nvSpPr>
          <p:cNvPr id="3" name="Content Placeholder 2">
            <a:extLst>
              <a:ext uri="{FF2B5EF4-FFF2-40B4-BE49-F238E27FC236}">
                <a16:creationId xmlns:a16="http://schemas.microsoft.com/office/drawing/2014/main" xmlns="" id="{521858EF-4E90-4E8B-86D1-D5AF65DD8161}"/>
              </a:ext>
            </a:extLst>
          </p:cNvPr>
          <p:cNvSpPr>
            <a:spLocks noGrp="1"/>
          </p:cNvSpPr>
          <p:nvPr>
            <p:ph idx="1"/>
          </p:nvPr>
        </p:nvSpPr>
        <p:spPr>
          <a:xfrm>
            <a:off x="1136429" y="1817649"/>
            <a:ext cx="6937054" cy="3911137"/>
          </a:xfrm>
        </p:spPr>
        <p:txBody>
          <a:bodyPr anchor="ctr">
            <a:normAutofit/>
          </a:bodyPr>
          <a:lstStyle/>
          <a:p>
            <a:pPr marL="0" indent="0" algn="ctr">
              <a:buNone/>
            </a:pPr>
            <a:r>
              <a:rPr lang="en-GB" i="1" dirty="0"/>
              <a:t>A person who is 18 years of age or over, and who is or may be in need of community care services by reason of mental or other disability, age or illness and who is or may be unable to take care of him/herself, or unable to protect him/herself against significant harm or serious exploitation.</a:t>
            </a:r>
          </a:p>
          <a:p>
            <a:endParaRPr lang="en-GB" sz="2400" dirty="0"/>
          </a:p>
        </p:txBody>
      </p:sp>
      <p:sp>
        <p:nvSpPr>
          <p:cNvPr id="10" name="Rectangle 9">
            <a:extLst>
              <a:ext uri="{FF2B5EF4-FFF2-40B4-BE49-F238E27FC236}">
                <a16:creationId xmlns:a16="http://schemas.microsoft.com/office/drawing/2014/main" xmlns="" id="{59A309A7-1751-4ABE-A3C1-EEC40366AD8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0088880" y="0"/>
            <a:ext cx="210312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Oval 11">
            <a:extLst>
              <a:ext uri="{FF2B5EF4-FFF2-40B4-BE49-F238E27FC236}">
                <a16:creationId xmlns:a16="http://schemas.microsoft.com/office/drawing/2014/main" xmlns="" id="{967D8EB6-EAE1-4F9C-B398-83321E28720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8915400" y="2358913"/>
            <a:ext cx="2140172" cy="2140172"/>
          </a:xfrm>
          <a:prstGeom prst="ellipse">
            <a:avLst/>
          </a:prstGeom>
          <a:solidFill>
            <a:srgbClr val="FFFFFF"/>
          </a:solidFill>
          <a:ln w="22225">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7" name="Graphic 6" descr="Brain in head">
            <a:extLst>
              <a:ext uri="{FF2B5EF4-FFF2-40B4-BE49-F238E27FC236}">
                <a16:creationId xmlns:a16="http://schemas.microsoft.com/office/drawing/2014/main" xmlns="" id="{2B578D26-FCF4-42C8-9D79-79A17B6167EB}"/>
              </a:ext>
            </a:extLst>
          </p:cNvPr>
          <p:cNvPicPr>
            <a:picLocks noChangeAspect="1"/>
          </p:cNvPicPr>
          <p:nvPr/>
        </p:nvPicPr>
        <p:blipFill>
          <a:blip r:embed="rId2" cstate="print">
            <a:extLst>
              <a:ext uri="{28A0092B-C50C-407E-A947-70E740481C1C}">
                <a14:useLocalDpi xmlns:a14="http://schemas.microsoft.com/office/drawing/2010/main" val="0"/>
              </a:ext>
              <a:ext uri="{96DAC541-7B7A-43D3-8B79-37D633B846F1}">
                <asvg:svgBlip xmlns:asvg="http://schemas.microsoft.com/office/drawing/2016/SVG/main" xmlns="" r:embed="rId3"/>
              </a:ext>
            </a:extLst>
          </a:blip>
          <a:stretch>
            <a:fillRect/>
          </a:stretch>
        </p:blipFill>
        <p:spPr>
          <a:xfrm>
            <a:off x="9413987" y="2857501"/>
            <a:ext cx="1142998" cy="1142998"/>
          </a:xfrm>
          <a:prstGeom prst="rect">
            <a:avLst/>
          </a:prstGeom>
        </p:spPr>
      </p:pic>
    </p:spTree>
    <p:extLst>
      <p:ext uri="{BB962C8B-B14F-4D97-AF65-F5344CB8AC3E}">
        <p14:creationId xmlns:p14="http://schemas.microsoft.com/office/powerpoint/2010/main" val="95982274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87C6299D-E7B2-43DD-B650-1C95A8323E90}"/>
              </a:ext>
            </a:extLst>
          </p:cNvPr>
          <p:cNvSpPr>
            <a:spLocks noGrp="1"/>
          </p:cNvSpPr>
          <p:nvPr>
            <p:ph type="title"/>
          </p:nvPr>
        </p:nvSpPr>
        <p:spPr>
          <a:xfrm>
            <a:off x="1136428" y="627564"/>
            <a:ext cx="7474172" cy="1325563"/>
          </a:xfrm>
        </p:spPr>
        <p:txBody>
          <a:bodyPr>
            <a:normAutofit/>
          </a:bodyPr>
          <a:lstStyle/>
          <a:p>
            <a:r>
              <a:rPr lang="en-GB" dirty="0"/>
              <a:t>National Health Service</a:t>
            </a:r>
          </a:p>
        </p:txBody>
      </p:sp>
      <p:sp>
        <p:nvSpPr>
          <p:cNvPr id="3" name="Content Placeholder 2">
            <a:extLst>
              <a:ext uri="{FF2B5EF4-FFF2-40B4-BE49-F238E27FC236}">
                <a16:creationId xmlns:a16="http://schemas.microsoft.com/office/drawing/2014/main" xmlns="" id="{3ACDCA10-58B5-422B-BFC7-DA2B14D46710}"/>
              </a:ext>
            </a:extLst>
          </p:cNvPr>
          <p:cNvSpPr>
            <a:spLocks noGrp="1"/>
          </p:cNvSpPr>
          <p:nvPr>
            <p:ph idx="1"/>
          </p:nvPr>
        </p:nvSpPr>
        <p:spPr>
          <a:xfrm>
            <a:off x="1136429" y="2129883"/>
            <a:ext cx="6467867" cy="3598903"/>
          </a:xfrm>
        </p:spPr>
        <p:txBody>
          <a:bodyPr anchor="ctr">
            <a:normAutofit/>
          </a:bodyPr>
          <a:lstStyle/>
          <a:p>
            <a:pPr marL="0" indent="0" algn="ctr">
              <a:buNone/>
            </a:pPr>
            <a:r>
              <a:rPr lang="en-GB" i="1" dirty="0"/>
              <a:t>vulnerable adult is a patient who is or may be for any reason unable to take care of him or herself, or unable to protect him or herself against significant harm or exploitation.</a:t>
            </a:r>
            <a:endParaRPr lang="en-GB" dirty="0"/>
          </a:p>
          <a:p>
            <a:endParaRPr lang="en-GB" sz="2400" dirty="0"/>
          </a:p>
        </p:txBody>
      </p:sp>
      <p:sp>
        <p:nvSpPr>
          <p:cNvPr id="10" name="Rectangle 9">
            <a:extLst>
              <a:ext uri="{FF2B5EF4-FFF2-40B4-BE49-F238E27FC236}">
                <a16:creationId xmlns:a16="http://schemas.microsoft.com/office/drawing/2014/main" xmlns="" id="{59A309A7-1751-4ABE-A3C1-EEC40366AD8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0088880" y="0"/>
            <a:ext cx="210312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xmlns="" id="{967D8EB6-EAE1-4F9C-B398-83321E28720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8915400" y="2358913"/>
            <a:ext cx="2140172" cy="2140172"/>
          </a:xfrm>
          <a:prstGeom prst="ellipse">
            <a:avLst/>
          </a:prstGeom>
          <a:solidFill>
            <a:srgbClr val="FFFFFF"/>
          </a:solidFill>
          <a:ln w="22225">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Graphic 6" descr="Medical">
            <a:extLst>
              <a:ext uri="{FF2B5EF4-FFF2-40B4-BE49-F238E27FC236}">
                <a16:creationId xmlns:a16="http://schemas.microsoft.com/office/drawing/2014/main" xmlns="" id="{39E36A1C-2FE5-419B-A04B-B993E8CD58A3}"/>
              </a:ext>
            </a:extLst>
          </p:cNvPr>
          <p:cNvPicPr>
            <a:picLocks noChangeAspect="1"/>
          </p:cNvPicPr>
          <p:nvPr/>
        </p:nvPicPr>
        <p:blipFill>
          <a:blip r:embed="rId2" cstate="print">
            <a:extLst>
              <a:ext uri="{28A0092B-C50C-407E-A947-70E740481C1C}">
                <a14:useLocalDpi xmlns:a14="http://schemas.microsoft.com/office/drawing/2010/main" val="0"/>
              </a:ext>
              <a:ext uri="{96DAC541-7B7A-43D3-8B79-37D633B846F1}">
                <asvg:svgBlip xmlns:asvg="http://schemas.microsoft.com/office/drawing/2016/SVG/main" xmlns="" r:embed="rId3"/>
              </a:ext>
            </a:extLst>
          </a:blip>
          <a:stretch>
            <a:fillRect/>
          </a:stretch>
        </p:blipFill>
        <p:spPr>
          <a:xfrm>
            <a:off x="9413987" y="2857501"/>
            <a:ext cx="1142998" cy="1142998"/>
          </a:xfrm>
          <a:prstGeom prst="rect">
            <a:avLst/>
          </a:prstGeom>
        </p:spPr>
      </p:pic>
    </p:spTree>
    <p:extLst>
      <p:ext uri="{BB962C8B-B14F-4D97-AF65-F5344CB8AC3E}">
        <p14:creationId xmlns:p14="http://schemas.microsoft.com/office/powerpoint/2010/main" val="8610461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xmlns="" id="{8D70B121-56F4-4848-B38B-182089D909F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bwMode="ltGray">
          <a:xfrm>
            <a:off x="321564" y="320040"/>
            <a:ext cx="11548872" cy="6217920"/>
          </a:xfrm>
          <a:prstGeom prst="rect">
            <a:avLst/>
          </a:prstGeom>
          <a:solidFill>
            <a:schemeClr val="tx1">
              <a:alpha val="8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38200" y="963877"/>
            <a:ext cx="3494362" cy="4930246"/>
          </a:xfrm>
        </p:spPr>
        <p:txBody>
          <a:bodyPr>
            <a:normAutofit/>
          </a:bodyPr>
          <a:lstStyle/>
          <a:p>
            <a:pPr algn="r"/>
            <a:r>
              <a:rPr lang="en-GB" dirty="0">
                <a:solidFill>
                  <a:schemeClr val="accent1"/>
                </a:solidFill>
              </a:rPr>
              <a:t>Others</a:t>
            </a:r>
          </a:p>
        </p:txBody>
      </p:sp>
      <p:cxnSp>
        <p:nvCxnSpPr>
          <p:cNvPr id="23" name="Straight Connector 22">
            <a:extLst>
              <a:ext uri="{FF2B5EF4-FFF2-40B4-BE49-F238E27FC236}">
                <a16:creationId xmlns:a16="http://schemas.microsoft.com/office/drawing/2014/main" xmlns="" id="{2D72A2C9-F3CA-4216-8BAD-FA4C970C3C4E}"/>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4654296" y="2057400"/>
            <a:ext cx="0" cy="274320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idx="1"/>
          </p:nvPr>
        </p:nvSpPr>
        <p:spPr>
          <a:xfrm>
            <a:off x="4976031" y="963877"/>
            <a:ext cx="6377769" cy="4930246"/>
          </a:xfrm>
        </p:spPr>
        <p:txBody>
          <a:bodyPr anchor="ctr">
            <a:normAutofit/>
          </a:bodyPr>
          <a:lstStyle/>
          <a:p>
            <a:pPr marL="0" indent="0">
              <a:buNone/>
            </a:pPr>
            <a:r>
              <a:rPr lang="en-GB" dirty="0"/>
              <a:t>Solicitors – ‘</a:t>
            </a:r>
            <a:r>
              <a:rPr lang="en-GB" i="1" dirty="0"/>
              <a:t>a vulnerable person is either a minor or someone who, for physical or mental reasons, is unable to look after themselves or their finances.’</a:t>
            </a:r>
          </a:p>
          <a:p>
            <a:pPr marL="0" indent="0">
              <a:buNone/>
            </a:pPr>
            <a:endParaRPr lang="en-GB" i="1" dirty="0"/>
          </a:p>
          <a:p>
            <a:pPr marL="0" indent="0">
              <a:buNone/>
            </a:pPr>
            <a:r>
              <a:rPr lang="en-GB" dirty="0"/>
              <a:t>Financial – ‘</a:t>
            </a:r>
            <a:r>
              <a:rPr lang="en-GB" i="1" dirty="0"/>
              <a:t>vulnerable person has a specific technical definition, and is either: A disabled person or a bereaved disabled person or a bereaved minor.’ </a:t>
            </a:r>
          </a:p>
        </p:txBody>
      </p:sp>
    </p:spTree>
    <p:extLst>
      <p:ext uri="{BB962C8B-B14F-4D97-AF65-F5344CB8AC3E}">
        <p14:creationId xmlns:p14="http://schemas.microsoft.com/office/powerpoint/2010/main" val="100496990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Psychology Services</a:t>
            </a:r>
          </a:p>
        </p:txBody>
      </p:sp>
      <p:sp>
        <p:nvSpPr>
          <p:cNvPr id="3" name="Content Placeholder 2"/>
          <p:cNvSpPr>
            <a:spLocks noGrp="1"/>
          </p:cNvSpPr>
          <p:nvPr>
            <p:ph idx="1"/>
          </p:nvPr>
        </p:nvSpPr>
        <p:spPr/>
        <p:txBody>
          <a:bodyPr>
            <a:normAutofit/>
          </a:bodyPr>
          <a:lstStyle/>
          <a:p>
            <a:r>
              <a:rPr lang="en-GB" dirty="0"/>
              <a:t>a vulnerable adult, or an adult at risk, is a person over the age of 18 person who is at risk of harm or who lacks the  </a:t>
            </a:r>
            <a:r>
              <a:rPr lang="en-GB" i="1" dirty="0"/>
              <a:t>most basic</a:t>
            </a:r>
            <a:r>
              <a:rPr lang="en-GB" dirty="0"/>
              <a:t> human life skills. A vulnerable adult is </a:t>
            </a:r>
            <a:r>
              <a:rPr lang="en-GB" b="1" dirty="0"/>
              <a:t>unable, rather than unwilling</a:t>
            </a:r>
            <a:r>
              <a:rPr lang="en-GB" dirty="0"/>
              <a:t>, to properly learn or properly maintain these skills and is usually completely without, and unable to obtain, any family, friends, acquaintances or other assistive persons in their lives to offer education or assistance in these areas. To be classed as vulnerable, the adult's circumstances must be unable to be altered or improved by the adult's own individual actions without direct assistance from a more capable adult. The vulnerable adult must also be shown to be, on some significant level, a risk to themselves if assistance is not provided.</a:t>
            </a:r>
          </a:p>
        </p:txBody>
      </p:sp>
    </p:spTree>
    <p:extLst>
      <p:ext uri="{BB962C8B-B14F-4D97-AF65-F5344CB8AC3E}">
        <p14:creationId xmlns:p14="http://schemas.microsoft.com/office/powerpoint/2010/main" val="144921939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368ECC95-9A0F-4D1F-B493-9FBFBEA0C677}"/>
              </a:ext>
            </a:extLst>
          </p:cNvPr>
          <p:cNvSpPr>
            <a:spLocks noGrp="1"/>
          </p:cNvSpPr>
          <p:nvPr>
            <p:ph type="title"/>
          </p:nvPr>
        </p:nvSpPr>
        <p:spPr>
          <a:xfrm>
            <a:off x="838200" y="365125"/>
            <a:ext cx="10515600" cy="984173"/>
          </a:xfrm>
        </p:spPr>
        <p:txBody>
          <a:bodyPr/>
          <a:lstStyle/>
          <a:p>
            <a:r>
              <a:rPr lang="en-GB" dirty="0"/>
              <a:t>Discussion </a:t>
            </a:r>
          </a:p>
        </p:txBody>
      </p:sp>
      <p:sp>
        <p:nvSpPr>
          <p:cNvPr id="3" name="Content Placeholder 2">
            <a:extLst>
              <a:ext uri="{FF2B5EF4-FFF2-40B4-BE49-F238E27FC236}">
                <a16:creationId xmlns:a16="http://schemas.microsoft.com/office/drawing/2014/main" xmlns="" id="{1968E7F9-172C-41BF-9DF0-65491E83C9E1}"/>
              </a:ext>
            </a:extLst>
          </p:cNvPr>
          <p:cNvSpPr>
            <a:spLocks noGrp="1"/>
          </p:cNvSpPr>
          <p:nvPr>
            <p:ph idx="1"/>
          </p:nvPr>
        </p:nvSpPr>
        <p:spPr>
          <a:xfrm>
            <a:off x="838200" y="1494263"/>
            <a:ext cx="10515600" cy="4682700"/>
          </a:xfrm>
        </p:spPr>
        <p:txBody>
          <a:bodyPr/>
          <a:lstStyle/>
          <a:p>
            <a:pPr algn="ctr"/>
            <a:endParaRPr lang="en-GB" dirty="0"/>
          </a:p>
          <a:p>
            <a:pPr algn="ctr"/>
            <a:r>
              <a:rPr lang="en-GB" dirty="0"/>
              <a:t>Why can’t these organisations work towards one specific definition of vulnerability?</a:t>
            </a:r>
          </a:p>
        </p:txBody>
      </p:sp>
    </p:spTree>
    <p:extLst>
      <p:ext uri="{BB962C8B-B14F-4D97-AF65-F5344CB8AC3E}">
        <p14:creationId xmlns:p14="http://schemas.microsoft.com/office/powerpoint/2010/main" val="303730644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altLang="en-US" sz="2800" kern="0" dirty="0"/>
              <a:t>Some factors &amp; situations that should be taken into account in</a:t>
            </a:r>
            <a:br>
              <a:rPr lang="en-GB" altLang="en-US" sz="2800" kern="0" dirty="0"/>
            </a:br>
            <a:r>
              <a:rPr lang="en-GB" altLang="en-US" sz="2800" kern="0" dirty="0"/>
              <a:t>identifying people who may be vulnerable include the following</a:t>
            </a:r>
            <a:endParaRPr lang="en-GB" sz="2800" dirty="0"/>
          </a:p>
        </p:txBody>
      </p:sp>
      <p:sp>
        <p:nvSpPr>
          <p:cNvPr id="3" name="Content Placeholder 2"/>
          <p:cNvSpPr>
            <a:spLocks noGrp="1"/>
          </p:cNvSpPr>
          <p:nvPr>
            <p:ph sz="half" idx="1"/>
          </p:nvPr>
        </p:nvSpPr>
        <p:spPr/>
        <p:txBody>
          <a:bodyPr>
            <a:normAutofit fontScale="70000" lnSpcReduction="20000"/>
          </a:bodyPr>
          <a:lstStyle/>
          <a:p>
            <a:pPr>
              <a:lnSpc>
                <a:spcPct val="80000"/>
              </a:lnSpc>
              <a:defRPr/>
            </a:pPr>
            <a:r>
              <a:rPr lang="en-GB" altLang="en-US" b="1" u="sng" dirty="0">
                <a:latin typeface="Arial" charset="0"/>
                <a:ea typeface="ＭＳ Ｐゴシック" pitchFamily="1" charset="-128"/>
              </a:rPr>
              <a:t>Health and Disability</a:t>
            </a:r>
            <a:r>
              <a:rPr lang="en-GB" altLang="en-US" dirty="0">
                <a:latin typeface="Arial" charset="0"/>
                <a:ea typeface="ＭＳ Ｐゴシック" pitchFamily="1" charset="-128"/>
              </a:rPr>
              <a:t>				</a:t>
            </a:r>
          </a:p>
          <a:p>
            <a:pPr marL="285750" indent="-285750">
              <a:lnSpc>
                <a:spcPct val="80000"/>
              </a:lnSpc>
              <a:defRPr/>
            </a:pPr>
            <a:r>
              <a:rPr lang="en-GB" altLang="en-US" dirty="0">
                <a:latin typeface="Arial" charset="0"/>
                <a:ea typeface="ＭＳ Ｐゴシック" pitchFamily="1" charset="-128"/>
              </a:rPr>
              <a:t>Learning disability				</a:t>
            </a:r>
          </a:p>
          <a:p>
            <a:pPr marL="285750" indent="-285750">
              <a:lnSpc>
                <a:spcPct val="80000"/>
              </a:lnSpc>
              <a:defRPr/>
            </a:pPr>
            <a:r>
              <a:rPr lang="en-GB" altLang="en-US" dirty="0">
                <a:latin typeface="Arial" charset="0"/>
                <a:ea typeface="ＭＳ Ｐゴシック" pitchFamily="1" charset="-128"/>
              </a:rPr>
              <a:t>Physical disability or illness</a:t>
            </a:r>
          </a:p>
          <a:p>
            <a:pPr marL="285750" indent="-285750">
              <a:lnSpc>
                <a:spcPct val="80000"/>
              </a:lnSpc>
              <a:defRPr/>
            </a:pPr>
            <a:endParaRPr lang="en-GB" altLang="en-US" dirty="0">
              <a:latin typeface="Arial" charset="0"/>
              <a:ea typeface="ＭＳ Ｐゴシック" pitchFamily="1" charset="-128"/>
            </a:endParaRPr>
          </a:p>
          <a:p>
            <a:pPr marL="285750" indent="-285750">
              <a:lnSpc>
                <a:spcPct val="80000"/>
              </a:lnSpc>
              <a:defRPr/>
            </a:pPr>
            <a:r>
              <a:rPr lang="en-GB" altLang="en-US" dirty="0">
                <a:latin typeface="Arial" charset="0"/>
                <a:ea typeface="ＭＳ Ｐゴシック" pitchFamily="1" charset="-128"/>
              </a:rPr>
              <a:t>Mental health needs				</a:t>
            </a:r>
          </a:p>
          <a:p>
            <a:pPr marL="285750" indent="-285750">
              <a:lnSpc>
                <a:spcPct val="80000"/>
              </a:lnSpc>
              <a:defRPr/>
            </a:pPr>
            <a:r>
              <a:rPr lang="en-GB" altLang="en-US" dirty="0">
                <a:latin typeface="Arial" charset="0"/>
                <a:ea typeface="ＭＳ Ｐゴシック" pitchFamily="1" charset="-128"/>
              </a:rPr>
              <a:t>Drug and / or alcohol misuse</a:t>
            </a:r>
          </a:p>
          <a:p>
            <a:endParaRPr lang="en-GB" dirty="0"/>
          </a:p>
        </p:txBody>
      </p:sp>
      <p:sp>
        <p:nvSpPr>
          <p:cNvPr id="4" name="Content Placeholder 3"/>
          <p:cNvSpPr>
            <a:spLocks noGrp="1"/>
          </p:cNvSpPr>
          <p:nvPr>
            <p:ph sz="half" idx="2"/>
          </p:nvPr>
        </p:nvSpPr>
        <p:spPr/>
        <p:txBody>
          <a:bodyPr>
            <a:normAutofit fontScale="70000" lnSpcReduction="20000"/>
          </a:bodyPr>
          <a:lstStyle/>
          <a:p>
            <a:pPr>
              <a:lnSpc>
                <a:spcPct val="80000"/>
              </a:lnSpc>
              <a:defRPr/>
            </a:pPr>
            <a:r>
              <a:rPr lang="en-GB" altLang="en-US" b="1" u="sng" dirty="0">
                <a:latin typeface="Arial" charset="0"/>
                <a:ea typeface="ＭＳ Ｐゴシック" pitchFamily="1" charset="-128"/>
              </a:rPr>
              <a:t>Equalities / Discrimination Factors</a:t>
            </a:r>
            <a:endParaRPr lang="en-GB" altLang="en-US" u="sng" dirty="0">
              <a:latin typeface="Arial" charset="0"/>
              <a:ea typeface="ＭＳ Ｐゴシック" pitchFamily="1" charset="-128"/>
            </a:endParaRPr>
          </a:p>
          <a:p>
            <a:pPr>
              <a:lnSpc>
                <a:spcPct val="80000"/>
              </a:lnSpc>
              <a:defRPr/>
            </a:pPr>
            <a:endParaRPr lang="en-GB" altLang="en-US" dirty="0">
              <a:latin typeface="Arial" charset="0"/>
              <a:ea typeface="ＭＳ Ｐゴシック" pitchFamily="1" charset="-128"/>
            </a:endParaRPr>
          </a:p>
          <a:p>
            <a:pPr marL="285750" indent="-285750">
              <a:lnSpc>
                <a:spcPct val="80000"/>
              </a:lnSpc>
              <a:defRPr/>
            </a:pPr>
            <a:r>
              <a:rPr lang="en-GB" altLang="en-US" dirty="0">
                <a:latin typeface="Arial" charset="0"/>
                <a:ea typeface="ＭＳ Ｐゴシック" pitchFamily="1" charset="-128"/>
              </a:rPr>
              <a:t>Gender / transgender</a:t>
            </a:r>
          </a:p>
          <a:p>
            <a:pPr marL="285750" indent="-285750">
              <a:lnSpc>
                <a:spcPct val="80000"/>
              </a:lnSpc>
              <a:defRPr/>
            </a:pPr>
            <a:endParaRPr lang="en-GB" altLang="en-US" dirty="0">
              <a:latin typeface="Arial" charset="0"/>
              <a:ea typeface="ＭＳ Ｐゴシック" pitchFamily="1" charset="-128"/>
            </a:endParaRPr>
          </a:p>
          <a:p>
            <a:pPr marL="285750" indent="-285750">
              <a:lnSpc>
                <a:spcPct val="80000"/>
              </a:lnSpc>
              <a:defRPr/>
            </a:pPr>
            <a:r>
              <a:rPr lang="en-GB" altLang="en-US" dirty="0">
                <a:latin typeface="Arial" charset="0"/>
                <a:ea typeface="ＭＳ Ｐゴシック" pitchFamily="1" charset="-128"/>
              </a:rPr>
              <a:t>Sexual orientation</a:t>
            </a:r>
          </a:p>
          <a:p>
            <a:pPr marL="285750" indent="-285750">
              <a:lnSpc>
                <a:spcPct val="80000"/>
              </a:lnSpc>
              <a:defRPr/>
            </a:pPr>
            <a:endParaRPr lang="en-GB" altLang="en-US" dirty="0">
              <a:latin typeface="Arial" charset="0"/>
              <a:ea typeface="ＭＳ Ｐゴシック" pitchFamily="1" charset="-128"/>
            </a:endParaRPr>
          </a:p>
          <a:p>
            <a:pPr marL="285750" indent="-285750">
              <a:lnSpc>
                <a:spcPct val="80000"/>
              </a:lnSpc>
              <a:defRPr/>
            </a:pPr>
            <a:r>
              <a:rPr lang="en-GB" altLang="en-US" dirty="0">
                <a:latin typeface="Arial" charset="0"/>
                <a:ea typeface="ＭＳ Ｐゴシック" pitchFamily="1" charset="-128"/>
              </a:rPr>
              <a:t>Ethnic background (including language)</a:t>
            </a:r>
          </a:p>
          <a:p>
            <a:pPr marL="285750" indent="-285750">
              <a:lnSpc>
                <a:spcPct val="80000"/>
              </a:lnSpc>
              <a:defRPr/>
            </a:pPr>
            <a:endParaRPr lang="en-GB" altLang="en-US" dirty="0">
              <a:latin typeface="Arial" charset="0"/>
              <a:ea typeface="ＭＳ Ｐゴシック" pitchFamily="1" charset="-128"/>
            </a:endParaRPr>
          </a:p>
          <a:p>
            <a:pPr marL="285750" indent="-285750">
              <a:lnSpc>
                <a:spcPct val="80000"/>
              </a:lnSpc>
              <a:defRPr/>
            </a:pPr>
            <a:r>
              <a:rPr lang="en-GB" altLang="en-US" dirty="0">
                <a:latin typeface="Arial" charset="0"/>
                <a:ea typeface="ＭＳ Ｐゴシック" pitchFamily="1" charset="-128"/>
              </a:rPr>
              <a:t>Age</a:t>
            </a:r>
          </a:p>
          <a:p>
            <a:pPr marL="285750" indent="-285750">
              <a:lnSpc>
                <a:spcPct val="80000"/>
              </a:lnSpc>
              <a:defRPr/>
            </a:pPr>
            <a:endParaRPr lang="en-GB" altLang="en-US" dirty="0">
              <a:latin typeface="Arial" charset="0"/>
              <a:ea typeface="ＭＳ Ｐゴシック" pitchFamily="1" charset="-128"/>
            </a:endParaRPr>
          </a:p>
          <a:p>
            <a:pPr marL="285750" indent="-285750">
              <a:lnSpc>
                <a:spcPct val="80000"/>
              </a:lnSpc>
              <a:defRPr/>
            </a:pPr>
            <a:r>
              <a:rPr lang="en-GB" altLang="en-US" dirty="0">
                <a:latin typeface="Arial" charset="0"/>
                <a:ea typeface="ＭＳ Ｐゴシック" pitchFamily="1" charset="-128"/>
              </a:rPr>
              <a:t>Disability </a:t>
            </a:r>
          </a:p>
          <a:p>
            <a:pPr marL="285750" indent="-285750">
              <a:lnSpc>
                <a:spcPct val="80000"/>
              </a:lnSpc>
              <a:defRPr/>
            </a:pPr>
            <a:endParaRPr lang="en-GB" altLang="en-US" dirty="0">
              <a:latin typeface="Arial" charset="0"/>
              <a:ea typeface="ＭＳ Ｐゴシック" pitchFamily="1" charset="-128"/>
            </a:endParaRPr>
          </a:p>
          <a:p>
            <a:pPr marL="285750" indent="-285750">
              <a:lnSpc>
                <a:spcPct val="80000"/>
              </a:lnSpc>
              <a:defRPr/>
            </a:pPr>
            <a:r>
              <a:rPr lang="en-GB" altLang="en-US" dirty="0">
                <a:latin typeface="Arial" charset="0"/>
                <a:ea typeface="ＭＳ Ｐゴシック" pitchFamily="1" charset="-128"/>
              </a:rPr>
              <a:t>Religion / belief</a:t>
            </a:r>
            <a:endParaRPr lang="en-US" altLang="en-US" dirty="0">
              <a:latin typeface="Arial" charset="0"/>
              <a:ea typeface="ＭＳ Ｐゴシック" pitchFamily="1" charset="-128"/>
            </a:endParaRPr>
          </a:p>
          <a:p>
            <a:endParaRPr lang="en-GB" dirty="0"/>
          </a:p>
        </p:txBody>
      </p:sp>
    </p:spTree>
    <p:extLst>
      <p:ext uri="{BB962C8B-B14F-4D97-AF65-F5344CB8AC3E}">
        <p14:creationId xmlns:p14="http://schemas.microsoft.com/office/powerpoint/2010/main" val="350723240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442271"/>
          </a:xfrm>
        </p:spPr>
        <p:txBody>
          <a:bodyPr>
            <a:normAutofit fontScale="90000"/>
          </a:bodyPr>
          <a:lstStyle/>
          <a:p>
            <a:endParaRPr lang="en-GB" dirty="0"/>
          </a:p>
        </p:txBody>
      </p:sp>
      <p:pic>
        <p:nvPicPr>
          <p:cNvPr id="4" name="Content Placeholder 3"/>
          <p:cNvPicPr>
            <a:picLocks noGrp="1" noChangeAspect="1"/>
          </p:cNvPicPr>
          <p:nvPr>
            <p:ph idx="1"/>
          </p:nvPr>
        </p:nvPicPr>
        <p:blipFill>
          <a:blip r:embed="rId3" cstate="print">
            <a:extLst>
              <a:ext uri="{28A0092B-C50C-407E-A947-70E740481C1C}">
                <a14:useLocalDpi xmlns:a14="http://schemas.microsoft.com/office/drawing/2010/main" val="0"/>
              </a:ext>
            </a:extLst>
          </a:blip>
          <a:stretch>
            <a:fillRect/>
          </a:stretch>
        </p:blipFill>
        <p:spPr>
          <a:xfrm>
            <a:off x="163959" y="365126"/>
            <a:ext cx="11864081" cy="6288594"/>
          </a:xfrm>
        </p:spPr>
      </p:pic>
    </p:spTree>
    <p:extLst>
      <p:ext uri="{BB962C8B-B14F-4D97-AF65-F5344CB8AC3E}">
        <p14:creationId xmlns:p14="http://schemas.microsoft.com/office/powerpoint/2010/main" val="372383438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Age</a:t>
            </a:r>
            <a:endParaRPr lang="en-GB" dirty="0"/>
          </a:p>
        </p:txBody>
      </p:sp>
      <p:sp>
        <p:nvSpPr>
          <p:cNvPr id="3" name="Content Placeholder 2"/>
          <p:cNvSpPr>
            <a:spLocks noGrp="1"/>
          </p:cNvSpPr>
          <p:nvPr>
            <p:ph idx="1"/>
          </p:nvPr>
        </p:nvSpPr>
        <p:spPr/>
        <p:txBody>
          <a:bodyPr/>
          <a:lstStyle/>
          <a:p>
            <a:r>
              <a:rPr lang="en-GB" dirty="0"/>
              <a:t>Vulnerability is often equalled with frailty. This can be seen especially in the literature on ageing and old age, where older persons are described as physically, psychologically and socially frail or vulnerable.4–6 However, frailty, weakness and fragility are not the sole determinants of vulnerability in old age.7,8 Exposure to harmful influence, the nature of the threat and the person’s coping capacity are important determinants of the older person’s vulnerability in addition to frailty. Furthermore, dimensions of vulnerability can be seen as resources and not only as risks or </a:t>
            </a:r>
            <a:r>
              <a:rPr lang="en-GB"/>
              <a:t>weaknes</a:t>
            </a:r>
            <a:endParaRPr lang="en-GB" dirty="0"/>
          </a:p>
        </p:txBody>
      </p:sp>
    </p:spTree>
    <p:extLst>
      <p:ext uri="{BB962C8B-B14F-4D97-AF65-F5344CB8AC3E}">
        <p14:creationId xmlns:p14="http://schemas.microsoft.com/office/powerpoint/2010/main" val="288817686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684742"/>
          </a:xfrm>
        </p:spPr>
        <p:txBody>
          <a:bodyPr>
            <a:normAutofit fontScale="90000"/>
          </a:bodyPr>
          <a:lstStyle/>
          <a:p>
            <a:r>
              <a:rPr lang="en-GB" dirty="0" smtClean="0"/>
              <a:t>When it goes wrong</a:t>
            </a:r>
            <a:endParaRPr lang="en-GB" dirty="0"/>
          </a:p>
        </p:txBody>
      </p:sp>
      <p:sp>
        <p:nvSpPr>
          <p:cNvPr id="3" name="Content Placeholder 2"/>
          <p:cNvSpPr>
            <a:spLocks noGrp="1"/>
          </p:cNvSpPr>
          <p:nvPr>
            <p:ph idx="1"/>
          </p:nvPr>
        </p:nvSpPr>
        <p:spPr>
          <a:xfrm>
            <a:off x="838200" y="1049867"/>
            <a:ext cx="10515600" cy="5127095"/>
          </a:xfrm>
        </p:spPr>
        <p:txBody>
          <a:bodyPr/>
          <a:lstStyle/>
          <a:p>
            <a:r>
              <a:rPr lang="en-GB" dirty="0" smtClean="0"/>
              <a:t>23</a:t>
            </a:r>
            <a:r>
              <a:rPr lang="en-GB" baseline="30000" dirty="0" smtClean="0"/>
              <a:t>rd</a:t>
            </a:r>
            <a:r>
              <a:rPr lang="en-GB" dirty="0" smtClean="0"/>
              <a:t> October 2007 Fiona Pilkington killed </a:t>
            </a:r>
            <a:r>
              <a:rPr lang="en-GB" dirty="0"/>
              <a:t>herself </a:t>
            </a:r>
            <a:r>
              <a:rPr lang="en-GB" dirty="0" smtClean="0"/>
              <a:t>&amp; daughter Frankie. Drove to </a:t>
            </a:r>
            <a:r>
              <a:rPr lang="en-GB" dirty="0"/>
              <a:t>a secluded lay-by </a:t>
            </a:r>
            <a:r>
              <a:rPr lang="en-GB" dirty="0" smtClean="0"/>
              <a:t>doused </a:t>
            </a:r>
            <a:r>
              <a:rPr lang="en-GB" dirty="0"/>
              <a:t>the back seat in petrol and set the car ablaze</a:t>
            </a:r>
            <a:r>
              <a:rPr lang="en-GB" dirty="0" smtClean="0"/>
              <a:t>. </a:t>
            </a:r>
          </a:p>
          <a:p>
            <a:r>
              <a:rPr lang="en-GB" dirty="0" smtClean="0"/>
              <a:t>Complained </a:t>
            </a:r>
            <a:r>
              <a:rPr lang="en-GB" dirty="0"/>
              <a:t>to </a:t>
            </a:r>
            <a:r>
              <a:rPr lang="en-GB" dirty="0" smtClean="0"/>
              <a:t>Leicestershire police </a:t>
            </a:r>
            <a:r>
              <a:rPr lang="en-GB" dirty="0"/>
              <a:t>about the abuse </a:t>
            </a:r>
            <a:r>
              <a:rPr lang="en-GB" dirty="0" smtClean="0"/>
              <a:t>27 </a:t>
            </a:r>
            <a:r>
              <a:rPr lang="en-GB" dirty="0"/>
              <a:t>separate occasions between 2004 and </a:t>
            </a:r>
            <a:r>
              <a:rPr lang="en-GB" dirty="0" smtClean="0"/>
              <a:t>2007.</a:t>
            </a:r>
          </a:p>
          <a:p>
            <a:r>
              <a:rPr lang="en-GB" dirty="0" smtClean="0"/>
              <a:t>Petitioning </a:t>
            </a:r>
            <a:r>
              <a:rPr lang="en-GB" dirty="0"/>
              <a:t>their local MP on two separate occasions. </a:t>
            </a:r>
            <a:endParaRPr lang="en-GB" dirty="0" smtClean="0"/>
          </a:p>
          <a:p>
            <a:r>
              <a:rPr lang="en-GB" dirty="0" smtClean="0"/>
              <a:t>The </a:t>
            </a:r>
            <a:r>
              <a:rPr lang="en-GB" dirty="0"/>
              <a:t>last letter had been written in February </a:t>
            </a:r>
            <a:r>
              <a:rPr lang="en-GB" dirty="0" smtClean="0"/>
              <a:t>2007.</a:t>
            </a:r>
          </a:p>
          <a:p>
            <a:r>
              <a:rPr lang="en-GB" i="1" dirty="0" smtClean="0"/>
              <a:t>“I give up I am just not cut out to take this much harassment”</a:t>
            </a:r>
            <a:endParaRPr lang="en-GB" i="1" dirty="0"/>
          </a:p>
        </p:txBody>
      </p:sp>
    </p:spTree>
    <p:extLst>
      <p:ext uri="{BB962C8B-B14F-4D97-AF65-F5344CB8AC3E}">
        <p14:creationId xmlns:p14="http://schemas.microsoft.com/office/powerpoint/2010/main" val="68995798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xmlns="" id="{F56F5174-31D9-4DBB-AAB7-A1FD7BDB135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 y="0"/>
            <a:ext cx="5614875"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a:extLst>
              <a:ext uri="{FF2B5EF4-FFF2-40B4-BE49-F238E27FC236}">
                <a16:creationId xmlns:a16="http://schemas.microsoft.com/office/drawing/2014/main" xmlns="" id="{AE113210-7872-481A-ADE6-3A05CCAF5EB2}"/>
              </a:ext>
              <a:ext uri="{C183D7F6-B498-43B3-948B-1728B52AA6E4}">
                <adec:decorative xmlns:adec="http://schemas.microsoft.com/office/drawing/2017/decorative" xmlns=""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xmlns=""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xmlns="" id="{A3F83F28-72C7-4FC8-ABD4-45BCE8BB48D2}"/>
              </a:ext>
            </a:extLst>
          </p:cNvPr>
          <p:cNvSpPr>
            <a:spLocks noGrp="1"/>
          </p:cNvSpPr>
          <p:nvPr>
            <p:ph type="title"/>
          </p:nvPr>
        </p:nvSpPr>
        <p:spPr>
          <a:xfrm>
            <a:off x="6094105" y="802956"/>
            <a:ext cx="4977976" cy="1025844"/>
          </a:xfrm>
        </p:spPr>
        <p:txBody>
          <a:bodyPr>
            <a:normAutofit fontScale="90000"/>
          </a:bodyPr>
          <a:lstStyle/>
          <a:p>
            <a:r>
              <a:rPr lang="en-GB" sz="3600" dirty="0">
                <a:solidFill>
                  <a:srgbClr val="000000"/>
                </a:solidFill>
              </a:rPr>
              <a:t>Marshae Jones -  Alabama, USA</a:t>
            </a:r>
          </a:p>
        </p:txBody>
      </p:sp>
      <p:sp>
        <p:nvSpPr>
          <p:cNvPr id="13" name="Freeform 62">
            <a:extLst>
              <a:ext uri="{FF2B5EF4-FFF2-40B4-BE49-F238E27FC236}">
                <a16:creationId xmlns:a16="http://schemas.microsoft.com/office/drawing/2014/main" xmlns="" id="{F9A95BEE-6BB1-4A28-A8E6-A34B2E42EF8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738619"/>
            <a:ext cx="5000438" cy="5400962"/>
          </a:xfrm>
          <a:custGeom>
            <a:avLst/>
            <a:gdLst>
              <a:gd name="connsiteX0" fmla="*/ 2299956 w 5000438"/>
              <a:gd name="connsiteY0" fmla="*/ 0 h 5400962"/>
              <a:gd name="connsiteX1" fmla="*/ 5000438 w 5000438"/>
              <a:gd name="connsiteY1" fmla="*/ 2700481 h 5400962"/>
              <a:gd name="connsiteX2" fmla="*/ 2299956 w 5000438"/>
              <a:gd name="connsiteY2" fmla="*/ 5400962 h 5400962"/>
              <a:gd name="connsiteX3" fmla="*/ 60675 w 5000438"/>
              <a:gd name="connsiteY3" fmla="*/ 4210346 h 5400962"/>
              <a:gd name="connsiteX4" fmla="*/ 0 w 5000438"/>
              <a:gd name="connsiteY4" fmla="*/ 4110472 h 5400962"/>
              <a:gd name="connsiteX5" fmla="*/ 0 w 5000438"/>
              <a:gd name="connsiteY5" fmla="*/ 1290491 h 5400962"/>
              <a:gd name="connsiteX6" fmla="*/ 60675 w 5000438"/>
              <a:gd name="connsiteY6" fmla="*/ 1190617 h 5400962"/>
              <a:gd name="connsiteX7" fmla="*/ 2299956 w 5000438"/>
              <a:gd name="connsiteY7" fmla="*/ 0 h 5400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00438" h="5400962">
                <a:moveTo>
                  <a:pt x="2299956" y="0"/>
                </a:moveTo>
                <a:cubicBezTo>
                  <a:pt x="3791390" y="0"/>
                  <a:pt x="5000438" y="1209047"/>
                  <a:pt x="5000438" y="2700481"/>
                </a:cubicBezTo>
                <a:cubicBezTo>
                  <a:pt x="5000438" y="4191915"/>
                  <a:pt x="3791390" y="5400962"/>
                  <a:pt x="2299956" y="5400962"/>
                </a:cubicBezTo>
                <a:cubicBezTo>
                  <a:pt x="1367810" y="5400962"/>
                  <a:pt x="545971" y="4928678"/>
                  <a:pt x="60675" y="4210346"/>
                </a:cubicBezTo>
                <a:lnTo>
                  <a:pt x="0" y="4110472"/>
                </a:lnTo>
                <a:lnTo>
                  <a:pt x="0" y="1290491"/>
                </a:lnTo>
                <a:lnTo>
                  <a:pt x="60675" y="1190617"/>
                </a:lnTo>
                <a:cubicBezTo>
                  <a:pt x="545971" y="472284"/>
                  <a:pt x="1367810" y="0"/>
                  <a:pt x="2299956" y="0"/>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3">
            <a:extLst>
              <a:ext uri="{FF2B5EF4-FFF2-40B4-BE49-F238E27FC236}">
                <a16:creationId xmlns:a16="http://schemas.microsoft.com/office/drawing/2014/main" xmlns="" id="{542FEE5B-DA89-44BC-9BB3-CD9DE1CE98F4}"/>
              </a:ext>
            </a:extLst>
          </p:cNvPr>
          <p:cNvPicPr>
            <a:picLocks noChangeAspect="1"/>
          </p:cNvPicPr>
          <p:nvPr/>
        </p:nvPicPr>
        <p:blipFill rotWithShape="1">
          <a:blip r:embed="rId4">
            <a:alphaModFix/>
          </a:blip>
          <a:srcRect l="8436" r="3188" b="2"/>
          <a:stretch/>
        </p:blipFill>
        <p:spPr>
          <a:xfrm>
            <a:off x="367990" y="1561172"/>
            <a:ext cx="3824849" cy="4409798"/>
          </a:xfrm>
          <a:custGeom>
            <a:avLst/>
            <a:gdLst>
              <a:gd name="connsiteX0" fmla="*/ 2306172 w 4838041"/>
              <a:gd name="connsiteY0" fmla="*/ 0 h 5063738"/>
              <a:gd name="connsiteX1" fmla="*/ 4838041 w 4838041"/>
              <a:gd name="connsiteY1" fmla="*/ 2531869 h 5063738"/>
              <a:gd name="connsiteX2" fmla="*/ 2306172 w 4838041"/>
              <a:gd name="connsiteY2" fmla="*/ 5063738 h 5063738"/>
              <a:gd name="connsiteX3" fmla="*/ 79886 w 4838041"/>
              <a:gd name="connsiteY3" fmla="*/ 3738709 h 5063738"/>
              <a:gd name="connsiteX4" fmla="*/ 0 w 4838041"/>
              <a:gd name="connsiteY4" fmla="*/ 3572876 h 5063738"/>
              <a:gd name="connsiteX5" fmla="*/ 0 w 4838041"/>
              <a:gd name="connsiteY5" fmla="*/ 1490863 h 5063738"/>
              <a:gd name="connsiteX6" fmla="*/ 79886 w 4838041"/>
              <a:gd name="connsiteY6" fmla="*/ 1325030 h 5063738"/>
              <a:gd name="connsiteX7" fmla="*/ 2306172 w 4838041"/>
              <a:gd name="connsiteY7" fmla="*/ 0 h 50637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838041" h="5063738">
                <a:moveTo>
                  <a:pt x="2306172" y="0"/>
                </a:moveTo>
                <a:cubicBezTo>
                  <a:pt x="3704485" y="0"/>
                  <a:pt x="4838041" y="1133556"/>
                  <a:pt x="4838041" y="2531869"/>
                </a:cubicBezTo>
                <a:cubicBezTo>
                  <a:pt x="4838041" y="3930182"/>
                  <a:pt x="3704485" y="5063738"/>
                  <a:pt x="2306172" y="5063738"/>
                </a:cubicBezTo>
                <a:cubicBezTo>
                  <a:pt x="1344832" y="5063738"/>
                  <a:pt x="508631" y="4527956"/>
                  <a:pt x="79886" y="3738709"/>
                </a:cubicBezTo>
                <a:lnTo>
                  <a:pt x="0" y="3572876"/>
                </a:lnTo>
                <a:lnTo>
                  <a:pt x="0" y="1490863"/>
                </a:lnTo>
                <a:lnTo>
                  <a:pt x="79886" y="1325030"/>
                </a:lnTo>
                <a:cubicBezTo>
                  <a:pt x="508631" y="535783"/>
                  <a:pt x="1344832" y="0"/>
                  <a:pt x="2306172" y="0"/>
                </a:cubicBezTo>
                <a:close/>
              </a:path>
            </a:pathLst>
          </a:custGeom>
          <a:effectLst>
            <a:softEdge rad="0"/>
          </a:effectLst>
        </p:spPr>
      </p:pic>
      <p:sp>
        <p:nvSpPr>
          <p:cNvPr id="3" name="Content Placeholder 2">
            <a:extLst>
              <a:ext uri="{FF2B5EF4-FFF2-40B4-BE49-F238E27FC236}">
                <a16:creationId xmlns:a16="http://schemas.microsoft.com/office/drawing/2014/main" xmlns="" id="{1D89151D-4DC2-41AC-90AF-1A0216442769}"/>
              </a:ext>
            </a:extLst>
          </p:cNvPr>
          <p:cNvSpPr>
            <a:spLocks noGrp="1"/>
          </p:cNvSpPr>
          <p:nvPr>
            <p:ph idx="1"/>
          </p:nvPr>
        </p:nvSpPr>
        <p:spPr>
          <a:xfrm>
            <a:off x="6090574" y="1828800"/>
            <a:ext cx="4977578" cy="4232172"/>
          </a:xfrm>
        </p:spPr>
        <p:txBody>
          <a:bodyPr anchor="ctr">
            <a:normAutofit lnSpcReduction="10000"/>
          </a:bodyPr>
          <a:lstStyle/>
          <a:p>
            <a:r>
              <a:rPr lang="en-GB" sz="2400" dirty="0">
                <a:solidFill>
                  <a:srgbClr val="000000"/>
                </a:solidFill>
              </a:rPr>
              <a:t>was shot in the stomach while pregnant – with the bullets killing the foetus – was charged with manslaughter.</a:t>
            </a:r>
          </a:p>
          <a:p>
            <a:r>
              <a:rPr lang="en-GB" sz="2400" dirty="0">
                <a:solidFill>
                  <a:srgbClr val="000000"/>
                </a:solidFill>
              </a:rPr>
              <a:t>Got into argument, shot 5 times, other woman walked free</a:t>
            </a:r>
          </a:p>
          <a:p>
            <a:r>
              <a:rPr lang="en-GB" sz="2400" dirty="0">
                <a:solidFill>
                  <a:srgbClr val="000000"/>
                </a:solidFill>
              </a:rPr>
              <a:t>Alabama has restrictive abortion laws and recognises  a fetial as a victim</a:t>
            </a:r>
          </a:p>
          <a:p>
            <a:r>
              <a:rPr lang="en-GB" sz="2400" dirty="0">
                <a:solidFill>
                  <a:srgbClr val="000000"/>
                </a:solidFill>
              </a:rPr>
              <a:t>July 2019 all charges dropped </a:t>
            </a:r>
            <a:r>
              <a:rPr lang="en-GB" sz="2400" dirty="0"/>
              <a:t>The American Civil Liberties Union (ACLU)</a:t>
            </a:r>
            <a:endParaRPr lang="en-GB" sz="2400" dirty="0">
              <a:solidFill>
                <a:srgbClr val="000000"/>
              </a:solidFill>
            </a:endParaRPr>
          </a:p>
          <a:p>
            <a:pPr marL="0" indent="0">
              <a:buNone/>
            </a:pPr>
            <a:endParaRPr lang="en-GB" sz="2000" dirty="0">
              <a:solidFill>
                <a:srgbClr val="000000"/>
              </a:solidFill>
            </a:endParaRPr>
          </a:p>
        </p:txBody>
      </p:sp>
    </p:spTree>
    <p:extLst>
      <p:ext uri="{BB962C8B-B14F-4D97-AF65-F5344CB8AC3E}">
        <p14:creationId xmlns:p14="http://schemas.microsoft.com/office/powerpoint/2010/main" val="323103360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1460500"/>
          </a:xfrm>
        </p:spPr>
        <p:txBody>
          <a:bodyPr>
            <a:normAutofit fontScale="90000"/>
          </a:bodyPr>
          <a:lstStyle/>
          <a:p>
            <a:r>
              <a:rPr lang="en-GB" b="1" dirty="0" smtClean="0"/>
              <a:t/>
            </a:r>
            <a:br>
              <a:rPr lang="en-GB" b="1" dirty="0" smtClean="0"/>
            </a:br>
            <a:r>
              <a:rPr lang="en-GB" b="1" dirty="0" smtClean="0"/>
              <a:t>PEEL</a:t>
            </a:r>
            <a:r>
              <a:rPr lang="en-GB" b="1" dirty="0"/>
              <a:t>: Police effectiveness 2015 (vulnerability) - A national overview</a:t>
            </a:r>
            <a:br>
              <a:rPr lang="en-GB" b="1" dirty="0"/>
            </a:br>
            <a:endParaRPr lang="en-GB" dirty="0"/>
          </a:p>
        </p:txBody>
      </p:sp>
      <p:sp>
        <p:nvSpPr>
          <p:cNvPr id="3" name="Content Placeholder 2"/>
          <p:cNvSpPr>
            <a:spLocks noGrp="1"/>
          </p:cNvSpPr>
          <p:nvPr>
            <p:ph idx="1"/>
          </p:nvPr>
        </p:nvSpPr>
        <p:spPr>
          <a:xfrm>
            <a:off x="838200" y="2282825"/>
            <a:ext cx="10515600" cy="3370629"/>
          </a:xfrm>
        </p:spPr>
        <p:txBody>
          <a:bodyPr/>
          <a:lstStyle/>
          <a:p>
            <a:r>
              <a:rPr lang="en-GB" dirty="0">
                <a:hlinkClick r:id="rId2"/>
              </a:rPr>
              <a:t>https://www.justiceinspectorates.gov.uk/hmicfrs/publications/police-effectiveness-vulnerability-2015/</a:t>
            </a:r>
            <a:endParaRPr lang="en-GB" dirty="0"/>
          </a:p>
        </p:txBody>
      </p:sp>
    </p:spTree>
    <p:extLst>
      <p:ext uri="{BB962C8B-B14F-4D97-AF65-F5344CB8AC3E}">
        <p14:creationId xmlns:p14="http://schemas.microsoft.com/office/powerpoint/2010/main" val="181029743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PEEL Police Effectiveness 2015 Review</a:t>
            </a:r>
            <a:endParaRPr lang="en-GB" dirty="0"/>
          </a:p>
        </p:txBody>
      </p:sp>
      <p:sp>
        <p:nvSpPr>
          <p:cNvPr id="3" name="Content Placeholder 2"/>
          <p:cNvSpPr>
            <a:spLocks noGrp="1"/>
          </p:cNvSpPr>
          <p:nvPr>
            <p:ph idx="1"/>
          </p:nvPr>
        </p:nvSpPr>
        <p:spPr>
          <a:xfrm>
            <a:off x="838200" y="1690688"/>
            <a:ext cx="10515600" cy="4486275"/>
          </a:xfrm>
        </p:spPr>
        <p:txBody>
          <a:bodyPr/>
          <a:lstStyle/>
          <a:p>
            <a:r>
              <a:rPr lang="en-GB" dirty="0"/>
              <a:t>The report found that:</a:t>
            </a:r>
          </a:p>
          <a:p>
            <a:r>
              <a:rPr lang="en-GB" dirty="0"/>
              <a:t>Three quarters of police forces had either causes for concern, </a:t>
            </a:r>
            <a:r>
              <a:rPr lang="en-GB" dirty="0" smtClean="0"/>
              <a:t>or areas </a:t>
            </a:r>
            <a:r>
              <a:rPr lang="en-GB" dirty="0"/>
              <a:t>for improvement, or both.</a:t>
            </a:r>
          </a:p>
          <a:p>
            <a:r>
              <a:rPr lang="en-GB" dirty="0"/>
              <a:t>Four forces were judged to be inadequate.</a:t>
            </a:r>
          </a:p>
          <a:p>
            <a:r>
              <a:rPr lang="en-GB" dirty="0"/>
              <a:t>More than half of forces have a stated area for improvement related to compliance with </a:t>
            </a:r>
            <a:r>
              <a:rPr lang="en-GB" dirty="0" smtClean="0"/>
              <a:t>the Victims’ Code.</a:t>
            </a:r>
            <a:endParaRPr lang="en-GB" dirty="0"/>
          </a:p>
          <a:p>
            <a:r>
              <a:rPr lang="en-GB" dirty="0"/>
              <a:t>There is no one definition of vulnerability across all police forces, resulting in an inconsistent service across the country for vulnerable victims.</a:t>
            </a:r>
          </a:p>
          <a:p>
            <a:endParaRPr lang="en-GB" dirty="0"/>
          </a:p>
        </p:txBody>
      </p:sp>
    </p:spTree>
    <p:extLst>
      <p:ext uri="{BB962C8B-B14F-4D97-AF65-F5344CB8AC3E}">
        <p14:creationId xmlns:p14="http://schemas.microsoft.com/office/powerpoint/2010/main" val="377703294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a:t>Mark Castle, Chief Executive of Victim Support, said: “This report makes disturbing reading, highlighting widespread failure by the police to identify, assess or support the most vulnerable victims of crime, in particular children.</a:t>
            </a:r>
          </a:p>
          <a:p>
            <a:r>
              <a:rPr lang="en-GB" dirty="0"/>
              <a:t>“When, as the report says, even ‘small failures may have tragic consequences’, it is clearer than ever that, in order for vulnerable victims to get the support that they need and deserve, their rights must be enshrined in a new Victims’ Law which is robustly enforced to deliver real improvements on the ground.”</a:t>
            </a:r>
          </a:p>
          <a:p>
            <a:endParaRPr lang="en-GB" dirty="0"/>
          </a:p>
        </p:txBody>
      </p:sp>
    </p:spTree>
    <p:extLst>
      <p:ext uri="{BB962C8B-B14F-4D97-AF65-F5344CB8AC3E}">
        <p14:creationId xmlns:p14="http://schemas.microsoft.com/office/powerpoint/2010/main" val="163761576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South Wales Police</a:t>
            </a:r>
            <a:endParaRPr lang="en-GB" dirty="0"/>
          </a:p>
        </p:txBody>
      </p:sp>
      <p:sp>
        <p:nvSpPr>
          <p:cNvPr id="3" name="Content Placeholder 2"/>
          <p:cNvSpPr>
            <a:spLocks noGrp="1"/>
          </p:cNvSpPr>
          <p:nvPr>
            <p:ph idx="1"/>
          </p:nvPr>
        </p:nvSpPr>
        <p:spPr/>
        <p:txBody>
          <a:bodyPr/>
          <a:lstStyle/>
          <a:p>
            <a:r>
              <a:rPr lang="en-GB" dirty="0">
                <a:hlinkClick r:id="rId2"/>
              </a:rPr>
              <a:t>https://www.justiceinspectorates.gov.uk/hmicfrs/wp-content/uploads/police-effectiveness-vulnerability-2015-south-wales.pdf</a:t>
            </a:r>
            <a:endParaRPr lang="en-GB" dirty="0"/>
          </a:p>
        </p:txBody>
      </p:sp>
    </p:spTree>
    <p:extLst>
      <p:ext uri="{BB962C8B-B14F-4D97-AF65-F5344CB8AC3E}">
        <p14:creationId xmlns:p14="http://schemas.microsoft.com/office/powerpoint/2010/main" val="330013093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697321"/>
          </a:xfrm>
        </p:spPr>
        <p:txBody>
          <a:bodyPr/>
          <a:lstStyle/>
          <a:p>
            <a:endParaRPr lang="en-GB" dirty="0"/>
          </a:p>
        </p:txBody>
      </p:sp>
      <p:sp>
        <p:nvSpPr>
          <p:cNvPr id="3" name="Content Placeholder 2"/>
          <p:cNvSpPr>
            <a:spLocks noGrp="1"/>
          </p:cNvSpPr>
          <p:nvPr>
            <p:ph idx="1"/>
          </p:nvPr>
        </p:nvSpPr>
        <p:spPr>
          <a:xfrm>
            <a:off x="838200" y="1480457"/>
            <a:ext cx="10515600" cy="4696506"/>
          </a:xfrm>
        </p:spPr>
        <p:txBody>
          <a:bodyPr>
            <a:normAutofit fontScale="47500" lnSpcReduction="20000"/>
          </a:bodyPr>
          <a:lstStyle/>
          <a:p>
            <a:r>
              <a:rPr lang="en-GB" b="1" dirty="0"/>
              <a:t>Persistently targeted victims</a:t>
            </a:r>
            <a:r>
              <a:rPr lang="en-GB" dirty="0"/>
              <a:t> are defined as victims who have been targeted repeatedly as a direct victim of crime over a period of time, particularly if they have been deliberately targeted or are victims of a sustained campaign of harassment or stalking.</a:t>
            </a:r>
          </a:p>
          <a:p>
            <a:r>
              <a:rPr lang="en-GB" b="1" dirty="0"/>
              <a:t>Vulnerable or intimidated victims</a:t>
            </a:r>
            <a:r>
              <a:rPr lang="en-GB" dirty="0"/>
              <a:t> - the definitions outlined in the revised Victims' Code are based on the criteria set out in sections 16 and 17 of the Youth Justice and Criminal Evidence Act 1999.</a:t>
            </a:r>
          </a:p>
          <a:p>
            <a:r>
              <a:rPr lang="en-GB" dirty="0"/>
              <a:t>In summary, a </a:t>
            </a:r>
            <a:r>
              <a:rPr lang="en-GB" b="1" dirty="0"/>
              <a:t>vulnerable victim</a:t>
            </a:r>
            <a:r>
              <a:rPr lang="en-GB" dirty="0"/>
              <a:t> is eligible for enhanced services under the Code:</a:t>
            </a:r>
          </a:p>
          <a:p>
            <a:r>
              <a:rPr lang="en-GB" dirty="0"/>
              <a:t>If under the age of 18 at the time of the offence;</a:t>
            </a:r>
          </a:p>
          <a:p>
            <a:r>
              <a:rPr lang="en-GB" dirty="0"/>
              <a:t>If the service provider considers that the quality of evidence given by the victim is likely to be diminished by reason of;1. suffering from mental disorder within the meaning of the Mental Health Act 1983</a:t>
            </a:r>
          </a:p>
          <a:p>
            <a:r>
              <a:rPr lang="en-GB" dirty="0"/>
              <a:t>2. having a significant impairment of intelligence and social functioning</a:t>
            </a:r>
          </a:p>
          <a:p>
            <a:r>
              <a:rPr lang="en-GB" dirty="0"/>
              <a:t>3. having a physical disability or suffering from a physical disorder</a:t>
            </a:r>
          </a:p>
          <a:p>
            <a:r>
              <a:rPr lang="en-GB" dirty="0"/>
              <a:t>An </a:t>
            </a:r>
            <a:r>
              <a:rPr lang="en-GB" b="1" dirty="0"/>
              <a:t>intimidated victim</a:t>
            </a:r>
            <a:r>
              <a:rPr lang="en-GB" dirty="0"/>
              <a:t> is eligible for enhanced entitlements under the Victims' Code if the service provider considers that the quality of evidence given by the victim will be affected because of fear or distress on the part of the victim about testifying in court.</a:t>
            </a:r>
          </a:p>
          <a:p>
            <a:r>
              <a:rPr lang="en-GB" dirty="0"/>
              <a:t>When assessing whether a victim is intimidated, the service provider must take account of:</a:t>
            </a:r>
          </a:p>
          <a:p>
            <a:r>
              <a:rPr lang="en-GB" dirty="0"/>
              <a:t>any behaviour towards the victim on the part of the accused, members of the family or associates of the accused, or any other person who is likely to be an accused or witness in a potential court case;</a:t>
            </a:r>
          </a:p>
          <a:p>
            <a:r>
              <a:rPr lang="en-GB" dirty="0"/>
              <a:t>the nature and alleged circumstances of the offence to which a potential court case relates;</a:t>
            </a:r>
          </a:p>
          <a:p>
            <a:r>
              <a:rPr lang="en-GB" dirty="0"/>
              <a:t>the age of the victim; and</a:t>
            </a:r>
          </a:p>
          <a:p>
            <a:r>
              <a:rPr lang="en-GB" dirty="0"/>
              <a:t>if relevant, the victim's social and cultural background, religious beliefs or political opinions, ethnic origin, domestic and employment circumstances.</a:t>
            </a:r>
          </a:p>
          <a:p>
            <a:endParaRPr lang="en-GB" dirty="0"/>
          </a:p>
        </p:txBody>
      </p:sp>
    </p:spTree>
    <p:extLst>
      <p:ext uri="{BB962C8B-B14F-4D97-AF65-F5344CB8AC3E}">
        <p14:creationId xmlns:p14="http://schemas.microsoft.com/office/powerpoint/2010/main" val="292327848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Discussion</a:t>
            </a:r>
            <a:endParaRPr lang="en-GB" dirty="0"/>
          </a:p>
        </p:txBody>
      </p:sp>
      <p:sp>
        <p:nvSpPr>
          <p:cNvPr id="3" name="Content Placeholder 2"/>
          <p:cNvSpPr>
            <a:spLocks noGrp="1"/>
          </p:cNvSpPr>
          <p:nvPr>
            <p:ph idx="1"/>
          </p:nvPr>
        </p:nvSpPr>
        <p:spPr/>
        <p:txBody>
          <a:bodyPr/>
          <a:lstStyle/>
          <a:p>
            <a:r>
              <a:rPr lang="en-GB" dirty="0" smtClean="0"/>
              <a:t>Is it right to call alleged vulnerable</a:t>
            </a:r>
            <a:r>
              <a:rPr lang="en-GB" dirty="0"/>
              <a:t> </a:t>
            </a:r>
            <a:r>
              <a:rPr lang="en-GB" dirty="0" smtClean="0"/>
              <a:t>people and </a:t>
            </a:r>
            <a:r>
              <a:rPr lang="en-GB" dirty="0"/>
              <a:t>intimidated </a:t>
            </a:r>
            <a:r>
              <a:rPr lang="en-GB" dirty="0" smtClean="0"/>
              <a:t>witnesses ‘victims’, even before an offence has been proven? </a:t>
            </a:r>
          </a:p>
          <a:p>
            <a:endParaRPr lang="en-GB" dirty="0"/>
          </a:p>
          <a:p>
            <a:endParaRPr lang="en-GB" dirty="0" smtClean="0"/>
          </a:p>
          <a:p>
            <a:pPr marL="0" indent="0">
              <a:buNone/>
            </a:pPr>
            <a:endParaRPr lang="en-GB" dirty="0"/>
          </a:p>
        </p:txBody>
      </p:sp>
    </p:spTree>
    <p:extLst>
      <p:ext uri="{BB962C8B-B14F-4D97-AF65-F5344CB8AC3E}">
        <p14:creationId xmlns:p14="http://schemas.microsoft.com/office/powerpoint/2010/main" val="415954498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fontScale="85000" lnSpcReduction="20000"/>
          </a:bodyPr>
          <a:lstStyle/>
          <a:p>
            <a:pPr fontAlgn="base"/>
            <a:r>
              <a:rPr lang="en-GB" i="1" u="sng" dirty="0"/>
              <a:t>R v Allen 2018 EWCA Crim 2189</a:t>
            </a:r>
            <a:endParaRPr lang="en-GB" dirty="0"/>
          </a:p>
          <a:p>
            <a:pPr fontAlgn="base"/>
            <a:r>
              <a:rPr lang="en-GB" dirty="0"/>
              <a:t>The defendant pleaded guilty to theft. The defendant had been employed to look after the victim, who required assistance. The victim in this case was vulnerable. That assistance included accompanying the victim to a cashpoint and helping him to withdraw money. Over a period of ten-months, the defendant withdrew £3140 for himself from the victim’s bank account. In the employer’s record, the defendant either made no recording of these withdrawals, or recorded a lower figure than that which he actually withdrew. The company that employed the defendant produced a victim personal statement in which they said they had suspected another employee and not the defendant because the defendant had a ‘good bond’ with the victim. The defendant was of good character and expressed remorse.</a:t>
            </a:r>
          </a:p>
          <a:p>
            <a:pPr fontAlgn="base"/>
            <a:r>
              <a:rPr lang="en-GB" dirty="0"/>
              <a:t>In sentencing, the judge described the thefts as ‘utterly wicked’ and imposed a sentence of 20 months. On appeal, taking into account the defendant’s good character, remorse and his plea, the sentence was reduced to 14 months.</a:t>
            </a:r>
          </a:p>
          <a:p>
            <a:endParaRPr lang="en-GB" dirty="0"/>
          </a:p>
        </p:txBody>
      </p:sp>
    </p:spTree>
    <p:extLst>
      <p:ext uri="{BB962C8B-B14F-4D97-AF65-F5344CB8AC3E}">
        <p14:creationId xmlns:p14="http://schemas.microsoft.com/office/powerpoint/2010/main" val="286597266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fontScale="62500" lnSpcReduction="20000"/>
          </a:bodyPr>
          <a:lstStyle/>
          <a:p>
            <a:pPr marL="0" indent="0" fontAlgn="base">
              <a:buNone/>
            </a:pPr>
            <a:r>
              <a:rPr lang="en-GB" i="1" dirty="0" smtClean="0">
                <a:hlinkClick r:id="rId2"/>
              </a:rPr>
              <a:t>R </a:t>
            </a:r>
            <a:r>
              <a:rPr lang="en-GB" i="1" dirty="0">
                <a:hlinkClick r:id="rId2"/>
              </a:rPr>
              <a:t>v Emery 2018 EWCA Crim 2735</a:t>
            </a:r>
            <a:endParaRPr lang="en-GB" dirty="0"/>
          </a:p>
          <a:p>
            <a:pPr fontAlgn="base"/>
            <a:r>
              <a:rPr lang="en-GB" dirty="0"/>
              <a:t>In August 2017, the defendant separated from his partner. The defendant took the break-up badly. He saw his former partner in a club by chance on New Year’s Eve in 2017 and pushed her without saying anything. She fell against a pillar and lost consciousness very briefly. The injury she suffered was a bruised arm. The defendant had no relevant previous convictions. The judge placed the offence between categories 2 and 3 and with the defendant’s plea sentenced him to 4 months.</a:t>
            </a:r>
          </a:p>
          <a:p>
            <a:pPr fontAlgn="base"/>
            <a:r>
              <a:rPr lang="en-GB" dirty="0"/>
              <a:t>On appeal, it was held that the harm was modest and the victim was not particularly vulnerable. To categorise this as domestic violence (and in doing so categorising the defendant’s former partner as vulnerable) was a stretch. The defendant was immediately released as it was held that no form of custody was appropriate.</a:t>
            </a:r>
          </a:p>
          <a:p>
            <a:pPr fontAlgn="base"/>
            <a:r>
              <a:rPr lang="en-GB" dirty="0"/>
              <a:t>Vulnerable witnesses are entitled to enhanced protection and should be questioned in accordance with the CPS Toolkits. Identifying a vulnerable witness and/or victim is therefore essential in case preparation and determining strategy.</a:t>
            </a:r>
          </a:p>
          <a:p>
            <a:pPr fontAlgn="base"/>
            <a:r>
              <a:rPr lang="en-GB" dirty="0"/>
              <a:t>It is particularly important to ensure that the victim of a crime is not improperly categorised as vulnerable. An intimidated victim is not automatically a vulnerable victim. Care must be taken in describing these two categories, so as not to confuse them. Confusing or conflating the two categories could artificially aggravate the seriousness of an offence and wrongly increase any sentence</a:t>
            </a:r>
          </a:p>
          <a:p>
            <a:endParaRPr lang="en-GB" dirty="0"/>
          </a:p>
        </p:txBody>
      </p:sp>
    </p:spTree>
    <p:extLst>
      <p:ext uri="{BB962C8B-B14F-4D97-AF65-F5344CB8AC3E}">
        <p14:creationId xmlns:p14="http://schemas.microsoft.com/office/powerpoint/2010/main" val="121538227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p:txBody>
          <a:bodyPr/>
          <a:lstStyle/>
          <a:p>
            <a:r>
              <a:rPr lang="en-GB" dirty="0"/>
              <a:t>"No human interaction is neutral. It is either healing or wounding."</a:t>
            </a:r>
            <a:br>
              <a:rPr lang="en-GB" dirty="0"/>
            </a:br>
            <a:r>
              <a:rPr lang="en-GB" dirty="0"/>
              <a:t>- </a:t>
            </a:r>
            <a:r>
              <a:rPr lang="en-GB" dirty="0" err="1"/>
              <a:t>Dr.</a:t>
            </a:r>
            <a:r>
              <a:rPr lang="en-GB" dirty="0"/>
              <a:t> Balfour M. Mount, a Canadian physician known as the father of palliative care in North America.</a:t>
            </a:r>
          </a:p>
          <a:p>
            <a:endParaRPr lang="en-GB" dirty="0"/>
          </a:p>
          <a:p>
            <a:endParaRPr lang="en-GB" dirty="0"/>
          </a:p>
          <a:p>
            <a:endParaRPr lang="en-GB" dirty="0"/>
          </a:p>
          <a:p>
            <a:r>
              <a:rPr lang="en-GB" dirty="0" err="1"/>
              <a:t>Nirbhaya</a:t>
            </a:r>
            <a:r>
              <a:rPr lang="en-GB" dirty="0"/>
              <a:t> Movement</a:t>
            </a:r>
          </a:p>
        </p:txBody>
      </p:sp>
    </p:spTree>
    <p:extLst>
      <p:ext uri="{BB962C8B-B14F-4D97-AF65-F5344CB8AC3E}">
        <p14:creationId xmlns:p14="http://schemas.microsoft.com/office/powerpoint/2010/main" val="230155816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93A8ACB8-1CEB-4776-8565-65A66770FFD8}"/>
              </a:ext>
            </a:extLst>
          </p:cNvPr>
          <p:cNvSpPr>
            <a:spLocks noGrp="1"/>
          </p:cNvSpPr>
          <p:nvPr>
            <p:ph type="title"/>
          </p:nvPr>
        </p:nvSpPr>
        <p:spPr>
          <a:xfrm>
            <a:off x="838200" y="365126"/>
            <a:ext cx="10515600" cy="718608"/>
          </a:xfrm>
        </p:spPr>
        <p:txBody>
          <a:bodyPr/>
          <a:lstStyle/>
          <a:p>
            <a:r>
              <a:rPr lang="en-GB" dirty="0"/>
              <a:t>V</a:t>
            </a:r>
            <a:r>
              <a:rPr lang="en-GB" dirty="0" smtClean="0"/>
              <a:t>ulnerability</a:t>
            </a:r>
            <a:endParaRPr lang="en-GB" dirty="0"/>
          </a:p>
        </p:txBody>
      </p:sp>
      <p:sp>
        <p:nvSpPr>
          <p:cNvPr id="3" name="Content Placeholder 2">
            <a:extLst>
              <a:ext uri="{FF2B5EF4-FFF2-40B4-BE49-F238E27FC236}">
                <a16:creationId xmlns:a16="http://schemas.microsoft.com/office/drawing/2014/main" xmlns="" id="{086E9DD7-F9D3-4398-A693-85B671A82D3C}"/>
              </a:ext>
            </a:extLst>
          </p:cNvPr>
          <p:cNvSpPr>
            <a:spLocks noGrp="1"/>
          </p:cNvSpPr>
          <p:nvPr>
            <p:ph idx="1"/>
          </p:nvPr>
        </p:nvSpPr>
        <p:spPr>
          <a:xfrm>
            <a:off x="838200" y="1371600"/>
            <a:ext cx="10515600" cy="4864629"/>
          </a:xfrm>
        </p:spPr>
        <p:txBody>
          <a:bodyPr>
            <a:normAutofit/>
          </a:bodyPr>
          <a:lstStyle/>
          <a:p>
            <a:pPr marL="0" indent="0">
              <a:buNone/>
            </a:pPr>
            <a:r>
              <a:rPr lang="en-GB" dirty="0" smtClean="0"/>
              <a:t>Personal Factors </a:t>
            </a:r>
          </a:p>
          <a:p>
            <a:r>
              <a:rPr lang="en-GB" dirty="0" smtClean="0"/>
              <a:t>age</a:t>
            </a:r>
            <a:endParaRPr lang="en-GB" dirty="0"/>
          </a:p>
          <a:p>
            <a:r>
              <a:rPr lang="en-GB" dirty="0"/>
              <a:t>physical or mental disabilities</a:t>
            </a:r>
          </a:p>
          <a:p>
            <a:r>
              <a:rPr lang="en-GB" dirty="0"/>
              <a:t>special educational needs</a:t>
            </a:r>
          </a:p>
          <a:p>
            <a:r>
              <a:rPr lang="en-GB" dirty="0"/>
              <a:t>any </a:t>
            </a:r>
            <a:r>
              <a:rPr lang="en-GB" dirty="0" smtClean="0"/>
              <a:t>illnesses</a:t>
            </a:r>
            <a:endParaRPr lang="en-GB" dirty="0"/>
          </a:p>
          <a:p>
            <a:r>
              <a:rPr lang="en-GB" dirty="0"/>
              <a:t>Their life circumstances may include:</a:t>
            </a:r>
          </a:p>
          <a:p>
            <a:r>
              <a:rPr lang="en-GB" dirty="0"/>
              <a:t>isolation or loneliness</a:t>
            </a:r>
          </a:p>
          <a:p>
            <a:r>
              <a:rPr lang="en-GB" dirty="0"/>
              <a:t>finances and work</a:t>
            </a:r>
          </a:p>
          <a:p>
            <a:r>
              <a:rPr lang="en-GB" dirty="0"/>
              <a:t>living conditions</a:t>
            </a:r>
          </a:p>
          <a:p>
            <a:endParaRPr lang="en-GB" dirty="0"/>
          </a:p>
        </p:txBody>
      </p:sp>
    </p:spTree>
    <p:extLst>
      <p:ext uri="{BB962C8B-B14F-4D97-AF65-F5344CB8AC3E}">
        <p14:creationId xmlns:p14="http://schemas.microsoft.com/office/powerpoint/2010/main" val="337016093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a:t>An adult at risk of harm is a person aged 18 or over, whose exposure to harm through abuse, exploitation or neglect may be increased by their personal characteristics or life circumstances.</a:t>
            </a:r>
          </a:p>
        </p:txBody>
      </p:sp>
    </p:spTree>
    <p:extLst>
      <p:ext uri="{BB962C8B-B14F-4D97-AF65-F5344CB8AC3E}">
        <p14:creationId xmlns:p14="http://schemas.microsoft.com/office/powerpoint/2010/main" val="317265158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7BAAF6E7-3FC7-4B97-AED9-413ED5FAF314}"/>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xmlns="" id="{0A97E0AF-9742-4623-ADC9-A945BCA978DF}"/>
              </a:ext>
            </a:extLst>
          </p:cNvPr>
          <p:cNvSpPr>
            <a:spLocks noGrp="1"/>
          </p:cNvSpPr>
          <p:nvPr>
            <p:ph idx="1"/>
          </p:nvPr>
        </p:nvSpPr>
        <p:spPr/>
        <p:txBody>
          <a:bodyPr>
            <a:normAutofit fontScale="62500" lnSpcReduction="20000"/>
          </a:bodyPr>
          <a:lstStyle/>
          <a:p>
            <a:r>
              <a:rPr lang="en-GB" dirty="0">
                <a:hlinkClick r:id="rId3"/>
              </a:rPr>
              <a:t>https://books.google.co.uk/books?id=wEQuCAAAQBAJ&amp;printsec=frontcover&amp;dq=vulnerable+victims&amp;hl=en&amp;sa=X&amp;ved=0ahUKEwj2_oW84InjAhUmURUIHfX6Dq44ChDoAQhPMAc</a:t>
            </a:r>
            <a:endParaRPr lang="en-GB" dirty="0"/>
          </a:p>
          <a:p>
            <a:r>
              <a:rPr lang="en-GB" dirty="0">
                <a:hlinkClick r:id="rId4"/>
              </a:rPr>
              <a:t>https://www.msn.com/en-gb/news/world/alabama-woman-indicted-for-manslaughter-after-being-shot-in-the-stomach-suffering-miscarriage/ar-AADv3ea?ocid=spartandhp</a:t>
            </a:r>
            <a:endParaRPr lang="en-GB" dirty="0"/>
          </a:p>
          <a:p>
            <a:r>
              <a:rPr lang="en-GB" dirty="0">
                <a:hlinkClick r:id="rId5"/>
              </a:rPr>
              <a:t>https://books.google.co.uk/books?id=jnSXR60MwlYC&amp;pg=PA46&amp;dq=vulnerable+victims&amp;hl=en&amp;sa=X&amp;ved=0ahUKEwjuneTJ34njAhXhRxUIHeYhAq4Q6AEIOjAD#v=onepage&amp;q=vulnerable%20victims&amp;f=false</a:t>
            </a:r>
            <a:endParaRPr lang="en-GB" dirty="0"/>
          </a:p>
          <a:p>
            <a:r>
              <a:rPr lang="en-GB" dirty="0"/>
              <a:t>https://watermark.silverchair.com/400414.pdf?token=AQECAHi208BE49Ooan9kkhW_Ercy7Dm3ZL_9Cf3qfKAc485ysgAAAlgwggJUBgkqhkiG9w0BBwagggJFMIICQQIBADCCAjoGCSqGSIb3DQEHATAeBglghkgBZQMEAS4wEQQMRyPGDTDjFwCLjUEKAgEQgIICC45fb9M5SBTfviHxdgUxYa9lKwOkJTXFFPRmqBmlru_qKrVMkWcsiI5C6hwIWiGJ1I3ULYH3y_ZaWsAlw_Ja-yuZixfjahYvVrDq0yllsSXCkGlDFLrFUBgxE7CJ8Vm4s--ZwoaigTj7AM6WzTYg6-En-gYfWJerB5SsB1igqv24IEd4HSIUk8OiYAHSRequPcfUN50M2kr2lExrGENGBaPXAIe0Aih-NKjmjdlIVySNbnHE_MHxr-BRINz9eBoERp2rQ5FUERTZF9ypdcneKmDcvwbohIgeoZNR-AWAHq0Rh-q7P7haYzSYa_ny7emJTFMHfKaxFrvwxvL2j-zthnivcCkCJCYtW6-NnSOK_o_e6D_a5i8hr7tqa5ugIAuOOgchepBkOl6niYJv6-dUEVIDXktZeTIu3KVsffHG-aE436EQexjI3dnNJF77ULUHN9nEAjunovX4cbW-1YuQUhvi1eNgd5beOwYjTlvLsHmmKkOs6FfRQ3muTOjKnNOdP2JUCQ8wM8qzZW7WGRkFQVG3UVgl8PbI3w8zvVtkEDtn6UgwsA3ya2J5RM63p_R40epfDlgXeJDPqN6RJrAhvE42xn9FikihsKUQPpzaEWbaWFMXqo61xoouNVwn-6iJSdGwf7sgpBz2xn8w-lXySEHsLOfJthPme5zhK5gTY-Hdw8pZdHdgpiKMuHU</a:t>
            </a:r>
          </a:p>
        </p:txBody>
      </p:sp>
    </p:spTree>
    <p:extLst>
      <p:ext uri="{BB962C8B-B14F-4D97-AF65-F5344CB8AC3E}">
        <p14:creationId xmlns:p14="http://schemas.microsoft.com/office/powerpoint/2010/main" val="52233478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71033D03-F031-490A-96F2-F8E8624F37C3}"/>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xmlns="" id="{6078C29A-3A41-45AA-BA68-ED3648272D9E}"/>
              </a:ext>
            </a:extLst>
          </p:cNvPr>
          <p:cNvSpPr>
            <a:spLocks noGrp="1"/>
          </p:cNvSpPr>
          <p:nvPr>
            <p:ph idx="1"/>
          </p:nvPr>
        </p:nvSpPr>
        <p:spPr/>
        <p:txBody>
          <a:bodyPr>
            <a:normAutofit lnSpcReduction="10000"/>
          </a:bodyPr>
          <a:lstStyle/>
          <a:p>
            <a:r>
              <a:rPr lang="en-GB" dirty="0">
                <a:hlinkClick r:id="rId2"/>
              </a:rPr>
              <a:t>https://www.academia.edu/7743501/Risk_Victimization_and_Vulnerability</a:t>
            </a:r>
            <a:endParaRPr lang="en-GB" dirty="0"/>
          </a:p>
          <a:p>
            <a:endParaRPr lang="en-GB" dirty="0"/>
          </a:p>
          <a:p>
            <a:r>
              <a:rPr lang="en-GB" dirty="0">
                <a:hlinkClick r:id="rId3"/>
              </a:rPr>
              <a:t>http://shiloh-project.group.shef.ac.uk/on-vulnerability-and-victims-does-metoo-perpetuate-rape-culture/</a:t>
            </a:r>
            <a:endParaRPr lang="en-GB" dirty="0"/>
          </a:p>
          <a:p>
            <a:endParaRPr lang="en-GB" dirty="0"/>
          </a:p>
          <a:p>
            <a:r>
              <a:rPr lang="en-GB" dirty="0">
                <a:hlinkClick r:id="rId4"/>
              </a:rPr>
              <a:t>http://</a:t>
            </a:r>
            <a:r>
              <a:rPr lang="en-GB" dirty="0" smtClean="0">
                <a:hlinkClick r:id="rId4"/>
              </a:rPr>
              <a:t>clok.uclan.ac.uk/13401/1/Graham-Kevan-TOCrimJ%202015.pdf</a:t>
            </a:r>
            <a:endParaRPr lang="en-GB" dirty="0" smtClean="0"/>
          </a:p>
          <a:p>
            <a:r>
              <a:rPr lang="en-GB" dirty="0">
                <a:hlinkClick r:id="rId5"/>
              </a:rPr>
              <a:t>https://supportingjustice.org.uk/vulnerable-victims-we-still-havent-got-it-right/</a:t>
            </a:r>
            <a:endParaRPr lang="en-GB" dirty="0"/>
          </a:p>
        </p:txBody>
      </p:sp>
    </p:spTree>
    <p:extLst>
      <p:ext uri="{BB962C8B-B14F-4D97-AF65-F5344CB8AC3E}">
        <p14:creationId xmlns:p14="http://schemas.microsoft.com/office/powerpoint/2010/main" val="349572350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965</TotalTime>
  <Words>1655</Words>
  <Application>Microsoft Office PowerPoint</Application>
  <PresentationFormat>Widescreen</PresentationFormat>
  <Paragraphs>184</Paragraphs>
  <Slides>32</Slides>
  <Notes>12</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32</vt:i4>
      </vt:variant>
    </vt:vector>
  </HeadingPairs>
  <TitlesOfParts>
    <vt:vector size="38" baseType="lpstr">
      <vt:lpstr>ＭＳ Ｐゴシック</vt:lpstr>
      <vt:lpstr>Arial</vt:lpstr>
      <vt:lpstr>Calibri</vt:lpstr>
      <vt:lpstr>Calibri Light</vt:lpstr>
      <vt:lpstr>Garamond</vt:lpstr>
      <vt:lpstr>Office Theme</vt:lpstr>
      <vt:lpstr>Vulnerable people</vt:lpstr>
      <vt:lpstr>Vulnerable or Vulnerability </vt:lpstr>
      <vt:lpstr>Vulnerable</vt:lpstr>
      <vt:lpstr>#MeToo Movement</vt:lpstr>
      <vt:lpstr>Harvey Weinstein </vt:lpstr>
      <vt:lpstr>Fear of Crime</vt:lpstr>
      <vt:lpstr>PowerPoint Presentation</vt:lpstr>
      <vt:lpstr>Definition of Vulnerability</vt:lpstr>
      <vt:lpstr>NSPCC</vt:lpstr>
      <vt:lpstr>Adult Social Services</vt:lpstr>
      <vt:lpstr>National Health Service</vt:lpstr>
      <vt:lpstr>Others</vt:lpstr>
      <vt:lpstr>Psychology Services</vt:lpstr>
      <vt:lpstr>Discussion </vt:lpstr>
      <vt:lpstr>Some factors &amp; situations that should be taken into account in identifying people who may be vulnerable include the following</vt:lpstr>
      <vt:lpstr>PowerPoint Presentation</vt:lpstr>
      <vt:lpstr>Age</vt:lpstr>
      <vt:lpstr>When it goes wrong</vt:lpstr>
      <vt:lpstr>Marshae Jones -  Alabama, USA</vt:lpstr>
      <vt:lpstr> PEEL: Police effectiveness 2015 (vulnerability) - A national overview </vt:lpstr>
      <vt:lpstr>PEEL Police Effectiveness 2015 Review</vt:lpstr>
      <vt:lpstr>PowerPoint Presentation</vt:lpstr>
      <vt:lpstr>South Wales Police</vt:lpstr>
      <vt:lpstr>PowerPoint Presentation</vt:lpstr>
      <vt:lpstr>Discussion</vt:lpstr>
      <vt:lpstr>PowerPoint Presentation</vt:lpstr>
      <vt:lpstr>PowerPoint Presentation</vt:lpstr>
      <vt:lpstr>PowerPoint Presentation</vt:lpstr>
      <vt:lpstr>Vulnerability</vt:lpstr>
      <vt:lpstr>PowerPoint Presentation</vt:lpstr>
      <vt:lpstr>PowerPoint Presentation</vt:lpstr>
      <vt:lpstr>PowerPoint Presentation</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Vulnerable people</dc:title>
  <dc:creator>Alison Thomas (1811074)</dc:creator>
  <cp:lastModifiedBy>Jane Thomas</cp:lastModifiedBy>
  <cp:revision>24</cp:revision>
  <dcterms:created xsi:type="dcterms:W3CDTF">2019-06-30T11:16:35Z</dcterms:created>
  <dcterms:modified xsi:type="dcterms:W3CDTF">2019-09-17T13:28:01Z</dcterms:modified>
</cp:coreProperties>
</file>