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58" r:id="rId5"/>
    <p:sldId id="259" r:id="rId6"/>
    <p:sldId id="260" r:id="rId7"/>
    <p:sldId id="261" r:id="rId8"/>
    <p:sldId id="262" r:id="rId9"/>
    <p:sldId id="265" r:id="rId10"/>
    <p:sldId id="266" r:id="rId11"/>
    <p:sldId id="25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6" d="100"/>
          <a:sy n="46" d="100"/>
        </p:scale>
        <p:origin x="55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CE04C7-A3C3-4760-8B48-0A4E4935F613}"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4001523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E04C7-A3C3-4760-8B48-0A4E4935F613}"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3023993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CE04C7-A3C3-4760-8B48-0A4E4935F613}"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2889446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CE04C7-A3C3-4760-8B48-0A4E4935F613}"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2226181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CE04C7-A3C3-4760-8B48-0A4E4935F613}"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11770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CE04C7-A3C3-4760-8B48-0A4E4935F613}"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1795233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CE04C7-A3C3-4760-8B48-0A4E4935F613}"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1303741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E04C7-A3C3-4760-8B48-0A4E4935F613}"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969654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E04C7-A3C3-4760-8B48-0A4E4935F613}"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1138061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E04C7-A3C3-4760-8B48-0A4E4935F613}"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3079375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E04C7-A3C3-4760-8B48-0A4E4935F613}"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75724-ACEC-47A3-8951-32C8C2BAFB02}" type="slidenum">
              <a:rPr lang="en-GB" smtClean="0"/>
              <a:t>‹#›</a:t>
            </a:fld>
            <a:endParaRPr lang="en-GB"/>
          </a:p>
        </p:txBody>
      </p:sp>
    </p:spTree>
    <p:extLst>
      <p:ext uri="{BB962C8B-B14F-4D97-AF65-F5344CB8AC3E}">
        <p14:creationId xmlns:p14="http://schemas.microsoft.com/office/powerpoint/2010/main" val="4033685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CE04C7-A3C3-4760-8B48-0A4E4935F613}" type="datetimeFigureOut">
              <a:rPr lang="en-GB" smtClean="0"/>
              <a:t>05/11/2018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175724-ACEC-47A3-8951-32C8C2BAFB02}" type="slidenum">
              <a:rPr lang="en-GB" smtClean="0"/>
              <a:t>‹#›</a:t>
            </a:fld>
            <a:endParaRPr lang="en-GB"/>
          </a:p>
        </p:txBody>
      </p:sp>
    </p:spTree>
    <p:extLst>
      <p:ext uri="{BB962C8B-B14F-4D97-AF65-F5344CB8AC3E}">
        <p14:creationId xmlns:p14="http://schemas.microsoft.com/office/powerpoint/2010/main" val="314131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EVENT BIDDING AND LEGACY</a:t>
            </a:r>
            <a:endParaRPr lang="en-GB" dirty="0"/>
          </a:p>
        </p:txBody>
      </p:sp>
      <p:sp>
        <p:nvSpPr>
          <p:cNvPr id="3" name="Subtitle 2"/>
          <p:cNvSpPr>
            <a:spLocks noGrp="1"/>
          </p:cNvSpPr>
          <p:nvPr>
            <p:ph type="subTitle" idx="1"/>
          </p:nvPr>
        </p:nvSpPr>
        <p:spPr/>
        <p:txBody>
          <a:bodyPr/>
          <a:lstStyle/>
          <a:p>
            <a:r>
              <a:rPr lang="en-GB" dirty="0" smtClean="0"/>
              <a:t>GLOBAL SPORTS EVENTS TOURISM</a:t>
            </a:r>
            <a:endParaRPr lang="en-GB" dirty="0"/>
          </a:p>
        </p:txBody>
      </p:sp>
    </p:spTree>
    <p:extLst>
      <p:ext uri="{BB962C8B-B14F-4D97-AF65-F5344CB8AC3E}">
        <p14:creationId xmlns:p14="http://schemas.microsoft.com/office/powerpoint/2010/main" val="3891541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IOC Sustainable Development</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r>
              <a:rPr lang="en-GB" b="1" dirty="0" smtClean="0"/>
              <a:t>An important part of Olympic Movement DNA IOC (2017)</a:t>
            </a:r>
          </a:p>
          <a:p>
            <a:r>
              <a:rPr lang="en-GB" dirty="0" smtClean="0"/>
              <a:t>Sydney 1</a:t>
            </a:r>
            <a:r>
              <a:rPr lang="en-GB" baseline="30000" dirty="0" smtClean="0"/>
              <a:t>st</a:t>
            </a:r>
            <a:r>
              <a:rPr lang="en-GB" dirty="0" smtClean="0"/>
              <a:t> Green Olympics winning UN World Development Award 2001</a:t>
            </a:r>
          </a:p>
          <a:p>
            <a:r>
              <a:rPr lang="en-GB" dirty="0" err="1" smtClean="0"/>
              <a:t>Homebush</a:t>
            </a:r>
            <a:r>
              <a:rPr lang="en-GB" dirty="0" smtClean="0"/>
              <a:t> Bay Industrial Zone redeveloped into riverside Olympic Park</a:t>
            </a:r>
          </a:p>
          <a:p>
            <a:r>
              <a:rPr lang="en-GB" b="1" dirty="0" smtClean="0"/>
              <a:t>1995 </a:t>
            </a:r>
            <a:r>
              <a:rPr lang="en-GB" b="1" dirty="0" err="1" smtClean="0"/>
              <a:t>Masterplan</a:t>
            </a:r>
            <a:endParaRPr lang="en-GB" b="1" dirty="0" smtClean="0"/>
          </a:p>
          <a:p>
            <a:r>
              <a:rPr lang="en-GB" dirty="0" smtClean="0"/>
              <a:t>Urban Core – Events Venues Culture, Leisure and Retail</a:t>
            </a:r>
          </a:p>
          <a:p>
            <a:r>
              <a:rPr lang="en-GB" dirty="0" smtClean="0"/>
              <a:t>Newington – Olympic Village 5k Community</a:t>
            </a:r>
          </a:p>
          <a:p>
            <a:r>
              <a:rPr lang="en-GB" dirty="0" smtClean="0"/>
              <a:t>Millennium Parkland – Nature zones and leisure</a:t>
            </a:r>
          </a:p>
          <a:p>
            <a:r>
              <a:rPr lang="en-GB" dirty="0" smtClean="0"/>
              <a:t>Shorefront – water access</a:t>
            </a:r>
          </a:p>
          <a:p>
            <a:r>
              <a:rPr lang="en-GB" dirty="0" smtClean="0"/>
              <a:t>Stadium – Model for 21</a:t>
            </a:r>
            <a:r>
              <a:rPr lang="en-GB" baseline="30000" dirty="0" smtClean="0"/>
              <a:t>st</a:t>
            </a:r>
            <a:r>
              <a:rPr lang="en-GB" dirty="0" smtClean="0"/>
              <a:t> Century</a:t>
            </a:r>
          </a:p>
          <a:p>
            <a:r>
              <a:rPr lang="en-GB" dirty="0" smtClean="0"/>
              <a:t>Transformed into a Cultural Venue 2001</a:t>
            </a:r>
          </a:p>
          <a:p>
            <a:r>
              <a:rPr lang="en-GB" dirty="0" smtClean="0"/>
              <a:t>Olympic Museum</a:t>
            </a:r>
          </a:p>
          <a:p>
            <a:endParaRPr lang="en-GB" dirty="0"/>
          </a:p>
        </p:txBody>
      </p:sp>
    </p:spTree>
    <p:extLst>
      <p:ext uri="{BB962C8B-B14F-4D97-AF65-F5344CB8AC3E}">
        <p14:creationId xmlns:p14="http://schemas.microsoft.com/office/powerpoint/2010/main" val="424780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IOC LEGACY DEVELOPMENT</a:t>
            </a:r>
            <a:endParaRPr lang="en-GB" dirty="0"/>
          </a:p>
        </p:txBody>
      </p:sp>
      <p:sp>
        <p:nvSpPr>
          <p:cNvPr id="3" name="Content Placeholder 2"/>
          <p:cNvSpPr>
            <a:spLocks noGrp="1"/>
          </p:cNvSpPr>
          <p:nvPr>
            <p:ph idx="1"/>
          </p:nvPr>
        </p:nvSpPr>
        <p:spPr>
          <a:xfrm>
            <a:off x="107504" y="1268760"/>
            <a:ext cx="8856984" cy="5589240"/>
          </a:xfrm>
        </p:spPr>
        <p:txBody>
          <a:bodyPr>
            <a:noAutofit/>
          </a:bodyPr>
          <a:lstStyle/>
          <a:p>
            <a:r>
              <a:rPr lang="en-GB" sz="2400" dirty="0" smtClean="0"/>
              <a:t>“Nobody was thinking at the time what will happen the next day. There was no planning for that. And nobody thought that the sports facilities required a lot of money for the maintenance after the Olympic Games”                                                                                 Spyros </a:t>
            </a:r>
            <a:r>
              <a:rPr lang="en-GB" sz="2400" dirty="0" err="1" smtClean="0"/>
              <a:t>Capralos</a:t>
            </a:r>
            <a:r>
              <a:rPr lang="en-GB" sz="2400" dirty="0" smtClean="0"/>
              <a:t> Deputy CEO Greek Org. Committee </a:t>
            </a:r>
            <a:endParaRPr lang="en-GB" sz="2400" dirty="0"/>
          </a:p>
          <a:p>
            <a:r>
              <a:rPr lang="en-GB" sz="2400" dirty="0" smtClean="0"/>
              <a:t>IOC (2017) Olympic Park is now used as a Sports Events Venue…….remote from Tourist Attractions and no F&amp;B to encourage usage……. </a:t>
            </a:r>
          </a:p>
          <a:p>
            <a:r>
              <a:rPr lang="en-GB" sz="2400" dirty="0" smtClean="0"/>
              <a:t>Lack of post Olympics legacy has left most of </a:t>
            </a:r>
            <a:r>
              <a:rPr lang="en-GB" sz="2400" dirty="0" err="1" smtClean="0"/>
              <a:t>Athen’s</a:t>
            </a:r>
            <a:r>
              <a:rPr lang="en-GB" sz="2400" dirty="0" smtClean="0"/>
              <a:t> stadiums heavily underused. Greece’s financial difficulties have had considerable consequences…..</a:t>
            </a:r>
          </a:p>
          <a:p>
            <a:r>
              <a:rPr lang="en-GB" sz="2400" dirty="0" smtClean="0"/>
              <a:t>Olympics provided Athens with an improved public transport system – not to mention 1</a:t>
            </a:r>
            <a:r>
              <a:rPr lang="en-GB" sz="2400" baseline="30000" dirty="0" smtClean="0"/>
              <a:t>st</a:t>
            </a:r>
            <a:r>
              <a:rPr lang="en-GB" sz="2400" dirty="0" smtClean="0"/>
              <a:t> century identity……</a:t>
            </a:r>
          </a:p>
        </p:txBody>
      </p:sp>
    </p:spTree>
    <p:extLst>
      <p:ext uri="{BB962C8B-B14F-4D97-AF65-F5344CB8AC3E}">
        <p14:creationId xmlns:p14="http://schemas.microsoft.com/office/powerpoint/2010/main" val="4134181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IOC BIDDING ISSUES</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“Hosting the Olympics means placing a bet on the future. Host cities have 7 years in which to plan, from election to opening ceremony. 7 long years during which time anything can  and happen: a financial crisis, a natural disaster, a change of Government and so on. The key is not to panic, learn to compromise and not to lose sight of the goal.”</a:t>
            </a:r>
          </a:p>
          <a:p>
            <a:r>
              <a:rPr lang="en-GB" dirty="0" smtClean="0"/>
              <a:t>Legacy 1</a:t>
            </a:r>
            <a:r>
              <a:rPr lang="en-GB" baseline="30000" dirty="0" smtClean="0"/>
              <a:t>st</a:t>
            </a:r>
            <a:r>
              <a:rPr lang="en-GB" dirty="0" smtClean="0"/>
              <a:t> appeared in the Olympic Charter in 2003</a:t>
            </a:r>
          </a:p>
          <a:p>
            <a:r>
              <a:rPr lang="en-GB" dirty="0" smtClean="0"/>
              <a:t>London 1</a:t>
            </a:r>
            <a:r>
              <a:rPr lang="en-GB" baseline="30000" dirty="0" smtClean="0"/>
              <a:t>st</a:t>
            </a:r>
            <a:r>
              <a:rPr lang="en-GB" dirty="0" smtClean="0"/>
              <a:t> City to include LT planning in the bid</a:t>
            </a:r>
          </a:p>
          <a:p>
            <a:r>
              <a:rPr lang="en-GB" dirty="0" smtClean="0"/>
              <a:t>London turned to the future</a:t>
            </a:r>
          </a:p>
        </p:txBody>
      </p:sp>
    </p:spTree>
    <p:extLst>
      <p:ext uri="{BB962C8B-B14F-4D97-AF65-F5344CB8AC3E}">
        <p14:creationId xmlns:p14="http://schemas.microsoft.com/office/powerpoint/2010/main" val="57961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OLYMPIC LEGACY</a:t>
            </a:r>
            <a:endParaRPr lang="en-GB" dirty="0"/>
          </a:p>
        </p:txBody>
      </p:sp>
      <p:sp>
        <p:nvSpPr>
          <p:cNvPr id="3" name="Content Placeholder 2"/>
          <p:cNvSpPr>
            <a:spLocks noGrp="1"/>
          </p:cNvSpPr>
          <p:nvPr>
            <p:ph idx="1"/>
          </p:nvPr>
        </p:nvSpPr>
        <p:spPr>
          <a:xfrm>
            <a:off x="683568" y="1556792"/>
            <a:ext cx="7920880" cy="5301208"/>
          </a:xfrm>
        </p:spPr>
        <p:txBody>
          <a:bodyPr>
            <a:normAutofit/>
          </a:bodyPr>
          <a:lstStyle/>
          <a:p>
            <a:r>
              <a:rPr lang="en-GB" dirty="0" smtClean="0"/>
              <a:t>“As a concept “legacy” includes as set of experiences handed down from one edition of the games to the next. Every Olympiad learns from it’s predecessors’ successes and failures.”    IOC (2017)</a:t>
            </a:r>
          </a:p>
          <a:p>
            <a:endParaRPr lang="en-GB" dirty="0" smtClean="0"/>
          </a:p>
          <a:p>
            <a:r>
              <a:rPr lang="en-GB" dirty="0" smtClean="0"/>
              <a:t>“The trouble with LT planning is the number of imponderables involved. The answer is to make planning flexible enough to cope with change”                                             IOC (2017)</a:t>
            </a:r>
          </a:p>
        </p:txBody>
      </p:sp>
    </p:spTree>
    <p:extLst>
      <p:ext uri="{BB962C8B-B14F-4D97-AF65-F5344CB8AC3E}">
        <p14:creationId xmlns:p14="http://schemas.microsoft.com/office/powerpoint/2010/main" val="272501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LONDON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1997 BOA commissioned audit to assess London as a potential host city for 2012</a:t>
            </a:r>
          </a:p>
          <a:p>
            <a:r>
              <a:rPr lang="en-GB" dirty="0" smtClean="0"/>
              <a:t>2003 Identified 3 possible locations based on potential, transport and legacy – Wembley, Pickets Lock or Stratford </a:t>
            </a:r>
          </a:p>
          <a:p>
            <a:r>
              <a:rPr lang="en-GB" dirty="0" smtClean="0"/>
              <a:t>2005 Consortium selected to develop legacy plans</a:t>
            </a:r>
          </a:p>
          <a:p>
            <a:r>
              <a:rPr lang="en-GB" dirty="0" smtClean="0"/>
              <a:t>Legacy from the start via Legacy </a:t>
            </a:r>
            <a:r>
              <a:rPr lang="en-GB" dirty="0" err="1" smtClean="0"/>
              <a:t>Masterplan</a:t>
            </a:r>
            <a:r>
              <a:rPr lang="en-GB" dirty="0" smtClean="0"/>
              <a:t> Framework (Blueprint)</a:t>
            </a:r>
          </a:p>
          <a:p>
            <a:r>
              <a:rPr lang="en-GB" dirty="0" smtClean="0"/>
              <a:t>Housing, Schools, Business, Health to create a new urban development area – Lea Valley</a:t>
            </a:r>
          </a:p>
          <a:p>
            <a:r>
              <a:rPr lang="en-GB" dirty="0" smtClean="0"/>
              <a:t>2011 New version – Legacy Communities Scheme</a:t>
            </a:r>
          </a:p>
          <a:p>
            <a:r>
              <a:rPr lang="en-GB" dirty="0" smtClean="0"/>
              <a:t>Infrastructure development, land usage, access </a:t>
            </a:r>
            <a:r>
              <a:rPr lang="en-GB" dirty="0" err="1" smtClean="0"/>
              <a:t>etc</a:t>
            </a:r>
            <a:r>
              <a:rPr lang="en-GB" dirty="0" smtClean="0"/>
              <a:t> for planning decisions</a:t>
            </a:r>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140228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 LEGACY</a:t>
            </a:r>
            <a:endParaRPr lang="en-GB" dirty="0"/>
          </a:p>
        </p:txBody>
      </p:sp>
      <p:sp>
        <p:nvSpPr>
          <p:cNvPr id="3" name="Content Placeholder 2"/>
          <p:cNvSpPr>
            <a:spLocks noGrp="1"/>
          </p:cNvSpPr>
          <p:nvPr>
            <p:ph idx="1"/>
          </p:nvPr>
        </p:nvSpPr>
        <p:spPr/>
        <p:txBody>
          <a:bodyPr/>
          <a:lstStyle/>
          <a:p>
            <a:r>
              <a:rPr lang="en-GB" dirty="0" smtClean="0"/>
              <a:t>2012 Park and Stadium close</a:t>
            </a:r>
          </a:p>
          <a:p>
            <a:r>
              <a:rPr lang="en-GB" dirty="0" smtClean="0"/>
              <a:t>2013 North Park reopens</a:t>
            </a:r>
          </a:p>
          <a:p>
            <a:r>
              <a:rPr lang="en-GB" dirty="0" smtClean="0"/>
              <a:t>2014 Aquatic Centre reopens</a:t>
            </a:r>
          </a:p>
          <a:p>
            <a:r>
              <a:rPr lang="en-GB" dirty="0" smtClean="0"/>
              <a:t>2015 West Ham agreed as new tenants</a:t>
            </a:r>
          </a:p>
          <a:p>
            <a:r>
              <a:rPr lang="en-GB" dirty="0" smtClean="0"/>
              <a:t>Here East – Enterprise, BT Sport</a:t>
            </a:r>
          </a:p>
          <a:p>
            <a:r>
              <a:rPr lang="en-GB" dirty="0" smtClean="0"/>
              <a:t>5,300 direct jobs 2,200 jobs in the community</a:t>
            </a:r>
          </a:p>
          <a:p>
            <a:r>
              <a:rPr lang="en-GB" dirty="0" smtClean="0"/>
              <a:t>2018 Here East Campus Scheduled to open</a:t>
            </a:r>
          </a:p>
        </p:txBody>
      </p:sp>
    </p:spTree>
    <p:extLst>
      <p:ext uri="{BB962C8B-B14F-4D97-AF65-F5344CB8AC3E}">
        <p14:creationId xmlns:p14="http://schemas.microsoft.com/office/powerpoint/2010/main" val="7204143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LT LEGACY -2030</a:t>
            </a:r>
            <a:endParaRPr lang="en-GB" dirty="0"/>
          </a:p>
        </p:txBody>
      </p:sp>
      <p:sp>
        <p:nvSpPr>
          <p:cNvPr id="3" name="Content Placeholder 2"/>
          <p:cNvSpPr>
            <a:spLocks noGrp="1"/>
          </p:cNvSpPr>
          <p:nvPr>
            <p:ph idx="1"/>
          </p:nvPr>
        </p:nvSpPr>
        <p:spPr/>
        <p:txBody>
          <a:bodyPr>
            <a:normAutofit lnSpcReduction="10000"/>
          </a:bodyPr>
          <a:lstStyle/>
          <a:p>
            <a:r>
              <a:rPr lang="en-GB" dirty="0" smtClean="0"/>
              <a:t>2021 </a:t>
            </a:r>
            <a:r>
              <a:rPr lang="en-GB" dirty="0" err="1" smtClean="0"/>
              <a:t>Inaugaration</a:t>
            </a:r>
            <a:r>
              <a:rPr lang="en-GB" dirty="0" smtClean="0"/>
              <a:t> of </a:t>
            </a:r>
            <a:r>
              <a:rPr lang="en-GB" dirty="0" err="1" smtClean="0"/>
              <a:t>d’Olympicopolis</a:t>
            </a:r>
            <a:endParaRPr lang="en-GB" dirty="0" smtClean="0"/>
          </a:p>
          <a:p>
            <a:r>
              <a:rPr lang="en-GB" dirty="0" smtClean="0"/>
              <a:t>Culture venues V&amp;A, </a:t>
            </a:r>
            <a:r>
              <a:rPr lang="en-GB" dirty="0" err="1" smtClean="0"/>
              <a:t>Smithstonian</a:t>
            </a:r>
            <a:r>
              <a:rPr lang="en-GB" dirty="0" smtClean="0"/>
              <a:t> Institute</a:t>
            </a:r>
          </a:p>
          <a:p>
            <a:r>
              <a:rPr lang="en-GB" dirty="0" smtClean="0"/>
              <a:t>Stratford Waterfront – University of Arts</a:t>
            </a:r>
          </a:p>
          <a:p>
            <a:r>
              <a:rPr lang="en-GB" dirty="0" smtClean="0"/>
              <a:t>UCL East</a:t>
            </a:r>
          </a:p>
          <a:p>
            <a:r>
              <a:rPr lang="en-GB" dirty="0" smtClean="0"/>
              <a:t>Expected 3K jobs and 1.5m additional visitors</a:t>
            </a:r>
          </a:p>
          <a:p>
            <a:r>
              <a:rPr lang="en-GB" dirty="0" smtClean="0"/>
              <a:t>2025 </a:t>
            </a:r>
          </a:p>
          <a:p>
            <a:r>
              <a:rPr lang="en-GB" dirty="0" smtClean="0"/>
              <a:t>International Quarter – New Shopping Venue</a:t>
            </a:r>
          </a:p>
          <a:p>
            <a:r>
              <a:rPr lang="en-GB" dirty="0" smtClean="0"/>
              <a:t>Expected 25K new jobs</a:t>
            </a:r>
          </a:p>
          <a:p>
            <a:endParaRPr lang="en-GB" dirty="0"/>
          </a:p>
        </p:txBody>
      </p:sp>
    </p:spTree>
    <p:extLst>
      <p:ext uri="{BB962C8B-B14F-4D97-AF65-F5344CB8AC3E}">
        <p14:creationId xmlns:p14="http://schemas.microsoft.com/office/powerpoint/2010/main" val="34798167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2020 Tokyo Vision</a:t>
            </a:r>
            <a:endParaRPr lang="en-GB" dirty="0"/>
          </a:p>
        </p:txBody>
      </p:sp>
      <p:sp>
        <p:nvSpPr>
          <p:cNvPr id="3" name="Content Placeholder 2"/>
          <p:cNvSpPr>
            <a:spLocks noGrp="1"/>
          </p:cNvSpPr>
          <p:nvPr>
            <p:ph idx="1"/>
          </p:nvPr>
        </p:nvSpPr>
        <p:spPr>
          <a:xfrm>
            <a:off x="251520" y="1600200"/>
            <a:ext cx="8892480" cy="4525963"/>
          </a:xfrm>
        </p:spPr>
        <p:txBody>
          <a:bodyPr>
            <a:normAutofit fontScale="92500" lnSpcReduction="20000"/>
          </a:bodyPr>
          <a:lstStyle/>
          <a:p>
            <a:r>
              <a:rPr lang="en-GB" dirty="0" smtClean="0"/>
              <a:t>Stadium in the middle of Tokyo Time stopping sensory experience</a:t>
            </a:r>
          </a:p>
          <a:p>
            <a:r>
              <a:rPr lang="en-GB" dirty="0" smtClean="0"/>
              <a:t>Transport audiences just as opera does at it’s best</a:t>
            </a:r>
          </a:p>
          <a:p>
            <a:r>
              <a:rPr lang="en-GB" dirty="0" smtClean="0"/>
              <a:t>Evoke the spirit of rooms in which Japanese tea ceremonies are conducted using minimal or spare forms</a:t>
            </a:r>
          </a:p>
          <a:p>
            <a:r>
              <a:rPr lang="en-GB" dirty="0" smtClean="0"/>
              <a:t>Make a roof of water around which the Olympic flame can run</a:t>
            </a:r>
          </a:p>
          <a:p>
            <a:r>
              <a:rPr lang="en-GB" dirty="0" smtClean="0"/>
              <a:t>Offer places for walks surrounded by greenery and </a:t>
            </a:r>
            <a:r>
              <a:rPr lang="en-GB" dirty="0" err="1" smtClean="0"/>
              <a:t>gards</a:t>
            </a:r>
            <a:endParaRPr lang="en-GB" dirty="0"/>
          </a:p>
        </p:txBody>
      </p:sp>
    </p:spTree>
    <p:extLst>
      <p:ext uri="{BB962C8B-B14F-4D97-AF65-F5344CB8AC3E}">
        <p14:creationId xmlns:p14="http://schemas.microsoft.com/office/powerpoint/2010/main" val="378850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IOC’s view of Sustainability?</a:t>
            </a:r>
            <a:endParaRPr lang="en-GB" dirty="0"/>
          </a:p>
        </p:txBody>
      </p:sp>
      <p:sp>
        <p:nvSpPr>
          <p:cNvPr id="3" name="Content Placeholder 2"/>
          <p:cNvSpPr>
            <a:spLocks noGrp="1"/>
          </p:cNvSpPr>
          <p:nvPr>
            <p:ph idx="1"/>
          </p:nvPr>
        </p:nvSpPr>
        <p:spPr>
          <a:xfrm>
            <a:off x="457200" y="1600200"/>
            <a:ext cx="8229600" cy="5257800"/>
          </a:xfrm>
        </p:spPr>
        <p:txBody>
          <a:bodyPr>
            <a:normAutofit fontScale="92500" lnSpcReduction="20000"/>
          </a:bodyPr>
          <a:lstStyle/>
          <a:p>
            <a:r>
              <a:rPr lang="en-GB" dirty="0" smtClean="0"/>
              <a:t>De Coubertin’s Olympia Vision in 1906 of a </a:t>
            </a:r>
            <a:r>
              <a:rPr lang="en-GB" dirty="0" err="1" smtClean="0"/>
              <a:t>permentant</a:t>
            </a:r>
            <a:r>
              <a:rPr lang="en-GB" dirty="0" smtClean="0"/>
              <a:t> Olympic home to host the games on the banks of Lake Geneva and raise visibility</a:t>
            </a:r>
          </a:p>
          <a:p>
            <a:r>
              <a:rPr lang="en-GB" dirty="0" smtClean="0"/>
              <a:t>“It is now for the architects to fulfil the great dream, to let soar from their brains a </a:t>
            </a:r>
            <a:r>
              <a:rPr lang="en-GB" dirty="0" err="1" smtClean="0"/>
              <a:t>replendent</a:t>
            </a:r>
            <a:r>
              <a:rPr lang="en-GB" dirty="0" smtClean="0"/>
              <a:t> Olympia, at once original in it modernism and imposing in its traditionalism, but above all perfectly suited to it’s function. ……Perhaps the hour will strike when the dream already committed to paper will be built in reality…..”     De Coubertin, P (1906)</a:t>
            </a:r>
          </a:p>
          <a:p>
            <a:r>
              <a:rPr lang="en-GB" dirty="0" smtClean="0"/>
              <a:t>“Stadium cannot be called Sustainable on basis of its finished product” IOC (2017)</a:t>
            </a:r>
            <a:endParaRPr lang="en-GB" dirty="0"/>
          </a:p>
        </p:txBody>
      </p:sp>
    </p:spTree>
    <p:extLst>
      <p:ext uri="{BB962C8B-B14F-4D97-AF65-F5344CB8AC3E}">
        <p14:creationId xmlns:p14="http://schemas.microsoft.com/office/powerpoint/2010/main" val="110073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DEVELOPMENT AND LEGACY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IOC (2017) “Like intertwined DNA helixes, sustainable development and legacy are intrinsically connected notions”</a:t>
            </a:r>
          </a:p>
          <a:p>
            <a:r>
              <a:rPr lang="en-GB" dirty="0" smtClean="0"/>
              <a:t>Key IOC Principles</a:t>
            </a:r>
          </a:p>
          <a:p>
            <a:r>
              <a:rPr lang="en-GB" dirty="0" smtClean="0"/>
              <a:t>IOC Sustainable Stadium Labels</a:t>
            </a:r>
          </a:p>
          <a:p>
            <a:endParaRPr lang="en-GB" dirty="0" smtClean="0"/>
          </a:p>
          <a:p>
            <a:r>
              <a:rPr lang="en-GB" dirty="0" smtClean="0"/>
              <a:t>Build the Olympic Stadium of tomorrow?</a:t>
            </a:r>
          </a:p>
          <a:p>
            <a:endParaRPr lang="en-GB" dirty="0"/>
          </a:p>
          <a:p>
            <a:pPr marL="0" indent="0">
              <a:buNone/>
            </a:pPr>
            <a:r>
              <a:rPr lang="en-GB" dirty="0" smtClean="0"/>
              <a:t>www.olympic.org/serious-game-olympic-stadium</a:t>
            </a:r>
            <a:endParaRPr lang="en-GB" dirty="0"/>
          </a:p>
        </p:txBody>
      </p:sp>
    </p:spTree>
    <p:extLst>
      <p:ext uri="{BB962C8B-B14F-4D97-AF65-F5344CB8AC3E}">
        <p14:creationId xmlns:p14="http://schemas.microsoft.com/office/powerpoint/2010/main" val="3970735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TotalTime>
  <Words>758</Words>
  <Application>Microsoft Office PowerPoint</Application>
  <PresentationFormat>On-screen Show (4:3)</PresentationFormat>
  <Paragraphs>72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EVENT BIDDING AND LEGACY</vt:lpstr>
      <vt:lpstr>IOC Sustainable Development</vt:lpstr>
      <vt:lpstr>IOC LEGACY DEVELOPMENT</vt:lpstr>
      <vt:lpstr>IOC BIDDING ISSUES</vt:lpstr>
      <vt:lpstr>OLYMPIC LEGACY</vt:lpstr>
      <vt:lpstr>LONDON</vt:lpstr>
      <vt:lpstr>ST LEGACY</vt:lpstr>
      <vt:lpstr>LT LEGACY -2030</vt:lpstr>
      <vt:lpstr>2020 Tokyo Vision</vt:lpstr>
      <vt:lpstr>IOC’s view of Sustainability?</vt:lpstr>
      <vt:lpstr>SUSTAINABLE DEVELOPMENT AND LEGACY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BIDDING AND LEGACY</dc:title>
  <dc:creator>SBSTablet12</dc:creator>
  <cp:lastModifiedBy>Jacqui Jones</cp:lastModifiedBy>
  <cp:revision>10</cp:revision>
  <dcterms:created xsi:type="dcterms:W3CDTF">2017-11-26T10:09:14Z</dcterms:created>
  <dcterms:modified xsi:type="dcterms:W3CDTF">2018-11-05T16:57:55Z</dcterms:modified>
</cp:coreProperties>
</file>