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5B720C-D8A4-DE3D-BC3C-2323B964A113}" v="22" dt="2021-03-29T11:18:13.20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36738" autoAdjust="0"/>
  </p:normalViewPr>
  <p:slideViewPr>
    <p:cSldViewPr>
      <p:cViewPr>
        <p:scale>
          <a:sx n="100" d="100"/>
          <a:sy n="100" d="100"/>
        </p:scale>
        <p:origin x="-516" y="15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E5B720C-D8A4-DE3D-BC3C-2323B964A113}"/>
    <pc:docChg chg="modSld">
      <pc:chgData name="" userId="" providerId="" clId="Web-{CE5B720C-D8A4-DE3D-BC3C-2323B964A113}" dt="2021-03-29T11:16:09.048" v="1" actId="20577"/>
      <pc:docMkLst>
        <pc:docMk/>
      </pc:docMkLst>
      <pc:sldChg chg="modSp">
        <pc:chgData name="" userId="" providerId="" clId="Web-{CE5B720C-D8A4-DE3D-BC3C-2323B964A113}" dt="2021-03-29T11:16:09.048" v="1" actId="20577"/>
        <pc:sldMkLst>
          <pc:docMk/>
          <pc:sldMk cId="0" sldId="265"/>
        </pc:sldMkLst>
        <pc:spChg chg="mod">
          <ac:chgData name="" userId="" providerId="" clId="Web-{CE5B720C-D8A4-DE3D-BC3C-2323B964A113}" dt="2021-03-29T11:16:09.048" v="1" actId="20577"/>
          <ac:spMkLst>
            <pc:docMk/>
            <pc:sldMk cId="0" sldId="265"/>
            <ac:spMk id="3" creationId="{00000000-0000-0000-0000-000000000000}"/>
          </ac:spMkLst>
        </pc:spChg>
      </pc:sldChg>
    </pc:docChg>
  </pc:docChgLst>
  <pc:docChgLst>
    <pc:chgData name="Nurul Huqe (1815082)" userId="S::1815082@student.uwtsd.ac.uk::b8f726e4-b81a-4efe-9ccf-d6b0d35f2abe" providerId="AD" clId="Web-{CE5B720C-D8A4-DE3D-BC3C-2323B964A113}"/>
    <pc:docChg chg="modSld">
      <pc:chgData name="Nurul Huqe (1815082)" userId="S::1815082@student.uwtsd.ac.uk::b8f726e4-b81a-4efe-9ccf-d6b0d35f2abe" providerId="AD" clId="Web-{CE5B720C-D8A4-DE3D-BC3C-2323B964A113}" dt="2021-03-29T11:18:13.207" v="9" actId="20577"/>
      <pc:docMkLst>
        <pc:docMk/>
      </pc:docMkLst>
      <pc:sldChg chg="modSp">
        <pc:chgData name="Nurul Huqe (1815082)" userId="S::1815082@student.uwtsd.ac.uk::b8f726e4-b81a-4efe-9ccf-d6b0d35f2abe" providerId="AD" clId="Web-{CE5B720C-D8A4-DE3D-BC3C-2323B964A113}" dt="2021-03-29T11:18:13.207" v="9" actId="20577"/>
        <pc:sldMkLst>
          <pc:docMk/>
          <pc:sldMk cId="0" sldId="265"/>
        </pc:sldMkLst>
        <pc:spChg chg="mod">
          <ac:chgData name="Nurul Huqe (1815082)" userId="S::1815082@student.uwtsd.ac.uk::b8f726e4-b81a-4efe-9ccf-d6b0d35f2abe" providerId="AD" clId="Web-{CE5B720C-D8A4-DE3D-BC3C-2323B964A113}" dt="2021-03-29T11:18:13.207" v="9" actId="20577"/>
          <ac:spMkLst>
            <pc:docMk/>
            <pc:sldMk cId="0" sldId="265"/>
            <ac:spMk id="2" creationId="{00000000-0000-0000-0000-000000000000}"/>
          </ac:spMkLst>
        </pc:spChg>
        <pc:spChg chg="mod">
          <ac:chgData name="Nurul Huqe (1815082)" userId="S::1815082@student.uwtsd.ac.uk::b8f726e4-b81a-4efe-9ccf-d6b0d35f2abe" providerId="AD" clId="Web-{CE5B720C-D8A4-DE3D-BC3C-2323B964A113}" dt="2021-03-29T11:16:45.627" v="7" actId="20577"/>
          <ac:spMkLst>
            <pc:docMk/>
            <pc:sldMk cId="0" sldId="265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8AFB62-FD8C-4301-A8E3-FC2112495C8E}" type="doc">
      <dgm:prSet loTypeId="urn:microsoft.com/office/officeart/2005/8/layout/radial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7940BC0-6EAE-42DF-8757-130F9F07830B}">
      <dgm:prSet phldrT="[Text]" custT="1"/>
      <dgm:spPr/>
      <dgm:t>
        <a:bodyPr/>
        <a:lstStyle/>
        <a:p>
          <a:r>
            <a:rPr lang="en-GB" sz="1200" dirty="0">
              <a:latin typeface="+mj-lt"/>
            </a:rPr>
            <a:t>Industry Rivalry</a:t>
          </a:r>
        </a:p>
      </dgm:t>
    </dgm:pt>
    <dgm:pt modelId="{F0B88B0A-2E3F-4CAA-AF39-E3F4A8FA0058}" type="parTrans" cxnId="{170652DD-0921-4540-9563-9B6BD6BE68F7}">
      <dgm:prSet/>
      <dgm:spPr/>
      <dgm:t>
        <a:bodyPr/>
        <a:lstStyle/>
        <a:p>
          <a:endParaRPr lang="en-GB"/>
        </a:p>
      </dgm:t>
    </dgm:pt>
    <dgm:pt modelId="{8994B1F5-C710-48C4-9A04-762E8ECC81B3}" type="sibTrans" cxnId="{170652DD-0921-4540-9563-9B6BD6BE68F7}">
      <dgm:prSet/>
      <dgm:spPr/>
      <dgm:t>
        <a:bodyPr/>
        <a:lstStyle/>
        <a:p>
          <a:endParaRPr lang="en-GB"/>
        </a:p>
      </dgm:t>
    </dgm:pt>
    <dgm:pt modelId="{3BB6CE8C-5516-4C55-88D2-B7696DB3A248}">
      <dgm:prSet phldrT="[Text]" custT="1"/>
      <dgm:spPr/>
      <dgm:t>
        <a:bodyPr/>
        <a:lstStyle/>
        <a:p>
          <a:r>
            <a:rPr lang="en-GB" sz="1100" dirty="0"/>
            <a:t>Power of suppliers</a:t>
          </a:r>
        </a:p>
      </dgm:t>
    </dgm:pt>
    <dgm:pt modelId="{0884935A-F906-4355-BA01-CA01B6A85B82}" type="parTrans" cxnId="{2F2F025F-ED39-4293-9D12-311FA6629047}">
      <dgm:prSet/>
      <dgm:spPr/>
      <dgm:t>
        <a:bodyPr/>
        <a:lstStyle/>
        <a:p>
          <a:endParaRPr lang="en-GB"/>
        </a:p>
      </dgm:t>
    </dgm:pt>
    <dgm:pt modelId="{EB7EA5DA-6CC2-41EC-9983-07BED1CD5261}" type="sibTrans" cxnId="{2F2F025F-ED39-4293-9D12-311FA6629047}">
      <dgm:prSet/>
      <dgm:spPr/>
      <dgm:t>
        <a:bodyPr/>
        <a:lstStyle/>
        <a:p>
          <a:endParaRPr lang="en-GB"/>
        </a:p>
      </dgm:t>
    </dgm:pt>
    <dgm:pt modelId="{DBCA6944-B00F-4C7A-AD6B-946C7FEAD641}">
      <dgm:prSet phldrT="[Text]" custT="1"/>
      <dgm:spPr/>
      <dgm:t>
        <a:bodyPr/>
        <a:lstStyle/>
        <a:p>
          <a:r>
            <a:rPr lang="en-GB" sz="1200" dirty="0"/>
            <a:t>Threats of  substitutes</a:t>
          </a:r>
        </a:p>
      </dgm:t>
    </dgm:pt>
    <dgm:pt modelId="{9B823548-8B72-4AA0-9081-2E00EC367C14}" type="parTrans" cxnId="{0CF010C5-10B6-406E-965D-A6183C559AAA}">
      <dgm:prSet/>
      <dgm:spPr/>
      <dgm:t>
        <a:bodyPr/>
        <a:lstStyle/>
        <a:p>
          <a:endParaRPr lang="en-GB"/>
        </a:p>
      </dgm:t>
    </dgm:pt>
    <dgm:pt modelId="{1CFA67B3-DBE8-4D13-BB06-911D922E9413}" type="sibTrans" cxnId="{0CF010C5-10B6-406E-965D-A6183C559AAA}">
      <dgm:prSet/>
      <dgm:spPr/>
      <dgm:t>
        <a:bodyPr/>
        <a:lstStyle/>
        <a:p>
          <a:endParaRPr lang="en-GB"/>
        </a:p>
      </dgm:t>
    </dgm:pt>
    <dgm:pt modelId="{A9EAE43B-4AE3-4A3E-9C83-69612EEB2A04}">
      <dgm:prSet phldrT="[Text]" custT="1"/>
      <dgm:spPr/>
      <dgm:t>
        <a:bodyPr/>
        <a:lstStyle/>
        <a:p>
          <a:r>
            <a:rPr lang="en-GB" sz="1200" dirty="0"/>
            <a:t>Power of buyers</a:t>
          </a:r>
        </a:p>
      </dgm:t>
    </dgm:pt>
    <dgm:pt modelId="{2E3F3654-E4C5-4508-BB3A-5B7D4FC0A7D8}" type="parTrans" cxnId="{9E5550A1-C5F6-4B26-87A1-9DF3A0AC577E}">
      <dgm:prSet/>
      <dgm:spPr/>
      <dgm:t>
        <a:bodyPr/>
        <a:lstStyle/>
        <a:p>
          <a:endParaRPr lang="en-GB"/>
        </a:p>
      </dgm:t>
    </dgm:pt>
    <dgm:pt modelId="{E0EDD916-6193-4EB6-86F7-7E5B7B3D9B45}" type="sibTrans" cxnId="{9E5550A1-C5F6-4B26-87A1-9DF3A0AC577E}">
      <dgm:prSet/>
      <dgm:spPr/>
      <dgm:t>
        <a:bodyPr/>
        <a:lstStyle/>
        <a:p>
          <a:endParaRPr lang="en-GB"/>
        </a:p>
      </dgm:t>
    </dgm:pt>
    <dgm:pt modelId="{438CF82D-3CB2-4DA1-AAD7-C494BA708B24}">
      <dgm:prSet phldrT="[Text]" custT="1"/>
      <dgm:spPr/>
      <dgm:t>
        <a:bodyPr/>
        <a:lstStyle/>
        <a:p>
          <a:r>
            <a:rPr lang="en-GB" sz="1200" dirty="0">
              <a:latin typeface="+mj-lt"/>
            </a:rPr>
            <a:t>Threats of new entrants</a:t>
          </a:r>
        </a:p>
      </dgm:t>
    </dgm:pt>
    <dgm:pt modelId="{6E639D5A-1C50-43F0-8E73-4E6265BCADA6}" type="parTrans" cxnId="{BBEC87F0-3DC2-40C3-B721-F2F0D39D72B5}">
      <dgm:prSet/>
      <dgm:spPr/>
      <dgm:t>
        <a:bodyPr/>
        <a:lstStyle/>
        <a:p>
          <a:endParaRPr lang="en-GB"/>
        </a:p>
      </dgm:t>
    </dgm:pt>
    <dgm:pt modelId="{567383ED-46F2-4402-BFE7-69D827FE71A2}" type="sibTrans" cxnId="{BBEC87F0-3DC2-40C3-B721-F2F0D39D72B5}">
      <dgm:prSet/>
      <dgm:spPr/>
      <dgm:t>
        <a:bodyPr/>
        <a:lstStyle/>
        <a:p>
          <a:endParaRPr lang="en-GB"/>
        </a:p>
      </dgm:t>
    </dgm:pt>
    <dgm:pt modelId="{E5AD1047-5FEA-410F-8649-B2F25CD02BEB}" type="pres">
      <dgm:prSet presAssocID="{BA8AFB62-FD8C-4301-A8E3-FC2112495C8E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BF47828-3391-4334-B63E-3FBB82DEC560}" type="pres">
      <dgm:prSet presAssocID="{37940BC0-6EAE-42DF-8757-130F9F07830B}" presName="centerShape" presStyleLbl="node0" presStyleIdx="0" presStyleCnt="1"/>
      <dgm:spPr/>
    </dgm:pt>
    <dgm:pt modelId="{BB54E1CD-AAB6-4160-B617-75D618A7FAF3}" type="pres">
      <dgm:prSet presAssocID="{0884935A-F906-4355-BA01-CA01B6A85B82}" presName="Name9" presStyleLbl="parChTrans1D2" presStyleIdx="0" presStyleCnt="4"/>
      <dgm:spPr/>
    </dgm:pt>
    <dgm:pt modelId="{D5626E28-C74E-4721-80FA-7BFDEF690E6F}" type="pres">
      <dgm:prSet presAssocID="{0884935A-F906-4355-BA01-CA01B6A85B82}" presName="connTx" presStyleLbl="parChTrans1D2" presStyleIdx="0" presStyleCnt="4"/>
      <dgm:spPr/>
    </dgm:pt>
    <dgm:pt modelId="{F5FD695C-3C48-481B-8A95-88916E6C0618}" type="pres">
      <dgm:prSet presAssocID="{3BB6CE8C-5516-4C55-88D2-B7696DB3A248}" presName="node" presStyleLbl="node1" presStyleIdx="0" presStyleCnt="4">
        <dgm:presLayoutVars>
          <dgm:bulletEnabled val="1"/>
        </dgm:presLayoutVars>
      </dgm:prSet>
      <dgm:spPr/>
    </dgm:pt>
    <dgm:pt modelId="{4679D9B3-23FB-48EE-B364-5BA113CABE08}" type="pres">
      <dgm:prSet presAssocID="{9B823548-8B72-4AA0-9081-2E00EC367C14}" presName="Name9" presStyleLbl="parChTrans1D2" presStyleIdx="1" presStyleCnt="4"/>
      <dgm:spPr/>
    </dgm:pt>
    <dgm:pt modelId="{EF0566B1-BF47-4F9C-93D5-32CD6A267BAF}" type="pres">
      <dgm:prSet presAssocID="{9B823548-8B72-4AA0-9081-2E00EC367C14}" presName="connTx" presStyleLbl="parChTrans1D2" presStyleIdx="1" presStyleCnt="4"/>
      <dgm:spPr/>
    </dgm:pt>
    <dgm:pt modelId="{AD618B0D-346A-468E-9336-BA866A85DE1A}" type="pres">
      <dgm:prSet presAssocID="{DBCA6944-B00F-4C7A-AD6B-946C7FEAD641}" presName="node" presStyleLbl="node1" presStyleIdx="1" presStyleCnt="4">
        <dgm:presLayoutVars>
          <dgm:bulletEnabled val="1"/>
        </dgm:presLayoutVars>
      </dgm:prSet>
      <dgm:spPr/>
    </dgm:pt>
    <dgm:pt modelId="{AF12802A-EF2A-4C5E-B15C-68D725E3038B}" type="pres">
      <dgm:prSet presAssocID="{2E3F3654-E4C5-4508-BB3A-5B7D4FC0A7D8}" presName="Name9" presStyleLbl="parChTrans1D2" presStyleIdx="2" presStyleCnt="4"/>
      <dgm:spPr/>
    </dgm:pt>
    <dgm:pt modelId="{FCF3D2D1-A9DD-49C0-95CE-CF75756159FE}" type="pres">
      <dgm:prSet presAssocID="{2E3F3654-E4C5-4508-BB3A-5B7D4FC0A7D8}" presName="connTx" presStyleLbl="parChTrans1D2" presStyleIdx="2" presStyleCnt="4"/>
      <dgm:spPr/>
    </dgm:pt>
    <dgm:pt modelId="{4C5BB561-2EE2-4BA1-AAD7-039CEEAB3822}" type="pres">
      <dgm:prSet presAssocID="{A9EAE43B-4AE3-4A3E-9C83-69612EEB2A04}" presName="node" presStyleLbl="node1" presStyleIdx="2" presStyleCnt="4" custRadScaleRad="100736" custRadScaleInc="-1039">
        <dgm:presLayoutVars>
          <dgm:bulletEnabled val="1"/>
        </dgm:presLayoutVars>
      </dgm:prSet>
      <dgm:spPr/>
    </dgm:pt>
    <dgm:pt modelId="{E62ADF4C-1F0D-4117-8BE6-D25DC69F0A1E}" type="pres">
      <dgm:prSet presAssocID="{6E639D5A-1C50-43F0-8E73-4E6265BCADA6}" presName="Name9" presStyleLbl="parChTrans1D2" presStyleIdx="3" presStyleCnt="4"/>
      <dgm:spPr/>
    </dgm:pt>
    <dgm:pt modelId="{E2910FD2-5F6E-4F11-988F-2671BFF66477}" type="pres">
      <dgm:prSet presAssocID="{6E639D5A-1C50-43F0-8E73-4E6265BCADA6}" presName="connTx" presStyleLbl="parChTrans1D2" presStyleIdx="3" presStyleCnt="4"/>
      <dgm:spPr/>
    </dgm:pt>
    <dgm:pt modelId="{6C70BAEC-0DBA-4185-9B87-2836B6CBC502}" type="pres">
      <dgm:prSet presAssocID="{438CF82D-3CB2-4DA1-AAD7-C494BA708B24}" presName="node" presStyleLbl="node1" presStyleIdx="3" presStyleCnt="4">
        <dgm:presLayoutVars>
          <dgm:bulletEnabled val="1"/>
        </dgm:presLayoutVars>
      </dgm:prSet>
      <dgm:spPr/>
    </dgm:pt>
  </dgm:ptLst>
  <dgm:cxnLst>
    <dgm:cxn modelId="{B7621102-B81F-4779-A293-914861D1B1F5}" type="presOf" srcId="{2E3F3654-E4C5-4508-BB3A-5B7D4FC0A7D8}" destId="{AF12802A-EF2A-4C5E-B15C-68D725E3038B}" srcOrd="0" destOrd="0" presId="urn:microsoft.com/office/officeart/2005/8/layout/radial1"/>
    <dgm:cxn modelId="{C492CF0C-86EB-4DC5-96A6-EB2A483D3AEF}" type="presOf" srcId="{9B823548-8B72-4AA0-9081-2E00EC367C14}" destId="{4679D9B3-23FB-48EE-B364-5BA113CABE08}" srcOrd="0" destOrd="0" presId="urn:microsoft.com/office/officeart/2005/8/layout/radial1"/>
    <dgm:cxn modelId="{9D2B5D23-004B-4A99-83E5-175C44C37FD5}" type="presOf" srcId="{DBCA6944-B00F-4C7A-AD6B-946C7FEAD641}" destId="{AD618B0D-346A-468E-9336-BA866A85DE1A}" srcOrd="0" destOrd="0" presId="urn:microsoft.com/office/officeart/2005/8/layout/radial1"/>
    <dgm:cxn modelId="{BCC0CD5D-8762-4626-9CCC-3E4BBDD14887}" type="presOf" srcId="{9B823548-8B72-4AA0-9081-2E00EC367C14}" destId="{EF0566B1-BF47-4F9C-93D5-32CD6A267BAF}" srcOrd="1" destOrd="0" presId="urn:microsoft.com/office/officeart/2005/8/layout/radial1"/>
    <dgm:cxn modelId="{2F2F025F-ED39-4293-9D12-311FA6629047}" srcId="{37940BC0-6EAE-42DF-8757-130F9F07830B}" destId="{3BB6CE8C-5516-4C55-88D2-B7696DB3A248}" srcOrd="0" destOrd="0" parTransId="{0884935A-F906-4355-BA01-CA01B6A85B82}" sibTransId="{EB7EA5DA-6CC2-41EC-9983-07BED1CD5261}"/>
    <dgm:cxn modelId="{452FE341-2D36-4D5B-824B-D3DCD4C4DF58}" type="presOf" srcId="{3BB6CE8C-5516-4C55-88D2-B7696DB3A248}" destId="{F5FD695C-3C48-481B-8A95-88916E6C0618}" srcOrd="0" destOrd="0" presId="urn:microsoft.com/office/officeart/2005/8/layout/radial1"/>
    <dgm:cxn modelId="{32CEE56A-DB38-41D2-B11B-26D1F0444D02}" type="presOf" srcId="{A9EAE43B-4AE3-4A3E-9C83-69612EEB2A04}" destId="{4C5BB561-2EE2-4BA1-AAD7-039CEEAB3822}" srcOrd="0" destOrd="0" presId="urn:microsoft.com/office/officeart/2005/8/layout/radial1"/>
    <dgm:cxn modelId="{F0C7074F-B7F4-49E0-976B-A6D5A096A06F}" type="presOf" srcId="{BA8AFB62-FD8C-4301-A8E3-FC2112495C8E}" destId="{E5AD1047-5FEA-410F-8649-B2F25CD02BEB}" srcOrd="0" destOrd="0" presId="urn:microsoft.com/office/officeart/2005/8/layout/radial1"/>
    <dgm:cxn modelId="{EA2DFF85-A585-4C5B-A644-E04F98F90FFB}" type="presOf" srcId="{0884935A-F906-4355-BA01-CA01B6A85B82}" destId="{BB54E1CD-AAB6-4160-B617-75D618A7FAF3}" srcOrd="0" destOrd="0" presId="urn:microsoft.com/office/officeart/2005/8/layout/radial1"/>
    <dgm:cxn modelId="{9E5550A1-C5F6-4B26-87A1-9DF3A0AC577E}" srcId="{37940BC0-6EAE-42DF-8757-130F9F07830B}" destId="{A9EAE43B-4AE3-4A3E-9C83-69612EEB2A04}" srcOrd="2" destOrd="0" parTransId="{2E3F3654-E4C5-4508-BB3A-5B7D4FC0A7D8}" sibTransId="{E0EDD916-6193-4EB6-86F7-7E5B7B3D9B45}"/>
    <dgm:cxn modelId="{0CF010C5-10B6-406E-965D-A6183C559AAA}" srcId="{37940BC0-6EAE-42DF-8757-130F9F07830B}" destId="{DBCA6944-B00F-4C7A-AD6B-946C7FEAD641}" srcOrd="1" destOrd="0" parTransId="{9B823548-8B72-4AA0-9081-2E00EC367C14}" sibTransId="{1CFA67B3-DBE8-4D13-BB06-911D922E9413}"/>
    <dgm:cxn modelId="{5B3669CB-E870-4544-B3A4-C71090ABD61B}" type="presOf" srcId="{0884935A-F906-4355-BA01-CA01B6A85B82}" destId="{D5626E28-C74E-4721-80FA-7BFDEF690E6F}" srcOrd="1" destOrd="0" presId="urn:microsoft.com/office/officeart/2005/8/layout/radial1"/>
    <dgm:cxn modelId="{25D37ECB-A4C7-4589-A713-0FD1F2C01A54}" type="presOf" srcId="{438CF82D-3CB2-4DA1-AAD7-C494BA708B24}" destId="{6C70BAEC-0DBA-4185-9B87-2836B6CBC502}" srcOrd="0" destOrd="0" presId="urn:microsoft.com/office/officeart/2005/8/layout/radial1"/>
    <dgm:cxn modelId="{170652DD-0921-4540-9563-9B6BD6BE68F7}" srcId="{BA8AFB62-FD8C-4301-A8E3-FC2112495C8E}" destId="{37940BC0-6EAE-42DF-8757-130F9F07830B}" srcOrd="0" destOrd="0" parTransId="{F0B88B0A-2E3F-4CAA-AF39-E3F4A8FA0058}" sibTransId="{8994B1F5-C710-48C4-9A04-762E8ECC81B3}"/>
    <dgm:cxn modelId="{52DD27DE-2A9A-4922-B14B-BA35981EDECD}" type="presOf" srcId="{6E639D5A-1C50-43F0-8E73-4E6265BCADA6}" destId="{E62ADF4C-1F0D-4117-8BE6-D25DC69F0A1E}" srcOrd="0" destOrd="0" presId="urn:microsoft.com/office/officeart/2005/8/layout/radial1"/>
    <dgm:cxn modelId="{3D165AE2-2CBF-4DA0-BBE2-CC389672D679}" type="presOf" srcId="{37940BC0-6EAE-42DF-8757-130F9F07830B}" destId="{9BF47828-3391-4334-B63E-3FBB82DEC560}" srcOrd="0" destOrd="0" presId="urn:microsoft.com/office/officeart/2005/8/layout/radial1"/>
    <dgm:cxn modelId="{7A61A8E6-A0C9-4771-80FD-E0924140661B}" type="presOf" srcId="{2E3F3654-E4C5-4508-BB3A-5B7D4FC0A7D8}" destId="{FCF3D2D1-A9DD-49C0-95CE-CF75756159FE}" srcOrd="1" destOrd="0" presId="urn:microsoft.com/office/officeart/2005/8/layout/radial1"/>
    <dgm:cxn modelId="{BBEC87F0-3DC2-40C3-B721-F2F0D39D72B5}" srcId="{37940BC0-6EAE-42DF-8757-130F9F07830B}" destId="{438CF82D-3CB2-4DA1-AAD7-C494BA708B24}" srcOrd="3" destOrd="0" parTransId="{6E639D5A-1C50-43F0-8E73-4E6265BCADA6}" sibTransId="{567383ED-46F2-4402-BFE7-69D827FE71A2}"/>
    <dgm:cxn modelId="{A232C6F9-0723-4284-A696-5C73EB165519}" type="presOf" srcId="{6E639D5A-1C50-43F0-8E73-4E6265BCADA6}" destId="{E2910FD2-5F6E-4F11-988F-2671BFF66477}" srcOrd="1" destOrd="0" presId="urn:microsoft.com/office/officeart/2005/8/layout/radial1"/>
    <dgm:cxn modelId="{46401686-A978-42D8-8AEC-C52875923E36}" type="presParOf" srcId="{E5AD1047-5FEA-410F-8649-B2F25CD02BEB}" destId="{9BF47828-3391-4334-B63E-3FBB82DEC560}" srcOrd="0" destOrd="0" presId="urn:microsoft.com/office/officeart/2005/8/layout/radial1"/>
    <dgm:cxn modelId="{DF51A48C-DFBD-48E1-B81E-8F7603379DEA}" type="presParOf" srcId="{E5AD1047-5FEA-410F-8649-B2F25CD02BEB}" destId="{BB54E1CD-AAB6-4160-B617-75D618A7FAF3}" srcOrd="1" destOrd="0" presId="urn:microsoft.com/office/officeart/2005/8/layout/radial1"/>
    <dgm:cxn modelId="{657BF361-81E1-4307-AA99-D7CB763FC74C}" type="presParOf" srcId="{BB54E1CD-AAB6-4160-B617-75D618A7FAF3}" destId="{D5626E28-C74E-4721-80FA-7BFDEF690E6F}" srcOrd="0" destOrd="0" presId="urn:microsoft.com/office/officeart/2005/8/layout/radial1"/>
    <dgm:cxn modelId="{556F7A2A-3EA3-4EF3-953C-5C2511B51750}" type="presParOf" srcId="{E5AD1047-5FEA-410F-8649-B2F25CD02BEB}" destId="{F5FD695C-3C48-481B-8A95-88916E6C0618}" srcOrd="2" destOrd="0" presId="urn:microsoft.com/office/officeart/2005/8/layout/radial1"/>
    <dgm:cxn modelId="{C9D6E9B2-A14E-4C1E-9EFD-DF83784264A7}" type="presParOf" srcId="{E5AD1047-5FEA-410F-8649-B2F25CD02BEB}" destId="{4679D9B3-23FB-48EE-B364-5BA113CABE08}" srcOrd="3" destOrd="0" presId="urn:microsoft.com/office/officeart/2005/8/layout/radial1"/>
    <dgm:cxn modelId="{72BB1949-1CB4-4F21-8205-BC7C41A7427D}" type="presParOf" srcId="{4679D9B3-23FB-48EE-B364-5BA113CABE08}" destId="{EF0566B1-BF47-4F9C-93D5-32CD6A267BAF}" srcOrd="0" destOrd="0" presId="urn:microsoft.com/office/officeart/2005/8/layout/radial1"/>
    <dgm:cxn modelId="{F72DA0FE-165D-48A7-8959-D1865671D1D1}" type="presParOf" srcId="{E5AD1047-5FEA-410F-8649-B2F25CD02BEB}" destId="{AD618B0D-346A-468E-9336-BA866A85DE1A}" srcOrd="4" destOrd="0" presId="urn:microsoft.com/office/officeart/2005/8/layout/radial1"/>
    <dgm:cxn modelId="{BDAAF800-7E1D-4ADB-A992-C39AB6B1ABEC}" type="presParOf" srcId="{E5AD1047-5FEA-410F-8649-B2F25CD02BEB}" destId="{AF12802A-EF2A-4C5E-B15C-68D725E3038B}" srcOrd="5" destOrd="0" presId="urn:microsoft.com/office/officeart/2005/8/layout/radial1"/>
    <dgm:cxn modelId="{7B115810-DC41-426F-A03A-698C03CA2567}" type="presParOf" srcId="{AF12802A-EF2A-4C5E-B15C-68D725E3038B}" destId="{FCF3D2D1-A9DD-49C0-95CE-CF75756159FE}" srcOrd="0" destOrd="0" presId="urn:microsoft.com/office/officeart/2005/8/layout/radial1"/>
    <dgm:cxn modelId="{6F56DD67-B6DA-478B-ADA8-F2C94DCEABA2}" type="presParOf" srcId="{E5AD1047-5FEA-410F-8649-B2F25CD02BEB}" destId="{4C5BB561-2EE2-4BA1-AAD7-039CEEAB3822}" srcOrd="6" destOrd="0" presId="urn:microsoft.com/office/officeart/2005/8/layout/radial1"/>
    <dgm:cxn modelId="{40C9DB4F-7CDD-4C35-AFBC-0390D5F657C4}" type="presParOf" srcId="{E5AD1047-5FEA-410F-8649-B2F25CD02BEB}" destId="{E62ADF4C-1F0D-4117-8BE6-D25DC69F0A1E}" srcOrd="7" destOrd="0" presId="urn:microsoft.com/office/officeart/2005/8/layout/radial1"/>
    <dgm:cxn modelId="{72BD8DDA-C37E-470D-A63C-406D69943CAB}" type="presParOf" srcId="{E62ADF4C-1F0D-4117-8BE6-D25DC69F0A1E}" destId="{E2910FD2-5F6E-4F11-988F-2671BFF66477}" srcOrd="0" destOrd="0" presId="urn:microsoft.com/office/officeart/2005/8/layout/radial1"/>
    <dgm:cxn modelId="{386E657A-4B34-47EE-8DCD-2AA6866AB790}" type="presParOf" srcId="{E5AD1047-5FEA-410F-8649-B2F25CD02BEB}" destId="{6C70BAEC-0DBA-4185-9B87-2836B6CBC502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F47828-3391-4334-B63E-3FBB82DEC560}">
      <dsp:nvSpPr>
        <dsp:cNvPr id="0" name=""/>
        <dsp:cNvSpPr/>
      </dsp:nvSpPr>
      <dsp:spPr>
        <a:xfrm>
          <a:off x="2592585" y="1187659"/>
          <a:ext cx="910828" cy="9108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Industry Rivalry</a:t>
          </a:r>
        </a:p>
      </dsp:txBody>
      <dsp:txXfrm>
        <a:off x="2725973" y="1321047"/>
        <a:ext cx="644052" cy="644052"/>
      </dsp:txXfrm>
    </dsp:sp>
    <dsp:sp modelId="{BB54E1CD-AAB6-4160-B617-75D618A7FAF3}">
      <dsp:nvSpPr>
        <dsp:cNvPr id="0" name=""/>
        <dsp:cNvSpPr/>
      </dsp:nvSpPr>
      <dsp:spPr>
        <a:xfrm rot="16200000">
          <a:off x="2910993" y="1037206"/>
          <a:ext cx="274012" cy="26894"/>
        </a:xfrm>
        <a:custGeom>
          <a:avLst/>
          <a:gdLst/>
          <a:ahLst/>
          <a:cxnLst/>
          <a:rect l="0" t="0" r="0" b="0"/>
          <a:pathLst>
            <a:path>
              <a:moveTo>
                <a:pt x="0" y="13447"/>
              </a:moveTo>
              <a:lnTo>
                <a:pt x="274012" y="134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1149" y="1043803"/>
        <a:ext cx="13700" cy="13700"/>
      </dsp:txXfrm>
    </dsp:sp>
    <dsp:sp modelId="{F5FD695C-3C48-481B-8A95-88916E6C0618}">
      <dsp:nvSpPr>
        <dsp:cNvPr id="0" name=""/>
        <dsp:cNvSpPr/>
      </dsp:nvSpPr>
      <dsp:spPr>
        <a:xfrm>
          <a:off x="2592585" y="2819"/>
          <a:ext cx="910828" cy="9108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Power of suppliers</a:t>
          </a:r>
        </a:p>
      </dsp:txBody>
      <dsp:txXfrm>
        <a:off x="2725973" y="136207"/>
        <a:ext cx="644052" cy="644052"/>
      </dsp:txXfrm>
    </dsp:sp>
    <dsp:sp modelId="{4679D9B3-23FB-48EE-B364-5BA113CABE08}">
      <dsp:nvSpPr>
        <dsp:cNvPr id="0" name=""/>
        <dsp:cNvSpPr/>
      </dsp:nvSpPr>
      <dsp:spPr>
        <a:xfrm>
          <a:off x="3503414" y="1629626"/>
          <a:ext cx="274012" cy="26894"/>
        </a:xfrm>
        <a:custGeom>
          <a:avLst/>
          <a:gdLst/>
          <a:ahLst/>
          <a:cxnLst/>
          <a:rect l="0" t="0" r="0" b="0"/>
          <a:pathLst>
            <a:path>
              <a:moveTo>
                <a:pt x="0" y="13447"/>
              </a:moveTo>
              <a:lnTo>
                <a:pt x="274012" y="134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633570" y="1636223"/>
        <a:ext cx="13700" cy="13700"/>
      </dsp:txXfrm>
    </dsp:sp>
    <dsp:sp modelId="{AD618B0D-346A-468E-9336-BA866A85DE1A}">
      <dsp:nvSpPr>
        <dsp:cNvPr id="0" name=""/>
        <dsp:cNvSpPr/>
      </dsp:nvSpPr>
      <dsp:spPr>
        <a:xfrm>
          <a:off x="3777426" y="1187659"/>
          <a:ext cx="910828" cy="9108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Threats of  substitutes</a:t>
          </a:r>
        </a:p>
      </dsp:txBody>
      <dsp:txXfrm>
        <a:off x="3910814" y="1321047"/>
        <a:ext cx="644052" cy="644052"/>
      </dsp:txXfrm>
    </dsp:sp>
    <dsp:sp modelId="{AF12802A-EF2A-4C5E-B15C-68D725E3038B}">
      <dsp:nvSpPr>
        <dsp:cNvPr id="0" name=""/>
        <dsp:cNvSpPr/>
      </dsp:nvSpPr>
      <dsp:spPr>
        <a:xfrm rot="5371809">
          <a:off x="2914433" y="2223456"/>
          <a:ext cx="276871" cy="26894"/>
        </a:xfrm>
        <a:custGeom>
          <a:avLst/>
          <a:gdLst/>
          <a:ahLst/>
          <a:cxnLst/>
          <a:rect l="0" t="0" r="0" b="0"/>
          <a:pathLst>
            <a:path>
              <a:moveTo>
                <a:pt x="0" y="13447"/>
              </a:moveTo>
              <a:lnTo>
                <a:pt x="276871" y="134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045948" y="2229982"/>
        <a:ext cx="13843" cy="13843"/>
      </dsp:txXfrm>
    </dsp:sp>
    <dsp:sp modelId="{4C5BB561-2EE2-4BA1-AAD7-039CEEAB3822}">
      <dsp:nvSpPr>
        <dsp:cNvPr id="0" name=""/>
        <dsp:cNvSpPr/>
      </dsp:nvSpPr>
      <dsp:spPr>
        <a:xfrm>
          <a:off x="2602325" y="2375319"/>
          <a:ext cx="910828" cy="9108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Power of buyers</a:t>
          </a:r>
        </a:p>
      </dsp:txBody>
      <dsp:txXfrm>
        <a:off x="2735713" y="2508707"/>
        <a:ext cx="644052" cy="644052"/>
      </dsp:txXfrm>
    </dsp:sp>
    <dsp:sp modelId="{E62ADF4C-1F0D-4117-8BE6-D25DC69F0A1E}">
      <dsp:nvSpPr>
        <dsp:cNvPr id="0" name=""/>
        <dsp:cNvSpPr/>
      </dsp:nvSpPr>
      <dsp:spPr>
        <a:xfrm rot="10800000">
          <a:off x="2318573" y="1629626"/>
          <a:ext cx="274012" cy="26894"/>
        </a:xfrm>
        <a:custGeom>
          <a:avLst/>
          <a:gdLst/>
          <a:ahLst/>
          <a:cxnLst/>
          <a:rect l="0" t="0" r="0" b="0"/>
          <a:pathLst>
            <a:path>
              <a:moveTo>
                <a:pt x="0" y="13447"/>
              </a:moveTo>
              <a:lnTo>
                <a:pt x="274012" y="13447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 rot="10800000">
        <a:off x="2448729" y="1636223"/>
        <a:ext cx="13700" cy="13700"/>
      </dsp:txXfrm>
    </dsp:sp>
    <dsp:sp modelId="{6C70BAEC-0DBA-4185-9B87-2836B6CBC502}">
      <dsp:nvSpPr>
        <dsp:cNvPr id="0" name=""/>
        <dsp:cNvSpPr/>
      </dsp:nvSpPr>
      <dsp:spPr>
        <a:xfrm>
          <a:off x="1407745" y="1187659"/>
          <a:ext cx="910828" cy="91082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+mj-lt"/>
            </a:rPr>
            <a:t>Threats of new entrants</a:t>
          </a:r>
        </a:p>
      </dsp:txBody>
      <dsp:txXfrm>
        <a:off x="1541133" y="1321047"/>
        <a:ext cx="644052" cy="6440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C23113-2F79-4CA0-A9D5-586D411D6385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875DD6-9F9D-4BBD-87A4-050BBF8045B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Required for</a:t>
            </a:r>
            <a:r>
              <a:rPr lang="en-GB" baseline="0" dirty="0"/>
              <a:t> Tesco to organize with better planning and decision making to get desired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Input: more</a:t>
            </a:r>
            <a:r>
              <a:rPr lang="en-GB" baseline="0" dirty="0"/>
              <a:t> example, store electricity bill, store maintenance, (everything behind the scene)</a:t>
            </a:r>
          </a:p>
          <a:p>
            <a:r>
              <a:rPr lang="en-GB" baseline="0" dirty="0"/>
              <a:t>Process: example, bakery section, assembly line, shelving up to date, enough supplies, (responsibility seen by management and employees)</a:t>
            </a:r>
          </a:p>
          <a:p>
            <a:r>
              <a:rPr lang="en-GB" baseline="0" dirty="0"/>
              <a:t>Output: successful of end products and good results (customers and employees)</a:t>
            </a:r>
          </a:p>
          <a:p>
            <a:r>
              <a:rPr lang="en-GB" baseline="0" dirty="0"/>
              <a:t>Process: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Basically require enough resources, training, adapting</a:t>
            </a:r>
            <a:r>
              <a:rPr lang="en-GB" baseline="0" dirty="0"/>
              <a:t> and continuous monitoring = People required to take </a:t>
            </a:r>
            <a:r>
              <a:rPr lang="en-GB" baseline="0" dirty="0" err="1"/>
              <a:t>responsibilites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Enough supplies to continue</a:t>
            </a:r>
            <a:r>
              <a:rPr lang="en-GB" baseline="0" dirty="0"/>
              <a:t> – enough for buyers – enough products in demand – ahead of new entrants/new products – successful in industry and ahead of other competitions.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linked to plan and organize.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Ask</a:t>
            </a:r>
            <a:r>
              <a:rPr lang="en-GB" baseline="0" dirty="0"/>
              <a:t> if anyone want to ask questions.  Last slide is reference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875DD6-9F9D-4BBD-87A4-050BBF8045BB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E95FE06-9BFD-430B-B9A6-4774324B5B5C}" type="datetimeFigureOut">
              <a:rPr lang="en-US" smtClean="0"/>
              <a:pPr/>
              <a:t>3/29/2021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92C725-422E-4051-B290-B6B08FE1F949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472" y="2143116"/>
            <a:ext cx="7851648" cy="1828800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chemeClr val="bg1"/>
                </a:solidFill>
              </a:rPr>
              <a:t>Leadership and Management Skills for the Workplace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>
                <a:solidFill>
                  <a:schemeClr val="bg1"/>
                </a:solidFill>
              </a:rPr>
              <a:t>Knowledge and Information Management Skills for the Workplace BMSW5106</a:t>
            </a:r>
            <a:br>
              <a:rPr lang="en-GB" sz="2000" dirty="0"/>
            </a:b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Information Systems of Tesco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72" y="4714884"/>
            <a:ext cx="7854696" cy="1752600"/>
          </a:xfrm>
        </p:spPr>
        <p:txBody>
          <a:bodyPr vert="horz" lIns="0" tIns="45720" rIns="18288" bIns="45720" anchor="t">
            <a:normAutofit/>
          </a:bodyPr>
          <a:lstStyle/>
          <a:p>
            <a:pPr algn="ctr"/>
            <a:endParaRPr lang="en-GB" dirty="0"/>
          </a:p>
          <a:p>
            <a:pPr algn="ctr"/>
            <a:r>
              <a:rPr lang="en-GB" dirty="0">
                <a:solidFill>
                  <a:schemeClr val="bg1"/>
                </a:solidFill>
              </a:rPr>
              <a:t>Nurul </a:t>
            </a:r>
            <a:r>
              <a:rPr lang="en-GB" dirty="0" err="1">
                <a:solidFill>
                  <a:schemeClr val="bg1"/>
                </a:solidFill>
              </a:rPr>
              <a:t>Huqe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Importance of Information systems for Tesco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To have accurate and reliable information on how the company process is flowing:</a:t>
            </a:r>
          </a:p>
          <a:p>
            <a:pPr>
              <a:buFont typeface="Arial" charset="0"/>
              <a:buChar char="•"/>
            </a:pPr>
            <a:r>
              <a:rPr lang="en-GB" dirty="0"/>
              <a:t>On products and services: </a:t>
            </a:r>
          </a:p>
          <a:p>
            <a:pPr>
              <a:buNone/>
            </a:pPr>
            <a:r>
              <a:rPr lang="en-GB" dirty="0"/>
              <a:t>Which products in demand, providing discounts and bargain to promote the sales.</a:t>
            </a:r>
          </a:p>
          <a:p>
            <a:pPr>
              <a:buFont typeface="Arial" charset="0"/>
              <a:buChar char="•"/>
            </a:pPr>
            <a:r>
              <a:rPr lang="en-GB" dirty="0"/>
              <a:t>Information Storage:</a:t>
            </a:r>
          </a:p>
          <a:p>
            <a:pPr>
              <a:buNone/>
            </a:pPr>
            <a:r>
              <a:rPr lang="en-GB" dirty="0"/>
              <a:t>Store operational data, communication data, financial data and revision history</a:t>
            </a:r>
          </a:p>
          <a:p>
            <a:pPr>
              <a:buNone/>
            </a:pPr>
            <a:r>
              <a:rPr lang="en-GB" dirty="0"/>
              <a:t>WHY? To make decision and implementing changes.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Input, Processing, and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Input:</a:t>
            </a:r>
          </a:p>
          <a:p>
            <a:pPr>
              <a:buNone/>
            </a:pPr>
            <a:r>
              <a:rPr lang="en-GB" dirty="0"/>
              <a:t>Spending on company systems, marketing, materials, labour, research and development.</a:t>
            </a:r>
          </a:p>
          <a:p>
            <a:pPr>
              <a:buFont typeface="Arial" charset="0"/>
              <a:buChar char="•"/>
            </a:pPr>
            <a:r>
              <a:rPr lang="en-GB" dirty="0"/>
              <a:t>Processing</a:t>
            </a:r>
          </a:p>
          <a:p>
            <a:pPr>
              <a:buNone/>
            </a:pPr>
            <a:r>
              <a:rPr lang="en-GB" dirty="0"/>
              <a:t>Production lines, management and skill.</a:t>
            </a:r>
          </a:p>
          <a:p>
            <a:pPr>
              <a:buFont typeface="Arial" charset="0"/>
              <a:buChar char="•"/>
            </a:pPr>
            <a:r>
              <a:rPr lang="en-GB" dirty="0"/>
              <a:t>Output</a:t>
            </a:r>
          </a:p>
          <a:p>
            <a:pPr>
              <a:buNone/>
            </a:pPr>
            <a:r>
              <a:rPr lang="en-GB" dirty="0"/>
              <a:t>Customer satisfaction, end products and employee satisfaction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KM Challenges and Recommendations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71471" y="2428867"/>
          <a:ext cx="7643868" cy="43291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479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479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4795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71517">
                <a:tc>
                  <a:txBody>
                    <a:bodyPr/>
                    <a:lstStyle/>
                    <a:p>
                      <a:r>
                        <a:rPr lang="en-GB" b="1" dirty="0"/>
                        <a:t>Challenges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Recommendations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Challenges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71517">
                <a:tc>
                  <a:txBody>
                    <a:bodyPr/>
                    <a:lstStyle/>
                    <a:p>
                      <a:r>
                        <a:rPr lang="en-GB" dirty="0"/>
                        <a:t>Keeping up with continuous technology changes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Allocate</a:t>
                      </a:r>
                      <a:r>
                        <a:rPr lang="en-GB" baseline="0" dirty="0"/>
                        <a:t> people with</a:t>
                      </a:r>
                      <a:r>
                        <a:rPr lang="en-GB" dirty="0"/>
                        <a:t> responsibility</a:t>
                      </a:r>
                      <a:r>
                        <a:rPr lang="en-GB" baseline="0" dirty="0"/>
                        <a:t> to share information on changes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</a:t>
                      </a:r>
                      <a:r>
                        <a:rPr lang="en-GB" baseline="0" dirty="0"/>
                        <a:t>of accountability and inadequate resources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517">
                <a:tc>
                  <a:txBody>
                    <a:bodyPr/>
                    <a:lstStyle/>
                    <a:p>
                      <a:r>
                        <a:rPr lang="en-GB" dirty="0"/>
                        <a:t>Security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Data</a:t>
                      </a:r>
                      <a:r>
                        <a:rPr lang="en-GB" baseline="0" dirty="0"/>
                        <a:t> protection, confidentiality and deal with hacking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Lacking</a:t>
                      </a:r>
                      <a:r>
                        <a:rPr lang="en-GB" baseline="0" dirty="0"/>
                        <a:t> of skills, inadequate knowledge and experience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517">
                <a:tc>
                  <a:txBody>
                    <a:bodyPr/>
                    <a:lstStyle/>
                    <a:p>
                      <a:r>
                        <a:rPr lang="en-GB" dirty="0"/>
                        <a:t>Accurate data interpretation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Accurate reading of information and take action in according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Loss of information, not</a:t>
                      </a:r>
                      <a:r>
                        <a:rPr lang="en-GB" baseline="0" dirty="0"/>
                        <a:t> sharing and not delivered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1517">
                <a:tc>
                  <a:txBody>
                    <a:bodyPr/>
                    <a:lstStyle/>
                    <a:p>
                      <a:r>
                        <a:rPr lang="en-GB" dirty="0"/>
                        <a:t>Motivating</a:t>
                      </a:r>
                      <a:r>
                        <a:rPr lang="en-GB" baseline="0" dirty="0"/>
                        <a:t> people in sharing, learning, improving and change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 building, better communication</a:t>
                      </a:r>
                      <a:r>
                        <a:rPr lang="en-GB" baseline="0" dirty="0"/>
                        <a:t> and rewards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 interests, not enough resources and not adapting</a:t>
                      </a:r>
                      <a:r>
                        <a:rPr lang="en-GB" baseline="0" dirty="0"/>
                        <a:t>  changes.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Porter’s 5-Forces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/>
              <a:t>Thanks to Michael E. Porter.</a:t>
            </a:r>
          </a:p>
          <a:p>
            <a:pPr>
              <a:buNone/>
            </a:pPr>
            <a:r>
              <a:rPr lang="en-GB" dirty="0"/>
              <a:t>Model designed for competitive strategy, techniques for analyzing industries and competitors in 1980.</a:t>
            </a:r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285852" y="3357562"/>
          <a:ext cx="6096000" cy="32861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ERP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ENTERPRISE RESOURCING PLANNING system</a:t>
            </a:r>
          </a:p>
          <a:p>
            <a:pPr>
              <a:buNone/>
            </a:pPr>
            <a:r>
              <a:rPr lang="en-GB" dirty="0"/>
              <a:t>Combination of systems: financial management, human resources, supply chain management and manufacturing/distribution.</a:t>
            </a:r>
          </a:p>
          <a:p>
            <a:pPr>
              <a:buNone/>
            </a:pPr>
            <a:r>
              <a:rPr lang="en-GB" sz="1800" dirty="0"/>
              <a:t>--- Tracking all aspects – to ensure the correct procedures are taking place.</a:t>
            </a:r>
          </a:p>
          <a:p>
            <a:pPr>
              <a:buNone/>
            </a:pPr>
            <a:r>
              <a:rPr lang="en-GB" sz="1800" dirty="0"/>
              <a:t>EXAMPLES:</a:t>
            </a:r>
          </a:p>
          <a:p>
            <a:pPr>
              <a:buNone/>
            </a:pPr>
            <a:r>
              <a:rPr lang="en-GB" sz="1800" dirty="0"/>
              <a:t>Accounting – payable/receivable – budgeting – account/ledger – cash management</a:t>
            </a:r>
          </a:p>
          <a:p>
            <a:pPr>
              <a:buNone/>
            </a:pPr>
            <a:r>
              <a:rPr lang="en-GB" sz="1800" dirty="0"/>
              <a:t>Human resource – recruiting – payroll - training</a:t>
            </a:r>
          </a:p>
          <a:p>
            <a:pPr>
              <a:buNone/>
            </a:pPr>
            <a:r>
              <a:rPr lang="en-GB" sz="1800" dirty="0"/>
              <a:t>Functions – sales orders – returns – purchases</a:t>
            </a:r>
          </a:p>
          <a:p>
            <a:pPr>
              <a:buNone/>
            </a:pPr>
            <a:r>
              <a:rPr lang="en-GB" sz="1800" dirty="0"/>
              <a:t>Inventory and Warehouse – picking – packing - shipping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2857496"/>
            <a:ext cx="8229600" cy="271464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5400" dirty="0"/>
              <a:t>Thank you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 err="1">
                <a:latin typeface="+mj-lt"/>
              </a:rPr>
              <a:t>Haerifar</a:t>
            </a:r>
            <a:r>
              <a:rPr lang="en-GB" sz="1200" dirty="0">
                <a:latin typeface="+mj-lt"/>
              </a:rPr>
              <a:t>, P., 2021. </a:t>
            </a:r>
            <a:r>
              <a:rPr lang="en-GB" sz="1200" i="1" dirty="0">
                <a:latin typeface="+mj-lt"/>
              </a:rPr>
              <a:t>Knowledge management within Tesco</a:t>
            </a:r>
            <a:r>
              <a:rPr lang="en-GB" sz="1200" dirty="0">
                <a:latin typeface="+mj-lt"/>
              </a:rPr>
              <a:t>. [online] Google Books. Available at: &lt;https://books.google.com/books/about/Knowledge_management_within_Tesco.html?id=0HOX1HECCmUC&gt; [Accessed 15 March 2021].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/>
              <a:t>2019. [online] Available at: &lt;https://blueoceanoutsource.co.ke/importance-of-information-systems-to-tesco/&gt; [Accessed 15 March 2021].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2021. [online] Available at: &lt;https://www.tescoplc.com/about&gt; [Accessed 6 March 2021].</a:t>
            </a:r>
          </a:p>
          <a:p>
            <a:endParaRPr lang="en-GB" sz="1200" dirty="0">
              <a:latin typeface="+mj-lt"/>
            </a:endParaRPr>
          </a:p>
          <a:p>
            <a:r>
              <a:rPr lang="en-GB" sz="1200" dirty="0"/>
              <a:t>UKEssays.com. 2017. </a:t>
            </a:r>
            <a:r>
              <a:rPr lang="en-GB" sz="1200" i="1" dirty="0"/>
              <a:t>Information Systems of TESCO</a:t>
            </a:r>
            <a:r>
              <a:rPr lang="en-GB" sz="1200" dirty="0"/>
              <a:t>. [online] Available at: &lt;https://www.ukessays.com/essays/data-analysis/tesco-report-analyses.php&gt; [Accessed 9 March 2021].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r>
              <a:rPr lang="en-GB" sz="1200" dirty="0"/>
              <a:t>Oracle.com. 2007. [online] Available at: &lt;http://www.oracle.com/oms/retail/tesco-planning-case-study-408486.pdf&gt; [Accessed 19 March 2021].</a:t>
            </a: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endParaRPr lang="en-GB" sz="1200" dirty="0">
              <a:latin typeface="+mj-lt"/>
            </a:endParaRPr>
          </a:p>
          <a:p>
            <a:r>
              <a:rPr lang="en-GB" sz="1200" dirty="0">
                <a:latin typeface="+mj-lt"/>
              </a:rPr>
              <a:t>Scott, G., 2021. </a:t>
            </a:r>
            <a:r>
              <a:rPr lang="en-GB" sz="1200" i="1" dirty="0">
                <a:latin typeface="+mj-lt"/>
              </a:rPr>
              <a:t>Porter's 5 Forces</a:t>
            </a:r>
            <a:r>
              <a:rPr lang="en-GB" sz="1200" dirty="0">
                <a:latin typeface="+mj-lt"/>
              </a:rPr>
              <a:t>. [online] </a:t>
            </a:r>
            <a:r>
              <a:rPr lang="en-GB" sz="1200" dirty="0" err="1">
                <a:latin typeface="+mj-lt"/>
              </a:rPr>
              <a:t>Investopedia</a:t>
            </a:r>
            <a:r>
              <a:rPr lang="en-GB" sz="1200" dirty="0">
                <a:latin typeface="+mj-lt"/>
              </a:rPr>
              <a:t>. Available at: &lt;https://www.investopedia.com/terms/p/porter.asp&gt; [Accessed 21 March 2021].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1276</TotalTime>
  <Words>475</Words>
  <Application>Microsoft Office PowerPoint</Application>
  <PresentationFormat>On-screen Show (4:3)</PresentationFormat>
  <Paragraphs>81</Paragraphs>
  <Slides>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Flow</vt:lpstr>
      <vt:lpstr>Leadership and Management Skills for the Workplace  Knowledge and Information Management Skills for the Workplace BMSW5106  Information Systems of Tesco</vt:lpstr>
      <vt:lpstr>Importance of Information systems for Tesco</vt:lpstr>
      <vt:lpstr>Input, Processing, and Output</vt:lpstr>
      <vt:lpstr>KM Challenges and Recommendations</vt:lpstr>
      <vt:lpstr>Porter’s 5-Forces</vt:lpstr>
      <vt:lpstr>ERP Systems</vt:lpstr>
      <vt:lpstr>PowerPoint Presentation</vt:lpstr>
      <vt:lpstr>Referrence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Management Skills for the Workplace  Knowledge and Information Management Skills for the Workplace BMSW5106  Information Systems of Tesco</dc:title>
  <dc:creator>Adam Rahman</dc:creator>
  <cp:lastModifiedBy>Adam Rahman</cp:lastModifiedBy>
  <cp:revision>20</cp:revision>
  <dcterms:created xsi:type="dcterms:W3CDTF">2021-03-26T15:46:42Z</dcterms:created>
  <dcterms:modified xsi:type="dcterms:W3CDTF">2021-03-29T11:18:22Z</dcterms:modified>
</cp:coreProperties>
</file>