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775"/>
  </p:normalViewPr>
  <p:slideViewPr>
    <p:cSldViewPr snapToGrid="0">
      <p:cViewPr varScale="1">
        <p:scale>
          <a:sx n="110" d="100"/>
          <a:sy n="110" d="100"/>
        </p:scale>
        <p:origin x="632" y="1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B885A7-6F41-447A-B4A4-76B74C77AF53}"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F0048318-6DBB-45CF-A5BB-B43D7253D0A9}">
      <dgm:prSet/>
      <dgm:spPr/>
      <dgm:t>
        <a:bodyPr/>
        <a:lstStyle/>
        <a:p>
          <a:r>
            <a:rPr lang="en-US" dirty="0"/>
            <a:t>Years before NHS was founded, mental health treatment was changeless and the methods and practices were outdated, such as the insulin coma therapy, chemical shock therapy, psychosurgery and electroconvulsive shock therapy (ECT).</a:t>
          </a:r>
        </a:p>
      </dgm:t>
    </dgm:pt>
    <dgm:pt modelId="{A2839579-157D-4AEA-9B55-7AF63393F739}" type="parTrans" cxnId="{9EACF223-6F9B-4F90-8CB5-276CFD844E61}">
      <dgm:prSet/>
      <dgm:spPr/>
      <dgm:t>
        <a:bodyPr/>
        <a:lstStyle/>
        <a:p>
          <a:endParaRPr lang="en-US"/>
        </a:p>
      </dgm:t>
    </dgm:pt>
    <dgm:pt modelId="{13BA61C4-F086-4C35-BAA1-AEF29B7844E6}" type="sibTrans" cxnId="{9EACF223-6F9B-4F90-8CB5-276CFD844E61}">
      <dgm:prSet/>
      <dgm:spPr/>
      <dgm:t>
        <a:bodyPr/>
        <a:lstStyle/>
        <a:p>
          <a:endParaRPr lang="en-US"/>
        </a:p>
      </dgm:t>
    </dgm:pt>
    <dgm:pt modelId="{1199648E-D54F-4376-9B11-F0F8E2BBD8CB}">
      <dgm:prSet/>
      <dgm:spPr/>
      <dgm:t>
        <a:bodyPr/>
        <a:lstStyle/>
        <a:p>
          <a:r>
            <a:rPr lang="en-US"/>
            <a:t>People who suffered from mental health illnesses were kept in asylums away from the public.</a:t>
          </a:r>
          <a:endParaRPr lang="en-US" dirty="0"/>
        </a:p>
      </dgm:t>
    </dgm:pt>
    <dgm:pt modelId="{FB062970-AFD1-45B3-9298-C75E8E5B1987}" type="sibTrans" cxnId="{6058A6FE-13A0-456E-B1E2-E6A6CD5E7347}">
      <dgm:prSet/>
      <dgm:spPr/>
      <dgm:t>
        <a:bodyPr/>
        <a:lstStyle/>
        <a:p>
          <a:endParaRPr lang="en-US"/>
        </a:p>
      </dgm:t>
    </dgm:pt>
    <dgm:pt modelId="{711F2507-34BC-4E30-984E-A76369BF02C6}" type="parTrans" cxnId="{6058A6FE-13A0-456E-B1E2-E6A6CD5E7347}">
      <dgm:prSet/>
      <dgm:spPr/>
      <dgm:t>
        <a:bodyPr/>
        <a:lstStyle/>
        <a:p>
          <a:endParaRPr lang="en-US"/>
        </a:p>
      </dgm:t>
    </dgm:pt>
    <dgm:pt modelId="{05145343-5933-4E8F-A162-96E5E242B24C}">
      <dgm:prSet/>
      <dgm:spPr/>
      <dgm:t>
        <a:bodyPr/>
        <a:lstStyle/>
        <a:p>
          <a:r>
            <a:rPr lang="en-US" dirty="0"/>
            <a:t>While advances in physical care led to better treatments, free access of all and medical improvements, mental health care persisted the same.</a:t>
          </a:r>
        </a:p>
      </dgm:t>
    </dgm:pt>
    <dgm:pt modelId="{C6ED7A4D-A897-4156-8297-76268706A59B}" type="sibTrans" cxnId="{36C96475-90C0-45AC-AA74-890D413BFBBD}">
      <dgm:prSet/>
      <dgm:spPr/>
      <dgm:t>
        <a:bodyPr/>
        <a:lstStyle/>
        <a:p>
          <a:endParaRPr lang="en-US"/>
        </a:p>
      </dgm:t>
    </dgm:pt>
    <dgm:pt modelId="{3388D396-3DE8-473D-AC12-4A0193335604}" type="parTrans" cxnId="{36C96475-90C0-45AC-AA74-890D413BFBBD}">
      <dgm:prSet/>
      <dgm:spPr/>
      <dgm:t>
        <a:bodyPr/>
        <a:lstStyle/>
        <a:p>
          <a:endParaRPr lang="en-US"/>
        </a:p>
      </dgm:t>
    </dgm:pt>
    <dgm:pt modelId="{89D81D13-6571-4C4E-809F-FDD963CF9DC1}" type="pres">
      <dgm:prSet presAssocID="{8DB885A7-6F41-447A-B4A4-76B74C77AF53}" presName="linear" presStyleCnt="0">
        <dgm:presLayoutVars>
          <dgm:animLvl val="lvl"/>
          <dgm:resizeHandles val="exact"/>
        </dgm:presLayoutVars>
      </dgm:prSet>
      <dgm:spPr/>
    </dgm:pt>
    <dgm:pt modelId="{68FB6740-D001-F946-B907-1B9265763475}" type="pres">
      <dgm:prSet presAssocID="{F0048318-6DBB-45CF-A5BB-B43D7253D0A9}" presName="parentText" presStyleLbl="node1" presStyleIdx="0" presStyleCnt="3">
        <dgm:presLayoutVars>
          <dgm:chMax val="0"/>
          <dgm:bulletEnabled val="1"/>
        </dgm:presLayoutVars>
      </dgm:prSet>
      <dgm:spPr/>
    </dgm:pt>
    <dgm:pt modelId="{EBB3936A-1208-D44E-AC72-5DAB91D24122}" type="pres">
      <dgm:prSet presAssocID="{13BA61C4-F086-4C35-BAA1-AEF29B7844E6}" presName="spacer" presStyleCnt="0"/>
      <dgm:spPr/>
    </dgm:pt>
    <dgm:pt modelId="{E5736786-9589-0E4F-BCD2-EFB9F7F03FF1}" type="pres">
      <dgm:prSet presAssocID="{1199648E-D54F-4376-9B11-F0F8E2BBD8CB}" presName="parentText" presStyleLbl="node1" presStyleIdx="1" presStyleCnt="3">
        <dgm:presLayoutVars>
          <dgm:chMax val="0"/>
          <dgm:bulletEnabled val="1"/>
        </dgm:presLayoutVars>
      </dgm:prSet>
      <dgm:spPr/>
    </dgm:pt>
    <dgm:pt modelId="{610AE005-06D0-3E4E-9A6C-4A0AD72852A6}" type="pres">
      <dgm:prSet presAssocID="{FB062970-AFD1-45B3-9298-C75E8E5B1987}" presName="spacer" presStyleCnt="0"/>
      <dgm:spPr/>
    </dgm:pt>
    <dgm:pt modelId="{B3E63470-B724-244F-881F-1FD492DD21AA}" type="pres">
      <dgm:prSet presAssocID="{05145343-5933-4E8F-A162-96E5E242B24C}" presName="parentText" presStyleLbl="node1" presStyleIdx="2" presStyleCnt="3">
        <dgm:presLayoutVars>
          <dgm:chMax val="0"/>
          <dgm:bulletEnabled val="1"/>
        </dgm:presLayoutVars>
      </dgm:prSet>
      <dgm:spPr/>
    </dgm:pt>
  </dgm:ptLst>
  <dgm:cxnLst>
    <dgm:cxn modelId="{36FE0C0B-F368-434F-85A8-48E990652490}" type="presOf" srcId="{1199648E-D54F-4376-9B11-F0F8E2BBD8CB}" destId="{E5736786-9589-0E4F-BCD2-EFB9F7F03FF1}" srcOrd="0" destOrd="0" presId="urn:microsoft.com/office/officeart/2005/8/layout/vList2"/>
    <dgm:cxn modelId="{C440641E-A52E-F249-AC0E-30C25F5A7812}" type="presOf" srcId="{F0048318-6DBB-45CF-A5BB-B43D7253D0A9}" destId="{68FB6740-D001-F946-B907-1B9265763475}" srcOrd="0" destOrd="0" presId="urn:microsoft.com/office/officeart/2005/8/layout/vList2"/>
    <dgm:cxn modelId="{9EACF223-6F9B-4F90-8CB5-276CFD844E61}" srcId="{8DB885A7-6F41-447A-B4A4-76B74C77AF53}" destId="{F0048318-6DBB-45CF-A5BB-B43D7253D0A9}" srcOrd="0" destOrd="0" parTransId="{A2839579-157D-4AEA-9B55-7AF63393F739}" sibTransId="{13BA61C4-F086-4C35-BAA1-AEF29B7844E6}"/>
    <dgm:cxn modelId="{4817E05E-3230-D94B-8467-A16868158463}" type="presOf" srcId="{8DB885A7-6F41-447A-B4A4-76B74C77AF53}" destId="{89D81D13-6571-4C4E-809F-FDD963CF9DC1}" srcOrd="0" destOrd="0" presId="urn:microsoft.com/office/officeart/2005/8/layout/vList2"/>
    <dgm:cxn modelId="{36C96475-90C0-45AC-AA74-890D413BFBBD}" srcId="{8DB885A7-6F41-447A-B4A4-76B74C77AF53}" destId="{05145343-5933-4E8F-A162-96E5E242B24C}" srcOrd="2" destOrd="0" parTransId="{3388D396-3DE8-473D-AC12-4A0193335604}" sibTransId="{C6ED7A4D-A897-4156-8297-76268706A59B}"/>
    <dgm:cxn modelId="{5C275BCA-7134-AA4B-8D8C-0B0D25DB82C3}" type="presOf" srcId="{05145343-5933-4E8F-A162-96E5E242B24C}" destId="{B3E63470-B724-244F-881F-1FD492DD21AA}" srcOrd="0" destOrd="0" presId="urn:microsoft.com/office/officeart/2005/8/layout/vList2"/>
    <dgm:cxn modelId="{6058A6FE-13A0-456E-B1E2-E6A6CD5E7347}" srcId="{8DB885A7-6F41-447A-B4A4-76B74C77AF53}" destId="{1199648E-D54F-4376-9B11-F0F8E2BBD8CB}" srcOrd="1" destOrd="0" parTransId="{711F2507-34BC-4E30-984E-A76369BF02C6}" sibTransId="{FB062970-AFD1-45B3-9298-C75E8E5B1987}"/>
    <dgm:cxn modelId="{EA03FAF1-4259-6141-BCCB-358D245DA479}" type="presParOf" srcId="{89D81D13-6571-4C4E-809F-FDD963CF9DC1}" destId="{68FB6740-D001-F946-B907-1B9265763475}" srcOrd="0" destOrd="0" presId="urn:microsoft.com/office/officeart/2005/8/layout/vList2"/>
    <dgm:cxn modelId="{5A84C56C-AFD6-484E-8185-AE5C7AE405DE}" type="presParOf" srcId="{89D81D13-6571-4C4E-809F-FDD963CF9DC1}" destId="{EBB3936A-1208-D44E-AC72-5DAB91D24122}" srcOrd="1" destOrd="0" presId="urn:microsoft.com/office/officeart/2005/8/layout/vList2"/>
    <dgm:cxn modelId="{1A8071BA-474B-0A4B-B0BB-507C72CF5743}" type="presParOf" srcId="{89D81D13-6571-4C4E-809F-FDD963CF9DC1}" destId="{E5736786-9589-0E4F-BCD2-EFB9F7F03FF1}" srcOrd="2" destOrd="0" presId="urn:microsoft.com/office/officeart/2005/8/layout/vList2"/>
    <dgm:cxn modelId="{B751693A-3D6E-F548-8133-EF9D566A415B}" type="presParOf" srcId="{89D81D13-6571-4C4E-809F-FDD963CF9DC1}" destId="{610AE005-06D0-3E4E-9A6C-4A0AD72852A6}" srcOrd="3" destOrd="0" presId="urn:microsoft.com/office/officeart/2005/8/layout/vList2"/>
    <dgm:cxn modelId="{70B4E401-9CBB-BE48-AD2B-BF1DCFF2252E}" type="presParOf" srcId="{89D81D13-6571-4C4E-809F-FDD963CF9DC1}" destId="{B3E63470-B724-244F-881F-1FD492DD21AA}"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6391F4-FEB7-49E3-AAB5-F7FBB890B2F7}"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F562BE74-F226-465E-B579-C8B455F9FD06}">
      <dgm:prSet/>
      <dgm:spPr/>
      <dgm:t>
        <a:bodyPr/>
        <a:lstStyle/>
        <a:p>
          <a:r>
            <a:rPr lang="en-US"/>
            <a:t>The changes of the treatments now days include methods such as counselling, subsuming medication, psychotherapy, arts and creative treatments.</a:t>
          </a:r>
        </a:p>
      </dgm:t>
    </dgm:pt>
    <dgm:pt modelId="{6F6B1EA4-9B64-45D7-B2D6-CBB0EA0C8AC7}" type="parTrans" cxnId="{0FAD0A29-F25D-40B7-A5FF-2E9EBA21B9FF}">
      <dgm:prSet/>
      <dgm:spPr/>
      <dgm:t>
        <a:bodyPr/>
        <a:lstStyle/>
        <a:p>
          <a:endParaRPr lang="en-US"/>
        </a:p>
      </dgm:t>
    </dgm:pt>
    <dgm:pt modelId="{A79BA91D-5494-4766-B034-EA24D2DAF356}" type="sibTrans" cxnId="{0FAD0A29-F25D-40B7-A5FF-2E9EBA21B9FF}">
      <dgm:prSet/>
      <dgm:spPr/>
      <dgm:t>
        <a:bodyPr/>
        <a:lstStyle/>
        <a:p>
          <a:endParaRPr lang="en-US"/>
        </a:p>
      </dgm:t>
    </dgm:pt>
    <dgm:pt modelId="{6ADD5CE6-6E84-4945-95CC-29EE4FEB6C68}">
      <dgm:prSet/>
      <dgm:spPr/>
      <dgm:t>
        <a:bodyPr/>
        <a:lstStyle/>
        <a:p>
          <a:r>
            <a:rPr lang="en-US"/>
            <a:t>There is a variety of digital mental health resources.</a:t>
          </a:r>
        </a:p>
      </dgm:t>
    </dgm:pt>
    <dgm:pt modelId="{A9A3F932-DE30-4286-B70F-3BAA6ECC8422}" type="parTrans" cxnId="{0E785BD9-1C2E-4F88-B6A8-4F60C02AE806}">
      <dgm:prSet/>
      <dgm:spPr/>
      <dgm:t>
        <a:bodyPr/>
        <a:lstStyle/>
        <a:p>
          <a:endParaRPr lang="en-US"/>
        </a:p>
      </dgm:t>
    </dgm:pt>
    <dgm:pt modelId="{AEFC7DF9-7DE2-48D3-835B-3E76E17CFA4B}" type="sibTrans" cxnId="{0E785BD9-1C2E-4F88-B6A8-4F60C02AE806}">
      <dgm:prSet/>
      <dgm:spPr/>
      <dgm:t>
        <a:bodyPr/>
        <a:lstStyle/>
        <a:p>
          <a:endParaRPr lang="en-US"/>
        </a:p>
      </dgm:t>
    </dgm:pt>
    <dgm:pt modelId="{BE95D490-E4D1-4522-85A2-C69636B01612}">
      <dgm:prSet/>
      <dgm:spPr/>
      <dgm:t>
        <a:bodyPr/>
        <a:lstStyle/>
        <a:p>
          <a:r>
            <a:rPr lang="en-US" dirty="0"/>
            <a:t>You can access the mental health services by talking to your GP surgery or by referring yourself for help. </a:t>
          </a:r>
        </a:p>
      </dgm:t>
    </dgm:pt>
    <dgm:pt modelId="{D1461A0C-8609-4FCB-8ABD-6AFEFCC88B1B}" type="parTrans" cxnId="{1C08F3C0-BA03-40B8-A2CB-FAD5ED767EC0}">
      <dgm:prSet/>
      <dgm:spPr/>
      <dgm:t>
        <a:bodyPr/>
        <a:lstStyle/>
        <a:p>
          <a:endParaRPr lang="en-US"/>
        </a:p>
      </dgm:t>
    </dgm:pt>
    <dgm:pt modelId="{B0BC5746-5A02-4D0B-BCF3-2F5D8C64233C}" type="sibTrans" cxnId="{1C08F3C0-BA03-40B8-A2CB-FAD5ED767EC0}">
      <dgm:prSet/>
      <dgm:spPr/>
      <dgm:t>
        <a:bodyPr/>
        <a:lstStyle/>
        <a:p>
          <a:endParaRPr lang="en-US"/>
        </a:p>
      </dgm:t>
    </dgm:pt>
    <dgm:pt modelId="{76FC6EDD-DCE2-1749-886E-188EAC64264D}" type="pres">
      <dgm:prSet presAssocID="{E76391F4-FEB7-49E3-AAB5-F7FBB890B2F7}" presName="hierChild1" presStyleCnt="0">
        <dgm:presLayoutVars>
          <dgm:chPref val="1"/>
          <dgm:dir/>
          <dgm:animOne val="branch"/>
          <dgm:animLvl val="lvl"/>
          <dgm:resizeHandles/>
        </dgm:presLayoutVars>
      </dgm:prSet>
      <dgm:spPr/>
    </dgm:pt>
    <dgm:pt modelId="{59E2281D-9EDB-154A-AA8B-63DFFCE7977C}" type="pres">
      <dgm:prSet presAssocID="{F562BE74-F226-465E-B579-C8B455F9FD06}" presName="hierRoot1" presStyleCnt="0"/>
      <dgm:spPr/>
    </dgm:pt>
    <dgm:pt modelId="{02B8F32D-3765-3941-8BA7-1BCEF295D3C4}" type="pres">
      <dgm:prSet presAssocID="{F562BE74-F226-465E-B579-C8B455F9FD06}" presName="composite" presStyleCnt="0"/>
      <dgm:spPr/>
    </dgm:pt>
    <dgm:pt modelId="{26A500F6-C172-A647-876D-09ADBEE4CE38}" type="pres">
      <dgm:prSet presAssocID="{F562BE74-F226-465E-B579-C8B455F9FD06}" presName="background" presStyleLbl="node0" presStyleIdx="0" presStyleCnt="3"/>
      <dgm:spPr/>
    </dgm:pt>
    <dgm:pt modelId="{F19DDE54-8A01-F84F-98D5-288CA43AFD1B}" type="pres">
      <dgm:prSet presAssocID="{F562BE74-F226-465E-B579-C8B455F9FD06}" presName="text" presStyleLbl="fgAcc0" presStyleIdx="0" presStyleCnt="3">
        <dgm:presLayoutVars>
          <dgm:chPref val="3"/>
        </dgm:presLayoutVars>
      </dgm:prSet>
      <dgm:spPr/>
    </dgm:pt>
    <dgm:pt modelId="{BC435611-5B6D-E44B-9D49-6CD4FFCB9CD3}" type="pres">
      <dgm:prSet presAssocID="{F562BE74-F226-465E-B579-C8B455F9FD06}" presName="hierChild2" presStyleCnt="0"/>
      <dgm:spPr/>
    </dgm:pt>
    <dgm:pt modelId="{46D669FD-8B5C-E544-B906-E1AE1D32A7FF}" type="pres">
      <dgm:prSet presAssocID="{6ADD5CE6-6E84-4945-95CC-29EE4FEB6C68}" presName="hierRoot1" presStyleCnt="0"/>
      <dgm:spPr/>
    </dgm:pt>
    <dgm:pt modelId="{94650549-9D5F-4247-99FD-C39BEFE479BD}" type="pres">
      <dgm:prSet presAssocID="{6ADD5CE6-6E84-4945-95CC-29EE4FEB6C68}" presName="composite" presStyleCnt="0"/>
      <dgm:spPr/>
    </dgm:pt>
    <dgm:pt modelId="{70C3BEFE-AF65-EC40-BF5E-9F71C8818DD8}" type="pres">
      <dgm:prSet presAssocID="{6ADD5CE6-6E84-4945-95CC-29EE4FEB6C68}" presName="background" presStyleLbl="node0" presStyleIdx="1" presStyleCnt="3"/>
      <dgm:spPr/>
    </dgm:pt>
    <dgm:pt modelId="{D24C2072-AE1B-0441-BEEC-20F138D74477}" type="pres">
      <dgm:prSet presAssocID="{6ADD5CE6-6E84-4945-95CC-29EE4FEB6C68}" presName="text" presStyleLbl="fgAcc0" presStyleIdx="1" presStyleCnt="3">
        <dgm:presLayoutVars>
          <dgm:chPref val="3"/>
        </dgm:presLayoutVars>
      </dgm:prSet>
      <dgm:spPr/>
    </dgm:pt>
    <dgm:pt modelId="{38FFAE77-8A84-E94B-84DB-EE4C9C14065A}" type="pres">
      <dgm:prSet presAssocID="{6ADD5CE6-6E84-4945-95CC-29EE4FEB6C68}" presName="hierChild2" presStyleCnt="0"/>
      <dgm:spPr/>
    </dgm:pt>
    <dgm:pt modelId="{3149958F-FF3E-B643-8615-176942F2AF9B}" type="pres">
      <dgm:prSet presAssocID="{BE95D490-E4D1-4522-85A2-C69636B01612}" presName="hierRoot1" presStyleCnt="0"/>
      <dgm:spPr/>
    </dgm:pt>
    <dgm:pt modelId="{B6073B4E-422D-054B-848A-50B09F1E1BD3}" type="pres">
      <dgm:prSet presAssocID="{BE95D490-E4D1-4522-85A2-C69636B01612}" presName="composite" presStyleCnt="0"/>
      <dgm:spPr/>
    </dgm:pt>
    <dgm:pt modelId="{D3810DC0-6B4E-5147-9BB7-EF84AE61191B}" type="pres">
      <dgm:prSet presAssocID="{BE95D490-E4D1-4522-85A2-C69636B01612}" presName="background" presStyleLbl="node0" presStyleIdx="2" presStyleCnt="3"/>
      <dgm:spPr/>
    </dgm:pt>
    <dgm:pt modelId="{AA94CF97-DFFE-9B4C-A24D-60912C0DA8F5}" type="pres">
      <dgm:prSet presAssocID="{BE95D490-E4D1-4522-85A2-C69636B01612}" presName="text" presStyleLbl="fgAcc0" presStyleIdx="2" presStyleCnt="3">
        <dgm:presLayoutVars>
          <dgm:chPref val="3"/>
        </dgm:presLayoutVars>
      </dgm:prSet>
      <dgm:spPr/>
    </dgm:pt>
    <dgm:pt modelId="{1BD18C8B-0556-AF4C-9122-EAC9D3610FE8}" type="pres">
      <dgm:prSet presAssocID="{BE95D490-E4D1-4522-85A2-C69636B01612}" presName="hierChild2" presStyleCnt="0"/>
      <dgm:spPr/>
    </dgm:pt>
  </dgm:ptLst>
  <dgm:cxnLst>
    <dgm:cxn modelId="{0FAD0A29-F25D-40B7-A5FF-2E9EBA21B9FF}" srcId="{E76391F4-FEB7-49E3-AAB5-F7FBB890B2F7}" destId="{F562BE74-F226-465E-B579-C8B455F9FD06}" srcOrd="0" destOrd="0" parTransId="{6F6B1EA4-9B64-45D7-B2D6-CBB0EA0C8AC7}" sibTransId="{A79BA91D-5494-4766-B034-EA24D2DAF356}"/>
    <dgm:cxn modelId="{FC073B7A-730F-5F4F-B730-56D45782D200}" type="presOf" srcId="{E76391F4-FEB7-49E3-AAB5-F7FBB890B2F7}" destId="{76FC6EDD-DCE2-1749-886E-188EAC64264D}" srcOrd="0" destOrd="0" presId="urn:microsoft.com/office/officeart/2005/8/layout/hierarchy1"/>
    <dgm:cxn modelId="{1C08F3C0-BA03-40B8-A2CB-FAD5ED767EC0}" srcId="{E76391F4-FEB7-49E3-AAB5-F7FBB890B2F7}" destId="{BE95D490-E4D1-4522-85A2-C69636B01612}" srcOrd="2" destOrd="0" parTransId="{D1461A0C-8609-4FCB-8ABD-6AFEFCC88B1B}" sibTransId="{B0BC5746-5A02-4D0B-BCF3-2F5D8C64233C}"/>
    <dgm:cxn modelId="{2ACD75D7-9FCC-6444-B56C-8348D7E81DA3}" type="presOf" srcId="{F562BE74-F226-465E-B579-C8B455F9FD06}" destId="{F19DDE54-8A01-F84F-98D5-288CA43AFD1B}" srcOrd="0" destOrd="0" presId="urn:microsoft.com/office/officeart/2005/8/layout/hierarchy1"/>
    <dgm:cxn modelId="{0E785BD9-1C2E-4F88-B6A8-4F60C02AE806}" srcId="{E76391F4-FEB7-49E3-AAB5-F7FBB890B2F7}" destId="{6ADD5CE6-6E84-4945-95CC-29EE4FEB6C68}" srcOrd="1" destOrd="0" parTransId="{A9A3F932-DE30-4286-B70F-3BAA6ECC8422}" sibTransId="{AEFC7DF9-7DE2-48D3-835B-3E76E17CFA4B}"/>
    <dgm:cxn modelId="{ADFD30F0-CE52-284F-8A35-1811D5A1BA40}" type="presOf" srcId="{6ADD5CE6-6E84-4945-95CC-29EE4FEB6C68}" destId="{D24C2072-AE1B-0441-BEEC-20F138D74477}" srcOrd="0" destOrd="0" presId="urn:microsoft.com/office/officeart/2005/8/layout/hierarchy1"/>
    <dgm:cxn modelId="{8379BCFC-ED58-6648-994B-5C73685402A4}" type="presOf" srcId="{BE95D490-E4D1-4522-85A2-C69636B01612}" destId="{AA94CF97-DFFE-9B4C-A24D-60912C0DA8F5}" srcOrd="0" destOrd="0" presId="urn:microsoft.com/office/officeart/2005/8/layout/hierarchy1"/>
    <dgm:cxn modelId="{D1FE8DC6-88FD-7048-9EFF-AEC86EF0102F}" type="presParOf" srcId="{76FC6EDD-DCE2-1749-886E-188EAC64264D}" destId="{59E2281D-9EDB-154A-AA8B-63DFFCE7977C}" srcOrd="0" destOrd="0" presId="urn:microsoft.com/office/officeart/2005/8/layout/hierarchy1"/>
    <dgm:cxn modelId="{0E276684-D1C3-9E4E-981B-3EE16BDF13C9}" type="presParOf" srcId="{59E2281D-9EDB-154A-AA8B-63DFFCE7977C}" destId="{02B8F32D-3765-3941-8BA7-1BCEF295D3C4}" srcOrd="0" destOrd="0" presId="urn:microsoft.com/office/officeart/2005/8/layout/hierarchy1"/>
    <dgm:cxn modelId="{B324B6CD-FB33-114C-AC6A-D1F59838E3AD}" type="presParOf" srcId="{02B8F32D-3765-3941-8BA7-1BCEF295D3C4}" destId="{26A500F6-C172-A647-876D-09ADBEE4CE38}" srcOrd="0" destOrd="0" presId="urn:microsoft.com/office/officeart/2005/8/layout/hierarchy1"/>
    <dgm:cxn modelId="{388F1D36-A7A8-5D40-ADBD-E2EDB6E06E3F}" type="presParOf" srcId="{02B8F32D-3765-3941-8BA7-1BCEF295D3C4}" destId="{F19DDE54-8A01-F84F-98D5-288CA43AFD1B}" srcOrd="1" destOrd="0" presId="urn:microsoft.com/office/officeart/2005/8/layout/hierarchy1"/>
    <dgm:cxn modelId="{92764F66-E5B3-9E4E-9B98-E2AD425BDE4A}" type="presParOf" srcId="{59E2281D-9EDB-154A-AA8B-63DFFCE7977C}" destId="{BC435611-5B6D-E44B-9D49-6CD4FFCB9CD3}" srcOrd="1" destOrd="0" presId="urn:microsoft.com/office/officeart/2005/8/layout/hierarchy1"/>
    <dgm:cxn modelId="{2EB4EE66-50E6-5D48-A27E-167673BFC5CB}" type="presParOf" srcId="{76FC6EDD-DCE2-1749-886E-188EAC64264D}" destId="{46D669FD-8B5C-E544-B906-E1AE1D32A7FF}" srcOrd="1" destOrd="0" presId="urn:microsoft.com/office/officeart/2005/8/layout/hierarchy1"/>
    <dgm:cxn modelId="{3BE27C4E-E4C8-D548-AFF0-08C7C1A341BF}" type="presParOf" srcId="{46D669FD-8B5C-E544-B906-E1AE1D32A7FF}" destId="{94650549-9D5F-4247-99FD-C39BEFE479BD}" srcOrd="0" destOrd="0" presId="urn:microsoft.com/office/officeart/2005/8/layout/hierarchy1"/>
    <dgm:cxn modelId="{E0E4282C-87B3-8D43-A59A-35E8173A243F}" type="presParOf" srcId="{94650549-9D5F-4247-99FD-C39BEFE479BD}" destId="{70C3BEFE-AF65-EC40-BF5E-9F71C8818DD8}" srcOrd="0" destOrd="0" presId="urn:microsoft.com/office/officeart/2005/8/layout/hierarchy1"/>
    <dgm:cxn modelId="{1E543346-B203-AE44-9990-AC9F8787E8BD}" type="presParOf" srcId="{94650549-9D5F-4247-99FD-C39BEFE479BD}" destId="{D24C2072-AE1B-0441-BEEC-20F138D74477}" srcOrd="1" destOrd="0" presId="urn:microsoft.com/office/officeart/2005/8/layout/hierarchy1"/>
    <dgm:cxn modelId="{F4EAC733-4C94-6941-A76A-EE2963F38F33}" type="presParOf" srcId="{46D669FD-8B5C-E544-B906-E1AE1D32A7FF}" destId="{38FFAE77-8A84-E94B-84DB-EE4C9C14065A}" srcOrd="1" destOrd="0" presId="urn:microsoft.com/office/officeart/2005/8/layout/hierarchy1"/>
    <dgm:cxn modelId="{F3D5EEFD-DE6D-4A4F-A15B-D8A509AA5528}" type="presParOf" srcId="{76FC6EDD-DCE2-1749-886E-188EAC64264D}" destId="{3149958F-FF3E-B643-8615-176942F2AF9B}" srcOrd="2" destOrd="0" presId="urn:microsoft.com/office/officeart/2005/8/layout/hierarchy1"/>
    <dgm:cxn modelId="{F868483C-9BDA-9E48-8ECE-6F99BC125FB6}" type="presParOf" srcId="{3149958F-FF3E-B643-8615-176942F2AF9B}" destId="{B6073B4E-422D-054B-848A-50B09F1E1BD3}" srcOrd="0" destOrd="0" presId="urn:microsoft.com/office/officeart/2005/8/layout/hierarchy1"/>
    <dgm:cxn modelId="{927A1FD0-84B3-BF4E-9F67-86DA77B70C9B}" type="presParOf" srcId="{B6073B4E-422D-054B-848A-50B09F1E1BD3}" destId="{D3810DC0-6B4E-5147-9BB7-EF84AE61191B}" srcOrd="0" destOrd="0" presId="urn:microsoft.com/office/officeart/2005/8/layout/hierarchy1"/>
    <dgm:cxn modelId="{BA1B1F2C-5E03-834F-ACC7-11B7959EDF60}" type="presParOf" srcId="{B6073B4E-422D-054B-848A-50B09F1E1BD3}" destId="{AA94CF97-DFFE-9B4C-A24D-60912C0DA8F5}" srcOrd="1" destOrd="0" presId="urn:microsoft.com/office/officeart/2005/8/layout/hierarchy1"/>
    <dgm:cxn modelId="{820C78CD-C419-184D-871E-0223A2698370}" type="presParOf" srcId="{3149958F-FF3E-B643-8615-176942F2AF9B}" destId="{1BD18C8B-0556-AF4C-9122-EAC9D3610FE8}"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FB6740-D001-F946-B907-1B9265763475}">
      <dsp:nvSpPr>
        <dsp:cNvPr id="0" name=""/>
        <dsp:cNvSpPr/>
      </dsp:nvSpPr>
      <dsp:spPr>
        <a:xfrm>
          <a:off x="0" y="136722"/>
          <a:ext cx="10058399" cy="1076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Years before NHS was founded, mental health treatment was changeless and the methods and practices were outdated, such as the insulin coma therapy, chemical shock therapy, psychosurgery and electroconvulsive shock therapy (ECT).</a:t>
          </a:r>
        </a:p>
      </dsp:txBody>
      <dsp:txXfrm>
        <a:off x="52546" y="189268"/>
        <a:ext cx="9953307" cy="971308"/>
      </dsp:txXfrm>
    </dsp:sp>
    <dsp:sp modelId="{E5736786-9589-0E4F-BCD2-EFB9F7F03FF1}">
      <dsp:nvSpPr>
        <dsp:cNvPr id="0" name=""/>
        <dsp:cNvSpPr/>
      </dsp:nvSpPr>
      <dsp:spPr>
        <a:xfrm>
          <a:off x="0" y="1270722"/>
          <a:ext cx="10058399" cy="10764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People who suffered from mental health illnesses were kept in asylums away from the public.</a:t>
          </a:r>
          <a:endParaRPr lang="en-US" sz="2000" kern="1200" dirty="0"/>
        </a:p>
      </dsp:txBody>
      <dsp:txXfrm>
        <a:off x="52546" y="1323268"/>
        <a:ext cx="9953307" cy="971308"/>
      </dsp:txXfrm>
    </dsp:sp>
    <dsp:sp modelId="{B3E63470-B724-244F-881F-1FD492DD21AA}">
      <dsp:nvSpPr>
        <dsp:cNvPr id="0" name=""/>
        <dsp:cNvSpPr/>
      </dsp:nvSpPr>
      <dsp:spPr>
        <a:xfrm>
          <a:off x="0" y="2404722"/>
          <a:ext cx="10058399" cy="10764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While advances in physical care led to better treatments, free access of all and medical improvements, mental health care persisted the same.</a:t>
          </a:r>
        </a:p>
      </dsp:txBody>
      <dsp:txXfrm>
        <a:off x="52546" y="2457268"/>
        <a:ext cx="9953307" cy="9713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A500F6-C172-A647-876D-09ADBEE4CE38}">
      <dsp:nvSpPr>
        <dsp:cNvPr id="0" name=""/>
        <dsp:cNvSpPr/>
      </dsp:nvSpPr>
      <dsp:spPr>
        <a:xfrm>
          <a:off x="0"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9DDE54-8A01-F84F-98D5-288CA43AFD1B}">
      <dsp:nvSpPr>
        <dsp:cNvPr id="0" name=""/>
        <dsp:cNvSpPr/>
      </dsp:nvSpPr>
      <dsp:spPr>
        <a:xfrm>
          <a:off x="314325"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 changes of the treatments now days include methods such as counselling, subsuming medication, psychotherapy, arts and creative treatments.</a:t>
          </a:r>
        </a:p>
      </dsp:txBody>
      <dsp:txXfrm>
        <a:off x="366939" y="1112657"/>
        <a:ext cx="2723696" cy="1691139"/>
      </dsp:txXfrm>
    </dsp:sp>
    <dsp:sp modelId="{70C3BEFE-AF65-EC40-BF5E-9F71C8818DD8}">
      <dsp:nvSpPr>
        <dsp:cNvPr id="0" name=""/>
        <dsp:cNvSpPr/>
      </dsp:nvSpPr>
      <dsp:spPr>
        <a:xfrm>
          <a:off x="3457574"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4C2072-AE1B-0441-BEEC-20F138D74477}">
      <dsp:nvSpPr>
        <dsp:cNvPr id="0" name=""/>
        <dsp:cNvSpPr/>
      </dsp:nvSpPr>
      <dsp:spPr>
        <a:xfrm>
          <a:off x="3771899"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There is a variety of digital mental health resources.</a:t>
          </a:r>
        </a:p>
      </dsp:txBody>
      <dsp:txXfrm>
        <a:off x="3824513" y="1112657"/>
        <a:ext cx="2723696" cy="1691139"/>
      </dsp:txXfrm>
    </dsp:sp>
    <dsp:sp modelId="{D3810DC0-6B4E-5147-9BB7-EF84AE61191B}">
      <dsp:nvSpPr>
        <dsp:cNvPr id="0" name=""/>
        <dsp:cNvSpPr/>
      </dsp:nvSpPr>
      <dsp:spPr>
        <a:xfrm>
          <a:off x="6915149"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94CF97-DFFE-9B4C-A24D-60912C0DA8F5}">
      <dsp:nvSpPr>
        <dsp:cNvPr id="0" name=""/>
        <dsp:cNvSpPr/>
      </dsp:nvSpPr>
      <dsp:spPr>
        <a:xfrm>
          <a:off x="7229475"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You can access the mental health services by talking to your GP surgery or by referring yourself for help. </a:t>
          </a:r>
        </a:p>
      </dsp:txBody>
      <dsp:txXfrm>
        <a:off x="7282089" y="1112657"/>
        <a:ext cx="2723696" cy="169113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7/9/24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42361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7/9/24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405082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smtClean="0"/>
              <a:t>7/9/24</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43559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7/9/24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49378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7/9/24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072378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77919A6-33EB-49BD-A62F-1FA56B9F9712}" type="datetimeFigureOut">
              <a:rPr lang="en-US" smtClean="0"/>
              <a:t>7/9/24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68188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7/9/24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9226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7/9/24</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483897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7/9/24</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16615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157CC2-0FC8-4686-B024-99790E0F5162}" type="datetimeFigureOut">
              <a:rPr lang="en-US" smtClean="0"/>
              <a:t>7/9/24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536256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7/9/24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58651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smtClean="0"/>
              <a:t>7/9/24</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microsoft.com/office/2007/relationships/hdphoto" Target="../media/hdphoto2.wdp"/><Relationship Id="rId7" Type="http://schemas.openxmlformats.org/officeDocument/2006/relationships/diagramColors" Target="../diagrams/colors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microsoft.com/office/2007/relationships/hdphoto" Target="../media/hdphoto2.wdp"/><Relationship Id="rId7" Type="http://schemas.openxmlformats.org/officeDocument/2006/relationships/diagramColors" Target="../diagrams/colors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2.png"/><Relationship Id="rId4" Type="http://schemas.microsoft.com/office/2007/relationships/hdphoto" Target="../media/hdphoto2.wdp"/></Relationships>
</file>

<file path=ppt/slides/_rels/slide9.xml.rels><?xml version="1.0" encoding="UTF-8" standalone="yes"?>
<Relationships xmlns="http://schemas.openxmlformats.org/package/2006/relationships"><Relationship Id="rId3" Type="http://schemas.openxmlformats.org/officeDocument/2006/relationships/hyperlink" Target="https://www.nhs.uk/mental-health/social-care-and-your-rights/how-to-access-mental-health-services/" TargetMode="External"/><Relationship Id="rId2" Type="http://schemas.openxmlformats.org/officeDocument/2006/relationships/hyperlink" Target="https://indepth.nice.org.uk/mental-health-and-the-nhs/index.html#:~:text=The%20Mental%20Health%20Act%20of,medical%2C%20rather%20than%20legal%20terms" TargetMode="External"/><Relationship Id="rId1" Type="http://schemas.openxmlformats.org/officeDocument/2006/relationships/slideLayout" Target="../slideLayouts/slideLayout2.xml"/><Relationship Id="rId5" Type="http://schemas.openxmlformats.org/officeDocument/2006/relationships/hyperlink" Target="https://www.who.int/news-room/fact-sheets/detail/mental-health-strengthening-our-response" TargetMode="External"/><Relationship Id="rId4" Type="http://schemas.openxmlformats.org/officeDocument/2006/relationships/hyperlink" Target="https://www.sciencemuseum.org.uk/objects-and-stories/medicine/heroic-therapies-psychia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4CE1E-067F-49CF-EEFF-BC28851CDECF}"/>
              </a:ext>
            </a:extLst>
          </p:cNvPr>
          <p:cNvSpPr>
            <a:spLocks noGrp="1"/>
          </p:cNvSpPr>
          <p:nvPr>
            <p:ph type="ctrTitle"/>
          </p:nvPr>
        </p:nvSpPr>
        <p:spPr/>
        <p:txBody>
          <a:bodyPr/>
          <a:lstStyle/>
          <a:p>
            <a:r>
              <a:rPr lang="en-US" sz="4800" dirty="0"/>
              <a:t>LCHS4003</a:t>
            </a:r>
            <a:br>
              <a:rPr lang="en-US" sz="4800" dirty="0"/>
            </a:br>
            <a:r>
              <a:rPr lang="en-US" sz="4800" dirty="0"/>
              <a:t>Introduction to Health and social care</a:t>
            </a:r>
          </a:p>
        </p:txBody>
      </p:sp>
      <p:sp>
        <p:nvSpPr>
          <p:cNvPr id="3" name="Subtitle 2">
            <a:extLst>
              <a:ext uri="{FF2B5EF4-FFF2-40B4-BE49-F238E27FC236}">
                <a16:creationId xmlns:a16="http://schemas.microsoft.com/office/drawing/2014/main" id="{641501E9-41BE-8BAE-A88A-B67030CE9E52}"/>
              </a:ext>
            </a:extLst>
          </p:cNvPr>
          <p:cNvSpPr>
            <a:spLocks noGrp="1"/>
          </p:cNvSpPr>
          <p:nvPr>
            <p:ph type="subTitle" idx="1"/>
          </p:nvPr>
        </p:nvSpPr>
        <p:spPr>
          <a:xfrm>
            <a:off x="1069848" y="4389120"/>
            <a:ext cx="7891272" cy="1536192"/>
          </a:xfrm>
        </p:spPr>
        <p:txBody>
          <a:bodyPr/>
          <a:lstStyle/>
          <a:p>
            <a:r>
              <a:rPr lang="en-US" dirty="0"/>
              <a:t>NAME: </a:t>
            </a:r>
            <a:r>
              <a:rPr lang="en-US" dirty="0" err="1"/>
              <a:t>Krisa</a:t>
            </a:r>
            <a:r>
              <a:rPr lang="en-US" dirty="0"/>
              <a:t> </a:t>
            </a:r>
            <a:r>
              <a:rPr lang="en-US" dirty="0" err="1"/>
              <a:t>Iliazi</a:t>
            </a:r>
            <a:endParaRPr lang="en-US" dirty="0"/>
          </a:p>
          <a:p>
            <a:r>
              <a:rPr lang="en-US" dirty="0"/>
              <a:t>STUDENT ID: 2325192</a:t>
            </a:r>
          </a:p>
          <a:p>
            <a:r>
              <a:rPr lang="en-US" dirty="0"/>
              <a:t>LECTURER NAME: </a:t>
            </a:r>
            <a:r>
              <a:rPr lang="en-US" dirty="0" err="1"/>
              <a:t>Patronella</a:t>
            </a:r>
            <a:r>
              <a:rPr lang="en-US" dirty="0"/>
              <a:t> </a:t>
            </a:r>
            <a:r>
              <a:rPr lang="en-US" dirty="0" err="1"/>
              <a:t>Ganza</a:t>
            </a:r>
            <a:endParaRPr lang="en-US" dirty="0"/>
          </a:p>
          <a:p>
            <a:endParaRPr lang="en-US" dirty="0"/>
          </a:p>
        </p:txBody>
      </p:sp>
    </p:spTree>
    <p:extLst>
      <p:ext uri="{BB962C8B-B14F-4D97-AF65-F5344CB8AC3E}">
        <p14:creationId xmlns:p14="http://schemas.microsoft.com/office/powerpoint/2010/main" val="12709252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8DCB7-CC8A-4872-51C8-42528F2192A0}"/>
              </a:ext>
            </a:extLst>
          </p:cNvPr>
          <p:cNvSpPr>
            <a:spLocks noGrp="1"/>
          </p:cNvSpPr>
          <p:nvPr>
            <p:ph type="title"/>
          </p:nvPr>
        </p:nvSpPr>
        <p:spPr/>
        <p:txBody>
          <a:bodyPr/>
          <a:lstStyle/>
          <a:p>
            <a:pPr algn="ctr"/>
            <a:r>
              <a:rPr lang="en-US" dirty="0"/>
              <a:t>Overview </a:t>
            </a:r>
          </a:p>
        </p:txBody>
      </p:sp>
      <p:sp>
        <p:nvSpPr>
          <p:cNvPr id="3" name="Content Placeholder 2">
            <a:extLst>
              <a:ext uri="{FF2B5EF4-FFF2-40B4-BE49-F238E27FC236}">
                <a16:creationId xmlns:a16="http://schemas.microsoft.com/office/drawing/2014/main" id="{884D0DBB-18E8-E695-CA78-DF00D008DA3B}"/>
              </a:ext>
            </a:extLst>
          </p:cNvPr>
          <p:cNvSpPr>
            <a:spLocks noGrp="1"/>
          </p:cNvSpPr>
          <p:nvPr>
            <p:ph idx="1"/>
          </p:nvPr>
        </p:nvSpPr>
        <p:spPr/>
        <p:txBody>
          <a:bodyPr>
            <a:normAutofit/>
          </a:bodyPr>
          <a:lstStyle/>
          <a:p>
            <a:r>
              <a:rPr lang="en-US" sz="2800" dirty="0"/>
              <a:t>Mental health care  </a:t>
            </a:r>
          </a:p>
          <a:p>
            <a:r>
              <a:rPr lang="en-US" sz="2800" dirty="0"/>
              <a:t>Service Provision in early years </a:t>
            </a:r>
          </a:p>
          <a:p>
            <a:r>
              <a:rPr lang="en-US" sz="2800" dirty="0"/>
              <a:t>Service provision </a:t>
            </a:r>
            <a:r>
              <a:rPr lang="en-US" sz="2800" dirty="0" err="1"/>
              <a:t>nowdays</a:t>
            </a:r>
            <a:endParaRPr lang="en-US" sz="2800" dirty="0"/>
          </a:p>
          <a:p>
            <a:r>
              <a:rPr lang="en-US" sz="2800" dirty="0"/>
              <a:t>References </a:t>
            </a:r>
          </a:p>
          <a:p>
            <a:pPr marL="0" indent="0">
              <a:buNone/>
            </a:pPr>
            <a:endParaRPr lang="en-US" sz="2800" dirty="0"/>
          </a:p>
          <a:p>
            <a:endParaRPr lang="en-US" sz="2800" dirty="0"/>
          </a:p>
        </p:txBody>
      </p:sp>
    </p:spTree>
    <p:extLst>
      <p:ext uri="{BB962C8B-B14F-4D97-AF65-F5344CB8AC3E}">
        <p14:creationId xmlns:p14="http://schemas.microsoft.com/office/powerpoint/2010/main" val="4261311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8AFD15B-CF29-4306-884F-47675092F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63B53C-7CC6-33D3-34EA-2AD0B2C601B3}"/>
              </a:ext>
            </a:extLst>
          </p:cNvPr>
          <p:cNvSpPr>
            <a:spLocks noGrp="1"/>
          </p:cNvSpPr>
          <p:nvPr>
            <p:ph type="title"/>
          </p:nvPr>
        </p:nvSpPr>
        <p:spPr>
          <a:xfrm>
            <a:off x="6587544" y="1382165"/>
            <a:ext cx="4869179" cy="1517984"/>
          </a:xfrm>
        </p:spPr>
        <p:txBody>
          <a:bodyPr>
            <a:normAutofit/>
          </a:bodyPr>
          <a:lstStyle/>
          <a:p>
            <a:r>
              <a:rPr lang="en-US" sz="4800">
                <a:solidFill>
                  <a:schemeClr val="tx1"/>
                </a:solidFill>
              </a:rPr>
              <a:t>Mental health care</a:t>
            </a:r>
          </a:p>
        </p:txBody>
      </p:sp>
      <p:sp>
        <p:nvSpPr>
          <p:cNvPr id="17" name="Freeform: Shape 11">
            <a:extLst>
              <a:ext uri="{FF2B5EF4-FFF2-40B4-BE49-F238E27FC236}">
                <a16:creationId xmlns:a16="http://schemas.microsoft.com/office/drawing/2014/main" id="{7EC0D68F-F813-4414-800D-F8D4F0AB8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66" y="401980"/>
            <a:ext cx="6115733" cy="6456021"/>
          </a:xfrm>
          <a:custGeom>
            <a:avLst/>
            <a:gdLst>
              <a:gd name="connsiteX0" fmla="*/ 2259477 w 6115733"/>
              <a:gd name="connsiteY0" fmla="*/ 433395 h 6456021"/>
              <a:gd name="connsiteX1" fmla="*/ 5681904 w 6115733"/>
              <a:gd name="connsiteY1" fmla="*/ 3852396 h 6456021"/>
              <a:gd name="connsiteX2" fmla="*/ 4679499 w 6115733"/>
              <a:gd name="connsiteY2" fmla="*/ 6269995 h 6456021"/>
              <a:gd name="connsiteX3" fmla="*/ 4474613 w 6115733"/>
              <a:gd name="connsiteY3" fmla="*/ 6456021 h 6456021"/>
              <a:gd name="connsiteX4" fmla="*/ 44341 w 6115733"/>
              <a:gd name="connsiteY4" fmla="*/ 6456021 h 6456021"/>
              <a:gd name="connsiteX5" fmla="*/ 0 w 6115733"/>
              <a:gd name="connsiteY5" fmla="*/ 6415762 h 6456021"/>
              <a:gd name="connsiteX6" fmla="*/ 0 w 6115733"/>
              <a:gd name="connsiteY6" fmla="*/ 1289029 h 6456021"/>
              <a:gd name="connsiteX7" fmla="*/ 82495 w 6115733"/>
              <a:gd name="connsiteY7" fmla="*/ 1214128 h 6456021"/>
              <a:gd name="connsiteX8" fmla="*/ 2259477 w 6115733"/>
              <a:gd name="connsiteY8" fmla="*/ 433395 h 6456021"/>
              <a:gd name="connsiteX9" fmla="*/ 2259477 w 6115733"/>
              <a:gd name="connsiteY9" fmla="*/ 0 h 6456021"/>
              <a:gd name="connsiteX10" fmla="*/ 6115733 w 6115733"/>
              <a:gd name="connsiteY10" fmla="*/ 3852396 h 6456021"/>
              <a:gd name="connsiteX11" fmla="*/ 5235152 w 6115733"/>
              <a:gd name="connsiteY11" fmla="*/ 6302877 h 6456021"/>
              <a:gd name="connsiteX12" fmla="*/ 5095826 w 6115733"/>
              <a:gd name="connsiteY12" fmla="*/ 6456021 h 6456021"/>
              <a:gd name="connsiteX13" fmla="*/ 4617788 w 6115733"/>
              <a:gd name="connsiteY13" fmla="*/ 6456021 h 6456021"/>
              <a:gd name="connsiteX14" fmla="*/ 4747668 w 6115733"/>
              <a:gd name="connsiteY14" fmla="*/ 6338096 h 6456021"/>
              <a:gd name="connsiteX15" fmla="*/ 5778311 w 6115733"/>
              <a:gd name="connsiteY15" fmla="*/ 3852396 h 6456021"/>
              <a:gd name="connsiteX16" fmla="*/ 2259477 w 6115733"/>
              <a:gd name="connsiteY16" fmla="*/ 337085 h 6456021"/>
              <a:gd name="connsiteX17" fmla="*/ 21172 w 6115733"/>
              <a:gd name="connsiteY17" fmla="*/ 1139811 h 6456021"/>
              <a:gd name="connsiteX18" fmla="*/ 0 w 6115733"/>
              <a:gd name="connsiteY18" fmla="*/ 1159034 h 6456021"/>
              <a:gd name="connsiteX19" fmla="*/ 0 w 6115733"/>
              <a:gd name="connsiteY19" fmla="*/ 735177 h 6456021"/>
              <a:gd name="connsiteX20" fmla="*/ 103407 w 6115733"/>
              <a:gd name="connsiteY20" fmla="*/ 657929 h 6456021"/>
              <a:gd name="connsiteX21" fmla="*/ 2259477 w 6115733"/>
              <a:gd name="connsiteY21" fmla="*/ 0 h 6456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Brain in head">
            <a:extLst>
              <a:ext uri="{FF2B5EF4-FFF2-40B4-BE49-F238E27FC236}">
                <a16:creationId xmlns:a16="http://schemas.microsoft.com/office/drawing/2014/main" id="{B5F8D3F4-E669-28A2-CE39-36B151E7764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5275" y="2255301"/>
            <a:ext cx="3542527" cy="3542527"/>
          </a:xfrm>
          <a:prstGeom prst="rect">
            <a:avLst/>
          </a:prstGeom>
        </p:spPr>
      </p:pic>
      <p:sp>
        <p:nvSpPr>
          <p:cNvPr id="3" name="Content Placeholder 2">
            <a:extLst>
              <a:ext uri="{FF2B5EF4-FFF2-40B4-BE49-F238E27FC236}">
                <a16:creationId xmlns:a16="http://schemas.microsoft.com/office/drawing/2014/main" id="{D08E2FED-85E8-302E-79F1-AAB72754BD9E}"/>
              </a:ext>
            </a:extLst>
          </p:cNvPr>
          <p:cNvSpPr>
            <a:spLocks noGrp="1"/>
          </p:cNvSpPr>
          <p:nvPr>
            <p:ph idx="1"/>
          </p:nvPr>
        </p:nvSpPr>
        <p:spPr>
          <a:xfrm>
            <a:off x="6587545" y="3007389"/>
            <a:ext cx="4869179" cy="3065865"/>
          </a:xfrm>
        </p:spPr>
        <p:txBody>
          <a:bodyPr anchor="t">
            <a:normAutofit/>
          </a:bodyPr>
          <a:lstStyle/>
          <a:p>
            <a:r>
              <a:rPr lang="en-US" sz="1800" dirty="0"/>
              <a:t>Mental health is a condition of mental well-being that helps people to cope with the demands of life, realize their abilities, study and work productively, and contribute to their community.</a:t>
            </a:r>
          </a:p>
          <a:p>
            <a:r>
              <a:rPr lang="en-US" sz="1800" dirty="0"/>
              <a:t>Mental health is an important human right and an essential component of health and well-being.</a:t>
            </a:r>
          </a:p>
          <a:p>
            <a:pPr marL="0" indent="0">
              <a:buNone/>
            </a:pPr>
            <a:r>
              <a:rPr lang="en-US" sz="1800" dirty="0"/>
              <a:t> </a:t>
            </a:r>
          </a:p>
          <a:p>
            <a:pPr marL="0" indent="0">
              <a:buNone/>
            </a:pPr>
            <a:r>
              <a:rPr lang="en-US" sz="1800" dirty="0"/>
              <a:t>                 (World Health Organization</a:t>
            </a:r>
            <a:r>
              <a:rPr lang="en-US" sz="1800"/>
              <a:t>, 2022)</a:t>
            </a:r>
            <a:endParaRPr lang="en-US" sz="1800" dirty="0"/>
          </a:p>
        </p:txBody>
      </p:sp>
      <p:grpSp>
        <p:nvGrpSpPr>
          <p:cNvPr id="14" name="Group 13">
            <a:extLst>
              <a:ext uri="{FF2B5EF4-FFF2-40B4-BE49-F238E27FC236}">
                <a16:creationId xmlns:a16="http://schemas.microsoft.com/office/drawing/2014/main" id="{54CA915D-BDF0-41F8-B00E-FB186EFF7B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5" name="Oval 14">
              <a:extLst>
                <a:ext uri="{FF2B5EF4-FFF2-40B4-BE49-F238E27FC236}">
                  <a16:creationId xmlns:a16="http://schemas.microsoft.com/office/drawing/2014/main" id="{317AAC03-BF64-4E67-9032-3BD024998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US"/>
            </a:p>
          </p:txBody>
        </p:sp>
        <p:sp>
          <p:nvSpPr>
            <p:cNvPr id="16" name="Oval 15">
              <a:extLst>
                <a:ext uri="{FF2B5EF4-FFF2-40B4-BE49-F238E27FC236}">
                  <a16:creationId xmlns:a16="http://schemas.microsoft.com/office/drawing/2014/main" id="{1A131397-5A45-4344-9983-5E400A3EA5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US"/>
            </a:p>
          </p:txBody>
        </p:sp>
      </p:grpSp>
    </p:spTree>
    <p:extLst>
      <p:ext uri="{BB962C8B-B14F-4D97-AF65-F5344CB8AC3E}">
        <p14:creationId xmlns:p14="http://schemas.microsoft.com/office/powerpoint/2010/main" val="25194617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62D8E-1AAA-8D8A-77F8-CF0FBB676E38}"/>
              </a:ext>
            </a:extLst>
          </p:cNvPr>
          <p:cNvSpPr>
            <a:spLocks noGrp="1"/>
          </p:cNvSpPr>
          <p:nvPr>
            <p:ph type="title"/>
          </p:nvPr>
        </p:nvSpPr>
        <p:spPr>
          <a:xfrm>
            <a:off x="1069848" y="484632"/>
            <a:ext cx="10058400" cy="1609344"/>
          </a:xfrm>
        </p:spPr>
        <p:txBody>
          <a:bodyPr>
            <a:normAutofit/>
          </a:bodyPr>
          <a:lstStyle/>
          <a:p>
            <a:r>
              <a:rPr lang="en-US" dirty="0"/>
              <a:t> </a:t>
            </a:r>
            <a:r>
              <a:rPr lang="en-US" sz="4000" dirty="0"/>
              <a:t>service provision in the Victorian Legacy</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498D18B2-8EE8-50E2-CA07-BF6241458649}"/>
              </a:ext>
            </a:extLst>
          </p:cNvPr>
          <p:cNvGraphicFramePr>
            <a:graphicFrameLocks noGrp="1"/>
          </p:cNvGraphicFramePr>
          <p:nvPr>
            <p:ph idx="1"/>
            <p:extLst>
              <p:ext uri="{D42A27DB-BD31-4B8C-83A1-F6EECF244321}">
                <p14:modId xmlns:p14="http://schemas.microsoft.com/office/powerpoint/2010/main" val="3413404882"/>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EE8676F5-4D10-C79C-3BF0-4EE5F2C67472}"/>
              </a:ext>
            </a:extLst>
          </p:cNvPr>
          <p:cNvSpPr txBox="1"/>
          <p:nvPr/>
        </p:nvSpPr>
        <p:spPr>
          <a:xfrm>
            <a:off x="6204030" y="6342927"/>
            <a:ext cx="5729469" cy="369332"/>
          </a:xfrm>
          <a:prstGeom prst="rect">
            <a:avLst/>
          </a:prstGeom>
          <a:noFill/>
        </p:spPr>
        <p:txBody>
          <a:bodyPr wrap="square" rtlCol="0">
            <a:spAutoFit/>
          </a:bodyPr>
          <a:lstStyle/>
          <a:p>
            <a:r>
              <a:rPr lang="en-US" dirty="0"/>
              <a:t>(NICE.UK, 2018) (sciencemuseum.org.uk,2019)</a:t>
            </a:r>
          </a:p>
        </p:txBody>
      </p:sp>
    </p:spTree>
    <p:extLst>
      <p:ext uri="{BB962C8B-B14F-4D97-AF65-F5344CB8AC3E}">
        <p14:creationId xmlns:p14="http://schemas.microsoft.com/office/powerpoint/2010/main" val="2871868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2" name="Rectangle 3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3" name="Rectangle 32">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CF0B56C-A356-CF83-45D3-2F961A4D2455}"/>
              </a:ext>
            </a:extLst>
          </p:cNvPr>
          <p:cNvSpPr>
            <a:spLocks noGrp="1"/>
          </p:cNvSpPr>
          <p:nvPr>
            <p:ph type="title"/>
          </p:nvPr>
        </p:nvSpPr>
        <p:spPr>
          <a:xfrm>
            <a:off x="1069848" y="484632"/>
            <a:ext cx="10058400" cy="1609344"/>
          </a:xfrm>
        </p:spPr>
        <p:txBody>
          <a:bodyPr>
            <a:normAutofit/>
          </a:bodyPr>
          <a:lstStyle/>
          <a:p>
            <a:r>
              <a:rPr lang="en-US"/>
              <a:t>Mental health SERVICE now days</a:t>
            </a:r>
          </a:p>
        </p:txBody>
      </p:sp>
      <p:pic>
        <p:nvPicPr>
          <p:cNvPr id="5" name="Picture 4" descr="Two people holding each other's hands">
            <a:extLst>
              <a:ext uri="{FF2B5EF4-FFF2-40B4-BE49-F238E27FC236}">
                <a16:creationId xmlns:a16="http://schemas.microsoft.com/office/drawing/2014/main" id="{EF7F64BA-E0D5-6338-85C7-8215BB4DDF65}"/>
              </a:ext>
            </a:extLst>
          </p:cNvPr>
          <p:cNvPicPr>
            <a:picLocks noChangeAspect="1"/>
          </p:cNvPicPr>
          <p:nvPr/>
        </p:nvPicPr>
        <p:blipFill rotWithShape="1">
          <a:blip r:embed="rId4"/>
          <a:srcRect l="3963" r="9103" b="3"/>
          <a:stretch/>
        </p:blipFill>
        <p:spPr>
          <a:xfrm>
            <a:off x="1007196" y="2265037"/>
            <a:ext cx="5088800" cy="3907158"/>
          </a:xfrm>
          <a:prstGeom prst="rect">
            <a:avLst/>
          </a:prstGeom>
        </p:spPr>
      </p:pic>
      <p:sp>
        <p:nvSpPr>
          <p:cNvPr id="3" name="Content Placeholder 2">
            <a:extLst>
              <a:ext uri="{FF2B5EF4-FFF2-40B4-BE49-F238E27FC236}">
                <a16:creationId xmlns:a16="http://schemas.microsoft.com/office/drawing/2014/main" id="{F03AAF5E-907A-EF93-71EE-52D32EB48DEC}"/>
              </a:ext>
            </a:extLst>
          </p:cNvPr>
          <p:cNvSpPr>
            <a:spLocks noGrp="1"/>
          </p:cNvSpPr>
          <p:nvPr>
            <p:ph idx="1"/>
          </p:nvPr>
        </p:nvSpPr>
        <p:spPr>
          <a:xfrm>
            <a:off x="6496216" y="2320412"/>
            <a:ext cx="4632031" cy="3851787"/>
          </a:xfrm>
        </p:spPr>
        <p:txBody>
          <a:bodyPr anchor="ctr">
            <a:normAutofit/>
          </a:bodyPr>
          <a:lstStyle/>
          <a:p>
            <a:r>
              <a:rPr lang="en-US" sz="1700" dirty="0"/>
              <a:t>People became more aware about mental health and its importance and reduced the shame surrounding mental health issues.</a:t>
            </a:r>
          </a:p>
          <a:p>
            <a:r>
              <a:rPr lang="en-US" sz="1700" dirty="0"/>
              <a:t>The1954 Mental Health Act warn of the closure of the asylums and since then protects every patients’ rights.</a:t>
            </a:r>
          </a:p>
          <a:p>
            <a:r>
              <a:rPr lang="en-US" sz="1700" dirty="0"/>
              <a:t>Mental health care has changed remarkably by giving options to the patients to choose the kind of treatment they need.</a:t>
            </a:r>
          </a:p>
          <a:p>
            <a:pPr marL="0" indent="0">
              <a:buNone/>
            </a:pPr>
            <a:r>
              <a:rPr lang="en-US" sz="1700" dirty="0"/>
              <a:t>     (NICE.UK, 2018)</a:t>
            </a:r>
          </a:p>
          <a:p>
            <a:pPr marL="0" indent="0">
              <a:buNone/>
            </a:pPr>
            <a:r>
              <a:rPr lang="en-US" sz="1700" dirty="0"/>
              <a:t>   (Turner, J , 2015)      </a:t>
            </a:r>
          </a:p>
        </p:txBody>
      </p:sp>
      <p:sp>
        <p:nvSpPr>
          <p:cNvPr id="28" name="Oval 27">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0" name="Oval 29">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3101652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17357-B512-C207-2415-A46A4F109606}"/>
              </a:ext>
            </a:extLst>
          </p:cNvPr>
          <p:cNvSpPr>
            <a:spLocks noGrp="1"/>
          </p:cNvSpPr>
          <p:nvPr>
            <p:ph type="title"/>
          </p:nvPr>
        </p:nvSpPr>
        <p:spPr>
          <a:xfrm>
            <a:off x="1069848" y="484632"/>
            <a:ext cx="10058400" cy="1609344"/>
          </a:xfrm>
        </p:spPr>
        <p:txBody>
          <a:bodyPr>
            <a:normAutofit/>
          </a:bodyPr>
          <a:lstStyle/>
          <a:p>
            <a:r>
              <a:rPr lang="en-US" dirty="0"/>
              <a:t>SERVICE PROVISION</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F01ED5E-914B-CF78-7C0D-94609D34CE25}"/>
              </a:ext>
            </a:extLst>
          </p:cNvPr>
          <p:cNvGraphicFramePr>
            <a:graphicFrameLocks noGrp="1"/>
          </p:cNvGraphicFramePr>
          <p:nvPr>
            <p:ph idx="1"/>
            <p:extLst>
              <p:ext uri="{D42A27DB-BD31-4B8C-83A1-F6EECF244321}">
                <p14:modId xmlns:p14="http://schemas.microsoft.com/office/powerpoint/2010/main" val="510901914"/>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FF92AC0C-1EC9-5E3E-39EB-F000C3D2FCF5}"/>
              </a:ext>
            </a:extLst>
          </p:cNvPr>
          <p:cNvSpPr txBox="1"/>
          <p:nvPr/>
        </p:nvSpPr>
        <p:spPr>
          <a:xfrm>
            <a:off x="11615738" y="6600825"/>
            <a:ext cx="184731" cy="369332"/>
          </a:xfrm>
          <a:prstGeom prst="rect">
            <a:avLst/>
          </a:prstGeom>
          <a:noFill/>
        </p:spPr>
        <p:txBody>
          <a:bodyPr wrap="none" rtlCol="0">
            <a:spAutoFit/>
          </a:bodyPr>
          <a:lstStyle/>
          <a:p>
            <a:endParaRPr lang="en-US" dirty="0"/>
          </a:p>
        </p:txBody>
      </p:sp>
      <p:sp>
        <p:nvSpPr>
          <p:cNvPr id="7" name="TextBox 6">
            <a:extLst>
              <a:ext uri="{FF2B5EF4-FFF2-40B4-BE49-F238E27FC236}">
                <a16:creationId xmlns:a16="http://schemas.microsoft.com/office/drawing/2014/main" id="{1D9A8199-A295-7628-D303-EB3F43745B2C}"/>
              </a:ext>
            </a:extLst>
          </p:cNvPr>
          <p:cNvSpPr txBox="1"/>
          <p:nvPr/>
        </p:nvSpPr>
        <p:spPr>
          <a:xfrm>
            <a:off x="6915151" y="6157913"/>
            <a:ext cx="3585156" cy="369332"/>
          </a:xfrm>
          <a:prstGeom prst="rect">
            <a:avLst/>
          </a:prstGeom>
          <a:noFill/>
        </p:spPr>
        <p:txBody>
          <a:bodyPr wrap="square" rtlCol="0">
            <a:spAutoFit/>
          </a:bodyPr>
          <a:lstStyle/>
          <a:p>
            <a:r>
              <a:rPr lang="en-US" dirty="0" err="1"/>
              <a:t>NHS.org.uk</a:t>
            </a:r>
            <a:r>
              <a:rPr lang="en-US" dirty="0"/>
              <a:t>, (2022)</a:t>
            </a:r>
          </a:p>
        </p:txBody>
      </p:sp>
    </p:spTree>
    <p:extLst>
      <p:ext uri="{BB962C8B-B14F-4D97-AF65-F5344CB8AC3E}">
        <p14:creationId xmlns:p14="http://schemas.microsoft.com/office/powerpoint/2010/main" val="3905309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ECEA0-2A67-5F89-4C08-2AD3E17E764A}"/>
              </a:ext>
            </a:extLst>
          </p:cNvPr>
          <p:cNvSpPr>
            <a:spLocks noGrp="1"/>
          </p:cNvSpPr>
          <p:nvPr>
            <p:ph type="title"/>
          </p:nvPr>
        </p:nvSpPr>
        <p:spPr/>
        <p:txBody>
          <a:bodyPr/>
          <a:lstStyle/>
          <a:p>
            <a:pPr algn="ctr"/>
            <a:r>
              <a:rPr lang="en-US" dirty="0"/>
              <a:t>conclusion</a:t>
            </a:r>
          </a:p>
        </p:txBody>
      </p:sp>
      <p:sp>
        <p:nvSpPr>
          <p:cNvPr id="3" name="Content Placeholder 2">
            <a:extLst>
              <a:ext uri="{FF2B5EF4-FFF2-40B4-BE49-F238E27FC236}">
                <a16:creationId xmlns:a16="http://schemas.microsoft.com/office/drawing/2014/main" id="{F3DC5825-C4F1-D6F6-86AC-78F47F697D12}"/>
              </a:ext>
            </a:extLst>
          </p:cNvPr>
          <p:cNvSpPr>
            <a:spLocks noGrp="1"/>
          </p:cNvSpPr>
          <p:nvPr>
            <p:ph idx="1"/>
          </p:nvPr>
        </p:nvSpPr>
        <p:spPr/>
        <p:txBody>
          <a:bodyPr>
            <a:normAutofit/>
          </a:bodyPr>
          <a:lstStyle/>
          <a:p>
            <a:pPr marL="0" indent="0">
              <a:buNone/>
            </a:pPr>
            <a:r>
              <a:rPr lang="en-US" sz="2400" dirty="0"/>
              <a:t>Mental health services have evolved significantly in all aspects. They developed the medical knowledge, people are more aware than they used to be and accepted the fact that mental health is the most important component for our health and well-being.  </a:t>
            </a:r>
          </a:p>
        </p:txBody>
      </p:sp>
    </p:spTree>
    <p:extLst>
      <p:ext uri="{BB962C8B-B14F-4D97-AF65-F5344CB8AC3E}">
        <p14:creationId xmlns:p14="http://schemas.microsoft.com/office/powerpoint/2010/main" val="3489566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8AFD15B-CF29-4306-884F-47675092F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EDAC76-739D-1A0B-5E2B-3E9DBF89D919}"/>
              </a:ext>
            </a:extLst>
          </p:cNvPr>
          <p:cNvSpPr>
            <a:spLocks noGrp="1"/>
          </p:cNvSpPr>
          <p:nvPr>
            <p:ph type="title"/>
          </p:nvPr>
        </p:nvSpPr>
        <p:spPr>
          <a:xfrm>
            <a:off x="6587544" y="1382165"/>
            <a:ext cx="4869179" cy="1517984"/>
          </a:xfrm>
        </p:spPr>
        <p:txBody>
          <a:bodyPr>
            <a:normAutofit/>
          </a:bodyPr>
          <a:lstStyle/>
          <a:p>
            <a:r>
              <a:rPr lang="en-US" sz="4800">
                <a:solidFill>
                  <a:srgbClr val="000000"/>
                </a:solidFill>
              </a:rPr>
              <a:t>               QUESTIONS</a:t>
            </a:r>
          </a:p>
        </p:txBody>
      </p:sp>
      <p:pic>
        <p:nvPicPr>
          <p:cNvPr id="5" name="Picture 4" descr="Yellow question mark">
            <a:extLst>
              <a:ext uri="{FF2B5EF4-FFF2-40B4-BE49-F238E27FC236}">
                <a16:creationId xmlns:a16="http://schemas.microsoft.com/office/drawing/2014/main" id="{A7799151-7953-34C0-2A83-1ED1E1DF85D0}"/>
              </a:ext>
            </a:extLst>
          </p:cNvPr>
          <p:cNvPicPr>
            <a:picLocks noChangeAspect="1"/>
          </p:cNvPicPr>
          <p:nvPr/>
        </p:nvPicPr>
        <p:blipFill>
          <a:blip r:embed="rId2"/>
          <a:srcRect l="39056" r="4106"/>
          <a:stretch/>
        </p:blipFill>
        <p:spPr>
          <a:xfrm>
            <a:off x="-9866" y="401980"/>
            <a:ext cx="6115733" cy="6456021"/>
          </a:xfrm>
          <a:custGeom>
            <a:avLst/>
            <a:gdLst/>
            <a:ahLst/>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p:spPr>
      </p:pic>
      <p:sp>
        <p:nvSpPr>
          <p:cNvPr id="11" name="Freeform: Shape 10">
            <a:extLst>
              <a:ext uri="{FF2B5EF4-FFF2-40B4-BE49-F238E27FC236}">
                <a16:creationId xmlns:a16="http://schemas.microsoft.com/office/drawing/2014/main" id="{96349AB3-1BD3-41E1-8979-1DBDCB5CD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66" y="401980"/>
            <a:ext cx="6115733" cy="6456021"/>
          </a:xfrm>
          <a:custGeom>
            <a:avLst/>
            <a:gdLst>
              <a:gd name="connsiteX0" fmla="*/ 2259477 w 6115733"/>
              <a:gd name="connsiteY0" fmla="*/ 433395 h 6456021"/>
              <a:gd name="connsiteX1" fmla="*/ 5681904 w 6115733"/>
              <a:gd name="connsiteY1" fmla="*/ 3852396 h 6456021"/>
              <a:gd name="connsiteX2" fmla="*/ 4679499 w 6115733"/>
              <a:gd name="connsiteY2" fmla="*/ 6269995 h 6456021"/>
              <a:gd name="connsiteX3" fmla="*/ 4474613 w 6115733"/>
              <a:gd name="connsiteY3" fmla="*/ 6456021 h 6456021"/>
              <a:gd name="connsiteX4" fmla="*/ 44341 w 6115733"/>
              <a:gd name="connsiteY4" fmla="*/ 6456021 h 6456021"/>
              <a:gd name="connsiteX5" fmla="*/ 0 w 6115733"/>
              <a:gd name="connsiteY5" fmla="*/ 6415762 h 6456021"/>
              <a:gd name="connsiteX6" fmla="*/ 0 w 6115733"/>
              <a:gd name="connsiteY6" fmla="*/ 1289029 h 6456021"/>
              <a:gd name="connsiteX7" fmla="*/ 82495 w 6115733"/>
              <a:gd name="connsiteY7" fmla="*/ 1214128 h 6456021"/>
              <a:gd name="connsiteX8" fmla="*/ 2259477 w 6115733"/>
              <a:gd name="connsiteY8" fmla="*/ 433395 h 6456021"/>
              <a:gd name="connsiteX9" fmla="*/ 2259477 w 6115733"/>
              <a:gd name="connsiteY9" fmla="*/ 0 h 6456021"/>
              <a:gd name="connsiteX10" fmla="*/ 6115733 w 6115733"/>
              <a:gd name="connsiteY10" fmla="*/ 3852396 h 6456021"/>
              <a:gd name="connsiteX11" fmla="*/ 5235152 w 6115733"/>
              <a:gd name="connsiteY11" fmla="*/ 6302877 h 6456021"/>
              <a:gd name="connsiteX12" fmla="*/ 5095826 w 6115733"/>
              <a:gd name="connsiteY12" fmla="*/ 6456021 h 6456021"/>
              <a:gd name="connsiteX13" fmla="*/ 4617788 w 6115733"/>
              <a:gd name="connsiteY13" fmla="*/ 6456021 h 6456021"/>
              <a:gd name="connsiteX14" fmla="*/ 4747668 w 6115733"/>
              <a:gd name="connsiteY14" fmla="*/ 6338096 h 6456021"/>
              <a:gd name="connsiteX15" fmla="*/ 5778311 w 6115733"/>
              <a:gd name="connsiteY15" fmla="*/ 3852396 h 6456021"/>
              <a:gd name="connsiteX16" fmla="*/ 2259477 w 6115733"/>
              <a:gd name="connsiteY16" fmla="*/ 337085 h 6456021"/>
              <a:gd name="connsiteX17" fmla="*/ 21172 w 6115733"/>
              <a:gd name="connsiteY17" fmla="*/ 1139811 h 6456021"/>
              <a:gd name="connsiteX18" fmla="*/ 0 w 6115733"/>
              <a:gd name="connsiteY18" fmla="*/ 1159034 h 6456021"/>
              <a:gd name="connsiteX19" fmla="*/ 0 w 6115733"/>
              <a:gd name="connsiteY19" fmla="*/ 735177 h 6456021"/>
              <a:gd name="connsiteX20" fmla="*/ 103407 w 6115733"/>
              <a:gd name="connsiteY20" fmla="*/ 657929 h 6456021"/>
              <a:gd name="connsiteX21" fmla="*/ 2259477 w 6115733"/>
              <a:gd name="connsiteY21" fmla="*/ 0 h 6456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 name="Content Placeholder 2">
            <a:extLst>
              <a:ext uri="{FF2B5EF4-FFF2-40B4-BE49-F238E27FC236}">
                <a16:creationId xmlns:a16="http://schemas.microsoft.com/office/drawing/2014/main" id="{C2768A59-E0A7-88A2-4CFA-49FF8A630BC5}"/>
              </a:ext>
            </a:extLst>
          </p:cNvPr>
          <p:cNvSpPr>
            <a:spLocks noGrp="1"/>
          </p:cNvSpPr>
          <p:nvPr>
            <p:ph idx="1"/>
          </p:nvPr>
        </p:nvSpPr>
        <p:spPr>
          <a:xfrm>
            <a:off x="6587545" y="3007389"/>
            <a:ext cx="4869179" cy="3065865"/>
          </a:xfrm>
        </p:spPr>
        <p:txBody>
          <a:bodyPr anchor="t">
            <a:normAutofit/>
          </a:bodyPr>
          <a:lstStyle/>
          <a:p>
            <a:endParaRPr lang="en-US" sz="1800">
              <a:solidFill>
                <a:srgbClr val="000000"/>
              </a:solidFill>
            </a:endParaRPr>
          </a:p>
        </p:txBody>
      </p:sp>
      <p:grpSp>
        <p:nvGrpSpPr>
          <p:cNvPr id="13" name="Group 12">
            <a:extLst>
              <a:ext uri="{FF2B5EF4-FFF2-40B4-BE49-F238E27FC236}">
                <a16:creationId xmlns:a16="http://schemas.microsoft.com/office/drawing/2014/main" id="{54CA915D-BDF0-41F8-B00E-FB186EFF7B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317AAC03-BF64-4E67-9032-3BD024998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US"/>
            </a:p>
          </p:txBody>
        </p:sp>
        <p:sp>
          <p:nvSpPr>
            <p:cNvPr id="15" name="Oval 14">
              <a:extLst>
                <a:ext uri="{FF2B5EF4-FFF2-40B4-BE49-F238E27FC236}">
                  <a16:creationId xmlns:a16="http://schemas.microsoft.com/office/drawing/2014/main" id="{1A131397-5A45-4344-9983-5E400A3EA5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US"/>
            </a:p>
          </p:txBody>
        </p:sp>
      </p:grpSp>
    </p:spTree>
    <p:extLst>
      <p:ext uri="{BB962C8B-B14F-4D97-AF65-F5344CB8AC3E}">
        <p14:creationId xmlns:p14="http://schemas.microsoft.com/office/powerpoint/2010/main" val="919836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E2A21-9206-99C3-4D62-99A890E7E6B5}"/>
              </a:ext>
            </a:extLst>
          </p:cNvPr>
          <p:cNvSpPr>
            <a:spLocks noGrp="1"/>
          </p:cNvSpPr>
          <p:nvPr>
            <p:ph type="title"/>
          </p:nvPr>
        </p:nvSpPr>
        <p:spPr/>
        <p:txBody>
          <a:bodyPr>
            <a:normAutofit/>
          </a:bodyPr>
          <a:lstStyle/>
          <a:p>
            <a:pPr algn="ctr"/>
            <a:r>
              <a:rPr lang="en-US" dirty="0"/>
              <a:t>REFERENCES</a:t>
            </a:r>
          </a:p>
        </p:txBody>
      </p:sp>
      <p:sp>
        <p:nvSpPr>
          <p:cNvPr id="3" name="Content Placeholder 2">
            <a:extLst>
              <a:ext uri="{FF2B5EF4-FFF2-40B4-BE49-F238E27FC236}">
                <a16:creationId xmlns:a16="http://schemas.microsoft.com/office/drawing/2014/main" id="{C79822CE-3EE8-8D17-CD86-275BA16B6ACC}"/>
              </a:ext>
            </a:extLst>
          </p:cNvPr>
          <p:cNvSpPr>
            <a:spLocks noGrp="1"/>
          </p:cNvSpPr>
          <p:nvPr>
            <p:ph idx="1"/>
          </p:nvPr>
        </p:nvSpPr>
        <p:spPr>
          <a:xfrm>
            <a:off x="1069848" y="2121407"/>
            <a:ext cx="10058400" cy="4499311"/>
          </a:xfrm>
        </p:spPr>
        <p:txBody>
          <a:bodyPr>
            <a:normAutofit/>
          </a:bodyPr>
          <a:lstStyle/>
          <a:p>
            <a:r>
              <a:rPr lang="en-GB" sz="1800" b="0" i="0" u="none" strike="noStrike" dirty="0">
                <a:solidFill>
                  <a:srgbClr val="333333"/>
                </a:solidFill>
                <a:effectLst/>
                <a:latin typeface="avenir-regular-class"/>
              </a:rPr>
              <a:t>Turner, J. (2015) 'The History of Mental Health Services in Modern England', </a:t>
            </a:r>
            <a:r>
              <a:rPr lang="en-GB" sz="1800" b="0" i="1" u="none" strike="noStrike" dirty="0">
                <a:solidFill>
                  <a:srgbClr val="333333"/>
                </a:solidFill>
                <a:effectLst/>
                <a:latin typeface="avenir-regular-class"/>
              </a:rPr>
              <a:t>Practitioner Memories and the Direction of Future Research</a:t>
            </a:r>
            <a:r>
              <a:rPr lang="en-GB" sz="1800" b="0" i="0" u="none" strike="noStrike" dirty="0">
                <a:solidFill>
                  <a:srgbClr val="333333"/>
                </a:solidFill>
                <a:effectLst/>
                <a:latin typeface="avenir-regular-class"/>
              </a:rPr>
              <a:t>, 59(4), Available at: https://</a:t>
            </a:r>
            <a:r>
              <a:rPr lang="en-GB" sz="1800" b="0" i="0" u="none" strike="noStrike" dirty="0" err="1">
                <a:solidFill>
                  <a:srgbClr val="333333"/>
                </a:solidFill>
                <a:effectLst/>
                <a:latin typeface="avenir-regular-class"/>
              </a:rPr>
              <a:t>www.ncbi.nlm.nih.gov</a:t>
            </a:r>
            <a:r>
              <a:rPr lang="en-GB" sz="1800" b="0" i="0" u="none" strike="noStrike" dirty="0">
                <a:solidFill>
                  <a:srgbClr val="333333"/>
                </a:solidFill>
                <a:effectLst/>
                <a:latin typeface="avenir-regular-class"/>
              </a:rPr>
              <a:t>/</a:t>
            </a:r>
            <a:r>
              <a:rPr lang="en-GB" sz="1800" b="0" i="0" u="none" strike="noStrike" dirty="0" err="1">
                <a:solidFill>
                  <a:srgbClr val="333333"/>
                </a:solidFill>
                <a:effectLst/>
                <a:latin typeface="avenir-regular-class"/>
              </a:rPr>
              <a:t>pmc</a:t>
            </a:r>
            <a:r>
              <a:rPr lang="en-GB" sz="1800" b="0" i="0" u="none" strike="noStrike" dirty="0">
                <a:solidFill>
                  <a:srgbClr val="333333"/>
                </a:solidFill>
                <a:effectLst/>
                <a:latin typeface="avenir-regular-class"/>
              </a:rPr>
              <a:t>/articles/PMC4595954/ (Accessed: 7/07/2024) </a:t>
            </a:r>
            <a:endParaRPr lang="en-GB" sz="1800" dirty="0">
              <a:solidFill>
                <a:srgbClr val="333333"/>
              </a:solidFill>
              <a:latin typeface="avenir-regular-class"/>
            </a:endParaRPr>
          </a:p>
          <a:p>
            <a:r>
              <a:rPr lang="en-GB" sz="1800" b="0" i="0" u="none" strike="noStrike" dirty="0">
                <a:solidFill>
                  <a:srgbClr val="333333"/>
                </a:solidFill>
                <a:effectLst/>
                <a:latin typeface="avenir-regular-class"/>
              </a:rPr>
              <a:t> NICE (2018) </a:t>
            </a:r>
            <a:r>
              <a:rPr lang="en-GB" sz="1800" b="0" i="1" u="none" strike="noStrike" dirty="0">
                <a:solidFill>
                  <a:srgbClr val="333333"/>
                </a:solidFill>
                <a:effectLst/>
                <a:latin typeface="avenir-regular-class"/>
              </a:rPr>
              <a:t>Mental Health and the NHS</a:t>
            </a:r>
            <a:r>
              <a:rPr lang="en-GB" sz="1800" b="0" i="0" u="none" strike="noStrike" dirty="0">
                <a:solidFill>
                  <a:srgbClr val="333333"/>
                </a:solidFill>
                <a:effectLst/>
                <a:latin typeface="avenir-regular-class"/>
              </a:rPr>
              <a:t>. Available at: </a:t>
            </a:r>
            <a:r>
              <a:rPr lang="en-GB" sz="1800" b="0" i="0" u="none" strike="noStrike" dirty="0">
                <a:solidFill>
                  <a:srgbClr val="333333"/>
                </a:solidFill>
                <a:effectLst/>
                <a:latin typeface="avenir-regular-class"/>
                <a:hlinkClick r:id="rId2"/>
              </a:rPr>
              <a:t>https://indepth.nice.org.uk/mental-health-and-the-nhs/index.html#:~:text=The%20Mental%20Health%20Act%20of,medical%2C%20rather%20than%20legal%20terms</a:t>
            </a:r>
            <a:r>
              <a:rPr lang="en-GB" sz="1800" b="0" i="0" u="none" strike="noStrike" dirty="0">
                <a:solidFill>
                  <a:srgbClr val="333333"/>
                </a:solidFill>
                <a:effectLst/>
                <a:latin typeface="avenir-regular-class"/>
              </a:rPr>
              <a:t> . (Accessed: 7/07/2024).</a:t>
            </a:r>
          </a:p>
          <a:p>
            <a:r>
              <a:rPr lang="en-GB" sz="1800" b="0" i="0" u="none" strike="noStrike" dirty="0">
                <a:solidFill>
                  <a:srgbClr val="333333"/>
                </a:solidFill>
                <a:effectLst/>
                <a:latin typeface="avenir-regular-class"/>
              </a:rPr>
              <a:t>NHS(2022) </a:t>
            </a:r>
            <a:r>
              <a:rPr lang="en-GB" sz="1800" b="0" i="1" u="none" strike="noStrike" dirty="0">
                <a:solidFill>
                  <a:srgbClr val="333333"/>
                </a:solidFill>
                <a:effectLst/>
                <a:latin typeface="avenir-regular-class"/>
              </a:rPr>
              <a:t>How can you access NHS mental health services</a:t>
            </a:r>
            <a:r>
              <a:rPr lang="en-GB" sz="1800" b="0" i="0" u="none" strike="noStrike" dirty="0">
                <a:solidFill>
                  <a:srgbClr val="333333"/>
                </a:solidFill>
                <a:effectLst/>
                <a:latin typeface="avenir-regular-class"/>
              </a:rPr>
              <a:t>. Available at: </a:t>
            </a:r>
            <a:r>
              <a:rPr lang="en-GB" sz="1800" b="0" i="0" u="none" strike="noStrike" dirty="0">
                <a:solidFill>
                  <a:srgbClr val="333333"/>
                </a:solidFill>
                <a:effectLst/>
                <a:latin typeface="avenir-regular-class"/>
                <a:hlinkClick r:id="rId3"/>
              </a:rPr>
              <a:t>https://www.nhs.uk/mental-health/social-care-and-your-rights/how-to-access-mental-health-services/</a:t>
            </a:r>
            <a:r>
              <a:rPr lang="en-GB" sz="1800" b="0" i="0" u="none" strike="noStrike" dirty="0">
                <a:solidFill>
                  <a:srgbClr val="333333"/>
                </a:solidFill>
                <a:effectLst/>
                <a:latin typeface="avenir-regular-class"/>
              </a:rPr>
              <a:t>. (Accessed: 7/07/2024).</a:t>
            </a:r>
          </a:p>
          <a:p>
            <a:r>
              <a:rPr lang="en-GB" sz="1800" b="0" i="0" u="none" strike="noStrike" dirty="0">
                <a:solidFill>
                  <a:srgbClr val="333333"/>
                </a:solidFill>
                <a:effectLst/>
                <a:latin typeface="avenir-regular-class"/>
              </a:rPr>
              <a:t>Science Museum (2019) </a:t>
            </a:r>
            <a:r>
              <a:rPr lang="en-GB" sz="1800" b="0" i="1" u="none" strike="noStrike" dirty="0">
                <a:solidFill>
                  <a:srgbClr val="333333"/>
                </a:solidFill>
                <a:effectLst/>
                <a:latin typeface="avenir-regular-class"/>
              </a:rPr>
              <a:t>'Heroic Therapies' In Psychiatry</a:t>
            </a:r>
            <a:r>
              <a:rPr lang="en-GB" sz="1800" b="0" i="0" u="none" strike="noStrike" dirty="0">
                <a:solidFill>
                  <a:srgbClr val="333333"/>
                </a:solidFill>
                <a:effectLst/>
                <a:latin typeface="avenir-regular-class"/>
              </a:rPr>
              <a:t>. Available at: </a:t>
            </a:r>
            <a:r>
              <a:rPr lang="en-GB" sz="1800" b="0" i="0" u="none" strike="noStrike" dirty="0">
                <a:solidFill>
                  <a:srgbClr val="333333"/>
                </a:solidFill>
                <a:effectLst/>
                <a:latin typeface="avenir-regular-class"/>
                <a:hlinkClick r:id="rId4"/>
              </a:rPr>
              <a:t>https://www.sciencemuseum.org.uk/objects-and-stories/medicine/heroic-therapies-psychiatry</a:t>
            </a:r>
            <a:r>
              <a:rPr lang="en-GB" sz="1800" b="0" i="0" u="none" strike="noStrike" dirty="0">
                <a:solidFill>
                  <a:srgbClr val="333333"/>
                </a:solidFill>
                <a:effectLst/>
                <a:latin typeface="avenir-regular-class"/>
              </a:rPr>
              <a:t> (Accessed: 7/07/2024). </a:t>
            </a:r>
          </a:p>
          <a:p>
            <a:r>
              <a:rPr lang="en-GB" sz="1800" b="0" i="0" u="none" strike="noStrike" dirty="0">
                <a:solidFill>
                  <a:srgbClr val="333333"/>
                </a:solidFill>
                <a:effectLst/>
                <a:latin typeface="avenir-regular-class"/>
              </a:rPr>
              <a:t>WHO (2022) </a:t>
            </a:r>
            <a:r>
              <a:rPr lang="en-GB" sz="1800" b="0" i="1" u="none" strike="noStrike" dirty="0">
                <a:solidFill>
                  <a:srgbClr val="333333"/>
                </a:solidFill>
                <a:effectLst/>
                <a:latin typeface="avenir-regular-class"/>
              </a:rPr>
              <a:t>Mental Health</a:t>
            </a:r>
            <a:r>
              <a:rPr lang="en-GB" sz="1800" b="0" i="0" u="none" strike="noStrike" dirty="0">
                <a:solidFill>
                  <a:srgbClr val="333333"/>
                </a:solidFill>
                <a:effectLst/>
                <a:latin typeface="avenir-regular-class"/>
              </a:rPr>
              <a:t>. Available at: </a:t>
            </a:r>
            <a:r>
              <a:rPr lang="en-GB" sz="1800" b="0" i="0" u="none" strike="noStrike" dirty="0">
                <a:solidFill>
                  <a:srgbClr val="333333"/>
                </a:solidFill>
                <a:effectLst/>
                <a:latin typeface="avenir-regular-class"/>
                <a:hlinkClick r:id="rId5"/>
              </a:rPr>
              <a:t>https://www.who.int/news-room/fact-sheets/detail/mental-health-strengthening-our-response</a:t>
            </a:r>
            <a:r>
              <a:rPr lang="en-GB" sz="1800" b="0" i="0" u="none" strike="noStrike" dirty="0">
                <a:solidFill>
                  <a:srgbClr val="333333"/>
                </a:solidFill>
                <a:effectLst/>
                <a:latin typeface="avenir-regular-class"/>
              </a:rPr>
              <a:t>  (Accessed: 7/07/2024).</a:t>
            </a:r>
          </a:p>
          <a:p>
            <a:endParaRPr lang="en-GB" sz="1800" b="0" i="0" u="none" strike="noStrike" dirty="0">
              <a:solidFill>
                <a:srgbClr val="333333"/>
              </a:solidFill>
              <a:effectLst/>
              <a:latin typeface="avenir-regular-class"/>
            </a:endParaRPr>
          </a:p>
          <a:p>
            <a:endParaRPr lang="en-GB" dirty="0">
              <a:solidFill>
                <a:srgbClr val="333333"/>
              </a:solidFill>
              <a:latin typeface="avenir-regular-class"/>
            </a:endParaRPr>
          </a:p>
          <a:p>
            <a:endParaRPr lang="en-GB" b="0" i="0" u="none" strike="noStrike" dirty="0">
              <a:solidFill>
                <a:srgbClr val="333333"/>
              </a:solidFill>
              <a:effectLst/>
              <a:latin typeface="avenir-regular-class"/>
            </a:endParaRPr>
          </a:p>
          <a:p>
            <a:endParaRPr lang="en-GB" b="0" i="0" u="none" strike="noStrike" dirty="0">
              <a:solidFill>
                <a:srgbClr val="333333"/>
              </a:solidFill>
              <a:effectLst/>
              <a:latin typeface="avenir-regular-class"/>
            </a:endParaRPr>
          </a:p>
        </p:txBody>
      </p:sp>
    </p:spTree>
    <p:extLst>
      <p:ext uri="{BB962C8B-B14F-4D97-AF65-F5344CB8AC3E}">
        <p14:creationId xmlns:p14="http://schemas.microsoft.com/office/powerpoint/2010/main" val="31027951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10546</TotalTime>
  <Words>602</Words>
  <Application>Microsoft Macintosh PowerPoint</Application>
  <PresentationFormat>Widescreen</PresentationFormat>
  <Paragraphs>41</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avenir-regular-class</vt:lpstr>
      <vt:lpstr>Calibri</vt:lpstr>
      <vt:lpstr>Rockwell</vt:lpstr>
      <vt:lpstr>Rockwell Condensed</vt:lpstr>
      <vt:lpstr>Rockwell Extra Bold</vt:lpstr>
      <vt:lpstr>Wingdings</vt:lpstr>
      <vt:lpstr>Wood Type</vt:lpstr>
      <vt:lpstr>LCHS4003 Introduction to Health and social care</vt:lpstr>
      <vt:lpstr>Overview </vt:lpstr>
      <vt:lpstr>Mental health care</vt:lpstr>
      <vt:lpstr> service provision in the Victorian Legacy</vt:lpstr>
      <vt:lpstr>Mental health SERVICE now days</vt:lpstr>
      <vt:lpstr>SERVICE PROVISION</vt:lpstr>
      <vt:lpstr>conclusion</vt:lpstr>
      <vt:lpstr>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LCHS4003 Introduction to Health and social care</dc:title>
  <dc:creator>Krisa Iliazi</dc:creator>
  <cp:lastModifiedBy>Krisa Iliazi</cp:lastModifiedBy>
  <cp:revision>5</cp:revision>
  <dcterms:created xsi:type="dcterms:W3CDTF">2024-07-09T15:40:28Z</dcterms:created>
  <dcterms:modified xsi:type="dcterms:W3CDTF">2024-07-16T23:26:43Z</dcterms:modified>
</cp:coreProperties>
</file>