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3"/>
  </p:notesMasterIdLst>
  <p:handoutMasterIdLst>
    <p:handoutMasterId r:id="rId24"/>
  </p:handoutMasterIdLst>
  <p:sldIdLst>
    <p:sldId id="256" r:id="rId6"/>
    <p:sldId id="257" r:id="rId7"/>
    <p:sldId id="258" r:id="rId8"/>
    <p:sldId id="259" r:id="rId9"/>
    <p:sldId id="285" r:id="rId10"/>
    <p:sldId id="286" r:id="rId11"/>
    <p:sldId id="284" r:id="rId12"/>
    <p:sldId id="261" r:id="rId13"/>
    <p:sldId id="272" r:id="rId14"/>
    <p:sldId id="270" r:id="rId15"/>
    <p:sldId id="301" r:id="rId16"/>
    <p:sldId id="305" r:id="rId17"/>
    <p:sldId id="304" r:id="rId18"/>
    <p:sldId id="296" r:id="rId19"/>
    <p:sldId id="265" r:id="rId20"/>
    <p:sldId id="266" r:id="rId21"/>
    <p:sldId id="26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24B9D9"/>
    <a:srgbClr val="24476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18" autoAdjust="0"/>
    <p:restoredTop sz="94660"/>
  </p:normalViewPr>
  <p:slideViewPr>
    <p:cSldViewPr snapToGrid="0">
      <p:cViewPr varScale="1">
        <p:scale>
          <a:sx n="106" d="100"/>
          <a:sy n="106" d="100"/>
        </p:scale>
        <p:origin x="1902"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7FD4A6-2240-41F8-A2E2-40943A12AFF5}" type="doc">
      <dgm:prSet loTypeId="urn:microsoft.com/office/officeart/2005/8/layout/vProcess5" loCatId="process" qsTypeId="urn:microsoft.com/office/officeart/2005/8/quickstyle/simple1" qsCatId="simple" csTypeId="urn:microsoft.com/office/officeart/2005/8/colors/accent1_4" csCatId="accent1" phldr="1"/>
      <dgm:spPr/>
      <dgm:t>
        <a:bodyPr/>
        <a:lstStyle/>
        <a:p>
          <a:endParaRPr lang="en-GB"/>
        </a:p>
      </dgm:t>
    </dgm:pt>
    <dgm:pt modelId="{EB4E2035-9C91-4622-8A53-F594E799B3E6}">
      <dgm:prSet phldrT="[Text]"/>
      <dgm:spPr/>
      <dgm:t>
        <a:bodyPr/>
        <a:lstStyle/>
        <a:p>
          <a:pPr algn="ctr"/>
          <a:r>
            <a:rPr lang="en-GB" dirty="0"/>
            <a:t>Submit the upgrade form </a:t>
          </a:r>
        </a:p>
        <a:p>
          <a:pPr algn="ctr"/>
          <a:r>
            <a:rPr lang="en-GB" dirty="0"/>
            <a:t>for your progression (deadline 9</a:t>
          </a:r>
          <a:r>
            <a:rPr lang="en-GB" b="0" dirty="0">
              <a:solidFill>
                <a:schemeClr val="bg1"/>
              </a:solidFill>
            </a:rPr>
            <a:t>th December 2026</a:t>
          </a:r>
          <a:r>
            <a:rPr lang="en-GB" dirty="0"/>
            <a:t>)</a:t>
          </a:r>
        </a:p>
      </dgm:t>
    </dgm:pt>
    <dgm:pt modelId="{591BB0AF-F89A-4CFE-A274-6190163AE6FD}" type="parTrans" cxnId="{97B37C8A-4B0B-4A6F-8CC7-84D8677C2CA7}">
      <dgm:prSet/>
      <dgm:spPr/>
      <dgm:t>
        <a:bodyPr/>
        <a:lstStyle/>
        <a:p>
          <a:endParaRPr lang="en-GB"/>
        </a:p>
      </dgm:t>
    </dgm:pt>
    <dgm:pt modelId="{A3071334-4D0B-483A-9412-9275C9B73B90}" type="sibTrans" cxnId="{97B37C8A-4B0B-4A6F-8CC7-84D8677C2CA7}">
      <dgm:prSet/>
      <dgm:spPr/>
      <dgm:t>
        <a:bodyPr/>
        <a:lstStyle/>
        <a:p>
          <a:endParaRPr lang="en-GB"/>
        </a:p>
      </dgm:t>
    </dgm:pt>
    <dgm:pt modelId="{361F0C36-50E7-4211-B7F4-6D543DEDBFB8}">
      <dgm:prSet phldrT="[Text]"/>
      <dgm:spPr/>
      <dgm:t>
        <a:bodyPr/>
        <a:lstStyle/>
        <a:p>
          <a:pPr algn="ctr"/>
          <a:r>
            <a:rPr lang="en-GB" dirty="0"/>
            <a:t>Receive conditional offer </a:t>
          </a:r>
        </a:p>
      </dgm:t>
    </dgm:pt>
    <dgm:pt modelId="{CF91113A-9941-4401-B4B7-29946A3A6546}" type="parTrans" cxnId="{2BAFCAA9-A3FA-4732-8D06-09DEE2CBDDCC}">
      <dgm:prSet/>
      <dgm:spPr/>
      <dgm:t>
        <a:bodyPr/>
        <a:lstStyle/>
        <a:p>
          <a:endParaRPr lang="en-GB"/>
        </a:p>
      </dgm:t>
    </dgm:pt>
    <dgm:pt modelId="{4828A18F-2501-4552-93A6-665D774222CA}" type="sibTrans" cxnId="{2BAFCAA9-A3FA-4732-8D06-09DEE2CBDDCC}">
      <dgm:prSet/>
      <dgm:spPr/>
      <dgm:t>
        <a:bodyPr/>
        <a:lstStyle/>
        <a:p>
          <a:endParaRPr lang="en-GB"/>
        </a:p>
      </dgm:t>
    </dgm:pt>
    <dgm:pt modelId="{90E71C0D-11E4-4E12-811F-9365BC31C959}">
      <dgm:prSet phldrT="[Text]"/>
      <dgm:spPr/>
      <dgm:t>
        <a:bodyPr/>
        <a:lstStyle/>
        <a:p>
          <a:pPr algn="ctr"/>
          <a:r>
            <a:rPr lang="en-GB" dirty="0"/>
            <a:t>Receive offer update after the Exam board on the 8</a:t>
          </a:r>
          <a:r>
            <a:rPr lang="en-GB" b="0" i="0" u="none" dirty="0"/>
            <a:t>th January </a:t>
          </a:r>
          <a:r>
            <a:rPr lang="en-GB" b="0" dirty="0">
              <a:solidFill>
                <a:schemeClr val="bg1"/>
              </a:solidFill>
            </a:rPr>
            <a:t>2027</a:t>
          </a:r>
        </a:p>
      </dgm:t>
    </dgm:pt>
    <dgm:pt modelId="{AD821DA3-0F91-46B4-B03F-0008C00647DF}" type="parTrans" cxnId="{FB68F587-8112-4CC6-93E2-37089E4AAC3C}">
      <dgm:prSet/>
      <dgm:spPr/>
      <dgm:t>
        <a:bodyPr/>
        <a:lstStyle/>
        <a:p>
          <a:endParaRPr lang="en-GB"/>
        </a:p>
      </dgm:t>
    </dgm:pt>
    <dgm:pt modelId="{E2F7279A-B8B6-4D77-A686-4F4E229B985B}" type="sibTrans" cxnId="{FB68F587-8112-4CC6-93E2-37089E4AAC3C}">
      <dgm:prSet/>
      <dgm:spPr/>
      <dgm:t>
        <a:bodyPr/>
        <a:lstStyle/>
        <a:p>
          <a:endParaRPr lang="en-GB"/>
        </a:p>
      </dgm:t>
    </dgm:pt>
    <dgm:pt modelId="{23358C7A-25BF-482D-9123-5045FB8CD303}" type="pres">
      <dgm:prSet presAssocID="{CD7FD4A6-2240-41F8-A2E2-40943A12AFF5}" presName="outerComposite" presStyleCnt="0">
        <dgm:presLayoutVars>
          <dgm:chMax val="5"/>
          <dgm:dir/>
          <dgm:resizeHandles val="exact"/>
        </dgm:presLayoutVars>
      </dgm:prSet>
      <dgm:spPr/>
    </dgm:pt>
    <dgm:pt modelId="{C3E7AEE4-446E-4B0C-B1F1-94EC9D4B6DD7}" type="pres">
      <dgm:prSet presAssocID="{CD7FD4A6-2240-41F8-A2E2-40943A12AFF5}" presName="dummyMaxCanvas" presStyleCnt="0">
        <dgm:presLayoutVars/>
      </dgm:prSet>
      <dgm:spPr/>
    </dgm:pt>
    <dgm:pt modelId="{6BEB1430-84B4-44EC-BE02-BE1866D5D729}" type="pres">
      <dgm:prSet presAssocID="{CD7FD4A6-2240-41F8-A2E2-40943A12AFF5}" presName="ThreeNodes_1" presStyleLbl="node1" presStyleIdx="0" presStyleCnt="3">
        <dgm:presLayoutVars>
          <dgm:bulletEnabled val="1"/>
        </dgm:presLayoutVars>
      </dgm:prSet>
      <dgm:spPr/>
    </dgm:pt>
    <dgm:pt modelId="{D576537D-9F9D-45A4-8D18-81E5394D53FF}" type="pres">
      <dgm:prSet presAssocID="{CD7FD4A6-2240-41F8-A2E2-40943A12AFF5}" presName="ThreeNodes_2" presStyleLbl="node1" presStyleIdx="1" presStyleCnt="3" custLinFactNeighborY="2184">
        <dgm:presLayoutVars>
          <dgm:bulletEnabled val="1"/>
        </dgm:presLayoutVars>
      </dgm:prSet>
      <dgm:spPr/>
    </dgm:pt>
    <dgm:pt modelId="{2E543A11-423A-4BA2-B28E-985F6494F7ED}" type="pres">
      <dgm:prSet presAssocID="{CD7FD4A6-2240-41F8-A2E2-40943A12AFF5}" presName="ThreeNodes_3" presStyleLbl="node1" presStyleIdx="2" presStyleCnt="3">
        <dgm:presLayoutVars>
          <dgm:bulletEnabled val="1"/>
        </dgm:presLayoutVars>
      </dgm:prSet>
      <dgm:spPr/>
    </dgm:pt>
    <dgm:pt modelId="{FA8B4D49-E720-4816-9BF6-6F048C5DE2D8}" type="pres">
      <dgm:prSet presAssocID="{CD7FD4A6-2240-41F8-A2E2-40943A12AFF5}" presName="ThreeConn_1-2" presStyleLbl="fgAccFollowNode1" presStyleIdx="0" presStyleCnt="2">
        <dgm:presLayoutVars>
          <dgm:bulletEnabled val="1"/>
        </dgm:presLayoutVars>
      </dgm:prSet>
      <dgm:spPr/>
    </dgm:pt>
    <dgm:pt modelId="{E56F73A9-3F93-454C-A088-5FD715B5143E}" type="pres">
      <dgm:prSet presAssocID="{CD7FD4A6-2240-41F8-A2E2-40943A12AFF5}" presName="ThreeConn_2-3" presStyleLbl="fgAccFollowNode1" presStyleIdx="1" presStyleCnt="2">
        <dgm:presLayoutVars>
          <dgm:bulletEnabled val="1"/>
        </dgm:presLayoutVars>
      </dgm:prSet>
      <dgm:spPr/>
    </dgm:pt>
    <dgm:pt modelId="{F0E7294B-2CAC-42CE-A304-C592F50F40BB}" type="pres">
      <dgm:prSet presAssocID="{CD7FD4A6-2240-41F8-A2E2-40943A12AFF5}" presName="ThreeNodes_1_text" presStyleLbl="node1" presStyleIdx="2" presStyleCnt="3">
        <dgm:presLayoutVars>
          <dgm:bulletEnabled val="1"/>
        </dgm:presLayoutVars>
      </dgm:prSet>
      <dgm:spPr/>
    </dgm:pt>
    <dgm:pt modelId="{F5B8C691-2CD4-447F-B7A3-C4097D82C0FB}" type="pres">
      <dgm:prSet presAssocID="{CD7FD4A6-2240-41F8-A2E2-40943A12AFF5}" presName="ThreeNodes_2_text" presStyleLbl="node1" presStyleIdx="2" presStyleCnt="3">
        <dgm:presLayoutVars>
          <dgm:bulletEnabled val="1"/>
        </dgm:presLayoutVars>
      </dgm:prSet>
      <dgm:spPr/>
    </dgm:pt>
    <dgm:pt modelId="{035EBE1E-A8CC-478C-A7E3-1B4EB977544F}" type="pres">
      <dgm:prSet presAssocID="{CD7FD4A6-2240-41F8-A2E2-40943A12AFF5}" presName="ThreeNodes_3_text" presStyleLbl="node1" presStyleIdx="2" presStyleCnt="3">
        <dgm:presLayoutVars>
          <dgm:bulletEnabled val="1"/>
        </dgm:presLayoutVars>
      </dgm:prSet>
      <dgm:spPr/>
    </dgm:pt>
  </dgm:ptLst>
  <dgm:cxnLst>
    <dgm:cxn modelId="{3FDFFC29-D9BF-49D6-B020-EEE2B630CB6B}" type="presOf" srcId="{EB4E2035-9C91-4622-8A53-F594E799B3E6}" destId="{F0E7294B-2CAC-42CE-A304-C592F50F40BB}" srcOrd="1" destOrd="0" presId="urn:microsoft.com/office/officeart/2005/8/layout/vProcess5"/>
    <dgm:cxn modelId="{FBD4D55F-2E66-4B1E-BF1B-DD143C943F0C}" type="presOf" srcId="{A3071334-4D0B-483A-9412-9275C9B73B90}" destId="{FA8B4D49-E720-4816-9BF6-6F048C5DE2D8}" srcOrd="0" destOrd="0" presId="urn:microsoft.com/office/officeart/2005/8/layout/vProcess5"/>
    <dgm:cxn modelId="{E4621455-DA4E-4A77-AB41-2292685CDCF8}" type="presOf" srcId="{4828A18F-2501-4552-93A6-665D774222CA}" destId="{E56F73A9-3F93-454C-A088-5FD715B5143E}" srcOrd="0" destOrd="0" presId="urn:microsoft.com/office/officeart/2005/8/layout/vProcess5"/>
    <dgm:cxn modelId="{BF380A5A-5B32-4392-8789-7E555F3A7EA1}" type="presOf" srcId="{CD7FD4A6-2240-41F8-A2E2-40943A12AFF5}" destId="{23358C7A-25BF-482D-9123-5045FB8CD303}" srcOrd="0" destOrd="0" presId="urn:microsoft.com/office/officeart/2005/8/layout/vProcess5"/>
    <dgm:cxn modelId="{FB68F587-8112-4CC6-93E2-37089E4AAC3C}" srcId="{CD7FD4A6-2240-41F8-A2E2-40943A12AFF5}" destId="{90E71C0D-11E4-4E12-811F-9365BC31C959}" srcOrd="2" destOrd="0" parTransId="{AD821DA3-0F91-46B4-B03F-0008C00647DF}" sibTransId="{E2F7279A-B8B6-4D77-A686-4F4E229B985B}"/>
    <dgm:cxn modelId="{97B37C8A-4B0B-4A6F-8CC7-84D8677C2CA7}" srcId="{CD7FD4A6-2240-41F8-A2E2-40943A12AFF5}" destId="{EB4E2035-9C91-4622-8A53-F594E799B3E6}" srcOrd="0" destOrd="0" parTransId="{591BB0AF-F89A-4CFE-A274-6190163AE6FD}" sibTransId="{A3071334-4D0B-483A-9412-9275C9B73B90}"/>
    <dgm:cxn modelId="{6354FF91-6480-4F1D-AB49-CD6B3F50A5AF}" type="presOf" srcId="{90E71C0D-11E4-4E12-811F-9365BC31C959}" destId="{2E543A11-423A-4BA2-B28E-985F6494F7ED}" srcOrd="0" destOrd="0" presId="urn:microsoft.com/office/officeart/2005/8/layout/vProcess5"/>
    <dgm:cxn modelId="{0F0752A0-46EF-4C21-8B5B-95F39664073D}" type="presOf" srcId="{361F0C36-50E7-4211-B7F4-6D543DEDBFB8}" destId="{F5B8C691-2CD4-447F-B7A3-C4097D82C0FB}" srcOrd="1" destOrd="0" presId="urn:microsoft.com/office/officeart/2005/8/layout/vProcess5"/>
    <dgm:cxn modelId="{54F7D9A6-CCEC-4F78-AD2C-96CDDFE9C298}" type="presOf" srcId="{90E71C0D-11E4-4E12-811F-9365BC31C959}" destId="{035EBE1E-A8CC-478C-A7E3-1B4EB977544F}" srcOrd="1" destOrd="0" presId="urn:microsoft.com/office/officeart/2005/8/layout/vProcess5"/>
    <dgm:cxn modelId="{2BAFCAA9-A3FA-4732-8D06-09DEE2CBDDCC}" srcId="{CD7FD4A6-2240-41F8-A2E2-40943A12AFF5}" destId="{361F0C36-50E7-4211-B7F4-6D543DEDBFB8}" srcOrd="1" destOrd="0" parTransId="{CF91113A-9941-4401-B4B7-29946A3A6546}" sibTransId="{4828A18F-2501-4552-93A6-665D774222CA}"/>
    <dgm:cxn modelId="{796B86AD-9BB5-4EFD-A771-2E346091D6AF}" type="presOf" srcId="{EB4E2035-9C91-4622-8A53-F594E799B3E6}" destId="{6BEB1430-84B4-44EC-BE02-BE1866D5D729}" srcOrd="0" destOrd="0" presId="urn:microsoft.com/office/officeart/2005/8/layout/vProcess5"/>
    <dgm:cxn modelId="{3D4F4DD7-2CC4-4921-AA88-18012EE5B005}" type="presOf" srcId="{361F0C36-50E7-4211-B7F4-6D543DEDBFB8}" destId="{D576537D-9F9D-45A4-8D18-81E5394D53FF}" srcOrd="0" destOrd="0" presId="urn:microsoft.com/office/officeart/2005/8/layout/vProcess5"/>
    <dgm:cxn modelId="{05AF9130-0AA2-4E85-83B1-32302E77E1E3}" type="presParOf" srcId="{23358C7A-25BF-482D-9123-5045FB8CD303}" destId="{C3E7AEE4-446E-4B0C-B1F1-94EC9D4B6DD7}" srcOrd="0" destOrd="0" presId="urn:microsoft.com/office/officeart/2005/8/layout/vProcess5"/>
    <dgm:cxn modelId="{4D4F2886-23DF-44EA-9F27-B5D6EA372896}" type="presParOf" srcId="{23358C7A-25BF-482D-9123-5045FB8CD303}" destId="{6BEB1430-84B4-44EC-BE02-BE1866D5D729}" srcOrd="1" destOrd="0" presId="urn:microsoft.com/office/officeart/2005/8/layout/vProcess5"/>
    <dgm:cxn modelId="{8A939402-F4B1-4F1A-8F67-0233A69F5FF3}" type="presParOf" srcId="{23358C7A-25BF-482D-9123-5045FB8CD303}" destId="{D576537D-9F9D-45A4-8D18-81E5394D53FF}" srcOrd="2" destOrd="0" presId="urn:microsoft.com/office/officeart/2005/8/layout/vProcess5"/>
    <dgm:cxn modelId="{3B5C8D07-EAAE-460A-BA54-00EF6088A3B5}" type="presParOf" srcId="{23358C7A-25BF-482D-9123-5045FB8CD303}" destId="{2E543A11-423A-4BA2-B28E-985F6494F7ED}" srcOrd="3" destOrd="0" presId="urn:microsoft.com/office/officeart/2005/8/layout/vProcess5"/>
    <dgm:cxn modelId="{FD44CF4A-BE35-4B59-AAEF-A5DB5852E7A0}" type="presParOf" srcId="{23358C7A-25BF-482D-9123-5045FB8CD303}" destId="{FA8B4D49-E720-4816-9BF6-6F048C5DE2D8}" srcOrd="4" destOrd="0" presId="urn:microsoft.com/office/officeart/2005/8/layout/vProcess5"/>
    <dgm:cxn modelId="{09A11307-A191-4034-B481-CFFF63C671CE}" type="presParOf" srcId="{23358C7A-25BF-482D-9123-5045FB8CD303}" destId="{E56F73A9-3F93-454C-A088-5FD715B5143E}" srcOrd="5" destOrd="0" presId="urn:microsoft.com/office/officeart/2005/8/layout/vProcess5"/>
    <dgm:cxn modelId="{571F0F55-460D-461C-8887-402472FFF294}" type="presParOf" srcId="{23358C7A-25BF-482D-9123-5045FB8CD303}" destId="{F0E7294B-2CAC-42CE-A304-C592F50F40BB}" srcOrd="6" destOrd="0" presId="urn:microsoft.com/office/officeart/2005/8/layout/vProcess5"/>
    <dgm:cxn modelId="{976ADE4F-EF9A-475B-9581-FD4E8656067D}" type="presParOf" srcId="{23358C7A-25BF-482D-9123-5045FB8CD303}" destId="{F5B8C691-2CD4-447F-B7A3-C4097D82C0FB}" srcOrd="7" destOrd="0" presId="urn:microsoft.com/office/officeart/2005/8/layout/vProcess5"/>
    <dgm:cxn modelId="{4F28382D-043B-496F-9AC7-57B4D2CDAC9C}" type="presParOf" srcId="{23358C7A-25BF-482D-9123-5045FB8CD303}" destId="{035EBE1E-A8CC-478C-A7E3-1B4EB977544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B1430-84B4-44EC-BE02-BE1866D5D729}">
      <dsp:nvSpPr>
        <dsp:cNvPr id="0" name=""/>
        <dsp:cNvSpPr/>
      </dsp:nvSpPr>
      <dsp:spPr>
        <a:xfrm>
          <a:off x="0" y="0"/>
          <a:ext cx="5745035" cy="1219200"/>
        </a:xfrm>
        <a:prstGeom prst="roundRect">
          <a:avLst>
            <a:gd name="adj" fmla="val 10000"/>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Submit the upgrade form </a:t>
          </a:r>
        </a:p>
        <a:p>
          <a:pPr marL="0" lvl="0" indent="0" algn="ctr" defTabSz="844550">
            <a:lnSpc>
              <a:spcPct val="90000"/>
            </a:lnSpc>
            <a:spcBef>
              <a:spcPct val="0"/>
            </a:spcBef>
            <a:spcAft>
              <a:spcPct val="35000"/>
            </a:spcAft>
            <a:buNone/>
          </a:pPr>
          <a:r>
            <a:rPr lang="en-GB" sz="1900" kern="1200" dirty="0"/>
            <a:t>for your progression (deadline 9</a:t>
          </a:r>
          <a:r>
            <a:rPr lang="en-GB" sz="1900" b="0" kern="1200" dirty="0">
              <a:solidFill>
                <a:schemeClr val="bg1"/>
              </a:solidFill>
            </a:rPr>
            <a:t>th December 2026</a:t>
          </a:r>
          <a:r>
            <a:rPr lang="en-GB" sz="1900" kern="1200" dirty="0"/>
            <a:t>)</a:t>
          </a:r>
        </a:p>
      </dsp:txBody>
      <dsp:txXfrm>
        <a:off x="35709" y="35709"/>
        <a:ext cx="4429423" cy="1147782"/>
      </dsp:txXfrm>
    </dsp:sp>
    <dsp:sp modelId="{D576537D-9F9D-45A4-8D18-81E5394D53FF}">
      <dsp:nvSpPr>
        <dsp:cNvPr id="0" name=""/>
        <dsp:cNvSpPr/>
      </dsp:nvSpPr>
      <dsp:spPr>
        <a:xfrm>
          <a:off x="506914" y="1449027"/>
          <a:ext cx="5745035" cy="1219200"/>
        </a:xfrm>
        <a:prstGeom prst="roundRect">
          <a:avLst>
            <a:gd name="adj" fmla="val 10000"/>
          </a:avLst>
        </a:prstGeom>
        <a:solidFill>
          <a:schemeClr val="accent1">
            <a:shade val="50000"/>
            <a:hueOff val="426854"/>
            <a:satOff val="-12821"/>
            <a:lumOff val="326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Receive conditional offer </a:t>
          </a:r>
        </a:p>
      </dsp:txBody>
      <dsp:txXfrm>
        <a:off x="542623" y="1484736"/>
        <a:ext cx="4374222" cy="1147782"/>
      </dsp:txXfrm>
    </dsp:sp>
    <dsp:sp modelId="{2E543A11-423A-4BA2-B28E-985F6494F7ED}">
      <dsp:nvSpPr>
        <dsp:cNvPr id="0" name=""/>
        <dsp:cNvSpPr/>
      </dsp:nvSpPr>
      <dsp:spPr>
        <a:xfrm>
          <a:off x="1013829" y="2844799"/>
          <a:ext cx="5745035" cy="1219200"/>
        </a:xfrm>
        <a:prstGeom prst="roundRect">
          <a:avLst>
            <a:gd name="adj" fmla="val 10000"/>
          </a:avLst>
        </a:prstGeom>
        <a:solidFill>
          <a:schemeClr val="accent1">
            <a:shade val="50000"/>
            <a:hueOff val="426854"/>
            <a:satOff val="-12821"/>
            <a:lumOff val="326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Receive offer update after the Exam board on the 8</a:t>
          </a:r>
          <a:r>
            <a:rPr lang="en-GB" sz="1900" b="0" i="0" u="none" kern="1200" dirty="0"/>
            <a:t>th January </a:t>
          </a:r>
          <a:r>
            <a:rPr lang="en-GB" sz="1900" b="0" kern="1200" dirty="0">
              <a:solidFill>
                <a:schemeClr val="bg1"/>
              </a:solidFill>
            </a:rPr>
            <a:t>2027</a:t>
          </a:r>
        </a:p>
      </dsp:txBody>
      <dsp:txXfrm>
        <a:off x="1049538" y="2880508"/>
        <a:ext cx="4374222" cy="1147782"/>
      </dsp:txXfrm>
    </dsp:sp>
    <dsp:sp modelId="{FA8B4D49-E720-4816-9BF6-6F048C5DE2D8}">
      <dsp:nvSpPr>
        <dsp:cNvPr id="0" name=""/>
        <dsp:cNvSpPr/>
      </dsp:nvSpPr>
      <dsp:spPr>
        <a:xfrm>
          <a:off x="4952555" y="924560"/>
          <a:ext cx="792480" cy="792480"/>
        </a:xfrm>
        <a:prstGeom prst="downArrow">
          <a:avLst>
            <a:gd name="adj1" fmla="val 55000"/>
            <a:gd name="adj2" fmla="val 45000"/>
          </a:avLst>
        </a:prstGeom>
        <a:solidFill>
          <a:schemeClr val="accent1">
            <a:alpha val="90000"/>
            <a:tint val="55000"/>
            <a:hueOff val="0"/>
            <a:satOff val="0"/>
            <a:lumOff val="0"/>
            <a:alphaOff val="0"/>
          </a:schemeClr>
        </a:solidFill>
        <a:ln w="254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5130863" y="924560"/>
        <a:ext cx="435864" cy="596341"/>
      </dsp:txXfrm>
    </dsp:sp>
    <dsp:sp modelId="{E56F73A9-3F93-454C-A088-5FD715B5143E}">
      <dsp:nvSpPr>
        <dsp:cNvPr id="0" name=""/>
        <dsp:cNvSpPr/>
      </dsp:nvSpPr>
      <dsp:spPr>
        <a:xfrm>
          <a:off x="5459470" y="2338832"/>
          <a:ext cx="792480" cy="792480"/>
        </a:xfrm>
        <a:prstGeom prst="downArrow">
          <a:avLst>
            <a:gd name="adj1" fmla="val 55000"/>
            <a:gd name="adj2" fmla="val 45000"/>
          </a:avLst>
        </a:prstGeom>
        <a:solidFill>
          <a:schemeClr val="accent1">
            <a:alpha val="90000"/>
            <a:tint val="55000"/>
            <a:hueOff val="0"/>
            <a:satOff val="0"/>
            <a:lumOff val="0"/>
            <a:alphaOff val="0"/>
          </a:schemeClr>
        </a:solidFill>
        <a:ln w="254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5637778" y="2338832"/>
        <a:ext cx="435864" cy="59634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52CDE-91D1-4CE6-BFD1-E213C300A1F6}" type="datetimeFigureOut">
              <a:rPr lang="en-GB" smtClean="0"/>
              <a:t>14/09/2026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F619F7-0A37-4EAB-B745-DECAE6BFD70A}" type="slidenum">
              <a:rPr lang="en-GB" smtClean="0"/>
              <a:t>‹#›</a:t>
            </a:fld>
            <a:endParaRPr lang="en-GB"/>
          </a:p>
        </p:txBody>
      </p:sp>
    </p:spTree>
    <p:extLst>
      <p:ext uri="{BB962C8B-B14F-4D97-AF65-F5344CB8AC3E}">
        <p14:creationId xmlns:p14="http://schemas.microsoft.com/office/powerpoint/2010/main" val="3137195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F619F7-0A37-4EAB-B745-DECAE6BFD70A}" type="slidenum">
              <a:rPr lang="en-GB" smtClean="0"/>
              <a:t>6</a:t>
            </a:fld>
            <a:endParaRPr lang="en-GB"/>
          </a:p>
        </p:txBody>
      </p:sp>
    </p:spTree>
    <p:extLst>
      <p:ext uri="{BB962C8B-B14F-4D97-AF65-F5344CB8AC3E}">
        <p14:creationId xmlns:p14="http://schemas.microsoft.com/office/powerpoint/2010/main" val="275002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3E524-7EF8-770A-6BCF-4A999D66DC21}"/>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EB1136E-52B5-BC2C-C014-2E0874F530A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FC9617-5390-D2A3-2CEA-6ECCE0EB0EC3}"/>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5" name="Footer Placeholder 4">
            <a:extLst>
              <a:ext uri="{FF2B5EF4-FFF2-40B4-BE49-F238E27FC236}">
                <a16:creationId xmlns:a16="http://schemas.microsoft.com/office/drawing/2014/main" id="{ACE8C596-A351-4C3B-E38A-5C6FBDD88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37F88-DD4A-3E70-75F1-6F9BB479E1C4}"/>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18760050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F25BF-1B9D-4681-5343-67EDACC513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7B6207-89B1-BF5D-76AF-F94C9397C3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D071D-8FFD-9856-65D8-5A9DF7E42895}"/>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5" name="Footer Placeholder 4">
            <a:extLst>
              <a:ext uri="{FF2B5EF4-FFF2-40B4-BE49-F238E27FC236}">
                <a16:creationId xmlns:a16="http://schemas.microsoft.com/office/drawing/2014/main" id="{3C3E9D55-8EB4-0B4F-4A58-051A47D44F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CC226-B797-EBF3-264D-8A8D12301037}"/>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1432281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F57D3-E45A-55B9-61D0-3DB6EFA8F07B}"/>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34826E-CF74-74A0-DF74-12F89B0DA1B7}"/>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F7F0C0-6E27-826E-1C46-B3CAB1008985}"/>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5" name="Footer Placeholder 4">
            <a:extLst>
              <a:ext uri="{FF2B5EF4-FFF2-40B4-BE49-F238E27FC236}">
                <a16:creationId xmlns:a16="http://schemas.microsoft.com/office/drawing/2014/main" id="{DACE7EF5-E7A3-9148-262B-209BD2251E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F5A7BE-36EC-C0FA-9611-67CA6F609E96}"/>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1858672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B3847-1B26-8B75-9043-A4F7FF9D0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E06DDE-8257-CBE2-C865-5D0A460597A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65E30C-7835-E724-4E9F-F67881979EEB}"/>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B731B1-AAE6-9E95-AF3D-83FD4E77B1C9}"/>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6" name="Footer Placeholder 5">
            <a:extLst>
              <a:ext uri="{FF2B5EF4-FFF2-40B4-BE49-F238E27FC236}">
                <a16:creationId xmlns:a16="http://schemas.microsoft.com/office/drawing/2014/main" id="{7CFD85BB-E7F3-D4D5-25A4-2C004B802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5083E-E757-3959-143C-E02A944DAAA0}"/>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4291717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3FEF-3098-45ED-9DC2-BF6F9677F3EA}"/>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404688-B658-D5E6-3EE5-CA369DD3DC52}"/>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1972ED8-6E26-443D-CDD7-D72545FD692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592060-8F79-7B19-91AD-6A01C4FE67A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635A005-4B43-60DD-5CAB-16114485AD61}"/>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FFC699-C64B-2A13-0889-500C03D2741E}"/>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8" name="Footer Placeholder 7">
            <a:extLst>
              <a:ext uri="{FF2B5EF4-FFF2-40B4-BE49-F238E27FC236}">
                <a16:creationId xmlns:a16="http://schemas.microsoft.com/office/drawing/2014/main" id="{3963A975-3C46-DC6E-7D57-89839CED35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96B0B7-0321-2C7E-C53E-92092F2DC082}"/>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1750203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18B0-EACC-E986-16CF-70A9059D8A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96D6C7-A40C-7E61-2D97-2F75049C8982}"/>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4" name="Footer Placeholder 3">
            <a:extLst>
              <a:ext uri="{FF2B5EF4-FFF2-40B4-BE49-F238E27FC236}">
                <a16:creationId xmlns:a16="http://schemas.microsoft.com/office/drawing/2014/main" id="{169A561D-E183-D606-A071-37A51D2B50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72DF36-F280-76C6-AC93-81BD7DEBD0CE}"/>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35226136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27C4CD-F983-DDFD-B725-B6E68A78CB69}"/>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3" name="Footer Placeholder 2">
            <a:extLst>
              <a:ext uri="{FF2B5EF4-FFF2-40B4-BE49-F238E27FC236}">
                <a16:creationId xmlns:a16="http://schemas.microsoft.com/office/drawing/2014/main" id="{D173D717-DB98-FCDE-CDFD-713759BE4C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3980BD-76AA-2C6B-8E79-967A7CD265AA}"/>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4234038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62DBC-8323-9664-E959-3B7B4352D44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C19EBD-65ED-43EE-862B-C524560C032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3C48EE-D28D-C046-8CD6-BF9D493D64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F8A3770-DD82-7908-362B-36D73BFCBFB7}"/>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6" name="Footer Placeholder 5">
            <a:extLst>
              <a:ext uri="{FF2B5EF4-FFF2-40B4-BE49-F238E27FC236}">
                <a16:creationId xmlns:a16="http://schemas.microsoft.com/office/drawing/2014/main" id="{4070F2E6-6F8B-30A0-0390-6C23C8937C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7B4C1E-70A3-A7E5-DC2F-4D4BB5D499E9}"/>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24392047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27383-7D70-3519-9249-39E5A861D70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1F5C87-FB76-497F-E018-FD3768F4F99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0678C74-D2C4-B6DA-7989-480898D98E0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7E1759-9246-639F-90F8-998EFBC775DF}"/>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6" name="Footer Placeholder 5">
            <a:extLst>
              <a:ext uri="{FF2B5EF4-FFF2-40B4-BE49-F238E27FC236}">
                <a16:creationId xmlns:a16="http://schemas.microsoft.com/office/drawing/2014/main" id="{C074096E-3E87-0449-E2C5-F19CF3A7A9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9C1438-B863-AB2D-2EA7-E43B92C0B986}"/>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13626542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0F2FF-574E-A132-82C8-9E6EEED743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D813AD-29B6-09B5-CE09-D8C353359D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FFDFC-3A32-F77D-C66C-8C3EAEC1E304}"/>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5" name="Footer Placeholder 4">
            <a:extLst>
              <a:ext uri="{FF2B5EF4-FFF2-40B4-BE49-F238E27FC236}">
                <a16:creationId xmlns:a16="http://schemas.microsoft.com/office/drawing/2014/main" id="{CF6BF3C2-33B7-2E50-D120-2FD82AC213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29F239-EF21-87F9-296E-61493C224296}"/>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42410328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7EF990-86DE-C2DE-4955-6CC95F749213}"/>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D61001-E32D-C3CB-A242-A6251E8BFC7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87CF64-CA43-D88F-4310-D16142D18908}"/>
              </a:ext>
            </a:extLst>
          </p:cNvPr>
          <p:cNvSpPr>
            <a:spLocks noGrp="1"/>
          </p:cNvSpPr>
          <p:nvPr>
            <p:ph type="dt" sz="half" idx="10"/>
          </p:nvPr>
        </p:nvSpPr>
        <p:spPr/>
        <p:txBody>
          <a:bodyPr/>
          <a:lstStyle/>
          <a:p>
            <a:fld id="{6BD9C793-BF92-4577-9DD0-C6A6D10966F1}" type="datetimeFigureOut">
              <a:rPr lang="en-GB" smtClean="0"/>
              <a:t>14/09/2026</a:t>
            </a:fld>
            <a:endParaRPr lang="en-GB"/>
          </a:p>
        </p:txBody>
      </p:sp>
      <p:sp>
        <p:nvSpPr>
          <p:cNvPr id="5" name="Footer Placeholder 4">
            <a:extLst>
              <a:ext uri="{FF2B5EF4-FFF2-40B4-BE49-F238E27FC236}">
                <a16:creationId xmlns:a16="http://schemas.microsoft.com/office/drawing/2014/main" id="{92E1FCFD-E77B-B8B5-4193-B976291503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4FFEFD-6263-B2F7-1A9C-181F9A19218B}"/>
              </a:ext>
            </a:extLst>
          </p:cNvPr>
          <p:cNvSpPr>
            <a:spLocks noGrp="1"/>
          </p:cNvSpPr>
          <p:nvPr>
            <p:ph type="sldNum" sz="quarter" idx="12"/>
          </p:nvPr>
        </p:nvSpPr>
        <p:spPr/>
        <p:txBody>
          <a:bodyPr/>
          <a:lstStyle/>
          <a:p>
            <a:fld id="{ABBF1E0A-A7A7-4376-AFC9-16400EF33622}" type="slidenum">
              <a:rPr lang="en-GB" smtClean="0"/>
              <a:t>‹#›</a:t>
            </a:fld>
            <a:endParaRPr lang="en-GB"/>
          </a:p>
        </p:txBody>
      </p:sp>
    </p:spTree>
    <p:extLst>
      <p:ext uri="{BB962C8B-B14F-4D97-AF65-F5344CB8AC3E}">
        <p14:creationId xmlns:p14="http://schemas.microsoft.com/office/powerpoint/2010/main" val="1197225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E21C51-C833-A249-CA59-BB9EC9B0B2A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EBCB4E-60E1-5275-F839-A966547F782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EBB17-8CBA-D658-D8D4-61FAFB3357A0}"/>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6BD9C793-BF92-4577-9DD0-C6A6D10966F1}" type="datetimeFigureOut">
              <a:rPr lang="en-GB" smtClean="0"/>
              <a:t>14/09/2026</a:t>
            </a:fld>
            <a:endParaRPr lang="en-GB"/>
          </a:p>
        </p:txBody>
      </p:sp>
      <p:sp>
        <p:nvSpPr>
          <p:cNvPr id="5" name="Footer Placeholder 4">
            <a:extLst>
              <a:ext uri="{FF2B5EF4-FFF2-40B4-BE49-F238E27FC236}">
                <a16:creationId xmlns:a16="http://schemas.microsoft.com/office/drawing/2014/main" id="{6EA69144-8382-E203-A4D5-8500801EB08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4DEB6D-0C99-657A-AC05-5B1D6147C65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ABBF1E0A-A7A7-4376-AFC9-16400EF33622}" type="slidenum">
              <a:rPr lang="en-GB" smtClean="0"/>
              <a:t>‹#›</a:t>
            </a:fld>
            <a:endParaRPr lang="en-GB"/>
          </a:p>
        </p:txBody>
      </p:sp>
    </p:spTree>
    <p:extLst>
      <p:ext uri="{BB962C8B-B14F-4D97-AF65-F5344CB8AC3E}">
        <p14:creationId xmlns:p14="http://schemas.microsoft.com/office/powerpoint/2010/main" val="11621493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mod/url/view.php?id=362111" TargetMode="External"/><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wtsd.ac.uk/birmingham/" TargetMode="External"/><Relationship Id="rId2" Type="http://schemas.openxmlformats.org/officeDocument/2006/relationships/hyperlink" Target="mailto:birminghamadmissions@uwtsd.ac.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54BA95-6EA3-4665-9F76-01B2F181FBE3}"/>
              </a:ext>
            </a:extLst>
          </p:cNvPr>
          <p:cNvSpPr/>
          <p:nvPr/>
        </p:nvSpPr>
        <p:spPr>
          <a:xfrm>
            <a:off x="216817" y="197963"/>
            <a:ext cx="2281286" cy="914400"/>
          </a:xfrm>
          <a:prstGeom prst="rect">
            <a:avLst/>
          </a:prstGeom>
          <a:solidFill>
            <a:srgbClr val="24B9D9"/>
          </a:solidFill>
          <a:ln>
            <a:solidFill>
              <a:srgbClr val="24B9D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Text&#10;&#10;Description automatically generated with medium confidence">
            <a:extLst>
              <a:ext uri="{FF2B5EF4-FFF2-40B4-BE49-F238E27FC236}">
                <a16:creationId xmlns:a16="http://schemas.microsoft.com/office/drawing/2014/main" id="{9CBAFCCF-E9B5-4822-BDA3-D6DE15E4F96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6816" y="357982"/>
            <a:ext cx="2922309" cy="641723"/>
          </a:xfrm>
          <a:prstGeom prst="rect">
            <a:avLst/>
          </a:prstGeom>
        </p:spPr>
      </p:pic>
      <p:sp>
        <p:nvSpPr>
          <p:cNvPr id="9" name="Rectangle 8">
            <a:extLst>
              <a:ext uri="{FF2B5EF4-FFF2-40B4-BE49-F238E27FC236}">
                <a16:creationId xmlns:a16="http://schemas.microsoft.com/office/drawing/2014/main" id="{BB1B20A5-40F9-4F01-BB02-E1CE74297D80}"/>
              </a:ext>
            </a:extLst>
          </p:cNvPr>
          <p:cNvSpPr/>
          <p:nvPr/>
        </p:nvSpPr>
        <p:spPr>
          <a:xfrm>
            <a:off x="331470" y="6099809"/>
            <a:ext cx="3665219" cy="198867"/>
          </a:xfrm>
          <a:prstGeom prst="rect">
            <a:avLst/>
          </a:prstGeom>
          <a:solidFill>
            <a:srgbClr val="023B59"/>
          </a:solidFill>
          <a:ln>
            <a:solidFill>
              <a:srgbClr val="023B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5" name="Group 4">
            <a:extLst>
              <a:ext uri="{FF2B5EF4-FFF2-40B4-BE49-F238E27FC236}">
                <a16:creationId xmlns:a16="http://schemas.microsoft.com/office/drawing/2014/main" id="{EDB90C48-AB1C-4E8C-AEE5-637FF271EA3E}"/>
              </a:ext>
            </a:extLst>
          </p:cNvPr>
          <p:cNvGrpSpPr/>
          <p:nvPr/>
        </p:nvGrpSpPr>
        <p:grpSpPr>
          <a:xfrm>
            <a:off x="1549198" y="1862008"/>
            <a:ext cx="6276542" cy="3462140"/>
            <a:chOff x="1398729" y="2852149"/>
            <a:chExt cx="4330748" cy="2388838"/>
          </a:xfrm>
        </p:grpSpPr>
        <p:sp>
          <p:nvSpPr>
            <p:cNvPr id="6" name="TextBox 5">
              <a:extLst>
                <a:ext uri="{FF2B5EF4-FFF2-40B4-BE49-F238E27FC236}">
                  <a16:creationId xmlns:a16="http://schemas.microsoft.com/office/drawing/2014/main" id="{62499A30-90C7-4F94-9BC7-4DC3799CB770}"/>
                </a:ext>
              </a:extLst>
            </p:cNvPr>
            <p:cNvSpPr txBox="1"/>
            <p:nvPr/>
          </p:nvSpPr>
          <p:spPr>
            <a:xfrm>
              <a:off x="1398729" y="2852149"/>
              <a:ext cx="4330748" cy="1210466"/>
            </a:xfrm>
            <a:prstGeom prst="rect">
              <a:avLst/>
            </a:prstGeom>
            <a:noFill/>
          </p:spPr>
          <p:txBody>
            <a:bodyPr wrap="square" rtlCol="0">
              <a:spAutoFit/>
            </a:bodyPr>
            <a:lstStyle/>
            <a:p>
              <a:pPr algn="ctr"/>
              <a:r>
                <a:rPr lang="en-GB" sz="5400" b="1" dirty="0">
                  <a:solidFill>
                    <a:schemeClr val="bg1"/>
                  </a:solidFill>
                  <a:effectLst>
                    <a:outerShdw blurRad="38100" dist="38100" dir="2700000" algn="tl">
                      <a:srgbClr val="000000">
                        <a:alpha val="43137"/>
                      </a:srgbClr>
                    </a:outerShdw>
                  </a:effectLst>
                </a:rPr>
                <a:t>University of Wales </a:t>
              </a:r>
              <a:br>
                <a:rPr lang="en-GB" sz="5400" b="1" dirty="0">
                  <a:solidFill>
                    <a:schemeClr val="bg1"/>
                  </a:solidFill>
                  <a:effectLst>
                    <a:outerShdw blurRad="38100" dist="38100" dir="2700000" algn="tl">
                      <a:srgbClr val="000000">
                        <a:alpha val="43137"/>
                      </a:srgbClr>
                    </a:outerShdw>
                  </a:effectLst>
                </a:rPr>
              </a:br>
              <a:r>
                <a:rPr lang="en-GB" sz="5400" b="1" dirty="0">
                  <a:solidFill>
                    <a:schemeClr val="bg1"/>
                  </a:solidFill>
                  <a:effectLst>
                    <a:outerShdw blurRad="38100" dist="38100" dir="2700000" algn="tl">
                      <a:srgbClr val="000000">
                        <a:alpha val="43137"/>
                      </a:srgbClr>
                    </a:outerShdw>
                  </a:effectLst>
                </a:rPr>
                <a:t>Trinity Saint David</a:t>
              </a:r>
            </a:p>
          </p:txBody>
        </p:sp>
        <p:sp>
          <p:nvSpPr>
            <p:cNvPr id="7" name="TextBox 6">
              <a:extLst>
                <a:ext uri="{FF2B5EF4-FFF2-40B4-BE49-F238E27FC236}">
                  <a16:creationId xmlns:a16="http://schemas.microsoft.com/office/drawing/2014/main" id="{334844BE-5CE0-44E3-9F3A-010E9137A730}"/>
                </a:ext>
              </a:extLst>
            </p:cNvPr>
            <p:cNvSpPr txBox="1"/>
            <p:nvPr/>
          </p:nvSpPr>
          <p:spPr>
            <a:xfrm>
              <a:off x="1398729" y="4752553"/>
              <a:ext cx="4330748" cy="488434"/>
            </a:xfrm>
            <a:prstGeom prst="rect">
              <a:avLst/>
            </a:prstGeom>
            <a:noFill/>
          </p:spPr>
          <p:txBody>
            <a:bodyPr wrap="square" rtlCol="0">
              <a:spAutoFit/>
            </a:bodyPr>
            <a:lstStyle/>
            <a:p>
              <a:pPr algn="ctr"/>
              <a:r>
                <a:rPr lang="en-GB" sz="4000" dirty="0">
                  <a:solidFill>
                    <a:schemeClr val="bg1"/>
                  </a:solidFill>
                  <a:effectLst>
                    <a:outerShdw blurRad="38100" dist="38100" dir="2700000" algn="tl">
                      <a:srgbClr val="000000">
                        <a:alpha val="43137"/>
                      </a:srgbClr>
                    </a:outerShdw>
                  </a:effectLst>
                </a:rPr>
                <a:t>Birmingham Campus</a:t>
              </a:r>
            </a:p>
          </p:txBody>
        </p:sp>
        <p:cxnSp>
          <p:nvCxnSpPr>
            <p:cNvPr id="8" name="Straight Connector 7">
              <a:extLst>
                <a:ext uri="{FF2B5EF4-FFF2-40B4-BE49-F238E27FC236}">
                  <a16:creationId xmlns:a16="http://schemas.microsoft.com/office/drawing/2014/main" id="{9F4B3E39-A1A6-4F81-96A6-09AA2BD98E34}"/>
                </a:ext>
              </a:extLst>
            </p:cNvPr>
            <p:cNvCxnSpPr/>
            <p:nvPr/>
          </p:nvCxnSpPr>
          <p:spPr>
            <a:xfrm>
              <a:off x="1475548" y="4081844"/>
              <a:ext cx="4033712" cy="0"/>
            </a:xfrm>
            <a:prstGeom prst="line">
              <a:avLst/>
            </a:prstGeom>
            <a:ln w="28575">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6B28826-6FAB-4FA6-8321-4D789D1D3BC2}"/>
                </a:ext>
              </a:extLst>
            </p:cNvPr>
            <p:cNvCxnSpPr/>
            <p:nvPr/>
          </p:nvCxnSpPr>
          <p:spPr>
            <a:xfrm>
              <a:off x="1475548" y="4597812"/>
              <a:ext cx="4033712" cy="0"/>
            </a:xfrm>
            <a:prstGeom prst="line">
              <a:avLst/>
            </a:prstGeom>
            <a:ln w="28575">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Finishing </a:t>
            </a:r>
            <a:r>
              <a:rPr lang="en-GB" sz="4000" b="1" dirty="0" err="1"/>
              <a:t>CertHE</a:t>
            </a:r>
            <a:r>
              <a:rPr lang="en-GB" sz="4000" b="1" dirty="0"/>
              <a:t> – What’s Next? </a:t>
            </a:r>
          </a:p>
        </p:txBody>
      </p:sp>
      <p:sp>
        <p:nvSpPr>
          <p:cNvPr id="3" name="Content Placeholder 2"/>
          <p:cNvSpPr>
            <a:spLocks noGrp="1"/>
          </p:cNvSpPr>
          <p:nvPr>
            <p:ph idx="1"/>
          </p:nvPr>
        </p:nvSpPr>
        <p:spPr>
          <a:xfrm>
            <a:off x="457200" y="1398424"/>
            <a:ext cx="8229600" cy="4059222"/>
          </a:xfrm>
        </p:spPr>
        <p:txBody>
          <a:bodyPr>
            <a:normAutofit/>
          </a:bodyPr>
          <a:lstStyle/>
          <a:p>
            <a:pPr algn="ctr">
              <a:buFont typeface="Wingdings" panose="05000000000000000000" pitchFamily="2" charset="2"/>
              <a:buChar char="Ø"/>
            </a:pPr>
            <a:r>
              <a:rPr lang="en-GB" sz="2400" b="1" dirty="0"/>
              <a:t>Progress with UWTSD Birmingham? </a:t>
            </a:r>
          </a:p>
          <a:p>
            <a:pPr algn="ctr"/>
            <a:r>
              <a:rPr lang="en-GB" sz="2400" dirty="0"/>
              <a:t>BA (Hons) Leadership and Management Skills for the Workplace </a:t>
            </a:r>
          </a:p>
          <a:p>
            <a:pPr algn="ctr"/>
            <a:r>
              <a:rPr lang="en-GB" sz="2400" dirty="0"/>
              <a:t>Obtain Honours degree with a further 2 years of study.</a:t>
            </a:r>
          </a:p>
          <a:p>
            <a:pPr marL="0" indent="0" algn="ctr">
              <a:buNone/>
            </a:pPr>
            <a:endParaRPr lang="en-GB" sz="2400" dirty="0"/>
          </a:p>
          <a:p>
            <a:pPr algn="ctr">
              <a:buFont typeface="Wingdings" panose="05000000000000000000" pitchFamily="2" charset="2"/>
              <a:buChar char="Ø"/>
            </a:pPr>
            <a:r>
              <a:rPr lang="en-GB" sz="2400" b="1" dirty="0"/>
              <a:t>Leaving UWTSD Birmingham?</a:t>
            </a:r>
          </a:p>
          <a:p>
            <a:pPr marL="0" indent="0" algn="ctr">
              <a:buNone/>
            </a:pPr>
            <a:r>
              <a:rPr lang="en-GB" sz="2400" dirty="0"/>
              <a:t>Connect with our Careers Services </a:t>
            </a:r>
          </a:p>
          <a:p>
            <a:pPr marL="0" indent="0">
              <a:buNone/>
            </a:pPr>
            <a:endParaRPr lang="en-GB" dirty="0"/>
          </a:p>
          <a:p>
            <a:pPr marL="0" indent="0">
              <a:buNone/>
            </a:pPr>
            <a:endParaRPr lang="en-GB" dirty="0"/>
          </a:p>
          <a:p>
            <a:pPr marL="0" indent="0">
              <a:buNone/>
            </a:pPr>
            <a:endParaRPr lang="en-GB" dirty="0"/>
          </a:p>
        </p:txBody>
      </p:sp>
      <p:grpSp>
        <p:nvGrpSpPr>
          <p:cNvPr id="7" name="Group 6">
            <a:extLst>
              <a:ext uri="{FF2B5EF4-FFF2-40B4-BE49-F238E27FC236}">
                <a16:creationId xmlns:a16="http://schemas.microsoft.com/office/drawing/2014/main" id="{7C9AAF3A-7238-4C7D-ADD8-D2AD4EDC1A69}"/>
              </a:ext>
            </a:extLst>
          </p:cNvPr>
          <p:cNvGrpSpPr/>
          <p:nvPr/>
        </p:nvGrpSpPr>
        <p:grpSpPr>
          <a:xfrm>
            <a:off x="329939" y="6016465"/>
            <a:ext cx="6725381" cy="587711"/>
            <a:chOff x="329939" y="6016465"/>
            <a:chExt cx="6725381" cy="587711"/>
          </a:xfrm>
        </p:grpSpPr>
        <p:sp>
          <p:nvSpPr>
            <p:cNvPr id="5" name="Rectangle 4">
              <a:extLst>
                <a:ext uri="{FF2B5EF4-FFF2-40B4-BE49-F238E27FC236}">
                  <a16:creationId xmlns:a16="http://schemas.microsoft.com/office/drawing/2014/main" id="{02B0568E-DA44-47EE-83A9-FBFE5F96CFA7}"/>
                </a:ext>
              </a:extLst>
            </p:cNvPr>
            <p:cNvSpPr/>
            <p:nvPr/>
          </p:nvSpPr>
          <p:spPr>
            <a:xfrm>
              <a:off x="3390101" y="6016465"/>
              <a:ext cx="3665219" cy="244587"/>
            </a:xfrm>
            <a:prstGeom prst="rect">
              <a:avLst/>
            </a:prstGeom>
            <a:solidFill>
              <a:srgbClr val="023B59"/>
            </a:solidFill>
            <a:ln>
              <a:solidFill>
                <a:srgbClr val="023B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75821DCD-B559-44F3-8F82-DAB8C26188E1}"/>
                </a:ext>
              </a:extLst>
            </p:cNvPr>
            <p:cNvSpPr/>
            <p:nvPr/>
          </p:nvSpPr>
          <p:spPr>
            <a:xfrm>
              <a:off x="329939" y="6016465"/>
              <a:ext cx="1434169" cy="514739"/>
            </a:xfrm>
            <a:prstGeom prst="rect">
              <a:avLst/>
            </a:prstGeom>
            <a:solidFill>
              <a:srgbClr val="023B59"/>
            </a:solidFill>
            <a:ln>
              <a:solidFill>
                <a:srgbClr val="023B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Text&#10;&#10;Description automatically generated with medium confidence">
              <a:extLst>
                <a:ext uri="{FF2B5EF4-FFF2-40B4-BE49-F238E27FC236}">
                  <a16:creationId xmlns:a16="http://schemas.microsoft.com/office/drawing/2014/main" id="{0D318F9A-40BD-4B20-B90B-1A6E9463698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939" y="6088728"/>
              <a:ext cx="2347273" cy="515448"/>
            </a:xfrm>
            <a:prstGeom prst="rect">
              <a:avLst/>
            </a:prstGeom>
          </p:spPr>
        </p:pic>
      </p:grpSp>
      <p:sp>
        <p:nvSpPr>
          <p:cNvPr id="9" name="TextBox 8">
            <a:extLst>
              <a:ext uri="{FF2B5EF4-FFF2-40B4-BE49-F238E27FC236}">
                <a16:creationId xmlns:a16="http://schemas.microsoft.com/office/drawing/2014/main" id="{D6088EBA-B8D1-4B2E-A03B-417B07E30F06}"/>
              </a:ext>
            </a:extLst>
          </p:cNvPr>
          <p:cNvSpPr txBox="1"/>
          <p:nvPr/>
        </p:nvSpPr>
        <p:spPr>
          <a:xfrm>
            <a:off x="0" y="4876626"/>
            <a:ext cx="9144000" cy="1173463"/>
          </a:xfrm>
          <a:prstGeom prst="rect">
            <a:avLst/>
          </a:prstGeom>
          <a:noFill/>
        </p:spPr>
        <p:txBody>
          <a:bodyPr wrap="square">
            <a:spAutoFit/>
          </a:bodyPr>
          <a:lstStyle/>
          <a:p>
            <a:pPr algn="ctr">
              <a:lnSpc>
                <a:spcPct val="107000"/>
              </a:lnSpc>
              <a:spcAft>
                <a:spcPts val="800"/>
              </a:spcAft>
            </a:pPr>
            <a:r>
              <a:rPr lang="en-GB" sz="1800" b="1"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***Disclaimer, </a:t>
            </a:r>
            <a:r>
              <a:rPr lang="en-GB" b="1" dirty="0">
                <a:solidFill>
                  <a:srgbClr val="FF0000"/>
                </a:solidFill>
                <a:latin typeface="Calibri" panose="020F0502020204030204" pitchFamily="34" charset="0"/>
                <a:ea typeface="DengXian" panose="02010600030101010101" pitchFamily="2" charset="-122"/>
                <a:cs typeface="Calibri" panose="020F0502020204030204" pitchFamily="34" charset="0"/>
              </a:rPr>
              <a:t>s</a:t>
            </a:r>
            <a:r>
              <a:rPr lang="en-GB" sz="1800" b="1"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tudents do not get a choice of timetable or campus location.***</a:t>
            </a:r>
          </a:p>
          <a:p>
            <a:pPr algn="ct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72244"/>
            <a:ext cx="8686800" cy="1143000"/>
          </a:xfrm>
        </p:spPr>
        <p:txBody>
          <a:bodyPr>
            <a:normAutofit fontScale="90000"/>
          </a:bodyPr>
          <a:lstStyle/>
          <a:p>
            <a:r>
              <a:rPr lang="en-GB" sz="4000" b="1" dirty="0"/>
              <a:t>BA (Hons) Leadership and Management Skills for the Workplace  </a:t>
            </a:r>
          </a:p>
        </p:txBody>
      </p:sp>
      <p:sp>
        <p:nvSpPr>
          <p:cNvPr id="3" name="Content Placeholder 2"/>
          <p:cNvSpPr>
            <a:spLocks noGrp="1"/>
          </p:cNvSpPr>
          <p:nvPr>
            <p:ph idx="1"/>
          </p:nvPr>
        </p:nvSpPr>
        <p:spPr>
          <a:xfrm>
            <a:off x="457200" y="1417638"/>
            <a:ext cx="8229600" cy="3917032"/>
          </a:xfrm>
        </p:spPr>
        <p:txBody>
          <a:bodyPr>
            <a:normAutofit fontScale="62500" lnSpcReduction="20000"/>
          </a:bodyPr>
          <a:lstStyle/>
          <a:p>
            <a:pPr algn="ctr">
              <a:buFont typeface="Wingdings" panose="05000000000000000000" pitchFamily="2" charset="2"/>
              <a:buChar char="Ø"/>
            </a:pPr>
            <a:endParaRPr lang="en-GB" sz="2600" b="1" dirty="0">
              <a:latin typeface="Myriad Pro (Body)"/>
            </a:endParaRPr>
          </a:p>
          <a:p>
            <a:pPr algn="ctr">
              <a:buFont typeface="Wingdings" panose="05000000000000000000" pitchFamily="2" charset="2"/>
              <a:buChar char="Ø"/>
            </a:pPr>
            <a:r>
              <a:rPr lang="en-GB" sz="2600" b="1" dirty="0">
                <a:latin typeface="Myriad Pro (Body)"/>
              </a:rPr>
              <a:t>2 Year Full-time Programme</a:t>
            </a:r>
          </a:p>
          <a:p>
            <a:pPr marL="0" indent="0" algn="ctr">
              <a:buNone/>
            </a:pPr>
            <a:r>
              <a:rPr lang="en-GB" sz="2600" dirty="0">
                <a:latin typeface="Myriad Pro (Body)"/>
              </a:rPr>
              <a:t>         Three intakes: September, January, May</a:t>
            </a:r>
          </a:p>
          <a:p>
            <a:pPr marL="0" indent="0" algn="ctr">
              <a:buNone/>
            </a:pPr>
            <a:endParaRPr lang="en-GB" sz="2600" dirty="0">
              <a:latin typeface="Myriad Pro (Body)"/>
            </a:endParaRPr>
          </a:p>
          <a:p>
            <a:pPr algn="ctr">
              <a:buFont typeface="Wingdings" panose="05000000000000000000" pitchFamily="2" charset="2"/>
              <a:buChar char="Ø"/>
            </a:pPr>
            <a:r>
              <a:rPr lang="en-GB" sz="2600" dirty="0">
                <a:latin typeface="Myriad Pro (Body)"/>
              </a:rPr>
              <a:t>Delivery methods – Weekday/Flexi</a:t>
            </a:r>
          </a:p>
          <a:p>
            <a:pPr algn="ctr">
              <a:buFont typeface="Wingdings" panose="05000000000000000000" pitchFamily="2" charset="2"/>
              <a:buChar char="Ø"/>
            </a:pPr>
            <a:endParaRPr lang="en-GB" sz="2600" dirty="0">
              <a:latin typeface="Myriad Pro (Body)"/>
            </a:endParaRPr>
          </a:p>
          <a:p>
            <a:pPr algn="ctr">
              <a:buFont typeface="Wingdings" panose="05000000000000000000" pitchFamily="2" charset="2"/>
              <a:buChar char="Ø"/>
            </a:pPr>
            <a:r>
              <a:rPr lang="en-GB" sz="2600" dirty="0">
                <a:latin typeface="Myriad Pro (Body)"/>
              </a:rPr>
              <a:t>No interview required; students will need to pass all modules of Level 4 </a:t>
            </a:r>
            <a:r>
              <a:rPr lang="en-GB" sz="2600" dirty="0" err="1">
                <a:latin typeface="Myriad Pro (Body)"/>
              </a:rPr>
              <a:t>CertHE</a:t>
            </a:r>
            <a:r>
              <a:rPr lang="en-GB" sz="2600" dirty="0">
                <a:latin typeface="Myriad Pro (Body)"/>
              </a:rPr>
              <a:t> &amp; complete an upgrade form.</a:t>
            </a:r>
          </a:p>
          <a:p>
            <a:pPr marL="0" indent="0" algn="ctr">
              <a:buNone/>
            </a:pPr>
            <a:endParaRPr lang="en-GB" sz="2600" dirty="0">
              <a:latin typeface="Myriad Pro (Body)"/>
            </a:endParaRPr>
          </a:p>
          <a:p>
            <a:pPr algn="ctr">
              <a:buFont typeface="Wingdings" panose="05000000000000000000" pitchFamily="2" charset="2"/>
              <a:buChar char="Ø"/>
            </a:pPr>
            <a:r>
              <a:rPr lang="en-US" sz="2600" dirty="0">
                <a:latin typeface="Myriad Pro (Body)"/>
              </a:rPr>
              <a:t>Variety of assessments such as presentations, projects, reports and blogs. There are no examinations.</a:t>
            </a:r>
          </a:p>
          <a:p>
            <a:pPr algn="ctr">
              <a:buFont typeface="Wingdings" panose="05000000000000000000" pitchFamily="2" charset="2"/>
              <a:buChar char="Ø"/>
            </a:pPr>
            <a:endParaRPr lang="en-US" sz="2600" dirty="0">
              <a:latin typeface="Myriad Pro (Body)"/>
            </a:endParaRPr>
          </a:p>
          <a:p>
            <a:pPr algn="ctr">
              <a:buFont typeface="Wingdings" panose="05000000000000000000" pitchFamily="2" charset="2"/>
              <a:buChar char="Ø"/>
            </a:pPr>
            <a:r>
              <a:rPr lang="en-GB" sz="2600" dirty="0">
                <a:effectLst/>
                <a:latin typeface="Myriad Pro (Body)"/>
                <a:ea typeface="Calibri" panose="020F0502020204030204" pitchFamily="34" charset="0"/>
                <a:cs typeface="Times New Roman" panose="02020603050405020304" pitchFamily="18" charset="0"/>
              </a:rPr>
              <a:t>All teaching will take place </a:t>
            </a:r>
            <a:r>
              <a:rPr lang="en-GB" sz="2600" b="1" dirty="0">
                <a:effectLst/>
                <a:latin typeface="Myriad Pro (Body)"/>
                <a:ea typeface="Calibri" panose="020F0502020204030204" pitchFamily="34" charset="0"/>
                <a:cs typeface="Times New Roman" panose="02020603050405020304" pitchFamily="18" charset="0"/>
              </a:rPr>
              <a:t>face-to-face;</a:t>
            </a:r>
            <a:r>
              <a:rPr lang="en-US" sz="2600" dirty="0">
                <a:latin typeface="Myriad Pro (Body)"/>
              </a:rPr>
              <a:t> location and timetable will be confirmed towards December 2026.</a:t>
            </a:r>
          </a:p>
          <a:p>
            <a:pPr marL="0" indent="0" algn="ctr">
              <a:buNone/>
            </a:pPr>
            <a:endParaRPr lang="en-US" sz="2600" dirty="0">
              <a:latin typeface="Myriad Pro (Body)"/>
            </a:endParaRPr>
          </a:p>
          <a:p>
            <a:pPr marL="0" indent="0" algn="ctr">
              <a:buNone/>
            </a:pPr>
            <a:r>
              <a:rPr lang="en-GB" sz="2600" b="1" dirty="0">
                <a:solidFill>
                  <a:srgbClr val="FF0000"/>
                </a:solidFill>
              </a:rPr>
              <a:t>***Disclaimer: Students DO NOT get a choice of timetable or campus location***</a:t>
            </a:r>
          </a:p>
        </p:txBody>
      </p:sp>
      <p:grpSp>
        <p:nvGrpSpPr>
          <p:cNvPr id="4" name="Group 3">
            <a:extLst>
              <a:ext uri="{FF2B5EF4-FFF2-40B4-BE49-F238E27FC236}">
                <a16:creationId xmlns:a16="http://schemas.microsoft.com/office/drawing/2014/main" id="{6481F19F-52BC-487D-9EF6-18A9E3E8D853}"/>
              </a:ext>
            </a:extLst>
          </p:cNvPr>
          <p:cNvGrpSpPr/>
          <p:nvPr/>
        </p:nvGrpSpPr>
        <p:grpSpPr>
          <a:xfrm>
            <a:off x="329939" y="6016465"/>
            <a:ext cx="6725381" cy="587711"/>
            <a:chOff x="329939" y="6016465"/>
            <a:chExt cx="6725381" cy="587711"/>
          </a:xfrm>
        </p:grpSpPr>
        <p:sp>
          <p:nvSpPr>
            <p:cNvPr id="5" name="Rectangle 4">
              <a:extLst>
                <a:ext uri="{FF2B5EF4-FFF2-40B4-BE49-F238E27FC236}">
                  <a16:creationId xmlns:a16="http://schemas.microsoft.com/office/drawing/2014/main" id="{5A758773-29F5-4877-8A87-B9255C4A19EE}"/>
                </a:ext>
              </a:extLst>
            </p:cNvPr>
            <p:cNvSpPr/>
            <p:nvPr/>
          </p:nvSpPr>
          <p:spPr>
            <a:xfrm>
              <a:off x="3390101" y="6016465"/>
              <a:ext cx="3665219" cy="244587"/>
            </a:xfrm>
            <a:prstGeom prst="rect">
              <a:avLst/>
            </a:prstGeom>
            <a:solidFill>
              <a:srgbClr val="023B59"/>
            </a:solidFill>
            <a:ln>
              <a:solidFill>
                <a:srgbClr val="023B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6F54BDB-AD4B-4711-BBCF-E9F8E254B34D}"/>
                </a:ext>
              </a:extLst>
            </p:cNvPr>
            <p:cNvSpPr/>
            <p:nvPr/>
          </p:nvSpPr>
          <p:spPr>
            <a:xfrm>
              <a:off x="329939" y="6016465"/>
              <a:ext cx="1434169" cy="514739"/>
            </a:xfrm>
            <a:prstGeom prst="rect">
              <a:avLst/>
            </a:prstGeom>
            <a:solidFill>
              <a:srgbClr val="023B59"/>
            </a:solidFill>
            <a:ln>
              <a:solidFill>
                <a:srgbClr val="023B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descr="Text&#10;&#10;Description automatically generated with medium confidence">
              <a:extLst>
                <a:ext uri="{FF2B5EF4-FFF2-40B4-BE49-F238E27FC236}">
                  <a16:creationId xmlns:a16="http://schemas.microsoft.com/office/drawing/2014/main" id="{25A6A54C-6616-45B2-87EE-9329374D965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939" y="6088728"/>
              <a:ext cx="2347273" cy="515448"/>
            </a:xfrm>
            <a:prstGeom prst="rect">
              <a:avLst/>
            </a:prstGeom>
          </p:spPr>
        </p:pic>
      </p:gr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ACBC4-340A-4A03-B68F-F37F12449BAB}"/>
              </a:ext>
            </a:extLst>
          </p:cNvPr>
          <p:cNvSpPr>
            <a:spLocks noGrp="1"/>
          </p:cNvSpPr>
          <p:nvPr>
            <p:ph type="title"/>
          </p:nvPr>
        </p:nvSpPr>
        <p:spPr>
          <a:xfrm>
            <a:off x="457200" y="356214"/>
            <a:ext cx="8164286" cy="698145"/>
          </a:xfrm>
        </p:spPr>
        <p:txBody>
          <a:bodyPr>
            <a:noAutofit/>
          </a:bodyPr>
          <a:lstStyle/>
          <a:p>
            <a:r>
              <a:rPr lang="en-GB" sz="2800" b="1" dirty="0"/>
              <a:t>BA (Hons) Leadership and Management Skills for the Workplace – Level 5&amp;6</a:t>
            </a:r>
          </a:p>
        </p:txBody>
      </p:sp>
      <p:sp>
        <p:nvSpPr>
          <p:cNvPr id="3" name="Content Placeholder 2">
            <a:extLst>
              <a:ext uri="{FF2B5EF4-FFF2-40B4-BE49-F238E27FC236}">
                <a16:creationId xmlns:a16="http://schemas.microsoft.com/office/drawing/2014/main" id="{555F27F7-6A60-4317-ACA0-2430523E529A}"/>
              </a:ext>
            </a:extLst>
          </p:cNvPr>
          <p:cNvSpPr>
            <a:spLocks noGrp="1"/>
          </p:cNvSpPr>
          <p:nvPr>
            <p:ph idx="1"/>
          </p:nvPr>
        </p:nvSpPr>
        <p:spPr>
          <a:xfrm>
            <a:off x="251927" y="1054358"/>
            <a:ext cx="8369559" cy="3303037"/>
          </a:xfrm>
        </p:spPr>
        <p:txBody>
          <a:bodyPr>
            <a:normAutofit fontScale="92500"/>
          </a:bodyPr>
          <a:lstStyle/>
          <a:p>
            <a:pPr algn="ctr">
              <a:buFont typeface="Wingdings" panose="05000000000000000000" pitchFamily="2" charset="2"/>
              <a:buChar char="Ø"/>
            </a:pPr>
            <a:endParaRPr lang="en-GB" sz="2000" dirty="0">
              <a:effectLst/>
              <a:latin typeface="Myriad Pro (Body)"/>
              <a:ea typeface="Calibri" panose="020F0502020204030204" pitchFamily="34" charset="0"/>
              <a:cs typeface="Times New Roman" panose="02020603050405020304" pitchFamily="18" charset="0"/>
            </a:endParaRPr>
          </a:p>
          <a:p>
            <a:pPr lvl="0" algn="ctr">
              <a:spcAft>
                <a:spcPts val="685"/>
              </a:spcAft>
              <a:buClr>
                <a:srgbClr val="000000"/>
              </a:buClr>
              <a:buFont typeface="Wingdings" panose="05000000000000000000" pitchFamily="2" charset="2"/>
              <a:buChar char="Ø"/>
            </a:pPr>
            <a:r>
              <a:rPr lang="en-GB" sz="1600" spc="0" dirty="0">
                <a:ln>
                  <a:noFill/>
                </a:ln>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rPr>
              <a:t>Teaching will be conducted in every term.</a:t>
            </a:r>
          </a:p>
          <a:p>
            <a:pPr lvl="0" algn="ctr">
              <a:spcAft>
                <a:spcPts val="685"/>
              </a:spcAft>
              <a:buClr>
                <a:srgbClr val="000000"/>
              </a:buClr>
              <a:buFont typeface="Wingdings" panose="05000000000000000000" pitchFamily="2" charset="2"/>
              <a:buChar char="Ø"/>
            </a:pPr>
            <a:endParaRPr lang="en-GB" sz="1600" dirty="0">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endParaRPr>
          </a:p>
          <a:p>
            <a:pPr lvl="0" algn="ctr">
              <a:spcAft>
                <a:spcPts val="685"/>
              </a:spcAft>
              <a:buClr>
                <a:srgbClr val="000000"/>
              </a:buClr>
              <a:buFont typeface="Wingdings" panose="05000000000000000000" pitchFamily="2" charset="2"/>
              <a:buChar char="Ø"/>
            </a:pPr>
            <a:endParaRPr lang="en-GB" sz="1600" spc="0" dirty="0">
              <a:ln>
                <a:noFill/>
              </a:ln>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endParaRPr>
          </a:p>
          <a:p>
            <a:pPr lvl="0" algn="ctr">
              <a:spcAft>
                <a:spcPts val="685"/>
              </a:spcAft>
              <a:buClr>
                <a:srgbClr val="000000"/>
              </a:buClr>
              <a:buFont typeface="Wingdings" panose="05000000000000000000" pitchFamily="2" charset="2"/>
              <a:buChar char="Ø"/>
            </a:pPr>
            <a:endParaRPr lang="en-GB" sz="1600" dirty="0">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endParaRPr>
          </a:p>
          <a:p>
            <a:pPr lvl="0" algn="ctr">
              <a:spcAft>
                <a:spcPts val="685"/>
              </a:spcAft>
              <a:buClr>
                <a:srgbClr val="000000"/>
              </a:buClr>
              <a:buFont typeface="Wingdings" panose="05000000000000000000" pitchFamily="2" charset="2"/>
              <a:buChar char="Ø"/>
            </a:pPr>
            <a:endParaRPr lang="en-GB" sz="1600" spc="0" dirty="0">
              <a:ln>
                <a:noFill/>
              </a:ln>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endParaRPr>
          </a:p>
          <a:p>
            <a:pPr marL="0" lvl="0" indent="0" algn="ctr">
              <a:spcAft>
                <a:spcPts val="685"/>
              </a:spcAft>
              <a:buClr>
                <a:srgbClr val="000000"/>
              </a:buClr>
              <a:buNone/>
            </a:pPr>
            <a:endParaRPr lang="en-GB" sz="1600" dirty="0">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endParaRPr>
          </a:p>
          <a:p>
            <a:pPr algn="ctr">
              <a:spcAft>
                <a:spcPts val="685"/>
              </a:spcAft>
              <a:buClr>
                <a:srgbClr val="000000"/>
              </a:buClr>
              <a:buFont typeface="Wingdings" panose="05000000000000000000" pitchFamily="2" charset="2"/>
              <a:buChar char="Ø"/>
            </a:pPr>
            <a:r>
              <a:rPr lang="en-GB" sz="1600" dirty="0">
                <a:solidFill>
                  <a:srgbClr val="000000"/>
                </a:solidFill>
                <a:latin typeface="Myriad Pro (Body)"/>
                <a:ea typeface="Calibri" panose="020F0502020204030204" pitchFamily="34" charset="0"/>
                <a:cs typeface="Arial" panose="020B0604020202020204" pitchFamily="34" charset="0"/>
              </a:rPr>
              <a:t>Taught class time = 8 hours of classes per week on campus </a:t>
            </a:r>
            <a:r>
              <a:rPr lang="en-GB" sz="1600" b="1" dirty="0">
                <a:solidFill>
                  <a:srgbClr val="000000"/>
                </a:solidFill>
                <a:latin typeface="Myriad Pro (Body)"/>
                <a:ea typeface="Calibri" panose="020F0502020204030204" pitchFamily="34" charset="0"/>
                <a:cs typeface="Arial" panose="020B0604020202020204" pitchFamily="34" charset="0"/>
              </a:rPr>
              <a:t>(</a:t>
            </a:r>
            <a:r>
              <a:rPr lang="en-GB" sz="1600" b="1" dirty="0">
                <a:solidFill>
                  <a:srgbClr val="FF0000"/>
                </a:solidFill>
                <a:latin typeface="Myriad Pro (Body)"/>
                <a:ea typeface="Calibri" panose="020F0502020204030204" pitchFamily="34" charset="0"/>
                <a:cs typeface="Arial" panose="020B0604020202020204" pitchFamily="34" charset="0"/>
              </a:rPr>
              <a:t>taught in 2 days per week, 4 hrs per day</a:t>
            </a:r>
            <a:r>
              <a:rPr lang="en-GB" sz="1600" b="1" dirty="0">
                <a:solidFill>
                  <a:srgbClr val="000000"/>
                </a:solidFill>
                <a:latin typeface="Myriad Pro (Body)"/>
                <a:ea typeface="Calibri" panose="020F0502020204030204" pitchFamily="34" charset="0"/>
                <a:cs typeface="Arial" panose="020B0604020202020204" pitchFamily="34" charset="0"/>
              </a:rPr>
              <a:t>). </a:t>
            </a:r>
            <a:r>
              <a:rPr lang="en-GB" sz="1600" u="sng" dirty="0">
                <a:solidFill>
                  <a:srgbClr val="000000"/>
                </a:solidFill>
                <a:latin typeface="Myriad Pro (Body)"/>
                <a:ea typeface="Calibri" panose="020F0502020204030204" pitchFamily="34" charset="0"/>
                <a:cs typeface="Arial" panose="020B0604020202020204" pitchFamily="34" charset="0"/>
              </a:rPr>
              <a:t>We cannot guarantee a timetable that will meet your specific scheduling needs. </a:t>
            </a:r>
            <a:r>
              <a:rPr lang="en-GB" sz="1600" spc="0" dirty="0">
                <a:ln>
                  <a:noFill/>
                </a:ln>
                <a:solidFill>
                  <a:srgbClr val="000000"/>
                </a:solidFill>
                <a:effectLst>
                  <a:glow>
                    <a:srgbClr val="000000"/>
                  </a:glow>
                  <a:reflection stA="0" endPos="0" fadeDir="0" sx="0" sy="0"/>
                </a:effectLst>
                <a:latin typeface="Myriad Pro (Body)"/>
                <a:ea typeface="Calibri" panose="020F0502020204030204" pitchFamily="34" charset="0"/>
                <a:cs typeface="Arial" panose="020B0604020202020204" pitchFamily="34" charset="0"/>
              </a:rPr>
              <a:t> </a:t>
            </a:r>
            <a:endParaRPr lang="en-GB" sz="1800" dirty="0">
              <a:latin typeface="Myriad Pro (Body)"/>
            </a:endParaRPr>
          </a:p>
          <a:p>
            <a:pPr algn="ctr">
              <a:buFont typeface="Wingdings" panose="05000000000000000000" pitchFamily="2" charset="2"/>
              <a:buChar char="Ø"/>
            </a:pPr>
            <a:endParaRPr lang="en-GB" dirty="0"/>
          </a:p>
        </p:txBody>
      </p:sp>
      <p:sp>
        <p:nvSpPr>
          <p:cNvPr id="6" name="TextBox 5">
            <a:extLst>
              <a:ext uri="{FF2B5EF4-FFF2-40B4-BE49-F238E27FC236}">
                <a16:creationId xmlns:a16="http://schemas.microsoft.com/office/drawing/2014/main" id="{6DCC11B5-0B79-42B1-9A63-AF0186010A3B}"/>
              </a:ext>
            </a:extLst>
          </p:cNvPr>
          <p:cNvSpPr txBox="1"/>
          <p:nvPr/>
        </p:nvSpPr>
        <p:spPr>
          <a:xfrm>
            <a:off x="142875" y="5339246"/>
            <a:ext cx="8858250" cy="344069"/>
          </a:xfrm>
          <a:prstGeom prst="rect">
            <a:avLst/>
          </a:prstGeom>
          <a:noFill/>
        </p:spPr>
        <p:txBody>
          <a:bodyPr wrap="square">
            <a:spAutoFit/>
          </a:bodyPr>
          <a:lstStyle/>
          <a:p>
            <a:pPr algn="ctr">
              <a:lnSpc>
                <a:spcPct val="107000"/>
              </a:lnSpc>
              <a:spcAft>
                <a:spcPts val="800"/>
              </a:spcAft>
            </a:pPr>
            <a:r>
              <a:rPr lang="en-GB" sz="1600" b="1"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***Disclaimer, </a:t>
            </a:r>
            <a:r>
              <a:rPr lang="en-GB" sz="1600" b="1" dirty="0">
                <a:solidFill>
                  <a:srgbClr val="FF0000"/>
                </a:solidFill>
                <a:latin typeface="Calibri" panose="020F0502020204030204" pitchFamily="34" charset="0"/>
                <a:ea typeface="DengXian" panose="02010600030101010101" pitchFamily="2" charset="-122"/>
                <a:cs typeface="Calibri" panose="020F0502020204030204" pitchFamily="34" charset="0"/>
              </a:rPr>
              <a:t>s</a:t>
            </a:r>
            <a:r>
              <a:rPr lang="en-GB" sz="1600" b="1"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tudents do not get a choice of timetable or campus location.***</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graphicFrame>
        <p:nvGraphicFramePr>
          <p:cNvPr id="7" name="Table 6">
            <a:extLst>
              <a:ext uri="{FF2B5EF4-FFF2-40B4-BE49-F238E27FC236}">
                <a16:creationId xmlns:a16="http://schemas.microsoft.com/office/drawing/2014/main" id="{B7A9F71E-D5E9-4DEC-9275-DB3E0C66FE89}"/>
              </a:ext>
            </a:extLst>
          </p:cNvPr>
          <p:cNvGraphicFramePr>
            <a:graphicFrameLocks noGrp="1"/>
          </p:cNvGraphicFramePr>
          <p:nvPr>
            <p:extLst>
              <p:ext uri="{D42A27DB-BD31-4B8C-83A1-F6EECF244321}">
                <p14:modId xmlns:p14="http://schemas.microsoft.com/office/powerpoint/2010/main" val="289761179"/>
              </p:ext>
            </p:extLst>
          </p:nvPr>
        </p:nvGraphicFramePr>
        <p:xfrm>
          <a:off x="841625" y="4274986"/>
          <a:ext cx="7190161" cy="1064260"/>
        </p:xfrm>
        <a:graphic>
          <a:graphicData uri="http://schemas.openxmlformats.org/drawingml/2006/table">
            <a:tbl>
              <a:tblPr firstRow="1" firstCol="1" bandRow="1">
                <a:tableStyleId>{5C22544A-7EE6-4342-B048-85BDC9FD1C3A}</a:tableStyleId>
              </a:tblPr>
              <a:tblGrid>
                <a:gridCol w="770897">
                  <a:extLst>
                    <a:ext uri="{9D8B030D-6E8A-4147-A177-3AD203B41FA5}">
                      <a16:colId xmlns:a16="http://schemas.microsoft.com/office/drawing/2014/main" val="1045962109"/>
                    </a:ext>
                  </a:extLst>
                </a:gridCol>
                <a:gridCol w="2113594">
                  <a:extLst>
                    <a:ext uri="{9D8B030D-6E8A-4147-A177-3AD203B41FA5}">
                      <a16:colId xmlns:a16="http://schemas.microsoft.com/office/drawing/2014/main" val="374253486"/>
                    </a:ext>
                  </a:extLst>
                </a:gridCol>
                <a:gridCol w="2095131">
                  <a:extLst>
                    <a:ext uri="{9D8B030D-6E8A-4147-A177-3AD203B41FA5}">
                      <a16:colId xmlns:a16="http://schemas.microsoft.com/office/drawing/2014/main" val="2369084588"/>
                    </a:ext>
                  </a:extLst>
                </a:gridCol>
                <a:gridCol w="2210539">
                  <a:extLst>
                    <a:ext uri="{9D8B030D-6E8A-4147-A177-3AD203B41FA5}">
                      <a16:colId xmlns:a16="http://schemas.microsoft.com/office/drawing/2014/main" val="3281800689"/>
                    </a:ext>
                  </a:extLst>
                </a:gridCol>
              </a:tblGrid>
              <a:tr h="0">
                <a:tc>
                  <a:txBody>
                    <a:bodyPr/>
                    <a:lstStyle/>
                    <a:p>
                      <a:pPr algn="just">
                        <a:spcAft>
                          <a:spcPts val="685"/>
                        </a:spcAft>
                      </a:pPr>
                      <a:r>
                        <a:rPr lang="en-GB" sz="1600">
                          <a:effectLst/>
                          <a:latin typeface="Myriad Pro (Body)"/>
                        </a:rPr>
                        <a:t> </a:t>
                      </a:r>
                      <a:endParaRPr lang="en-GB" sz="160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tc>
                  <a:txBody>
                    <a:bodyPr/>
                    <a:lstStyle/>
                    <a:p>
                      <a:pPr algn="ctr">
                        <a:spcAft>
                          <a:spcPts val="685"/>
                        </a:spcAft>
                      </a:pPr>
                      <a:r>
                        <a:rPr lang="en-GB" sz="1600">
                          <a:effectLst/>
                          <a:latin typeface="Myriad Pro (Body)"/>
                        </a:rPr>
                        <a:t>Term 1</a:t>
                      </a:r>
                      <a:endParaRPr lang="en-GB" sz="160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tc>
                  <a:txBody>
                    <a:bodyPr/>
                    <a:lstStyle/>
                    <a:p>
                      <a:pPr algn="ctr">
                        <a:spcAft>
                          <a:spcPts val="685"/>
                        </a:spcAft>
                      </a:pPr>
                      <a:r>
                        <a:rPr lang="en-GB" sz="1600" dirty="0">
                          <a:effectLst/>
                          <a:latin typeface="Myriad Pro (Body)"/>
                        </a:rPr>
                        <a:t>Term 2</a:t>
                      </a:r>
                      <a:endParaRPr lang="en-GB" sz="1600" dirty="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tc>
                  <a:txBody>
                    <a:bodyPr/>
                    <a:lstStyle/>
                    <a:p>
                      <a:pPr algn="ctr">
                        <a:spcAft>
                          <a:spcPts val="685"/>
                        </a:spcAft>
                      </a:pPr>
                      <a:r>
                        <a:rPr lang="en-GB" sz="1600" dirty="0">
                          <a:effectLst/>
                          <a:latin typeface="Myriad Pro (Body)"/>
                        </a:rPr>
                        <a:t>Term 3</a:t>
                      </a:r>
                      <a:endParaRPr lang="en-GB" sz="1600" dirty="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8016053"/>
                  </a:ext>
                </a:extLst>
              </a:tr>
              <a:tr h="0">
                <a:tc>
                  <a:txBody>
                    <a:bodyPr/>
                    <a:lstStyle/>
                    <a:p>
                      <a:pPr algn="ctr">
                        <a:spcAft>
                          <a:spcPts val="685"/>
                        </a:spcAft>
                      </a:pPr>
                      <a:r>
                        <a:rPr lang="en-GB" sz="1600" dirty="0">
                          <a:effectLst/>
                          <a:latin typeface="Myriad Pro (Body)"/>
                        </a:rPr>
                        <a:t>Level 5 / 6</a:t>
                      </a:r>
                      <a:endParaRPr lang="en-GB" sz="1600" dirty="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tc>
                  <a:txBody>
                    <a:bodyPr/>
                    <a:lstStyle/>
                    <a:p>
                      <a:pPr algn="ctr">
                        <a:spcAft>
                          <a:spcPts val="685"/>
                        </a:spcAft>
                      </a:pPr>
                      <a:r>
                        <a:rPr lang="en-GB" sz="1600" dirty="0">
                          <a:effectLst/>
                          <a:latin typeface="Myriad Pro (Body)"/>
                        </a:rPr>
                        <a:t>2 Modules/Term</a:t>
                      </a:r>
                    </a:p>
                    <a:p>
                      <a:pPr algn="ctr">
                        <a:spcAft>
                          <a:spcPts val="685"/>
                        </a:spcAft>
                      </a:pPr>
                      <a:r>
                        <a:rPr lang="en-GB" sz="1600" dirty="0">
                          <a:effectLst/>
                          <a:latin typeface="Myriad Pro (Body)"/>
                        </a:rPr>
                        <a:t>Classes Taught - 2 days/week</a:t>
                      </a:r>
                      <a:endParaRPr lang="en-GB" sz="1600" dirty="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tc>
                  <a:txBody>
                    <a:bodyPr/>
                    <a:lstStyle/>
                    <a:p>
                      <a:pPr algn="ctr">
                        <a:spcAft>
                          <a:spcPts val="685"/>
                        </a:spcAft>
                      </a:pPr>
                      <a:r>
                        <a:rPr lang="en-GB" sz="1600" dirty="0">
                          <a:effectLst/>
                          <a:latin typeface="Myriad Pro (Body)"/>
                        </a:rPr>
                        <a:t>2 Modules/Term</a:t>
                      </a:r>
                    </a:p>
                    <a:p>
                      <a:pPr algn="ctr">
                        <a:spcAft>
                          <a:spcPts val="685"/>
                        </a:spcAft>
                      </a:pPr>
                      <a:r>
                        <a:rPr lang="en-GB" sz="1600" dirty="0">
                          <a:effectLst/>
                          <a:latin typeface="Myriad Pro (Body)"/>
                        </a:rPr>
                        <a:t>Classes Taught - 2 days/week</a:t>
                      </a:r>
                      <a:endParaRPr lang="en-GB" sz="1600" dirty="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tc>
                  <a:txBody>
                    <a:bodyPr/>
                    <a:lstStyle/>
                    <a:p>
                      <a:pPr algn="ctr">
                        <a:spcAft>
                          <a:spcPts val="685"/>
                        </a:spcAft>
                      </a:pPr>
                      <a:r>
                        <a:rPr lang="en-GB" sz="1600" dirty="0">
                          <a:effectLst/>
                          <a:latin typeface="Myriad Pro (Body)"/>
                        </a:rPr>
                        <a:t>2 Modules/Term</a:t>
                      </a:r>
                    </a:p>
                    <a:p>
                      <a:pPr algn="ctr">
                        <a:spcAft>
                          <a:spcPts val="685"/>
                        </a:spcAft>
                      </a:pPr>
                      <a:r>
                        <a:rPr lang="en-GB" sz="1600" dirty="0">
                          <a:effectLst/>
                          <a:latin typeface="Myriad Pro (Body)"/>
                        </a:rPr>
                        <a:t>Classes Taught - 2 days/week</a:t>
                      </a:r>
                      <a:endParaRPr lang="en-GB" sz="1600" dirty="0">
                        <a:solidFill>
                          <a:srgbClr val="000000"/>
                        </a:solidFill>
                        <a:effectLst/>
                        <a:latin typeface="Myriad Pro (Body)"/>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5127793"/>
                  </a:ext>
                </a:extLst>
              </a:tr>
            </a:tbl>
          </a:graphicData>
        </a:graphic>
      </p:graphicFrame>
      <p:sp>
        <p:nvSpPr>
          <p:cNvPr id="10" name="Rectangle 9">
            <a:extLst>
              <a:ext uri="{FF2B5EF4-FFF2-40B4-BE49-F238E27FC236}">
                <a16:creationId xmlns:a16="http://schemas.microsoft.com/office/drawing/2014/main" id="{FC7D6CA8-13BC-08A2-70A1-22A1EB97708E}"/>
              </a:ext>
            </a:extLst>
          </p:cNvPr>
          <p:cNvSpPr/>
          <p:nvPr/>
        </p:nvSpPr>
        <p:spPr>
          <a:xfrm>
            <a:off x="457200" y="1759441"/>
            <a:ext cx="4114800" cy="1846659"/>
          </a:xfrm>
          <a:prstGeom prst="rect">
            <a:avLst/>
          </a:prstGeom>
          <a:noFill/>
        </p:spPr>
        <p:txBody>
          <a:bodyPr wrap="square" lIns="91440" tIns="45720" rIns="91440" bIns="45720">
            <a:spAutoFit/>
          </a:bodyPr>
          <a:lstStyle/>
          <a:p>
            <a:r>
              <a:rPr lang="en-GB" b="0" cap="none" spc="0" dirty="0">
                <a:ln w="0"/>
                <a:solidFill>
                  <a:schemeClr val="tx1"/>
                </a:solidFill>
                <a:effectLst>
                  <a:outerShdw blurRad="38100" dist="19050" dir="2700000" algn="tl" rotWithShape="0">
                    <a:schemeClr val="dk1">
                      <a:alpha val="40000"/>
                    </a:schemeClr>
                  </a:outerShdw>
                </a:effectLst>
              </a:rPr>
              <a:t>Level 5</a:t>
            </a:r>
          </a:p>
          <a:p>
            <a:pPr marL="171450" indent="-171450">
              <a:buFont typeface="Wingdings" panose="05000000000000000000" pitchFamily="2" charset="2"/>
              <a:buChar char="v"/>
            </a:pPr>
            <a:r>
              <a:rPr lang="en-GB" sz="1200" dirty="0">
                <a:ln w="0"/>
                <a:effectLst>
                  <a:outerShdw blurRad="38100" dist="19050" dir="2700000" algn="tl" rotWithShape="0">
                    <a:schemeClr val="dk1">
                      <a:alpha val="40000"/>
                    </a:schemeClr>
                  </a:outerShdw>
                </a:effectLst>
              </a:rPr>
              <a:t>Understanding and Engaging Stakeholders (20 credits)</a:t>
            </a:r>
          </a:p>
          <a:p>
            <a:pPr marL="171450" indent="-171450">
              <a:buFont typeface="Wingdings" panose="05000000000000000000" pitchFamily="2" charset="2"/>
              <a:buChar char="v"/>
            </a:pPr>
            <a:r>
              <a:rPr lang="en-GB" sz="1200" b="0" cap="none" spc="0" dirty="0">
                <a:ln w="0"/>
                <a:solidFill>
                  <a:schemeClr val="tx1"/>
                </a:solidFill>
                <a:effectLst>
                  <a:outerShdw blurRad="38100" dist="19050" dir="2700000" algn="tl" rotWithShape="0">
                    <a:schemeClr val="dk1">
                      <a:alpha val="40000"/>
                    </a:schemeClr>
                  </a:outerShdw>
                </a:effectLst>
              </a:rPr>
              <a:t>Developing and Managing Indiv</a:t>
            </a:r>
            <a:r>
              <a:rPr lang="en-GB" sz="1200" dirty="0">
                <a:ln w="0"/>
                <a:effectLst>
                  <a:outerShdw blurRad="38100" dist="19050" dir="2700000" algn="tl" rotWithShape="0">
                    <a:schemeClr val="dk1">
                      <a:alpha val="40000"/>
                    </a:schemeClr>
                  </a:outerShdw>
                </a:effectLst>
              </a:rPr>
              <a:t>iduals and Teams (20 credits)</a:t>
            </a:r>
          </a:p>
          <a:p>
            <a:pPr marL="171450" indent="-171450">
              <a:buFont typeface="Wingdings" panose="05000000000000000000" pitchFamily="2" charset="2"/>
              <a:buChar char="v"/>
            </a:pPr>
            <a:r>
              <a:rPr lang="en-GB" sz="1200" b="0" cap="none" spc="0" dirty="0">
                <a:ln w="0"/>
                <a:solidFill>
                  <a:schemeClr val="tx1"/>
                </a:solidFill>
                <a:effectLst>
                  <a:outerShdw blurRad="38100" dist="19050" dir="2700000" algn="tl" rotWithShape="0">
                    <a:schemeClr val="dk1">
                      <a:alpha val="40000"/>
                    </a:schemeClr>
                  </a:outerShdw>
                </a:effectLst>
              </a:rPr>
              <a:t>Project Management (20 credits)</a:t>
            </a:r>
          </a:p>
          <a:p>
            <a:pPr marL="171450" indent="-171450">
              <a:buFont typeface="Wingdings" panose="05000000000000000000" pitchFamily="2" charset="2"/>
              <a:buChar char="v"/>
            </a:pPr>
            <a:r>
              <a:rPr lang="en-GB" sz="1200" dirty="0">
                <a:ln w="0"/>
                <a:effectLst>
                  <a:outerShdw blurRad="38100" dist="19050" dir="2700000" algn="tl" rotWithShape="0">
                    <a:schemeClr val="dk1">
                      <a:alpha val="40000"/>
                    </a:schemeClr>
                  </a:outerShdw>
                </a:effectLst>
              </a:rPr>
              <a:t>Managing Business Information (20 credits)</a:t>
            </a:r>
          </a:p>
          <a:p>
            <a:pPr marL="171450" indent="-171450">
              <a:buFont typeface="Wingdings" panose="05000000000000000000" pitchFamily="2" charset="2"/>
              <a:buChar char="v"/>
            </a:pPr>
            <a:r>
              <a:rPr lang="en-GB" sz="1200" b="0" cap="none" spc="0" dirty="0">
                <a:ln w="0"/>
                <a:solidFill>
                  <a:schemeClr val="tx1"/>
                </a:solidFill>
                <a:effectLst>
                  <a:outerShdw blurRad="38100" dist="19050" dir="2700000" algn="tl" rotWithShape="0">
                    <a:schemeClr val="dk1">
                      <a:alpha val="40000"/>
                    </a:schemeClr>
                  </a:outerShdw>
                </a:effectLst>
              </a:rPr>
              <a:t>Organisational Culture (20 credits)</a:t>
            </a:r>
          </a:p>
          <a:p>
            <a:pPr marL="171450" indent="-171450">
              <a:buFont typeface="Wingdings" panose="05000000000000000000" pitchFamily="2" charset="2"/>
              <a:buChar char="v"/>
            </a:pPr>
            <a:r>
              <a:rPr lang="en-GB" sz="1200" dirty="0">
                <a:ln w="0"/>
                <a:effectLst>
                  <a:outerShdw blurRad="38100" dist="19050" dir="2700000" algn="tl" rotWithShape="0">
                    <a:schemeClr val="dk1">
                      <a:alpha val="40000"/>
                    </a:schemeClr>
                  </a:outerShdw>
                </a:effectLst>
              </a:rPr>
              <a:t>Developing Emotional Intelligence Skills (20 credits)</a:t>
            </a:r>
            <a:endParaRPr lang="en-GB" sz="1200" b="0" cap="none" spc="0" dirty="0">
              <a:ln w="0"/>
              <a:solidFill>
                <a:schemeClr val="tx1"/>
              </a:solidFill>
              <a:effectLst>
                <a:outerShdw blurRad="38100" dist="19050" dir="2700000" algn="tl" rotWithShape="0">
                  <a:schemeClr val="dk1">
                    <a:alpha val="40000"/>
                  </a:schemeClr>
                </a:outerShdw>
              </a:effectLst>
            </a:endParaRPr>
          </a:p>
          <a:p>
            <a:pPr marL="171450" indent="-171450">
              <a:buFont typeface="Wingdings" panose="05000000000000000000" pitchFamily="2" charset="2"/>
              <a:buChar char="v"/>
            </a:pPr>
            <a:endParaRPr lang="en-GB" sz="1200" b="0" cap="none" spc="0" dirty="0">
              <a:ln w="0"/>
              <a:solidFill>
                <a:schemeClr val="tx1"/>
              </a:solidFill>
              <a:effectLst>
                <a:outerShdw blurRad="38100" dist="19050" dir="2700000" algn="tl" rotWithShape="0">
                  <a:schemeClr val="dk1">
                    <a:alpha val="40000"/>
                  </a:schemeClr>
                </a:outerShdw>
              </a:effectLst>
            </a:endParaRPr>
          </a:p>
        </p:txBody>
      </p:sp>
      <p:sp>
        <p:nvSpPr>
          <p:cNvPr id="11" name="Rectangle 10">
            <a:extLst>
              <a:ext uri="{FF2B5EF4-FFF2-40B4-BE49-F238E27FC236}">
                <a16:creationId xmlns:a16="http://schemas.microsoft.com/office/drawing/2014/main" id="{E2D0B01C-29E0-480A-7E3F-886CFE00ADFA}"/>
              </a:ext>
            </a:extLst>
          </p:cNvPr>
          <p:cNvSpPr/>
          <p:nvPr/>
        </p:nvSpPr>
        <p:spPr>
          <a:xfrm>
            <a:off x="4474029" y="1765853"/>
            <a:ext cx="4114800" cy="1908215"/>
          </a:xfrm>
          <a:prstGeom prst="rect">
            <a:avLst/>
          </a:prstGeom>
          <a:noFill/>
        </p:spPr>
        <p:txBody>
          <a:bodyPr wrap="square" lIns="91440" tIns="45720" rIns="91440" bIns="45720">
            <a:spAutoFit/>
          </a:bodyPr>
          <a:lstStyle/>
          <a:p>
            <a:r>
              <a:rPr lang="en-GB" b="0" cap="none" spc="0">
                <a:ln w="0"/>
                <a:solidFill>
                  <a:schemeClr val="tx1"/>
                </a:solidFill>
                <a:effectLst>
                  <a:outerShdw blurRad="38100" dist="19050" dir="2700000" algn="tl" rotWithShape="0">
                    <a:schemeClr val="dk1">
                      <a:alpha val="40000"/>
                    </a:schemeClr>
                  </a:outerShdw>
                </a:effectLst>
              </a:rPr>
              <a:t>Level </a:t>
            </a:r>
            <a:r>
              <a:rPr lang="en-GB" b="0" cap="none" spc="0" dirty="0">
                <a:ln w="0"/>
                <a:solidFill>
                  <a:schemeClr val="tx1"/>
                </a:solidFill>
                <a:effectLst>
                  <a:outerShdw blurRad="38100" dist="19050" dir="2700000" algn="tl" rotWithShape="0">
                    <a:schemeClr val="dk1">
                      <a:alpha val="40000"/>
                    </a:schemeClr>
                  </a:outerShdw>
                </a:effectLst>
              </a:rPr>
              <a:t>6</a:t>
            </a:r>
          </a:p>
          <a:p>
            <a:pPr marL="171450" indent="-171450">
              <a:buFont typeface="Wingdings" panose="05000000000000000000" pitchFamily="2" charset="2"/>
              <a:buChar char="v"/>
            </a:pPr>
            <a:r>
              <a:rPr lang="en-GB" sz="1100" dirty="0">
                <a:ln w="0"/>
                <a:effectLst>
                  <a:outerShdw blurRad="38100" dist="19050" dir="2700000" algn="tl" rotWithShape="0">
                    <a:schemeClr val="dk1">
                      <a:alpha val="40000"/>
                    </a:schemeClr>
                  </a:outerShdw>
                </a:effectLst>
              </a:rPr>
              <a:t>Emergent Leadership Skills for the Workplace (20 credits)</a:t>
            </a:r>
          </a:p>
          <a:p>
            <a:pPr marL="171450" indent="-171450">
              <a:buFont typeface="Wingdings" panose="05000000000000000000" pitchFamily="2" charset="2"/>
              <a:buChar char="v"/>
            </a:pPr>
            <a:r>
              <a:rPr lang="en-GB" sz="1100" b="0" cap="none" spc="0" dirty="0">
                <a:ln w="0"/>
                <a:solidFill>
                  <a:schemeClr val="tx1"/>
                </a:solidFill>
                <a:effectLst>
                  <a:outerShdw blurRad="38100" dist="19050" dir="2700000" algn="tl" rotWithShape="0">
                    <a:schemeClr val="dk1">
                      <a:alpha val="40000"/>
                    </a:schemeClr>
                  </a:outerShdw>
                </a:effectLst>
              </a:rPr>
              <a:t>Developing Innovation and Creativity for Business Advantage</a:t>
            </a:r>
            <a:r>
              <a:rPr lang="en-GB" sz="1100" dirty="0">
                <a:ln w="0"/>
                <a:effectLst>
                  <a:outerShdw blurRad="38100" dist="19050" dir="2700000" algn="tl" rotWithShape="0">
                    <a:schemeClr val="dk1">
                      <a:alpha val="40000"/>
                    </a:schemeClr>
                  </a:outerShdw>
                </a:effectLst>
              </a:rPr>
              <a:t> (20 credits)</a:t>
            </a:r>
          </a:p>
          <a:p>
            <a:pPr marL="171450" indent="-171450">
              <a:buFont typeface="Wingdings" panose="05000000000000000000" pitchFamily="2" charset="2"/>
              <a:buChar char="v"/>
            </a:pPr>
            <a:r>
              <a:rPr lang="en-GB" sz="1100" b="0" cap="none" spc="0" dirty="0">
                <a:ln w="0"/>
                <a:solidFill>
                  <a:schemeClr val="tx1"/>
                </a:solidFill>
                <a:effectLst>
                  <a:outerShdw blurRad="38100" dist="19050" dir="2700000" algn="tl" rotWithShape="0">
                    <a:schemeClr val="dk1">
                      <a:alpha val="40000"/>
                    </a:schemeClr>
                  </a:outerShdw>
                </a:effectLst>
              </a:rPr>
              <a:t>Leading and Implementing Workplace Change (20 credits)</a:t>
            </a:r>
          </a:p>
          <a:p>
            <a:pPr marL="171450" indent="-171450">
              <a:buFont typeface="Wingdings" panose="05000000000000000000" pitchFamily="2" charset="2"/>
              <a:buChar char="v"/>
            </a:pPr>
            <a:r>
              <a:rPr lang="en-GB" sz="1100" dirty="0">
                <a:ln w="0"/>
                <a:effectLst>
                  <a:outerShdw blurRad="38100" dist="19050" dir="2700000" algn="tl" rotWithShape="0">
                    <a:schemeClr val="dk1">
                      <a:alpha val="40000"/>
                    </a:schemeClr>
                  </a:outerShdw>
                </a:effectLst>
              </a:rPr>
              <a:t>Strategic Management for SMEs (20 credits)</a:t>
            </a:r>
          </a:p>
          <a:p>
            <a:pPr marL="171450" indent="-171450">
              <a:buFont typeface="Wingdings" panose="05000000000000000000" pitchFamily="2" charset="2"/>
              <a:buChar char="v"/>
            </a:pPr>
            <a:r>
              <a:rPr lang="en-GB" sz="1100" b="0" cap="none" spc="0" dirty="0">
                <a:ln w="0"/>
                <a:solidFill>
                  <a:schemeClr val="tx1"/>
                </a:solidFill>
                <a:effectLst>
                  <a:outerShdw blurRad="38100" dist="19050" dir="2700000" algn="tl" rotWithShape="0">
                    <a:schemeClr val="dk1">
                      <a:alpha val="40000"/>
                    </a:schemeClr>
                  </a:outerShdw>
                </a:effectLst>
              </a:rPr>
              <a:t>Coaching &amp; Mentoring Skills for the Workplace (20 credits)</a:t>
            </a:r>
          </a:p>
          <a:p>
            <a:pPr marL="171450" indent="-171450">
              <a:buFont typeface="Wingdings" panose="05000000000000000000" pitchFamily="2" charset="2"/>
              <a:buChar char="v"/>
            </a:pPr>
            <a:r>
              <a:rPr lang="en-GB" sz="1100" dirty="0">
                <a:ln w="0"/>
                <a:effectLst>
                  <a:outerShdw blurRad="38100" dist="19050" dir="2700000" algn="tl" rotWithShape="0">
                    <a:schemeClr val="dk1">
                      <a:alpha val="40000"/>
                    </a:schemeClr>
                  </a:outerShdw>
                </a:effectLst>
              </a:rPr>
              <a:t>Developing Emotional Intelligence Skills for the Workplace(20 credits)</a:t>
            </a:r>
            <a:endParaRPr lang="en-GB" sz="1100" b="0" cap="none" spc="0" dirty="0">
              <a:ln w="0"/>
              <a:solidFill>
                <a:schemeClr val="tx1"/>
              </a:solidFill>
              <a:effectLst>
                <a:outerShdw blurRad="38100" dist="19050" dir="2700000" algn="tl" rotWithShape="0">
                  <a:schemeClr val="dk1">
                    <a:alpha val="40000"/>
                  </a:schemeClr>
                </a:outerShdw>
              </a:effectLst>
            </a:endParaRPr>
          </a:p>
          <a:p>
            <a:pPr marL="171450" indent="-171450">
              <a:buFont typeface="Wingdings" panose="05000000000000000000" pitchFamily="2" charset="2"/>
              <a:buChar char="v"/>
            </a:pPr>
            <a:endParaRPr lang="en-GB" sz="12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128094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4DF60C-2615-4FC0-7461-1EEF2A062F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837" y="332202"/>
            <a:ext cx="6992326" cy="5201376"/>
          </a:xfrm>
          <a:prstGeom prst="rect">
            <a:avLst/>
          </a:prstGeom>
        </p:spPr>
      </p:pic>
    </p:spTree>
    <p:extLst>
      <p:ext uri="{BB962C8B-B14F-4D97-AF65-F5344CB8AC3E}">
        <p14:creationId xmlns:p14="http://schemas.microsoft.com/office/powerpoint/2010/main" val="1626224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E34B6FDF-2763-0134-ED15-6F9CE83DF573}"/>
              </a:ext>
            </a:extLst>
          </p:cNvPr>
          <p:cNvGraphicFramePr/>
          <p:nvPr>
            <p:extLst>
              <p:ext uri="{D42A27DB-BD31-4B8C-83A1-F6EECF244321}">
                <p14:modId xmlns:p14="http://schemas.microsoft.com/office/powerpoint/2010/main" val="383473343"/>
              </p:ext>
            </p:extLst>
          </p:nvPr>
        </p:nvGraphicFramePr>
        <p:xfrm>
          <a:off x="973584" y="917606"/>
          <a:ext cx="6758865"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794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2F381C-18E0-EA9E-9AE2-EBA1641ED3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13" y="428584"/>
            <a:ext cx="8959174" cy="4935326"/>
          </a:xfrm>
          <a:prstGeom prst="rect">
            <a:avLst/>
          </a:prstGeom>
        </p:spPr>
      </p:pic>
    </p:spTree>
    <p:extLst>
      <p:ext uri="{BB962C8B-B14F-4D97-AF65-F5344CB8AC3E}">
        <p14:creationId xmlns:p14="http://schemas.microsoft.com/office/powerpoint/2010/main" val="3954073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D79F2-4FCD-40B5-89DF-4D7C9A18ECE1}"/>
              </a:ext>
            </a:extLst>
          </p:cNvPr>
          <p:cNvSpPr>
            <a:spLocks noGrp="1"/>
          </p:cNvSpPr>
          <p:nvPr>
            <p:ph type="title"/>
          </p:nvPr>
        </p:nvSpPr>
        <p:spPr/>
        <p:txBody>
          <a:bodyPr>
            <a:normAutofit/>
          </a:bodyPr>
          <a:lstStyle/>
          <a:p>
            <a:r>
              <a:rPr lang="en-GB" sz="4000" b="1" dirty="0"/>
              <a:t>Student Finance </a:t>
            </a:r>
          </a:p>
        </p:txBody>
      </p:sp>
      <p:sp>
        <p:nvSpPr>
          <p:cNvPr id="3" name="Content Placeholder 2">
            <a:extLst>
              <a:ext uri="{FF2B5EF4-FFF2-40B4-BE49-F238E27FC236}">
                <a16:creationId xmlns:a16="http://schemas.microsoft.com/office/drawing/2014/main" id="{1A1F9DE3-9BAC-4545-8D9D-919566962B36}"/>
              </a:ext>
            </a:extLst>
          </p:cNvPr>
          <p:cNvSpPr>
            <a:spLocks noGrp="1"/>
          </p:cNvSpPr>
          <p:nvPr>
            <p:ph idx="1"/>
          </p:nvPr>
        </p:nvSpPr>
        <p:spPr>
          <a:xfrm>
            <a:off x="457200" y="1140844"/>
            <a:ext cx="8229600" cy="4576312"/>
          </a:xfrm>
        </p:spPr>
        <p:txBody>
          <a:bodyPr>
            <a:normAutofit/>
          </a:bodyPr>
          <a:lstStyle/>
          <a:p>
            <a:endParaRPr lang="en-GB" sz="1800" dirty="0"/>
          </a:p>
          <a:p>
            <a:r>
              <a:rPr lang="en-GB" sz="1800" dirty="0"/>
              <a:t>BA/BSc level 5 course is different course from CERTHE Level 4 course</a:t>
            </a:r>
          </a:p>
          <a:p>
            <a:pPr lvl="0"/>
            <a:endParaRPr lang="en-GB" sz="1800" dirty="0"/>
          </a:p>
          <a:p>
            <a:pPr lvl="0"/>
            <a:r>
              <a:rPr lang="en-GB" sz="1800" b="1" dirty="0"/>
              <a:t>You need to apply SFE application as a new student</a:t>
            </a:r>
            <a:r>
              <a:rPr lang="en-GB" sz="1800" dirty="0"/>
              <a:t> for BA/BSc level 5 course. </a:t>
            </a:r>
          </a:p>
          <a:p>
            <a:pPr lvl="0"/>
            <a:endParaRPr lang="en-GB" sz="1800" dirty="0"/>
          </a:p>
          <a:p>
            <a:pPr lvl="0"/>
            <a:r>
              <a:rPr lang="en-GB" sz="1800" dirty="0"/>
              <a:t>Apply either using AY 26/27 </a:t>
            </a:r>
            <a:r>
              <a:rPr lang="en-GB" sz="1800" b="1" u="sng" dirty="0"/>
              <a:t>PN1 form paper form</a:t>
            </a:r>
            <a:r>
              <a:rPr lang="en-GB" sz="1800" b="1" dirty="0"/>
              <a:t> or </a:t>
            </a:r>
            <a:r>
              <a:rPr lang="en-GB" sz="1800" dirty="0"/>
              <a:t>apply</a:t>
            </a:r>
            <a:r>
              <a:rPr lang="en-GB" sz="1800" b="1" dirty="0"/>
              <a:t> online on</a:t>
            </a:r>
            <a:r>
              <a:rPr lang="en-GB" sz="1800" dirty="0"/>
              <a:t> </a:t>
            </a:r>
            <a:r>
              <a:rPr lang="en-GB" sz="1800" b="1" u="sng" dirty="0"/>
              <a:t>SFE website</a:t>
            </a:r>
            <a:r>
              <a:rPr lang="en-GB" sz="1800" dirty="0"/>
              <a:t>.</a:t>
            </a:r>
          </a:p>
          <a:p>
            <a:pPr lvl="0"/>
            <a:endParaRPr lang="en-GB" sz="1800" b="1" dirty="0"/>
          </a:p>
          <a:p>
            <a:pPr lvl="0"/>
            <a:r>
              <a:rPr lang="en-GB" sz="1800" b="1" dirty="0"/>
              <a:t>If you apply SFE online for level 5 course as new student,</a:t>
            </a:r>
            <a:r>
              <a:rPr lang="en-GB" sz="1800" dirty="0"/>
              <a:t> there is a chance that SFE may ask you to complete PN1 form to re-confirm you apply as new student.</a:t>
            </a:r>
          </a:p>
          <a:p>
            <a:pPr marL="342900" marR="0" lvl="0" indent="-34290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dirty="0"/>
          </a:p>
        </p:txBody>
      </p:sp>
    </p:spTree>
    <p:extLst>
      <p:ext uri="{BB962C8B-B14F-4D97-AF65-F5344CB8AC3E}">
        <p14:creationId xmlns:p14="http://schemas.microsoft.com/office/powerpoint/2010/main" val="1487080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C95FF72C-E498-48D6-900A-BBD253C15AED}"/>
              </a:ext>
            </a:extLst>
          </p:cNvPr>
          <p:cNvSpPr txBox="1"/>
          <p:nvPr/>
        </p:nvSpPr>
        <p:spPr>
          <a:xfrm>
            <a:off x="315998" y="1436914"/>
            <a:ext cx="3600020" cy="276998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000000"/>
                </a:solidFill>
                <a:effectLst/>
                <a:uLnTx/>
                <a:uFillTx/>
                <a:latin typeface="Myriad Pro (Body)"/>
                <a:ea typeface="Times New Roman" panose="02020603050405020304" pitchFamily="18" charset="0"/>
                <a:cs typeface="+mn-cs"/>
              </a:rPr>
              <a:t> </a:t>
            </a:r>
            <a:endParaRPr kumimoji="0" lang="en-GB" sz="1100" b="0" i="0" u="none" strike="noStrike" kern="1200" cap="none" spc="0" normalizeH="0" baseline="0" noProof="0" dirty="0">
              <a:ln>
                <a:noFill/>
              </a:ln>
              <a:solidFill>
                <a:prstClr val="black"/>
              </a:solidFill>
              <a:effectLst/>
              <a:uLnTx/>
              <a:uFillTx/>
              <a:latin typeface="Myriad Pro (Body)"/>
              <a:ea typeface="Times New Roman" panose="020206030504050203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0000"/>
                </a:solidFill>
                <a:effectLst/>
                <a:uLnTx/>
                <a:uFillTx/>
                <a:latin typeface="Myriad Pro (Body)"/>
                <a:ea typeface="Times New Roman" panose="02020603050405020304" pitchFamily="18" charset="0"/>
                <a:cs typeface="Calibri" panose="020F0502020204030204" pitchFamily="34" charset="0"/>
              </a:rPr>
              <a:t>Want progression advice?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yriad Pro (Body)"/>
              <a:ea typeface="Times New Roman" panose="020206030504050203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Myriad Pro (Body)"/>
                <a:ea typeface="Times New Roman" panose="02020603050405020304" pitchFamily="18" charset="0"/>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Dates: TBC</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Location: Student Area, 1st floor of Louisa House, Quay Place Campus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solidFill>
                  <a:srgbClr val="000000"/>
                </a:solidFill>
                <a:effectLst/>
                <a:uLnTx/>
                <a:uFillTx/>
                <a:latin typeface="Myriad Pro (Body)"/>
                <a:ea typeface="Times New Roman" panose="02020603050405020304" pitchFamily="18" charset="0"/>
                <a:cs typeface="+mn-cs"/>
              </a:rPr>
              <a:t> </a:t>
            </a:r>
            <a:endParaRPr kumimoji="0" lang="en-GB" sz="1400" b="0" i="0" u="none" strike="noStrike" kern="1200" cap="none" spc="0" normalizeH="0" baseline="0" noProof="0" dirty="0">
              <a:ln>
                <a:noFill/>
              </a:ln>
              <a:solidFill>
                <a:prstClr val="black"/>
              </a:solidFill>
              <a:effectLst/>
              <a:uLnTx/>
              <a:uFillTx/>
              <a:latin typeface="Myriad Pro (Body)"/>
              <a:ea typeface="Times New Roman" panose="020206030504050203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yriad Pro (Body)"/>
              <a:ea typeface="Times New Roman" panose="02020603050405020304" pitchFamily="18" charset="0"/>
              <a:cs typeface="+mn-cs"/>
            </a:endParaRPr>
          </a:p>
        </p:txBody>
      </p:sp>
      <p:sp>
        <p:nvSpPr>
          <p:cNvPr id="10" name="TextBox 9">
            <a:extLst>
              <a:ext uri="{FF2B5EF4-FFF2-40B4-BE49-F238E27FC236}">
                <a16:creationId xmlns:a16="http://schemas.microsoft.com/office/drawing/2014/main" id="{4D56C554-782A-470E-9419-3B803ED3FB7D}"/>
              </a:ext>
            </a:extLst>
          </p:cNvPr>
          <p:cNvSpPr txBox="1"/>
          <p:nvPr/>
        </p:nvSpPr>
        <p:spPr>
          <a:xfrm>
            <a:off x="1515633" y="482902"/>
            <a:ext cx="6313474" cy="707886"/>
          </a:xfrm>
          <a:prstGeom prst="rect">
            <a:avLst/>
          </a:prstGeom>
          <a:noFill/>
        </p:spPr>
        <p:txBody>
          <a:bodyPr wrap="square">
            <a:spAutoFit/>
          </a:bodyPr>
          <a:lstStyle/>
          <a:p>
            <a:pPr algn="l"/>
            <a:r>
              <a:rPr lang="en-GB" sz="4000" b="1" i="0" dirty="0">
                <a:solidFill>
                  <a:srgbClr val="0D0D0D"/>
                </a:solidFill>
                <a:effectLst/>
                <a:highlight>
                  <a:srgbClr val="FFFFFF"/>
                </a:highlight>
                <a:latin typeface="ui-sans-serif"/>
              </a:rPr>
              <a:t>🌟 Where to Next? Event🌟</a:t>
            </a:r>
          </a:p>
        </p:txBody>
      </p:sp>
      <p:sp>
        <p:nvSpPr>
          <p:cNvPr id="16" name="TextBox 15">
            <a:extLst>
              <a:ext uri="{FF2B5EF4-FFF2-40B4-BE49-F238E27FC236}">
                <a16:creationId xmlns:a16="http://schemas.microsoft.com/office/drawing/2014/main" id="{D7BF2859-8461-3A33-048F-501D578FCBFB}"/>
              </a:ext>
            </a:extLst>
          </p:cNvPr>
          <p:cNvSpPr txBox="1"/>
          <p:nvPr/>
        </p:nvSpPr>
        <p:spPr>
          <a:xfrm>
            <a:off x="4960938" y="1607735"/>
            <a:ext cx="3489726" cy="2862322"/>
          </a:xfrm>
          <a:prstGeom prst="rect">
            <a:avLst/>
          </a:prstGeom>
          <a:noFill/>
        </p:spPr>
        <p:txBody>
          <a:bodyPr wrap="square" rtlCol="0">
            <a:spAutoFit/>
          </a:bodyPr>
          <a:lstStyle/>
          <a:p>
            <a:pPr algn="ctr"/>
            <a:r>
              <a:rPr lang="en-GB" b="1" dirty="0"/>
              <a:t>Includes… </a:t>
            </a:r>
          </a:p>
          <a:p>
            <a:pPr algn="ctr"/>
            <a:r>
              <a:rPr lang="en-GB" dirty="0"/>
              <a:t>Information stalls from Admissions, </a:t>
            </a:r>
          </a:p>
          <a:p>
            <a:pPr algn="ctr"/>
            <a:r>
              <a:rPr lang="en-GB" dirty="0"/>
              <a:t>Careers Service, Finance and </a:t>
            </a:r>
          </a:p>
          <a:p>
            <a:pPr algn="ctr"/>
            <a:r>
              <a:rPr lang="en-GB" dirty="0"/>
              <a:t>Student Engagement Teams</a:t>
            </a:r>
          </a:p>
          <a:p>
            <a:pPr algn="ctr"/>
            <a:endParaRPr lang="en-GB" dirty="0"/>
          </a:p>
          <a:p>
            <a:pPr algn="ctr"/>
            <a:r>
              <a:rPr lang="en-GB" dirty="0"/>
              <a:t>Student Ambassadors on hand to share their experience of different programmes and answer queries</a:t>
            </a:r>
          </a:p>
        </p:txBody>
      </p:sp>
      <p:sp>
        <p:nvSpPr>
          <p:cNvPr id="17" name="Rectangle 16">
            <a:extLst>
              <a:ext uri="{FF2B5EF4-FFF2-40B4-BE49-F238E27FC236}">
                <a16:creationId xmlns:a16="http://schemas.microsoft.com/office/drawing/2014/main" id="{5DB32640-A04D-1ED5-4E91-270AFF5E35B3}"/>
              </a:ext>
            </a:extLst>
          </p:cNvPr>
          <p:cNvSpPr/>
          <p:nvPr/>
        </p:nvSpPr>
        <p:spPr>
          <a:xfrm>
            <a:off x="2221423" y="4703580"/>
            <a:ext cx="4901893" cy="584775"/>
          </a:xfrm>
          <a:prstGeom prst="rect">
            <a:avLst/>
          </a:prstGeom>
          <a:noFill/>
        </p:spPr>
        <p:txBody>
          <a:bodyPr wrap="square" lIns="91440" tIns="45720" rIns="91440" bIns="45720">
            <a:spAutoFit/>
          </a:bodyPr>
          <a:lstStyle/>
          <a:p>
            <a:pPr algn="ctr"/>
            <a:r>
              <a:rPr lang="en-US" sz="28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Food and </a:t>
            </a:r>
            <a:r>
              <a:rPr lang="en-US" sz="32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drinks</a:t>
            </a:r>
            <a:r>
              <a:rPr lang="en-US" sz="28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 provided</a:t>
            </a:r>
          </a:p>
        </p:txBody>
      </p:sp>
    </p:spTree>
    <p:extLst>
      <p:ext uri="{BB962C8B-B14F-4D97-AF65-F5344CB8AC3E}">
        <p14:creationId xmlns:p14="http://schemas.microsoft.com/office/powerpoint/2010/main" val="3796700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861A091-C317-42A7-AD95-DDEC4D3F5E58}"/>
              </a:ext>
            </a:extLst>
          </p:cNvPr>
          <p:cNvSpPr>
            <a:spLocks noGrp="1"/>
          </p:cNvSpPr>
          <p:nvPr>
            <p:ph type="title"/>
          </p:nvPr>
        </p:nvSpPr>
        <p:spPr>
          <a:xfrm>
            <a:off x="772355" y="175397"/>
            <a:ext cx="7359589" cy="1162050"/>
          </a:xfrm>
        </p:spPr>
        <p:txBody>
          <a:bodyPr>
            <a:normAutofit fontScale="90000"/>
          </a:bodyPr>
          <a:lstStyle/>
          <a:p>
            <a:pPr algn="ctr"/>
            <a:br>
              <a:rPr lang="en-GB" sz="2000" b="1" i="0" dirty="0">
                <a:solidFill>
                  <a:srgbClr val="373A3C"/>
                </a:solidFill>
                <a:effectLst/>
                <a:latin typeface="-apple-system"/>
              </a:rPr>
            </a:br>
            <a:br>
              <a:rPr lang="en-GB" sz="2000" b="0" i="0" dirty="0">
                <a:effectLst/>
                <a:latin typeface="Myriad Pro (Headings)"/>
              </a:rPr>
            </a:br>
            <a:r>
              <a:rPr lang="en-GB" u="sng" dirty="0">
                <a:latin typeface="Myriad Pro (Headings)"/>
              </a:rPr>
              <a:t>Introduce a Friend Scheme</a:t>
            </a:r>
            <a:br>
              <a:rPr lang="en-GB" u="sng" dirty="0">
                <a:latin typeface="Myriad Pro (Headings)"/>
              </a:rPr>
            </a:br>
            <a:r>
              <a:rPr lang="en-GB" b="0" dirty="0">
                <a:latin typeface="Myriad Pro (Headings)"/>
              </a:rPr>
              <a:t>Introduce us to your friend and you'll both get a </a:t>
            </a:r>
            <a:r>
              <a:rPr lang="en-GB" sz="2200" dirty="0">
                <a:latin typeface="Myriad Pro (Headings)"/>
              </a:rPr>
              <a:t>£250 Amazon voucher</a:t>
            </a:r>
            <a:r>
              <a:rPr lang="en-GB" b="0" dirty="0">
                <a:latin typeface="Myriad Pro (Headings)"/>
              </a:rPr>
              <a:t>! </a:t>
            </a:r>
            <a:r>
              <a:rPr lang="en-GB" b="0" dirty="0">
                <a:latin typeface="Myriad Pro (Headings)"/>
                <a:ea typeface="Calibri" panose="020F0502020204030204" pitchFamily="34" charset="0"/>
                <a:cs typeface="Calibri" panose="020F0502020204030204" pitchFamily="34" charset="0"/>
              </a:rPr>
              <a:t>(T&amp;C’s Apply)</a:t>
            </a:r>
            <a:endParaRPr lang="en-US" b="0" dirty="0">
              <a:latin typeface="Myriad Pro (Headings)"/>
            </a:endParaRPr>
          </a:p>
        </p:txBody>
      </p:sp>
      <p:pic>
        <p:nvPicPr>
          <p:cNvPr id="4" name="Picture 3">
            <a:extLst>
              <a:ext uri="{FF2B5EF4-FFF2-40B4-BE49-F238E27FC236}">
                <a16:creationId xmlns:a16="http://schemas.microsoft.com/office/drawing/2014/main" id="{78A06FCA-CBDC-4E88-AF98-9AA9A5FE57F2}"/>
              </a:ext>
            </a:extLst>
          </p:cNvPr>
          <p:cNvPicPr>
            <a:picLocks noChangeAspect="1"/>
          </p:cNvPicPr>
          <p:nvPr/>
        </p:nvPicPr>
        <p:blipFill>
          <a:blip r:embed="rId2"/>
          <a:stretch>
            <a:fillRect/>
          </a:stretch>
        </p:blipFill>
        <p:spPr>
          <a:xfrm>
            <a:off x="5070939" y="1778718"/>
            <a:ext cx="3644284" cy="2733213"/>
          </a:xfrm>
          <a:prstGeom prst="rect">
            <a:avLst/>
          </a:prstGeom>
          <a:noFill/>
        </p:spPr>
      </p:pic>
      <p:sp>
        <p:nvSpPr>
          <p:cNvPr id="11" name="Text Placeholder 3">
            <a:extLst>
              <a:ext uri="{FF2B5EF4-FFF2-40B4-BE49-F238E27FC236}">
                <a16:creationId xmlns:a16="http://schemas.microsoft.com/office/drawing/2014/main" id="{53633E73-BEB1-496F-A34C-5D420BABF3B8}"/>
              </a:ext>
            </a:extLst>
          </p:cNvPr>
          <p:cNvSpPr>
            <a:spLocks noGrp="1"/>
          </p:cNvSpPr>
          <p:nvPr>
            <p:ph type="body" sz="half" idx="2"/>
          </p:nvPr>
        </p:nvSpPr>
        <p:spPr>
          <a:xfrm>
            <a:off x="594803" y="1876373"/>
            <a:ext cx="3937247" cy="4029891"/>
          </a:xfrm>
        </p:spPr>
        <p:txBody>
          <a:bodyPr>
            <a:normAutofit/>
          </a:bodyPr>
          <a:lstStyle/>
          <a:p>
            <a:pPr algn="ctr"/>
            <a:r>
              <a:rPr lang="en-GB" sz="1600" b="1" i="0" u="sng" dirty="0">
                <a:effectLst/>
                <a:latin typeface="Myriad Pro (Body)"/>
              </a:rPr>
              <a:t>Do you know someone that has been thinking about going to university? </a:t>
            </a:r>
          </a:p>
          <a:p>
            <a:pPr algn="ctr"/>
            <a:br>
              <a:rPr lang="en-GB" dirty="0">
                <a:latin typeface="Myriad Pro (Body)"/>
              </a:rPr>
            </a:br>
            <a:r>
              <a:rPr lang="en-GB" i="0" dirty="0">
                <a:effectLst/>
                <a:latin typeface="Myriad Pro (Body)"/>
              </a:rPr>
              <a:t>If you are a current student and you know someone that would love to study at the Institute of Inner-City Learning, then simply ask your someone to fill out the </a:t>
            </a:r>
            <a:r>
              <a:rPr lang="en-GB" i="0" u="none" strike="noStrike" dirty="0">
                <a:effectLst/>
                <a:latin typeface="Myriad Pro (Body)"/>
                <a:hlinkClick r:id="rId3" tooltip="Introduce a Friend Scheme Form">
                  <a:extLst>
                    <a:ext uri="{A12FA001-AC4F-418D-AE19-62706E023703}">
                      <ahyp:hlinkClr xmlns:ahyp="http://schemas.microsoft.com/office/drawing/2018/hyperlinkcolor" val="tx"/>
                    </a:ext>
                  </a:extLst>
                </a:hlinkClick>
              </a:rPr>
              <a:t>Introduce a Friend Scheme form</a:t>
            </a:r>
            <a:r>
              <a:rPr lang="en-GB" i="0" dirty="0">
                <a:effectLst/>
                <a:latin typeface="Myriad Pro (Body)"/>
              </a:rPr>
              <a:t> after they have been offered a place to study but before they enrol, and you will both bag yourself a </a:t>
            </a:r>
            <a:r>
              <a:rPr lang="en-GB" sz="1600" b="1" i="0" dirty="0">
                <a:effectLst/>
                <a:latin typeface="Myriad Pro (Body)"/>
              </a:rPr>
              <a:t>£250 Amazon voucher </a:t>
            </a:r>
            <a:r>
              <a:rPr lang="en-GB" i="0" dirty="0">
                <a:effectLst/>
                <a:latin typeface="Myriad Pro (Body)"/>
              </a:rPr>
              <a:t>(T&amp;C’s Apply).</a:t>
            </a:r>
            <a:br>
              <a:rPr lang="en-GB" b="0" i="0" dirty="0">
                <a:effectLst/>
                <a:latin typeface="Myriad Pro (Body)"/>
              </a:rPr>
            </a:br>
            <a:br>
              <a:rPr lang="en-GB" b="0" i="0" dirty="0">
                <a:effectLst/>
                <a:latin typeface="Myriad Pro (Body)"/>
              </a:rPr>
            </a:br>
            <a:endParaRPr lang="en-US" dirty="0">
              <a:latin typeface="Myriad Pro (Body)"/>
            </a:endParaRPr>
          </a:p>
        </p:txBody>
      </p:sp>
      <p:sp>
        <p:nvSpPr>
          <p:cNvPr id="8" name="TextBox 7">
            <a:extLst>
              <a:ext uri="{FF2B5EF4-FFF2-40B4-BE49-F238E27FC236}">
                <a16:creationId xmlns:a16="http://schemas.microsoft.com/office/drawing/2014/main" id="{30AB362E-AA22-4FB9-9957-95EF6C426EC5}"/>
              </a:ext>
            </a:extLst>
          </p:cNvPr>
          <p:cNvSpPr txBox="1"/>
          <p:nvPr/>
        </p:nvSpPr>
        <p:spPr>
          <a:xfrm>
            <a:off x="-146481" y="4953202"/>
            <a:ext cx="9436961" cy="369332"/>
          </a:xfrm>
          <a:prstGeom prst="rect">
            <a:avLst/>
          </a:prstGeom>
          <a:noFill/>
        </p:spPr>
        <p:txBody>
          <a:bodyPr wrap="square">
            <a:spAutoFit/>
          </a:bodyPr>
          <a:lstStyle/>
          <a:p>
            <a:pPr marL="0" indent="0" algn="ctr">
              <a:buNone/>
            </a:pPr>
            <a:r>
              <a:rPr lang="en-GB" b="1" i="0" dirty="0">
                <a:effectLst/>
                <a:latin typeface="Myriad Pro (Headings)"/>
              </a:rPr>
              <a:t>***Head over to Moodle – Birmingham Student Engagement – Introduce a Friend*** </a:t>
            </a:r>
          </a:p>
        </p:txBody>
      </p:sp>
    </p:spTree>
    <p:extLst>
      <p:ext uri="{BB962C8B-B14F-4D97-AF65-F5344CB8AC3E}">
        <p14:creationId xmlns:p14="http://schemas.microsoft.com/office/powerpoint/2010/main" val="902511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9A9BE1AB-EAC1-2882-789F-A6B2F76DCBBE}"/>
              </a:ext>
            </a:extLst>
          </p:cNvPr>
          <p:cNvSpPr>
            <a:spLocks noGrp="1"/>
          </p:cNvSpPr>
          <p:nvPr>
            <p:ph type="title"/>
          </p:nvPr>
        </p:nvSpPr>
        <p:spPr>
          <a:xfrm>
            <a:off x="360772" y="2322191"/>
            <a:ext cx="3935004" cy="1869045"/>
          </a:xfrm>
        </p:spPr>
        <p:txBody>
          <a:bodyPr vert="horz" lIns="68580" tIns="34290" rIns="68580" bIns="34290" rtlCol="0" anchor="b">
            <a:normAutofit/>
          </a:bodyPr>
          <a:lstStyle/>
          <a:p>
            <a:r>
              <a:rPr lang="en-US" sz="4050" b="1" dirty="0">
                <a:solidFill>
                  <a:schemeClr val="accent4">
                    <a:lumMod val="50000"/>
                  </a:schemeClr>
                </a:solidFill>
                <a:latin typeface="+mn-lt"/>
              </a:rPr>
              <a:t>A word from your UWTSD Careers service</a:t>
            </a:r>
          </a:p>
        </p:txBody>
      </p:sp>
      <p:sp>
        <p:nvSpPr>
          <p:cNvPr id="12"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301752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5" name="Content Placeholder 4">
            <a:extLst>
              <a:ext uri="{FF2B5EF4-FFF2-40B4-BE49-F238E27FC236}">
                <a16:creationId xmlns:a16="http://schemas.microsoft.com/office/drawing/2014/main" id="{BC91603C-BBF9-09F2-2834-9F30A7F24B0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25085"/>
          <a:stretch>
            <a:fillRect/>
          </a:stretch>
        </p:blipFill>
        <p:spPr>
          <a:xfrm>
            <a:off x="4109744" y="1009658"/>
            <a:ext cx="4673485" cy="4376412"/>
          </a:xfrm>
          <a:prstGeom prst="rect">
            <a:avLst/>
          </a:prstGeom>
        </p:spPr>
      </p:pic>
    </p:spTree>
    <p:extLst>
      <p:ext uri="{BB962C8B-B14F-4D97-AF65-F5344CB8AC3E}">
        <p14:creationId xmlns:p14="http://schemas.microsoft.com/office/powerpoint/2010/main" val="999008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C9857-312D-3F36-4D40-854CF084D1D5}"/>
              </a:ext>
            </a:extLst>
          </p:cNvPr>
          <p:cNvSpPr>
            <a:spLocks noGrp="1"/>
          </p:cNvSpPr>
          <p:nvPr>
            <p:ph type="title"/>
          </p:nvPr>
        </p:nvSpPr>
        <p:spPr>
          <a:xfrm>
            <a:off x="628650" y="975122"/>
            <a:ext cx="7886700" cy="994172"/>
          </a:xfrm>
        </p:spPr>
        <p:txBody>
          <a:bodyPr/>
          <a:lstStyle/>
          <a:p>
            <a:pPr algn="r"/>
            <a:r>
              <a:rPr lang="en-GB" b="1" dirty="0"/>
              <a:t>Things to consider </a:t>
            </a:r>
          </a:p>
        </p:txBody>
      </p:sp>
      <p:sp>
        <p:nvSpPr>
          <p:cNvPr id="3" name="Content Placeholder 2">
            <a:extLst>
              <a:ext uri="{FF2B5EF4-FFF2-40B4-BE49-F238E27FC236}">
                <a16:creationId xmlns:a16="http://schemas.microsoft.com/office/drawing/2014/main" id="{7AE63BFD-741C-8886-5038-6BBF66180E59}"/>
              </a:ext>
            </a:extLst>
          </p:cNvPr>
          <p:cNvSpPr>
            <a:spLocks noGrp="1"/>
          </p:cNvSpPr>
          <p:nvPr>
            <p:ph idx="1"/>
          </p:nvPr>
        </p:nvSpPr>
        <p:spPr>
          <a:xfrm>
            <a:off x="628650" y="1969294"/>
            <a:ext cx="7886700" cy="3263504"/>
          </a:xfrm>
        </p:spPr>
        <p:txBody>
          <a:bodyPr vert="horz" lIns="68580" tIns="34290" rIns="68580" bIns="34290" rtlCol="0" anchor="t">
            <a:normAutofit fontScale="92500" lnSpcReduction="10000"/>
          </a:bodyPr>
          <a:lstStyle/>
          <a:p>
            <a:r>
              <a:rPr lang="en-GB" b="1" dirty="0">
                <a:solidFill>
                  <a:schemeClr val="accent4">
                    <a:lumMod val="50000"/>
                  </a:schemeClr>
                </a:solidFill>
              </a:rPr>
              <a:t>What are my career ambitions? </a:t>
            </a:r>
          </a:p>
          <a:p>
            <a:pPr marL="0" indent="0">
              <a:buNone/>
            </a:pPr>
            <a:r>
              <a:rPr lang="en-GB" sz="1350" dirty="0"/>
              <a:t>Explore what opportunities you have with your current level of qualifications and experience and what your goals and ambitions are.  Look at the potential opportunities available if you undertake the next UWTSD course and whether they will take you where you want to go. </a:t>
            </a:r>
          </a:p>
          <a:p>
            <a:r>
              <a:rPr lang="en-GB" b="1" dirty="0">
                <a:solidFill>
                  <a:schemeClr val="accent4">
                    <a:lumMod val="50000"/>
                  </a:schemeClr>
                </a:solidFill>
              </a:rPr>
              <a:t>Practical concerns and logistics?</a:t>
            </a:r>
          </a:p>
          <a:p>
            <a:pPr marL="0" indent="0">
              <a:buNone/>
            </a:pPr>
            <a:r>
              <a:rPr lang="en-GB" sz="1350" dirty="0"/>
              <a:t>Commitment and feasibility of the new course, factor in the length of course, its structure, and your existing work and life responsibilities. </a:t>
            </a:r>
          </a:p>
          <a:p>
            <a:r>
              <a:rPr lang="en-GB" b="1" dirty="0">
                <a:solidFill>
                  <a:schemeClr val="accent4">
                    <a:lumMod val="50000"/>
                  </a:schemeClr>
                </a:solidFill>
              </a:rPr>
              <a:t>Am I academically ready for the next course level? </a:t>
            </a:r>
          </a:p>
          <a:p>
            <a:pPr marL="0" indent="0">
              <a:buNone/>
            </a:pPr>
            <a:r>
              <a:rPr lang="en-GB" sz="1350" dirty="0"/>
              <a:t>The next course will be more demanding of you; consider if you are up to the challenge and what resources are on offer to assist and support your academic development. </a:t>
            </a:r>
          </a:p>
          <a:p>
            <a:r>
              <a:rPr lang="en-GB" b="1" dirty="0">
                <a:solidFill>
                  <a:schemeClr val="accent4">
                    <a:lumMod val="50000"/>
                  </a:schemeClr>
                </a:solidFill>
              </a:rPr>
              <a:t>What are the alternative options?</a:t>
            </a:r>
          </a:p>
          <a:p>
            <a:pPr marL="0" indent="0">
              <a:buNone/>
            </a:pPr>
            <a:r>
              <a:rPr lang="en-GB" sz="1425" dirty="0"/>
              <a:t>We would love you to stay, but there are alternative pathways you should explore before making any decision; other universities, apprenticeships, on the job training etc. </a:t>
            </a:r>
          </a:p>
        </p:txBody>
      </p:sp>
    </p:spTree>
    <p:extLst>
      <p:ext uri="{BB962C8B-B14F-4D97-AF65-F5344CB8AC3E}">
        <p14:creationId xmlns:p14="http://schemas.microsoft.com/office/powerpoint/2010/main" val="1218732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70553A2-D7FE-BAAC-7B4E-B36175EE6F5B}"/>
              </a:ext>
            </a:extLst>
          </p:cNvPr>
          <p:cNvSpPr txBox="1"/>
          <p:nvPr/>
        </p:nvSpPr>
        <p:spPr>
          <a:xfrm>
            <a:off x="5867400" y="1455147"/>
            <a:ext cx="3128963" cy="3323987"/>
          </a:xfrm>
          <a:prstGeom prst="rect">
            <a:avLst/>
          </a:prstGeom>
          <a:noFill/>
        </p:spPr>
        <p:txBody>
          <a:bodyPr wrap="square" rtlCol="0">
            <a:spAutoFit/>
          </a:bodyPr>
          <a:lstStyle/>
          <a:p>
            <a:pPr algn="ctr"/>
            <a:r>
              <a:rPr lang="en-GB" sz="2100" dirty="0"/>
              <a:t>There are lots of self-help resources within our </a:t>
            </a:r>
            <a:r>
              <a:rPr lang="en-GB" sz="2100" dirty="0" err="1"/>
              <a:t>MyCareer</a:t>
            </a:r>
            <a:r>
              <a:rPr lang="en-GB" sz="2100" dirty="0"/>
              <a:t> web portal.  This is where you’ll also find the link to book an appointment.</a:t>
            </a:r>
          </a:p>
          <a:p>
            <a:pPr algn="ctr"/>
            <a:endParaRPr lang="en-GB" sz="2100" dirty="0"/>
          </a:p>
          <a:p>
            <a:pPr algn="ctr"/>
            <a:r>
              <a:rPr lang="en-GB" sz="2100" dirty="0"/>
              <a:t>You can access </a:t>
            </a:r>
            <a:r>
              <a:rPr lang="en-GB" sz="2100" dirty="0" err="1"/>
              <a:t>MyCareer</a:t>
            </a:r>
            <a:r>
              <a:rPr lang="en-GB" sz="2100" dirty="0"/>
              <a:t> through </a:t>
            </a:r>
            <a:r>
              <a:rPr lang="en-GB" sz="2100" dirty="0" err="1"/>
              <a:t>te</a:t>
            </a:r>
            <a:r>
              <a:rPr lang="en-GB" sz="2100" dirty="0"/>
              <a:t> HWB!</a:t>
            </a:r>
          </a:p>
        </p:txBody>
      </p:sp>
      <p:pic>
        <p:nvPicPr>
          <p:cNvPr id="12" name="Picture 11">
            <a:extLst>
              <a:ext uri="{FF2B5EF4-FFF2-40B4-BE49-F238E27FC236}">
                <a16:creationId xmlns:a16="http://schemas.microsoft.com/office/drawing/2014/main" id="{0510AD90-6D0F-9ED7-E59F-78F65FEDF977}"/>
              </a:ext>
            </a:extLst>
          </p:cNvPr>
          <p:cNvPicPr>
            <a:picLocks noChangeAspect="1"/>
          </p:cNvPicPr>
          <p:nvPr/>
        </p:nvPicPr>
        <p:blipFill>
          <a:blip r:embed="rId2"/>
          <a:stretch>
            <a:fillRect/>
          </a:stretch>
        </p:blipFill>
        <p:spPr>
          <a:xfrm>
            <a:off x="7237019" y="4913857"/>
            <a:ext cx="1737511" cy="855038"/>
          </a:xfrm>
          <a:prstGeom prst="rect">
            <a:avLst/>
          </a:prstGeom>
        </p:spPr>
      </p:pic>
      <p:pic>
        <p:nvPicPr>
          <p:cNvPr id="3" name="Picture 2">
            <a:extLst>
              <a:ext uri="{FF2B5EF4-FFF2-40B4-BE49-F238E27FC236}">
                <a16:creationId xmlns:a16="http://schemas.microsoft.com/office/drawing/2014/main" id="{63819C6B-1EA0-E9A8-43E8-2247EAE418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637" y="1392314"/>
            <a:ext cx="5462588" cy="40733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10553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5"/>
          <p:cNvSpPr/>
          <p:nvPr/>
        </p:nvSpPr>
        <p:spPr>
          <a:xfrm>
            <a:off x="3667295" y="1983087"/>
            <a:ext cx="1809413" cy="1809413"/>
          </a:xfrm>
          <a:custGeom>
            <a:avLst/>
            <a:gdLst/>
            <a:ahLst/>
            <a:cxnLst/>
            <a:rect l="l" t="t" r="r" b="b"/>
            <a:pathLst>
              <a:path w="2573388" h="2573388">
                <a:moveTo>
                  <a:pt x="0" y="0"/>
                </a:moveTo>
                <a:lnTo>
                  <a:pt x="2573388" y="0"/>
                </a:lnTo>
                <a:lnTo>
                  <a:pt x="2573388" y="2573388"/>
                </a:lnTo>
                <a:lnTo>
                  <a:pt x="0" y="2573388"/>
                </a:lnTo>
                <a:lnTo>
                  <a:pt x="0" y="0"/>
                </a:lnTo>
                <a:close/>
              </a:path>
            </a:pathLst>
          </a:custGeom>
          <a:blipFill>
            <a:blip r:embed="rId2"/>
            <a:stretch>
              <a:fillRect/>
            </a:stretch>
          </a:blipFill>
        </p:spPr>
        <p:txBody>
          <a:bodyPr/>
          <a:lstStyle/>
          <a:p>
            <a:endParaRPr lang="en-GB" sz="1266"/>
          </a:p>
        </p:txBody>
      </p:sp>
      <p:sp>
        <p:nvSpPr>
          <p:cNvPr id="6" name="TextBox 6"/>
          <p:cNvSpPr txBox="1"/>
          <p:nvPr/>
        </p:nvSpPr>
        <p:spPr>
          <a:xfrm>
            <a:off x="2711051" y="4116388"/>
            <a:ext cx="3721901" cy="1207062"/>
          </a:xfrm>
          <a:prstGeom prst="rect">
            <a:avLst/>
          </a:prstGeom>
        </p:spPr>
        <p:txBody>
          <a:bodyPr lIns="0" tIns="0" rIns="0" bIns="0" rtlCol="0" anchor="t">
            <a:spAutoFit/>
          </a:bodyPr>
          <a:lstStyle/>
          <a:p>
            <a:pPr algn="ctr">
              <a:lnSpc>
                <a:spcPts val="3248"/>
              </a:lnSpc>
            </a:pPr>
            <a:r>
              <a:rPr lang="en-US" sz="2320" dirty="0">
                <a:solidFill>
                  <a:srgbClr val="000000"/>
                </a:solidFill>
                <a:latin typeface="Century Gothic Paneuropean"/>
                <a:ea typeface="Century Gothic Paneuropean"/>
                <a:cs typeface="Century Gothic Paneuropean"/>
                <a:sym typeface="Century Gothic Paneuropean"/>
              </a:rPr>
              <a:t>www.uwtsd.ac.uk/</a:t>
            </a:r>
            <a:r>
              <a:rPr lang="en-US" sz="2320" b="1" dirty="0">
                <a:solidFill>
                  <a:srgbClr val="0070C0"/>
                </a:solidFill>
                <a:latin typeface="Century Gothic Paneuropean Bold"/>
                <a:ea typeface="Century Gothic Paneuropean Bold"/>
                <a:cs typeface="Century Gothic Paneuropean Bold"/>
                <a:sym typeface="Century Gothic Paneuropean Bold"/>
              </a:rPr>
              <a:t>careers</a:t>
            </a:r>
          </a:p>
          <a:p>
            <a:pPr algn="ctr">
              <a:lnSpc>
                <a:spcPts val="3248"/>
              </a:lnSpc>
            </a:pPr>
            <a:r>
              <a:rPr lang="en-US" sz="2320" b="1" dirty="0">
                <a:solidFill>
                  <a:srgbClr val="0070C0"/>
                </a:solidFill>
                <a:latin typeface="Century Gothic Paneuropean Bold"/>
                <a:ea typeface="Century Gothic Paneuropean Bold"/>
                <a:cs typeface="Century Gothic Paneuropean Bold"/>
                <a:sym typeface="Century Gothic Paneuropean Bold"/>
              </a:rPr>
              <a:t>careers</a:t>
            </a:r>
            <a:r>
              <a:rPr lang="en-US" sz="2320" dirty="0">
                <a:solidFill>
                  <a:srgbClr val="000000"/>
                </a:solidFill>
                <a:latin typeface="Century Gothic Paneuropean"/>
                <a:ea typeface="Century Gothic Paneuropean"/>
                <a:cs typeface="Century Gothic Paneuropean"/>
                <a:sym typeface="Century Gothic Paneuropean"/>
              </a:rPr>
              <a:t>@uwtsd.ac.uk</a:t>
            </a:r>
          </a:p>
          <a:p>
            <a:pPr algn="ctr">
              <a:lnSpc>
                <a:spcPts val="3248"/>
              </a:lnSpc>
            </a:pPr>
            <a:endParaRPr lang="en-US" sz="2320" dirty="0">
              <a:solidFill>
                <a:srgbClr val="000000"/>
              </a:solidFill>
              <a:latin typeface="Century Gothic Paneuropean"/>
              <a:ea typeface="Century Gothic Paneuropean"/>
              <a:cs typeface="Century Gothic Paneuropean"/>
              <a:sym typeface="Century Gothic Paneuropean"/>
            </a:endParaRPr>
          </a:p>
        </p:txBody>
      </p:sp>
      <p:sp>
        <p:nvSpPr>
          <p:cNvPr id="7" name="TextBox 7"/>
          <p:cNvSpPr txBox="1"/>
          <p:nvPr/>
        </p:nvSpPr>
        <p:spPr>
          <a:xfrm>
            <a:off x="2446276" y="1405377"/>
            <a:ext cx="4373366" cy="359073"/>
          </a:xfrm>
          <a:prstGeom prst="rect">
            <a:avLst/>
          </a:prstGeom>
        </p:spPr>
        <p:txBody>
          <a:bodyPr lIns="0" tIns="0" rIns="0" bIns="0" rtlCol="0" anchor="t">
            <a:spAutoFit/>
          </a:bodyPr>
          <a:lstStyle/>
          <a:p>
            <a:pPr algn="ctr">
              <a:lnSpc>
                <a:spcPts val="2756"/>
              </a:lnSpc>
            </a:pPr>
            <a:r>
              <a:rPr lang="en-US" sz="2400" b="1" dirty="0">
                <a:solidFill>
                  <a:srgbClr val="0070C0"/>
                </a:solidFill>
                <a:latin typeface="Century Gothic Paneuropean"/>
                <a:ea typeface="Century Gothic Paneuropean"/>
                <a:cs typeface="Century Gothic Paneuropean"/>
                <a:sym typeface="Century Gothic Paneuropean"/>
              </a:rPr>
              <a:t>Book an appointment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48974-2226-488A-AEB7-22F7295C4798}"/>
              </a:ext>
            </a:extLst>
          </p:cNvPr>
          <p:cNvSpPr>
            <a:spLocks noGrp="1"/>
          </p:cNvSpPr>
          <p:nvPr>
            <p:ph type="title"/>
          </p:nvPr>
        </p:nvSpPr>
        <p:spPr/>
        <p:txBody>
          <a:bodyPr>
            <a:normAutofit/>
          </a:bodyPr>
          <a:lstStyle/>
          <a:p>
            <a:r>
              <a:rPr lang="en-GB" sz="4000" b="1" dirty="0"/>
              <a:t>Birmingham Assessments </a:t>
            </a:r>
          </a:p>
        </p:txBody>
      </p:sp>
      <p:sp>
        <p:nvSpPr>
          <p:cNvPr id="3" name="Content Placeholder 2">
            <a:extLst>
              <a:ext uri="{FF2B5EF4-FFF2-40B4-BE49-F238E27FC236}">
                <a16:creationId xmlns:a16="http://schemas.microsoft.com/office/drawing/2014/main" id="{608AE7EB-90AF-4281-8EC7-B3845DA5465E}"/>
              </a:ext>
            </a:extLst>
          </p:cNvPr>
          <p:cNvSpPr>
            <a:spLocks noGrp="1"/>
          </p:cNvSpPr>
          <p:nvPr>
            <p:ph idx="1"/>
          </p:nvPr>
        </p:nvSpPr>
        <p:spPr>
          <a:xfrm>
            <a:off x="457200" y="1583025"/>
            <a:ext cx="8229600" cy="3917032"/>
          </a:xfrm>
        </p:spPr>
        <p:txBody>
          <a:bodyPr/>
          <a:lstStyle/>
          <a:p>
            <a:pPr marL="0" indent="0" algn="ctr">
              <a:buNone/>
            </a:pPr>
            <a:endParaRPr lang="en-GB" sz="2000" dirty="0">
              <a:latin typeface="Myriad Pro (Body)"/>
            </a:endParaRPr>
          </a:p>
          <a:p>
            <a:pPr marL="0" indent="0" algn="ctr">
              <a:buNone/>
            </a:pPr>
            <a:endParaRPr lang="en-GB" sz="2000" dirty="0">
              <a:latin typeface="Myriad Pro (Body)"/>
            </a:endParaRPr>
          </a:p>
          <a:p>
            <a:pPr marL="0" indent="0" algn="ctr">
              <a:buNone/>
            </a:pPr>
            <a:r>
              <a:rPr lang="en-GB" sz="2000" dirty="0">
                <a:latin typeface="Myriad Pro (Body)"/>
              </a:rPr>
              <a:t>Tel: </a:t>
            </a:r>
            <a:r>
              <a:rPr lang="en-GB" sz="2000" b="0" i="0" dirty="0">
                <a:solidFill>
                  <a:srgbClr val="242424"/>
                </a:solidFill>
                <a:effectLst/>
                <a:latin typeface="-apple-system"/>
              </a:rPr>
              <a:t>0121 229 3000</a:t>
            </a:r>
            <a:br>
              <a:rPr lang="en-GB" sz="2000" dirty="0">
                <a:latin typeface="Myriad Pro (Body)"/>
              </a:rPr>
            </a:br>
            <a:r>
              <a:rPr lang="en-GB" sz="2000" dirty="0">
                <a:latin typeface="Myriad Pro (Body)"/>
              </a:rPr>
              <a:t>Email: birminghamassessments@uwtsd.ac.uk</a:t>
            </a:r>
          </a:p>
          <a:p>
            <a:pPr marL="0" indent="0">
              <a:buNone/>
            </a:pPr>
            <a:endParaRPr lang="en-GB" dirty="0"/>
          </a:p>
        </p:txBody>
      </p:sp>
      <p:sp>
        <p:nvSpPr>
          <p:cNvPr id="4" name="Title 1">
            <a:extLst>
              <a:ext uri="{FF2B5EF4-FFF2-40B4-BE49-F238E27FC236}">
                <a16:creationId xmlns:a16="http://schemas.microsoft.com/office/drawing/2014/main" id="{A4ED7B99-DD99-EE4E-D661-EDBBD00F3A6B}"/>
              </a:ext>
            </a:extLst>
          </p:cNvPr>
          <p:cNvSpPr>
            <a:spLocks noGrp="1"/>
          </p:cNvSpPr>
          <p:nvPr/>
        </p:nvSpPr>
        <p:spPr>
          <a:xfrm>
            <a:off x="1040131" y="2235200"/>
            <a:ext cx="7063739" cy="23876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5400" kern="1200">
                <a:solidFill>
                  <a:schemeClr val="tx2"/>
                </a:solidFill>
                <a:latin typeface="+mj-lt"/>
                <a:ea typeface="+mj-ea"/>
                <a:cs typeface="+mj-cs"/>
              </a:defRPr>
            </a:lvl1pPr>
          </a:lstStyle>
          <a:p>
            <a:r>
              <a:rPr lang="en-US" dirty="0">
                <a:solidFill>
                  <a:srgbClr val="FFFFFF"/>
                </a:solidFill>
              </a:rPr>
              <a:t>UWTSD Careers Service</a:t>
            </a:r>
          </a:p>
        </p:txBody>
      </p:sp>
    </p:spTree>
    <p:extLst>
      <p:ext uri="{BB962C8B-B14F-4D97-AF65-F5344CB8AC3E}">
        <p14:creationId xmlns:p14="http://schemas.microsoft.com/office/powerpoint/2010/main" val="866758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B8240-0F48-4665-9ABF-84E1DA0ADC73}"/>
              </a:ext>
            </a:extLst>
          </p:cNvPr>
          <p:cNvSpPr>
            <a:spLocks noGrp="1"/>
          </p:cNvSpPr>
          <p:nvPr>
            <p:ph type="title"/>
          </p:nvPr>
        </p:nvSpPr>
        <p:spPr/>
        <p:txBody>
          <a:bodyPr>
            <a:normAutofit/>
          </a:bodyPr>
          <a:lstStyle/>
          <a:p>
            <a:r>
              <a:rPr lang="en-GB" sz="4000" b="1" dirty="0"/>
              <a:t>Admissions Contact Information </a:t>
            </a:r>
          </a:p>
        </p:txBody>
      </p:sp>
      <p:sp>
        <p:nvSpPr>
          <p:cNvPr id="3" name="Content Placeholder 2">
            <a:extLst>
              <a:ext uri="{FF2B5EF4-FFF2-40B4-BE49-F238E27FC236}">
                <a16:creationId xmlns:a16="http://schemas.microsoft.com/office/drawing/2014/main" id="{CBED7824-071B-4309-AC46-120DADF123F0}"/>
              </a:ext>
            </a:extLst>
          </p:cNvPr>
          <p:cNvSpPr>
            <a:spLocks noGrp="1"/>
          </p:cNvSpPr>
          <p:nvPr>
            <p:ph idx="1"/>
          </p:nvPr>
        </p:nvSpPr>
        <p:spPr>
          <a:xfrm>
            <a:off x="457200" y="1470484"/>
            <a:ext cx="8229600" cy="3917032"/>
          </a:xfrm>
        </p:spPr>
        <p:txBody>
          <a:bodyPr/>
          <a:lstStyle/>
          <a:p>
            <a:pPr marL="0" indent="0" algn="ctr">
              <a:buNone/>
            </a:pPr>
            <a:endParaRPr lang="en-GB" sz="2000" dirty="0"/>
          </a:p>
          <a:p>
            <a:pPr marL="0" indent="0" algn="ctr">
              <a:buNone/>
            </a:pPr>
            <a:endParaRPr lang="en-GB" sz="2000" dirty="0"/>
          </a:p>
          <a:p>
            <a:pPr marL="0" indent="0" algn="ctr">
              <a:buNone/>
            </a:pPr>
            <a:r>
              <a:rPr lang="en-GB" sz="2000" dirty="0"/>
              <a:t>Tel:         </a:t>
            </a:r>
            <a:r>
              <a:rPr lang="en-GB" sz="2000" b="0" i="0" dirty="0">
                <a:solidFill>
                  <a:srgbClr val="242424"/>
                </a:solidFill>
                <a:effectLst/>
                <a:latin typeface="-apple-system"/>
              </a:rPr>
              <a:t>0121 229 3000</a:t>
            </a:r>
            <a:endParaRPr lang="en-GB" sz="2000" dirty="0"/>
          </a:p>
          <a:p>
            <a:pPr marL="0" indent="0" algn="ctr">
              <a:buNone/>
            </a:pPr>
            <a:r>
              <a:rPr lang="en-GB" sz="2000" dirty="0"/>
              <a:t>Email:     </a:t>
            </a:r>
            <a:r>
              <a:rPr lang="en-GB" sz="2000" u="sng" dirty="0">
                <a:hlinkClick r:id="rId2">
                  <a:extLst>
                    <a:ext uri="{A12FA001-AC4F-418D-AE19-62706E023703}">
                      <ahyp:hlinkClr xmlns:ahyp="http://schemas.microsoft.com/office/drawing/2018/hyperlinkcolor" val="tx"/>
                    </a:ext>
                  </a:extLst>
                </a:hlinkClick>
              </a:rPr>
              <a:t>birminghamadmissions@uwtsd.ac.uk</a:t>
            </a:r>
            <a:endParaRPr lang="en-GB" sz="2000" dirty="0"/>
          </a:p>
          <a:p>
            <a:pPr algn="ctr"/>
            <a:endParaRPr lang="en-US" sz="2000" dirty="0"/>
          </a:p>
          <a:p>
            <a:pPr marL="0" indent="0" algn="ctr">
              <a:buNone/>
            </a:pPr>
            <a:r>
              <a:rPr lang="en-US" sz="2000" dirty="0"/>
              <a:t>W</a:t>
            </a:r>
            <a:r>
              <a:rPr lang="en-GB" sz="2000" dirty="0" err="1"/>
              <a:t>ebsite</a:t>
            </a:r>
            <a:r>
              <a:rPr lang="en-GB" sz="2000" dirty="0"/>
              <a:t>: </a:t>
            </a:r>
            <a:r>
              <a:rPr lang="en-GB" sz="2000" dirty="0">
                <a:hlinkClick r:id="rId3">
                  <a:extLst>
                    <a:ext uri="{A12FA001-AC4F-418D-AE19-62706E023703}">
                      <ahyp:hlinkClr xmlns:ahyp="http://schemas.microsoft.com/office/drawing/2018/hyperlinkcolor" val="tx"/>
                    </a:ext>
                  </a:extLst>
                </a:hlinkClick>
              </a:rPr>
              <a:t>https://uwtsd.ac.uk/birmingham/</a:t>
            </a:r>
            <a:endParaRPr lang="en-GB" sz="2000" dirty="0"/>
          </a:p>
          <a:p>
            <a:pPr marL="0" indent="0">
              <a:buNone/>
            </a:pPr>
            <a:endParaRPr lang="en-GB" dirty="0"/>
          </a:p>
        </p:txBody>
      </p:sp>
    </p:spTree>
    <p:extLst>
      <p:ext uri="{BB962C8B-B14F-4D97-AF65-F5344CB8AC3E}">
        <p14:creationId xmlns:p14="http://schemas.microsoft.com/office/powerpoint/2010/main" val="1157598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54BA95-6EA3-4665-9F76-01B2F181FBE3}"/>
              </a:ext>
            </a:extLst>
          </p:cNvPr>
          <p:cNvSpPr/>
          <p:nvPr/>
        </p:nvSpPr>
        <p:spPr>
          <a:xfrm>
            <a:off x="216817" y="197963"/>
            <a:ext cx="2281286" cy="914400"/>
          </a:xfrm>
          <a:prstGeom prst="rect">
            <a:avLst/>
          </a:prstGeom>
          <a:solidFill>
            <a:srgbClr val="24B9D9"/>
          </a:solidFill>
          <a:ln>
            <a:solidFill>
              <a:srgbClr val="24B9D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Text&#10;&#10;Description automatically generated with medium confidence">
            <a:extLst>
              <a:ext uri="{FF2B5EF4-FFF2-40B4-BE49-F238E27FC236}">
                <a16:creationId xmlns:a16="http://schemas.microsoft.com/office/drawing/2014/main" id="{9CBAFCCF-E9B5-4822-BDA3-D6DE15E4F96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6816" y="357982"/>
            <a:ext cx="2922309" cy="641723"/>
          </a:xfrm>
          <a:prstGeom prst="rect">
            <a:avLst/>
          </a:prstGeom>
        </p:spPr>
      </p:pic>
      <p:sp>
        <p:nvSpPr>
          <p:cNvPr id="9" name="Rectangle 8">
            <a:extLst>
              <a:ext uri="{FF2B5EF4-FFF2-40B4-BE49-F238E27FC236}">
                <a16:creationId xmlns:a16="http://schemas.microsoft.com/office/drawing/2014/main" id="{BB1B20A5-40F9-4F01-BB02-E1CE74297D80}"/>
              </a:ext>
            </a:extLst>
          </p:cNvPr>
          <p:cNvSpPr/>
          <p:nvPr/>
        </p:nvSpPr>
        <p:spPr>
          <a:xfrm>
            <a:off x="331470" y="6099809"/>
            <a:ext cx="3665219" cy="198867"/>
          </a:xfrm>
          <a:prstGeom prst="rect">
            <a:avLst/>
          </a:prstGeom>
          <a:solidFill>
            <a:srgbClr val="023B59"/>
          </a:solidFill>
          <a:ln>
            <a:solidFill>
              <a:srgbClr val="023B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32E2F235-5108-4040-A386-1A7C27A5A76A}"/>
              </a:ext>
            </a:extLst>
          </p:cNvPr>
          <p:cNvSpPr/>
          <p:nvPr/>
        </p:nvSpPr>
        <p:spPr>
          <a:xfrm>
            <a:off x="331470" y="4114207"/>
            <a:ext cx="6773962" cy="1846659"/>
          </a:xfrm>
          <a:prstGeom prst="rect">
            <a:avLst/>
          </a:prstGeom>
        </p:spPr>
        <p:txBody>
          <a:bodyPr wrap="square">
            <a:spAutoFit/>
          </a:bodyPr>
          <a:lstStyle/>
          <a:p>
            <a:r>
              <a:rPr lang="en-GB" altLang="en-US" b="1" kern="0" dirty="0">
                <a:solidFill>
                  <a:schemeClr val="bg1"/>
                </a:solidFill>
                <a:effectLst>
                  <a:outerShdw blurRad="38100" dist="38100" dir="2700000" algn="tl">
                    <a:srgbClr val="000000">
                      <a:alpha val="43137"/>
                    </a:srgbClr>
                  </a:outerShdw>
                </a:effectLst>
                <a:cs typeface="Arial" panose="020B0604020202020204" pitchFamily="34" charset="0"/>
              </a:rPr>
              <a:t>Thank you for watching…</a:t>
            </a:r>
          </a:p>
          <a:p>
            <a:endParaRPr lang="en-GB" altLang="en-US" b="1" kern="0" dirty="0">
              <a:solidFill>
                <a:schemeClr val="bg1"/>
              </a:solidFill>
              <a:effectLst>
                <a:outerShdw blurRad="38100" dist="38100" dir="2700000" algn="tl">
                  <a:srgbClr val="000000">
                    <a:alpha val="43137"/>
                  </a:srgbClr>
                </a:outerShdw>
              </a:effectLst>
              <a:cs typeface="Arial" panose="020B0604020202020204" pitchFamily="34" charset="0"/>
            </a:endParaRPr>
          </a:p>
          <a:p>
            <a:br>
              <a:rPr lang="en-GB" altLang="en-US" b="1" kern="0" dirty="0">
                <a:solidFill>
                  <a:schemeClr val="bg1"/>
                </a:solidFill>
                <a:effectLst>
                  <a:outerShdw blurRad="38100" dist="38100" dir="2700000" algn="tl">
                    <a:srgbClr val="000000">
                      <a:alpha val="43137"/>
                    </a:srgbClr>
                  </a:outerShdw>
                </a:effectLst>
                <a:cs typeface="Arial" panose="020B0604020202020204" pitchFamily="34" charset="0"/>
              </a:rPr>
            </a:br>
            <a:r>
              <a:rPr lang="en-GB" b="1" dirty="0">
                <a:solidFill>
                  <a:schemeClr val="bg1"/>
                </a:solidFill>
              </a:rPr>
              <a:t>UWTSD Birmingham Campus </a:t>
            </a:r>
            <a:endParaRPr lang="en-GB" dirty="0">
              <a:solidFill>
                <a:schemeClr val="bg1"/>
              </a:solidFill>
            </a:endParaRPr>
          </a:p>
          <a:p>
            <a:r>
              <a:rPr lang="en-GB" dirty="0">
                <a:solidFill>
                  <a:schemeClr val="bg1"/>
                </a:solidFill>
              </a:rPr>
              <a:t>Quay Place (Victoria House), Edward Street, Birmingham, B1 2RA</a:t>
            </a:r>
          </a:p>
          <a:p>
            <a:r>
              <a:rPr lang="en-GB" sz="2400" dirty="0">
                <a:solidFill>
                  <a:schemeClr val="bg1"/>
                </a:solidFill>
              </a:rPr>
              <a:t> </a:t>
            </a:r>
          </a:p>
        </p:txBody>
      </p:sp>
      <p:sp>
        <p:nvSpPr>
          <p:cNvPr id="3" name="Rectangle 2">
            <a:extLst>
              <a:ext uri="{FF2B5EF4-FFF2-40B4-BE49-F238E27FC236}">
                <a16:creationId xmlns:a16="http://schemas.microsoft.com/office/drawing/2014/main" id="{8B03F164-2296-436E-B6BE-5943D007EFC0}"/>
              </a:ext>
            </a:extLst>
          </p:cNvPr>
          <p:cNvSpPr/>
          <p:nvPr/>
        </p:nvSpPr>
        <p:spPr>
          <a:xfrm>
            <a:off x="3057328" y="1420354"/>
            <a:ext cx="3029343" cy="1323439"/>
          </a:xfrm>
          <a:prstGeom prst="rect">
            <a:avLst/>
          </a:prstGeom>
          <a:noFill/>
        </p:spPr>
        <p:txBody>
          <a:bodyPr wrap="square" lIns="91440" tIns="45720" rIns="91440" bIns="45720">
            <a:spAutoFit/>
          </a:bodyPr>
          <a:lstStyle/>
          <a:p>
            <a:pPr algn="ctr"/>
            <a:r>
              <a:rPr lang="en-US" sz="8000" b="0" u="sng" cap="none" spc="0" dirty="0">
                <a:ln w="0"/>
                <a:solidFill>
                  <a:schemeClr val="bg1"/>
                </a:solidFill>
                <a:effectLst>
                  <a:outerShdw blurRad="38100" dist="19050" dir="2700000" algn="tl" rotWithShape="0">
                    <a:schemeClr val="dk1">
                      <a:alpha val="40000"/>
                    </a:schemeClr>
                  </a:outerShdw>
                </a:effectLst>
              </a:rPr>
              <a:t>Q&amp;A</a:t>
            </a:r>
          </a:p>
        </p:txBody>
      </p:sp>
    </p:spTree>
    <p:extLst>
      <p:ext uri="{BB962C8B-B14F-4D97-AF65-F5344CB8AC3E}">
        <p14:creationId xmlns:p14="http://schemas.microsoft.com/office/powerpoint/2010/main" val="19201612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996</Words>
  <Application>Microsoft Office PowerPoint</Application>
  <PresentationFormat>On-screen Show (4:3)</PresentationFormat>
  <Paragraphs>129</Paragraphs>
  <Slides>17</Slides>
  <Notes>1</Notes>
  <HiddenSlides>1</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17</vt:i4>
      </vt:variant>
    </vt:vector>
  </HeadingPairs>
  <TitlesOfParts>
    <vt:vector size="31" baseType="lpstr">
      <vt:lpstr>-apple-system</vt:lpstr>
      <vt:lpstr>Century Gothic Paneuropean</vt:lpstr>
      <vt:lpstr>Century Gothic Paneuropean Bold</vt:lpstr>
      <vt:lpstr>Myriad Pro</vt:lpstr>
      <vt:lpstr>Myriad Pro (Body)</vt:lpstr>
      <vt:lpstr>Myriad Pro (Headings)</vt:lpstr>
      <vt:lpstr>ui-sans-serif</vt:lpstr>
      <vt:lpstr>Aptos</vt:lpstr>
      <vt:lpstr>Aptos Display</vt:lpstr>
      <vt:lpstr>Arial</vt:lpstr>
      <vt:lpstr>Calibri</vt:lpstr>
      <vt:lpstr>Wingdings</vt:lpstr>
      <vt:lpstr>20140311PresentationUWTSDTemplate</vt:lpstr>
      <vt:lpstr>Office Theme</vt:lpstr>
      <vt:lpstr>PowerPoint Presentation</vt:lpstr>
      <vt:lpstr>Finishing CertHE – What’s Next? </vt:lpstr>
      <vt:lpstr>BA (Hons) Leadership and Management Skills for the Workplace  </vt:lpstr>
      <vt:lpstr>BA (Hons) Leadership and Management Skills for the Workplace – Level 5&amp;6</vt:lpstr>
      <vt:lpstr>PowerPoint Presentation</vt:lpstr>
      <vt:lpstr>PowerPoint Presentation</vt:lpstr>
      <vt:lpstr>PowerPoint Presentation</vt:lpstr>
      <vt:lpstr>Student Finance </vt:lpstr>
      <vt:lpstr>PowerPoint Presentation</vt:lpstr>
      <vt:lpstr>  Introduce a Friend Scheme Introduce us to your friend and you'll both get a £250 Amazon voucher! (T&amp;C’s Apply)</vt:lpstr>
      <vt:lpstr>A word from your UWTSD Careers service</vt:lpstr>
      <vt:lpstr>Things to consider </vt:lpstr>
      <vt:lpstr>PowerPoint Presentation</vt:lpstr>
      <vt:lpstr>PowerPoint Presentation</vt:lpstr>
      <vt:lpstr>Birmingham Assessments </vt:lpstr>
      <vt:lpstr>Admissions Contact Information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Catarina Guerra</cp:lastModifiedBy>
  <cp:revision>89</cp:revision>
  <dcterms:created xsi:type="dcterms:W3CDTF">2015-04-14T15:21:28Z</dcterms:created>
  <dcterms:modified xsi:type="dcterms:W3CDTF">2026-09-14T14:45:57Z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