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8288000" cy="10287000"/>
  <p:notesSz cx="6858000" cy="9144000"/>
  <p:embeddedFontLst>
    <p:embeddedFont>
      <p:font typeface="Anton" pitchFamily="2" charset="0"/>
      <p:regular r:id="rId18"/>
    </p:embeddedFont>
    <p:embeddedFont>
      <p:font typeface="DM Sans" pitchFamily="2" charset="0"/>
      <p:regular r:id="rId19"/>
    </p:embeddedFont>
    <p:embeddedFont>
      <p:font typeface="DM Sans Bold" panose="020B0604020202020204"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25" d="100"/>
          <a:sy n="25" d="100"/>
        </p:scale>
        <p:origin x="1524" y="22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10.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3.jpeg"/><Relationship Id="rId7" Type="http://schemas.openxmlformats.org/officeDocument/2006/relationships/image" Target="../media/image4.png"/><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10" Type="http://schemas.openxmlformats.org/officeDocument/2006/relationships/image" Target="../media/image21.png"/><Relationship Id="rId4" Type="http://schemas.openxmlformats.org/officeDocument/2006/relationships/image" Target="../media/image16.jpeg"/><Relationship Id="rId9" Type="http://schemas.openxmlformats.org/officeDocument/2006/relationships/image" Target="../media/image20.png"/></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26.pn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png"/><Relationship Id="rId4" Type="http://schemas.openxmlformats.org/officeDocument/2006/relationships/image" Target="../media/image24.png"/><Relationship Id="rId9"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www.statista.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66C4"/>
        </a:solidFill>
        <a:effectLst/>
      </p:bgPr>
    </p:bg>
    <p:spTree>
      <p:nvGrpSpPr>
        <p:cNvPr id="1" name=""/>
        <p:cNvGrpSpPr/>
        <p:nvPr/>
      </p:nvGrpSpPr>
      <p:grpSpPr>
        <a:xfrm>
          <a:off x="0" y="0"/>
          <a:ext cx="0" cy="0"/>
          <a:chOff x="0" y="0"/>
          <a:chExt cx="0" cy="0"/>
        </a:xfrm>
      </p:grpSpPr>
      <p:sp>
        <p:nvSpPr>
          <p:cNvPr id="2" name="Freeform 2"/>
          <p:cNvSpPr/>
          <p:nvPr/>
        </p:nvSpPr>
        <p:spPr>
          <a:xfrm>
            <a:off x="0" y="10260040"/>
            <a:ext cx="6970091" cy="10287000"/>
          </a:xfrm>
          <a:custGeom>
            <a:avLst/>
            <a:gdLst/>
            <a:ahLst/>
            <a:cxnLst/>
            <a:rect l="l" t="t" r="r" b="b"/>
            <a:pathLst>
              <a:path w="6970091" h="10287000">
                <a:moveTo>
                  <a:pt x="0" y="0"/>
                </a:moveTo>
                <a:lnTo>
                  <a:pt x="6970091" y="0"/>
                </a:lnTo>
                <a:lnTo>
                  <a:pt x="6970091" y="10287000"/>
                </a:lnTo>
                <a:lnTo>
                  <a:pt x="0" y="10287000"/>
                </a:lnTo>
                <a:lnTo>
                  <a:pt x="0" y="0"/>
                </a:lnTo>
                <a:close/>
              </a:path>
            </a:pathLst>
          </a:custGeom>
          <a:blipFill>
            <a:blip r:embed="rId2">
              <a:alphaModFix amt="0"/>
            </a:blip>
            <a:stretch>
              <a:fillRect l="-3833" t="-8535" r="-159877" b="-10511"/>
            </a:stretch>
          </a:blipFill>
        </p:spPr>
        <p:txBody>
          <a:bodyPr/>
          <a:lstStyle/>
          <a:p>
            <a:endParaRPr lang="en-GB"/>
          </a:p>
        </p:txBody>
      </p:sp>
      <p:grpSp>
        <p:nvGrpSpPr>
          <p:cNvPr id="3" name="Group 3"/>
          <p:cNvGrpSpPr/>
          <p:nvPr/>
        </p:nvGrpSpPr>
        <p:grpSpPr>
          <a:xfrm>
            <a:off x="812601" y="-234485"/>
            <a:ext cx="17189535" cy="19562343"/>
            <a:chOff x="0" y="0"/>
            <a:chExt cx="22919380" cy="26083125"/>
          </a:xfrm>
        </p:grpSpPr>
        <p:sp>
          <p:nvSpPr>
            <p:cNvPr id="4" name="Freeform 4"/>
            <p:cNvSpPr/>
            <p:nvPr/>
          </p:nvSpPr>
          <p:spPr>
            <a:xfrm>
              <a:off x="4034654" y="9547530"/>
              <a:ext cx="693008" cy="695617"/>
            </a:xfrm>
            <a:custGeom>
              <a:avLst/>
              <a:gdLst/>
              <a:ahLst/>
              <a:cxnLst/>
              <a:rect l="l" t="t" r="r" b="b"/>
              <a:pathLst>
                <a:path w="693008" h="695617">
                  <a:moveTo>
                    <a:pt x="0" y="0"/>
                  </a:moveTo>
                  <a:lnTo>
                    <a:pt x="693008" y="0"/>
                  </a:lnTo>
                  <a:lnTo>
                    <a:pt x="693008" y="695617"/>
                  </a:lnTo>
                  <a:lnTo>
                    <a:pt x="0" y="695617"/>
                  </a:lnTo>
                  <a:lnTo>
                    <a:pt x="0" y="0"/>
                  </a:lnTo>
                  <a:close/>
                </a:path>
              </a:pathLst>
            </a:custGeom>
            <a:blipFill>
              <a:blip r:embed="rId3"/>
              <a:stretch>
                <a:fillRect/>
              </a:stretch>
            </a:blipFill>
          </p:spPr>
          <p:txBody>
            <a:bodyPr/>
            <a:lstStyle/>
            <a:p>
              <a:endParaRPr lang="en-GB"/>
            </a:p>
          </p:txBody>
        </p:sp>
        <p:sp>
          <p:nvSpPr>
            <p:cNvPr id="5" name="Freeform 5"/>
            <p:cNvSpPr/>
            <p:nvPr/>
          </p:nvSpPr>
          <p:spPr>
            <a:xfrm>
              <a:off x="0" y="3496692"/>
              <a:ext cx="288132" cy="289217"/>
            </a:xfrm>
            <a:custGeom>
              <a:avLst/>
              <a:gdLst/>
              <a:ahLst/>
              <a:cxnLst/>
              <a:rect l="l" t="t" r="r" b="b"/>
              <a:pathLst>
                <a:path w="288132" h="289217">
                  <a:moveTo>
                    <a:pt x="0" y="0"/>
                  </a:moveTo>
                  <a:lnTo>
                    <a:pt x="288132" y="0"/>
                  </a:lnTo>
                  <a:lnTo>
                    <a:pt x="288132" y="289217"/>
                  </a:lnTo>
                  <a:lnTo>
                    <a:pt x="0" y="289217"/>
                  </a:lnTo>
                  <a:lnTo>
                    <a:pt x="0" y="0"/>
                  </a:lnTo>
                  <a:close/>
                </a:path>
              </a:pathLst>
            </a:custGeom>
            <a:blipFill>
              <a:blip r:embed="rId3"/>
              <a:stretch>
                <a:fillRect/>
              </a:stretch>
            </a:blipFill>
          </p:spPr>
          <p:txBody>
            <a:bodyPr/>
            <a:lstStyle/>
            <a:p>
              <a:endParaRPr lang="en-GB"/>
            </a:p>
          </p:txBody>
        </p:sp>
        <p:sp>
          <p:nvSpPr>
            <p:cNvPr id="6" name="Freeform 6"/>
            <p:cNvSpPr/>
            <p:nvPr/>
          </p:nvSpPr>
          <p:spPr>
            <a:xfrm>
              <a:off x="13399047" y="0"/>
              <a:ext cx="693008" cy="695617"/>
            </a:xfrm>
            <a:custGeom>
              <a:avLst/>
              <a:gdLst/>
              <a:ahLst/>
              <a:cxnLst/>
              <a:rect l="l" t="t" r="r" b="b"/>
              <a:pathLst>
                <a:path w="693008" h="695617">
                  <a:moveTo>
                    <a:pt x="0" y="0"/>
                  </a:moveTo>
                  <a:lnTo>
                    <a:pt x="693008" y="0"/>
                  </a:lnTo>
                  <a:lnTo>
                    <a:pt x="693008" y="695617"/>
                  </a:lnTo>
                  <a:lnTo>
                    <a:pt x="0" y="695617"/>
                  </a:lnTo>
                  <a:lnTo>
                    <a:pt x="0" y="0"/>
                  </a:lnTo>
                  <a:close/>
                </a:path>
              </a:pathLst>
            </a:custGeom>
            <a:blipFill>
              <a:blip r:embed="rId3"/>
              <a:stretch>
                <a:fillRect/>
              </a:stretch>
            </a:blipFill>
          </p:spPr>
          <p:txBody>
            <a:bodyPr/>
            <a:lstStyle/>
            <a:p>
              <a:endParaRPr lang="en-GB"/>
            </a:p>
          </p:txBody>
        </p:sp>
        <p:sp>
          <p:nvSpPr>
            <p:cNvPr id="7" name="Freeform 7"/>
            <p:cNvSpPr/>
            <p:nvPr/>
          </p:nvSpPr>
          <p:spPr>
            <a:xfrm>
              <a:off x="16664668" y="5318994"/>
              <a:ext cx="474937" cy="476725"/>
            </a:xfrm>
            <a:custGeom>
              <a:avLst/>
              <a:gdLst/>
              <a:ahLst/>
              <a:cxnLst/>
              <a:rect l="l" t="t" r="r" b="b"/>
              <a:pathLst>
                <a:path w="474937" h="476725">
                  <a:moveTo>
                    <a:pt x="0" y="0"/>
                  </a:moveTo>
                  <a:lnTo>
                    <a:pt x="474936" y="0"/>
                  </a:lnTo>
                  <a:lnTo>
                    <a:pt x="474936" y="476725"/>
                  </a:lnTo>
                  <a:lnTo>
                    <a:pt x="0" y="476725"/>
                  </a:lnTo>
                  <a:lnTo>
                    <a:pt x="0" y="0"/>
                  </a:lnTo>
                  <a:close/>
                </a:path>
              </a:pathLst>
            </a:custGeom>
            <a:blipFill>
              <a:blip r:embed="rId3"/>
              <a:stretch>
                <a:fillRect/>
              </a:stretch>
            </a:blipFill>
          </p:spPr>
          <p:txBody>
            <a:bodyPr/>
            <a:lstStyle/>
            <a:p>
              <a:endParaRPr lang="en-GB"/>
            </a:p>
          </p:txBody>
        </p:sp>
        <p:sp>
          <p:nvSpPr>
            <p:cNvPr id="8" name="Freeform 8"/>
            <p:cNvSpPr/>
            <p:nvPr/>
          </p:nvSpPr>
          <p:spPr>
            <a:xfrm>
              <a:off x="13745551" y="12564838"/>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sp>
          <p:nvSpPr>
            <p:cNvPr id="9" name="Freeform 9"/>
            <p:cNvSpPr/>
            <p:nvPr/>
          </p:nvSpPr>
          <p:spPr>
            <a:xfrm>
              <a:off x="19302721" y="4100868"/>
              <a:ext cx="879813" cy="883125"/>
            </a:xfrm>
            <a:custGeom>
              <a:avLst/>
              <a:gdLst/>
              <a:ahLst/>
              <a:cxnLst/>
              <a:rect l="l" t="t" r="r" b="b"/>
              <a:pathLst>
                <a:path w="879813" h="883125">
                  <a:moveTo>
                    <a:pt x="0" y="0"/>
                  </a:moveTo>
                  <a:lnTo>
                    <a:pt x="879813" y="0"/>
                  </a:lnTo>
                  <a:lnTo>
                    <a:pt x="879813" y="883124"/>
                  </a:lnTo>
                  <a:lnTo>
                    <a:pt x="0" y="883124"/>
                  </a:lnTo>
                  <a:lnTo>
                    <a:pt x="0" y="0"/>
                  </a:lnTo>
                  <a:close/>
                </a:path>
              </a:pathLst>
            </a:custGeom>
            <a:blipFill>
              <a:blip r:embed="rId3"/>
              <a:stretch>
                <a:fillRect/>
              </a:stretch>
            </a:blipFill>
          </p:spPr>
          <p:txBody>
            <a:bodyPr/>
            <a:lstStyle/>
            <a:p>
              <a:endParaRPr lang="en-GB"/>
            </a:p>
          </p:txBody>
        </p:sp>
        <p:sp>
          <p:nvSpPr>
            <p:cNvPr id="10" name="Freeform 10"/>
            <p:cNvSpPr/>
            <p:nvPr/>
          </p:nvSpPr>
          <p:spPr>
            <a:xfrm>
              <a:off x="144066" y="12564838"/>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sp>
          <p:nvSpPr>
            <p:cNvPr id="11" name="Freeform 11"/>
            <p:cNvSpPr/>
            <p:nvPr/>
          </p:nvSpPr>
          <p:spPr>
            <a:xfrm>
              <a:off x="5857851" y="1915428"/>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12" name="Freeform 12"/>
            <p:cNvSpPr/>
            <p:nvPr/>
          </p:nvSpPr>
          <p:spPr>
            <a:xfrm>
              <a:off x="21453995" y="11122852"/>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sp>
          <p:nvSpPr>
            <p:cNvPr id="13" name="Freeform 13"/>
            <p:cNvSpPr/>
            <p:nvPr/>
          </p:nvSpPr>
          <p:spPr>
            <a:xfrm>
              <a:off x="7466539" y="7724362"/>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14" name="Freeform 14"/>
            <p:cNvSpPr/>
            <p:nvPr/>
          </p:nvSpPr>
          <p:spPr>
            <a:xfrm>
              <a:off x="10253336" y="1793016"/>
              <a:ext cx="474937" cy="476725"/>
            </a:xfrm>
            <a:custGeom>
              <a:avLst/>
              <a:gdLst/>
              <a:ahLst/>
              <a:cxnLst/>
              <a:rect l="l" t="t" r="r" b="b"/>
              <a:pathLst>
                <a:path w="474937" h="476725">
                  <a:moveTo>
                    <a:pt x="0" y="0"/>
                  </a:moveTo>
                  <a:lnTo>
                    <a:pt x="474936" y="0"/>
                  </a:lnTo>
                  <a:lnTo>
                    <a:pt x="474936" y="476725"/>
                  </a:lnTo>
                  <a:lnTo>
                    <a:pt x="0" y="476725"/>
                  </a:lnTo>
                  <a:lnTo>
                    <a:pt x="0" y="0"/>
                  </a:lnTo>
                  <a:close/>
                </a:path>
              </a:pathLst>
            </a:custGeom>
            <a:blipFill>
              <a:blip r:embed="rId3"/>
              <a:stretch>
                <a:fillRect/>
              </a:stretch>
            </a:blipFill>
          </p:spPr>
          <p:txBody>
            <a:bodyPr/>
            <a:lstStyle/>
            <a:p>
              <a:endParaRPr lang="en-GB"/>
            </a:p>
          </p:txBody>
        </p:sp>
        <p:sp>
          <p:nvSpPr>
            <p:cNvPr id="15" name="Freeform 15"/>
            <p:cNvSpPr/>
            <p:nvPr/>
          </p:nvSpPr>
          <p:spPr>
            <a:xfrm>
              <a:off x="14856192" y="10243147"/>
              <a:ext cx="474937" cy="476725"/>
            </a:xfrm>
            <a:custGeom>
              <a:avLst/>
              <a:gdLst/>
              <a:ahLst/>
              <a:cxnLst/>
              <a:rect l="l" t="t" r="r" b="b"/>
              <a:pathLst>
                <a:path w="474937" h="476725">
                  <a:moveTo>
                    <a:pt x="0" y="0"/>
                  </a:moveTo>
                  <a:lnTo>
                    <a:pt x="474936" y="0"/>
                  </a:lnTo>
                  <a:lnTo>
                    <a:pt x="474936" y="476725"/>
                  </a:lnTo>
                  <a:lnTo>
                    <a:pt x="0" y="476725"/>
                  </a:lnTo>
                  <a:lnTo>
                    <a:pt x="0" y="0"/>
                  </a:lnTo>
                  <a:close/>
                </a:path>
              </a:pathLst>
            </a:custGeom>
            <a:blipFill>
              <a:blip r:embed="rId3"/>
              <a:stretch>
                <a:fillRect/>
              </a:stretch>
            </a:blipFill>
          </p:spPr>
          <p:txBody>
            <a:bodyPr/>
            <a:lstStyle/>
            <a:p>
              <a:endParaRPr lang="en-GB"/>
            </a:p>
          </p:txBody>
        </p:sp>
        <p:sp>
          <p:nvSpPr>
            <p:cNvPr id="16" name="Freeform 16"/>
            <p:cNvSpPr/>
            <p:nvPr/>
          </p:nvSpPr>
          <p:spPr>
            <a:xfrm>
              <a:off x="3797186" y="6542293"/>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17" name="Freeform 17"/>
            <p:cNvSpPr/>
            <p:nvPr/>
          </p:nvSpPr>
          <p:spPr>
            <a:xfrm>
              <a:off x="1601238" y="8201087"/>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sp>
          <p:nvSpPr>
            <p:cNvPr id="18" name="Freeform 18"/>
            <p:cNvSpPr/>
            <p:nvPr/>
          </p:nvSpPr>
          <p:spPr>
            <a:xfrm>
              <a:off x="21691464" y="4507268"/>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sp>
          <p:nvSpPr>
            <p:cNvPr id="19" name="Freeform 19"/>
            <p:cNvSpPr/>
            <p:nvPr/>
          </p:nvSpPr>
          <p:spPr>
            <a:xfrm>
              <a:off x="18654298" y="10243147"/>
              <a:ext cx="474937" cy="476725"/>
            </a:xfrm>
            <a:custGeom>
              <a:avLst/>
              <a:gdLst/>
              <a:ahLst/>
              <a:cxnLst/>
              <a:rect l="l" t="t" r="r" b="b"/>
              <a:pathLst>
                <a:path w="474937" h="476725">
                  <a:moveTo>
                    <a:pt x="0" y="0"/>
                  </a:moveTo>
                  <a:lnTo>
                    <a:pt x="474936" y="0"/>
                  </a:lnTo>
                  <a:lnTo>
                    <a:pt x="474936" y="476725"/>
                  </a:lnTo>
                  <a:lnTo>
                    <a:pt x="0" y="476725"/>
                  </a:lnTo>
                  <a:lnTo>
                    <a:pt x="0" y="0"/>
                  </a:lnTo>
                  <a:close/>
                </a:path>
              </a:pathLst>
            </a:custGeom>
            <a:blipFill>
              <a:blip r:embed="rId3"/>
              <a:stretch>
                <a:fillRect/>
              </a:stretch>
            </a:blipFill>
          </p:spPr>
          <p:txBody>
            <a:bodyPr/>
            <a:lstStyle/>
            <a:p>
              <a:endParaRPr lang="en-GB"/>
            </a:p>
          </p:txBody>
        </p:sp>
        <p:sp>
          <p:nvSpPr>
            <p:cNvPr id="20" name="Freeform 20"/>
            <p:cNvSpPr/>
            <p:nvPr/>
          </p:nvSpPr>
          <p:spPr>
            <a:xfrm>
              <a:off x="15760045" y="1302756"/>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sp>
          <p:nvSpPr>
            <p:cNvPr id="21" name="Freeform 21"/>
            <p:cNvSpPr/>
            <p:nvPr/>
          </p:nvSpPr>
          <p:spPr>
            <a:xfrm>
              <a:off x="16234982" y="6693922"/>
              <a:ext cx="474937" cy="476725"/>
            </a:xfrm>
            <a:custGeom>
              <a:avLst/>
              <a:gdLst/>
              <a:ahLst/>
              <a:cxnLst/>
              <a:rect l="l" t="t" r="r" b="b"/>
              <a:pathLst>
                <a:path w="474937" h="476725">
                  <a:moveTo>
                    <a:pt x="0" y="0"/>
                  </a:moveTo>
                  <a:lnTo>
                    <a:pt x="474936" y="0"/>
                  </a:lnTo>
                  <a:lnTo>
                    <a:pt x="474936" y="476724"/>
                  </a:lnTo>
                  <a:lnTo>
                    <a:pt x="0" y="476724"/>
                  </a:lnTo>
                  <a:lnTo>
                    <a:pt x="0" y="0"/>
                  </a:lnTo>
                  <a:close/>
                </a:path>
              </a:pathLst>
            </a:custGeom>
            <a:blipFill>
              <a:blip r:embed="rId3"/>
              <a:stretch>
                <a:fillRect/>
              </a:stretch>
            </a:blipFill>
          </p:spPr>
          <p:txBody>
            <a:bodyPr/>
            <a:lstStyle/>
            <a:p>
              <a:endParaRPr lang="en-GB"/>
            </a:p>
          </p:txBody>
        </p:sp>
        <p:sp>
          <p:nvSpPr>
            <p:cNvPr id="22" name="Freeform 22"/>
            <p:cNvSpPr/>
            <p:nvPr/>
          </p:nvSpPr>
          <p:spPr>
            <a:xfrm>
              <a:off x="4787634" y="22589092"/>
              <a:ext cx="693008" cy="695617"/>
            </a:xfrm>
            <a:custGeom>
              <a:avLst/>
              <a:gdLst/>
              <a:ahLst/>
              <a:cxnLst/>
              <a:rect l="l" t="t" r="r" b="b"/>
              <a:pathLst>
                <a:path w="693008" h="695617">
                  <a:moveTo>
                    <a:pt x="0" y="0"/>
                  </a:moveTo>
                  <a:lnTo>
                    <a:pt x="693008" y="0"/>
                  </a:lnTo>
                  <a:lnTo>
                    <a:pt x="693008" y="695617"/>
                  </a:lnTo>
                  <a:lnTo>
                    <a:pt x="0" y="695617"/>
                  </a:lnTo>
                  <a:lnTo>
                    <a:pt x="0" y="0"/>
                  </a:lnTo>
                  <a:close/>
                </a:path>
              </a:pathLst>
            </a:custGeom>
            <a:blipFill>
              <a:blip r:embed="rId3"/>
              <a:stretch>
                <a:fillRect/>
              </a:stretch>
            </a:blipFill>
          </p:spPr>
          <p:txBody>
            <a:bodyPr/>
            <a:lstStyle/>
            <a:p>
              <a:endParaRPr lang="en-GB"/>
            </a:p>
          </p:txBody>
        </p:sp>
        <p:sp>
          <p:nvSpPr>
            <p:cNvPr id="23" name="Freeform 23"/>
            <p:cNvSpPr/>
            <p:nvPr/>
          </p:nvSpPr>
          <p:spPr>
            <a:xfrm>
              <a:off x="752980" y="16538254"/>
              <a:ext cx="288132" cy="289217"/>
            </a:xfrm>
            <a:custGeom>
              <a:avLst/>
              <a:gdLst/>
              <a:ahLst/>
              <a:cxnLst/>
              <a:rect l="l" t="t" r="r" b="b"/>
              <a:pathLst>
                <a:path w="288132" h="289217">
                  <a:moveTo>
                    <a:pt x="0" y="0"/>
                  </a:moveTo>
                  <a:lnTo>
                    <a:pt x="288132" y="0"/>
                  </a:lnTo>
                  <a:lnTo>
                    <a:pt x="288132" y="289217"/>
                  </a:lnTo>
                  <a:lnTo>
                    <a:pt x="0" y="289217"/>
                  </a:lnTo>
                  <a:lnTo>
                    <a:pt x="0" y="0"/>
                  </a:lnTo>
                  <a:close/>
                </a:path>
              </a:pathLst>
            </a:custGeom>
            <a:blipFill>
              <a:blip r:embed="rId3"/>
              <a:stretch>
                <a:fillRect/>
              </a:stretch>
            </a:blipFill>
          </p:spPr>
          <p:txBody>
            <a:bodyPr/>
            <a:lstStyle/>
            <a:p>
              <a:endParaRPr lang="en-GB"/>
            </a:p>
          </p:txBody>
        </p:sp>
        <p:sp>
          <p:nvSpPr>
            <p:cNvPr id="24" name="Freeform 24"/>
            <p:cNvSpPr/>
            <p:nvPr/>
          </p:nvSpPr>
          <p:spPr>
            <a:xfrm>
              <a:off x="14152026" y="13041562"/>
              <a:ext cx="693008" cy="695617"/>
            </a:xfrm>
            <a:custGeom>
              <a:avLst/>
              <a:gdLst/>
              <a:ahLst/>
              <a:cxnLst/>
              <a:rect l="l" t="t" r="r" b="b"/>
              <a:pathLst>
                <a:path w="693008" h="695617">
                  <a:moveTo>
                    <a:pt x="0" y="0"/>
                  </a:moveTo>
                  <a:lnTo>
                    <a:pt x="693009" y="0"/>
                  </a:lnTo>
                  <a:lnTo>
                    <a:pt x="693009" y="695617"/>
                  </a:lnTo>
                  <a:lnTo>
                    <a:pt x="0" y="695617"/>
                  </a:lnTo>
                  <a:lnTo>
                    <a:pt x="0" y="0"/>
                  </a:lnTo>
                  <a:close/>
                </a:path>
              </a:pathLst>
            </a:custGeom>
            <a:blipFill>
              <a:blip r:embed="rId3"/>
              <a:stretch>
                <a:fillRect/>
              </a:stretch>
            </a:blipFill>
          </p:spPr>
          <p:txBody>
            <a:bodyPr/>
            <a:lstStyle/>
            <a:p>
              <a:endParaRPr lang="en-GB"/>
            </a:p>
          </p:txBody>
        </p:sp>
        <p:sp>
          <p:nvSpPr>
            <p:cNvPr id="25" name="Freeform 25"/>
            <p:cNvSpPr/>
            <p:nvPr/>
          </p:nvSpPr>
          <p:spPr>
            <a:xfrm>
              <a:off x="17417647" y="18360557"/>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sp>
          <p:nvSpPr>
            <p:cNvPr id="26" name="Freeform 26"/>
            <p:cNvSpPr/>
            <p:nvPr/>
          </p:nvSpPr>
          <p:spPr>
            <a:xfrm>
              <a:off x="14498530" y="25606400"/>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27" name="Freeform 27"/>
            <p:cNvSpPr/>
            <p:nvPr/>
          </p:nvSpPr>
          <p:spPr>
            <a:xfrm>
              <a:off x="20055701" y="17142430"/>
              <a:ext cx="879813" cy="883125"/>
            </a:xfrm>
            <a:custGeom>
              <a:avLst/>
              <a:gdLst/>
              <a:ahLst/>
              <a:cxnLst/>
              <a:rect l="l" t="t" r="r" b="b"/>
              <a:pathLst>
                <a:path w="879813" h="883125">
                  <a:moveTo>
                    <a:pt x="0" y="0"/>
                  </a:moveTo>
                  <a:lnTo>
                    <a:pt x="879813" y="0"/>
                  </a:lnTo>
                  <a:lnTo>
                    <a:pt x="879813" y="883125"/>
                  </a:lnTo>
                  <a:lnTo>
                    <a:pt x="0" y="883125"/>
                  </a:lnTo>
                  <a:lnTo>
                    <a:pt x="0" y="0"/>
                  </a:lnTo>
                  <a:close/>
                </a:path>
              </a:pathLst>
            </a:custGeom>
            <a:blipFill>
              <a:blip r:embed="rId3"/>
              <a:stretch>
                <a:fillRect/>
              </a:stretch>
            </a:blipFill>
          </p:spPr>
          <p:txBody>
            <a:bodyPr/>
            <a:lstStyle/>
            <a:p>
              <a:endParaRPr lang="en-GB"/>
            </a:p>
          </p:txBody>
        </p:sp>
        <p:sp>
          <p:nvSpPr>
            <p:cNvPr id="28" name="Freeform 28"/>
            <p:cNvSpPr/>
            <p:nvPr/>
          </p:nvSpPr>
          <p:spPr>
            <a:xfrm>
              <a:off x="897046" y="25606400"/>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29" name="Freeform 29"/>
            <p:cNvSpPr/>
            <p:nvPr/>
          </p:nvSpPr>
          <p:spPr>
            <a:xfrm>
              <a:off x="6610831" y="14956991"/>
              <a:ext cx="474937" cy="476725"/>
            </a:xfrm>
            <a:custGeom>
              <a:avLst/>
              <a:gdLst/>
              <a:ahLst/>
              <a:cxnLst/>
              <a:rect l="l" t="t" r="r" b="b"/>
              <a:pathLst>
                <a:path w="474937" h="476725">
                  <a:moveTo>
                    <a:pt x="0" y="0"/>
                  </a:moveTo>
                  <a:lnTo>
                    <a:pt x="474936" y="0"/>
                  </a:lnTo>
                  <a:lnTo>
                    <a:pt x="474936" y="476724"/>
                  </a:lnTo>
                  <a:lnTo>
                    <a:pt x="0" y="476724"/>
                  </a:lnTo>
                  <a:lnTo>
                    <a:pt x="0" y="0"/>
                  </a:lnTo>
                  <a:close/>
                </a:path>
              </a:pathLst>
            </a:custGeom>
            <a:blipFill>
              <a:blip r:embed="rId3"/>
              <a:stretch>
                <a:fillRect/>
              </a:stretch>
            </a:blipFill>
          </p:spPr>
          <p:txBody>
            <a:bodyPr/>
            <a:lstStyle/>
            <a:p>
              <a:endParaRPr lang="en-GB"/>
            </a:p>
          </p:txBody>
        </p:sp>
        <p:sp>
          <p:nvSpPr>
            <p:cNvPr id="30" name="Freeform 30"/>
            <p:cNvSpPr/>
            <p:nvPr/>
          </p:nvSpPr>
          <p:spPr>
            <a:xfrm>
              <a:off x="22206975" y="24164414"/>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31" name="Freeform 31"/>
            <p:cNvSpPr/>
            <p:nvPr/>
          </p:nvSpPr>
          <p:spPr>
            <a:xfrm>
              <a:off x="8219519" y="20765925"/>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sp>
          <p:nvSpPr>
            <p:cNvPr id="32" name="Freeform 32"/>
            <p:cNvSpPr/>
            <p:nvPr/>
          </p:nvSpPr>
          <p:spPr>
            <a:xfrm>
              <a:off x="11006315" y="14834578"/>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33" name="Freeform 33"/>
            <p:cNvSpPr/>
            <p:nvPr/>
          </p:nvSpPr>
          <p:spPr>
            <a:xfrm>
              <a:off x="15609171" y="23284709"/>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34" name="Freeform 34"/>
            <p:cNvSpPr/>
            <p:nvPr/>
          </p:nvSpPr>
          <p:spPr>
            <a:xfrm>
              <a:off x="4550165" y="19583855"/>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35" name="Freeform 35"/>
            <p:cNvSpPr/>
            <p:nvPr/>
          </p:nvSpPr>
          <p:spPr>
            <a:xfrm>
              <a:off x="2354218" y="21242649"/>
              <a:ext cx="474937" cy="476725"/>
            </a:xfrm>
            <a:custGeom>
              <a:avLst/>
              <a:gdLst/>
              <a:ahLst/>
              <a:cxnLst/>
              <a:rect l="l" t="t" r="r" b="b"/>
              <a:pathLst>
                <a:path w="474937" h="476725">
                  <a:moveTo>
                    <a:pt x="0" y="0"/>
                  </a:moveTo>
                  <a:lnTo>
                    <a:pt x="474936" y="0"/>
                  </a:lnTo>
                  <a:lnTo>
                    <a:pt x="474936" y="476725"/>
                  </a:lnTo>
                  <a:lnTo>
                    <a:pt x="0" y="476725"/>
                  </a:lnTo>
                  <a:lnTo>
                    <a:pt x="0" y="0"/>
                  </a:lnTo>
                  <a:close/>
                </a:path>
              </a:pathLst>
            </a:custGeom>
            <a:blipFill>
              <a:blip r:embed="rId3"/>
              <a:stretch>
                <a:fillRect/>
              </a:stretch>
            </a:blipFill>
          </p:spPr>
          <p:txBody>
            <a:bodyPr/>
            <a:lstStyle/>
            <a:p>
              <a:endParaRPr lang="en-GB"/>
            </a:p>
          </p:txBody>
        </p:sp>
        <p:sp>
          <p:nvSpPr>
            <p:cNvPr id="36" name="Freeform 36"/>
            <p:cNvSpPr/>
            <p:nvPr/>
          </p:nvSpPr>
          <p:spPr>
            <a:xfrm>
              <a:off x="22444444" y="17548830"/>
              <a:ext cx="474937" cy="476725"/>
            </a:xfrm>
            <a:custGeom>
              <a:avLst/>
              <a:gdLst/>
              <a:ahLst/>
              <a:cxnLst/>
              <a:rect l="l" t="t" r="r" b="b"/>
              <a:pathLst>
                <a:path w="474937" h="476725">
                  <a:moveTo>
                    <a:pt x="0" y="0"/>
                  </a:moveTo>
                  <a:lnTo>
                    <a:pt x="474936" y="0"/>
                  </a:lnTo>
                  <a:lnTo>
                    <a:pt x="474936" y="476725"/>
                  </a:lnTo>
                  <a:lnTo>
                    <a:pt x="0" y="476725"/>
                  </a:lnTo>
                  <a:lnTo>
                    <a:pt x="0" y="0"/>
                  </a:lnTo>
                  <a:close/>
                </a:path>
              </a:pathLst>
            </a:custGeom>
            <a:blipFill>
              <a:blip r:embed="rId3"/>
              <a:stretch>
                <a:fillRect/>
              </a:stretch>
            </a:blipFill>
          </p:spPr>
          <p:txBody>
            <a:bodyPr/>
            <a:lstStyle/>
            <a:p>
              <a:endParaRPr lang="en-GB"/>
            </a:p>
          </p:txBody>
        </p:sp>
        <p:sp>
          <p:nvSpPr>
            <p:cNvPr id="37" name="Freeform 37"/>
            <p:cNvSpPr/>
            <p:nvPr/>
          </p:nvSpPr>
          <p:spPr>
            <a:xfrm>
              <a:off x="19407277" y="23284709"/>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38" name="Freeform 38"/>
            <p:cNvSpPr/>
            <p:nvPr/>
          </p:nvSpPr>
          <p:spPr>
            <a:xfrm>
              <a:off x="16513024" y="14344318"/>
              <a:ext cx="474937" cy="476725"/>
            </a:xfrm>
            <a:custGeom>
              <a:avLst/>
              <a:gdLst/>
              <a:ahLst/>
              <a:cxnLst/>
              <a:rect l="l" t="t" r="r" b="b"/>
              <a:pathLst>
                <a:path w="474937" h="476725">
                  <a:moveTo>
                    <a:pt x="0" y="0"/>
                  </a:moveTo>
                  <a:lnTo>
                    <a:pt x="474937" y="0"/>
                  </a:lnTo>
                  <a:lnTo>
                    <a:pt x="474937" y="476725"/>
                  </a:lnTo>
                  <a:lnTo>
                    <a:pt x="0" y="476725"/>
                  </a:lnTo>
                  <a:lnTo>
                    <a:pt x="0" y="0"/>
                  </a:lnTo>
                  <a:close/>
                </a:path>
              </a:pathLst>
            </a:custGeom>
            <a:blipFill>
              <a:blip r:embed="rId3"/>
              <a:stretch>
                <a:fillRect/>
              </a:stretch>
            </a:blipFill>
          </p:spPr>
          <p:txBody>
            <a:bodyPr/>
            <a:lstStyle/>
            <a:p>
              <a:endParaRPr lang="en-GB"/>
            </a:p>
          </p:txBody>
        </p:sp>
        <p:sp>
          <p:nvSpPr>
            <p:cNvPr id="39" name="Freeform 39"/>
            <p:cNvSpPr/>
            <p:nvPr/>
          </p:nvSpPr>
          <p:spPr>
            <a:xfrm>
              <a:off x="16987961" y="19735484"/>
              <a:ext cx="474937" cy="476725"/>
            </a:xfrm>
            <a:custGeom>
              <a:avLst/>
              <a:gdLst/>
              <a:ahLst/>
              <a:cxnLst/>
              <a:rect l="l" t="t" r="r" b="b"/>
              <a:pathLst>
                <a:path w="474937" h="476725">
                  <a:moveTo>
                    <a:pt x="0" y="0"/>
                  </a:moveTo>
                  <a:lnTo>
                    <a:pt x="474937" y="0"/>
                  </a:lnTo>
                  <a:lnTo>
                    <a:pt x="474937" y="476724"/>
                  </a:lnTo>
                  <a:lnTo>
                    <a:pt x="0" y="476724"/>
                  </a:lnTo>
                  <a:lnTo>
                    <a:pt x="0" y="0"/>
                  </a:lnTo>
                  <a:close/>
                </a:path>
              </a:pathLst>
            </a:custGeom>
            <a:blipFill>
              <a:blip r:embed="rId3"/>
              <a:stretch>
                <a:fillRect/>
              </a:stretch>
            </a:blipFill>
          </p:spPr>
          <p:txBody>
            <a:bodyPr/>
            <a:lstStyle/>
            <a:p>
              <a:endParaRPr lang="en-GB"/>
            </a:p>
          </p:txBody>
        </p:sp>
      </p:grpSp>
      <p:grpSp>
        <p:nvGrpSpPr>
          <p:cNvPr id="40" name="Group 40"/>
          <p:cNvGrpSpPr/>
          <p:nvPr/>
        </p:nvGrpSpPr>
        <p:grpSpPr>
          <a:xfrm>
            <a:off x="3484676" y="742582"/>
            <a:ext cx="11318648" cy="9268918"/>
            <a:chOff x="0" y="0"/>
            <a:chExt cx="15091531" cy="12358558"/>
          </a:xfrm>
        </p:grpSpPr>
        <p:sp>
          <p:nvSpPr>
            <p:cNvPr id="41" name="Freeform 41"/>
            <p:cNvSpPr/>
            <p:nvPr/>
          </p:nvSpPr>
          <p:spPr>
            <a:xfrm>
              <a:off x="11222156" y="0"/>
              <a:ext cx="1314890" cy="1393261"/>
            </a:xfrm>
            <a:custGeom>
              <a:avLst/>
              <a:gdLst/>
              <a:ahLst/>
              <a:cxnLst/>
              <a:rect l="l" t="t" r="r" b="b"/>
              <a:pathLst>
                <a:path w="1314890" h="1393261">
                  <a:moveTo>
                    <a:pt x="0" y="0"/>
                  </a:moveTo>
                  <a:lnTo>
                    <a:pt x="1314890" y="0"/>
                  </a:lnTo>
                  <a:lnTo>
                    <a:pt x="1314890" y="1393261"/>
                  </a:lnTo>
                  <a:lnTo>
                    <a:pt x="0" y="1393261"/>
                  </a:lnTo>
                  <a:lnTo>
                    <a:pt x="0" y="0"/>
                  </a:lnTo>
                  <a:close/>
                </a:path>
              </a:pathLst>
            </a:custGeom>
            <a:blipFill>
              <a:blip r:embed="rId4"/>
              <a:stretch>
                <a:fillRect/>
              </a:stretch>
            </a:blipFill>
          </p:spPr>
          <p:txBody>
            <a:bodyPr/>
            <a:lstStyle/>
            <a:p>
              <a:endParaRPr lang="en-GB"/>
            </a:p>
          </p:txBody>
        </p:sp>
        <p:sp>
          <p:nvSpPr>
            <p:cNvPr id="42" name="Freeform 42"/>
            <p:cNvSpPr/>
            <p:nvPr/>
          </p:nvSpPr>
          <p:spPr>
            <a:xfrm rot="-6699923">
              <a:off x="3018569" y="10288754"/>
              <a:ext cx="1314890" cy="1393261"/>
            </a:xfrm>
            <a:custGeom>
              <a:avLst/>
              <a:gdLst/>
              <a:ahLst/>
              <a:cxnLst/>
              <a:rect l="l" t="t" r="r" b="b"/>
              <a:pathLst>
                <a:path w="1314890" h="1393261">
                  <a:moveTo>
                    <a:pt x="0" y="0"/>
                  </a:moveTo>
                  <a:lnTo>
                    <a:pt x="1314890" y="0"/>
                  </a:lnTo>
                  <a:lnTo>
                    <a:pt x="1314890" y="1393261"/>
                  </a:lnTo>
                  <a:lnTo>
                    <a:pt x="0" y="1393261"/>
                  </a:lnTo>
                  <a:lnTo>
                    <a:pt x="0" y="0"/>
                  </a:lnTo>
                  <a:close/>
                </a:path>
              </a:pathLst>
            </a:custGeom>
            <a:blipFill>
              <a:blip r:embed="rId4"/>
              <a:stretch>
                <a:fillRect/>
              </a:stretch>
            </a:blipFill>
          </p:spPr>
          <p:txBody>
            <a:bodyPr/>
            <a:lstStyle/>
            <a:p>
              <a:endParaRPr lang="en-GB"/>
            </a:p>
          </p:txBody>
        </p:sp>
        <p:sp>
          <p:nvSpPr>
            <p:cNvPr id="43" name="Freeform 43"/>
            <p:cNvSpPr/>
            <p:nvPr/>
          </p:nvSpPr>
          <p:spPr>
            <a:xfrm rot="8774231">
              <a:off x="13500365" y="10717407"/>
              <a:ext cx="1314890" cy="1393261"/>
            </a:xfrm>
            <a:custGeom>
              <a:avLst/>
              <a:gdLst/>
              <a:ahLst/>
              <a:cxnLst/>
              <a:rect l="l" t="t" r="r" b="b"/>
              <a:pathLst>
                <a:path w="1314890" h="1393261">
                  <a:moveTo>
                    <a:pt x="0" y="0"/>
                  </a:moveTo>
                  <a:lnTo>
                    <a:pt x="1314890" y="0"/>
                  </a:lnTo>
                  <a:lnTo>
                    <a:pt x="1314890" y="1393262"/>
                  </a:lnTo>
                  <a:lnTo>
                    <a:pt x="0" y="1393262"/>
                  </a:lnTo>
                  <a:lnTo>
                    <a:pt x="0" y="0"/>
                  </a:lnTo>
                  <a:close/>
                </a:path>
              </a:pathLst>
            </a:custGeom>
            <a:blipFill>
              <a:blip r:embed="rId4"/>
              <a:stretch>
                <a:fillRect/>
              </a:stretch>
            </a:blipFill>
          </p:spPr>
          <p:txBody>
            <a:bodyPr/>
            <a:lstStyle/>
            <a:p>
              <a:endParaRPr lang="en-GB"/>
            </a:p>
          </p:txBody>
        </p:sp>
        <p:sp>
          <p:nvSpPr>
            <p:cNvPr id="44" name="Freeform 44"/>
            <p:cNvSpPr/>
            <p:nvPr/>
          </p:nvSpPr>
          <p:spPr>
            <a:xfrm rot="8774231">
              <a:off x="412152" y="3044400"/>
              <a:ext cx="1961573" cy="2078488"/>
            </a:xfrm>
            <a:custGeom>
              <a:avLst/>
              <a:gdLst/>
              <a:ahLst/>
              <a:cxnLst/>
              <a:rect l="l" t="t" r="r" b="b"/>
              <a:pathLst>
                <a:path w="1961573" h="2078488">
                  <a:moveTo>
                    <a:pt x="0" y="0"/>
                  </a:moveTo>
                  <a:lnTo>
                    <a:pt x="1961573" y="0"/>
                  </a:lnTo>
                  <a:lnTo>
                    <a:pt x="1961573" y="2078488"/>
                  </a:lnTo>
                  <a:lnTo>
                    <a:pt x="0" y="2078488"/>
                  </a:lnTo>
                  <a:lnTo>
                    <a:pt x="0" y="0"/>
                  </a:lnTo>
                  <a:close/>
                </a:path>
              </a:pathLst>
            </a:custGeom>
            <a:blipFill>
              <a:blip r:embed="rId4"/>
              <a:stretch>
                <a:fillRect/>
              </a:stretch>
            </a:blipFill>
          </p:spPr>
          <p:txBody>
            <a:bodyPr/>
            <a:lstStyle/>
            <a:p>
              <a:endParaRPr lang="en-GB"/>
            </a:p>
          </p:txBody>
        </p:sp>
      </p:grpSp>
      <p:sp>
        <p:nvSpPr>
          <p:cNvPr id="45" name="TextBox 45"/>
          <p:cNvSpPr txBox="1"/>
          <p:nvPr/>
        </p:nvSpPr>
        <p:spPr>
          <a:xfrm>
            <a:off x="2013529" y="1371232"/>
            <a:ext cx="14260942" cy="8634959"/>
          </a:xfrm>
          <a:prstGeom prst="rect">
            <a:avLst/>
          </a:prstGeom>
        </p:spPr>
        <p:txBody>
          <a:bodyPr lIns="0" tIns="0" rIns="0" bIns="0" rtlCol="0" anchor="t">
            <a:spAutoFit/>
          </a:bodyPr>
          <a:lstStyle/>
          <a:p>
            <a:pPr algn="ctr">
              <a:lnSpc>
                <a:spcPts val="33209"/>
              </a:lnSpc>
              <a:spcBef>
                <a:spcPct val="0"/>
              </a:spcBef>
            </a:pPr>
            <a:r>
              <a:rPr lang="en-US" sz="33209">
                <a:solidFill>
                  <a:srgbClr val="90E0FF"/>
                </a:solidFill>
                <a:latin typeface="Anton"/>
                <a:ea typeface="Anton"/>
                <a:cs typeface="Anton"/>
                <a:sym typeface="Anton"/>
              </a:rPr>
              <a:t>INTER MIAMI</a:t>
            </a:r>
          </a:p>
        </p:txBody>
      </p:sp>
      <p:sp>
        <p:nvSpPr>
          <p:cNvPr id="52" name="Freeform 52"/>
          <p:cNvSpPr/>
          <p:nvPr/>
        </p:nvSpPr>
        <p:spPr>
          <a:xfrm>
            <a:off x="6129662" y="1537122"/>
            <a:ext cx="6356958" cy="6356958"/>
          </a:xfrm>
          <a:custGeom>
            <a:avLst/>
            <a:gdLst/>
            <a:ahLst/>
            <a:cxnLst/>
            <a:rect l="l" t="t" r="r" b="b"/>
            <a:pathLst>
              <a:path w="6356958" h="6356958">
                <a:moveTo>
                  <a:pt x="0" y="0"/>
                </a:moveTo>
                <a:lnTo>
                  <a:pt x="6356959" y="0"/>
                </a:lnTo>
                <a:lnTo>
                  <a:pt x="6356959" y="6356958"/>
                </a:lnTo>
                <a:lnTo>
                  <a:pt x="0" y="6356958"/>
                </a:lnTo>
                <a:lnTo>
                  <a:pt x="0" y="0"/>
                </a:lnTo>
                <a:close/>
              </a:path>
            </a:pathLst>
          </a:custGeom>
          <a:blipFill>
            <a:blip r:embed="rId5"/>
            <a:stretch>
              <a:fillRect/>
            </a:stretch>
          </a:blipFill>
        </p:spPr>
        <p:txBody>
          <a:bodyPr/>
          <a:lstStyle/>
          <a:p>
            <a:endParaRPr lang="en-GB"/>
          </a:p>
        </p:txBody>
      </p:sp>
      <p:grpSp>
        <p:nvGrpSpPr>
          <p:cNvPr id="53" name="Group 53"/>
          <p:cNvGrpSpPr/>
          <p:nvPr/>
        </p:nvGrpSpPr>
        <p:grpSpPr>
          <a:xfrm>
            <a:off x="5206828" y="-2355679"/>
            <a:ext cx="9063676" cy="13679189"/>
            <a:chOff x="0" y="0"/>
            <a:chExt cx="12084901" cy="18238919"/>
          </a:xfrm>
        </p:grpSpPr>
        <p:sp>
          <p:nvSpPr>
            <p:cNvPr id="54" name="Freeform 54"/>
            <p:cNvSpPr/>
            <p:nvPr/>
          </p:nvSpPr>
          <p:spPr>
            <a:xfrm rot="-2466166">
              <a:off x="8246553" y="9548100"/>
              <a:ext cx="3133184" cy="3319930"/>
            </a:xfrm>
            <a:custGeom>
              <a:avLst/>
              <a:gdLst/>
              <a:ahLst/>
              <a:cxnLst/>
              <a:rect l="l" t="t" r="r" b="b"/>
              <a:pathLst>
                <a:path w="3133184" h="3319930">
                  <a:moveTo>
                    <a:pt x="0" y="0"/>
                  </a:moveTo>
                  <a:lnTo>
                    <a:pt x="3133183" y="0"/>
                  </a:lnTo>
                  <a:lnTo>
                    <a:pt x="3133183" y="3319930"/>
                  </a:lnTo>
                  <a:lnTo>
                    <a:pt x="0" y="3319930"/>
                  </a:lnTo>
                  <a:lnTo>
                    <a:pt x="0" y="0"/>
                  </a:lnTo>
                  <a:close/>
                </a:path>
              </a:pathLst>
            </a:custGeom>
            <a:blipFill>
              <a:blip r:embed="rId6"/>
              <a:stretch>
                <a:fillRect/>
              </a:stretch>
            </a:blipFill>
          </p:spPr>
          <p:txBody>
            <a:bodyPr/>
            <a:lstStyle/>
            <a:p>
              <a:endParaRPr lang="en-GB"/>
            </a:p>
          </p:txBody>
        </p:sp>
        <p:sp>
          <p:nvSpPr>
            <p:cNvPr id="55" name="Freeform 55"/>
            <p:cNvSpPr/>
            <p:nvPr/>
          </p:nvSpPr>
          <p:spPr>
            <a:xfrm rot="1328389">
              <a:off x="368077" y="8474659"/>
              <a:ext cx="2260933" cy="2395690"/>
            </a:xfrm>
            <a:custGeom>
              <a:avLst/>
              <a:gdLst/>
              <a:ahLst/>
              <a:cxnLst/>
              <a:rect l="l" t="t" r="r" b="b"/>
              <a:pathLst>
                <a:path w="2260933" h="2395690">
                  <a:moveTo>
                    <a:pt x="0" y="0"/>
                  </a:moveTo>
                  <a:lnTo>
                    <a:pt x="2260933" y="0"/>
                  </a:lnTo>
                  <a:lnTo>
                    <a:pt x="2260933" y="2395690"/>
                  </a:lnTo>
                  <a:lnTo>
                    <a:pt x="0" y="2395690"/>
                  </a:lnTo>
                  <a:lnTo>
                    <a:pt x="0" y="0"/>
                  </a:lnTo>
                  <a:close/>
                </a:path>
              </a:pathLst>
            </a:custGeom>
            <a:blipFill>
              <a:blip r:embed="rId6"/>
              <a:stretch>
                <a:fillRect/>
              </a:stretch>
            </a:blipFill>
          </p:spPr>
          <p:txBody>
            <a:bodyPr/>
            <a:lstStyle/>
            <a:p>
              <a:endParaRPr lang="en-GB"/>
            </a:p>
          </p:txBody>
        </p:sp>
        <p:sp>
          <p:nvSpPr>
            <p:cNvPr id="56" name="Freeform 56"/>
            <p:cNvSpPr/>
            <p:nvPr/>
          </p:nvSpPr>
          <p:spPr>
            <a:xfrm rot="10599571">
              <a:off x="2534137" y="95786"/>
              <a:ext cx="3392500" cy="3594702"/>
            </a:xfrm>
            <a:custGeom>
              <a:avLst/>
              <a:gdLst/>
              <a:ahLst/>
              <a:cxnLst/>
              <a:rect l="l" t="t" r="r" b="b"/>
              <a:pathLst>
                <a:path w="3392500" h="3594702">
                  <a:moveTo>
                    <a:pt x="0" y="0"/>
                  </a:moveTo>
                  <a:lnTo>
                    <a:pt x="3392500" y="0"/>
                  </a:lnTo>
                  <a:lnTo>
                    <a:pt x="3392500" y="3594702"/>
                  </a:lnTo>
                  <a:lnTo>
                    <a:pt x="0" y="3594702"/>
                  </a:lnTo>
                  <a:lnTo>
                    <a:pt x="0" y="0"/>
                  </a:lnTo>
                  <a:close/>
                </a:path>
              </a:pathLst>
            </a:custGeom>
            <a:blipFill>
              <a:blip r:embed="rId6"/>
              <a:stretch>
                <a:fillRect/>
              </a:stretch>
            </a:blipFill>
          </p:spPr>
          <p:txBody>
            <a:bodyPr/>
            <a:lstStyle/>
            <a:p>
              <a:endParaRPr lang="en-GB"/>
            </a:p>
          </p:txBody>
        </p:sp>
        <p:sp>
          <p:nvSpPr>
            <p:cNvPr id="57" name="Freeform 57"/>
            <p:cNvSpPr/>
            <p:nvPr/>
          </p:nvSpPr>
          <p:spPr>
            <a:xfrm rot="6340352">
              <a:off x="5641785" y="15402248"/>
              <a:ext cx="2457413" cy="2603882"/>
            </a:xfrm>
            <a:custGeom>
              <a:avLst/>
              <a:gdLst/>
              <a:ahLst/>
              <a:cxnLst/>
              <a:rect l="l" t="t" r="r" b="b"/>
              <a:pathLst>
                <a:path w="2457413" h="2603882">
                  <a:moveTo>
                    <a:pt x="0" y="0"/>
                  </a:moveTo>
                  <a:lnTo>
                    <a:pt x="2457413" y="0"/>
                  </a:lnTo>
                  <a:lnTo>
                    <a:pt x="2457413" y="2603882"/>
                  </a:lnTo>
                  <a:lnTo>
                    <a:pt x="0" y="2603882"/>
                  </a:lnTo>
                  <a:lnTo>
                    <a:pt x="0" y="0"/>
                  </a:lnTo>
                  <a:close/>
                </a:path>
              </a:pathLst>
            </a:custGeom>
            <a:blipFill>
              <a:blip r:embed="rId6"/>
              <a:stretch>
                <a:fillRect/>
              </a:stretch>
            </a:blipFill>
          </p:spPr>
          <p:txBody>
            <a:bodyPr/>
            <a:lstStyle/>
            <a:p>
              <a:endParaRPr lang="en-GB"/>
            </a:p>
          </p:txBody>
        </p:sp>
      </p:grpSp>
      <p:sp>
        <p:nvSpPr>
          <p:cNvPr id="58" name="Freeform 58"/>
          <p:cNvSpPr/>
          <p:nvPr/>
        </p:nvSpPr>
        <p:spPr>
          <a:xfrm>
            <a:off x="2888605" y="-350352"/>
            <a:ext cx="1088835" cy="1092934"/>
          </a:xfrm>
          <a:custGeom>
            <a:avLst/>
            <a:gdLst/>
            <a:ahLst/>
            <a:cxnLst/>
            <a:rect l="l" t="t" r="r" b="b"/>
            <a:pathLst>
              <a:path w="1088835" h="1092934">
                <a:moveTo>
                  <a:pt x="0" y="0"/>
                </a:moveTo>
                <a:lnTo>
                  <a:pt x="1088836" y="0"/>
                </a:lnTo>
                <a:lnTo>
                  <a:pt x="1088836" y="1092934"/>
                </a:lnTo>
                <a:lnTo>
                  <a:pt x="0" y="1092934"/>
                </a:lnTo>
                <a:lnTo>
                  <a:pt x="0" y="0"/>
                </a:lnTo>
                <a:close/>
              </a:path>
            </a:pathLst>
          </a:custGeom>
          <a:blipFill>
            <a:blip r:embed="rId3"/>
            <a:stretch>
              <a:fillRect/>
            </a:stretch>
          </a:blipFill>
        </p:spPr>
        <p:txBody>
          <a:bodyPr/>
          <a:lstStyle/>
          <a:p>
            <a:endParaRPr lang="en-GB"/>
          </a:p>
        </p:txBody>
      </p:sp>
      <p:sp>
        <p:nvSpPr>
          <p:cNvPr id="59" name="Freeform 59"/>
          <p:cNvSpPr/>
          <p:nvPr/>
        </p:nvSpPr>
        <p:spPr>
          <a:xfrm>
            <a:off x="8053457" y="6419989"/>
            <a:ext cx="778606" cy="781537"/>
          </a:xfrm>
          <a:custGeom>
            <a:avLst/>
            <a:gdLst/>
            <a:ahLst/>
            <a:cxnLst/>
            <a:rect l="l" t="t" r="r" b="b"/>
            <a:pathLst>
              <a:path w="778606" h="781537">
                <a:moveTo>
                  <a:pt x="0" y="0"/>
                </a:moveTo>
                <a:lnTo>
                  <a:pt x="778607" y="0"/>
                </a:lnTo>
                <a:lnTo>
                  <a:pt x="778607" y="781537"/>
                </a:lnTo>
                <a:lnTo>
                  <a:pt x="0" y="781537"/>
                </a:lnTo>
                <a:lnTo>
                  <a:pt x="0" y="0"/>
                </a:lnTo>
                <a:close/>
              </a:path>
            </a:pathLst>
          </a:custGeom>
          <a:blipFill>
            <a:blip r:embed="rId3"/>
            <a:stretch>
              <a:fillRect/>
            </a:stretch>
          </a:blipFill>
        </p:spPr>
        <p:txBody>
          <a:bodyPr/>
          <a:lstStyle/>
          <a:p>
            <a:endParaRPr lang="en-GB"/>
          </a:p>
        </p:txBody>
      </p:sp>
      <p:sp>
        <p:nvSpPr>
          <p:cNvPr id="60" name="Freeform 60"/>
          <p:cNvSpPr/>
          <p:nvPr/>
        </p:nvSpPr>
        <p:spPr>
          <a:xfrm>
            <a:off x="14537009" y="8523841"/>
            <a:ext cx="731705" cy="734459"/>
          </a:xfrm>
          <a:custGeom>
            <a:avLst/>
            <a:gdLst/>
            <a:ahLst/>
            <a:cxnLst/>
            <a:rect l="l" t="t" r="r" b="b"/>
            <a:pathLst>
              <a:path w="731705" h="734459">
                <a:moveTo>
                  <a:pt x="0" y="0"/>
                </a:moveTo>
                <a:lnTo>
                  <a:pt x="731705" y="0"/>
                </a:lnTo>
                <a:lnTo>
                  <a:pt x="731705" y="734459"/>
                </a:lnTo>
                <a:lnTo>
                  <a:pt x="0" y="734459"/>
                </a:lnTo>
                <a:lnTo>
                  <a:pt x="0" y="0"/>
                </a:lnTo>
                <a:close/>
              </a:path>
            </a:pathLst>
          </a:custGeom>
          <a:blipFill>
            <a:blip r:embed="rId3"/>
            <a:stretch>
              <a:fillRect/>
            </a:stretch>
          </a:blipFill>
        </p:spPr>
        <p:txBody>
          <a:bodyPr/>
          <a:lstStyle/>
          <a:p>
            <a:endParaRPr lang="en-GB"/>
          </a:p>
        </p:txBody>
      </p:sp>
      <p:sp>
        <p:nvSpPr>
          <p:cNvPr id="61" name="Freeform 61"/>
          <p:cNvSpPr/>
          <p:nvPr/>
        </p:nvSpPr>
        <p:spPr>
          <a:xfrm>
            <a:off x="13448173" y="1855011"/>
            <a:ext cx="1088835" cy="1092934"/>
          </a:xfrm>
          <a:custGeom>
            <a:avLst/>
            <a:gdLst/>
            <a:ahLst/>
            <a:cxnLst/>
            <a:rect l="l" t="t" r="r" b="b"/>
            <a:pathLst>
              <a:path w="1088835" h="1092934">
                <a:moveTo>
                  <a:pt x="0" y="0"/>
                </a:moveTo>
                <a:lnTo>
                  <a:pt x="1088836" y="0"/>
                </a:lnTo>
                <a:lnTo>
                  <a:pt x="1088836" y="1092934"/>
                </a:lnTo>
                <a:lnTo>
                  <a:pt x="0" y="1092934"/>
                </a:lnTo>
                <a:lnTo>
                  <a:pt x="0" y="0"/>
                </a:lnTo>
                <a:close/>
              </a:path>
            </a:pathLst>
          </a:custGeom>
          <a:blipFill>
            <a:blip r:embed="rId3"/>
            <a:stretch>
              <a:fillRect/>
            </a:stretch>
          </a:blipFill>
        </p:spPr>
        <p:txBody>
          <a:bodyPr/>
          <a:lstStyle/>
          <a:p>
            <a:endParaRPr lang="en-GB"/>
          </a:p>
        </p:txBody>
      </p:sp>
      <p:sp>
        <p:nvSpPr>
          <p:cNvPr id="62" name="Freeform 62"/>
          <p:cNvSpPr/>
          <p:nvPr/>
        </p:nvSpPr>
        <p:spPr>
          <a:xfrm>
            <a:off x="-504032" y="6409999"/>
            <a:ext cx="788558" cy="791527"/>
          </a:xfrm>
          <a:custGeom>
            <a:avLst/>
            <a:gdLst/>
            <a:ahLst/>
            <a:cxnLst/>
            <a:rect l="l" t="t" r="r" b="b"/>
            <a:pathLst>
              <a:path w="788558" h="791527">
                <a:moveTo>
                  <a:pt x="0" y="0"/>
                </a:moveTo>
                <a:lnTo>
                  <a:pt x="788558" y="0"/>
                </a:lnTo>
                <a:lnTo>
                  <a:pt x="788558" y="791527"/>
                </a:lnTo>
                <a:lnTo>
                  <a:pt x="0" y="791527"/>
                </a:lnTo>
                <a:lnTo>
                  <a:pt x="0" y="0"/>
                </a:lnTo>
                <a:close/>
              </a:path>
            </a:pathLst>
          </a:custGeom>
          <a:blipFill>
            <a:blip r:embed="rId3"/>
            <a:stretch>
              <a:fillRect/>
            </a:stretch>
          </a:blipFill>
        </p:spPr>
        <p:txBody>
          <a:bodyPr/>
          <a:lstStyle/>
          <a:p>
            <a:endParaRPr lang="en-GB"/>
          </a:p>
        </p:txBody>
      </p:sp>
      <p:sp>
        <p:nvSpPr>
          <p:cNvPr id="63" name="Freeform 63"/>
          <p:cNvSpPr/>
          <p:nvPr/>
        </p:nvSpPr>
        <p:spPr>
          <a:xfrm>
            <a:off x="4451795" y="9588133"/>
            <a:ext cx="1392492" cy="1397734"/>
          </a:xfrm>
          <a:custGeom>
            <a:avLst/>
            <a:gdLst/>
            <a:ahLst/>
            <a:cxnLst/>
            <a:rect l="l" t="t" r="r" b="b"/>
            <a:pathLst>
              <a:path w="1392492" h="1397734">
                <a:moveTo>
                  <a:pt x="0" y="0"/>
                </a:moveTo>
                <a:lnTo>
                  <a:pt x="1392493" y="0"/>
                </a:lnTo>
                <a:lnTo>
                  <a:pt x="1392493" y="1397734"/>
                </a:lnTo>
                <a:lnTo>
                  <a:pt x="0" y="1397734"/>
                </a:lnTo>
                <a:lnTo>
                  <a:pt x="0" y="0"/>
                </a:lnTo>
                <a:close/>
              </a:path>
            </a:pathLst>
          </a:custGeom>
          <a:blipFill>
            <a:blip r:embed="rId3"/>
            <a:stretch>
              <a:fillRect/>
            </a:stretch>
          </a:blipFill>
        </p:spPr>
        <p:txBody>
          <a:bodyPr/>
          <a:lstStyle/>
          <a:p>
            <a:endParaRPr lang="en-GB"/>
          </a:p>
        </p:txBody>
      </p:sp>
      <p:sp>
        <p:nvSpPr>
          <p:cNvPr id="64" name="Freeform 64"/>
          <p:cNvSpPr/>
          <p:nvPr/>
        </p:nvSpPr>
        <p:spPr>
          <a:xfrm>
            <a:off x="17149547" y="4715601"/>
            <a:ext cx="852589" cy="855799"/>
          </a:xfrm>
          <a:custGeom>
            <a:avLst/>
            <a:gdLst/>
            <a:ahLst/>
            <a:cxnLst/>
            <a:rect l="l" t="t" r="r" b="b"/>
            <a:pathLst>
              <a:path w="852589" h="855799">
                <a:moveTo>
                  <a:pt x="0" y="0"/>
                </a:moveTo>
                <a:lnTo>
                  <a:pt x="852589" y="0"/>
                </a:lnTo>
                <a:lnTo>
                  <a:pt x="852589" y="855798"/>
                </a:lnTo>
                <a:lnTo>
                  <a:pt x="0" y="855798"/>
                </a:lnTo>
                <a:lnTo>
                  <a:pt x="0" y="0"/>
                </a:lnTo>
                <a:close/>
              </a:path>
            </a:pathLst>
          </a:custGeom>
          <a:blipFill>
            <a:blip r:embed="rId3"/>
            <a:stretch>
              <a:fillRect/>
            </a:stretch>
          </a:blipFill>
        </p:spPr>
        <p:txBody>
          <a:bodyPr/>
          <a:lstStyle/>
          <a:p>
            <a:endParaRPr lang="en-GB"/>
          </a:p>
        </p:txBody>
      </p:sp>
      <p:sp>
        <p:nvSpPr>
          <p:cNvPr id="65" name="Freeform 65"/>
          <p:cNvSpPr/>
          <p:nvPr/>
        </p:nvSpPr>
        <p:spPr>
          <a:xfrm>
            <a:off x="9034247" y="1855011"/>
            <a:ext cx="547789" cy="549851"/>
          </a:xfrm>
          <a:custGeom>
            <a:avLst/>
            <a:gdLst/>
            <a:ahLst/>
            <a:cxnLst/>
            <a:rect l="l" t="t" r="r" b="b"/>
            <a:pathLst>
              <a:path w="547789" h="549851">
                <a:moveTo>
                  <a:pt x="0" y="0"/>
                </a:moveTo>
                <a:lnTo>
                  <a:pt x="547789" y="0"/>
                </a:lnTo>
                <a:lnTo>
                  <a:pt x="547789" y="549852"/>
                </a:lnTo>
                <a:lnTo>
                  <a:pt x="0" y="549852"/>
                </a:lnTo>
                <a:lnTo>
                  <a:pt x="0" y="0"/>
                </a:lnTo>
                <a:close/>
              </a:path>
            </a:pathLst>
          </a:custGeom>
          <a:blipFill>
            <a:blip r:embed="rId3"/>
            <a:stretch>
              <a:fillRect/>
            </a:stretch>
          </a:blipFill>
        </p:spPr>
        <p:txBody>
          <a:bodyPr/>
          <a:lstStyle/>
          <a:p>
            <a:endParaRPr lang="en-GB"/>
          </a:p>
        </p:txBody>
      </p:sp>
      <p:sp>
        <p:nvSpPr>
          <p:cNvPr id="66" name="Freeform 66"/>
          <p:cNvSpPr/>
          <p:nvPr/>
        </p:nvSpPr>
        <p:spPr>
          <a:xfrm>
            <a:off x="14417268" y="5374387"/>
            <a:ext cx="851446" cy="854651"/>
          </a:xfrm>
          <a:custGeom>
            <a:avLst/>
            <a:gdLst/>
            <a:ahLst/>
            <a:cxnLst/>
            <a:rect l="l" t="t" r="r" b="b"/>
            <a:pathLst>
              <a:path w="851446" h="854651">
                <a:moveTo>
                  <a:pt x="0" y="0"/>
                </a:moveTo>
                <a:lnTo>
                  <a:pt x="851446" y="0"/>
                </a:lnTo>
                <a:lnTo>
                  <a:pt x="851446" y="854651"/>
                </a:lnTo>
                <a:lnTo>
                  <a:pt x="0" y="854651"/>
                </a:lnTo>
                <a:lnTo>
                  <a:pt x="0" y="0"/>
                </a:lnTo>
                <a:close/>
              </a:path>
            </a:pathLst>
          </a:custGeom>
          <a:blipFill>
            <a:blip r:embed="rId3"/>
            <a:stretch>
              <a:fillRect/>
            </a:stretch>
          </a:blipFill>
        </p:spPr>
        <p:txBody>
          <a:bodyPr/>
          <a:lstStyle/>
          <a:p>
            <a:endParaRPr lang="en-GB"/>
          </a:p>
        </p:txBody>
      </p:sp>
      <p:sp>
        <p:nvSpPr>
          <p:cNvPr id="67" name="Freeform 67"/>
          <p:cNvSpPr/>
          <p:nvPr/>
        </p:nvSpPr>
        <p:spPr>
          <a:xfrm>
            <a:off x="1903776" y="3329658"/>
            <a:ext cx="546646" cy="548704"/>
          </a:xfrm>
          <a:custGeom>
            <a:avLst/>
            <a:gdLst/>
            <a:ahLst/>
            <a:cxnLst/>
            <a:rect l="l" t="t" r="r" b="b"/>
            <a:pathLst>
              <a:path w="546646" h="548704">
                <a:moveTo>
                  <a:pt x="0" y="0"/>
                </a:moveTo>
                <a:lnTo>
                  <a:pt x="546646" y="0"/>
                </a:lnTo>
                <a:lnTo>
                  <a:pt x="546646" y="548704"/>
                </a:lnTo>
                <a:lnTo>
                  <a:pt x="0" y="548704"/>
                </a:lnTo>
                <a:lnTo>
                  <a:pt x="0" y="0"/>
                </a:lnTo>
                <a:close/>
              </a:path>
            </a:pathLst>
          </a:custGeom>
          <a:blipFill>
            <a:blip r:embed="rId3"/>
            <a:stretch>
              <a:fillRect/>
            </a:stretch>
          </a:blipFill>
        </p:spPr>
        <p:txBody>
          <a:bodyPr/>
          <a:lstStyle/>
          <a:p>
            <a:endParaRPr lang="en-GB"/>
          </a:p>
        </p:txBody>
      </p:sp>
      <p:sp>
        <p:nvSpPr>
          <p:cNvPr id="68" name="Freeform 68"/>
          <p:cNvSpPr/>
          <p:nvPr/>
        </p:nvSpPr>
        <p:spPr>
          <a:xfrm>
            <a:off x="2605934" y="8417261"/>
            <a:ext cx="768988" cy="771883"/>
          </a:xfrm>
          <a:custGeom>
            <a:avLst/>
            <a:gdLst/>
            <a:ahLst/>
            <a:cxnLst/>
            <a:rect l="l" t="t" r="r" b="b"/>
            <a:pathLst>
              <a:path w="768988" h="771883">
                <a:moveTo>
                  <a:pt x="0" y="0"/>
                </a:moveTo>
                <a:lnTo>
                  <a:pt x="768989" y="0"/>
                </a:lnTo>
                <a:lnTo>
                  <a:pt x="768989" y="771883"/>
                </a:lnTo>
                <a:lnTo>
                  <a:pt x="0" y="771883"/>
                </a:lnTo>
                <a:lnTo>
                  <a:pt x="0" y="0"/>
                </a:lnTo>
                <a:close/>
              </a:path>
            </a:pathLst>
          </a:custGeom>
          <a:blipFill>
            <a:blip r:embed="rId3"/>
            <a:stretch>
              <a:fillRect/>
            </a:stretch>
          </a:blipFill>
        </p:spPr>
        <p:txBody>
          <a:bodyPr/>
          <a:lstStyle/>
          <a:p>
            <a:endParaRPr lang="en-GB"/>
          </a:p>
        </p:txBody>
      </p:sp>
      <p:sp>
        <p:nvSpPr>
          <p:cNvPr id="69" name="Freeform 69"/>
          <p:cNvSpPr/>
          <p:nvPr/>
        </p:nvSpPr>
        <p:spPr>
          <a:xfrm>
            <a:off x="17026909" y="196115"/>
            <a:ext cx="548932" cy="550999"/>
          </a:xfrm>
          <a:custGeom>
            <a:avLst/>
            <a:gdLst/>
            <a:ahLst/>
            <a:cxnLst/>
            <a:rect l="l" t="t" r="r" b="b"/>
            <a:pathLst>
              <a:path w="548932" h="550999">
                <a:moveTo>
                  <a:pt x="0" y="0"/>
                </a:moveTo>
                <a:lnTo>
                  <a:pt x="548932" y="0"/>
                </a:lnTo>
                <a:lnTo>
                  <a:pt x="548932" y="550999"/>
                </a:lnTo>
                <a:lnTo>
                  <a:pt x="0" y="550999"/>
                </a:lnTo>
                <a:lnTo>
                  <a:pt x="0" y="0"/>
                </a:lnTo>
                <a:close/>
              </a:path>
            </a:pathLst>
          </a:custGeom>
          <a:blipFill>
            <a:blip r:embed="rId3"/>
            <a:stretch>
              <a:fillRect/>
            </a:stretch>
          </a:blipFill>
        </p:spPr>
        <p:txBody>
          <a:bodyPr/>
          <a:lstStyle/>
          <a:p>
            <a:endParaRPr lang="en-GB"/>
          </a:p>
        </p:txBody>
      </p:sp>
      <p:sp>
        <p:nvSpPr>
          <p:cNvPr id="70" name="Freeform 70"/>
          <p:cNvSpPr/>
          <p:nvPr/>
        </p:nvSpPr>
        <p:spPr>
          <a:xfrm>
            <a:off x="6045401" y="2129937"/>
            <a:ext cx="852589" cy="855799"/>
          </a:xfrm>
          <a:custGeom>
            <a:avLst/>
            <a:gdLst/>
            <a:ahLst/>
            <a:cxnLst/>
            <a:rect l="l" t="t" r="r" b="b"/>
            <a:pathLst>
              <a:path w="852589" h="855799">
                <a:moveTo>
                  <a:pt x="0" y="0"/>
                </a:moveTo>
                <a:lnTo>
                  <a:pt x="852589" y="0"/>
                </a:lnTo>
                <a:lnTo>
                  <a:pt x="852589" y="855798"/>
                </a:lnTo>
                <a:lnTo>
                  <a:pt x="0" y="855798"/>
                </a:lnTo>
                <a:lnTo>
                  <a:pt x="0" y="0"/>
                </a:lnTo>
                <a:close/>
              </a:path>
            </a:pathLst>
          </a:custGeom>
          <a:blipFill>
            <a:blip r:embed="rId3"/>
            <a:stretch>
              <a:fillRect/>
            </a:stretch>
          </a:blipFill>
        </p:spPr>
        <p:txBody>
          <a:bodyPr/>
          <a:lstStyle/>
          <a:p>
            <a:endParaRPr lang="en-GB"/>
          </a:p>
        </p:txBody>
      </p:sp>
      <p:sp>
        <p:nvSpPr>
          <p:cNvPr id="71" name="Freeform 71"/>
          <p:cNvSpPr/>
          <p:nvPr/>
        </p:nvSpPr>
        <p:spPr>
          <a:xfrm>
            <a:off x="10706856" y="4288275"/>
            <a:ext cx="851446" cy="854651"/>
          </a:xfrm>
          <a:custGeom>
            <a:avLst/>
            <a:gdLst/>
            <a:ahLst/>
            <a:cxnLst/>
            <a:rect l="l" t="t" r="r" b="b"/>
            <a:pathLst>
              <a:path w="851446" h="854651">
                <a:moveTo>
                  <a:pt x="0" y="0"/>
                </a:moveTo>
                <a:lnTo>
                  <a:pt x="851446" y="0"/>
                </a:lnTo>
                <a:lnTo>
                  <a:pt x="851446" y="854651"/>
                </a:lnTo>
                <a:lnTo>
                  <a:pt x="0" y="854651"/>
                </a:lnTo>
                <a:lnTo>
                  <a:pt x="0" y="0"/>
                </a:lnTo>
                <a:close/>
              </a:path>
            </a:pathLst>
          </a:custGeom>
          <a:blipFill>
            <a:blip r:embed="rId3"/>
            <a:stretch>
              <a:fillRect/>
            </a:stretch>
          </a:blipFill>
        </p:spPr>
        <p:txBody>
          <a:bodyPr/>
          <a:lstStyle/>
          <a:p>
            <a:endParaRPr lang="en-GB"/>
          </a:p>
        </p:txBody>
      </p:sp>
      <p:sp>
        <p:nvSpPr>
          <p:cNvPr id="72" name="Freeform 72"/>
          <p:cNvSpPr/>
          <p:nvPr/>
        </p:nvSpPr>
        <p:spPr>
          <a:xfrm>
            <a:off x="2888605" y="10230576"/>
            <a:ext cx="1088835" cy="1092934"/>
          </a:xfrm>
          <a:custGeom>
            <a:avLst/>
            <a:gdLst/>
            <a:ahLst/>
            <a:cxnLst/>
            <a:rect l="l" t="t" r="r" b="b"/>
            <a:pathLst>
              <a:path w="1088835" h="1092934">
                <a:moveTo>
                  <a:pt x="0" y="0"/>
                </a:moveTo>
                <a:lnTo>
                  <a:pt x="1088836" y="0"/>
                </a:lnTo>
                <a:lnTo>
                  <a:pt x="1088836" y="1092934"/>
                </a:lnTo>
                <a:lnTo>
                  <a:pt x="0" y="1092934"/>
                </a:lnTo>
                <a:lnTo>
                  <a:pt x="0" y="0"/>
                </a:lnTo>
                <a:close/>
              </a:path>
            </a:pathLst>
          </a:custGeom>
          <a:blipFill>
            <a:blip r:embed="rId3"/>
            <a:stretch>
              <a:fillRect/>
            </a:stretch>
          </a:blipFill>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90368"/>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3" name="Freeform 3"/>
          <p:cNvSpPr/>
          <p:nvPr/>
        </p:nvSpPr>
        <p:spPr>
          <a:xfrm>
            <a:off x="0" y="-10136188"/>
            <a:ext cx="6970091" cy="10287000"/>
          </a:xfrm>
          <a:custGeom>
            <a:avLst/>
            <a:gdLst/>
            <a:ahLst/>
            <a:cxnLst/>
            <a:rect l="l" t="t" r="r" b="b"/>
            <a:pathLst>
              <a:path w="6970091" h="10287000">
                <a:moveTo>
                  <a:pt x="0" y="0"/>
                </a:moveTo>
                <a:lnTo>
                  <a:pt x="6970091" y="0"/>
                </a:lnTo>
                <a:lnTo>
                  <a:pt x="6970091" y="10287000"/>
                </a:lnTo>
                <a:lnTo>
                  <a:pt x="0" y="10287000"/>
                </a:lnTo>
                <a:lnTo>
                  <a:pt x="0" y="0"/>
                </a:lnTo>
                <a:close/>
              </a:path>
            </a:pathLst>
          </a:custGeom>
          <a:blipFill>
            <a:blip r:embed="rId3">
              <a:alphaModFix amt="0"/>
            </a:blip>
            <a:stretch>
              <a:fillRect l="-3833" t="-8535" r="-159877" b="-10511"/>
            </a:stretch>
          </a:blipFill>
        </p:spPr>
        <p:txBody>
          <a:bodyPr/>
          <a:lstStyle/>
          <a:p>
            <a:endParaRPr lang="en-GB"/>
          </a:p>
        </p:txBody>
      </p:sp>
      <p:sp>
        <p:nvSpPr>
          <p:cNvPr id="5" name="TextBox 5"/>
          <p:cNvSpPr txBox="1"/>
          <p:nvPr/>
        </p:nvSpPr>
        <p:spPr>
          <a:xfrm>
            <a:off x="1028700" y="1789691"/>
            <a:ext cx="16230600" cy="2670176"/>
          </a:xfrm>
          <a:prstGeom prst="rect">
            <a:avLst/>
          </a:prstGeom>
        </p:spPr>
        <p:txBody>
          <a:bodyPr lIns="0" tIns="0" rIns="0" bIns="0" rtlCol="0" anchor="t">
            <a:spAutoFit/>
          </a:bodyPr>
          <a:lstStyle/>
          <a:p>
            <a:pPr algn="ctr">
              <a:lnSpc>
                <a:spcPts val="20000"/>
              </a:lnSpc>
              <a:spcBef>
                <a:spcPct val="0"/>
              </a:spcBef>
            </a:pPr>
            <a:r>
              <a:rPr lang="en-US" sz="20000">
                <a:solidFill>
                  <a:srgbClr val="90E0FF"/>
                </a:solidFill>
                <a:latin typeface="Anton"/>
                <a:ea typeface="Anton"/>
                <a:cs typeface="Anton"/>
                <a:sym typeface="Anton"/>
              </a:rPr>
              <a:t>INTRODUCTION</a:t>
            </a:r>
          </a:p>
        </p:txBody>
      </p:sp>
      <p:grpSp>
        <p:nvGrpSpPr>
          <p:cNvPr id="6" name="Group 6"/>
          <p:cNvGrpSpPr/>
          <p:nvPr/>
        </p:nvGrpSpPr>
        <p:grpSpPr>
          <a:xfrm>
            <a:off x="0" y="7715399"/>
            <a:ext cx="18288000" cy="2684428"/>
            <a:chOff x="0" y="0"/>
            <a:chExt cx="24384000" cy="3579238"/>
          </a:xfrm>
        </p:grpSpPr>
        <p:sp>
          <p:nvSpPr>
            <p:cNvPr id="7" name="Freeform 7"/>
            <p:cNvSpPr/>
            <p:nvPr/>
          </p:nvSpPr>
          <p:spPr>
            <a:xfrm>
              <a:off x="0" y="0"/>
              <a:ext cx="24384000" cy="3428801"/>
            </a:xfrm>
            <a:custGeom>
              <a:avLst/>
              <a:gdLst/>
              <a:ahLst/>
              <a:cxnLst/>
              <a:rect l="l" t="t" r="r" b="b"/>
              <a:pathLst>
                <a:path w="24384000" h="3428801">
                  <a:moveTo>
                    <a:pt x="0" y="0"/>
                  </a:moveTo>
                  <a:lnTo>
                    <a:pt x="24384000" y="0"/>
                  </a:lnTo>
                  <a:lnTo>
                    <a:pt x="24384000" y="3428801"/>
                  </a:lnTo>
                  <a:lnTo>
                    <a:pt x="0" y="3428801"/>
                  </a:lnTo>
                  <a:lnTo>
                    <a:pt x="0" y="0"/>
                  </a:lnTo>
                  <a:close/>
                </a:path>
              </a:pathLst>
            </a:custGeom>
            <a:blipFill>
              <a:blip r:embed="rId4"/>
              <a:stretch>
                <a:fillRect t="-296911" b="-76893"/>
              </a:stretch>
            </a:blipFill>
          </p:spPr>
          <p:txBody>
            <a:bodyPr/>
            <a:lstStyle/>
            <a:p>
              <a:endParaRPr lang="en-GB"/>
            </a:p>
          </p:txBody>
        </p:sp>
        <p:sp>
          <p:nvSpPr>
            <p:cNvPr id="8" name="Freeform 8"/>
            <p:cNvSpPr/>
            <p:nvPr/>
          </p:nvSpPr>
          <p:spPr>
            <a:xfrm rot="462282">
              <a:off x="5236078" y="1145691"/>
              <a:ext cx="9230487" cy="1823021"/>
            </a:xfrm>
            <a:custGeom>
              <a:avLst/>
              <a:gdLst/>
              <a:ahLst/>
              <a:cxnLst/>
              <a:rect l="l" t="t" r="r" b="b"/>
              <a:pathLst>
                <a:path w="9230487" h="1823021">
                  <a:moveTo>
                    <a:pt x="0" y="0"/>
                  </a:moveTo>
                  <a:lnTo>
                    <a:pt x="9230486" y="0"/>
                  </a:lnTo>
                  <a:lnTo>
                    <a:pt x="9230486" y="1823021"/>
                  </a:lnTo>
                  <a:lnTo>
                    <a:pt x="0" y="1823021"/>
                  </a:lnTo>
                  <a:lnTo>
                    <a:pt x="0" y="0"/>
                  </a:lnTo>
                  <a:close/>
                </a:path>
              </a:pathLst>
            </a:custGeom>
            <a:blipFill>
              <a:blip r:embed="rId5"/>
              <a:stretch>
                <a:fillRect/>
              </a:stretch>
            </a:blipFill>
          </p:spPr>
          <p:txBody>
            <a:bodyPr/>
            <a:lstStyle/>
            <a:p>
              <a:endParaRPr lang="en-GB"/>
            </a:p>
          </p:txBody>
        </p:sp>
      </p:grpSp>
      <p:sp>
        <p:nvSpPr>
          <p:cNvPr id="18" name="Freeform 18"/>
          <p:cNvSpPr/>
          <p:nvPr/>
        </p:nvSpPr>
        <p:spPr>
          <a:xfrm>
            <a:off x="5518564" y="2820760"/>
            <a:ext cx="7250873" cy="7250873"/>
          </a:xfrm>
          <a:custGeom>
            <a:avLst/>
            <a:gdLst/>
            <a:ahLst/>
            <a:cxnLst/>
            <a:rect l="l" t="t" r="r" b="b"/>
            <a:pathLst>
              <a:path w="7250873" h="7250873">
                <a:moveTo>
                  <a:pt x="0" y="0"/>
                </a:moveTo>
                <a:lnTo>
                  <a:pt x="7250872" y="0"/>
                </a:lnTo>
                <a:lnTo>
                  <a:pt x="7250872" y="7250873"/>
                </a:lnTo>
                <a:lnTo>
                  <a:pt x="0" y="7250873"/>
                </a:lnTo>
                <a:lnTo>
                  <a:pt x="0" y="0"/>
                </a:lnTo>
                <a:close/>
              </a:path>
            </a:pathLst>
          </a:custGeom>
          <a:blipFill>
            <a:blip r:embed="rId6"/>
            <a:stretch>
              <a:fillRect/>
            </a:stretch>
          </a:blipFill>
        </p:spPr>
        <p:txBody>
          <a:bodyPr/>
          <a:lstStyle/>
          <a:p>
            <a:endParaRPr lang="en-GB"/>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66C4"/>
        </a:solidFill>
        <a:effectLst/>
      </p:bgPr>
    </p:bg>
    <p:spTree>
      <p:nvGrpSpPr>
        <p:cNvPr id="1" name=""/>
        <p:cNvGrpSpPr/>
        <p:nvPr/>
      </p:nvGrpSpPr>
      <p:grpSpPr>
        <a:xfrm>
          <a:off x="0" y="0"/>
          <a:ext cx="0" cy="0"/>
          <a:chOff x="0" y="0"/>
          <a:chExt cx="0" cy="0"/>
        </a:xfrm>
      </p:grpSpPr>
      <p:grpSp>
        <p:nvGrpSpPr>
          <p:cNvPr id="2" name="Group 2"/>
          <p:cNvGrpSpPr/>
          <p:nvPr/>
        </p:nvGrpSpPr>
        <p:grpSpPr>
          <a:xfrm>
            <a:off x="0" y="10095155"/>
            <a:ext cx="18288000" cy="2684428"/>
            <a:chOff x="0" y="0"/>
            <a:chExt cx="24384000" cy="3579238"/>
          </a:xfrm>
        </p:grpSpPr>
        <p:sp>
          <p:nvSpPr>
            <p:cNvPr id="3" name="Freeform 3"/>
            <p:cNvSpPr/>
            <p:nvPr/>
          </p:nvSpPr>
          <p:spPr>
            <a:xfrm>
              <a:off x="0" y="0"/>
              <a:ext cx="24384000" cy="3428801"/>
            </a:xfrm>
            <a:custGeom>
              <a:avLst/>
              <a:gdLst/>
              <a:ahLst/>
              <a:cxnLst/>
              <a:rect l="l" t="t" r="r" b="b"/>
              <a:pathLst>
                <a:path w="24384000" h="3428801">
                  <a:moveTo>
                    <a:pt x="0" y="0"/>
                  </a:moveTo>
                  <a:lnTo>
                    <a:pt x="24384000" y="0"/>
                  </a:lnTo>
                  <a:lnTo>
                    <a:pt x="24384000" y="3428801"/>
                  </a:lnTo>
                  <a:lnTo>
                    <a:pt x="0" y="3428801"/>
                  </a:lnTo>
                  <a:lnTo>
                    <a:pt x="0" y="0"/>
                  </a:lnTo>
                  <a:close/>
                </a:path>
              </a:pathLst>
            </a:custGeom>
            <a:blipFill>
              <a:blip r:embed="rId2"/>
              <a:stretch>
                <a:fillRect t="-296911" b="-76893"/>
              </a:stretch>
            </a:blipFill>
          </p:spPr>
          <p:txBody>
            <a:bodyPr/>
            <a:lstStyle/>
            <a:p>
              <a:endParaRPr lang="en-GB"/>
            </a:p>
          </p:txBody>
        </p:sp>
        <p:sp>
          <p:nvSpPr>
            <p:cNvPr id="4" name="Freeform 4"/>
            <p:cNvSpPr/>
            <p:nvPr/>
          </p:nvSpPr>
          <p:spPr>
            <a:xfrm rot="462282">
              <a:off x="5236078" y="1145691"/>
              <a:ext cx="9230487" cy="1823021"/>
            </a:xfrm>
            <a:custGeom>
              <a:avLst/>
              <a:gdLst/>
              <a:ahLst/>
              <a:cxnLst/>
              <a:rect l="l" t="t" r="r" b="b"/>
              <a:pathLst>
                <a:path w="9230487" h="1823021">
                  <a:moveTo>
                    <a:pt x="0" y="0"/>
                  </a:moveTo>
                  <a:lnTo>
                    <a:pt x="9230486" y="0"/>
                  </a:lnTo>
                  <a:lnTo>
                    <a:pt x="9230486" y="1823021"/>
                  </a:lnTo>
                  <a:lnTo>
                    <a:pt x="0" y="1823021"/>
                  </a:lnTo>
                  <a:lnTo>
                    <a:pt x="0" y="0"/>
                  </a:lnTo>
                  <a:close/>
                </a:path>
              </a:pathLst>
            </a:custGeom>
            <a:blipFill>
              <a:blip r:embed="rId3"/>
              <a:stretch>
                <a:fillRect/>
              </a:stretch>
            </a:blipFill>
          </p:spPr>
          <p:txBody>
            <a:bodyPr/>
            <a:lstStyle/>
            <a:p>
              <a:endParaRPr lang="en-GB"/>
            </a:p>
          </p:txBody>
        </p:sp>
      </p:grpSp>
      <p:sp>
        <p:nvSpPr>
          <p:cNvPr id="5" name="TextBox 5"/>
          <p:cNvSpPr txBox="1"/>
          <p:nvPr/>
        </p:nvSpPr>
        <p:spPr>
          <a:xfrm>
            <a:off x="1028700" y="10466630"/>
            <a:ext cx="16230600" cy="2670176"/>
          </a:xfrm>
          <a:prstGeom prst="rect">
            <a:avLst/>
          </a:prstGeom>
        </p:spPr>
        <p:txBody>
          <a:bodyPr lIns="0" tIns="0" rIns="0" bIns="0" rtlCol="0" anchor="t">
            <a:spAutoFit/>
          </a:bodyPr>
          <a:lstStyle/>
          <a:p>
            <a:pPr algn="ctr">
              <a:lnSpc>
                <a:spcPts val="20000"/>
              </a:lnSpc>
              <a:spcBef>
                <a:spcPct val="0"/>
              </a:spcBef>
            </a:pPr>
            <a:r>
              <a:rPr lang="en-US" sz="20000">
                <a:solidFill>
                  <a:srgbClr val="90E0FF"/>
                </a:solidFill>
                <a:latin typeface="Anton"/>
                <a:ea typeface="Anton"/>
                <a:cs typeface="Anton"/>
                <a:sym typeface="Anton"/>
              </a:rPr>
              <a:t>INTRODUCTION</a:t>
            </a:r>
          </a:p>
        </p:txBody>
      </p:sp>
      <p:sp>
        <p:nvSpPr>
          <p:cNvPr id="6" name="Freeform 6"/>
          <p:cNvSpPr/>
          <p:nvPr/>
        </p:nvSpPr>
        <p:spPr>
          <a:xfrm>
            <a:off x="0" y="0"/>
            <a:ext cx="6970091" cy="10287000"/>
          </a:xfrm>
          <a:custGeom>
            <a:avLst/>
            <a:gdLst/>
            <a:ahLst/>
            <a:cxnLst/>
            <a:rect l="l" t="t" r="r" b="b"/>
            <a:pathLst>
              <a:path w="6970091" h="10287000">
                <a:moveTo>
                  <a:pt x="0" y="0"/>
                </a:moveTo>
                <a:lnTo>
                  <a:pt x="6970091" y="0"/>
                </a:lnTo>
                <a:lnTo>
                  <a:pt x="6970091" y="10287000"/>
                </a:lnTo>
                <a:lnTo>
                  <a:pt x="0" y="10287000"/>
                </a:lnTo>
                <a:lnTo>
                  <a:pt x="0" y="0"/>
                </a:lnTo>
                <a:close/>
              </a:path>
            </a:pathLst>
          </a:custGeom>
          <a:blipFill>
            <a:blip r:embed="rId4"/>
            <a:stretch>
              <a:fillRect l="-3833" t="-8535" r="-159877" b="-10511"/>
            </a:stretch>
          </a:blipFill>
        </p:spPr>
        <p:txBody>
          <a:bodyPr/>
          <a:lstStyle/>
          <a:p>
            <a:endParaRPr lang="en-GB"/>
          </a:p>
        </p:txBody>
      </p:sp>
      <p:grpSp>
        <p:nvGrpSpPr>
          <p:cNvPr id="49" name="Group 49"/>
          <p:cNvGrpSpPr/>
          <p:nvPr/>
        </p:nvGrpSpPr>
        <p:grpSpPr>
          <a:xfrm>
            <a:off x="2637850" y="1459319"/>
            <a:ext cx="15245771" cy="7708902"/>
            <a:chOff x="0" y="0"/>
            <a:chExt cx="20327694" cy="10278535"/>
          </a:xfrm>
        </p:grpSpPr>
        <p:sp>
          <p:nvSpPr>
            <p:cNvPr id="50" name="TextBox 50"/>
            <p:cNvSpPr txBox="1"/>
            <p:nvPr/>
          </p:nvSpPr>
          <p:spPr>
            <a:xfrm>
              <a:off x="0" y="200025"/>
              <a:ext cx="20327694" cy="1904789"/>
            </a:xfrm>
            <a:prstGeom prst="rect">
              <a:avLst/>
            </a:prstGeom>
          </p:spPr>
          <p:txBody>
            <a:bodyPr lIns="0" tIns="0" rIns="0" bIns="0" rtlCol="0" anchor="t">
              <a:spAutoFit/>
            </a:bodyPr>
            <a:lstStyle/>
            <a:p>
              <a:pPr algn="r">
                <a:lnSpc>
                  <a:spcPts val="10400"/>
                </a:lnSpc>
                <a:spcBef>
                  <a:spcPct val="0"/>
                </a:spcBef>
              </a:pPr>
              <a:r>
                <a:rPr lang="en-US" sz="10400" dirty="0">
                  <a:solidFill>
                    <a:srgbClr val="90E0FF"/>
                  </a:solidFill>
                  <a:latin typeface="Anton"/>
                  <a:ea typeface="Anton"/>
                  <a:cs typeface="Anton"/>
                  <a:sym typeface="Anton"/>
                </a:rPr>
                <a:t>TABLE OF CONTENTS</a:t>
              </a:r>
            </a:p>
          </p:txBody>
        </p:sp>
        <p:sp>
          <p:nvSpPr>
            <p:cNvPr id="51" name="TextBox 51"/>
            <p:cNvSpPr txBox="1"/>
            <p:nvPr/>
          </p:nvSpPr>
          <p:spPr>
            <a:xfrm>
              <a:off x="0" y="3120814"/>
              <a:ext cx="20327694" cy="1464734"/>
            </a:xfrm>
            <a:prstGeom prst="rect">
              <a:avLst/>
            </a:prstGeom>
          </p:spPr>
          <p:txBody>
            <a:bodyPr lIns="0" tIns="0" rIns="0" bIns="0" rtlCol="0" anchor="t">
              <a:spAutoFit/>
            </a:bodyPr>
            <a:lstStyle/>
            <a:p>
              <a:pPr algn="r">
                <a:lnSpc>
                  <a:spcPts val="8000"/>
                </a:lnSpc>
                <a:spcBef>
                  <a:spcPct val="0"/>
                </a:spcBef>
              </a:pPr>
              <a:r>
                <a:rPr lang="en-US" sz="8000">
                  <a:solidFill>
                    <a:srgbClr val="90E0FF"/>
                  </a:solidFill>
                  <a:latin typeface="Anton"/>
                  <a:ea typeface="Anton"/>
                  <a:cs typeface="Anton"/>
                  <a:sym typeface="Anton"/>
                </a:rPr>
                <a:t>INTER MIAMI CF</a:t>
              </a:r>
            </a:p>
          </p:txBody>
        </p:sp>
        <p:sp>
          <p:nvSpPr>
            <p:cNvPr id="52" name="TextBox 52"/>
            <p:cNvSpPr txBox="1"/>
            <p:nvPr/>
          </p:nvSpPr>
          <p:spPr>
            <a:xfrm>
              <a:off x="0" y="5020733"/>
              <a:ext cx="20327694" cy="1464734"/>
            </a:xfrm>
            <a:prstGeom prst="rect">
              <a:avLst/>
            </a:prstGeom>
          </p:spPr>
          <p:txBody>
            <a:bodyPr lIns="0" tIns="0" rIns="0" bIns="0" rtlCol="0" anchor="t">
              <a:spAutoFit/>
            </a:bodyPr>
            <a:lstStyle/>
            <a:p>
              <a:pPr algn="r">
                <a:lnSpc>
                  <a:spcPts val="8000"/>
                </a:lnSpc>
                <a:spcBef>
                  <a:spcPct val="0"/>
                </a:spcBef>
              </a:pPr>
              <a:r>
                <a:rPr lang="en-US" sz="8000" dirty="0">
                  <a:solidFill>
                    <a:srgbClr val="90E0FF"/>
                  </a:solidFill>
                  <a:latin typeface="Anton"/>
                  <a:ea typeface="Anton"/>
                  <a:cs typeface="Anton"/>
                  <a:sym typeface="Anton"/>
                </a:rPr>
                <a:t>STRATEGIC MARKETING PLAN</a:t>
              </a:r>
            </a:p>
          </p:txBody>
        </p:sp>
        <p:sp>
          <p:nvSpPr>
            <p:cNvPr id="53" name="TextBox 53"/>
            <p:cNvSpPr txBox="1"/>
            <p:nvPr/>
          </p:nvSpPr>
          <p:spPr>
            <a:xfrm>
              <a:off x="0" y="6917267"/>
              <a:ext cx="20327694" cy="1464734"/>
            </a:xfrm>
            <a:prstGeom prst="rect">
              <a:avLst/>
            </a:prstGeom>
          </p:spPr>
          <p:txBody>
            <a:bodyPr lIns="0" tIns="0" rIns="0" bIns="0" rtlCol="0" anchor="t">
              <a:spAutoFit/>
            </a:bodyPr>
            <a:lstStyle/>
            <a:p>
              <a:pPr algn="r">
                <a:lnSpc>
                  <a:spcPts val="8000"/>
                </a:lnSpc>
                <a:spcBef>
                  <a:spcPct val="0"/>
                </a:spcBef>
              </a:pPr>
              <a:r>
                <a:rPr lang="en-US" sz="8000">
                  <a:solidFill>
                    <a:srgbClr val="90E0FF"/>
                  </a:solidFill>
                  <a:latin typeface="Anton"/>
                  <a:ea typeface="Anton"/>
                  <a:cs typeface="Anton"/>
                  <a:sym typeface="Anton"/>
                </a:rPr>
                <a:t>SOSTAC FRAMEWORK</a:t>
              </a:r>
            </a:p>
          </p:txBody>
        </p:sp>
        <p:sp>
          <p:nvSpPr>
            <p:cNvPr id="54" name="TextBox 54"/>
            <p:cNvSpPr txBox="1"/>
            <p:nvPr/>
          </p:nvSpPr>
          <p:spPr>
            <a:xfrm>
              <a:off x="0" y="8813801"/>
              <a:ext cx="20327694" cy="1464734"/>
            </a:xfrm>
            <a:prstGeom prst="rect">
              <a:avLst/>
            </a:prstGeom>
          </p:spPr>
          <p:txBody>
            <a:bodyPr lIns="0" tIns="0" rIns="0" bIns="0" rtlCol="0" anchor="t">
              <a:spAutoFit/>
            </a:bodyPr>
            <a:lstStyle/>
            <a:p>
              <a:pPr algn="r">
                <a:lnSpc>
                  <a:spcPts val="8000"/>
                </a:lnSpc>
                <a:spcBef>
                  <a:spcPct val="0"/>
                </a:spcBef>
              </a:pPr>
              <a:r>
                <a:rPr lang="en-US" sz="8000">
                  <a:solidFill>
                    <a:srgbClr val="90E0FF"/>
                  </a:solidFill>
                  <a:latin typeface="Anton"/>
                  <a:ea typeface="Anton"/>
                  <a:cs typeface="Anton"/>
                  <a:sym typeface="Anton"/>
                </a:rPr>
                <a:t>OLIVER JAMES 2523576</a:t>
              </a:r>
            </a:p>
          </p:txBody>
        </p:sp>
      </p:grpSp>
      <p:sp>
        <p:nvSpPr>
          <p:cNvPr id="90" name="Freeform 90"/>
          <p:cNvSpPr/>
          <p:nvPr/>
        </p:nvSpPr>
        <p:spPr>
          <a:xfrm>
            <a:off x="306197" y="1884278"/>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5"/>
            <a:stretch>
              <a:fillRect/>
            </a:stretch>
          </a:blipFill>
        </p:spPr>
        <p:txBody>
          <a:bodyPr/>
          <a:lstStyle/>
          <a:p>
            <a:endParaRPr lang="en-GB"/>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66C4"/>
        </a:solidFill>
        <a:effectLst/>
      </p:bgPr>
    </p:bg>
    <p:spTree>
      <p:nvGrpSpPr>
        <p:cNvPr id="1" name=""/>
        <p:cNvGrpSpPr/>
        <p:nvPr/>
      </p:nvGrpSpPr>
      <p:grpSpPr>
        <a:xfrm>
          <a:off x="0" y="0"/>
          <a:ext cx="0" cy="0"/>
          <a:chOff x="0" y="0"/>
          <a:chExt cx="0" cy="0"/>
        </a:xfrm>
      </p:grpSpPr>
      <p:grpSp>
        <p:nvGrpSpPr>
          <p:cNvPr id="2" name="Group 2"/>
          <p:cNvGrpSpPr/>
          <p:nvPr/>
        </p:nvGrpSpPr>
        <p:grpSpPr>
          <a:xfrm>
            <a:off x="18192687" y="0"/>
            <a:ext cx="6392099" cy="10287000"/>
            <a:chOff x="0" y="0"/>
            <a:chExt cx="8522799" cy="13716000"/>
          </a:xfrm>
        </p:grpSpPr>
        <p:sp>
          <p:nvSpPr>
            <p:cNvPr id="3" name="Freeform 3"/>
            <p:cNvSpPr/>
            <p:nvPr/>
          </p:nvSpPr>
          <p:spPr>
            <a:xfrm>
              <a:off x="0" y="0"/>
              <a:ext cx="8522799" cy="13716000"/>
            </a:xfrm>
            <a:custGeom>
              <a:avLst/>
              <a:gdLst/>
              <a:ahLst/>
              <a:cxnLst/>
              <a:rect l="l" t="t" r="r" b="b"/>
              <a:pathLst>
                <a:path w="8522799" h="13716000">
                  <a:moveTo>
                    <a:pt x="0" y="0"/>
                  </a:moveTo>
                  <a:lnTo>
                    <a:pt x="8522799" y="0"/>
                  </a:lnTo>
                  <a:lnTo>
                    <a:pt x="8522799" y="13716000"/>
                  </a:lnTo>
                  <a:lnTo>
                    <a:pt x="0" y="13716000"/>
                  </a:lnTo>
                  <a:lnTo>
                    <a:pt x="0" y="0"/>
                  </a:lnTo>
                  <a:close/>
                </a:path>
              </a:pathLst>
            </a:custGeom>
            <a:blipFill>
              <a:blip r:embed="rId2"/>
              <a:stretch>
                <a:fillRect l="-3199" t="-29289" r="-109762" b="-3205"/>
              </a:stretch>
            </a:blipFill>
          </p:spPr>
          <p:txBody>
            <a:bodyPr/>
            <a:lstStyle/>
            <a:p>
              <a:endParaRPr lang="en-GB"/>
            </a:p>
          </p:txBody>
        </p:sp>
        <p:sp>
          <p:nvSpPr>
            <p:cNvPr id="4" name="Freeform 4"/>
            <p:cNvSpPr/>
            <p:nvPr/>
          </p:nvSpPr>
          <p:spPr>
            <a:xfrm>
              <a:off x="3398450" y="11199073"/>
              <a:ext cx="3022848" cy="597012"/>
            </a:xfrm>
            <a:custGeom>
              <a:avLst/>
              <a:gdLst/>
              <a:ahLst/>
              <a:cxnLst/>
              <a:rect l="l" t="t" r="r" b="b"/>
              <a:pathLst>
                <a:path w="3022848" h="597012">
                  <a:moveTo>
                    <a:pt x="0" y="0"/>
                  </a:moveTo>
                  <a:lnTo>
                    <a:pt x="3022848" y="0"/>
                  </a:lnTo>
                  <a:lnTo>
                    <a:pt x="3022848" y="597013"/>
                  </a:lnTo>
                  <a:lnTo>
                    <a:pt x="0" y="597013"/>
                  </a:lnTo>
                  <a:lnTo>
                    <a:pt x="0" y="0"/>
                  </a:lnTo>
                  <a:close/>
                </a:path>
              </a:pathLst>
            </a:custGeom>
            <a:blipFill>
              <a:blip r:embed="rId3"/>
              <a:stretch>
                <a:fillRect/>
              </a:stretch>
            </a:blipFill>
          </p:spPr>
          <p:txBody>
            <a:bodyPr/>
            <a:lstStyle/>
            <a:p>
              <a:endParaRPr lang="en-GB"/>
            </a:p>
          </p:txBody>
        </p:sp>
      </p:grpSp>
      <p:grpSp>
        <p:nvGrpSpPr>
          <p:cNvPr id="6" name="Group 6"/>
          <p:cNvGrpSpPr/>
          <p:nvPr/>
        </p:nvGrpSpPr>
        <p:grpSpPr>
          <a:xfrm>
            <a:off x="7506205" y="0"/>
            <a:ext cx="10781795" cy="9804184"/>
            <a:chOff x="0" y="0"/>
            <a:chExt cx="14375726" cy="13072245"/>
          </a:xfrm>
        </p:grpSpPr>
        <p:sp>
          <p:nvSpPr>
            <p:cNvPr id="7" name="TextBox 7"/>
            <p:cNvSpPr txBox="1"/>
            <p:nvPr/>
          </p:nvSpPr>
          <p:spPr>
            <a:xfrm>
              <a:off x="0" y="180975"/>
              <a:ext cx="14375726" cy="1693257"/>
            </a:xfrm>
            <a:prstGeom prst="rect">
              <a:avLst/>
            </a:prstGeom>
          </p:spPr>
          <p:txBody>
            <a:bodyPr lIns="0" tIns="0" rIns="0" bIns="0" rtlCol="0" anchor="t">
              <a:spAutoFit/>
            </a:bodyPr>
            <a:lstStyle/>
            <a:p>
              <a:pPr algn="l">
                <a:lnSpc>
                  <a:spcPts val="9260"/>
                </a:lnSpc>
                <a:spcBef>
                  <a:spcPct val="0"/>
                </a:spcBef>
              </a:pPr>
              <a:r>
                <a:rPr lang="en-US" sz="9260">
                  <a:solidFill>
                    <a:srgbClr val="90E0FF"/>
                  </a:solidFill>
                  <a:latin typeface="Anton"/>
                  <a:ea typeface="Anton"/>
                  <a:cs typeface="Anton"/>
                  <a:sym typeface="Anton"/>
                </a:rPr>
                <a:t>SITUATIONAL ANALYSIS</a:t>
              </a:r>
            </a:p>
          </p:txBody>
        </p:sp>
        <p:sp>
          <p:nvSpPr>
            <p:cNvPr id="8" name="TextBox 8"/>
            <p:cNvSpPr txBox="1"/>
            <p:nvPr/>
          </p:nvSpPr>
          <p:spPr>
            <a:xfrm>
              <a:off x="0" y="1950432"/>
              <a:ext cx="13393828" cy="11121814"/>
            </a:xfrm>
            <a:prstGeom prst="rect">
              <a:avLst/>
            </a:prstGeom>
          </p:spPr>
          <p:txBody>
            <a:bodyPr lIns="0" tIns="0" rIns="0" bIns="0" rtlCol="0" anchor="t">
              <a:spAutoFit/>
            </a:bodyPr>
            <a:lstStyle/>
            <a:p>
              <a:pPr algn="l">
                <a:lnSpc>
                  <a:spcPts val="4400"/>
                </a:lnSpc>
              </a:pPr>
              <a:r>
                <a:rPr lang="en-US" sz="4400">
                  <a:solidFill>
                    <a:srgbClr val="FFFFFF"/>
                  </a:solidFill>
                  <a:latin typeface="DM Sans"/>
                  <a:ea typeface="DM Sans"/>
                  <a:cs typeface="DM Sans"/>
                  <a:sym typeface="DM Sans"/>
                </a:rPr>
                <a:t>Key Strategic Issue</a:t>
              </a:r>
            </a:p>
            <a:p>
              <a:pPr marL="949962" lvl="1" indent="-474981" algn="l">
                <a:lnSpc>
                  <a:spcPts val="4400"/>
                </a:lnSpc>
                <a:buFont typeface="Arial"/>
                <a:buChar char="•"/>
              </a:pPr>
              <a:r>
                <a:rPr lang="en-US" sz="4400">
                  <a:solidFill>
                    <a:srgbClr val="FFFFFF"/>
                  </a:solidFill>
                  <a:latin typeface="DM Sans"/>
                  <a:ea typeface="DM Sans"/>
                  <a:cs typeface="DM Sans"/>
                  <a:sym typeface="DM Sans"/>
                </a:rPr>
                <a:t>Over reliance on Star Players </a:t>
              </a:r>
            </a:p>
            <a:p>
              <a:pPr algn="l">
                <a:lnSpc>
                  <a:spcPts val="4400"/>
                </a:lnSpc>
              </a:pPr>
              <a:endParaRPr lang="en-US" sz="4400">
                <a:solidFill>
                  <a:srgbClr val="FFFFFF"/>
                </a:solidFill>
                <a:latin typeface="DM Sans"/>
                <a:ea typeface="DM Sans"/>
                <a:cs typeface="DM Sans"/>
                <a:sym typeface="DM Sans"/>
              </a:endParaRPr>
            </a:p>
            <a:p>
              <a:pPr algn="l">
                <a:lnSpc>
                  <a:spcPts val="4400"/>
                </a:lnSpc>
              </a:pPr>
              <a:r>
                <a:rPr lang="en-US" sz="4400">
                  <a:solidFill>
                    <a:srgbClr val="FFFFFF"/>
                  </a:solidFill>
                  <a:latin typeface="DM Sans"/>
                  <a:ea typeface="DM Sans"/>
                  <a:cs typeface="DM Sans"/>
                  <a:sym typeface="DM Sans"/>
                </a:rPr>
                <a:t>Internal Insight</a:t>
              </a:r>
            </a:p>
            <a:p>
              <a:pPr marL="949962" lvl="1" indent="-474981" algn="l">
                <a:lnSpc>
                  <a:spcPts val="4400"/>
                </a:lnSpc>
                <a:buFont typeface="Arial"/>
                <a:buChar char="•"/>
              </a:pPr>
              <a:r>
                <a:rPr lang="en-US" sz="4400">
                  <a:solidFill>
                    <a:srgbClr val="FFFFFF"/>
                  </a:solidFill>
                  <a:latin typeface="DM Sans"/>
                  <a:ea typeface="DM Sans"/>
                  <a:cs typeface="DM Sans"/>
                  <a:sym typeface="DM Sans"/>
                </a:rPr>
                <a:t>Growth driven by Lionel Messi</a:t>
              </a:r>
            </a:p>
            <a:p>
              <a:pPr marL="949962" lvl="1" indent="-474981" algn="l">
                <a:lnSpc>
                  <a:spcPts val="4400"/>
                </a:lnSpc>
                <a:buFont typeface="Arial"/>
                <a:buChar char="•"/>
              </a:pPr>
              <a:r>
                <a:rPr lang="en-US" sz="4400">
                  <a:solidFill>
                    <a:srgbClr val="FFFFFF"/>
                  </a:solidFill>
                  <a:latin typeface="DM Sans"/>
                  <a:ea typeface="DM Sans"/>
                  <a:cs typeface="DM Sans"/>
                  <a:sym typeface="DM Sans"/>
                </a:rPr>
                <a:t>Risk of ‘borrowed brand equity’</a:t>
              </a:r>
            </a:p>
            <a:p>
              <a:pPr algn="l">
                <a:lnSpc>
                  <a:spcPts val="4400"/>
                </a:lnSpc>
              </a:pPr>
              <a:endParaRPr lang="en-US" sz="4400">
                <a:solidFill>
                  <a:srgbClr val="FFFFFF"/>
                </a:solidFill>
                <a:latin typeface="DM Sans"/>
                <a:ea typeface="DM Sans"/>
                <a:cs typeface="DM Sans"/>
                <a:sym typeface="DM Sans"/>
              </a:endParaRPr>
            </a:p>
            <a:p>
              <a:pPr algn="l">
                <a:lnSpc>
                  <a:spcPts val="4400"/>
                </a:lnSpc>
              </a:pPr>
              <a:r>
                <a:rPr lang="en-US" sz="4400">
                  <a:solidFill>
                    <a:srgbClr val="FFFFFF"/>
                  </a:solidFill>
                  <a:latin typeface="DM Sans"/>
                  <a:ea typeface="DM Sans"/>
                  <a:cs typeface="DM Sans"/>
                  <a:sym typeface="DM Sans"/>
                </a:rPr>
                <a:t>External Environment</a:t>
              </a:r>
            </a:p>
            <a:p>
              <a:pPr marL="949962" lvl="1" indent="-474981" algn="l">
                <a:lnSpc>
                  <a:spcPts val="4400"/>
                </a:lnSpc>
                <a:buFont typeface="Arial"/>
                <a:buChar char="•"/>
              </a:pPr>
              <a:r>
                <a:rPr lang="en-US" sz="4400">
                  <a:solidFill>
                    <a:srgbClr val="FFFFFF"/>
                  </a:solidFill>
                  <a:latin typeface="DM Sans"/>
                  <a:ea typeface="DM Sans"/>
                  <a:cs typeface="DM Sans"/>
                  <a:sym typeface="DM Sans"/>
                </a:rPr>
                <a:t>Growth of Major League Soccer</a:t>
              </a:r>
            </a:p>
            <a:p>
              <a:pPr marL="949962" lvl="1" indent="-474981" algn="l">
                <a:lnSpc>
                  <a:spcPts val="4400"/>
                </a:lnSpc>
                <a:buFont typeface="Arial"/>
                <a:buChar char="•"/>
              </a:pPr>
              <a:r>
                <a:rPr lang="en-US" sz="4400">
                  <a:solidFill>
                    <a:srgbClr val="FFFFFF"/>
                  </a:solidFill>
                  <a:latin typeface="DM Sans"/>
                  <a:ea typeface="DM Sans"/>
                  <a:cs typeface="DM Sans"/>
                  <a:sym typeface="DM Sans"/>
                </a:rPr>
                <a:t>2026 FIFA World Cup</a:t>
              </a:r>
            </a:p>
            <a:p>
              <a:pPr algn="l">
                <a:lnSpc>
                  <a:spcPts val="4400"/>
                </a:lnSpc>
              </a:pPr>
              <a:endParaRPr lang="en-US" sz="4400">
                <a:solidFill>
                  <a:srgbClr val="FFFFFF"/>
                </a:solidFill>
                <a:latin typeface="DM Sans"/>
                <a:ea typeface="DM Sans"/>
                <a:cs typeface="DM Sans"/>
                <a:sym typeface="DM Sans"/>
              </a:endParaRPr>
            </a:p>
            <a:p>
              <a:pPr algn="l">
                <a:lnSpc>
                  <a:spcPts val="4400"/>
                </a:lnSpc>
              </a:pPr>
              <a:r>
                <a:rPr lang="en-US" sz="4400">
                  <a:solidFill>
                    <a:srgbClr val="FFFFFF"/>
                  </a:solidFill>
                  <a:latin typeface="DM Sans"/>
                  <a:ea typeface="DM Sans"/>
                  <a:cs typeface="DM Sans"/>
                  <a:sym typeface="DM Sans"/>
                </a:rPr>
                <a:t>Market and competitive Context</a:t>
              </a:r>
            </a:p>
            <a:p>
              <a:pPr marL="949962" lvl="1" indent="-474981" algn="l">
                <a:lnSpc>
                  <a:spcPts val="4400"/>
                </a:lnSpc>
                <a:buFont typeface="Arial"/>
                <a:buChar char="•"/>
              </a:pPr>
              <a:r>
                <a:rPr lang="en-US" sz="4400">
                  <a:solidFill>
                    <a:srgbClr val="FFFFFF"/>
                  </a:solidFill>
                  <a:latin typeface="DM Sans"/>
                  <a:ea typeface="DM Sans"/>
                  <a:cs typeface="DM Sans"/>
                  <a:sym typeface="DM Sans"/>
                </a:rPr>
                <a:t>Increase global competiton for attention </a:t>
              </a:r>
            </a:p>
            <a:p>
              <a:pPr marL="949962" lvl="1" indent="-474981" algn="l">
                <a:lnSpc>
                  <a:spcPts val="4400"/>
                </a:lnSpc>
                <a:spcBef>
                  <a:spcPct val="0"/>
                </a:spcBef>
                <a:buFont typeface="Arial"/>
                <a:buChar char="•"/>
              </a:pPr>
              <a:r>
                <a:rPr lang="en-US" sz="4400">
                  <a:solidFill>
                    <a:srgbClr val="FFFFFF"/>
                  </a:solidFill>
                  <a:latin typeface="DM Sans"/>
                  <a:ea typeface="DM Sans"/>
                  <a:cs typeface="DM Sans"/>
                  <a:sym typeface="DM Sans"/>
                </a:rPr>
                <a:t>Shift to digital fan egagement </a:t>
              </a:r>
            </a:p>
          </p:txBody>
        </p:sp>
      </p:grpSp>
      <p:grpSp>
        <p:nvGrpSpPr>
          <p:cNvPr id="15" name="Group 15"/>
          <p:cNvGrpSpPr/>
          <p:nvPr/>
        </p:nvGrpSpPr>
        <p:grpSpPr>
          <a:xfrm>
            <a:off x="0" y="10001885"/>
            <a:ext cx="18288000" cy="2684428"/>
            <a:chOff x="0" y="0"/>
            <a:chExt cx="24384000" cy="3579238"/>
          </a:xfrm>
        </p:grpSpPr>
        <p:sp>
          <p:nvSpPr>
            <p:cNvPr id="16" name="Freeform 16"/>
            <p:cNvSpPr/>
            <p:nvPr/>
          </p:nvSpPr>
          <p:spPr>
            <a:xfrm>
              <a:off x="0" y="0"/>
              <a:ext cx="24384000" cy="3428801"/>
            </a:xfrm>
            <a:custGeom>
              <a:avLst/>
              <a:gdLst/>
              <a:ahLst/>
              <a:cxnLst/>
              <a:rect l="l" t="t" r="r" b="b"/>
              <a:pathLst>
                <a:path w="24384000" h="3428801">
                  <a:moveTo>
                    <a:pt x="0" y="0"/>
                  </a:moveTo>
                  <a:lnTo>
                    <a:pt x="24384000" y="0"/>
                  </a:lnTo>
                  <a:lnTo>
                    <a:pt x="24384000" y="3428801"/>
                  </a:lnTo>
                  <a:lnTo>
                    <a:pt x="0" y="3428801"/>
                  </a:lnTo>
                  <a:lnTo>
                    <a:pt x="0" y="0"/>
                  </a:lnTo>
                  <a:close/>
                </a:path>
              </a:pathLst>
            </a:custGeom>
            <a:blipFill>
              <a:blip r:embed="rId4"/>
              <a:stretch>
                <a:fillRect t="-296911" b="-76893"/>
              </a:stretch>
            </a:blipFill>
          </p:spPr>
          <p:txBody>
            <a:bodyPr/>
            <a:lstStyle/>
            <a:p>
              <a:endParaRPr lang="en-GB"/>
            </a:p>
          </p:txBody>
        </p:sp>
        <p:sp>
          <p:nvSpPr>
            <p:cNvPr id="17" name="Freeform 17"/>
            <p:cNvSpPr/>
            <p:nvPr/>
          </p:nvSpPr>
          <p:spPr>
            <a:xfrm rot="462282">
              <a:off x="5236078" y="1145691"/>
              <a:ext cx="9230487" cy="1823021"/>
            </a:xfrm>
            <a:custGeom>
              <a:avLst/>
              <a:gdLst/>
              <a:ahLst/>
              <a:cxnLst/>
              <a:rect l="l" t="t" r="r" b="b"/>
              <a:pathLst>
                <a:path w="9230487" h="1823021">
                  <a:moveTo>
                    <a:pt x="0" y="0"/>
                  </a:moveTo>
                  <a:lnTo>
                    <a:pt x="9230486" y="0"/>
                  </a:lnTo>
                  <a:lnTo>
                    <a:pt x="9230486" y="1823021"/>
                  </a:lnTo>
                  <a:lnTo>
                    <a:pt x="0" y="1823021"/>
                  </a:lnTo>
                  <a:lnTo>
                    <a:pt x="0" y="0"/>
                  </a:lnTo>
                  <a:close/>
                </a:path>
              </a:pathLst>
            </a:custGeom>
            <a:blipFill>
              <a:blip r:embed="rId3"/>
              <a:stretch>
                <a:fillRect/>
              </a:stretch>
            </a:blipFill>
          </p:spPr>
          <p:txBody>
            <a:bodyPr/>
            <a:lstStyle/>
            <a:p>
              <a:endParaRPr lang="en-GB"/>
            </a:p>
          </p:txBody>
        </p:sp>
      </p:grpSp>
      <p:sp>
        <p:nvSpPr>
          <p:cNvPr id="18" name="Freeform 18"/>
          <p:cNvSpPr/>
          <p:nvPr/>
        </p:nvSpPr>
        <p:spPr>
          <a:xfrm>
            <a:off x="0" y="-114458"/>
            <a:ext cx="7506205" cy="11114130"/>
          </a:xfrm>
          <a:custGeom>
            <a:avLst/>
            <a:gdLst/>
            <a:ahLst/>
            <a:cxnLst/>
            <a:rect l="l" t="t" r="r" b="b"/>
            <a:pathLst>
              <a:path w="7506205" h="11114130">
                <a:moveTo>
                  <a:pt x="0" y="0"/>
                </a:moveTo>
                <a:lnTo>
                  <a:pt x="7506205" y="0"/>
                </a:lnTo>
                <a:lnTo>
                  <a:pt x="7506205" y="11114130"/>
                </a:lnTo>
                <a:lnTo>
                  <a:pt x="0" y="11114130"/>
                </a:lnTo>
                <a:lnTo>
                  <a:pt x="0" y="0"/>
                </a:lnTo>
                <a:close/>
              </a:path>
            </a:pathLst>
          </a:custGeom>
          <a:blipFill>
            <a:blip r:embed="rId5"/>
            <a:stretch>
              <a:fillRect t="-45374" b="-1047"/>
            </a:stretch>
          </a:blipFill>
        </p:spPr>
        <p:txBody>
          <a:bodyPr/>
          <a:lstStyle/>
          <a:p>
            <a:endParaRPr lang="en-GB"/>
          </a:p>
        </p:txBody>
      </p:sp>
      <p:sp>
        <p:nvSpPr>
          <p:cNvPr id="20" name="Freeform 20"/>
          <p:cNvSpPr/>
          <p:nvPr/>
        </p:nvSpPr>
        <p:spPr>
          <a:xfrm>
            <a:off x="0" y="0"/>
            <a:ext cx="2437729" cy="2437729"/>
          </a:xfrm>
          <a:custGeom>
            <a:avLst/>
            <a:gdLst/>
            <a:ahLst/>
            <a:cxnLst/>
            <a:rect l="l" t="t" r="r" b="b"/>
            <a:pathLst>
              <a:path w="2437729" h="2437729">
                <a:moveTo>
                  <a:pt x="0" y="0"/>
                </a:moveTo>
                <a:lnTo>
                  <a:pt x="2437729" y="0"/>
                </a:lnTo>
                <a:lnTo>
                  <a:pt x="2437729" y="2437729"/>
                </a:lnTo>
                <a:lnTo>
                  <a:pt x="0" y="2437729"/>
                </a:lnTo>
                <a:lnTo>
                  <a:pt x="0" y="0"/>
                </a:lnTo>
                <a:close/>
              </a:path>
            </a:pathLst>
          </a:custGeom>
          <a:blipFill>
            <a:blip r:embed="rId6"/>
            <a:stretch>
              <a:fillRect/>
            </a:stretch>
          </a:blipFill>
          <a:ln cap="sq">
            <a:noFill/>
            <a:prstDash val="solid"/>
            <a:miter/>
          </a:ln>
        </p:spPr>
        <p:txBody>
          <a:bodyPr/>
          <a:lstStyle/>
          <a:p>
            <a:endParaRPr lang="en-GB"/>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62AC"/>
        </a:solidFill>
        <a:effectLst/>
      </p:bgPr>
    </p:bg>
    <p:spTree>
      <p:nvGrpSpPr>
        <p:cNvPr id="1" name=""/>
        <p:cNvGrpSpPr/>
        <p:nvPr/>
      </p:nvGrpSpPr>
      <p:grpSpPr>
        <a:xfrm>
          <a:off x="0" y="0"/>
          <a:ext cx="0" cy="0"/>
          <a:chOff x="0" y="0"/>
          <a:chExt cx="0" cy="0"/>
        </a:xfrm>
      </p:grpSpPr>
      <p:grpSp>
        <p:nvGrpSpPr>
          <p:cNvPr id="3" name="Group 3"/>
          <p:cNvGrpSpPr/>
          <p:nvPr/>
        </p:nvGrpSpPr>
        <p:grpSpPr>
          <a:xfrm>
            <a:off x="1028700" y="1373261"/>
            <a:ext cx="15245771" cy="7235679"/>
            <a:chOff x="0" y="0"/>
            <a:chExt cx="20327694" cy="9647571"/>
          </a:xfrm>
        </p:grpSpPr>
        <p:sp>
          <p:nvSpPr>
            <p:cNvPr id="4" name="TextBox 4"/>
            <p:cNvSpPr txBox="1"/>
            <p:nvPr/>
          </p:nvSpPr>
          <p:spPr>
            <a:xfrm>
              <a:off x="0" y="200025"/>
              <a:ext cx="20327694" cy="1904789"/>
            </a:xfrm>
            <a:prstGeom prst="rect">
              <a:avLst/>
            </a:prstGeom>
          </p:spPr>
          <p:txBody>
            <a:bodyPr lIns="0" tIns="0" rIns="0" bIns="0" rtlCol="0" anchor="t">
              <a:spAutoFit/>
            </a:bodyPr>
            <a:lstStyle/>
            <a:p>
              <a:pPr algn="l">
                <a:lnSpc>
                  <a:spcPts val="10400"/>
                </a:lnSpc>
                <a:spcBef>
                  <a:spcPct val="0"/>
                </a:spcBef>
              </a:pPr>
              <a:r>
                <a:rPr lang="en-US" sz="10400">
                  <a:solidFill>
                    <a:srgbClr val="90E0FF"/>
                  </a:solidFill>
                  <a:latin typeface="Anton"/>
                  <a:ea typeface="Anton"/>
                  <a:cs typeface="Anton"/>
                  <a:sym typeface="Anton"/>
                </a:rPr>
                <a:t>STRATEGIC DIRECTION</a:t>
              </a:r>
            </a:p>
          </p:txBody>
        </p:sp>
        <p:sp>
          <p:nvSpPr>
            <p:cNvPr id="5" name="TextBox 5"/>
            <p:cNvSpPr txBox="1"/>
            <p:nvPr/>
          </p:nvSpPr>
          <p:spPr>
            <a:xfrm>
              <a:off x="0" y="2863639"/>
              <a:ext cx="20327694" cy="889635"/>
            </a:xfrm>
            <a:prstGeom prst="rect">
              <a:avLst/>
            </a:prstGeom>
          </p:spPr>
          <p:txBody>
            <a:bodyPr lIns="0" tIns="0" rIns="0" bIns="0" rtlCol="0" anchor="t">
              <a:spAutoFit/>
            </a:bodyPr>
            <a:lstStyle/>
            <a:p>
              <a:pPr algn="l">
                <a:lnSpc>
                  <a:spcPts val="4800"/>
                </a:lnSpc>
                <a:spcBef>
                  <a:spcPct val="0"/>
                </a:spcBef>
              </a:pPr>
              <a:r>
                <a:rPr lang="en-US" sz="4800">
                  <a:solidFill>
                    <a:srgbClr val="90E0FF"/>
                  </a:solidFill>
                  <a:latin typeface="Anton"/>
                  <a:ea typeface="Anton"/>
                  <a:cs typeface="Anton"/>
                  <a:sym typeface="Anton"/>
                </a:rPr>
                <a:t>GLOBAL DIGITAL FOOTBALL LIFESTYLE BRAND</a:t>
              </a:r>
            </a:p>
          </p:txBody>
        </p:sp>
        <p:sp>
          <p:nvSpPr>
            <p:cNvPr id="6" name="TextBox 6"/>
            <p:cNvSpPr txBox="1"/>
            <p:nvPr/>
          </p:nvSpPr>
          <p:spPr>
            <a:xfrm>
              <a:off x="0" y="3791374"/>
              <a:ext cx="14452512" cy="1668780"/>
            </a:xfrm>
            <a:prstGeom prst="rect">
              <a:avLst/>
            </a:prstGeom>
          </p:spPr>
          <p:txBody>
            <a:bodyPr lIns="0" tIns="0" rIns="0" bIns="0" rtlCol="0" anchor="t">
              <a:spAutoFit/>
            </a:bodyPr>
            <a:lstStyle/>
            <a:p>
              <a:pPr marL="0" lvl="0" indent="0" algn="l">
                <a:lnSpc>
                  <a:spcPts val="2400"/>
                </a:lnSpc>
                <a:spcBef>
                  <a:spcPct val="0"/>
                </a:spcBef>
              </a:pPr>
              <a:r>
                <a:rPr lang="en-US" sz="2400">
                  <a:solidFill>
                    <a:srgbClr val="FFFFFF"/>
                  </a:solidFill>
                  <a:latin typeface="DM Sans"/>
                  <a:ea typeface="DM Sans"/>
                  <a:cs typeface="DM Sans"/>
                  <a:sym typeface="DM Sans"/>
                </a:rPr>
                <a:t>Ansoff Matrix (Ansoff, 1957)</a:t>
              </a:r>
            </a:p>
            <a:p>
              <a:pPr marL="0" lvl="0" indent="0" algn="l">
                <a:lnSpc>
                  <a:spcPts val="2400"/>
                </a:lnSpc>
                <a:spcBef>
                  <a:spcPct val="0"/>
                </a:spcBef>
              </a:pPr>
              <a:endParaRPr lang="en-US" sz="2400">
                <a:solidFill>
                  <a:srgbClr val="FFFFFF"/>
                </a:solidFill>
                <a:latin typeface="DM Sans"/>
                <a:ea typeface="DM Sans"/>
                <a:cs typeface="DM Sans"/>
                <a:sym typeface="DM Sans"/>
              </a:endParaRPr>
            </a:p>
            <a:p>
              <a:pPr marL="0" lvl="0" indent="0" algn="l">
                <a:lnSpc>
                  <a:spcPts val="2400"/>
                </a:lnSpc>
                <a:spcBef>
                  <a:spcPct val="0"/>
                </a:spcBef>
              </a:pPr>
              <a:r>
                <a:rPr lang="en-US" sz="2400" u="none" strike="noStrike">
                  <a:solidFill>
                    <a:srgbClr val="FFFFFF"/>
                  </a:solidFill>
                  <a:latin typeface="DM Sans"/>
                  <a:ea typeface="DM Sans"/>
                  <a:cs typeface="DM Sans"/>
                  <a:sym typeface="DM Sans"/>
                </a:rPr>
                <a:t>Market Development → New global audiences </a:t>
              </a:r>
            </a:p>
            <a:p>
              <a:pPr marL="0" lvl="0" indent="0" algn="l">
                <a:lnSpc>
                  <a:spcPts val="2400"/>
                </a:lnSpc>
                <a:spcBef>
                  <a:spcPct val="0"/>
                </a:spcBef>
              </a:pPr>
              <a:r>
                <a:rPr lang="en-US" sz="2400" u="none" strike="noStrike">
                  <a:solidFill>
                    <a:srgbClr val="FFFFFF"/>
                  </a:solidFill>
                  <a:latin typeface="DM Sans"/>
                  <a:ea typeface="DM Sans"/>
                  <a:cs typeface="DM Sans"/>
                  <a:sym typeface="DM Sans"/>
                </a:rPr>
                <a:t>Product Development → Digital and experimental offerings</a:t>
              </a:r>
            </a:p>
          </p:txBody>
        </p:sp>
        <p:sp>
          <p:nvSpPr>
            <p:cNvPr id="7" name="TextBox 7"/>
            <p:cNvSpPr txBox="1"/>
            <p:nvPr/>
          </p:nvSpPr>
          <p:spPr>
            <a:xfrm>
              <a:off x="0" y="7051056"/>
              <a:ext cx="20327694" cy="889635"/>
            </a:xfrm>
            <a:prstGeom prst="rect">
              <a:avLst/>
            </a:prstGeom>
          </p:spPr>
          <p:txBody>
            <a:bodyPr lIns="0" tIns="0" rIns="0" bIns="0" rtlCol="0" anchor="t">
              <a:spAutoFit/>
            </a:bodyPr>
            <a:lstStyle/>
            <a:p>
              <a:pPr algn="l">
                <a:lnSpc>
                  <a:spcPts val="4800"/>
                </a:lnSpc>
                <a:spcBef>
                  <a:spcPct val="0"/>
                </a:spcBef>
              </a:pPr>
              <a:r>
                <a:rPr lang="en-US" sz="4800">
                  <a:solidFill>
                    <a:srgbClr val="90E0FF"/>
                  </a:solidFill>
                  <a:latin typeface="Anton"/>
                  <a:ea typeface="Anton"/>
                  <a:cs typeface="Anton"/>
                  <a:sym typeface="Anton"/>
                </a:rPr>
                <a:t>STRATEGIC RATIONALE</a:t>
              </a:r>
            </a:p>
          </p:txBody>
        </p:sp>
        <p:sp>
          <p:nvSpPr>
            <p:cNvPr id="8" name="TextBox 8"/>
            <p:cNvSpPr txBox="1"/>
            <p:nvPr/>
          </p:nvSpPr>
          <p:spPr>
            <a:xfrm>
              <a:off x="0" y="7978791"/>
              <a:ext cx="14452512" cy="1668780"/>
            </a:xfrm>
            <a:prstGeom prst="rect">
              <a:avLst/>
            </a:prstGeom>
          </p:spPr>
          <p:txBody>
            <a:bodyPr lIns="0" tIns="0" rIns="0" bIns="0" rtlCol="0" anchor="t">
              <a:spAutoFit/>
            </a:bodyPr>
            <a:lstStyle/>
            <a:p>
              <a:pPr marL="518160" lvl="1" indent="-259080" algn="l">
                <a:lnSpc>
                  <a:spcPts val="2400"/>
                </a:lnSpc>
                <a:buFont typeface="Arial"/>
                <a:buChar char="•"/>
              </a:pPr>
              <a:r>
                <a:rPr lang="en-US" sz="2400">
                  <a:solidFill>
                    <a:srgbClr val="FFFFFF"/>
                  </a:solidFill>
                  <a:latin typeface="DM Sans"/>
                  <a:ea typeface="DM Sans"/>
                  <a:cs typeface="DM Sans"/>
                  <a:sym typeface="DM Sans"/>
                </a:rPr>
                <a:t>Reduces reliance on ‘Star Players’</a:t>
              </a:r>
            </a:p>
            <a:p>
              <a:pPr marL="518160" lvl="1" indent="-259080" algn="l">
                <a:lnSpc>
                  <a:spcPts val="2400"/>
                </a:lnSpc>
                <a:buFont typeface="Arial"/>
                <a:buChar char="•"/>
              </a:pPr>
              <a:r>
                <a:rPr lang="en-US" sz="2400">
                  <a:solidFill>
                    <a:srgbClr val="FFFFFF"/>
                  </a:solidFill>
                  <a:latin typeface="DM Sans"/>
                  <a:ea typeface="DM Sans"/>
                  <a:cs typeface="DM Sans"/>
                  <a:sym typeface="DM Sans"/>
                </a:rPr>
                <a:t>Aligns with digital consumption trends </a:t>
              </a:r>
            </a:p>
            <a:p>
              <a:pPr marL="518160" lvl="1" indent="-259080" algn="l">
                <a:lnSpc>
                  <a:spcPts val="2400"/>
                </a:lnSpc>
                <a:spcBef>
                  <a:spcPct val="0"/>
                </a:spcBef>
                <a:buFont typeface="Arial"/>
                <a:buChar char="•"/>
              </a:pPr>
              <a:r>
                <a:rPr lang="en-US" sz="2400">
                  <a:solidFill>
                    <a:srgbClr val="FFFFFF"/>
                  </a:solidFill>
                  <a:latin typeface="DM Sans"/>
                  <a:ea typeface="DM Sans"/>
                  <a:cs typeface="DM Sans"/>
                  <a:sym typeface="DM Sans"/>
                </a:rPr>
                <a:t>Builds sustainable brand equtiy</a:t>
              </a:r>
            </a:p>
            <a:p>
              <a:pPr marL="0" lvl="0" indent="0" algn="l">
                <a:lnSpc>
                  <a:spcPts val="2400"/>
                </a:lnSpc>
                <a:spcBef>
                  <a:spcPct val="0"/>
                </a:spcBef>
              </a:pPr>
              <a:endParaRPr lang="en-US" sz="2400">
                <a:solidFill>
                  <a:srgbClr val="FFFFFF"/>
                </a:solidFill>
                <a:latin typeface="DM Sans"/>
                <a:ea typeface="DM Sans"/>
                <a:cs typeface="DM Sans"/>
                <a:sym typeface="DM Sans"/>
              </a:endParaRPr>
            </a:p>
          </p:txBody>
        </p:sp>
      </p:grpSp>
      <p:grpSp>
        <p:nvGrpSpPr>
          <p:cNvPr id="12" name="Group 12"/>
          <p:cNvGrpSpPr/>
          <p:nvPr/>
        </p:nvGrpSpPr>
        <p:grpSpPr>
          <a:xfrm>
            <a:off x="11895901" y="0"/>
            <a:ext cx="6392099" cy="10287000"/>
            <a:chOff x="0" y="0"/>
            <a:chExt cx="8522799" cy="13716000"/>
          </a:xfrm>
        </p:grpSpPr>
        <p:sp>
          <p:nvSpPr>
            <p:cNvPr id="13" name="Freeform 13"/>
            <p:cNvSpPr/>
            <p:nvPr/>
          </p:nvSpPr>
          <p:spPr>
            <a:xfrm>
              <a:off x="0" y="0"/>
              <a:ext cx="8522799" cy="13716000"/>
            </a:xfrm>
            <a:custGeom>
              <a:avLst/>
              <a:gdLst/>
              <a:ahLst/>
              <a:cxnLst/>
              <a:rect l="l" t="t" r="r" b="b"/>
              <a:pathLst>
                <a:path w="8522799" h="13716000">
                  <a:moveTo>
                    <a:pt x="0" y="0"/>
                  </a:moveTo>
                  <a:lnTo>
                    <a:pt x="8522799" y="0"/>
                  </a:lnTo>
                  <a:lnTo>
                    <a:pt x="8522799" y="13716000"/>
                  </a:lnTo>
                  <a:lnTo>
                    <a:pt x="0" y="13716000"/>
                  </a:lnTo>
                  <a:lnTo>
                    <a:pt x="0" y="0"/>
                  </a:lnTo>
                  <a:close/>
                </a:path>
              </a:pathLst>
            </a:custGeom>
            <a:blipFill>
              <a:blip r:embed="rId2"/>
              <a:stretch>
                <a:fillRect l="-3199" t="-29289" r="-109762" b="-3205"/>
              </a:stretch>
            </a:blipFill>
          </p:spPr>
          <p:txBody>
            <a:bodyPr/>
            <a:lstStyle/>
            <a:p>
              <a:endParaRPr lang="en-GB"/>
            </a:p>
          </p:txBody>
        </p:sp>
        <p:sp>
          <p:nvSpPr>
            <p:cNvPr id="14" name="Freeform 14"/>
            <p:cNvSpPr/>
            <p:nvPr/>
          </p:nvSpPr>
          <p:spPr>
            <a:xfrm>
              <a:off x="3398450" y="11199073"/>
              <a:ext cx="3022848" cy="597012"/>
            </a:xfrm>
            <a:custGeom>
              <a:avLst/>
              <a:gdLst/>
              <a:ahLst/>
              <a:cxnLst/>
              <a:rect l="l" t="t" r="r" b="b"/>
              <a:pathLst>
                <a:path w="3022848" h="597012">
                  <a:moveTo>
                    <a:pt x="0" y="0"/>
                  </a:moveTo>
                  <a:lnTo>
                    <a:pt x="3022848" y="0"/>
                  </a:lnTo>
                  <a:lnTo>
                    <a:pt x="3022848" y="597013"/>
                  </a:lnTo>
                  <a:lnTo>
                    <a:pt x="0" y="597013"/>
                  </a:lnTo>
                  <a:lnTo>
                    <a:pt x="0" y="0"/>
                  </a:lnTo>
                  <a:close/>
                </a:path>
              </a:pathLst>
            </a:custGeom>
            <a:blipFill>
              <a:blip r:embed="rId3"/>
              <a:stretch>
                <a:fillRect/>
              </a:stretch>
            </a:blipFill>
          </p:spPr>
          <p:txBody>
            <a:bodyPr/>
            <a:lstStyle/>
            <a:p>
              <a:endParaRPr lang="en-GB"/>
            </a:p>
          </p:txBody>
        </p:sp>
      </p:grpSp>
      <p:grpSp>
        <p:nvGrpSpPr>
          <p:cNvPr id="15" name="Group 15"/>
          <p:cNvGrpSpPr/>
          <p:nvPr/>
        </p:nvGrpSpPr>
        <p:grpSpPr>
          <a:xfrm>
            <a:off x="9087738" y="10229850"/>
            <a:ext cx="112524" cy="57150"/>
            <a:chOff x="0" y="0"/>
            <a:chExt cx="150032" cy="76200"/>
          </a:xfrm>
        </p:grpSpPr>
        <p:grpSp>
          <p:nvGrpSpPr>
            <p:cNvPr id="16" name="Group 16"/>
            <p:cNvGrpSpPr/>
            <p:nvPr/>
          </p:nvGrpSpPr>
          <p:grpSpPr>
            <a:xfrm rot="-908927">
              <a:off x="74570" y="60069"/>
              <a:ext cx="75986" cy="6094"/>
              <a:chOff x="0" y="0"/>
              <a:chExt cx="2341925" cy="187817"/>
            </a:xfrm>
          </p:grpSpPr>
          <p:sp>
            <p:nvSpPr>
              <p:cNvPr id="17" name="Freeform 17"/>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18" name="TextBox 18"/>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19" name="Group 19"/>
            <p:cNvGrpSpPr/>
            <p:nvPr/>
          </p:nvGrpSpPr>
          <p:grpSpPr>
            <a:xfrm>
              <a:off x="0" y="70106"/>
              <a:ext cx="150032" cy="6094"/>
              <a:chOff x="0" y="0"/>
              <a:chExt cx="4624078" cy="187817"/>
            </a:xfrm>
          </p:grpSpPr>
          <p:sp>
            <p:nvSpPr>
              <p:cNvPr id="20" name="Freeform 20"/>
              <p:cNvSpPr/>
              <p:nvPr/>
            </p:nvSpPr>
            <p:spPr>
              <a:xfrm>
                <a:off x="0" y="0"/>
                <a:ext cx="4624077" cy="187817"/>
              </a:xfrm>
              <a:custGeom>
                <a:avLst/>
                <a:gdLst/>
                <a:ahLst/>
                <a:cxnLst/>
                <a:rect l="l" t="t" r="r" b="b"/>
                <a:pathLst>
                  <a:path w="4624077" h="187817">
                    <a:moveTo>
                      <a:pt x="0" y="0"/>
                    </a:moveTo>
                    <a:lnTo>
                      <a:pt x="4624077" y="0"/>
                    </a:lnTo>
                    <a:lnTo>
                      <a:pt x="4624077" y="187817"/>
                    </a:lnTo>
                    <a:lnTo>
                      <a:pt x="0" y="187817"/>
                    </a:lnTo>
                    <a:close/>
                  </a:path>
                </a:pathLst>
              </a:custGeom>
              <a:solidFill>
                <a:srgbClr val="FF5757"/>
              </a:solidFill>
            </p:spPr>
            <p:txBody>
              <a:bodyPr/>
              <a:lstStyle/>
              <a:p>
                <a:endParaRPr lang="en-GB"/>
              </a:p>
            </p:txBody>
          </p:sp>
          <p:sp>
            <p:nvSpPr>
              <p:cNvPr id="21" name="TextBox 21"/>
              <p:cNvSpPr txBox="1"/>
              <p:nvPr/>
            </p:nvSpPr>
            <p:spPr>
              <a:xfrm>
                <a:off x="0" y="38100"/>
                <a:ext cx="4624078" cy="149717"/>
              </a:xfrm>
              <a:prstGeom prst="rect">
                <a:avLst/>
              </a:prstGeom>
            </p:spPr>
            <p:txBody>
              <a:bodyPr lIns="50800" tIns="50800" rIns="50800" bIns="50800" rtlCol="0" anchor="ctr"/>
              <a:lstStyle/>
              <a:p>
                <a:pPr algn="ctr">
                  <a:lnSpc>
                    <a:spcPts val="2400"/>
                  </a:lnSpc>
                </a:pPr>
                <a:endParaRPr/>
              </a:p>
            </p:txBody>
          </p:sp>
        </p:grpSp>
        <p:grpSp>
          <p:nvGrpSpPr>
            <p:cNvPr id="22" name="Group 22"/>
            <p:cNvGrpSpPr/>
            <p:nvPr/>
          </p:nvGrpSpPr>
          <p:grpSpPr>
            <a:xfrm rot="889366">
              <a:off x="-485" y="60273"/>
              <a:ext cx="75986" cy="6094"/>
              <a:chOff x="0" y="0"/>
              <a:chExt cx="2341925" cy="187817"/>
            </a:xfrm>
          </p:grpSpPr>
          <p:sp>
            <p:nvSpPr>
              <p:cNvPr id="23" name="Freeform 23"/>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24" name="TextBox 24"/>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25" name="Group 25"/>
            <p:cNvGrpSpPr/>
            <p:nvPr/>
          </p:nvGrpSpPr>
          <p:grpSpPr>
            <a:xfrm rot="-1801854">
              <a:off x="71440" y="51287"/>
              <a:ext cx="75986" cy="6094"/>
              <a:chOff x="0" y="0"/>
              <a:chExt cx="2341925" cy="187817"/>
            </a:xfrm>
          </p:grpSpPr>
          <p:sp>
            <p:nvSpPr>
              <p:cNvPr id="26" name="Freeform 26"/>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27" name="TextBox 27"/>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28" name="Group 28"/>
            <p:cNvGrpSpPr/>
            <p:nvPr/>
          </p:nvGrpSpPr>
          <p:grpSpPr>
            <a:xfrm rot="-2700000">
              <a:off x="66121" y="44134"/>
              <a:ext cx="75986" cy="6094"/>
              <a:chOff x="0" y="0"/>
              <a:chExt cx="2341925" cy="187817"/>
            </a:xfrm>
          </p:grpSpPr>
          <p:sp>
            <p:nvSpPr>
              <p:cNvPr id="29" name="Freeform 29"/>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30" name="TextBox 30"/>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31" name="Group 31"/>
            <p:cNvGrpSpPr/>
            <p:nvPr/>
          </p:nvGrpSpPr>
          <p:grpSpPr>
            <a:xfrm rot="-3582885">
              <a:off x="58814" y="38809"/>
              <a:ext cx="75986" cy="6094"/>
              <a:chOff x="0" y="0"/>
              <a:chExt cx="2341925" cy="187817"/>
            </a:xfrm>
          </p:grpSpPr>
          <p:sp>
            <p:nvSpPr>
              <p:cNvPr id="32" name="Freeform 32"/>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33" name="TextBox 33"/>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34" name="Group 34"/>
            <p:cNvGrpSpPr/>
            <p:nvPr/>
          </p:nvGrpSpPr>
          <p:grpSpPr>
            <a:xfrm rot="-4780237">
              <a:off x="46911" y="35015"/>
              <a:ext cx="75986" cy="6094"/>
              <a:chOff x="0" y="0"/>
              <a:chExt cx="2341925" cy="187817"/>
            </a:xfrm>
          </p:grpSpPr>
          <p:sp>
            <p:nvSpPr>
              <p:cNvPr id="35" name="Freeform 35"/>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36" name="TextBox 36"/>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37" name="Group 37"/>
            <p:cNvGrpSpPr/>
            <p:nvPr/>
          </p:nvGrpSpPr>
          <p:grpSpPr>
            <a:xfrm rot="-6021351">
              <a:off x="27274" y="35231"/>
              <a:ext cx="75986" cy="6094"/>
              <a:chOff x="0" y="0"/>
              <a:chExt cx="2341925" cy="187817"/>
            </a:xfrm>
          </p:grpSpPr>
          <p:sp>
            <p:nvSpPr>
              <p:cNvPr id="38" name="Freeform 38"/>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39" name="TextBox 39"/>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40" name="Group 40"/>
            <p:cNvGrpSpPr/>
            <p:nvPr/>
          </p:nvGrpSpPr>
          <p:grpSpPr>
            <a:xfrm rot="-5400000">
              <a:off x="37101" y="34946"/>
              <a:ext cx="75986" cy="6094"/>
              <a:chOff x="0" y="0"/>
              <a:chExt cx="2341925" cy="187817"/>
            </a:xfrm>
          </p:grpSpPr>
          <p:sp>
            <p:nvSpPr>
              <p:cNvPr id="41" name="Freeform 41"/>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42" name="TextBox 42"/>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43" name="Group 43"/>
            <p:cNvGrpSpPr/>
            <p:nvPr/>
          </p:nvGrpSpPr>
          <p:grpSpPr>
            <a:xfrm rot="1784918">
              <a:off x="2604" y="51656"/>
              <a:ext cx="75986" cy="6094"/>
              <a:chOff x="0" y="0"/>
              <a:chExt cx="2341925" cy="187817"/>
            </a:xfrm>
          </p:grpSpPr>
          <p:sp>
            <p:nvSpPr>
              <p:cNvPr id="44" name="Freeform 44"/>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45" name="TextBox 45"/>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46" name="Group 46"/>
            <p:cNvGrpSpPr/>
            <p:nvPr/>
          </p:nvGrpSpPr>
          <p:grpSpPr>
            <a:xfrm rot="2700000">
              <a:off x="8004" y="43919"/>
              <a:ext cx="75986" cy="6094"/>
              <a:chOff x="0" y="0"/>
              <a:chExt cx="2341925" cy="187817"/>
            </a:xfrm>
          </p:grpSpPr>
          <p:sp>
            <p:nvSpPr>
              <p:cNvPr id="47" name="Freeform 47"/>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48" name="TextBox 48"/>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49" name="Group 49"/>
            <p:cNvGrpSpPr/>
            <p:nvPr/>
          </p:nvGrpSpPr>
          <p:grpSpPr>
            <a:xfrm rot="3610196">
              <a:off x="15559" y="38464"/>
              <a:ext cx="75986" cy="6094"/>
              <a:chOff x="0" y="0"/>
              <a:chExt cx="2341925" cy="187817"/>
            </a:xfrm>
          </p:grpSpPr>
          <p:sp>
            <p:nvSpPr>
              <p:cNvPr id="50" name="Freeform 50"/>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FF5757"/>
              </a:solidFill>
            </p:spPr>
            <p:txBody>
              <a:bodyPr/>
              <a:lstStyle/>
              <a:p>
                <a:endParaRPr lang="en-GB"/>
              </a:p>
            </p:txBody>
          </p:sp>
          <p:sp>
            <p:nvSpPr>
              <p:cNvPr id="51" name="TextBox 51"/>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sp>
        <p:nvSpPr>
          <p:cNvPr id="55" name="Freeform 55"/>
          <p:cNvSpPr/>
          <p:nvPr/>
        </p:nvSpPr>
        <p:spPr>
          <a:xfrm>
            <a:off x="15420243" y="6152594"/>
            <a:ext cx="2437729" cy="2437729"/>
          </a:xfrm>
          <a:custGeom>
            <a:avLst/>
            <a:gdLst/>
            <a:ahLst/>
            <a:cxnLst/>
            <a:rect l="l" t="t" r="r" b="b"/>
            <a:pathLst>
              <a:path w="2437729" h="2437729">
                <a:moveTo>
                  <a:pt x="0" y="0"/>
                </a:moveTo>
                <a:lnTo>
                  <a:pt x="2437729" y="0"/>
                </a:lnTo>
                <a:lnTo>
                  <a:pt x="2437729" y="2437728"/>
                </a:lnTo>
                <a:lnTo>
                  <a:pt x="0" y="2437728"/>
                </a:lnTo>
                <a:lnTo>
                  <a:pt x="0" y="0"/>
                </a:lnTo>
                <a:close/>
              </a:path>
            </a:pathLst>
          </a:custGeom>
          <a:blipFill>
            <a:blip r:embed="rId4"/>
            <a:stretch>
              <a:fillRect/>
            </a:stretch>
          </a:blipFill>
          <a:ln cap="sq">
            <a:noFill/>
            <a:prstDash val="solid"/>
            <a:miter/>
          </a:ln>
        </p:spPr>
        <p:txBody>
          <a:bodyPr/>
          <a:lstStyle/>
          <a:p>
            <a:endParaRPr lang="en-GB"/>
          </a:p>
        </p:txBody>
      </p:sp>
    </p:spTree>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62AC"/>
        </a:solidFill>
        <a:effectLst/>
      </p:bgPr>
    </p:bg>
    <p:spTree>
      <p:nvGrpSpPr>
        <p:cNvPr id="1" name=""/>
        <p:cNvGrpSpPr/>
        <p:nvPr/>
      </p:nvGrpSpPr>
      <p:grpSpPr>
        <a:xfrm>
          <a:off x="0" y="0"/>
          <a:ext cx="0" cy="0"/>
          <a:chOff x="0" y="0"/>
          <a:chExt cx="0" cy="0"/>
        </a:xfrm>
      </p:grpSpPr>
      <p:grpSp>
        <p:nvGrpSpPr>
          <p:cNvPr id="2" name="Group 2"/>
          <p:cNvGrpSpPr/>
          <p:nvPr/>
        </p:nvGrpSpPr>
        <p:grpSpPr>
          <a:xfrm>
            <a:off x="18079025" y="0"/>
            <a:ext cx="6392099" cy="10287000"/>
            <a:chOff x="0" y="0"/>
            <a:chExt cx="8522799" cy="13716000"/>
          </a:xfrm>
        </p:grpSpPr>
        <p:sp>
          <p:nvSpPr>
            <p:cNvPr id="3" name="Freeform 3"/>
            <p:cNvSpPr/>
            <p:nvPr/>
          </p:nvSpPr>
          <p:spPr>
            <a:xfrm>
              <a:off x="0" y="0"/>
              <a:ext cx="8522799" cy="13716000"/>
            </a:xfrm>
            <a:custGeom>
              <a:avLst/>
              <a:gdLst/>
              <a:ahLst/>
              <a:cxnLst/>
              <a:rect l="l" t="t" r="r" b="b"/>
              <a:pathLst>
                <a:path w="8522799" h="13716000">
                  <a:moveTo>
                    <a:pt x="0" y="0"/>
                  </a:moveTo>
                  <a:lnTo>
                    <a:pt x="8522799" y="0"/>
                  </a:lnTo>
                  <a:lnTo>
                    <a:pt x="8522799" y="13716000"/>
                  </a:lnTo>
                  <a:lnTo>
                    <a:pt x="0" y="13716000"/>
                  </a:lnTo>
                  <a:lnTo>
                    <a:pt x="0" y="0"/>
                  </a:lnTo>
                  <a:close/>
                </a:path>
              </a:pathLst>
            </a:custGeom>
            <a:blipFill>
              <a:blip r:embed="rId2">
                <a:alphaModFix amt="0"/>
              </a:blip>
              <a:stretch>
                <a:fillRect l="-3199" t="-29289" r="-109762" b="-3205"/>
              </a:stretch>
            </a:blipFill>
          </p:spPr>
          <p:txBody>
            <a:bodyPr/>
            <a:lstStyle/>
            <a:p>
              <a:endParaRPr lang="en-GB"/>
            </a:p>
          </p:txBody>
        </p:sp>
        <p:sp>
          <p:nvSpPr>
            <p:cNvPr id="4" name="Freeform 4"/>
            <p:cNvSpPr/>
            <p:nvPr/>
          </p:nvSpPr>
          <p:spPr>
            <a:xfrm>
              <a:off x="3398450" y="11199073"/>
              <a:ext cx="3022848" cy="597012"/>
            </a:xfrm>
            <a:custGeom>
              <a:avLst/>
              <a:gdLst/>
              <a:ahLst/>
              <a:cxnLst/>
              <a:rect l="l" t="t" r="r" b="b"/>
              <a:pathLst>
                <a:path w="3022848" h="597012">
                  <a:moveTo>
                    <a:pt x="0" y="0"/>
                  </a:moveTo>
                  <a:lnTo>
                    <a:pt x="3022848" y="0"/>
                  </a:lnTo>
                  <a:lnTo>
                    <a:pt x="3022848" y="597013"/>
                  </a:lnTo>
                  <a:lnTo>
                    <a:pt x="0" y="597013"/>
                  </a:lnTo>
                  <a:lnTo>
                    <a:pt x="0" y="0"/>
                  </a:lnTo>
                  <a:close/>
                </a:path>
              </a:pathLst>
            </a:custGeom>
            <a:blipFill>
              <a:blip r:embed="rId3">
                <a:alphaModFix amt="0"/>
              </a:blip>
              <a:stretch>
                <a:fillRect/>
              </a:stretch>
            </a:blipFill>
          </p:spPr>
          <p:txBody>
            <a:bodyPr/>
            <a:lstStyle/>
            <a:p>
              <a:endParaRPr lang="en-GB"/>
            </a:p>
          </p:txBody>
        </p:sp>
      </p:grpSp>
      <p:grpSp>
        <p:nvGrpSpPr>
          <p:cNvPr id="5" name="Group 5"/>
          <p:cNvGrpSpPr/>
          <p:nvPr/>
        </p:nvGrpSpPr>
        <p:grpSpPr>
          <a:xfrm>
            <a:off x="0" y="-2244010"/>
            <a:ext cx="18288000" cy="9288333"/>
            <a:chOff x="0" y="0"/>
            <a:chExt cx="24384000" cy="12384444"/>
          </a:xfrm>
        </p:grpSpPr>
        <p:grpSp>
          <p:nvGrpSpPr>
            <p:cNvPr id="6" name="Group 6"/>
            <p:cNvGrpSpPr/>
            <p:nvPr/>
          </p:nvGrpSpPr>
          <p:grpSpPr>
            <a:xfrm rot="-908927">
              <a:off x="12119565" y="9762757"/>
              <a:ext cx="12349596" cy="990409"/>
              <a:chOff x="0" y="0"/>
              <a:chExt cx="2341925" cy="187817"/>
            </a:xfrm>
          </p:grpSpPr>
          <p:sp>
            <p:nvSpPr>
              <p:cNvPr id="7" name="Freeform 7"/>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8" name="TextBox 8"/>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9" name="Group 9"/>
            <p:cNvGrpSpPr/>
            <p:nvPr/>
          </p:nvGrpSpPr>
          <p:grpSpPr>
            <a:xfrm>
              <a:off x="0" y="11394035"/>
              <a:ext cx="24384000" cy="990409"/>
              <a:chOff x="0" y="0"/>
              <a:chExt cx="4624078" cy="187817"/>
            </a:xfrm>
          </p:grpSpPr>
          <p:sp>
            <p:nvSpPr>
              <p:cNvPr id="10" name="Freeform 10"/>
              <p:cNvSpPr/>
              <p:nvPr/>
            </p:nvSpPr>
            <p:spPr>
              <a:xfrm>
                <a:off x="0" y="0"/>
                <a:ext cx="4624077" cy="187817"/>
              </a:xfrm>
              <a:custGeom>
                <a:avLst/>
                <a:gdLst/>
                <a:ahLst/>
                <a:cxnLst/>
                <a:rect l="l" t="t" r="r" b="b"/>
                <a:pathLst>
                  <a:path w="4624077" h="187817">
                    <a:moveTo>
                      <a:pt x="0" y="0"/>
                    </a:moveTo>
                    <a:lnTo>
                      <a:pt x="4624077" y="0"/>
                    </a:lnTo>
                    <a:lnTo>
                      <a:pt x="4624077" y="187817"/>
                    </a:lnTo>
                    <a:lnTo>
                      <a:pt x="0" y="187817"/>
                    </a:lnTo>
                    <a:close/>
                  </a:path>
                </a:pathLst>
              </a:custGeom>
              <a:solidFill>
                <a:srgbClr val="000000"/>
              </a:solidFill>
            </p:spPr>
            <p:txBody>
              <a:bodyPr/>
              <a:lstStyle/>
              <a:p>
                <a:endParaRPr lang="en-GB"/>
              </a:p>
            </p:txBody>
          </p:sp>
          <p:sp>
            <p:nvSpPr>
              <p:cNvPr id="11" name="TextBox 11"/>
              <p:cNvSpPr txBox="1"/>
              <p:nvPr/>
            </p:nvSpPr>
            <p:spPr>
              <a:xfrm>
                <a:off x="0" y="38100"/>
                <a:ext cx="4624078" cy="149717"/>
              </a:xfrm>
              <a:prstGeom prst="rect">
                <a:avLst/>
              </a:prstGeom>
            </p:spPr>
            <p:txBody>
              <a:bodyPr lIns="50800" tIns="50800" rIns="50800" bIns="50800" rtlCol="0" anchor="ctr"/>
              <a:lstStyle/>
              <a:p>
                <a:pPr algn="ctr">
                  <a:lnSpc>
                    <a:spcPts val="2400"/>
                  </a:lnSpc>
                </a:pPr>
                <a:endParaRPr/>
              </a:p>
            </p:txBody>
          </p:sp>
        </p:grpSp>
        <p:grpSp>
          <p:nvGrpSpPr>
            <p:cNvPr id="12" name="Group 12"/>
            <p:cNvGrpSpPr/>
            <p:nvPr/>
          </p:nvGrpSpPr>
          <p:grpSpPr>
            <a:xfrm rot="889366">
              <a:off x="-78798" y="9795968"/>
              <a:ext cx="12349596" cy="990409"/>
              <a:chOff x="0" y="0"/>
              <a:chExt cx="2341925" cy="187817"/>
            </a:xfrm>
          </p:grpSpPr>
          <p:sp>
            <p:nvSpPr>
              <p:cNvPr id="13" name="Freeform 13"/>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14" name="TextBox 14"/>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15" name="Group 15"/>
            <p:cNvGrpSpPr/>
            <p:nvPr/>
          </p:nvGrpSpPr>
          <p:grpSpPr>
            <a:xfrm rot="-1801854">
              <a:off x="11610901" y="8335383"/>
              <a:ext cx="12349596" cy="990409"/>
              <a:chOff x="0" y="0"/>
              <a:chExt cx="2341925" cy="187817"/>
            </a:xfrm>
          </p:grpSpPr>
          <p:sp>
            <p:nvSpPr>
              <p:cNvPr id="16" name="Freeform 16"/>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17" name="TextBox 17"/>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18" name="Group 18"/>
            <p:cNvGrpSpPr/>
            <p:nvPr/>
          </p:nvGrpSpPr>
          <p:grpSpPr>
            <a:xfrm rot="-2700000">
              <a:off x="10746332" y="7172835"/>
              <a:ext cx="12349596" cy="990409"/>
              <a:chOff x="0" y="0"/>
              <a:chExt cx="2341925" cy="187817"/>
            </a:xfrm>
          </p:grpSpPr>
          <p:sp>
            <p:nvSpPr>
              <p:cNvPr id="19" name="Freeform 19"/>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20" name="TextBox 20"/>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21" name="Group 21"/>
            <p:cNvGrpSpPr/>
            <p:nvPr/>
          </p:nvGrpSpPr>
          <p:grpSpPr>
            <a:xfrm rot="-3582885">
              <a:off x="9558807" y="6307410"/>
              <a:ext cx="12349596" cy="990409"/>
              <a:chOff x="0" y="0"/>
              <a:chExt cx="2341925" cy="187817"/>
            </a:xfrm>
          </p:grpSpPr>
          <p:sp>
            <p:nvSpPr>
              <p:cNvPr id="22" name="Freeform 22"/>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23" name="TextBox 23"/>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24" name="Group 24"/>
            <p:cNvGrpSpPr/>
            <p:nvPr/>
          </p:nvGrpSpPr>
          <p:grpSpPr>
            <a:xfrm rot="-4780237">
              <a:off x="7624289" y="5690874"/>
              <a:ext cx="12349596" cy="990409"/>
              <a:chOff x="0" y="0"/>
              <a:chExt cx="2341925" cy="187817"/>
            </a:xfrm>
          </p:grpSpPr>
          <p:sp>
            <p:nvSpPr>
              <p:cNvPr id="25" name="Freeform 25"/>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26" name="TextBox 26"/>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27" name="Group 27"/>
            <p:cNvGrpSpPr/>
            <p:nvPr/>
          </p:nvGrpSpPr>
          <p:grpSpPr>
            <a:xfrm rot="-6021351">
              <a:off x="4432800" y="5726009"/>
              <a:ext cx="12349596" cy="990409"/>
              <a:chOff x="0" y="0"/>
              <a:chExt cx="2341925" cy="187817"/>
            </a:xfrm>
          </p:grpSpPr>
          <p:sp>
            <p:nvSpPr>
              <p:cNvPr id="28" name="Freeform 28"/>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29" name="TextBox 29"/>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30" name="Group 30"/>
            <p:cNvGrpSpPr/>
            <p:nvPr/>
          </p:nvGrpSpPr>
          <p:grpSpPr>
            <a:xfrm rot="-5400000">
              <a:off x="6029928" y="5679594"/>
              <a:ext cx="12349596" cy="990409"/>
              <a:chOff x="0" y="0"/>
              <a:chExt cx="2341925" cy="187817"/>
            </a:xfrm>
          </p:grpSpPr>
          <p:sp>
            <p:nvSpPr>
              <p:cNvPr id="31" name="Freeform 31"/>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32" name="TextBox 32"/>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33" name="Group 33"/>
            <p:cNvGrpSpPr/>
            <p:nvPr/>
          </p:nvGrpSpPr>
          <p:grpSpPr>
            <a:xfrm rot="1784918">
              <a:off x="423184" y="8395389"/>
              <a:ext cx="12349596" cy="990409"/>
              <a:chOff x="0" y="0"/>
              <a:chExt cx="2341925" cy="187817"/>
            </a:xfrm>
          </p:grpSpPr>
          <p:sp>
            <p:nvSpPr>
              <p:cNvPr id="34" name="Freeform 34"/>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35" name="TextBox 35"/>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36" name="Group 36"/>
            <p:cNvGrpSpPr/>
            <p:nvPr/>
          </p:nvGrpSpPr>
          <p:grpSpPr>
            <a:xfrm rot="2700000">
              <a:off x="1300798" y="7137988"/>
              <a:ext cx="12349596" cy="990409"/>
              <a:chOff x="0" y="0"/>
              <a:chExt cx="2341925" cy="187817"/>
            </a:xfrm>
          </p:grpSpPr>
          <p:sp>
            <p:nvSpPr>
              <p:cNvPr id="37" name="Freeform 37"/>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38" name="TextBox 38"/>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nvGrpSpPr>
            <p:cNvPr id="39" name="Group 39"/>
            <p:cNvGrpSpPr/>
            <p:nvPr/>
          </p:nvGrpSpPr>
          <p:grpSpPr>
            <a:xfrm rot="3610196">
              <a:off x="2528812" y="6251397"/>
              <a:ext cx="12349596" cy="990409"/>
              <a:chOff x="0" y="0"/>
              <a:chExt cx="2341925" cy="187817"/>
            </a:xfrm>
          </p:grpSpPr>
          <p:sp>
            <p:nvSpPr>
              <p:cNvPr id="40" name="Freeform 40"/>
              <p:cNvSpPr/>
              <p:nvPr/>
            </p:nvSpPr>
            <p:spPr>
              <a:xfrm>
                <a:off x="0" y="0"/>
                <a:ext cx="2341925" cy="187817"/>
              </a:xfrm>
              <a:custGeom>
                <a:avLst/>
                <a:gdLst/>
                <a:ahLst/>
                <a:cxnLst/>
                <a:rect l="l" t="t" r="r" b="b"/>
                <a:pathLst>
                  <a:path w="2341925" h="187817">
                    <a:moveTo>
                      <a:pt x="0" y="0"/>
                    </a:moveTo>
                    <a:lnTo>
                      <a:pt x="2341925" y="0"/>
                    </a:lnTo>
                    <a:lnTo>
                      <a:pt x="2341925" y="187817"/>
                    </a:lnTo>
                    <a:lnTo>
                      <a:pt x="0" y="187817"/>
                    </a:lnTo>
                    <a:close/>
                  </a:path>
                </a:pathLst>
              </a:custGeom>
              <a:solidFill>
                <a:srgbClr val="000000"/>
              </a:solidFill>
            </p:spPr>
            <p:txBody>
              <a:bodyPr/>
              <a:lstStyle/>
              <a:p>
                <a:endParaRPr lang="en-GB"/>
              </a:p>
            </p:txBody>
          </p:sp>
          <p:sp>
            <p:nvSpPr>
              <p:cNvPr id="41" name="TextBox 41"/>
              <p:cNvSpPr txBox="1"/>
              <p:nvPr/>
            </p:nvSpPr>
            <p:spPr>
              <a:xfrm>
                <a:off x="0" y="38100"/>
                <a:ext cx="2341925" cy="149717"/>
              </a:xfrm>
              <a:prstGeom prst="rect">
                <a:avLst/>
              </a:prstGeom>
            </p:spPr>
            <p:txBody>
              <a:bodyPr lIns="50800" tIns="50800" rIns="50800" bIns="50800" rtlCol="0" anchor="ctr"/>
              <a:lstStyle/>
              <a:p>
                <a:pPr algn="ctr">
                  <a:lnSpc>
                    <a:spcPts val="2400"/>
                  </a:lnSpc>
                </a:pPr>
                <a:endParaRPr/>
              </a:p>
            </p:txBody>
          </p:sp>
        </p:grpSp>
      </p:grpSp>
      <p:sp>
        <p:nvSpPr>
          <p:cNvPr id="42" name="TextBox 42"/>
          <p:cNvSpPr txBox="1"/>
          <p:nvPr/>
        </p:nvSpPr>
        <p:spPr>
          <a:xfrm>
            <a:off x="1028700" y="1087992"/>
            <a:ext cx="16230600" cy="5926853"/>
          </a:xfrm>
          <a:prstGeom prst="rect">
            <a:avLst/>
          </a:prstGeom>
        </p:spPr>
        <p:txBody>
          <a:bodyPr lIns="0" tIns="0" rIns="0" bIns="0" rtlCol="0" anchor="t">
            <a:spAutoFit/>
          </a:bodyPr>
          <a:lstStyle/>
          <a:p>
            <a:pPr algn="ctr">
              <a:lnSpc>
                <a:spcPts val="22881"/>
              </a:lnSpc>
              <a:spcBef>
                <a:spcPct val="0"/>
              </a:spcBef>
            </a:pPr>
            <a:r>
              <a:rPr lang="en-US" sz="22881">
                <a:solidFill>
                  <a:srgbClr val="90E0FF"/>
                </a:solidFill>
                <a:latin typeface="Anton"/>
                <a:ea typeface="Anton"/>
                <a:cs typeface="Anton"/>
                <a:sym typeface="Anton"/>
              </a:rPr>
              <a:t>STRATEGIC JUSTIFICATION</a:t>
            </a:r>
          </a:p>
        </p:txBody>
      </p:sp>
      <p:sp>
        <p:nvSpPr>
          <p:cNvPr id="43" name="TextBox 43"/>
          <p:cNvSpPr txBox="1"/>
          <p:nvPr/>
        </p:nvSpPr>
        <p:spPr>
          <a:xfrm>
            <a:off x="1199749" y="7091045"/>
            <a:ext cx="16230600" cy="3519804"/>
          </a:xfrm>
          <a:prstGeom prst="rect">
            <a:avLst/>
          </a:prstGeom>
        </p:spPr>
        <p:txBody>
          <a:bodyPr lIns="0" tIns="0" rIns="0" bIns="0" rtlCol="0" anchor="t">
            <a:spAutoFit/>
          </a:bodyPr>
          <a:lstStyle/>
          <a:p>
            <a:pPr algn="ctr">
              <a:lnSpc>
                <a:spcPts val="3999"/>
              </a:lnSpc>
            </a:pPr>
            <a:r>
              <a:rPr lang="en-US" sz="3999">
                <a:solidFill>
                  <a:srgbClr val="FFFFFF"/>
                </a:solidFill>
                <a:latin typeface="DM Sans"/>
                <a:ea typeface="DM Sans"/>
                <a:cs typeface="DM Sans"/>
                <a:sym typeface="DM Sans"/>
              </a:rPr>
              <a:t>Digital consumption growth (Rana et al., 2020)</a:t>
            </a:r>
          </a:p>
          <a:p>
            <a:pPr algn="ctr">
              <a:lnSpc>
                <a:spcPts val="3999"/>
              </a:lnSpc>
            </a:pPr>
            <a:r>
              <a:rPr lang="en-US" sz="3999">
                <a:solidFill>
                  <a:srgbClr val="FFFFFF"/>
                </a:solidFill>
                <a:latin typeface="DM Sans"/>
                <a:ea typeface="DM Sans"/>
                <a:cs typeface="DM Sans"/>
                <a:sym typeface="DM Sans"/>
              </a:rPr>
              <a:t>Higher ROI vs traditional media (Chaffey, 2022)</a:t>
            </a:r>
          </a:p>
          <a:p>
            <a:pPr algn="ctr">
              <a:lnSpc>
                <a:spcPts val="3999"/>
              </a:lnSpc>
            </a:pPr>
            <a:r>
              <a:rPr lang="en-US" sz="3999">
                <a:solidFill>
                  <a:srgbClr val="FFFFFF"/>
                </a:solidFill>
                <a:latin typeface="DM Sans"/>
                <a:ea typeface="DM Sans"/>
                <a:cs typeface="DM Sans"/>
                <a:sym typeface="DM Sans"/>
              </a:rPr>
              <a:t>Real-time measurable performance</a:t>
            </a:r>
          </a:p>
          <a:p>
            <a:pPr algn="ctr">
              <a:lnSpc>
                <a:spcPts val="3999"/>
              </a:lnSpc>
            </a:pPr>
            <a:r>
              <a:rPr lang="en-US" sz="3999">
                <a:solidFill>
                  <a:srgbClr val="FFFFFF"/>
                </a:solidFill>
                <a:latin typeface="DM Sans"/>
                <a:ea typeface="DM Sans"/>
                <a:cs typeface="DM Sans"/>
                <a:sym typeface="DM Sans"/>
              </a:rPr>
              <a:t>Industry shift to digital (Kotler et al., 2020)</a:t>
            </a:r>
          </a:p>
          <a:p>
            <a:pPr algn="ctr">
              <a:lnSpc>
                <a:spcPts val="3999"/>
              </a:lnSpc>
            </a:pPr>
            <a:r>
              <a:rPr lang="en-US" sz="3999">
                <a:solidFill>
                  <a:srgbClr val="FFFFFF"/>
                </a:solidFill>
                <a:latin typeface="DM Sans"/>
                <a:ea typeface="DM Sans"/>
                <a:cs typeface="DM Sans"/>
                <a:sym typeface="DM Sans"/>
              </a:rPr>
              <a:t>Competitive benchmarking (PwC, 2023)</a:t>
            </a:r>
          </a:p>
          <a:p>
            <a:pPr algn="ctr">
              <a:lnSpc>
                <a:spcPts val="3899"/>
              </a:lnSpc>
            </a:pPr>
            <a:endParaRPr lang="en-US" sz="3999">
              <a:solidFill>
                <a:srgbClr val="FFFFFF"/>
              </a:solidFill>
              <a:latin typeface="DM Sans"/>
              <a:ea typeface="DM Sans"/>
              <a:cs typeface="DM Sans"/>
              <a:sym typeface="DM Sans"/>
            </a:endParaRPr>
          </a:p>
          <a:p>
            <a:pPr algn="ctr">
              <a:lnSpc>
                <a:spcPts val="3899"/>
              </a:lnSpc>
              <a:spcBef>
                <a:spcPct val="0"/>
              </a:spcBef>
            </a:pPr>
            <a:endParaRPr lang="en-US" sz="3999">
              <a:solidFill>
                <a:srgbClr val="FFFFFF"/>
              </a:solidFill>
              <a:latin typeface="DM Sans"/>
              <a:ea typeface="DM Sans"/>
              <a:cs typeface="DM Sans"/>
              <a:sym typeface="DM Sans"/>
            </a:endParaRPr>
          </a:p>
        </p:txBody>
      </p:sp>
      <p:grpSp>
        <p:nvGrpSpPr>
          <p:cNvPr id="44" name="Group 44"/>
          <p:cNvGrpSpPr/>
          <p:nvPr/>
        </p:nvGrpSpPr>
        <p:grpSpPr>
          <a:xfrm>
            <a:off x="1028700" y="-7477798"/>
            <a:ext cx="15245771" cy="7540479"/>
            <a:chOff x="0" y="0"/>
            <a:chExt cx="20327694" cy="10053971"/>
          </a:xfrm>
        </p:grpSpPr>
        <p:sp>
          <p:nvSpPr>
            <p:cNvPr id="45" name="TextBox 45"/>
            <p:cNvSpPr txBox="1"/>
            <p:nvPr/>
          </p:nvSpPr>
          <p:spPr>
            <a:xfrm>
              <a:off x="0" y="200025"/>
              <a:ext cx="20327694" cy="1904789"/>
            </a:xfrm>
            <a:prstGeom prst="rect">
              <a:avLst/>
            </a:prstGeom>
          </p:spPr>
          <p:txBody>
            <a:bodyPr lIns="0" tIns="0" rIns="0" bIns="0" rtlCol="0" anchor="t">
              <a:spAutoFit/>
            </a:bodyPr>
            <a:lstStyle/>
            <a:p>
              <a:pPr algn="l">
                <a:lnSpc>
                  <a:spcPts val="10400"/>
                </a:lnSpc>
                <a:spcBef>
                  <a:spcPct val="0"/>
                </a:spcBef>
              </a:pPr>
              <a:r>
                <a:rPr lang="en-US" sz="10400">
                  <a:solidFill>
                    <a:srgbClr val="90E0FF">
                      <a:alpha val="0"/>
                    </a:srgbClr>
                  </a:solidFill>
                  <a:latin typeface="Anton"/>
                  <a:ea typeface="Anton"/>
                  <a:cs typeface="Anton"/>
                  <a:sym typeface="Anton"/>
                </a:rPr>
                <a:t>OUR BRAND</a:t>
              </a:r>
            </a:p>
          </p:txBody>
        </p:sp>
        <p:sp>
          <p:nvSpPr>
            <p:cNvPr id="46" name="TextBox 46"/>
            <p:cNvSpPr txBox="1"/>
            <p:nvPr/>
          </p:nvSpPr>
          <p:spPr>
            <a:xfrm>
              <a:off x="0" y="2863639"/>
              <a:ext cx="20327694" cy="889635"/>
            </a:xfrm>
            <a:prstGeom prst="rect">
              <a:avLst/>
            </a:prstGeom>
          </p:spPr>
          <p:txBody>
            <a:bodyPr lIns="0" tIns="0" rIns="0" bIns="0" rtlCol="0" anchor="t">
              <a:spAutoFit/>
            </a:bodyPr>
            <a:lstStyle/>
            <a:p>
              <a:pPr algn="l">
                <a:lnSpc>
                  <a:spcPts val="4800"/>
                </a:lnSpc>
                <a:spcBef>
                  <a:spcPct val="0"/>
                </a:spcBef>
              </a:pPr>
              <a:r>
                <a:rPr lang="en-US" sz="4800">
                  <a:solidFill>
                    <a:srgbClr val="90E0FF">
                      <a:alpha val="0"/>
                    </a:srgbClr>
                  </a:solidFill>
                  <a:latin typeface="Anton"/>
                  <a:ea typeface="Anton"/>
                  <a:cs typeface="Anton"/>
                  <a:sym typeface="Anton"/>
                </a:rPr>
                <a:t>WHO WE ARE</a:t>
              </a:r>
            </a:p>
          </p:txBody>
        </p:sp>
        <p:sp>
          <p:nvSpPr>
            <p:cNvPr id="47" name="TextBox 47"/>
            <p:cNvSpPr txBox="1"/>
            <p:nvPr/>
          </p:nvSpPr>
          <p:spPr>
            <a:xfrm>
              <a:off x="0" y="3791374"/>
              <a:ext cx="14452512" cy="2075180"/>
            </a:xfrm>
            <a:prstGeom prst="rect">
              <a:avLst/>
            </a:prstGeom>
          </p:spPr>
          <p:txBody>
            <a:bodyPr lIns="0" tIns="0" rIns="0" bIns="0" rtlCol="0" anchor="t">
              <a:spAutoFit/>
            </a:bodyPr>
            <a:lstStyle/>
            <a:p>
              <a:pPr marL="0" lvl="0" indent="0" algn="l">
                <a:lnSpc>
                  <a:spcPts val="2400"/>
                </a:lnSpc>
                <a:spcBef>
                  <a:spcPct val="0"/>
                </a:spcBef>
              </a:pPr>
              <a:r>
                <a:rPr lang="en-US" sz="2400" u="none" strike="noStrike">
                  <a:solidFill>
                    <a:srgbClr val="FFFFFF">
                      <a:alpha val="0"/>
                    </a:srgbClr>
                  </a:solidFill>
                  <a:latin typeface="DM Sans"/>
                  <a:ea typeface="DM Sans"/>
                  <a:cs typeface="DM Sans"/>
                  <a:sym typeface="DM Sans"/>
                </a:rPr>
                <a:t>Elaborate on the topic here.</a:t>
              </a:r>
            </a:p>
            <a:p>
              <a:pPr marL="0" lvl="0" indent="0" algn="l">
                <a:lnSpc>
                  <a:spcPts val="2400"/>
                </a:lnSpc>
                <a:spcBef>
                  <a:spcPct val="0"/>
                </a:spcBef>
              </a:pPr>
              <a:endParaRPr lang="en-US" sz="2400" u="none" strike="noStrike">
                <a:solidFill>
                  <a:srgbClr val="FFFFFF">
                    <a:alpha val="0"/>
                  </a:srgbClr>
                </a:solidFill>
                <a:latin typeface="DM Sans"/>
                <a:ea typeface="DM Sans"/>
                <a:cs typeface="DM Sans"/>
                <a:sym typeface="DM Sans"/>
              </a:endParaRPr>
            </a:p>
            <a:p>
              <a:pPr marL="0" lvl="0" indent="0" algn="l">
                <a:lnSpc>
                  <a:spcPts val="2400"/>
                </a:lnSpc>
                <a:spcBef>
                  <a:spcPct val="0"/>
                </a:spcBef>
              </a:pPr>
              <a:r>
                <a:rPr lang="en-US" sz="2400" u="none" strike="noStrike">
                  <a:solidFill>
                    <a:srgbClr val="FFFFFF">
                      <a:alpha val="0"/>
                    </a:srgbClr>
                  </a:solidFill>
                  <a:latin typeface="DM Sans"/>
                  <a:ea typeface="DM Sans"/>
                  <a:cs typeface="DM Sans"/>
                  <a:sym typeface="DM Sans"/>
                </a:rPr>
                <a:t>Lorem ipsum dolor sit amet, consectetur adipiscing elit, sed do eiusmod tempor incididunt ut labore et dolore magna aliqua. Ut enim ad minim veniam, quis nostrud exercitation ullamco laboris nisi ut aliquip ex e.</a:t>
              </a:r>
            </a:p>
          </p:txBody>
        </p:sp>
        <p:sp>
          <p:nvSpPr>
            <p:cNvPr id="48" name="TextBox 48"/>
            <p:cNvSpPr txBox="1"/>
            <p:nvPr/>
          </p:nvSpPr>
          <p:spPr>
            <a:xfrm>
              <a:off x="0" y="7051056"/>
              <a:ext cx="20327694" cy="889635"/>
            </a:xfrm>
            <a:prstGeom prst="rect">
              <a:avLst/>
            </a:prstGeom>
          </p:spPr>
          <p:txBody>
            <a:bodyPr lIns="0" tIns="0" rIns="0" bIns="0" rtlCol="0" anchor="t">
              <a:spAutoFit/>
            </a:bodyPr>
            <a:lstStyle/>
            <a:p>
              <a:pPr algn="l">
                <a:lnSpc>
                  <a:spcPts val="4800"/>
                </a:lnSpc>
                <a:spcBef>
                  <a:spcPct val="0"/>
                </a:spcBef>
              </a:pPr>
              <a:r>
                <a:rPr lang="en-US" sz="4800">
                  <a:solidFill>
                    <a:srgbClr val="90E0FF">
                      <a:alpha val="0"/>
                    </a:srgbClr>
                  </a:solidFill>
                  <a:latin typeface="Anton"/>
                  <a:ea typeface="Anton"/>
                  <a:cs typeface="Anton"/>
                  <a:sym typeface="Anton"/>
                </a:rPr>
                <a:t>WHAT WE DO</a:t>
              </a:r>
            </a:p>
          </p:txBody>
        </p:sp>
        <p:sp>
          <p:nvSpPr>
            <p:cNvPr id="49" name="TextBox 49"/>
            <p:cNvSpPr txBox="1"/>
            <p:nvPr/>
          </p:nvSpPr>
          <p:spPr>
            <a:xfrm>
              <a:off x="0" y="7978791"/>
              <a:ext cx="14452512" cy="2075180"/>
            </a:xfrm>
            <a:prstGeom prst="rect">
              <a:avLst/>
            </a:prstGeom>
          </p:spPr>
          <p:txBody>
            <a:bodyPr lIns="0" tIns="0" rIns="0" bIns="0" rtlCol="0" anchor="t">
              <a:spAutoFit/>
            </a:bodyPr>
            <a:lstStyle/>
            <a:p>
              <a:pPr marL="0" lvl="0" indent="0" algn="l">
                <a:lnSpc>
                  <a:spcPts val="2400"/>
                </a:lnSpc>
                <a:spcBef>
                  <a:spcPct val="0"/>
                </a:spcBef>
              </a:pPr>
              <a:r>
                <a:rPr lang="en-US" sz="2400" u="none" strike="noStrike">
                  <a:solidFill>
                    <a:srgbClr val="FFFFFF">
                      <a:alpha val="0"/>
                    </a:srgbClr>
                  </a:solidFill>
                  <a:latin typeface="DM Sans"/>
                  <a:ea typeface="DM Sans"/>
                  <a:cs typeface="DM Sans"/>
                  <a:sym typeface="DM Sans"/>
                </a:rPr>
                <a:t>Elaborate on the topic here.</a:t>
              </a:r>
            </a:p>
            <a:p>
              <a:pPr marL="0" lvl="0" indent="0" algn="l">
                <a:lnSpc>
                  <a:spcPts val="2400"/>
                </a:lnSpc>
                <a:spcBef>
                  <a:spcPct val="0"/>
                </a:spcBef>
              </a:pPr>
              <a:endParaRPr lang="en-US" sz="2400" u="none" strike="noStrike">
                <a:solidFill>
                  <a:srgbClr val="FFFFFF">
                    <a:alpha val="0"/>
                  </a:srgbClr>
                </a:solidFill>
                <a:latin typeface="DM Sans"/>
                <a:ea typeface="DM Sans"/>
                <a:cs typeface="DM Sans"/>
                <a:sym typeface="DM Sans"/>
              </a:endParaRPr>
            </a:p>
            <a:p>
              <a:pPr marL="0" lvl="0" indent="0" algn="l">
                <a:lnSpc>
                  <a:spcPts val="2400"/>
                </a:lnSpc>
                <a:spcBef>
                  <a:spcPct val="0"/>
                </a:spcBef>
              </a:pPr>
              <a:r>
                <a:rPr lang="en-US" sz="2400" u="none" strike="noStrike">
                  <a:solidFill>
                    <a:srgbClr val="FFFFFF">
                      <a:alpha val="0"/>
                    </a:srgbClr>
                  </a:solidFill>
                  <a:latin typeface="DM Sans"/>
                  <a:ea typeface="DM Sans"/>
                  <a:cs typeface="DM Sans"/>
                  <a:sym typeface="DM Sans"/>
                </a:rPr>
                <a:t>Lorem ipsum dolor sit amet, consectetur adipiscing elit, sed do eiusmod tempor incididunt ut labore et dolore magna aliqua. Ut enim ad minim veniam, quis nostrud exercitation ullamco laboris nisi ut aliquip ex e.</a:t>
              </a:r>
            </a:p>
          </p:txBody>
        </p:sp>
      </p:grpSp>
      <p:sp>
        <p:nvSpPr>
          <p:cNvPr id="51" name="Freeform 51"/>
          <p:cNvSpPr/>
          <p:nvPr/>
        </p:nvSpPr>
        <p:spPr>
          <a:xfrm>
            <a:off x="7925136" y="2955357"/>
            <a:ext cx="2437729" cy="2437729"/>
          </a:xfrm>
          <a:custGeom>
            <a:avLst/>
            <a:gdLst/>
            <a:ahLst/>
            <a:cxnLst/>
            <a:rect l="l" t="t" r="r" b="b"/>
            <a:pathLst>
              <a:path w="2437729" h="2437729">
                <a:moveTo>
                  <a:pt x="0" y="0"/>
                </a:moveTo>
                <a:lnTo>
                  <a:pt x="2437728" y="0"/>
                </a:lnTo>
                <a:lnTo>
                  <a:pt x="2437728" y="2437729"/>
                </a:lnTo>
                <a:lnTo>
                  <a:pt x="0" y="2437729"/>
                </a:lnTo>
                <a:lnTo>
                  <a:pt x="0" y="0"/>
                </a:lnTo>
                <a:close/>
              </a:path>
            </a:pathLst>
          </a:custGeom>
          <a:blipFill>
            <a:blip r:embed="rId4"/>
            <a:stretch>
              <a:fillRect/>
            </a:stretch>
          </a:blipFill>
          <a:ln cap="sq">
            <a:noFill/>
            <a:prstDash val="solid"/>
            <a:miter/>
          </a:ln>
        </p:spPr>
        <p:txBody>
          <a:bodyPr/>
          <a:lstStyle/>
          <a:p>
            <a:endParaRPr lang="en-GB"/>
          </a:p>
        </p:txBody>
      </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65BDA"/>
        </a:solidFill>
        <a:effectLst/>
      </p:bgPr>
    </p:bg>
    <p:spTree>
      <p:nvGrpSpPr>
        <p:cNvPr id="1" name=""/>
        <p:cNvGrpSpPr/>
        <p:nvPr/>
      </p:nvGrpSpPr>
      <p:grpSpPr>
        <a:xfrm>
          <a:off x="0" y="0"/>
          <a:ext cx="0" cy="0"/>
          <a:chOff x="0" y="0"/>
          <a:chExt cx="0" cy="0"/>
        </a:xfrm>
      </p:grpSpPr>
      <p:grpSp>
        <p:nvGrpSpPr>
          <p:cNvPr id="3" name="Group 3"/>
          <p:cNvGrpSpPr/>
          <p:nvPr/>
        </p:nvGrpSpPr>
        <p:grpSpPr>
          <a:xfrm>
            <a:off x="2013529" y="2266128"/>
            <a:ext cx="15245771" cy="6992172"/>
            <a:chOff x="0" y="0"/>
            <a:chExt cx="20327694" cy="9322897"/>
          </a:xfrm>
        </p:grpSpPr>
        <p:sp>
          <p:nvSpPr>
            <p:cNvPr id="4" name="TextBox 4"/>
            <p:cNvSpPr txBox="1"/>
            <p:nvPr/>
          </p:nvSpPr>
          <p:spPr>
            <a:xfrm>
              <a:off x="0" y="200025"/>
              <a:ext cx="20327694" cy="1904789"/>
            </a:xfrm>
            <a:prstGeom prst="rect">
              <a:avLst/>
            </a:prstGeom>
          </p:spPr>
          <p:txBody>
            <a:bodyPr lIns="0" tIns="0" rIns="0" bIns="0" rtlCol="0" anchor="t">
              <a:spAutoFit/>
            </a:bodyPr>
            <a:lstStyle/>
            <a:p>
              <a:pPr algn="r">
                <a:lnSpc>
                  <a:spcPts val="10400"/>
                </a:lnSpc>
                <a:spcBef>
                  <a:spcPct val="0"/>
                </a:spcBef>
              </a:pPr>
              <a:r>
                <a:rPr lang="en-US" sz="10400">
                  <a:solidFill>
                    <a:srgbClr val="FF62AC"/>
                  </a:solidFill>
                  <a:latin typeface="Anton"/>
                  <a:ea typeface="Anton"/>
                  <a:cs typeface="Anton"/>
                  <a:sym typeface="Anton"/>
                </a:rPr>
                <a:t>SMART OBJECTIVES</a:t>
              </a:r>
            </a:p>
          </p:txBody>
        </p:sp>
        <p:sp>
          <p:nvSpPr>
            <p:cNvPr id="5" name="TextBox 5"/>
            <p:cNvSpPr txBox="1"/>
            <p:nvPr/>
          </p:nvSpPr>
          <p:spPr>
            <a:xfrm>
              <a:off x="7000285" y="2175972"/>
              <a:ext cx="13327410" cy="7146925"/>
            </a:xfrm>
            <a:prstGeom prst="rect">
              <a:avLst/>
            </a:prstGeom>
          </p:spPr>
          <p:txBody>
            <a:bodyPr lIns="0" tIns="0" rIns="0" bIns="0" rtlCol="0" anchor="t">
              <a:spAutoFit/>
            </a:bodyPr>
            <a:lstStyle/>
            <a:p>
              <a:pPr algn="r">
                <a:lnSpc>
                  <a:spcPts val="3600"/>
                </a:lnSpc>
              </a:pPr>
              <a:r>
                <a:rPr lang="en-US" sz="3600" b="1">
                  <a:solidFill>
                    <a:srgbClr val="FFFFFF"/>
                  </a:solidFill>
                  <a:latin typeface="DM Sans Bold"/>
                  <a:ea typeface="DM Sans Bold"/>
                  <a:cs typeface="DM Sans Bold"/>
                  <a:sym typeface="DM Sans Bold"/>
                </a:rPr>
                <a:t>SMART Marketing Objectives (Kotler &amp; Armstrong, 2020)</a:t>
              </a:r>
            </a:p>
            <a:p>
              <a:pPr algn="r">
                <a:lnSpc>
                  <a:spcPts val="3600"/>
                </a:lnSpc>
              </a:pPr>
              <a:r>
                <a:rPr lang="en-US" sz="3600" b="1">
                  <a:solidFill>
                    <a:srgbClr val="FFFFFF"/>
                  </a:solidFill>
                  <a:latin typeface="DM Sans Bold"/>
                  <a:ea typeface="DM Sans Bold"/>
                  <a:cs typeface="DM Sans Bold"/>
                  <a:sym typeface="DM Sans Bold"/>
                </a:rPr>
                <a:t>+25% global fanbase (2 years)</a:t>
              </a:r>
            </a:p>
            <a:p>
              <a:pPr algn="r">
                <a:lnSpc>
                  <a:spcPts val="3600"/>
                </a:lnSpc>
              </a:pPr>
              <a:r>
                <a:rPr lang="en-US" sz="3600" b="1">
                  <a:solidFill>
                    <a:srgbClr val="FFFFFF"/>
                  </a:solidFill>
                  <a:latin typeface="DM Sans Bold"/>
                  <a:ea typeface="DM Sans Bold"/>
                  <a:cs typeface="DM Sans Bold"/>
                  <a:sym typeface="DM Sans Bold"/>
                </a:rPr>
                <a:t>+40% digital engagement (12 months)</a:t>
              </a:r>
            </a:p>
            <a:p>
              <a:pPr algn="r">
                <a:lnSpc>
                  <a:spcPts val="3600"/>
                </a:lnSpc>
              </a:pPr>
              <a:r>
                <a:rPr lang="en-US" sz="3600" b="1">
                  <a:solidFill>
                    <a:srgbClr val="FFFFFF"/>
                  </a:solidFill>
                  <a:latin typeface="DM Sans Bold"/>
                  <a:ea typeface="DM Sans Bold"/>
                  <a:cs typeface="DM Sans Bold"/>
                  <a:sym typeface="DM Sans Bold"/>
                </a:rPr>
                <a:t>+15% match attendance (24 months)</a:t>
              </a:r>
            </a:p>
            <a:p>
              <a:pPr algn="r">
                <a:lnSpc>
                  <a:spcPts val="3600"/>
                </a:lnSpc>
              </a:pPr>
              <a:r>
                <a:rPr lang="en-US" sz="3600" b="1">
                  <a:solidFill>
                    <a:srgbClr val="FFFFFF"/>
                  </a:solidFill>
                  <a:latin typeface="DM Sans Bold"/>
                  <a:ea typeface="DM Sans Bold"/>
                  <a:cs typeface="DM Sans Bold"/>
                  <a:sym typeface="DM Sans Bold"/>
                </a:rPr>
                <a:t>+20% digital revenue (2 years)</a:t>
              </a:r>
            </a:p>
            <a:p>
              <a:pPr algn="r">
                <a:lnSpc>
                  <a:spcPts val="3600"/>
                </a:lnSpc>
              </a:pPr>
              <a:endParaRPr lang="en-US" sz="3600" b="1">
                <a:solidFill>
                  <a:srgbClr val="FFFFFF"/>
                </a:solidFill>
                <a:latin typeface="DM Sans Bold"/>
                <a:ea typeface="DM Sans Bold"/>
                <a:cs typeface="DM Sans Bold"/>
                <a:sym typeface="DM Sans Bold"/>
              </a:endParaRPr>
            </a:p>
            <a:p>
              <a:pPr algn="r">
                <a:lnSpc>
                  <a:spcPts val="3600"/>
                </a:lnSpc>
              </a:pPr>
              <a:r>
                <a:rPr lang="en-US" sz="3600" b="1">
                  <a:solidFill>
                    <a:srgbClr val="FFFFFF"/>
                  </a:solidFill>
                  <a:latin typeface="DM Sans Bold"/>
                  <a:ea typeface="DM Sans Bold"/>
                  <a:cs typeface="DM Sans Bold"/>
                  <a:sym typeface="DM Sans Bold"/>
                </a:rPr>
                <a:t>Execution Strategy</a:t>
              </a:r>
            </a:p>
            <a:p>
              <a:pPr algn="r">
                <a:lnSpc>
                  <a:spcPts val="3600"/>
                </a:lnSpc>
              </a:pPr>
              <a:r>
                <a:rPr lang="en-US" sz="3600" b="1">
                  <a:solidFill>
                    <a:srgbClr val="FFFFFF"/>
                  </a:solidFill>
                  <a:latin typeface="DM Sans Bold"/>
                  <a:ea typeface="DM Sans Bold"/>
                  <a:cs typeface="DM Sans Bold"/>
                  <a:sym typeface="DM Sans Bold"/>
                </a:rPr>
                <a:t>Digital content strategy</a:t>
              </a:r>
            </a:p>
            <a:p>
              <a:pPr algn="r">
                <a:lnSpc>
                  <a:spcPts val="3600"/>
                </a:lnSpc>
              </a:pPr>
              <a:r>
                <a:rPr lang="en-US" sz="3600" b="1">
                  <a:solidFill>
                    <a:srgbClr val="FFFFFF"/>
                  </a:solidFill>
                  <a:latin typeface="DM Sans Bold"/>
                  <a:ea typeface="DM Sans Bold"/>
                  <a:cs typeface="DM Sans Bold"/>
                  <a:sym typeface="DM Sans Bold"/>
                </a:rPr>
                <a:t>Influencer &amp; global partnerships</a:t>
              </a:r>
            </a:p>
            <a:p>
              <a:pPr algn="r">
                <a:lnSpc>
                  <a:spcPts val="3600"/>
                </a:lnSpc>
              </a:pPr>
              <a:r>
                <a:rPr lang="en-US" sz="3600" b="1">
                  <a:solidFill>
                    <a:srgbClr val="FFFFFF"/>
                  </a:solidFill>
                  <a:latin typeface="DM Sans Bold"/>
                  <a:ea typeface="DM Sans Bold"/>
                  <a:cs typeface="DM Sans Bold"/>
                  <a:sym typeface="DM Sans Bold"/>
                </a:rPr>
                <a:t>Enhanced matchday experience</a:t>
              </a:r>
            </a:p>
            <a:p>
              <a:pPr algn="r">
                <a:lnSpc>
                  <a:spcPts val="2400"/>
                </a:lnSpc>
                <a:spcBef>
                  <a:spcPct val="0"/>
                </a:spcBef>
              </a:pPr>
              <a:r>
                <a:rPr lang="en-US" sz="2400" b="1">
                  <a:solidFill>
                    <a:srgbClr val="FFFFFF"/>
                  </a:solidFill>
                  <a:latin typeface="DM Sans Bold"/>
                  <a:ea typeface="DM Sans Bold"/>
                  <a:cs typeface="DM Sans Bold"/>
                  <a:sym typeface="DM Sans Bold"/>
                </a:rPr>
                <a:t>.</a:t>
              </a:r>
            </a:p>
          </p:txBody>
        </p:sp>
      </p:grpSp>
      <p:grpSp>
        <p:nvGrpSpPr>
          <p:cNvPr id="7" name="Group 7"/>
          <p:cNvGrpSpPr/>
          <p:nvPr/>
        </p:nvGrpSpPr>
        <p:grpSpPr>
          <a:xfrm>
            <a:off x="-15866943" y="2854739"/>
            <a:ext cx="16233078" cy="6403561"/>
            <a:chOff x="0" y="0"/>
            <a:chExt cx="21644103" cy="8538081"/>
          </a:xfrm>
        </p:grpSpPr>
        <p:sp>
          <p:nvSpPr>
            <p:cNvPr id="8" name="Freeform 8"/>
            <p:cNvSpPr/>
            <p:nvPr/>
          </p:nvSpPr>
          <p:spPr>
            <a:xfrm>
              <a:off x="0" y="0"/>
              <a:ext cx="6902536" cy="8538081"/>
            </a:xfrm>
            <a:custGeom>
              <a:avLst/>
              <a:gdLst/>
              <a:ahLst/>
              <a:cxnLst/>
              <a:rect l="l" t="t" r="r" b="b"/>
              <a:pathLst>
                <a:path w="6902536" h="8538081">
                  <a:moveTo>
                    <a:pt x="0" y="0"/>
                  </a:moveTo>
                  <a:lnTo>
                    <a:pt x="6902536" y="0"/>
                  </a:lnTo>
                  <a:lnTo>
                    <a:pt x="6902536" y="8538081"/>
                  </a:lnTo>
                  <a:lnTo>
                    <a:pt x="0" y="8538081"/>
                  </a:lnTo>
                  <a:lnTo>
                    <a:pt x="0" y="0"/>
                  </a:lnTo>
                  <a:close/>
                </a:path>
              </a:pathLst>
            </a:custGeom>
            <a:blipFill>
              <a:blip r:embed="rId2">
                <a:alphaModFix amt="0"/>
              </a:blip>
              <a:stretch>
                <a:fillRect l="-47811" r="-37847"/>
              </a:stretch>
            </a:blipFill>
          </p:spPr>
          <p:txBody>
            <a:bodyPr/>
            <a:lstStyle/>
            <a:p>
              <a:endParaRPr lang="en-GB"/>
            </a:p>
          </p:txBody>
        </p:sp>
        <p:sp>
          <p:nvSpPr>
            <p:cNvPr id="9" name="Freeform 9"/>
            <p:cNvSpPr/>
            <p:nvPr/>
          </p:nvSpPr>
          <p:spPr>
            <a:xfrm>
              <a:off x="7369132" y="0"/>
              <a:ext cx="6902536" cy="8538081"/>
            </a:xfrm>
            <a:custGeom>
              <a:avLst/>
              <a:gdLst/>
              <a:ahLst/>
              <a:cxnLst/>
              <a:rect l="l" t="t" r="r" b="b"/>
              <a:pathLst>
                <a:path w="6902536" h="8538081">
                  <a:moveTo>
                    <a:pt x="0" y="0"/>
                  </a:moveTo>
                  <a:lnTo>
                    <a:pt x="6902536" y="0"/>
                  </a:lnTo>
                  <a:lnTo>
                    <a:pt x="6902536" y="8538081"/>
                  </a:lnTo>
                  <a:lnTo>
                    <a:pt x="0" y="8538081"/>
                  </a:lnTo>
                  <a:lnTo>
                    <a:pt x="0" y="0"/>
                  </a:lnTo>
                  <a:close/>
                </a:path>
              </a:pathLst>
            </a:custGeom>
            <a:blipFill>
              <a:blip r:embed="rId3">
                <a:alphaModFix amt="0"/>
              </a:blip>
              <a:stretch>
                <a:fillRect t="-527" b="-527"/>
              </a:stretch>
            </a:blipFill>
          </p:spPr>
          <p:txBody>
            <a:bodyPr/>
            <a:lstStyle/>
            <a:p>
              <a:endParaRPr lang="en-GB"/>
            </a:p>
          </p:txBody>
        </p:sp>
        <p:sp>
          <p:nvSpPr>
            <p:cNvPr id="10" name="Freeform 10"/>
            <p:cNvSpPr/>
            <p:nvPr/>
          </p:nvSpPr>
          <p:spPr>
            <a:xfrm>
              <a:off x="14741568" y="0"/>
              <a:ext cx="6902536" cy="8538081"/>
            </a:xfrm>
            <a:custGeom>
              <a:avLst/>
              <a:gdLst/>
              <a:ahLst/>
              <a:cxnLst/>
              <a:rect l="l" t="t" r="r" b="b"/>
              <a:pathLst>
                <a:path w="6902536" h="8538081">
                  <a:moveTo>
                    <a:pt x="0" y="0"/>
                  </a:moveTo>
                  <a:lnTo>
                    <a:pt x="6902535" y="0"/>
                  </a:lnTo>
                  <a:lnTo>
                    <a:pt x="6902535" y="8538081"/>
                  </a:lnTo>
                  <a:lnTo>
                    <a:pt x="0" y="8538081"/>
                  </a:lnTo>
                  <a:lnTo>
                    <a:pt x="0" y="0"/>
                  </a:lnTo>
                  <a:close/>
                </a:path>
              </a:pathLst>
            </a:custGeom>
            <a:blipFill>
              <a:blip r:embed="rId4">
                <a:alphaModFix amt="0"/>
              </a:blip>
              <a:stretch>
                <a:fillRect l="-47782" r="-47782"/>
              </a:stretch>
            </a:blipFill>
          </p:spPr>
          <p:txBody>
            <a:bodyPr/>
            <a:lstStyle/>
            <a:p>
              <a:endParaRPr lang="en-GB"/>
            </a:p>
          </p:txBody>
        </p:sp>
      </p:grpSp>
      <p:sp>
        <p:nvSpPr>
          <p:cNvPr id="11" name="Freeform 11"/>
          <p:cNvSpPr/>
          <p:nvPr/>
        </p:nvSpPr>
        <p:spPr>
          <a:xfrm rot="-1647781">
            <a:off x="-5833165" y="1042312"/>
            <a:ext cx="10996178" cy="10996178"/>
          </a:xfrm>
          <a:custGeom>
            <a:avLst/>
            <a:gdLst/>
            <a:ahLst/>
            <a:cxnLst/>
            <a:rect l="l" t="t" r="r" b="b"/>
            <a:pathLst>
              <a:path w="10996178" h="10996178">
                <a:moveTo>
                  <a:pt x="0" y="0"/>
                </a:moveTo>
                <a:lnTo>
                  <a:pt x="10996178" y="0"/>
                </a:lnTo>
                <a:lnTo>
                  <a:pt x="10996178" y="10996178"/>
                </a:lnTo>
                <a:lnTo>
                  <a:pt x="0" y="10996178"/>
                </a:lnTo>
                <a:lnTo>
                  <a:pt x="0" y="0"/>
                </a:lnTo>
                <a:close/>
              </a:path>
            </a:pathLst>
          </a:custGeom>
          <a:blipFill>
            <a:blip r:embed="rId5"/>
            <a:stretch>
              <a:fillRect/>
            </a:stretch>
          </a:blipFill>
          <a:ln cap="sq">
            <a:noFill/>
            <a:prstDash val="solid"/>
            <a:miter/>
          </a:ln>
        </p:spPr>
        <p:txBody>
          <a:bodyPr/>
          <a:lstStyle/>
          <a:p>
            <a:endParaRPr lang="en-GB"/>
          </a:p>
        </p:txBody>
      </p:sp>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65BDA"/>
        </a:solidFill>
        <a:effectLst/>
      </p:bgPr>
    </p:bg>
    <p:spTree>
      <p:nvGrpSpPr>
        <p:cNvPr id="1" name=""/>
        <p:cNvGrpSpPr/>
        <p:nvPr/>
      </p:nvGrpSpPr>
      <p:grpSpPr>
        <a:xfrm>
          <a:off x="0" y="0"/>
          <a:ext cx="0" cy="0"/>
          <a:chOff x="0" y="0"/>
          <a:chExt cx="0" cy="0"/>
        </a:xfrm>
      </p:grpSpPr>
      <p:sp>
        <p:nvSpPr>
          <p:cNvPr id="5" name="TextBox 5"/>
          <p:cNvSpPr txBox="1"/>
          <p:nvPr/>
        </p:nvSpPr>
        <p:spPr>
          <a:xfrm>
            <a:off x="1028700" y="1228725"/>
            <a:ext cx="15245771" cy="1378586"/>
          </a:xfrm>
          <a:prstGeom prst="rect">
            <a:avLst/>
          </a:prstGeom>
        </p:spPr>
        <p:txBody>
          <a:bodyPr lIns="0" tIns="0" rIns="0" bIns="0" rtlCol="0" anchor="t">
            <a:spAutoFit/>
          </a:bodyPr>
          <a:lstStyle/>
          <a:p>
            <a:pPr algn="l">
              <a:lnSpc>
                <a:spcPts val="10400"/>
              </a:lnSpc>
              <a:spcBef>
                <a:spcPct val="0"/>
              </a:spcBef>
            </a:pPr>
            <a:r>
              <a:rPr lang="en-US" sz="10400">
                <a:solidFill>
                  <a:srgbClr val="FF62AC"/>
                </a:solidFill>
                <a:latin typeface="Anton"/>
                <a:ea typeface="Anton"/>
                <a:cs typeface="Anton"/>
                <a:sym typeface="Anton"/>
              </a:rPr>
              <a:t>TARGET MARKET</a:t>
            </a:r>
          </a:p>
        </p:txBody>
      </p:sp>
      <p:sp>
        <p:nvSpPr>
          <p:cNvPr id="17" name="Freeform 17"/>
          <p:cNvSpPr/>
          <p:nvPr/>
        </p:nvSpPr>
        <p:spPr>
          <a:xfrm>
            <a:off x="15708054" y="0"/>
            <a:ext cx="2479845" cy="2479845"/>
          </a:xfrm>
          <a:custGeom>
            <a:avLst/>
            <a:gdLst/>
            <a:ahLst/>
            <a:cxnLst/>
            <a:rect l="l" t="t" r="r" b="b"/>
            <a:pathLst>
              <a:path w="2479845" h="2479845">
                <a:moveTo>
                  <a:pt x="0" y="0"/>
                </a:moveTo>
                <a:lnTo>
                  <a:pt x="2479845" y="0"/>
                </a:lnTo>
                <a:lnTo>
                  <a:pt x="2479845" y="2479845"/>
                </a:lnTo>
                <a:lnTo>
                  <a:pt x="0" y="2479845"/>
                </a:lnTo>
                <a:lnTo>
                  <a:pt x="0" y="0"/>
                </a:lnTo>
                <a:close/>
              </a:path>
            </a:pathLst>
          </a:custGeom>
          <a:blipFill>
            <a:blip r:embed="rId2"/>
            <a:stretch>
              <a:fillRect/>
            </a:stretch>
          </a:blipFill>
        </p:spPr>
        <p:txBody>
          <a:bodyPr/>
          <a:lstStyle/>
          <a:p>
            <a:endParaRPr lang="en-GB"/>
          </a:p>
        </p:txBody>
      </p:sp>
      <p:sp>
        <p:nvSpPr>
          <p:cNvPr id="18" name="Freeform 18"/>
          <p:cNvSpPr/>
          <p:nvPr/>
        </p:nvSpPr>
        <p:spPr>
          <a:xfrm>
            <a:off x="1028700" y="3610206"/>
            <a:ext cx="4892627" cy="4892627"/>
          </a:xfrm>
          <a:custGeom>
            <a:avLst/>
            <a:gdLst/>
            <a:ahLst/>
            <a:cxnLst/>
            <a:rect l="l" t="t" r="r" b="b"/>
            <a:pathLst>
              <a:path w="4892627" h="4892627">
                <a:moveTo>
                  <a:pt x="0" y="0"/>
                </a:moveTo>
                <a:lnTo>
                  <a:pt x="4892627" y="0"/>
                </a:lnTo>
                <a:lnTo>
                  <a:pt x="4892627" y="4892627"/>
                </a:lnTo>
                <a:lnTo>
                  <a:pt x="0" y="4892627"/>
                </a:lnTo>
                <a:lnTo>
                  <a:pt x="0" y="0"/>
                </a:lnTo>
                <a:close/>
              </a:path>
            </a:pathLst>
          </a:custGeom>
          <a:blipFill>
            <a:blip r:embed="rId3"/>
            <a:stretch>
              <a:fillRect l="-25883" r="-7450"/>
            </a:stretch>
          </a:blipFill>
        </p:spPr>
        <p:txBody>
          <a:bodyPr/>
          <a:lstStyle/>
          <a:p>
            <a:endParaRPr lang="en-GB"/>
          </a:p>
        </p:txBody>
      </p:sp>
      <p:sp>
        <p:nvSpPr>
          <p:cNvPr id="19" name="Freeform 19"/>
          <p:cNvSpPr/>
          <p:nvPr/>
        </p:nvSpPr>
        <p:spPr>
          <a:xfrm>
            <a:off x="6697686" y="3610206"/>
            <a:ext cx="4892627" cy="4892627"/>
          </a:xfrm>
          <a:custGeom>
            <a:avLst/>
            <a:gdLst/>
            <a:ahLst/>
            <a:cxnLst/>
            <a:rect l="l" t="t" r="r" b="b"/>
            <a:pathLst>
              <a:path w="4892627" h="4892627">
                <a:moveTo>
                  <a:pt x="0" y="0"/>
                </a:moveTo>
                <a:lnTo>
                  <a:pt x="4892628" y="0"/>
                </a:lnTo>
                <a:lnTo>
                  <a:pt x="4892628" y="4892627"/>
                </a:lnTo>
                <a:lnTo>
                  <a:pt x="0" y="4892627"/>
                </a:lnTo>
                <a:lnTo>
                  <a:pt x="0" y="0"/>
                </a:lnTo>
                <a:close/>
              </a:path>
            </a:pathLst>
          </a:custGeom>
          <a:blipFill>
            <a:blip r:embed="rId4"/>
            <a:stretch>
              <a:fillRect l="-50779" r="-41991"/>
            </a:stretch>
          </a:blipFill>
        </p:spPr>
        <p:txBody>
          <a:bodyPr/>
          <a:lstStyle/>
          <a:p>
            <a:endParaRPr lang="en-GB"/>
          </a:p>
        </p:txBody>
      </p:sp>
      <p:sp>
        <p:nvSpPr>
          <p:cNvPr id="20" name="TextBox 20"/>
          <p:cNvSpPr txBox="1"/>
          <p:nvPr/>
        </p:nvSpPr>
        <p:spPr>
          <a:xfrm>
            <a:off x="11590314" y="2542075"/>
            <a:ext cx="6420987" cy="7607301"/>
          </a:xfrm>
          <a:prstGeom prst="rect">
            <a:avLst/>
          </a:prstGeom>
        </p:spPr>
        <p:txBody>
          <a:bodyPr lIns="0" tIns="0" rIns="0" bIns="0" rtlCol="0" anchor="t">
            <a:spAutoFit/>
          </a:bodyPr>
          <a:lstStyle/>
          <a:p>
            <a:pPr algn="r">
              <a:lnSpc>
                <a:spcPts val="4000"/>
              </a:lnSpc>
              <a:spcBef>
                <a:spcPct val="0"/>
              </a:spcBef>
            </a:pPr>
            <a:r>
              <a:rPr lang="en-US" sz="4000" b="1">
                <a:solidFill>
                  <a:srgbClr val="FFFFFF"/>
                </a:solidFill>
                <a:latin typeface="DM Sans Bold"/>
                <a:ea typeface="DM Sans Bold"/>
                <a:cs typeface="DM Sans Bold"/>
                <a:sym typeface="DM Sans Bold"/>
              </a:rPr>
              <a:t>Primary Target Market</a:t>
            </a:r>
          </a:p>
          <a:p>
            <a:pPr algn="r">
              <a:lnSpc>
                <a:spcPts val="4000"/>
              </a:lnSpc>
              <a:spcBef>
                <a:spcPct val="0"/>
              </a:spcBef>
            </a:pPr>
            <a:r>
              <a:rPr lang="en-US" sz="4000">
                <a:solidFill>
                  <a:srgbClr val="FFFFFF"/>
                </a:solidFill>
                <a:latin typeface="DM Sans"/>
                <a:ea typeface="DM Sans"/>
                <a:cs typeface="DM Sans"/>
                <a:sym typeface="DM Sans"/>
              </a:rPr>
              <a:t>Gen Z &amp; Millennials (18–34)</a:t>
            </a:r>
          </a:p>
          <a:p>
            <a:pPr algn="r">
              <a:lnSpc>
                <a:spcPts val="4000"/>
              </a:lnSpc>
              <a:spcBef>
                <a:spcPct val="0"/>
              </a:spcBef>
            </a:pPr>
            <a:r>
              <a:rPr lang="en-US" sz="4000">
                <a:solidFill>
                  <a:srgbClr val="FFFFFF"/>
                </a:solidFill>
                <a:latin typeface="DM Sans"/>
                <a:ea typeface="DM Sans"/>
                <a:cs typeface="DM Sans"/>
                <a:sym typeface="DM Sans"/>
              </a:rPr>
              <a:t>Digital-first, globally connected</a:t>
            </a:r>
          </a:p>
          <a:p>
            <a:pPr algn="r">
              <a:lnSpc>
                <a:spcPts val="4000"/>
              </a:lnSpc>
              <a:spcBef>
                <a:spcPct val="0"/>
              </a:spcBef>
            </a:pPr>
            <a:endParaRPr lang="en-US" sz="4000">
              <a:solidFill>
                <a:srgbClr val="FFFFFF"/>
              </a:solidFill>
              <a:latin typeface="DM Sans"/>
              <a:ea typeface="DM Sans"/>
              <a:cs typeface="DM Sans"/>
              <a:sym typeface="DM Sans"/>
            </a:endParaRPr>
          </a:p>
          <a:p>
            <a:pPr algn="r">
              <a:lnSpc>
                <a:spcPts val="4000"/>
              </a:lnSpc>
              <a:spcBef>
                <a:spcPct val="0"/>
              </a:spcBef>
            </a:pPr>
            <a:r>
              <a:rPr lang="en-US" sz="4000" b="1">
                <a:solidFill>
                  <a:srgbClr val="FFFFFF"/>
                </a:solidFill>
                <a:latin typeface="DM Sans Bold"/>
                <a:ea typeface="DM Sans Bold"/>
                <a:cs typeface="DM Sans Bold"/>
                <a:sym typeface="DM Sans Bold"/>
              </a:rPr>
              <a:t>Secondary Target Market</a:t>
            </a:r>
          </a:p>
          <a:p>
            <a:pPr algn="r">
              <a:lnSpc>
                <a:spcPts val="4000"/>
              </a:lnSpc>
              <a:spcBef>
                <a:spcPct val="0"/>
              </a:spcBef>
            </a:pPr>
            <a:r>
              <a:rPr lang="en-US" sz="4000">
                <a:solidFill>
                  <a:srgbClr val="FFFFFF"/>
                </a:solidFill>
                <a:latin typeface="DM Sans"/>
                <a:ea typeface="DM Sans"/>
                <a:cs typeface="DM Sans"/>
                <a:sym typeface="DM Sans"/>
              </a:rPr>
              <a:t>U.S. sports fans (football adopters)</a:t>
            </a:r>
          </a:p>
          <a:p>
            <a:pPr algn="r">
              <a:lnSpc>
                <a:spcPts val="4000"/>
              </a:lnSpc>
              <a:spcBef>
                <a:spcPct val="0"/>
              </a:spcBef>
            </a:pPr>
            <a:r>
              <a:rPr lang="en-US" sz="4000">
                <a:solidFill>
                  <a:srgbClr val="FFFFFF"/>
                </a:solidFill>
                <a:latin typeface="DM Sans"/>
                <a:ea typeface="DM Sans"/>
                <a:cs typeface="DM Sans"/>
                <a:sym typeface="DM Sans"/>
              </a:rPr>
              <a:t>Hispanic / Latin American audience</a:t>
            </a:r>
          </a:p>
          <a:p>
            <a:pPr algn="r">
              <a:lnSpc>
                <a:spcPts val="4000"/>
              </a:lnSpc>
              <a:spcBef>
                <a:spcPct val="0"/>
              </a:spcBef>
            </a:pPr>
            <a:endParaRPr lang="en-US" sz="4000">
              <a:solidFill>
                <a:srgbClr val="FFFFFF"/>
              </a:solidFill>
              <a:latin typeface="DM Sans"/>
              <a:ea typeface="DM Sans"/>
              <a:cs typeface="DM Sans"/>
              <a:sym typeface="DM Sans"/>
            </a:endParaRPr>
          </a:p>
          <a:p>
            <a:pPr algn="r">
              <a:lnSpc>
                <a:spcPts val="4000"/>
              </a:lnSpc>
              <a:spcBef>
                <a:spcPct val="0"/>
              </a:spcBef>
            </a:pPr>
            <a:r>
              <a:rPr lang="en-US" sz="4000" b="1">
                <a:solidFill>
                  <a:srgbClr val="FFFFFF"/>
                </a:solidFill>
                <a:latin typeface="DM Sans Bold"/>
                <a:ea typeface="DM Sans Bold"/>
                <a:cs typeface="DM Sans Bold"/>
                <a:sym typeface="DM Sans Bold"/>
              </a:rPr>
              <a:t>Justification</a:t>
            </a:r>
          </a:p>
          <a:p>
            <a:pPr algn="r">
              <a:lnSpc>
                <a:spcPts val="4000"/>
              </a:lnSpc>
              <a:spcBef>
                <a:spcPct val="0"/>
              </a:spcBef>
            </a:pPr>
            <a:r>
              <a:rPr lang="en-US" sz="4000">
                <a:solidFill>
                  <a:srgbClr val="FFFFFF"/>
                </a:solidFill>
                <a:latin typeface="DM Sans"/>
                <a:ea typeface="DM Sans"/>
                <a:cs typeface="DM Sans"/>
                <a:sym typeface="DM Sans"/>
              </a:rPr>
              <a:t>High digital engagement</a:t>
            </a:r>
          </a:p>
          <a:p>
            <a:pPr algn="r">
              <a:lnSpc>
                <a:spcPts val="4000"/>
              </a:lnSpc>
              <a:spcBef>
                <a:spcPct val="0"/>
              </a:spcBef>
            </a:pPr>
            <a:r>
              <a:rPr lang="en-US" sz="4000">
                <a:solidFill>
                  <a:srgbClr val="FFFFFF"/>
                </a:solidFill>
                <a:latin typeface="DM Sans"/>
                <a:ea typeface="DM Sans"/>
                <a:cs typeface="DM Sans"/>
                <a:sym typeface="DM Sans"/>
              </a:rPr>
              <a:t>Strong cultural alignment</a:t>
            </a:r>
          </a:p>
          <a:p>
            <a:pPr algn="r">
              <a:lnSpc>
                <a:spcPts val="4000"/>
              </a:lnSpc>
              <a:spcBef>
                <a:spcPct val="0"/>
              </a:spcBef>
            </a:pPr>
            <a:r>
              <a:rPr lang="en-US" sz="4000">
                <a:solidFill>
                  <a:srgbClr val="FFFFFF"/>
                </a:solidFill>
                <a:latin typeface="DM Sans"/>
                <a:ea typeface="DM Sans"/>
                <a:cs typeface="DM Sans"/>
                <a:sym typeface="DM Sans"/>
              </a:rPr>
              <a:t>Long-term customer value</a:t>
            </a:r>
          </a:p>
        </p:txBody>
      </p:sp>
    </p:spTree>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65BDA"/>
        </a:solidFill>
        <a:effectLst/>
      </p:bgPr>
    </p:bg>
    <p:spTree>
      <p:nvGrpSpPr>
        <p:cNvPr id="1" name=""/>
        <p:cNvGrpSpPr/>
        <p:nvPr/>
      </p:nvGrpSpPr>
      <p:grpSpPr>
        <a:xfrm>
          <a:off x="0" y="0"/>
          <a:ext cx="0" cy="0"/>
          <a:chOff x="0" y="0"/>
          <a:chExt cx="0" cy="0"/>
        </a:xfrm>
      </p:grpSpPr>
      <p:sp>
        <p:nvSpPr>
          <p:cNvPr id="2" name="TextBox 2"/>
          <p:cNvSpPr txBox="1"/>
          <p:nvPr/>
        </p:nvSpPr>
        <p:spPr>
          <a:xfrm>
            <a:off x="1028700" y="-1245721"/>
            <a:ext cx="15245771" cy="1378586"/>
          </a:xfrm>
          <a:prstGeom prst="rect">
            <a:avLst/>
          </a:prstGeom>
        </p:spPr>
        <p:txBody>
          <a:bodyPr lIns="0" tIns="0" rIns="0" bIns="0" rtlCol="0" anchor="t">
            <a:spAutoFit/>
          </a:bodyPr>
          <a:lstStyle/>
          <a:p>
            <a:pPr algn="l">
              <a:lnSpc>
                <a:spcPts val="10400"/>
              </a:lnSpc>
              <a:spcBef>
                <a:spcPct val="0"/>
              </a:spcBef>
            </a:pPr>
            <a:r>
              <a:rPr lang="en-US" sz="10400">
                <a:solidFill>
                  <a:srgbClr val="FF62AC"/>
                </a:solidFill>
                <a:latin typeface="Anton"/>
                <a:ea typeface="Anton"/>
                <a:cs typeface="Anton"/>
                <a:sym typeface="Anton"/>
              </a:rPr>
              <a:t>GALLERY</a:t>
            </a:r>
          </a:p>
        </p:txBody>
      </p:sp>
      <p:grpSp>
        <p:nvGrpSpPr>
          <p:cNvPr id="3" name="Group 3"/>
          <p:cNvGrpSpPr/>
          <p:nvPr/>
        </p:nvGrpSpPr>
        <p:grpSpPr>
          <a:xfrm>
            <a:off x="6555549" y="-6270697"/>
            <a:ext cx="10706229" cy="6403561"/>
            <a:chOff x="7369132" y="0"/>
            <a:chExt cx="14274972" cy="8538081"/>
          </a:xfrm>
        </p:grpSpPr>
        <p:sp>
          <p:nvSpPr>
            <p:cNvPr id="5" name="Freeform 5"/>
            <p:cNvSpPr/>
            <p:nvPr/>
          </p:nvSpPr>
          <p:spPr>
            <a:xfrm>
              <a:off x="7369132" y="0"/>
              <a:ext cx="6902536" cy="8538081"/>
            </a:xfrm>
            <a:custGeom>
              <a:avLst/>
              <a:gdLst/>
              <a:ahLst/>
              <a:cxnLst/>
              <a:rect l="l" t="t" r="r" b="b"/>
              <a:pathLst>
                <a:path w="6902536" h="8538081">
                  <a:moveTo>
                    <a:pt x="0" y="0"/>
                  </a:moveTo>
                  <a:lnTo>
                    <a:pt x="6902536" y="0"/>
                  </a:lnTo>
                  <a:lnTo>
                    <a:pt x="6902536" y="8538081"/>
                  </a:lnTo>
                  <a:lnTo>
                    <a:pt x="0" y="8538081"/>
                  </a:lnTo>
                  <a:lnTo>
                    <a:pt x="0" y="0"/>
                  </a:lnTo>
                  <a:close/>
                </a:path>
              </a:pathLst>
            </a:custGeom>
            <a:blipFill>
              <a:blip r:embed="rId2">
                <a:alphaModFix amt="0"/>
              </a:blip>
              <a:stretch>
                <a:fillRect t="-527" b="-527"/>
              </a:stretch>
            </a:blipFill>
          </p:spPr>
          <p:txBody>
            <a:bodyPr/>
            <a:lstStyle/>
            <a:p>
              <a:endParaRPr lang="en-GB"/>
            </a:p>
          </p:txBody>
        </p:sp>
        <p:sp>
          <p:nvSpPr>
            <p:cNvPr id="6" name="Freeform 6"/>
            <p:cNvSpPr/>
            <p:nvPr/>
          </p:nvSpPr>
          <p:spPr>
            <a:xfrm>
              <a:off x="14741568" y="0"/>
              <a:ext cx="6902536" cy="8538081"/>
            </a:xfrm>
            <a:custGeom>
              <a:avLst/>
              <a:gdLst/>
              <a:ahLst/>
              <a:cxnLst/>
              <a:rect l="l" t="t" r="r" b="b"/>
              <a:pathLst>
                <a:path w="6902536" h="8538081">
                  <a:moveTo>
                    <a:pt x="0" y="0"/>
                  </a:moveTo>
                  <a:lnTo>
                    <a:pt x="6902535" y="0"/>
                  </a:lnTo>
                  <a:lnTo>
                    <a:pt x="6902535" y="8538081"/>
                  </a:lnTo>
                  <a:lnTo>
                    <a:pt x="0" y="8538081"/>
                  </a:lnTo>
                  <a:lnTo>
                    <a:pt x="0" y="0"/>
                  </a:lnTo>
                  <a:close/>
                </a:path>
              </a:pathLst>
            </a:custGeom>
            <a:blipFill>
              <a:blip r:embed="rId3">
                <a:alphaModFix amt="0"/>
              </a:blip>
              <a:stretch>
                <a:fillRect l="-47782" r="-47782"/>
              </a:stretch>
            </a:blipFill>
          </p:spPr>
          <p:txBody>
            <a:bodyPr/>
            <a:lstStyle/>
            <a:p>
              <a:endParaRPr lang="en-GB"/>
            </a:p>
          </p:txBody>
        </p:sp>
      </p:grpSp>
      <p:grpSp>
        <p:nvGrpSpPr>
          <p:cNvPr id="7" name="Group 7"/>
          <p:cNvGrpSpPr/>
          <p:nvPr/>
        </p:nvGrpSpPr>
        <p:grpSpPr>
          <a:xfrm>
            <a:off x="1028700" y="344504"/>
            <a:ext cx="17670908" cy="8639488"/>
            <a:chOff x="0" y="0"/>
            <a:chExt cx="23561211" cy="11519317"/>
          </a:xfrm>
        </p:grpSpPr>
        <p:sp>
          <p:nvSpPr>
            <p:cNvPr id="8" name="TextBox 8"/>
            <p:cNvSpPr txBox="1"/>
            <p:nvPr/>
          </p:nvSpPr>
          <p:spPr>
            <a:xfrm>
              <a:off x="0" y="161925"/>
              <a:ext cx="16925718" cy="1577144"/>
            </a:xfrm>
            <a:prstGeom prst="rect">
              <a:avLst/>
            </a:prstGeom>
          </p:spPr>
          <p:txBody>
            <a:bodyPr lIns="0" tIns="0" rIns="0" bIns="0" rtlCol="0" anchor="t">
              <a:spAutoFit/>
            </a:bodyPr>
            <a:lstStyle/>
            <a:p>
              <a:pPr algn="l">
                <a:lnSpc>
                  <a:spcPts val="8600"/>
                </a:lnSpc>
                <a:spcBef>
                  <a:spcPct val="0"/>
                </a:spcBef>
              </a:pPr>
              <a:r>
                <a:rPr lang="en-US" sz="8600">
                  <a:solidFill>
                    <a:srgbClr val="FF62AC"/>
                  </a:solidFill>
                  <a:latin typeface="Anton"/>
                  <a:ea typeface="Anton"/>
                  <a:cs typeface="Anton"/>
                  <a:sym typeface="Anton"/>
                </a:rPr>
                <a:t>POSISTIONING STRATEGY</a:t>
              </a:r>
            </a:p>
          </p:txBody>
        </p:sp>
        <p:sp>
          <p:nvSpPr>
            <p:cNvPr id="9" name="Freeform 9"/>
            <p:cNvSpPr/>
            <p:nvPr/>
          </p:nvSpPr>
          <p:spPr>
            <a:xfrm>
              <a:off x="0" y="5873819"/>
              <a:ext cx="2626211" cy="2626211"/>
            </a:xfrm>
            <a:custGeom>
              <a:avLst/>
              <a:gdLst/>
              <a:ahLst/>
              <a:cxnLst/>
              <a:rect l="l" t="t" r="r" b="b"/>
              <a:pathLst>
                <a:path w="2626211" h="2626211">
                  <a:moveTo>
                    <a:pt x="0" y="0"/>
                  </a:moveTo>
                  <a:lnTo>
                    <a:pt x="2626211" y="0"/>
                  </a:lnTo>
                  <a:lnTo>
                    <a:pt x="2626211" y="2626211"/>
                  </a:lnTo>
                  <a:lnTo>
                    <a:pt x="0" y="2626211"/>
                  </a:lnTo>
                  <a:lnTo>
                    <a:pt x="0" y="0"/>
                  </a:lnTo>
                  <a:close/>
                </a:path>
              </a:pathLst>
            </a:custGeom>
            <a:blipFill>
              <a:blip r:embed="rId4"/>
              <a:stretch>
                <a:fillRect l="-72806" t="-9713" r="-57765" b="-43904"/>
              </a:stretch>
            </a:blipFill>
          </p:spPr>
          <p:txBody>
            <a:bodyPr/>
            <a:lstStyle/>
            <a:p>
              <a:endParaRPr lang="en-GB"/>
            </a:p>
          </p:txBody>
        </p:sp>
        <p:sp>
          <p:nvSpPr>
            <p:cNvPr id="10" name="Freeform 10"/>
            <p:cNvSpPr/>
            <p:nvPr/>
          </p:nvSpPr>
          <p:spPr>
            <a:xfrm>
              <a:off x="0" y="8893106"/>
              <a:ext cx="2626211" cy="2626211"/>
            </a:xfrm>
            <a:custGeom>
              <a:avLst/>
              <a:gdLst/>
              <a:ahLst/>
              <a:cxnLst/>
              <a:rect l="l" t="t" r="r" b="b"/>
              <a:pathLst>
                <a:path w="2626211" h="2626211">
                  <a:moveTo>
                    <a:pt x="0" y="0"/>
                  </a:moveTo>
                  <a:lnTo>
                    <a:pt x="2626211" y="0"/>
                  </a:lnTo>
                  <a:lnTo>
                    <a:pt x="2626211" y="2626211"/>
                  </a:lnTo>
                  <a:lnTo>
                    <a:pt x="0" y="2626211"/>
                  </a:lnTo>
                  <a:lnTo>
                    <a:pt x="0" y="0"/>
                  </a:lnTo>
                  <a:close/>
                </a:path>
              </a:pathLst>
            </a:custGeom>
            <a:blipFill>
              <a:blip r:embed="rId5"/>
              <a:stretch>
                <a:fillRect l="-134066" t="-10873" r="-41461" b="-73041"/>
              </a:stretch>
            </a:blipFill>
          </p:spPr>
          <p:txBody>
            <a:bodyPr/>
            <a:lstStyle/>
            <a:p>
              <a:endParaRPr lang="en-GB"/>
            </a:p>
          </p:txBody>
        </p:sp>
        <p:sp>
          <p:nvSpPr>
            <p:cNvPr id="11" name="TextBox 11"/>
            <p:cNvSpPr txBox="1"/>
            <p:nvPr/>
          </p:nvSpPr>
          <p:spPr>
            <a:xfrm>
              <a:off x="3233517" y="3521842"/>
              <a:ext cx="20327694" cy="889635"/>
            </a:xfrm>
            <a:prstGeom prst="rect">
              <a:avLst/>
            </a:prstGeom>
          </p:spPr>
          <p:txBody>
            <a:bodyPr lIns="0" tIns="0" rIns="0" bIns="0" rtlCol="0" anchor="t">
              <a:spAutoFit/>
            </a:bodyPr>
            <a:lstStyle/>
            <a:p>
              <a:pPr algn="l">
                <a:lnSpc>
                  <a:spcPts val="4800"/>
                </a:lnSpc>
                <a:spcBef>
                  <a:spcPct val="0"/>
                </a:spcBef>
              </a:pPr>
              <a:r>
                <a:rPr lang="en-US" sz="4800">
                  <a:solidFill>
                    <a:srgbClr val="FF62AC"/>
                  </a:solidFill>
                  <a:latin typeface="Anton"/>
                  <a:ea typeface="Anton"/>
                  <a:cs typeface="Anton"/>
                  <a:sym typeface="Anton"/>
                </a:rPr>
                <a:t>CURRENT POSITION</a:t>
              </a:r>
            </a:p>
          </p:txBody>
        </p:sp>
        <p:sp>
          <p:nvSpPr>
            <p:cNvPr id="12" name="TextBox 12"/>
            <p:cNvSpPr txBox="1"/>
            <p:nvPr/>
          </p:nvSpPr>
          <p:spPr>
            <a:xfrm>
              <a:off x="3233517" y="4449577"/>
              <a:ext cx="14452512" cy="449580"/>
            </a:xfrm>
            <a:prstGeom prst="rect">
              <a:avLst/>
            </a:prstGeom>
          </p:spPr>
          <p:txBody>
            <a:bodyPr lIns="0" tIns="0" rIns="0" bIns="0" rtlCol="0" anchor="t">
              <a:spAutoFit/>
            </a:bodyPr>
            <a:lstStyle/>
            <a:p>
              <a:pPr marL="0" lvl="0" indent="0" algn="l">
                <a:lnSpc>
                  <a:spcPts val="2400"/>
                </a:lnSpc>
                <a:spcBef>
                  <a:spcPct val="0"/>
                </a:spcBef>
              </a:pPr>
              <a:r>
                <a:rPr lang="en-US" sz="2400">
                  <a:solidFill>
                    <a:srgbClr val="FFFFFF"/>
                  </a:solidFill>
                  <a:latin typeface="DM Sans"/>
                  <a:ea typeface="DM Sans"/>
                  <a:cs typeface="DM Sans"/>
                  <a:sym typeface="DM Sans"/>
                </a:rPr>
                <a:t>Star Driven brand (Messi-Led)</a:t>
              </a:r>
            </a:p>
          </p:txBody>
        </p:sp>
        <p:sp>
          <p:nvSpPr>
            <p:cNvPr id="13" name="TextBox 13"/>
            <p:cNvSpPr txBox="1"/>
            <p:nvPr/>
          </p:nvSpPr>
          <p:spPr>
            <a:xfrm>
              <a:off x="3233517" y="6541129"/>
              <a:ext cx="20327694" cy="889635"/>
            </a:xfrm>
            <a:prstGeom prst="rect">
              <a:avLst/>
            </a:prstGeom>
          </p:spPr>
          <p:txBody>
            <a:bodyPr lIns="0" tIns="0" rIns="0" bIns="0" rtlCol="0" anchor="t">
              <a:spAutoFit/>
            </a:bodyPr>
            <a:lstStyle/>
            <a:p>
              <a:pPr algn="l">
                <a:lnSpc>
                  <a:spcPts val="4800"/>
                </a:lnSpc>
                <a:spcBef>
                  <a:spcPct val="0"/>
                </a:spcBef>
              </a:pPr>
              <a:r>
                <a:rPr lang="en-US" sz="4800">
                  <a:solidFill>
                    <a:srgbClr val="FF62AC"/>
                  </a:solidFill>
                  <a:latin typeface="Anton"/>
                  <a:ea typeface="Anton"/>
                  <a:cs typeface="Anton"/>
                  <a:sym typeface="Anton"/>
                </a:rPr>
                <a:t>NEW POSITION</a:t>
              </a:r>
            </a:p>
          </p:txBody>
        </p:sp>
        <p:sp>
          <p:nvSpPr>
            <p:cNvPr id="14" name="TextBox 14"/>
            <p:cNvSpPr txBox="1"/>
            <p:nvPr/>
          </p:nvSpPr>
          <p:spPr>
            <a:xfrm>
              <a:off x="3233517" y="7468864"/>
              <a:ext cx="14452512" cy="449580"/>
            </a:xfrm>
            <a:prstGeom prst="rect">
              <a:avLst/>
            </a:prstGeom>
          </p:spPr>
          <p:txBody>
            <a:bodyPr lIns="0" tIns="0" rIns="0" bIns="0" rtlCol="0" anchor="t">
              <a:spAutoFit/>
            </a:bodyPr>
            <a:lstStyle/>
            <a:p>
              <a:pPr marL="0" lvl="0" indent="0" algn="l">
                <a:lnSpc>
                  <a:spcPts val="2400"/>
                </a:lnSpc>
                <a:spcBef>
                  <a:spcPct val="0"/>
                </a:spcBef>
              </a:pPr>
              <a:r>
                <a:rPr lang="en-US" sz="2400">
                  <a:solidFill>
                    <a:srgbClr val="FFFFFF"/>
                  </a:solidFill>
                  <a:latin typeface="DM Sans"/>
                  <a:ea typeface="DM Sans"/>
                  <a:cs typeface="DM Sans"/>
                  <a:sym typeface="DM Sans"/>
                </a:rPr>
                <a:t>Football x Culture x Lifestyle</a:t>
              </a:r>
            </a:p>
          </p:txBody>
        </p:sp>
        <p:sp>
          <p:nvSpPr>
            <p:cNvPr id="15" name="TextBox 15"/>
            <p:cNvSpPr txBox="1"/>
            <p:nvPr/>
          </p:nvSpPr>
          <p:spPr>
            <a:xfrm>
              <a:off x="3233517" y="9560417"/>
              <a:ext cx="20327694" cy="889635"/>
            </a:xfrm>
            <a:prstGeom prst="rect">
              <a:avLst/>
            </a:prstGeom>
          </p:spPr>
          <p:txBody>
            <a:bodyPr lIns="0" tIns="0" rIns="0" bIns="0" rtlCol="0" anchor="t">
              <a:spAutoFit/>
            </a:bodyPr>
            <a:lstStyle/>
            <a:p>
              <a:pPr algn="l">
                <a:lnSpc>
                  <a:spcPts val="4800"/>
                </a:lnSpc>
                <a:spcBef>
                  <a:spcPct val="0"/>
                </a:spcBef>
              </a:pPr>
              <a:r>
                <a:rPr lang="en-US" sz="4800">
                  <a:solidFill>
                    <a:srgbClr val="FF62AC"/>
                  </a:solidFill>
                  <a:latin typeface="Anton"/>
                  <a:ea typeface="Anton"/>
                  <a:cs typeface="Anton"/>
                  <a:sym typeface="Anton"/>
                </a:rPr>
                <a:t>USP</a:t>
              </a:r>
            </a:p>
          </p:txBody>
        </p:sp>
        <p:sp>
          <p:nvSpPr>
            <p:cNvPr id="16" name="TextBox 16"/>
            <p:cNvSpPr txBox="1"/>
            <p:nvPr/>
          </p:nvSpPr>
          <p:spPr>
            <a:xfrm>
              <a:off x="3233517" y="10488152"/>
              <a:ext cx="14452512" cy="449580"/>
            </a:xfrm>
            <a:prstGeom prst="rect">
              <a:avLst/>
            </a:prstGeom>
          </p:spPr>
          <p:txBody>
            <a:bodyPr lIns="0" tIns="0" rIns="0" bIns="0" rtlCol="0" anchor="t">
              <a:spAutoFit/>
            </a:bodyPr>
            <a:lstStyle/>
            <a:p>
              <a:pPr marL="0" lvl="0" indent="0" algn="l">
                <a:lnSpc>
                  <a:spcPts val="2400"/>
                </a:lnSpc>
                <a:spcBef>
                  <a:spcPct val="0"/>
                </a:spcBef>
              </a:pPr>
              <a:r>
                <a:rPr lang="en-US" sz="2400">
                  <a:solidFill>
                    <a:srgbClr val="FFFFFF"/>
                  </a:solidFill>
                  <a:latin typeface="DM Sans"/>
                  <a:ea typeface="DM Sans"/>
                  <a:cs typeface="DM Sans"/>
                  <a:sym typeface="DM Sans"/>
                </a:rPr>
                <a:t>Global digital first football entertainment brand</a:t>
              </a:r>
            </a:p>
          </p:txBody>
        </p:sp>
      </p:grpSp>
      <p:sp>
        <p:nvSpPr>
          <p:cNvPr id="17" name="Freeform 17"/>
          <p:cNvSpPr/>
          <p:nvPr/>
        </p:nvSpPr>
        <p:spPr>
          <a:xfrm>
            <a:off x="1028700" y="2485402"/>
            <a:ext cx="1969658" cy="1969658"/>
          </a:xfrm>
          <a:custGeom>
            <a:avLst/>
            <a:gdLst/>
            <a:ahLst/>
            <a:cxnLst/>
            <a:rect l="l" t="t" r="r" b="b"/>
            <a:pathLst>
              <a:path w="1969658" h="1969658">
                <a:moveTo>
                  <a:pt x="0" y="0"/>
                </a:moveTo>
                <a:lnTo>
                  <a:pt x="1969658" y="0"/>
                </a:lnTo>
                <a:lnTo>
                  <a:pt x="1969658" y="1969658"/>
                </a:lnTo>
                <a:lnTo>
                  <a:pt x="0" y="1969658"/>
                </a:lnTo>
                <a:lnTo>
                  <a:pt x="0" y="0"/>
                </a:lnTo>
                <a:close/>
              </a:path>
            </a:pathLst>
          </a:custGeom>
          <a:blipFill>
            <a:blip r:embed="rId6"/>
            <a:stretch>
              <a:fillRect t="-25046" b="-25046"/>
            </a:stretch>
          </a:blipFill>
        </p:spPr>
        <p:txBody>
          <a:bodyPr/>
          <a:lstStyle/>
          <a:p>
            <a:endParaRPr lang="en-GB"/>
          </a:p>
        </p:txBody>
      </p:sp>
      <p:sp>
        <p:nvSpPr>
          <p:cNvPr id="21" name="Freeform 21"/>
          <p:cNvSpPr/>
          <p:nvPr/>
        </p:nvSpPr>
        <p:spPr>
          <a:xfrm>
            <a:off x="9261645" y="760411"/>
            <a:ext cx="8766178" cy="8766178"/>
          </a:xfrm>
          <a:custGeom>
            <a:avLst/>
            <a:gdLst/>
            <a:ahLst/>
            <a:cxnLst/>
            <a:rect l="l" t="t" r="r" b="b"/>
            <a:pathLst>
              <a:path w="8766178" h="8766178">
                <a:moveTo>
                  <a:pt x="0" y="0"/>
                </a:moveTo>
                <a:lnTo>
                  <a:pt x="8766178" y="0"/>
                </a:lnTo>
                <a:lnTo>
                  <a:pt x="8766178" y="8766178"/>
                </a:lnTo>
                <a:lnTo>
                  <a:pt x="0" y="8766178"/>
                </a:lnTo>
                <a:lnTo>
                  <a:pt x="0" y="0"/>
                </a:lnTo>
                <a:close/>
              </a:path>
            </a:pathLst>
          </a:custGeom>
          <a:blipFill>
            <a:blip r:embed="rId7"/>
            <a:stretch>
              <a:fillRect/>
            </a:stretch>
          </a:blipFill>
          <a:ln cap="sq">
            <a:noFill/>
            <a:prstDash val="solid"/>
            <a:miter/>
          </a:ln>
        </p:spPr>
        <p:txBody>
          <a:bodyPr/>
          <a:lstStyle/>
          <a:p>
            <a:endParaRPr lang="en-GB"/>
          </a:p>
        </p:txBody>
      </p:sp>
      <p:sp>
        <p:nvSpPr>
          <p:cNvPr id="22" name="Freeform 22"/>
          <p:cNvSpPr/>
          <p:nvPr/>
        </p:nvSpPr>
        <p:spPr>
          <a:xfrm>
            <a:off x="1028700" y="2485402"/>
            <a:ext cx="1969658" cy="1969658"/>
          </a:xfrm>
          <a:custGeom>
            <a:avLst/>
            <a:gdLst/>
            <a:ahLst/>
            <a:cxnLst/>
            <a:rect l="l" t="t" r="r" b="b"/>
            <a:pathLst>
              <a:path w="1969658" h="1969658">
                <a:moveTo>
                  <a:pt x="0" y="0"/>
                </a:moveTo>
                <a:lnTo>
                  <a:pt x="1969658" y="0"/>
                </a:lnTo>
                <a:lnTo>
                  <a:pt x="1969658" y="1969658"/>
                </a:lnTo>
                <a:lnTo>
                  <a:pt x="0" y="1969658"/>
                </a:lnTo>
                <a:lnTo>
                  <a:pt x="0" y="0"/>
                </a:lnTo>
                <a:close/>
              </a:path>
            </a:pathLst>
          </a:custGeom>
          <a:blipFill>
            <a:blip r:embed="rId8"/>
            <a:stretch>
              <a:fillRect l="-38888" r="-38888"/>
            </a:stretch>
          </a:blipFill>
        </p:spPr>
        <p:txBody>
          <a:bodyPr/>
          <a:lstStyle/>
          <a:p>
            <a:endParaRPr lang="en-GB"/>
          </a:p>
        </p:txBody>
      </p:sp>
      <p:sp>
        <p:nvSpPr>
          <p:cNvPr id="23" name="Freeform 23"/>
          <p:cNvSpPr/>
          <p:nvPr/>
        </p:nvSpPr>
        <p:spPr>
          <a:xfrm>
            <a:off x="1028700" y="4719244"/>
            <a:ext cx="1969658" cy="2026675"/>
          </a:xfrm>
          <a:custGeom>
            <a:avLst/>
            <a:gdLst/>
            <a:ahLst/>
            <a:cxnLst/>
            <a:rect l="l" t="t" r="r" b="b"/>
            <a:pathLst>
              <a:path w="1969658" h="2026675">
                <a:moveTo>
                  <a:pt x="0" y="0"/>
                </a:moveTo>
                <a:lnTo>
                  <a:pt x="1969658" y="0"/>
                </a:lnTo>
                <a:lnTo>
                  <a:pt x="1969658" y="2026675"/>
                </a:lnTo>
                <a:lnTo>
                  <a:pt x="0" y="2026675"/>
                </a:lnTo>
                <a:lnTo>
                  <a:pt x="0" y="0"/>
                </a:lnTo>
                <a:close/>
              </a:path>
            </a:pathLst>
          </a:custGeom>
          <a:blipFill>
            <a:blip r:embed="rId9"/>
            <a:stretch>
              <a:fillRect l="-39864" r="-39864"/>
            </a:stretch>
          </a:blipFill>
        </p:spPr>
        <p:txBody>
          <a:bodyPr/>
          <a:lstStyle/>
          <a:p>
            <a:endParaRPr lang="en-GB"/>
          </a:p>
        </p:txBody>
      </p:sp>
      <p:sp>
        <p:nvSpPr>
          <p:cNvPr id="24" name="Freeform 24"/>
          <p:cNvSpPr/>
          <p:nvPr/>
        </p:nvSpPr>
        <p:spPr>
          <a:xfrm>
            <a:off x="1028700" y="7012619"/>
            <a:ext cx="1969658" cy="1969658"/>
          </a:xfrm>
          <a:custGeom>
            <a:avLst/>
            <a:gdLst/>
            <a:ahLst/>
            <a:cxnLst/>
            <a:rect l="l" t="t" r="r" b="b"/>
            <a:pathLst>
              <a:path w="1969658" h="1969658">
                <a:moveTo>
                  <a:pt x="0" y="0"/>
                </a:moveTo>
                <a:lnTo>
                  <a:pt x="1969658" y="0"/>
                </a:lnTo>
                <a:lnTo>
                  <a:pt x="1969658" y="1969659"/>
                </a:lnTo>
                <a:lnTo>
                  <a:pt x="0" y="1969659"/>
                </a:lnTo>
                <a:lnTo>
                  <a:pt x="0" y="0"/>
                </a:lnTo>
                <a:close/>
              </a:path>
            </a:pathLst>
          </a:custGeom>
          <a:blipFill>
            <a:blip r:embed="rId10"/>
            <a:stretch>
              <a:fillRect l="-16592" r="-16592"/>
            </a:stretch>
          </a:blipFill>
        </p:spPr>
        <p:txBody>
          <a:bodyPr/>
          <a:lstStyle/>
          <a:p>
            <a:endParaRPr lang="en-GB"/>
          </a:p>
        </p:txBody>
      </p:sp>
      <p:sp>
        <p:nvSpPr>
          <p:cNvPr id="25" name="TextBox 25"/>
          <p:cNvSpPr txBox="1"/>
          <p:nvPr/>
        </p:nvSpPr>
        <p:spPr>
          <a:xfrm>
            <a:off x="1028700" y="1673119"/>
            <a:ext cx="10621892" cy="1057909"/>
          </a:xfrm>
          <a:prstGeom prst="rect">
            <a:avLst/>
          </a:prstGeom>
        </p:spPr>
        <p:txBody>
          <a:bodyPr lIns="0" tIns="0" rIns="0" bIns="0" rtlCol="0" anchor="t">
            <a:spAutoFit/>
          </a:bodyPr>
          <a:lstStyle/>
          <a:p>
            <a:pPr algn="l">
              <a:lnSpc>
                <a:spcPts val="3999"/>
              </a:lnSpc>
            </a:pPr>
            <a:r>
              <a:rPr lang="en-US" sz="3999">
                <a:solidFill>
                  <a:srgbClr val="FF62AC"/>
                </a:solidFill>
                <a:latin typeface="Anton"/>
                <a:ea typeface="Anton"/>
                <a:cs typeface="Anton"/>
                <a:sym typeface="Anton"/>
              </a:rPr>
              <a:t>POSITIONING STRATEGY (KOTLER &amp; KELLER, 2020)</a:t>
            </a:r>
          </a:p>
          <a:p>
            <a:pPr algn="l">
              <a:lnSpc>
                <a:spcPts val="1599"/>
              </a:lnSpc>
            </a:pPr>
            <a:endParaRPr lang="en-US" sz="3999">
              <a:solidFill>
                <a:srgbClr val="FF62AC"/>
              </a:solidFill>
              <a:latin typeface="Anton"/>
              <a:ea typeface="Anton"/>
              <a:cs typeface="Anton"/>
              <a:sym typeface="Anton"/>
            </a:endParaRPr>
          </a:p>
          <a:p>
            <a:pPr algn="l">
              <a:lnSpc>
                <a:spcPts val="2799"/>
              </a:lnSpc>
              <a:spcBef>
                <a:spcPct val="0"/>
              </a:spcBef>
            </a:pPr>
            <a:endParaRPr lang="en-US" sz="3999">
              <a:solidFill>
                <a:srgbClr val="FF62AC"/>
              </a:solidFill>
              <a:latin typeface="Anton"/>
              <a:ea typeface="Anton"/>
              <a:cs typeface="Anton"/>
              <a:sym typeface="Anton"/>
            </a:endParaRPr>
          </a:p>
        </p:txBody>
      </p:sp>
    </p:spTree>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258607"/>
        </a:solidFill>
        <a:effectLst/>
      </p:bgPr>
    </p:bg>
    <p:spTree>
      <p:nvGrpSpPr>
        <p:cNvPr id="1" name=""/>
        <p:cNvGrpSpPr/>
        <p:nvPr/>
      </p:nvGrpSpPr>
      <p:grpSpPr>
        <a:xfrm>
          <a:off x="0" y="0"/>
          <a:ext cx="0" cy="0"/>
          <a:chOff x="0" y="0"/>
          <a:chExt cx="0" cy="0"/>
        </a:xfrm>
      </p:grpSpPr>
      <p:grpSp>
        <p:nvGrpSpPr>
          <p:cNvPr id="2" name="Group 2"/>
          <p:cNvGrpSpPr/>
          <p:nvPr/>
        </p:nvGrpSpPr>
        <p:grpSpPr>
          <a:xfrm>
            <a:off x="1219910" y="2189096"/>
            <a:ext cx="6547050" cy="7025965"/>
            <a:chOff x="0" y="0"/>
            <a:chExt cx="8729400" cy="9367953"/>
          </a:xfrm>
        </p:grpSpPr>
        <p:sp>
          <p:nvSpPr>
            <p:cNvPr id="3" name="Freeform 3"/>
            <p:cNvSpPr/>
            <p:nvPr/>
          </p:nvSpPr>
          <p:spPr>
            <a:xfrm rot="-1981542">
              <a:off x="6498404" y="465165"/>
              <a:ext cx="2067026" cy="1214492"/>
            </a:xfrm>
            <a:custGeom>
              <a:avLst/>
              <a:gdLst/>
              <a:ahLst/>
              <a:cxnLst/>
              <a:rect l="l" t="t" r="r" b="b"/>
              <a:pathLst>
                <a:path w="2067026" h="1214492">
                  <a:moveTo>
                    <a:pt x="0" y="0"/>
                  </a:moveTo>
                  <a:lnTo>
                    <a:pt x="2067026" y="0"/>
                  </a:lnTo>
                  <a:lnTo>
                    <a:pt x="2067026" y="1214493"/>
                  </a:lnTo>
                  <a:lnTo>
                    <a:pt x="0" y="1214493"/>
                  </a:lnTo>
                  <a:lnTo>
                    <a:pt x="0" y="0"/>
                  </a:lnTo>
                  <a:close/>
                </a:path>
              </a:pathLst>
            </a:custGeom>
            <a:blipFill>
              <a:blip r:embed="rId2"/>
              <a:stretch>
                <a:fillRect l="-54934" t="-51496" r="-34958"/>
              </a:stretch>
            </a:blipFill>
          </p:spPr>
          <p:txBody>
            <a:bodyPr/>
            <a:lstStyle/>
            <a:p>
              <a:endParaRPr lang="en-GB"/>
            </a:p>
          </p:txBody>
        </p:sp>
        <p:sp>
          <p:nvSpPr>
            <p:cNvPr id="4" name="Freeform 4"/>
            <p:cNvSpPr/>
            <p:nvPr/>
          </p:nvSpPr>
          <p:spPr>
            <a:xfrm rot="1502597">
              <a:off x="6502487" y="7773060"/>
              <a:ext cx="2067026" cy="1214492"/>
            </a:xfrm>
            <a:custGeom>
              <a:avLst/>
              <a:gdLst/>
              <a:ahLst/>
              <a:cxnLst/>
              <a:rect l="l" t="t" r="r" b="b"/>
              <a:pathLst>
                <a:path w="2067026" h="1214492">
                  <a:moveTo>
                    <a:pt x="0" y="0"/>
                  </a:moveTo>
                  <a:lnTo>
                    <a:pt x="2067026" y="0"/>
                  </a:lnTo>
                  <a:lnTo>
                    <a:pt x="2067026" y="1214492"/>
                  </a:lnTo>
                  <a:lnTo>
                    <a:pt x="0" y="1214492"/>
                  </a:lnTo>
                  <a:lnTo>
                    <a:pt x="0" y="0"/>
                  </a:lnTo>
                  <a:close/>
                </a:path>
              </a:pathLst>
            </a:custGeom>
            <a:blipFill>
              <a:blip r:embed="rId2"/>
              <a:stretch>
                <a:fillRect l="-54934" t="-51496" r="-34958"/>
              </a:stretch>
            </a:blipFill>
          </p:spPr>
          <p:txBody>
            <a:bodyPr/>
            <a:lstStyle/>
            <a:p>
              <a:endParaRPr lang="en-GB"/>
            </a:p>
          </p:txBody>
        </p:sp>
        <p:sp>
          <p:nvSpPr>
            <p:cNvPr id="5" name="Freeform 5"/>
            <p:cNvSpPr/>
            <p:nvPr/>
          </p:nvSpPr>
          <p:spPr>
            <a:xfrm>
              <a:off x="0" y="2419346"/>
              <a:ext cx="1280699" cy="1256182"/>
            </a:xfrm>
            <a:custGeom>
              <a:avLst/>
              <a:gdLst/>
              <a:ahLst/>
              <a:cxnLst/>
              <a:rect l="l" t="t" r="r" b="b"/>
              <a:pathLst>
                <a:path w="1280699" h="1256182">
                  <a:moveTo>
                    <a:pt x="0" y="0"/>
                  </a:moveTo>
                  <a:lnTo>
                    <a:pt x="1280699" y="0"/>
                  </a:lnTo>
                  <a:lnTo>
                    <a:pt x="1280699" y="1256183"/>
                  </a:lnTo>
                  <a:lnTo>
                    <a:pt x="0" y="1256183"/>
                  </a:lnTo>
                  <a:lnTo>
                    <a:pt x="0" y="0"/>
                  </a:lnTo>
                  <a:close/>
                </a:path>
              </a:pathLst>
            </a:custGeom>
            <a:blipFill>
              <a:blip r:embed="rId3"/>
              <a:stretch>
                <a:fillRect l="-23952" t="-10222" r="-23952" b="-10222"/>
              </a:stretch>
            </a:blipFill>
          </p:spPr>
          <p:txBody>
            <a:bodyPr/>
            <a:lstStyle/>
            <a:p>
              <a:endParaRPr lang="en-GB"/>
            </a:p>
          </p:txBody>
        </p:sp>
      </p:grpSp>
      <p:grpSp>
        <p:nvGrpSpPr>
          <p:cNvPr id="6" name="Group 6"/>
          <p:cNvGrpSpPr/>
          <p:nvPr/>
        </p:nvGrpSpPr>
        <p:grpSpPr>
          <a:xfrm>
            <a:off x="8247871" y="10228325"/>
            <a:ext cx="8908794" cy="11968152"/>
            <a:chOff x="0" y="0"/>
            <a:chExt cx="11878392" cy="15957536"/>
          </a:xfrm>
        </p:grpSpPr>
        <p:sp>
          <p:nvSpPr>
            <p:cNvPr id="7" name="Freeform 7"/>
            <p:cNvSpPr/>
            <p:nvPr/>
          </p:nvSpPr>
          <p:spPr>
            <a:xfrm>
              <a:off x="8600495" y="4347488"/>
              <a:ext cx="3277897" cy="3683248"/>
            </a:xfrm>
            <a:custGeom>
              <a:avLst/>
              <a:gdLst/>
              <a:ahLst/>
              <a:cxnLst/>
              <a:rect l="l" t="t" r="r" b="b"/>
              <a:pathLst>
                <a:path w="3277897" h="3683248">
                  <a:moveTo>
                    <a:pt x="0" y="0"/>
                  </a:moveTo>
                  <a:lnTo>
                    <a:pt x="3277897" y="0"/>
                  </a:lnTo>
                  <a:lnTo>
                    <a:pt x="3277897" y="3683248"/>
                  </a:lnTo>
                  <a:lnTo>
                    <a:pt x="0" y="3683248"/>
                  </a:lnTo>
                  <a:lnTo>
                    <a:pt x="0" y="0"/>
                  </a:lnTo>
                  <a:close/>
                </a:path>
              </a:pathLst>
            </a:custGeom>
            <a:blipFill>
              <a:blip r:embed="rId4"/>
              <a:stretch>
                <a:fillRect l="-63467" r="-6141"/>
              </a:stretch>
            </a:blipFill>
          </p:spPr>
          <p:txBody>
            <a:bodyPr/>
            <a:lstStyle/>
            <a:p>
              <a:endParaRPr lang="en-GB"/>
            </a:p>
          </p:txBody>
        </p:sp>
        <p:sp>
          <p:nvSpPr>
            <p:cNvPr id="8" name="Freeform 8"/>
            <p:cNvSpPr/>
            <p:nvPr/>
          </p:nvSpPr>
          <p:spPr>
            <a:xfrm>
              <a:off x="0" y="12730945"/>
              <a:ext cx="2871497" cy="3226592"/>
            </a:xfrm>
            <a:custGeom>
              <a:avLst/>
              <a:gdLst/>
              <a:ahLst/>
              <a:cxnLst/>
              <a:rect l="l" t="t" r="r" b="b"/>
              <a:pathLst>
                <a:path w="2871497" h="3226592">
                  <a:moveTo>
                    <a:pt x="0" y="0"/>
                  </a:moveTo>
                  <a:lnTo>
                    <a:pt x="2871497" y="0"/>
                  </a:lnTo>
                  <a:lnTo>
                    <a:pt x="2871497" y="3226591"/>
                  </a:lnTo>
                  <a:lnTo>
                    <a:pt x="0" y="3226591"/>
                  </a:lnTo>
                  <a:lnTo>
                    <a:pt x="0" y="0"/>
                  </a:lnTo>
                  <a:close/>
                </a:path>
              </a:pathLst>
            </a:custGeom>
            <a:blipFill>
              <a:blip r:embed="rId4"/>
              <a:stretch>
                <a:fillRect l="-63467" r="-6141"/>
              </a:stretch>
            </a:blipFill>
          </p:spPr>
          <p:txBody>
            <a:bodyPr/>
            <a:lstStyle/>
            <a:p>
              <a:endParaRPr lang="en-GB"/>
            </a:p>
          </p:txBody>
        </p:sp>
        <p:sp>
          <p:nvSpPr>
            <p:cNvPr id="9" name="Freeform 9"/>
            <p:cNvSpPr/>
            <p:nvPr/>
          </p:nvSpPr>
          <p:spPr>
            <a:xfrm>
              <a:off x="1435749" y="6929215"/>
              <a:ext cx="1960591" cy="2203041"/>
            </a:xfrm>
            <a:custGeom>
              <a:avLst/>
              <a:gdLst/>
              <a:ahLst/>
              <a:cxnLst/>
              <a:rect l="l" t="t" r="r" b="b"/>
              <a:pathLst>
                <a:path w="1960591" h="2203041">
                  <a:moveTo>
                    <a:pt x="0" y="0"/>
                  </a:moveTo>
                  <a:lnTo>
                    <a:pt x="1960590" y="0"/>
                  </a:lnTo>
                  <a:lnTo>
                    <a:pt x="1960590" y="2203041"/>
                  </a:lnTo>
                  <a:lnTo>
                    <a:pt x="0" y="2203041"/>
                  </a:lnTo>
                  <a:lnTo>
                    <a:pt x="0" y="0"/>
                  </a:lnTo>
                  <a:close/>
                </a:path>
              </a:pathLst>
            </a:custGeom>
            <a:blipFill>
              <a:blip r:embed="rId4"/>
              <a:stretch>
                <a:fillRect l="-63467" r="-6141"/>
              </a:stretch>
            </a:blipFill>
          </p:spPr>
          <p:txBody>
            <a:bodyPr/>
            <a:lstStyle/>
            <a:p>
              <a:endParaRPr lang="en-GB"/>
            </a:p>
          </p:txBody>
        </p:sp>
        <p:sp>
          <p:nvSpPr>
            <p:cNvPr id="10" name="Freeform 10"/>
            <p:cNvSpPr/>
            <p:nvPr/>
          </p:nvSpPr>
          <p:spPr>
            <a:xfrm>
              <a:off x="3875851" y="0"/>
              <a:ext cx="1960591" cy="2203041"/>
            </a:xfrm>
            <a:custGeom>
              <a:avLst/>
              <a:gdLst/>
              <a:ahLst/>
              <a:cxnLst/>
              <a:rect l="l" t="t" r="r" b="b"/>
              <a:pathLst>
                <a:path w="1960591" h="2203041">
                  <a:moveTo>
                    <a:pt x="0" y="0"/>
                  </a:moveTo>
                  <a:lnTo>
                    <a:pt x="1960590" y="0"/>
                  </a:lnTo>
                  <a:lnTo>
                    <a:pt x="1960590" y="2203041"/>
                  </a:lnTo>
                  <a:lnTo>
                    <a:pt x="0" y="2203041"/>
                  </a:lnTo>
                  <a:lnTo>
                    <a:pt x="0" y="0"/>
                  </a:lnTo>
                  <a:close/>
                </a:path>
              </a:pathLst>
            </a:custGeom>
            <a:blipFill>
              <a:blip r:embed="rId4"/>
              <a:stretch>
                <a:fillRect l="-63467" r="-6141"/>
              </a:stretch>
            </a:blipFill>
          </p:spPr>
          <p:txBody>
            <a:bodyPr/>
            <a:lstStyle/>
            <a:p>
              <a:endParaRPr lang="en-GB"/>
            </a:p>
          </p:txBody>
        </p:sp>
      </p:grpSp>
      <p:grpSp>
        <p:nvGrpSpPr>
          <p:cNvPr id="11" name="Group 11"/>
          <p:cNvGrpSpPr/>
          <p:nvPr/>
        </p:nvGrpSpPr>
        <p:grpSpPr>
          <a:xfrm>
            <a:off x="7104774" y="10228325"/>
            <a:ext cx="9371654" cy="8903340"/>
            <a:chOff x="0" y="0"/>
            <a:chExt cx="12495539" cy="11871120"/>
          </a:xfrm>
        </p:grpSpPr>
        <p:sp>
          <p:nvSpPr>
            <p:cNvPr id="12" name="Freeform 12"/>
            <p:cNvSpPr/>
            <p:nvPr/>
          </p:nvSpPr>
          <p:spPr>
            <a:xfrm>
              <a:off x="2301854" y="0"/>
              <a:ext cx="1316049" cy="1478794"/>
            </a:xfrm>
            <a:custGeom>
              <a:avLst/>
              <a:gdLst/>
              <a:ahLst/>
              <a:cxnLst/>
              <a:rect l="l" t="t" r="r" b="b"/>
              <a:pathLst>
                <a:path w="1316049" h="1478794">
                  <a:moveTo>
                    <a:pt x="0" y="0"/>
                  </a:moveTo>
                  <a:lnTo>
                    <a:pt x="1316049" y="0"/>
                  </a:lnTo>
                  <a:lnTo>
                    <a:pt x="1316049" y="1478794"/>
                  </a:lnTo>
                  <a:lnTo>
                    <a:pt x="0" y="1478794"/>
                  </a:lnTo>
                  <a:lnTo>
                    <a:pt x="0" y="0"/>
                  </a:lnTo>
                  <a:close/>
                </a:path>
              </a:pathLst>
            </a:custGeom>
            <a:blipFill>
              <a:blip r:embed="rId5"/>
              <a:stretch>
                <a:fillRect l="-63467" r="-6141"/>
              </a:stretch>
            </a:blipFill>
          </p:spPr>
          <p:txBody>
            <a:bodyPr/>
            <a:lstStyle/>
            <a:p>
              <a:endParaRPr lang="en-GB"/>
            </a:p>
          </p:txBody>
        </p:sp>
        <p:sp>
          <p:nvSpPr>
            <p:cNvPr id="13" name="Freeform 13"/>
            <p:cNvSpPr/>
            <p:nvPr/>
          </p:nvSpPr>
          <p:spPr>
            <a:xfrm>
              <a:off x="10124624" y="9207014"/>
              <a:ext cx="2370915" cy="2664106"/>
            </a:xfrm>
            <a:custGeom>
              <a:avLst/>
              <a:gdLst/>
              <a:ahLst/>
              <a:cxnLst/>
              <a:rect l="l" t="t" r="r" b="b"/>
              <a:pathLst>
                <a:path w="2370915" h="2664106">
                  <a:moveTo>
                    <a:pt x="0" y="0"/>
                  </a:moveTo>
                  <a:lnTo>
                    <a:pt x="2370915" y="0"/>
                  </a:lnTo>
                  <a:lnTo>
                    <a:pt x="2370915" y="2664106"/>
                  </a:lnTo>
                  <a:lnTo>
                    <a:pt x="0" y="2664106"/>
                  </a:lnTo>
                  <a:lnTo>
                    <a:pt x="0" y="0"/>
                  </a:lnTo>
                  <a:close/>
                </a:path>
              </a:pathLst>
            </a:custGeom>
            <a:blipFill>
              <a:blip r:embed="rId5"/>
              <a:stretch>
                <a:fillRect l="-63467" r="-6141"/>
              </a:stretch>
            </a:blipFill>
          </p:spPr>
          <p:txBody>
            <a:bodyPr/>
            <a:lstStyle/>
            <a:p>
              <a:endParaRPr lang="en-GB"/>
            </a:p>
          </p:txBody>
        </p:sp>
        <p:sp>
          <p:nvSpPr>
            <p:cNvPr id="14" name="Freeform 14"/>
            <p:cNvSpPr/>
            <p:nvPr/>
          </p:nvSpPr>
          <p:spPr>
            <a:xfrm>
              <a:off x="0" y="7261681"/>
              <a:ext cx="1035280" cy="1163304"/>
            </a:xfrm>
            <a:custGeom>
              <a:avLst/>
              <a:gdLst/>
              <a:ahLst/>
              <a:cxnLst/>
              <a:rect l="l" t="t" r="r" b="b"/>
              <a:pathLst>
                <a:path w="1035280" h="1163304">
                  <a:moveTo>
                    <a:pt x="0" y="0"/>
                  </a:moveTo>
                  <a:lnTo>
                    <a:pt x="1035280" y="0"/>
                  </a:lnTo>
                  <a:lnTo>
                    <a:pt x="1035280" y="1163305"/>
                  </a:lnTo>
                  <a:lnTo>
                    <a:pt x="0" y="1163305"/>
                  </a:lnTo>
                  <a:lnTo>
                    <a:pt x="0" y="0"/>
                  </a:lnTo>
                  <a:close/>
                </a:path>
              </a:pathLst>
            </a:custGeom>
            <a:blipFill>
              <a:blip r:embed="rId5"/>
              <a:stretch>
                <a:fillRect l="-63467" r="-6141"/>
              </a:stretch>
            </a:blipFill>
          </p:spPr>
          <p:txBody>
            <a:bodyPr/>
            <a:lstStyle/>
            <a:p>
              <a:endParaRPr lang="en-GB"/>
            </a:p>
          </p:txBody>
        </p:sp>
      </p:grpSp>
      <p:grpSp>
        <p:nvGrpSpPr>
          <p:cNvPr id="15" name="Group 15"/>
          <p:cNvGrpSpPr/>
          <p:nvPr/>
        </p:nvGrpSpPr>
        <p:grpSpPr>
          <a:xfrm>
            <a:off x="1028700" y="10228325"/>
            <a:ext cx="15245771" cy="3257971"/>
            <a:chOff x="0" y="0"/>
            <a:chExt cx="20327694" cy="4343962"/>
          </a:xfrm>
        </p:grpSpPr>
        <p:sp>
          <p:nvSpPr>
            <p:cNvPr id="16" name="TextBox 16"/>
            <p:cNvSpPr txBox="1"/>
            <p:nvPr/>
          </p:nvSpPr>
          <p:spPr>
            <a:xfrm>
              <a:off x="0" y="200025"/>
              <a:ext cx="20327694" cy="3657389"/>
            </a:xfrm>
            <a:prstGeom prst="rect">
              <a:avLst/>
            </a:prstGeom>
          </p:spPr>
          <p:txBody>
            <a:bodyPr lIns="0" tIns="0" rIns="0" bIns="0" rtlCol="0" anchor="t">
              <a:spAutoFit/>
            </a:bodyPr>
            <a:lstStyle/>
            <a:p>
              <a:pPr algn="l">
                <a:lnSpc>
                  <a:spcPts val="10400"/>
                </a:lnSpc>
              </a:pPr>
              <a:r>
                <a:rPr lang="en-US" sz="10400">
                  <a:solidFill>
                    <a:srgbClr val="FF62AC"/>
                  </a:solidFill>
                  <a:latin typeface="Anton"/>
                  <a:ea typeface="Anton"/>
                  <a:cs typeface="Anton"/>
                  <a:sym typeface="Anton"/>
                </a:rPr>
                <a:t>BLUEBERRY</a:t>
              </a:r>
            </a:p>
            <a:p>
              <a:pPr algn="l">
                <a:lnSpc>
                  <a:spcPts val="10400"/>
                </a:lnSpc>
                <a:spcBef>
                  <a:spcPct val="0"/>
                </a:spcBef>
              </a:pPr>
              <a:r>
                <a:rPr lang="en-US" sz="10400">
                  <a:solidFill>
                    <a:srgbClr val="FF62AC"/>
                  </a:solidFill>
                  <a:latin typeface="Anton"/>
                  <a:ea typeface="Anton"/>
                  <a:cs typeface="Anton"/>
                  <a:sym typeface="Anton"/>
                </a:rPr>
                <a:t>FLAVOR</a:t>
              </a:r>
            </a:p>
          </p:txBody>
        </p:sp>
        <p:sp>
          <p:nvSpPr>
            <p:cNvPr id="17" name="TextBox 17"/>
            <p:cNvSpPr txBox="1"/>
            <p:nvPr/>
          </p:nvSpPr>
          <p:spPr>
            <a:xfrm>
              <a:off x="0" y="3894382"/>
              <a:ext cx="13327410" cy="449580"/>
            </a:xfrm>
            <a:prstGeom prst="rect">
              <a:avLst/>
            </a:prstGeom>
          </p:spPr>
          <p:txBody>
            <a:bodyPr lIns="0" tIns="0" rIns="0" bIns="0" rtlCol="0" anchor="t">
              <a:spAutoFit/>
            </a:bodyPr>
            <a:lstStyle/>
            <a:p>
              <a:pPr algn="l">
                <a:lnSpc>
                  <a:spcPts val="2400"/>
                </a:lnSpc>
                <a:spcBef>
                  <a:spcPct val="0"/>
                </a:spcBef>
              </a:pPr>
              <a:r>
                <a:rPr lang="en-US" sz="2400">
                  <a:solidFill>
                    <a:srgbClr val="FFFFFF"/>
                  </a:solidFill>
                  <a:latin typeface="DM Sans"/>
                  <a:ea typeface="DM Sans"/>
                  <a:cs typeface="DM Sans"/>
                  <a:sym typeface="DM Sans"/>
                </a:rPr>
                <a:t>Elaborate here.</a:t>
              </a:r>
            </a:p>
          </p:txBody>
        </p:sp>
      </p:grpSp>
      <p:sp>
        <p:nvSpPr>
          <p:cNvPr id="18" name="TextBox 18"/>
          <p:cNvSpPr txBox="1"/>
          <p:nvPr/>
        </p:nvSpPr>
        <p:spPr>
          <a:xfrm>
            <a:off x="1028700" y="10408610"/>
            <a:ext cx="15245771" cy="1378586"/>
          </a:xfrm>
          <a:prstGeom prst="rect">
            <a:avLst/>
          </a:prstGeom>
        </p:spPr>
        <p:txBody>
          <a:bodyPr lIns="0" tIns="0" rIns="0" bIns="0" rtlCol="0" anchor="t">
            <a:spAutoFit/>
          </a:bodyPr>
          <a:lstStyle/>
          <a:p>
            <a:pPr algn="l">
              <a:lnSpc>
                <a:spcPts val="10400"/>
              </a:lnSpc>
              <a:spcBef>
                <a:spcPct val="0"/>
              </a:spcBef>
            </a:pPr>
            <a:r>
              <a:rPr lang="en-US" sz="10400">
                <a:solidFill>
                  <a:srgbClr val="FF62AC"/>
                </a:solidFill>
                <a:latin typeface="Anton"/>
                <a:ea typeface="Anton"/>
                <a:cs typeface="Anton"/>
                <a:sym typeface="Anton"/>
              </a:rPr>
              <a:t>$2.50</a:t>
            </a:r>
          </a:p>
        </p:txBody>
      </p:sp>
      <p:grpSp>
        <p:nvGrpSpPr>
          <p:cNvPr id="19" name="Group 19"/>
          <p:cNvGrpSpPr/>
          <p:nvPr/>
        </p:nvGrpSpPr>
        <p:grpSpPr>
          <a:xfrm>
            <a:off x="2956118" y="0"/>
            <a:ext cx="15245771" cy="2794636"/>
            <a:chOff x="0" y="0"/>
            <a:chExt cx="20327694" cy="3726182"/>
          </a:xfrm>
        </p:grpSpPr>
        <p:sp>
          <p:nvSpPr>
            <p:cNvPr id="20" name="TextBox 20"/>
            <p:cNvSpPr txBox="1"/>
            <p:nvPr/>
          </p:nvSpPr>
          <p:spPr>
            <a:xfrm>
              <a:off x="0" y="152400"/>
              <a:ext cx="20327694" cy="1464734"/>
            </a:xfrm>
            <a:prstGeom prst="rect">
              <a:avLst/>
            </a:prstGeom>
          </p:spPr>
          <p:txBody>
            <a:bodyPr lIns="0" tIns="0" rIns="0" bIns="0" rtlCol="0" anchor="t">
              <a:spAutoFit/>
            </a:bodyPr>
            <a:lstStyle/>
            <a:p>
              <a:pPr algn="r">
                <a:lnSpc>
                  <a:spcPts val="8000"/>
                </a:lnSpc>
                <a:spcBef>
                  <a:spcPct val="0"/>
                </a:spcBef>
              </a:pPr>
              <a:r>
                <a:rPr lang="en-US" sz="8000">
                  <a:solidFill>
                    <a:srgbClr val="FFFF82"/>
                  </a:solidFill>
                  <a:latin typeface="Anton"/>
                  <a:ea typeface="Anton"/>
                  <a:cs typeface="Anton"/>
                  <a:sym typeface="Anton"/>
                </a:rPr>
                <a:t>PERCEPTUAL MAP</a:t>
              </a:r>
            </a:p>
          </p:txBody>
        </p:sp>
        <p:sp>
          <p:nvSpPr>
            <p:cNvPr id="21" name="TextBox 21"/>
            <p:cNvSpPr txBox="1"/>
            <p:nvPr/>
          </p:nvSpPr>
          <p:spPr>
            <a:xfrm>
              <a:off x="7000285" y="2463802"/>
              <a:ext cx="13327410" cy="1262380"/>
            </a:xfrm>
            <a:prstGeom prst="rect">
              <a:avLst/>
            </a:prstGeom>
          </p:spPr>
          <p:txBody>
            <a:bodyPr lIns="0" tIns="0" rIns="0" bIns="0" rtlCol="0" anchor="t">
              <a:spAutoFit/>
            </a:bodyPr>
            <a:lstStyle/>
            <a:p>
              <a:pPr algn="r">
                <a:lnSpc>
                  <a:spcPts val="2400"/>
                </a:lnSpc>
              </a:pPr>
              <a:endParaRPr/>
            </a:p>
            <a:p>
              <a:pPr marL="518160" lvl="1" indent="-259080" algn="r">
                <a:lnSpc>
                  <a:spcPts val="2400"/>
                </a:lnSpc>
                <a:buFont typeface="Arial"/>
                <a:buChar char="•"/>
              </a:pPr>
              <a:endParaRPr/>
            </a:p>
            <a:p>
              <a:pPr algn="r">
                <a:lnSpc>
                  <a:spcPts val="2400"/>
                </a:lnSpc>
                <a:spcBef>
                  <a:spcPct val="0"/>
                </a:spcBef>
              </a:pPr>
              <a:endParaRPr/>
            </a:p>
          </p:txBody>
        </p:sp>
      </p:grpSp>
      <p:sp>
        <p:nvSpPr>
          <p:cNvPr id="22" name="TextBox 22"/>
          <p:cNvSpPr txBox="1"/>
          <p:nvPr/>
        </p:nvSpPr>
        <p:spPr>
          <a:xfrm>
            <a:off x="1028700" y="-2595097"/>
            <a:ext cx="16230600" cy="2670176"/>
          </a:xfrm>
          <a:prstGeom prst="rect">
            <a:avLst/>
          </a:prstGeom>
        </p:spPr>
        <p:txBody>
          <a:bodyPr lIns="0" tIns="0" rIns="0" bIns="0" rtlCol="0" anchor="t">
            <a:spAutoFit/>
          </a:bodyPr>
          <a:lstStyle/>
          <a:p>
            <a:pPr algn="ctr">
              <a:lnSpc>
                <a:spcPts val="20000"/>
              </a:lnSpc>
              <a:spcBef>
                <a:spcPct val="0"/>
              </a:spcBef>
            </a:pPr>
            <a:r>
              <a:rPr lang="en-US" sz="20000">
                <a:solidFill>
                  <a:srgbClr val="FFFF82"/>
                </a:solidFill>
                <a:latin typeface="Anton"/>
                <a:ea typeface="Anton"/>
                <a:cs typeface="Anton"/>
                <a:sym typeface="Anton"/>
              </a:rPr>
              <a:t>OUR PRODUCTS</a:t>
            </a:r>
          </a:p>
        </p:txBody>
      </p:sp>
      <p:sp>
        <p:nvSpPr>
          <p:cNvPr id="23" name="Freeform 23"/>
          <p:cNvSpPr/>
          <p:nvPr/>
        </p:nvSpPr>
        <p:spPr>
          <a:xfrm rot="-3816244">
            <a:off x="8110101" y="9999035"/>
            <a:ext cx="2418052" cy="4386489"/>
          </a:xfrm>
          <a:custGeom>
            <a:avLst/>
            <a:gdLst/>
            <a:ahLst/>
            <a:cxnLst/>
            <a:rect l="l" t="t" r="r" b="b"/>
            <a:pathLst>
              <a:path w="2418052" h="4386489">
                <a:moveTo>
                  <a:pt x="0" y="0"/>
                </a:moveTo>
                <a:lnTo>
                  <a:pt x="2418052" y="0"/>
                </a:lnTo>
                <a:lnTo>
                  <a:pt x="2418052" y="4386490"/>
                </a:lnTo>
                <a:lnTo>
                  <a:pt x="0" y="4386490"/>
                </a:lnTo>
                <a:lnTo>
                  <a:pt x="0" y="0"/>
                </a:lnTo>
                <a:close/>
              </a:path>
            </a:pathLst>
          </a:custGeom>
          <a:blipFill>
            <a:blip r:embed="rId6"/>
            <a:stretch>
              <a:fillRect/>
            </a:stretch>
          </a:blipFill>
          <a:ln cap="sq">
            <a:noFill/>
            <a:prstDash val="solid"/>
            <a:miter/>
          </a:ln>
        </p:spPr>
        <p:txBody>
          <a:bodyPr/>
          <a:lstStyle/>
          <a:p>
            <a:endParaRPr lang="en-GB"/>
          </a:p>
        </p:txBody>
      </p:sp>
      <p:sp>
        <p:nvSpPr>
          <p:cNvPr id="24" name="Freeform 24"/>
          <p:cNvSpPr/>
          <p:nvPr/>
        </p:nvSpPr>
        <p:spPr>
          <a:xfrm rot="-3853236">
            <a:off x="3110487" y="9999035"/>
            <a:ext cx="2418052" cy="4386489"/>
          </a:xfrm>
          <a:custGeom>
            <a:avLst/>
            <a:gdLst/>
            <a:ahLst/>
            <a:cxnLst/>
            <a:rect l="l" t="t" r="r" b="b"/>
            <a:pathLst>
              <a:path w="2418052" h="4386489">
                <a:moveTo>
                  <a:pt x="0" y="0"/>
                </a:moveTo>
                <a:lnTo>
                  <a:pt x="2418052" y="0"/>
                </a:lnTo>
                <a:lnTo>
                  <a:pt x="2418052" y="4386490"/>
                </a:lnTo>
                <a:lnTo>
                  <a:pt x="0" y="4386490"/>
                </a:lnTo>
                <a:lnTo>
                  <a:pt x="0" y="0"/>
                </a:lnTo>
                <a:close/>
              </a:path>
            </a:pathLst>
          </a:custGeom>
          <a:blipFill>
            <a:blip r:embed="rId7"/>
            <a:stretch>
              <a:fillRect/>
            </a:stretch>
          </a:blipFill>
          <a:ln cap="sq">
            <a:noFill/>
            <a:prstDash val="solid"/>
            <a:miter/>
          </a:ln>
        </p:spPr>
        <p:txBody>
          <a:bodyPr/>
          <a:lstStyle/>
          <a:p>
            <a:endParaRPr lang="en-GB"/>
          </a:p>
        </p:txBody>
      </p:sp>
      <p:sp>
        <p:nvSpPr>
          <p:cNvPr id="25" name="Freeform 25"/>
          <p:cNvSpPr/>
          <p:nvPr/>
        </p:nvSpPr>
        <p:spPr>
          <a:xfrm rot="-2513328">
            <a:off x="1306162" y="1345131"/>
            <a:ext cx="6637408" cy="6637408"/>
          </a:xfrm>
          <a:custGeom>
            <a:avLst/>
            <a:gdLst/>
            <a:ahLst/>
            <a:cxnLst/>
            <a:rect l="l" t="t" r="r" b="b"/>
            <a:pathLst>
              <a:path w="6637408" h="6637408">
                <a:moveTo>
                  <a:pt x="0" y="0"/>
                </a:moveTo>
                <a:lnTo>
                  <a:pt x="6637408" y="0"/>
                </a:lnTo>
                <a:lnTo>
                  <a:pt x="6637408" y="6637408"/>
                </a:lnTo>
                <a:lnTo>
                  <a:pt x="0" y="6637408"/>
                </a:lnTo>
                <a:lnTo>
                  <a:pt x="0" y="0"/>
                </a:lnTo>
                <a:close/>
              </a:path>
            </a:pathLst>
          </a:custGeom>
          <a:blipFill>
            <a:blip r:embed="rId8"/>
            <a:stretch>
              <a:fillRect/>
            </a:stretch>
          </a:blipFill>
          <a:ln cap="sq">
            <a:noFill/>
            <a:prstDash val="solid"/>
            <a:miter/>
          </a:ln>
        </p:spPr>
        <p:txBody>
          <a:bodyPr/>
          <a:lstStyle/>
          <a:p>
            <a:endParaRPr lang="en-GB"/>
          </a:p>
        </p:txBody>
      </p:sp>
      <p:grpSp>
        <p:nvGrpSpPr>
          <p:cNvPr id="26" name="Group 26"/>
          <p:cNvGrpSpPr/>
          <p:nvPr/>
        </p:nvGrpSpPr>
        <p:grpSpPr>
          <a:xfrm>
            <a:off x="549713" y="-496747"/>
            <a:ext cx="9135135" cy="9948983"/>
            <a:chOff x="0" y="0"/>
            <a:chExt cx="12180180" cy="13265311"/>
          </a:xfrm>
        </p:grpSpPr>
        <p:sp>
          <p:nvSpPr>
            <p:cNvPr id="27" name="Freeform 27"/>
            <p:cNvSpPr/>
            <p:nvPr/>
          </p:nvSpPr>
          <p:spPr>
            <a:xfrm rot="2526336">
              <a:off x="1566952" y="10399083"/>
              <a:ext cx="3384040" cy="1988311"/>
            </a:xfrm>
            <a:custGeom>
              <a:avLst/>
              <a:gdLst/>
              <a:ahLst/>
              <a:cxnLst/>
              <a:rect l="l" t="t" r="r" b="b"/>
              <a:pathLst>
                <a:path w="3384040" h="1988311">
                  <a:moveTo>
                    <a:pt x="0" y="0"/>
                  </a:moveTo>
                  <a:lnTo>
                    <a:pt x="3384040" y="0"/>
                  </a:lnTo>
                  <a:lnTo>
                    <a:pt x="3384040" y="1988311"/>
                  </a:lnTo>
                  <a:lnTo>
                    <a:pt x="0" y="1988311"/>
                  </a:lnTo>
                  <a:lnTo>
                    <a:pt x="0" y="0"/>
                  </a:lnTo>
                  <a:close/>
                </a:path>
              </a:pathLst>
            </a:custGeom>
            <a:blipFill>
              <a:blip r:embed="rId9"/>
              <a:stretch>
                <a:fillRect l="-54934" t="-51496" r="-34958"/>
              </a:stretch>
            </a:blipFill>
            <a:ln cap="sq">
              <a:noFill/>
              <a:prstDash val="solid"/>
              <a:miter/>
            </a:ln>
          </p:spPr>
          <p:txBody>
            <a:bodyPr/>
            <a:lstStyle/>
            <a:p>
              <a:endParaRPr lang="en-GB"/>
            </a:p>
          </p:txBody>
        </p:sp>
        <p:sp>
          <p:nvSpPr>
            <p:cNvPr id="28" name="Freeform 28"/>
            <p:cNvSpPr/>
            <p:nvPr/>
          </p:nvSpPr>
          <p:spPr>
            <a:xfrm rot="-5187215">
              <a:off x="-725392" y="2225841"/>
              <a:ext cx="4124914" cy="2423615"/>
            </a:xfrm>
            <a:custGeom>
              <a:avLst/>
              <a:gdLst/>
              <a:ahLst/>
              <a:cxnLst/>
              <a:rect l="l" t="t" r="r" b="b"/>
              <a:pathLst>
                <a:path w="4124914" h="2423615">
                  <a:moveTo>
                    <a:pt x="0" y="0"/>
                  </a:moveTo>
                  <a:lnTo>
                    <a:pt x="4124914" y="0"/>
                  </a:lnTo>
                  <a:lnTo>
                    <a:pt x="4124914" y="2423615"/>
                  </a:lnTo>
                  <a:lnTo>
                    <a:pt x="0" y="2423615"/>
                  </a:lnTo>
                  <a:lnTo>
                    <a:pt x="0" y="0"/>
                  </a:lnTo>
                  <a:close/>
                </a:path>
              </a:pathLst>
            </a:custGeom>
            <a:blipFill>
              <a:blip r:embed="rId9"/>
              <a:stretch>
                <a:fillRect l="-54934" t="-51496" r="-34958"/>
              </a:stretch>
            </a:blipFill>
          </p:spPr>
          <p:txBody>
            <a:bodyPr/>
            <a:lstStyle/>
            <a:p>
              <a:endParaRPr lang="en-GB"/>
            </a:p>
          </p:txBody>
        </p:sp>
        <p:sp>
          <p:nvSpPr>
            <p:cNvPr id="29" name="Freeform 29"/>
            <p:cNvSpPr/>
            <p:nvPr/>
          </p:nvSpPr>
          <p:spPr>
            <a:xfrm>
              <a:off x="10899481" y="11393239"/>
              <a:ext cx="889398" cy="872372"/>
            </a:xfrm>
            <a:custGeom>
              <a:avLst/>
              <a:gdLst/>
              <a:ahLst/>
              <a:cxnLst/>
              <a:rect l="l" t="t" r="r" b="b"/>
              <a:pathLst>
                <a:path w="889398" h="872372">
                  <a:moveTo>
                    <a:pt x="0" y="0"/>
                  </a:moveTo>
                  <a:lnTo>
                    <a:pt x="889398" y="0"/>
                  </a:lnTo>
                  <a:lnTo>
                    <a:pt x="889398" y="872371"/>
                  </a:lnTo>
                  <a:lnTo>
                    <a:pt x="0" y="872371"/>
                  </a:lnTo>
                  <a:lnTo>
                    <a:pt x="0" y="0"/>
                  </a:lnTo>
                  <a:close/>
                </a:path>
              </a:pathLst>
            </a:custGeom>
            <a:blipFill>
              <a:blip r:embed="rId3"/>
              <a:stretch>
                <a:fillRect l="-23952" t="-10222" r="-23952" b="-10222"/>
              </a:stretch>
            </a:blipFill>
          </p:spPr>
          <p:txBody>
            <a:bodyPr/>
            <a:lstStyle/>
            <a:p>
              <a:endParaRPr lang="en-GB"/>
            </a:p>
          </p:txBody>
        </p:sp>
        <p:sp>
          <p:nvSpPr>
            <p:cNvPr id="30" name="Freeform 30"/>
            <p:cNvSpPr/>
            <p:nvPr/>
          </p:nvSpPr>
          <p:spPr>
            <a:xfrm>
              <a:off x="4335434" y="0"/>
              <a:ext cx="2198125" cy="2156046"/>
            </a:xfrm>
            <a:custGeom>
              <a:avLst/>
              <a:gdLst/>
              <a:ahLst/>
              <a:cxnLst/>
              <a:rect l="l" t="t" r="r" b="b"/>
              <a:pathLst>
                <a:path w="2198125" h="2156046">
                  <a:moveTo>
                    <a:pt x="0" y="0"/>
                  </a:moveTo>
                  <a:lnTo>
                    <a:pt x="2198125" y="0"/>
                  </a:lnTo>
                  <a:lnTo>
                    <a:pt x="2198125" y="2156046"/>
                  </a:lnTo>
                  <a:lnTo>
                    <a:pt x="0" y="2156046"/>
                  </a:lnTo>
                  <a:lnTo>
                    <a:pt x="0" y="0"/>
                  </a:lnTo>
                  <a:close/>
                </a:path>
              </a:pathLst>
            </a:custGeom>
            <a:blipFill>
              <a:blip r:embed="rId10"/>
              <a:stretch>
                <a:fillRect l="-23952" t="-10222" r="-23952" b="-10222"/>
              </a:stretch>
            </a:blipFill>
            <a:ln cap="sq">
              <a:noFill/>
              <a:prstDash val="solid"/>
              <a:miter/>
            </a:ln>
          </p:spPr>
          <p:txBody>
            <a:bodyPr/>
            <a:lstStyle/>
            <a:p>
              <a:endParaRPr lang="en-GB"/>
            </a:p>
          </p:txBody>
        </p:sp>
        <p:sp>
          <p:nvSpPr>
            <p:cNvPr id="31" name="Freeform 31"/>
            <p:cNvSpPr/>
            <p:nvPr/>
          </p:nvSpPr>
          <p:spPr>
            <a:xfrm>
              <a:off x="8868982" y="6643526"/>
              <a:ext cx="3311199" cy="3247812"/>
            </a:xfrm>
            <a:custGeom>
              <a:avLst/>
              <a:gdLst/>
              <a:ahLst/>
              <a:cxnLst/>
              <a:rect l="l" t="t" r="r" b="b"/>
              <a:pathLst>
                <a:path w="3311199" h="3247812">
                  <a:moveTo>
                    <a:pt x="0" y="0"/>
                  </a:moveTo>
                  <a:lnTo>
                    <a:pt x="3311198" y="0"/>
                  </a:lnTo>
                  <a:lnTo>
                    <a:pt x="3311198" y="3247812"/>
                  </a:lnTo>
                  <a:lnTo>
                    <a:pt x="0" y="3247812"/>
                  </a:lnTo>
                  <a:lnTo>
                    <a:pt x="0" y="0"/>
                  </a:lnTo>
                  <a:close/>
                </a:path>
              </a:pathLst>
            </a:custGeom>
            <a:blipFill>
              <a:blip r:embed="rId10"/>
              <a:stretch>
                <a:fillRect l="-23952" t="-10222" r="-23952" b="-10222"/>
              </a:stretch>
            </a:blipFill>
            <a:ln cap="sq">
              <a:noFill/>
              <a:prstDash val="solid"/>
              <a:miter/>
            </a:ln>
          </p:spPr>
          <p:txBody>
            <a:bodyPr/>
            <a:lstStyle/>
            <a:p>
              <a:endParaRPr lang="en-GB"/>
            </a:p>
          </p:txBody>
        </p:sp>
      </p:grpSp>
      <p:sp>
        <p:nvSpPr>
          <p:cNvPr id="32" name="Freeform 32"/>
          <p:cNvSpPr/>
          <p:nvPr/>
        </p:nvSpPr>
        <p:spPr>
          <a:xfrm>
            <a:off x="9992896" y="2559982"/>
            <a:ext cx="7878223" cy="5987449"/>
          </a:xfrm>
          <a:custGeom>
            <a:avLst/>
            <a:gdLst/>
            <a:ahLst/>
            <a:cxnLst/>
            <a:rect l="l" t="t" r="r" b="b"/>
            <a:pathLst>
              <a:path w="7878223" h="5987449">
                <a:moveTo>
                  <a:pt x="0" y="0"/>
                </a:moveTo>
                <a:lnTo>
                  <a:pt x="7878223" y="0"/>
                </a:lnTo>
                <a:lnTo>
                  <a:pt x="7878223" y="5987449"/>
                </a:lnTo>
                <a:lnTo>
                  <a:pt x="0" y="5987449"/>
                </a:lnTo>
                <a:lnTo>
                  <a:pt x="0" y="0"/>
                </a:lnTo>
                <a:close/>
              </a:path>
            </a:pathLst>
          </a:custGeom>
          <a:blipFill>
            <a:blip r:embed="rId11"/>
            <a:stretch>
              <a:fillRect/>
            </a:stretch>
          </a:blipFill>
        </p:spPr>
        <p:txBody>
          <a:bodyPr/>
          <a:lstStyle/>
          <a:p>
            <a:endParaRPr lang="en-GB"/>
          </a:p>
        </p:txBody>
      </p:sp>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65BDA"/>
        </a:solidFill>
        <a:effectLst/>
      </p:bgPr>
    </p:bg>
    <p:spTree>
      <p:nvGrpSpPr>
        <p:cNvPr id="1" name=""/>
        <p:cNvGrpSpPr/>
        <p:nvPr/>
      </p:nvGrpSpPr>
      <p:grpSpPr>
        <a:xfrm>
          <a:off x="0" y="0"/>
          <a:ext cx="0" cy="0"/>
          <a:chOff x="0" y="0"/>
          <a:chExt cx="0" cy="0"/>
        </a:xfrm>
      </p:grpSpPr>
      <p:grpSp>
        <p:nvGrpSpPr>
          <p:cNvPr id="6" name="Group 6"/>
          <p:cNvGrpSpPr/>
          <p:nvPr/>
        </p:nvGrpSpPr>
        <p:grpSpPr>
          <a:xfrm>
            <a:off x="7104774" y="1028700"/>
            <a:ext cx="9371654" cy="8903340"/>
            <a:chOff x="0" y="0"/>
            <a:chExt cx="12495539" cy="11871120"/>
          </a:xfrm>
        </p:grpSpPr>
        <p:sp>
          <p:nvSpPr>
            <p:cNvPr id="7" name="Freeform 7"/>
            <p:cNvSpPr/>
            <p:nvPr/>
          </p:nvSpPr>
          <p:spPr>
            <a:xfrm>
              <a:off x="2301854" y="0"/>
              <a:ext cx="1316049" cy="1478794"/>
            </a:xfrm>
            <a:custGeom>
              <a:avLst/>
              <a:gdLst/>
              <a:ahLst/>
              <a:cxnLst/>
              <a:rect l="l" t="t" r="r" b="b"/>
              <a:pathLst>
                <a:path w="1316049" h="1478794">
                  <a:moveTo>
                    <a:pt x="0" y="0"/>
                  </a:moveTo>
                  <a:lnTo>
                    <a:pt x="1316049" y="0"/>
                  </a:lnTo>
                  <a:lnTo>
                    <a:pt x="1316049" y="1478794"/>
                  </a:lnTo>
                  <a:lnTo>
                    <a:pt x="0" y="1478794"/>
                  </a:lnTo>
                  <a:lnTo>
                    <a:pt x="0" y="0"/>
                  </a:lnTo>
                  <a:close/>
                </a:path>
              </a:pathLst>
            </a:custGeom>
            <a:blipFill>
              <a:blip r:embed="rId2"/>
              <a:stretch>
                <a:fillRect l="-63467" r="-6141"/>
              </a:stretch>
            </a:blipFill>
          </p:spPr>
          <p:txBody>
            <a:bodyPr/>
            <a:lstStyle/>
            <a:p>
              <a:endParaRPr lang="en-GB"/>
            </a:p>
          </p:txBody>
        </p:sp>
        <p:sp>
          <p:nvSpPr>
            <p:cNvPr id="8" name="Freeform 8"/>
            <p:cNvSpPr/>
            <p:nvPr/>
          </p:nvSpPr>
          <p:spPr>
            <a:xfrm>
              <a:off x="10124624" y="9207014"/>
              <a:ext cx="2370915" cy="2664106"/>
            </a:xfrm>
            <a:custGeom>
              <a:avLst/>
              <a:gdLst/>
              <a:ahLst/>
              <a:cxnLst/>
              <a:rect l="l" t="t" r="r" b="b"/>
              <a:pathLst>
                <a:path w="2370915" h="2664106">
                  <a:moveTo>
                    <a:pt x="0" y="0"/>
                  </a:moveTo>
                  <a:lnTo>
                    <a:pt x="2370915" y="0"/>
                  </a:lnTo>
                  <a:lnTo>
                    <a:pt x="2370915" y="2664106"/>
                  </a:lnTo>
                  <a:lnTo>
                    <a:pt x="0" y="2664106"/>
                  </a:lnTo>
                  <a:lnTo>
                    <a:pt x="0" y="0"/>
                  </a:lnTo>
                  <a:close/>
                </a:path>
              </a:pathLst>
            </a:custGeom>
            <a:blipFill>
              <a:blip r:embed="rId2"/>
              <a:stretch>
                <a:fillRect l="-63467" r="-6141"/>
              </a:stretch>
            </a:blipFill>
          </p:spPr>
          <p:txBody>
            <a:bodyPr/>
            <a:lstStyle/>
            <a:p>
              <a:endParaRPr lang="en-GB"/>
            </a:p>
          </p:txBody>
        </p:sp>
        <p:sp>
          <p:nvSpPr>
            <p:cNvPr id="9" name="Freeform 9"/>
            <p:cNvSpPr/>
            <p:nvPr/>
          </p:nvSpPr>
          <p:spPr>
            <a:xfrm>
              <a:off x="0" y="7261681"/>
              <a:ext cx="1035280" cy="1163304"/>
            </a:xfrm>
            <a:custGeom>
              <a:avLst/>
              <a:gdLst/>
              <a:ahLst/>
              <a:cxnLst/>
              <a:rect l="l" t="t" r="r" b="b"/>
              <a:pathLst>
                <a:path w="1035280" h="1163304">
                  <a:moveTo>
                    <a:pt x="0" y="0"/>
                  </a:moveTo>
                  <a:lnTo>
                    <a:pt x="1035280" y="0"/>
                  </a:lnTo>
                  <a:lnTo>
                    <a:pt x="1035280" y="1163305"/>
                  </a:lnTo>
                  <a:lnTo>
                    <a:pt x="0" y="1163305"/>
                  </a:lnTo>
                  <a:lnTo>
                    <a:pt x="0" y="0"/>
                  </a:lnTo>
                  <a:close/>
                </a:path>
              </a:pathLst>
            </a:custGeom>
            <a:blipFill>
              <a:blip r:embed="rId2"/>
              <a:stretch>
                <a:fillRect l="-63467" r="-6141"/>
              </a:stretch>
            </a:blipFill>
          </p:spPr>
          <p:txBody>
            <a:bodyPr/>
            <a:lstStyle/>
            <a:p>
              <a:endParaRPr lang="en-GB"/>
            </a:p>
          </p:txBody>
        </p:sp>
      </p:grpSp>
      <p:grpSp>
        <p:nvGrpSpPr>
          <p:cNvPr id="26" name="Group 26"/>
          <p:cNvGrpSpPr/>
          <p:nvPr/>
        </p:nvGrpSpPr>
        <p:grpSpPr>
          <a:xfrm>
            <a:off x="2013529" y="-1675210"/>
            <a:ext cx="15245772" cy="1794352"/>
            <a:chOff x="0" y="200025"/>
            <a:chExt cx="20327695" cy="2392469"/>
          </a:xfrm>
        </p:grpSpPr>
        <p:sp>
          <p:nvSpPr>
            <p:cNvPr id="27" name="TextBox 27"/>
            <p:cNvSpPr txBox="1"/>
            <p:nvPr/>
          </p:nvSpPr>
          <p:spPr>
            <a:xfrm>
              <a:off x="0" y="200025"/>
              <a:ext cx="20327694" cy="1800150"/>
            </a:xfrm>
            <a:prstGeom prst="rect">
              <a:avLst/>
            </a:prstGeom>
          </p:spPr>
          <p:txBody>
            <a:bodyPr lIns="0" tIns="0" rIns="0" bIns="0" rtlCol="0" anchor="t">
              <a:spAutoFit/>
            </a:bodyPr>
            <a:lstStyle/>
            <a:p>
              <a:pPr algn="r">
                <a:lnSpc>
                  <a:spcPts val="10400"/>
                </a:lnSpc>
                <a:spcBef>
                  <a:spcPct val="0"/>
                </a:spcBef>
              </a:pPr>
              <a:r>
                <a:rPr lang="en-US" sz="10400" dirty="0">
                  <a:solidFill>
                    <a:srgbClr val="FFFF82">
                      <a:alpha val="0"/>
                    </a:srgbClr>
                  </a:solidFill>
                  <a:latin typeface="Anton"/>
                  <a:ea typeface="Anton"/>
                  <a:cs typeface="Anton"/>
                  <a:sym typeface="Anton"/>
                </a:rPr>
                <a:t>IME FLAVOR</a:t>
              </a:r>
            </a:p>
          </p:txBody>
        </p:sp>
        <p:sp>
          <p:nvSpPr>
            <p:cNvPr id="28" name="TextBox 28"/>
            <p:cNvSpPr txBox="1"/>
            <p:nvPr/>
          </p:nvSpPr>
          <p:spPr>
            <a:xfrm>
              <a:off x="7000285" y="2142914"/>
              <a:ext cx="13327410" cy="449580"/>
            </a:xfrm>
            <a:prstGeom prst="rect">
              <a:avLst/>
            </a:prstGeom>
          </p:spPr>
          <p:txBody>
            <a:bodyPr lIns="0" tIns="0" rIns="0" bIns="0" rtlCol="0" anchor="t">
              <a:spAutoFit/>
            </a:bodyPr>
            <a:lstStyle/>
            <a:p>
              <a:pPr algn="r">
                <a:lnSpc>
                  <a:spcPts val="2400"/>
                </a:lnSpc>
                <a:spcBef>
                  <a:spcPct val="0"/>
                </a:spcBef>
              </a:pPr>
              <a:r>
                <a:rPr lang="en-US" sz="2400">
                  <a:solidFill>
                    <a:srgbClr val="FFFFFF">
                      <a:alpha val="0"/>
                    </a:srgbClr>
                  </a:solidFill>
                  <a:latin typeface="DM Sans"/>
                  <a:ea typeface="DM Sans"/>
                  <a:cs typeface="DM Sans"/>
                  <a:sym typeface="DM Sans"/>
                </a:rPr>
                <a:t>Elaborate here.</a:t>
              </a:r>
            </a:p>
          </p:txBody>
        </p:sp>
      </p:grpSp>
      <p:grpSp>
        <p:nvGrpSpPr>
          <p:cNvPr id="30" name="Group 30"/>
          <p:cNvGrpSpPr/>
          <p:nvPr/>
        </p:nvGrpSpPr>
        <p:grpSpPr>
          <a:xfrm>
            <a:off x="1028700" y="1337672"/>
            <a:ext cx="15245771" cy="8047089"/>
            <a:chOff x="0" y="0"/>
            <a:chExt cx="20327694" cy="10729453"/>
          </a:xfrm>
        </p:grpSpPr>
        <p:sp>
          <p:nvSpPr>
            <p:cNvPr id="31" name="TextBox 31"/>
            <p:cNvSpPr txBox="1"/>
            <p:nvPr/>
          </p:nvSpPr>
          <p:spPr>
            <a:xfrm>
              <a:off x="0" y="200025"/>
              <a:ext cx="20327694" cy="1904789"/>
            </a:xfrm>
            <a:prstGeom prst="rect">
              <a:avLst/>
            </a:prstGeom>
          </p:spPr>
          <p:txBody>
            <a:bodyPr lIns="0" tIns="0" rIns="0" bIns="0" rtlCol="0" anchor="t">
              <a:spAutoFit/>
            </a:bodyPr>
            <a:lstStyle/>
            <a:p>
              <a:pPr algn="l">
                <a:lnSpc>
                  <a:spcPts val="10400"/>
                </a:lnSpc>
                <a:spcBef>
                  <a:spcPct val="0"/>
                </a:spcBef>
              </a:pPr>
              <a:r>
                <a:rPr lang="en-US" sz="10400">
                  <a:solidFill>
                    <a:srgbClr val="FF62AC"/>
                  </a:solidFill>
                  <a:latin typeface="Anton"/>
                  <a:ea typeface="Anton"/>
                  <a:cs typeface="Anton"/>
                  <a:sym typeface="Anton"/>
                </a:rPr>
                <a:t>PRODUCT</a:t>
              </a:r>
            </a:p>
          </p:txBody>
        </p:sp>
        <p:sp>
          <p:nvSpPr>
            <p:cNvPr id="32" name="TextBox 32"/>
            <p:cNvSpPr txBox="1"/>
            <p:nvPr/>
          </p:nvSpPr>
          <p:spPr>
            <a:xfrm>
              <a:off x="0" y="1955870"/>
              <a:ext cx="13327410" cy="8773583"/>
            </a:xfrm>
            <a:prstGeom prst="rect">
              <a:avLst/>
            </a:prstGeom>
          </p:spPr>
          <p:txBody>
            <a:bodyPr lIns="0" tIns="0" rIns="0" bIns="0" rtlCol="0" anchor="t">
              <a:spAutoFit/>
            </a:bodyPr>
            <a:lstStyle/>
            <a:p>
              <a:pPr algn="l">
                <a:lnSpc>
                  <a:spcPts val="3099"/>
                </a:lnSpc>
              </a:pPr>
              <a:r>
                <a:rPr lang="en-US" sz="3099">
                  <a:solidFill>
                    <a:srgbClr val="FFFFFF"/>
                  </a:solidFill>
                  <a:latin typeface="DM Sans"/>
                  <a:ea typeface="DM Sans"/>
                  <a:cs typeface="DM Sans"/>
                  <a:sym typeface="DM Sans"/>
                </a:rPr>
                <a:t>Product Strategy (Kotler, 2020)</a:t>
              </a:r>
            </a:p>
            <a:p>
              <a:pPr algn="l">
                <a:lnSpc>
                  <a:spcPts val="3099"/>
                </a:lnSpc>
              </a:pPr>
              <a:r>
                <a:rPr lang="en-US" sz="3099">
                  <a:solidFill>
                    <a:srgbClr val="FFFFFF"/>
                  </a:solidFill>
                  <a:latin typeface="DM Sans"/>
                  <a:ea typeface="DM Sans"/>
                  <a:cs typeface="DM Sans"/>
                  <a:sym typeface="DM Sans"/>
                </a:rPr>
                <a:t>Core Product</a:t>
              </a:r>
            </a:p>
            <a:p>
              <a:pPr marL="669286" lvl="1" indent="-334643" algn="l">
                <a:lnSpc>
                  <a:spcPts val="3099"/>
                </a:lnSpc>
                <a:buFont typeface="Arial"/>
                <a:buChar char="•"/>
              </a:pPr>
              <a:r>
                <a:rPr lang="en-US" sz="3099">
                  <a:solidFill>
                    <a:srgbClr val="FFFFFF"/>
                  </a:solidFill>
                  <a:latin typeface="DM Sans"/>
                  <a:ea typeface="DM Sans"/>
                  <a:cs typeface="DM Sans"/>
                  <a:sym typeface="DM Sans"/>
                </a:rPr>
                <a:t>Football matches</a:t>
              </a:r>
            </a:p>
            <a:p>
              <a:pPr algn="l">
                <a:lnSpc>
                  <a:spcPts val="3099"/>
                </a:lnSpc>
              </a:pPr>
              <a:endParaRPr lang="en-US" sz="3099">
                <a:solidFill>
                  <a:srgbClr val="FFFFFF"/>
                </a:solidFill>
                <a:latin typeface="DM Sans"/>
                <a:ea typeface="DM Sans"/>
                <a:cs typeface="DM Sans"/>
                <a:sym typeface="DM Sans"/>
              </a:endParaRPr>
            </a:p>
            <a:p>
              <a:pPr algn="l">
                <a:lnSpc>
                  <a:spcPts val="3099"/>
                </a:lnSpc>
              </a:pPr>
              <a:r>
                <a:rPr lang="en-US" sz="3099">
                  <a:solidFill>
                    <a:srgbClr val="FFFFFF"/>
                  </a:solidFill>
                  <a:latin typeface="DM Sans"/>
                  <a:ea typeface="DM Sans"/>
                  <a:cs typeface="DM Sans"/>
                  <a:sym typeface="DM Sans"/>
                </a:rPr>
                <a:t>Actual Product</a:t>
              </a:r>
            </a:p>
            <a:p>
              <a:pPr marL="669286" lvl="1" indent="-334643" algn="l">
                <a:lnSpc>
                  <a:spcPts val="3099"/>
                </a:lnSpc>
                <a:buFont typeface="Arial"/>
                <a:buChar char="•"/>
              </a:pPr>
              <a:r>
                <a:rPr lang="en-US" sz="3099">
                  <a:solidFill>
                    <a:srgbClr val="FFFFFF"/>
                  </a:solidFill>
                  <a:latin typeface="DM Sans"/>
                  <a:ea typeface="DM Sans"/>
                  <a:cs typeface="DM Sans"/>
                  <a:sym typeface="DM Sans"/>
                </a:rPr>
                <a:t>Team, stadium, merchandise</a:t>
              </a:r>
            </a:p>
            <a:p>
              <a:pPr algn="l">
                <a:lnSpc>
                  <a:spcPts val="3099"/>
                </a:lnSpc>
              </a:pPr>
              <a:endParaRPr lang="en-US" sz="3099">
                <a:solidFill>
                  <a:srgbClr val="FFFFFF"/>
                </a:solidFill>
                <a:latin typeface="DM Sans"/>
                <a:ea typeface="DM Sans"/>
                <a:cs typeface="DM Sans"/>
                <a:sym typeface="DM Sans"/>
              </a:endParaRPr>
            </a:p>
            <a:p>
              <a:pPr algn="l">
                <a:lnSpc>
                  <a:spcPts val="3099"/>
                </a:lnSpc>
              </a:pPr>
              <a:r>
                <a:rPr lang="en-US" sz="3099">
                  <a:solidFill>
                    <a:srgbClr val="FFFFFF"/>
                  </a:solidFill>
                  <a:latin typeface="DM Sans"/>
                  <a:ea typeface="DM Sans"/>
                  <a:cs typeface="DM Sans"/>
                  <a:sym typeface="DM Sans"/>
                </a:rPr>
                <a:t>Augmented Product</a:t>
              </a:r>
            </a:p>
            <a:p>
              <a:pPr marL="669286" lvl="1" indent="-334643" algn="l">
                <a:lnSpc>
                  <a:spcPts val="3099"/>
                </a:lnSpc>
                <a:buFont typeface="Arial"/>
                <a:buChar char="•"/>
              </a:pPr>
              <a:r>
                <a:rPr lang="en-US" sz="3099">
                  <a:solidFill>
                    <a:srgbClr val="FFFFFF"/>
                  </a:solidFill>
                  <a:latin typeface="DM Sans"/>
                  <a:ea typeface="DM Sans"/>
                  <a:cs typeface="DM Sans"/>
                  <a:sym typeface="DM Sans"/>
                </a:rPr>
                <a:t>Digital content</a:t>
              </a:r>
            </a:p>
            <a:p>
              <a:pPr marL="669286" lvl="1" indent="-334643" algn="l">
                <a:lnSpc>
                  <a:spcPts val="3099"/>
                </a:lnSpc>
                <a:buFont typeface="Arial"/>
                <a:buChar char="•"/>
              </a:pPr>
              <a:r>
                <a:rPr lang="en-US" sz="3099">
                  <a:solidFill>
                    <a:srgbClr val="FFFFFF"/>
                  </a:solidFill>
                  <a:latin typeface="DM Sans"/>
                  <a:ea typeface="DM Sans"/>
                  <a:cs typeface="DM Sans"/>
                  <a:sym typeface="DM Sans"/>
                </a:rPr>
                <a:t>Fan engagement platforms</a:t>
              </a:r>
            </a:p>
            <a:p>
              <a:pPr marL="669286" lvl="1" indent="-334643" algn="l">
                <a:lnSpc>
                  <a:spcPts val="3099"/>
                </a:lnSpc>
                <a:buFont typeface="Arial"/>
                <a:buChar char="•"/>
              </a:pPr>
              <a:r>
                <a:rPr lang="en-US" sz="3099">
                  <a:solidFill>
                    <a:srgbClr val="FFFFFF"/>
                  </a:solidFill>
                  <a:latin typeface="DM Sans"/>
                  <a:ea typeface="DM Sans"/>
                  <a:cs typeface="DM Sans"/>
                  <a:sym typeface="DM Sans"/>
                </a:rPr>
                <a:t>VIP &amp; premium experiences</a:t>
              </a:r>
            </a:p>
            <a:p>
              <a:pPr algn="l">
                <a:lnSpc>
                  <a:spcPts val="3099"/>
                </a:lnSpc>
              </a:pPr>
              <a:endParaRPr lang="en-US" sz="3099">
                <a:solidFill>
                  <a:srgbClr val="FFFFFF"/>
                </a:solidFill>
                <a:latin typeface="DM Sans"/>
                <a:ea typeface="DM Sans"/>
                <a:cs typeface="DM Sans"/>
                <a:sym typeface="DM Sans"/>
              </a:endParaRPr>
            </a:p>
            <a:p>
              <a:pPr algn="l">
                <a:lnSpc>
                  <a:spcPts val="3099"/>
                </a:lnSpc>
              </a:pPr>
              <a:r>
                <a:rPr lang="en-US" sz="3099">
                  <a:solidFill>
                    <a:srgbClr val="FFFFFF"/>
                  </a:solidFill>
                  <a:latin typeface="DM Sans"/>
                  <a:ea typeface="DM Sans"/>
                  <a:cs typeface="DM Sans"/>
                  <a:sym typeface="DM Sans"/>
                </a:rPr>
                <a:t>Strategic Value</a:t>
              </a:r>
            </a:p>
            <a:p>
              <a:pPr marL="669286" lvl="1" indent="-334643" algn="l">
                <a:lnSpc>
                  <a:spcPts val="3099"/>
                </a:lnSpc>
                <a:buFont typeface="Arial"/>
                <a:buChar char="•"/>
              </a:pPr>
              <a:r>
                <a:rPr lang="en-US" sz="3099">
                  <a:solidFill>
                    <a:srgbClr val="FFFFFF"/>
                  </a:solidFill>
                  <a:latin typeface="DM Sans"/>
                  <a:ea typeface="DM Sans"/>
                  <a:cs typeface="DM Sans"/>
                  <a:sym typeface="DM Sans"/>
                </a:rPr>
                <a:t>Differentiation</a:t>
              </a:r>
            </a:p>
            <a:p>
              <a:pPr marL="669286" lvl="1" indent="-334643" algn="l">
                <a:lnSpc>
                  <a:spcPts val="3099"/>
                </a:lnSpc>
                <a:buFont typeface="Arial"/>
                <a:buChar char="•"/>
              </a:pPr>
              <a:r>
                <a:rPr lang="en-US" sz="3099">
                  <a:solidFill>
                    <a:srgbClr val="FFFFFF"/>
                  </a:solidFill>
                  <a:latin typeface="DM Sans"/>
                  <a:ea typeface="DM Sans"/>
                  <a:cs typeface="DM Sans"/>
                  <a:sym typeface="DM Sans"/>
                </a:rPr>
                <a:t>Increased engagement</a:t>
              </a:r>
            </a:p>
            <a:p>
              <a:pPr marL="669286" lvl="1" indent="-334643" algn="l">
                <a:lnSpc>
                  <a:spcPts val="3099"/>
                </a:lnSpc>
                <a:buFont typeface="Arial"/>
                <a:buChar char="•"/>
              </a:pPr>
              <a:r>
                <a:rPr lang="en-US" sz="3099">
                  <a:solidFill>
                    <a:srgbClr val="FFFFFF"/>
                  </a:solidFill>
                  <a:latin typeface="DM Sans"/>
                  <a:ea typeface="DM Sans"/>
                  <a:cs typeface="DM Sans"/>
                  <a:sym typeface="DM Sans"/>
                </a:rPr>
                <a:t>Stronger brand loyalty</a:t>
              </a:r>
            </a:p>
            <a:p>
              <a:pPr algn="l">
                <a:lnSpc>
                  <a:spcPts val="2400"/>
                </a:lnSpc>
                <a:spcBef>
                  <a:spcPct val="0"/>
                </a:spcBef>
              </a:pPr>
              <a:endParaRPr lang="en-US" sz="3099">
                <a:solidFill>
                  <a:srgbClr val="FFFFFF"/>
                </a:solidFill>
                <a:latin typeface="DM Sans"/>
                <a:ea typeface="DM Sans"/>
                <a:cs typeface="DM Sans"/>
                <a:sym typeface="DM Sans"/>
              </a:endParaRPr>
            </a:p>
          </p:txBody>
        </p:sp>
      </p:grpSp>
      <p:sp>
        <p:nvSpPr>
          <p:cNvPr id="37" name="Freeform 37"/>
          <p:cNvSpPr/>
          <p:nvPr/>
        </p:nvSpPr>
        <p:spPr>
          <a:xfrm rot="1303063">
            <a:off x="7508293" y="760411"/>
            <a:ext cx="8766178" cy="8766178"/>
          </a:xfrm>
          <a:custGeom>
            <a:avLst/>
            <a:gdLst/>
            <a:ahLst/>
            <a:cxnLst/>
            <a:rect l="l" t="t" r="r" b="b"/>
            <a:pathLst>
              <a:path w="8766178" h="8766178">
                <a:moveTo>
                  <a:pt x="0" y="0"/>
                </a:moveTo>
                <a:lnTo>
                  <a:pt x="8766178" y="0"/>
                </a:lnTo>
                <a:lnTo>
                  <a:pt x="8766178" y="8766178"/>
                </a:lnTo>
                <a:lnTo>
                  <a:pt x="0" y="8766178"/>
                </a:lnTo>
                <a:lnTo>
                  <a:pt x="0" y="0"/>
                </a:lnTo>
                <a:close/>
              </a:path>
            </a:pathLst>
          </a:custGeom>
          <a:blipFill>
            <a:blip r:embed="rId3"/>
            <a:stretch>
              <a:fillRect/>
            </a:stretch>
          </a:blipFill>
          <a:ln cap="sq">
            <a:noFill/>
            <a:prstDash val="solid"/>
            <a:miter/>
          </a:ln>
        </p:spPr>
        <p:txBody>
          <a:bodyPr/>
          <a:lstStyle/>
          <a:p>
            <a:endParaRPr lang="en-GB"/>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90368"/>
        </a:solidFill>
        <a:effectLst/>
      </p:bgPr>
    </p:bg>
    <p:spTree>
      <p:nvGrpSpPr>
        <p:cNvPr id="1" name=""/>
        <p:cNvGrpSpPr/>
        <p:nvPr/>
      </p:nvGrpSpPr>
      <p:grpSpPr>
        <a:xfrm>
          <a:off x="0" y="0"/>
          <a:ext cx="0" cy="0"/>
          <a:chOff x="0" y="0"/>
          <a:chExt cx="0" cy="0"/>
        </a:xfrm>
      </p:grpSpPr>
      <p:grpSp>
        <p:nvGrpSpPr>
          <p:cNvPr id="6" name="Group 6"/>
          <p:cNvGrpSpPr/>
          <p:nvPr/>
        </p:nvGrpSpPr>
        <p:grpSpPr>
          <a:xfrm>
            <a:off x="244506" y="1028700"/>
            <a:ext cx="11305681" cy="9258300"/>
            <a:chOff x="0" y="0"/>
            <a:chExt cx="15074242" cy="12344400"/>
          </a:xfrm>
        </p:grpSpPr>
        <p:sp>
          <p:nvSpPr>
            <p:cNvPr id="7" name="Freeform 7"/>
            <p:cNvSpPr/>
            <p:nvPr/>
          </p:nvSpPr>
          <p:spPr>
            <a:xfrm>
              <a:off x="11209299" y="0"/>
              <a:ext cx="1313384" cy="1391665"/>
            </a:xfrm>
            <a:custGeom>
              <a:avLst/>
              <a:gdLst/>
              <a:ahLst/>
              <a:cxnLst/>
              <a:rect l="l" t="t" r="r" b="b"/>
              <a:pathLst>
                <a:path w="1313384" h="1391665">
                  <a:moveTo>
                    <a:pt x="0" y="0"/>
                  </a:moveTo>
                  <a:lnTo>
                    <a:pt x="1313384" y="0"/>
                  </a:lnTo>
                  <a:lnTo>
                    <a:pt x="1313384" y="1391665"/>
                  </a:lnTo>
                  <a:lnTo>
                    <a:pt x="0" y="1391665"/>
                  </a:lnTo>
                  <a:lnTo>
                    <a:pt x="0" y="0"/>
                  </a:lnTo>
                  <a:close/>
                </a:path>
              </a:pathLst>
            </a:custGeom>
            <a:blipFill>
              <a:blip r:embed="rId2"/>
              <a:stretch>
                <a:fillRect/>
              </a:stretch>
            </a:blipFill>
          </p:spPr>
          <p:txBody>
            <a:bodyPr/>
            <a:lstStyle/>
            <a:p>
              <a:endParaRPr lang="en-GB"/>
            </a:p>
          </p:txBody>
        </p:sp>
        <p:sp>
          <p:nvSpPr>
            <p:cNvPr id="8" name="Freeform 8"/>
            <p:cNvSpPr/>
            <p:nvPr/>
          </p:nvSpPr>
          <p:spPr>
            <a:xfrm rot="-6699923">
              <a:off x="3015111" y="10276967"/>
              <a:ext cx="1313384" cy="1391665"/>
            </a:xfrm>
            <a:custGeom>
              <a:avLst/>
              <a:gdLst/>
              <a:ahLst/>
              <a:cxnLst/>
              <a:rect l="l" t="t" r="r" b="b"/>
              <a:pathLst>
                <a:path w="1313384" h="1391665">
                  <a:moveTo>
                    <a:pt x="0" y="0"/>
                  </a:moveTo>
                  <a:lnTo>
                    <a:pt x="1313384" y="0"/>
                  </a:lnTo>
                  <a:lnTo>
                    <a:pt x="1313384" y="1391666"/>
                  </a:lnTo>
                  <a:lnTo>
                    <a:pt x="0" y="1391666"/>
                  </a:lnTo>
                  <a:lnTo>
                    <a:pt x="0" y="0"/>
                  </a:lnTo>
                  <a:close/>
                </a:path>
              </a:pathLst>
            </a:custGeom>
            <a:blipFill>
              <a:blip r:embed="rId2"/>
              <a:stretch>
                <a:fillRect/>
              </a:stretch>
            </a:blipFill>
          </p:spPr>
          <p:txBody>
            <a:bodyPr/>
            <a:lstStyle/>
            <a:p>
              <a:endParaRPr lang="en-GB"/>
            </a:p>
          </p:txBody>
        </p:sp>
        <p:sp>
          <p:nvSpPr>
            <p:cNvPr id="9" name="Freeform 9"/>
            <p:cNvSpPr/>
            <p:nvPr/>
          </p:nvSpPr>
          <p:spPr>
            <a:xfrm rot="8774231">
              <a:off x="13484899" y="10705130"/>
              <a:ext cx="1313384" cy="1391665"/>
            </a:xfrm>
            <a:custGeom>
              <a:avLst/>
              <a:gdLst/>
              <a:ahLst/>
              <a:cxnLst/>
              <a:rect l="l" t="t" r="r" b="b"/>
              <a:pathLst>
                <a:path w="1313384" h="1391665">
                  <a:moveTo>
                    <a:pt x="0" y="0"/>
                  </a:moveTo>
                  <a:lnTo>
                    <a:pt x="1313384" y="0"/>
                  </a:lnTo>
                  <a:lnTo>
                    <a:pt x="1313384" y="1391665"/>
                  </a:lnTo>
                  <a:lnTo>
                    <a:pt x="0" y="1391665"/>
                  </a:lnTo>
                  <a:lnTo>
                    <a:pt x="0" y="0"/>
                  </a:lnTo>
                  <a:close/>
                </a:path>
              </a:pathLst>
            </a:custGeom>
            <a:blipFill>
              <a:blip r:embed="rId2"/>
              <a:stretch>
                <a:fillRect/>
              </a:stretch>
            </a:blipFill>
          </p:spPr>
          <p:txBody>
            <a:bodyPr/>
            <a:lstStyle/>
            <a:p>
              <a:endParaRPr lang="en-GB"/>
            </a:p>
          </p:txBody>
        </p:sp>
        <p:sp>
          <p:nvSpPr>
            <p:cNvPr id="10" name="Freeform 10"/>
            <p:cNvSpPr/>
            <p:nvPr/>
          </p:nvSpPr>
          <p:spPr>
            <a:xfrm rot="8774231">
              <a:off x="411680" y="3040912"/>
              <a:ext cx="1959326" cy="2076107"/>
            </a:xfrm>
            <a:custGeom>
              <a:avLst/>
              <a:gdLst/>
              <a:ahLst/>
              <a:cxnLst/>
              <a:rect l="l" t="t" r="r" b="b"/>
              <a:pathLst>
                <a:path w="1959326" h="2076107">
                  <a:moveTo>
                    <a:pt x="0" y="0"/>
                  </a:moveTo>
                  <a:lnTo>
                    <a:pt x="1959326" y="0"/>
                  </a:lnTo>
                  <a:lnTo>
                    <a:pt x="1959326" y="2076107"/>
                  </a:lnTo>
                  <a:lnTo>
                    <a:pt x="0" y="2076107"/>
                  </a:lnTo>
                  <a:lnTo>
                    <a:pt x="0" y="0"/>
                  </a:lnTo>
                  <a:close/>
                </a:path>
              </a:pathLst>
            </a:custGeom>
            <a:blipFill>
              <a:blip r:embed="rId2"/>
              <a:stretch>
                <a:fillRect/>
              </a:stretch>
            </a:blipFill>
          </p:spPr>
          <p:txBody>
            <a:bodyPr/>
            <a:lstStyle/>
            <a:p>
              <a:endParaRPr lang="en-GB"/>
            </a:p>
          </p:txBody>
        </p:sp>
      </p:grpSp>
      <p:sp>
        <p:nvSpPr>
          <p:cNvPr id="18" name="TextBox 18"/>
          <p:cNvSpPr txBox="1"/>
          <p:nvPr/>
        </p:nvSpPr>
        <p:spPr>
          <a:xfrm>
            <a:off x="1028700" y="-81839"/>
            <a:ext cx="9995558" cy="337185"/>
          </a:xfrm>
          <a:prstGeom prst="rect">
            <a:avLst/>
          </a:prstGeom>
        </p:spPr>
        <p:txBody>
          <a:bodyPr lIns="0" tIns="0" rIns="0" bIns="0" rtlCol="0" anchor="t">
            <a:spAutoFit/>
          </a:bodyPr>
          <a:lstStyle/>
          <a:p>
            <a:pPr algn="l">
              <a:lnSpc>
                <a:spcPts val="2400"/>
              </a:lnSpc>
              <a:spcBef>
                <a:spcPct val="0"/>
              </a:spcBef>
            </a:pPr>
            <a:r>
              <a:rPr lang="en-US" sz="2400">
                <a:solidFill>
                  <a:srgbClr val="FFFFFF">
                    <a:alpha val="0"/>
                  </a:srgbClr>
                </a:solidFill>
                <a:latin typeface="DM Sans"/>
                <a:ea typeface="DM Sans"/>
                <a:cs typeface="DM Sans"/>
                <a:sym typeface="DM Sans"/>
              </a:rPr>
              <a:t>Elaborate here.</a:t>
            </a:r>
          </a:p>
        </p:txBody>
      </p:sp>
      <p:sp>
        <p:nvSpPr>
          <p:cNvPr id="20" name="TextBox 20"/>
          <p:cNvSpPr txBox="1"/>
          <p:nvPr/>
        </p:nvSpPr>
        <p:spPr>
          <a:xfrm>
            <a:off x="10481056" y="145414"/>
            <a:ext cx="7762373" cy="2693036"/>
          </a:xfrm>
          <a:prstGeom prst="rect">
            <a:avLst/>
          </a:prstGeom>
        </p:spPr>
        <p:txBody>
          <a:bodyPr lIns="0" tIns="0" rIns="0" bIns="0" rtlCol="0" anchor="t">
            <a:spAutoFit/>
          </a:bodyPr>
          <a:lstStyle/>
          <a:p>
            <a:pPr algn="r">
              <a:lnSpc>
                <a:spcPts val="10400"/>
              </a:lnSpc>
              <a:spcBef>
                <a:spcPct val="0"/>
              </a:spcBef>
            </a:pPr>
            <a:r>
              <a:rPr lang="en-US" sz="10400">
                <a:solidFill>
                  <a:srgbClr val="90E0FF"/>
                </a:solidFill>
                <a:latin typeface="Anton"/>
                <a:ea typeface="Anton"/>
                <a:cs typeface="Anton"/>
                <a:sym typeface="Anton"/>
              </a:rPr>
              <a:t>PROMOTIONAL CAMPAIGN</a:t>
            </a:r>
          </a:p>
        </p:txBody>
      </p:sp>
      <p:sp>
        <p:nvSpPr>
          <p:cNvPr id="21" name="TextBox 21"/>
          <p:cNvSpPr txBox="1"/>
          <p:nvPr/>
        </p:nvSpPr>
        <p:spPr>
          <a:xfrm>
            <a:off x="10926510" y="3049321"/>
            <a:ext cx="7059214" cy="7002780"/>
          </a:xfrm>
          <a:prstGeom prst="rect">
            <a:avLst/>
          </a:prstGeom>
        </p:spPr>
        <p:txBody>
          <a:bodyPr lIns="0" tIns="0" rIns="0" bIns="0" rtlCol="0" anchor="t">
            <a:spAutoFit/>
          </a:bodyPr>
          <a:lstStyle/>
          <a:p>
            <a:pPr algn="r">
              <a:lnSpc>
                <a:spcPts val="2999"/>
              </a:lnSpc>
            </a:pPr>
            <a:r>
              <a:rPr lang="en-US" sz="2999">
                <a:solidFill>
                  <a:srgbClr val="FFFFFF"/>
                </a:solidFill>
                <a:latin typeface="DM Sans"/>
                <a:ea typeface="DM Sans"/>
                <a:cs typeface="DM Sans"/>
                <a:sym typeface="DM Sans"/>
              </a:rPr>
              <a:t>THIS IS MIAMI</a:t>
            </a:r>
          </a:p>
          <a:p>
            <a:pPr algn="r">
              <a:lnSpc>
                <a:spcPts val="2999"/>
              </a:lnSpc>
            </a:pPr>
            <a:endParaRPr lang="en-US" sz="2999">
              <a:solidFill>
                <a:srgbClr val="FFFFFF"/>
              </a:solidFill>
              <a:latin typeface="DM Sans"/>
              <a:ea typeface="DM Sans"/>
              <a:cs typeface="DM Sans"/>
              <a:sym typeface="DM Sans"/>
            </a:endParaRPr>
          </a:p>
          <a:p>
            <a:pPr algn="r">
              <a:lnSpc>
                <a:spcPts val="2999"/>
              </a:lnSpc>
            </a:pPr>
            <a:r>
              <a:rPr lang="en-US" sz="2999">
                <a:solidFill>
                  <a:srgbClr val="FFFFFF"/>
                </a:solidFill>
                <a:latin typeface="DM Sans"/>
                <a:ea typeface="DM Sans"/>
                <a:cs typeface="DM Sans"/>
                <a:sym typeface="DM Sans"/>
              </a:rPr>
              <a:t>Execution Strategy</a:t>
            </a:r>
          </a:p>
          <a:p>
            <a:pPr algn="r">
              <a:lnSpc>
                <a:spcPts val="2999"/>
              </a:lnSpc>
            </a:pPr>
            <a:r>
              <a:rPr lang="en-US" sz="2999">
                <a:solidFill>
                  <a:srgbClr val="FFFFFF"/>
                </a:solidFill>
                <a:latin typeface="DM Sans"/>
                <a:ea typeface="DM Sans"/>
                <a:cs typeface="DM Sans"/>
                <a:sym typeface="DM Sans"/>
              </a:rPr>
              <a:t>Daily TikTok &amp; Instagram content</a:t>
            </a:r>
          </a:p>
          <a:p>
            <a:pPr algn="r">
              <a:lnSpc>
                <a:spcPts val="2999"/>
              </a:lnSpc>
            </a:pPr>
            <a:r>
              <a:rPr lang="en-US" sz="2999">
                <a:solidFill>
                  <a:srgbClr val="FFFFFF"/>
                </a:solidFill>
                <a:latin typeface="DM Sans"/>
                <a:ea typeface="DM Sans"/>
                <a:cs typeface="DM Sans"/>
                <a:sym typeface="DM Sans"/>
              </a:rPr>
              <a:t>Player-led storytelling</a:t>
            </a:r>
          </a:p>
          <a:p>
            <a:pPr algn="r">
              <a:lnSpc>
                <a:spcPts val="2999"/>
              </a:lnSpc>
            </a:pPr>
            <a:r>
              <a:rPr lang="en-US" sz="2999">
                <a:solidFill>
                  <a:srgbClr val="FFFFFF"/>
                </a:solidFill>
                <a:latin typeface="DM Sans"/>
                <a:ea typeface="DM Sans"/>
                <a:cs typeface="DM Sans"/>
                <a:sym typeface="DM Sans"/>
              </a:rPr>
              <a:t>Influencer &amp; creator partnerships</a:t>
            </a:r>
          </a:p>
          <a:p>
            <a:pPr algn="r">
              <a:lnSpc>
                <a:spcPts val="2999"/>
              </a:lnSpc>
            </a:pPr>
            <a:r>
              <a:rPr lang="en-US" sz="2999">
                <a:solidFill>
                  <a:srgbClr val="FFFFFF"/>
                </a:solidFill>
                <a:latin typeface="DM Sans"/>
                <a:ea typeface="DM Sans"/>
                <a:cs typeface="DM Sans"/>
                <a:sym typeface="DM Sans"/>
              </a:rPr>
              <a:t>Fan-generated content campaigns</a:t>
            </a:r>
          </a:p>
          <a:p>
            <a:pPr algn="r">
              <a:lnSpc>
                <a:spcPts val="2999"/>
              </a:lnSpc>
            </a:pPr>
            <a:r>
              <a:rPr lang="en-US" sz="2999">
                <a:solidFill>
                  <a:srgbClr val="FFFFFF"/>
                </a:solidFill>
                <a:latin typeface="DM Sans"/>
                <a:ea typeface="DM Sans"/>
                <a:cs typeface="DM Sans"/>
                <a:sym typeface="DM Sans"/>
              </a:rPr>
              <a:t>World Cup activation strategy</a:t>
            </a:r>
          </a:p>
          <a:p>
            <a:pPr algn="r">
              <a:lnSpc>
                <a:spcPts val="2999"/>
              </a:lnSpc>
            </a:pPr>
            <a:endParaRPr lang="en-US" sz="2999">
              <a:solidFill>
                <a:srgbClr val="FFFFFF"/>
              </a:solidFill>
              <a:latin typeface="DM Sans"/>
              <a:ea typeface="DM Sans"/>
              <a:cs typeface="DM Sans"/>
              <a:sym typeface="DM Sans"/>
            </a:endParaRPr>
          </a:p>
          <a:p>
            <a:pPr algn="r">
              <a:lnSpc>
                <a:spcPts val="2999"/>
              </a:lnSpc>
            </a:pPr>
            <a:r>
              <a:rPr lang="en-US" sz="2999">
                <a:solidFill>
                  <a:srgbClr val="FFFFFF"/>
                </a:solidFill>
                <a:latin typeface="DM Sans"/>
                <a:ea typeface="DM Sans"/>
                <a:cs typeface="DM Sans"/>
                <a:sym typeface="DM Sans"/>
              </a:rPr>
              <a:t>Strategic Justification</a:t>
            </a:r>
          </a:p>
          <a:p>
            <a:pPr algn="r">
              <a:lnSpc>
                <a:spcPts val="2999"/>
              </a:lnSpc>
            </a:pPr>
            <a:r>
              <a:rPr lang="en-US" sz="2999">
                <a:solidFill>
                  <a:srgbClr val="FFFFFF"/>
                </a:solidFill>
                <a:latin typeface="DM Sans"/>
                <a:ea typeface="DM Sans"/>
                <a:cs typeface="DM Sans"/>
                <a:sym typeface="DM Sans"/>
              </a:rPr>
              <a:t>Digital-first audience behaviour (Rana et al., 2020)</a:t>
            </a:r>
          </a:p>
          <a:p>
            <a:pPr algn="r">
              <a:lnSpc>
                <a:spcPts val="2999"/>
              </a:lnSpc>
            </a:pPr>
            <a:r>
              <a:rPr lang="en-US" sz="2999">
                <a:solidFill>
                  <a:srgbClr val="FFFFFF"/>
                </a:solidFill>
                <a:latin typeface="DM Sans"/>
                <a:ea typeface="DM Sans"/>
                <a:cs typeface="DM Sans"/>
                <a:sym typeface="DM Sans"/>
              </a:rPr>
              <a:t>Cost efficiency &amp; targeting (Chaffey, 2022)</a:t>
            </a:r>
          </a:p>
          <a:p>
            <a:pPr algn="r">
              <a:lnSpc>
                <a:spcPts val="2999"/>
              </a:lnSpc>
            </a:pPr>
            <a:r>
              <a:rPr lang="en-US" sz="2999">
                <a:solidFill>
                  <a:srgbClr val="FFFFFF"/>
                </a:solidFill>
                <a:latin typeface="DM Sans"/>
                <a:ea typeface="DM Sans"/>
                <a:cs typeface="DM Sans"/>
                <a:sym typeface="DM Sans"/>
              </a:rPr>
              <a:t>Real-time measurable ROI</a:t>
            </a:r>
          </a:p>
          <a:p>
            <a:pPr algn="r">
              <a:lnSpc>
                <a:spcPts val="2999"/>
              </a:lnSpc>
            </a:pPr>
            <a:r>
              <a:rPr lang="en-US" sz="2999">
                <a:solidFill>
                  <a:srgbClr val="FFFFFF"/>
                </a:solidFill>
                <a:latin typeface="DM Sans"/>
                <a:ea typeface="DM Sans"/>
                <a:cs typeface="DM Sans"/>
                <a:sym typeface="DM Sans"/>
              </a:rPr>
              <a:t>Industry shift to digital (Kotler et al., 2020)</a:t>
            </a:r>
          </a:p>
          <a:p>
            <a:pPr algn="r">
              <a:lnSpc>
                <a:spcPts val="2999"/>
              </a:lnSpc>
            </a:pPr>
            <a:r>
              <a:rPr lang="en-US" sz="2999">
                <a:solidFill>
                  <a:srgbClr val="FFFFFF"/>
                </a:solidFill>
                <a:latin typeface="DM Sans"/>
                <a:ea typeface="DM Sans"/>
                <a:cs typeface="DM Sans"/>
                <a:sym typeface="DM Sans"/>
              </a:rPr>
              <a:t>Competitive benchmarking</a:t>
            </a:r>
          </a:p>
          <a:p>
            <a:pPr algn="r">
              <a:lnSpc>
                <a:spcPts val="2400"/>
              </a:lnSpc>
              <a:spcBef>
                <a:spcPct val="0"/>
              </a:spcBef>
            </a:pPr>
            <a:endParaRPr lang="en-US" sz="2999">
              <a:solidFill>
                <a:srgbClr val="FFFFFF"/>
              </a:solidFill>
              <a:latin typeface="DM Sans"/>
              <a:ea typeface="DM Sans"/>
              <a:cs typeface="DM Sans"/>
              <a:sym typeface="DM Sans"/>
            </a:endParaRPr>
          </a:p>
        </p:txBody>
      </p:sp>
      <p:sp>
        <p:nvSpPr>
          <p:cNvPr id="29" name="Freeform 29"/>
          <p:cNvSpPr/>
          <p:nvPr/>
        </p:nvSpPr>
        <p:spPr>
          <a:xfrm rot="-1796500">
            <a:off x="2120345" y="1274761"/>
            <a:ext cx="8766178" cy="8766178"/>
          </a:xfrm>
          <a:custGeom>
            <a:avLst/>
            <a:gdLst/>
            <a:ahLst/>
            <a:cxnLst/>
            <a:rect l="l" t="t" r="r" b="b"/>
            <a:pathLst>
              <a:path w="8766178" h="8766178">
                <a:moveTo>
                  <a:pt x="0" y="0"/>
                </a:moveTo>
                <a:lnTo>
                  <a:pt x="8766178" y="0"/>
                </a:lnTo>
                <a:lnTo>
                  <a:pt x="8766178" y="8766178"/>
                </a:lnTo>
                <a:lnTo>
                  <a:pt x="0" y="8766178"/>
                </a:lnTo>
                <a:lnTo>
                  <a:pt x="0" y="0"/>
                </a:lnTo>
                <a:close/>
              </a:path>
            </a:pathLst>
          </a:custGeom>
          <a:blipFill>
            <a:blip r:embed="rId3"/>
            <a:stretch>
              <a:fillRect/>
            </a:stretch>
          </a:blipFill>
          <a:ln cap="sq">
            <a:noFill/>
            <a:prstDash val="solid"/>
            <a:miter/>
          </a:ln>
        </p:spPr>
        <p:txBody>
          <a:bodyPr/>
          <a:lstStyle/>
          <a:p>
            <a:endParaRPr lang="en-GB"/>
          </a:p>
        </p:txBody>
      </p:sp>
      <p:grpSp>
        <p:nvGrpSpPr>
          <p:cNvPr id="30" name="Group 30"/>
          <p:cNvGrpSpPr/>
          <p:nvPr/>
        </p:nvGrpSpPr>
        <p:grpSpPr>
          <a:xfrm>
            <a:off x="2774136" y="-897761"/>
            <a:ext cx="8661277" cy="13071875"/>
            <a:chOff x="0" y="0"/>
            <a:chExt cx="11548369" cy="17429167"/>
          </a:xfrm>
        </p:grpSpPr>
        <p:sp>
          <p:nvSpPr>
            <p:cNvPr id="31" name="Freeform 31"/>
            <p:cNvSpPr/>
            <p:nvPr/>
          </p:nvSpPr>
          <p:spPr>
            <a:xfrm rot="-2466166">
              <a:off x="7880431" y="9124194"/>
              <a:ext cx="2994080" cy="3172535"/>
            </a:xfrm>
            <a:custGeom>
              <a:avLst/>
              <a:gdLst/>
              <a:ahLst/>
              <a:cxnLst/>
              <a:rect l="l" t="t" r="r" b="b"/>
              <a:pathLst>
                <a:path w="2994080" h="3172535">
                  <a:moveTo>
                    <a:pt x="0" y="0"/>
                  </a:moveTo>
                  <a:lnTo>
                    <a:pt x="2994080" y="0"/>
                  </a:lnTo>
                  <a:lnTo>
                    <a:pt x="2994080" y="3172535"/>
                  </a:lnTo>
                  <a:lnTo>
                    <a:pt x="0" y="3172535"/>
                  </a:lnTo>
                  <a:lnTo>
                    <a:pt x="0" y="0"/>
                  </a:lnTo>
                  <a:close/>
                </a:path>
              </a:pathLst>
            </a:custGeom>
            <a:blipFill>
              <a:blip r:embed="rId4"/>
              <a:stretch>
                <a:fillRect/>
              </a:stretch>
            </a:blipFill>
          </p:spPr>
          <p:txBody>
            <a:bodyPr/>
            <a:lstStyle/>
            <a:p>
              <a:endParaRPr lang="en-GB"/>
            </a:p>
          </p:txBody>
        </p:sp>
        <p:sp>
          <p:nvSpPr>
            <p:cNvPr id="32" name="Freeform 32"/>
            <p:cNvSpPr/>
            <p:nvPr/>
          </p:nvSpPr>
          <p:spPr>
            <a:xfrm rot="1328389">
              <a:off x="351735" y="8098410"/>
              <a:ext cx="2160554" cy="2289329"/>
            </a:xfrm>
            <a:custGeom>
              <a:avLst/>
              <a:gdLst/>
              <a:ahLst/>
              <a:cxnLst/>
              <a:rect l="l" t="t" r="r" b="b"/>
              <a:pathLst>
                <a:path w="2160554" h="2289329">
                  <a:moveTo>
                    <a:pt x="0" y="0"/>
                  </a:moveTo>
                  <a:lnTo>
                    <a:pt x="2160555" y="0"/>
                  </a:lnTo>
                  <a:lnTo>
                    <a:pt x="2160555" y="2289329"/>
                  </a:lnTo>
                  <a:lnTo>
                    <a:pt x="0" y="2289329"/>
                  </a:lnTo>
                  <a:lnTo>
                    <a:pt x="0" y="0"/>
                  </a:lnTo>
                  <a:close/>
                </a:path>
              </a:pathLst>
            </a:custGeom>
            <a:blipFill>
              <a:blip r:embed="rId4"/>
              <a:stretch>
                <a:fillRect/>
              </a:stretch>
            </a:blipFill>
          </p:spPr>
          <p:txBody>
            <a:bodyPr/>
            <a:lstStyle/>
            <a:p>
              <a:endParaRPr lang="en-GB"/>
            </a:p>
          </p:txBody>
        </p:sp>
        <p:sp>
          <p:nvSpPr>
            <p:cNvPr id="33" name="Freeform 33"/>
            <p:cNvSpPr/>
            <p:nvPr/>
          </p:nvSpPr>
          <p:spPr>
            <a:xfrm rot="10599571">
              <a:off x="2421629" y="91533"/>
              <a:ext cx="3241883" cy="3435108"/>
            </a:xfrm>
            <a:custGeom>
              <a:avLst/>
              <a:gdLst/>
              <a:ahLst/>
              <a:cxnLst/>
              <a:rect l="l" t="t" r="r" b="b"/>
              <a:pathLst>
                <a:path w="3241883" h="3435108">
                  <a:moveTo>
                    <a:pt x="0" y="0"/>
                  </a:moveTo>
                  <a:lnTo>
                    <a:pt x="3241884" y="0"/>
                  </a:lnTo>
                  <a:lnTo>
                    <a:pt x="3241884" y="3435108"/>
                  </a:lnTo>
                  <a:lnTo>
                    <a:pt x="0" y="3435108"/>
                  </a:lnTo>
                  <a:lnTo>
                    <a:pt x="0" y="0"/>
                  </a:lnTo>
                  <a:close/>
                </a:path>
              </a:pathLst>
            </a:custGeom>
            <a:blipFill>
              <a:blip r:embed="rId4"/>
              <a:stretch>
                <a:fillRect/>
              </a:stretch>
            </a:blipFill>
          </p:spPr>
          <p:txBody>
            <a:bodyPr/>
            <a:lstStyle/>
            <a:p>
              <a:endParaRPr lang="en-GB"/>
            </a:p>
          </p:txBody>
        </p:sp>
        <p:sp>
          <p:nvSpPr>
            <p:cNvPr id="34" name="Freeform 34"/>
            <p:cNvSpPr/>
            <p:nvPr/>
          </p:nvSpPr>
          <p:spPr>
            <a:xfrm rot="6340352">
              <a:off x="5391307" y="14718436"/>
              <a:ext cx="2348312" cy="2488277"/>
            </a:xfrm>
            <a:custGeom>
              <a:avLst/>
              <a:gdLst/>
              <a:ahLst/>
              <a:cxnLst/>
              <a:rect l="l" t="t" r="r" b="b"/>
              <a:pathLst>
                <a:path w="2348312" h="2488277">
                  <a:moveTo>
                    <a:pt x="0" y="0"/>
                  </a:moveTo>
                  <a:lnTo>
                    <a:pt x="2348312" y="0"/>
                  </a:lnTo>
                  <a:lnTo>
                    <a:pt x="2348312" y="2488277"/>
                  </a:lnTo>
                  <a:lnTo>
                    <a:pt x="0" y="2488277"/>
                  </a:lnTo>
                  <a:lnTo>
                    <a:pt x="0" y="0"/>
                  </a:lnTo>
                  <a:close/>
                </a:path>
              </a:pathLst>
            </a:custGeom>
            <a:blipFill>
              <a:blip r:embed="rId4"/>
              <a:stretch>
                <a:fillRect/>
              </a:stretch>
            </a:blipFill>
          </p:spPr>
          <p:txBody>
            <a:bodyPr/>
            <a:lstStyle/>
            <a:p>
              <a:endParaRPr lang="en-GB"/>
            </a:p>
          </p:txBody>
        </p:sp>
      </p:grpSp>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90368"/>
        </a:solidFill>
        <a:effectLst/>
      </p:bgPr>
    </p:bg>
    <p:spTree>
      <p:nvGrpSpPr>
        <p:cNvPr id="1" name=""/>
        <p:cNvGrpSpPr/>
        <p:nvPr/>
      </p:nvGrpSpPr>
      <p:grpSpPr>
        <a:xfrm>
          <a:off x="0" y="0"/>
          <a:ext cx="0" cy="0"/>
          <a:chOff x="0" y="0"/>
          <a:chExt cx="0" cy="0"/>
        </a:xfrm>
      </p:grpSpPr>
      <p:sp>
        <p:nvSpPr>
          <p:cNvPr id="14" name="TextBox 14"/>
          <p:cNvSpPr txBox="1"/>
          <p:nvPr/>
        </p:nvSpPr>
        <p:spPr>
          <a:xfrm>
            <a:off x="7263743" y="-203846"/>
            <a:ext cx="9995558" cy="337185"/>
          </a:xfrm>
          <a:prstGeom prst="rect">
            <a:avLst/>
          </a:prstGeom>
        </p:spPr>
        <p:txBody>
          <a:bodyPr lIns="0" tIns="0" rIns="0" bIns="0" rtlCol="0" anchor="t">
            <a:spAutoFit/>
          </a:bodyPr>
          <a:lstStyle/>
          <a:p>
            <a:pPr algn="r">
              <a:lnSpc>
                <a:spcPts val="2400"/>
              </a:lnSpc>
              <a:spcBef>
                <a:spcPct val="0"/>
              </a:spcBef>
            </a:pPr>
            <a:r>
              <a:rPr lang="en-US" sz="2400">
                <a:solidFill>
                  <a:srgbClr val="FFFFFF">
                    <a:alpha val="0"/>
                  </a:srgbClr>
                </a:solidFill>
                <a:latin typeface="DM Sans"/>
                <a:ea typeface="DM Sans"/>
                <a:cs typeface="DM Sans"/>
                <a:sym typeface="DM Sans"/>
              </a:rPr>
              <a:t>Elaborate here.</a:t>
            </a:r>
          </a:p>
        </p:txBody>
      </p:sp>
      <p:sp>
        <p:nvSpPr>
          <p:cNvPr id="16" name="TextBox 16"/>
          <p:cNvSpPr txBox="1"/>
          <p:nvPr/>
        </p:nvSpPr>
        <p:spPr>
          <a:xfrm>
            <a:off x="359789" y="439420"/>
            <a:ext cx="15245771" cy="1378586"/>
          </a:xfrm>
          <a:prstGeom prst="rect">
            <a:avLst/>
          </a:prstGeom>
        </p:spPr>
        <p:txBody>
          <a:bodyPr lIns="0" tIns="0" rIns="0" bIns="0" rtlCol="0" anchor="t">
            <a:spAutoFit/>
          </a:bodyPr>
          <a:lstStyle/>
          <a:p>
            <a:pPr algn="l">
              <a:lnSpc>
                <a:spcPts val="10400"/>
              </a:lnSpc>
              <a:spcBef>
                <a:spcPct val="0"/>
              </a:spcBef>
            </a:pPr>
            <a:r>
              <a:rPr lang="en-US" sz="10400">
                <a:solidFill>
                  <a:srgbClr val="90E0FF"/>
                </a:solidFill>
                <a:latin typeface="Anton"/>
                <a:ea typeface="Anton"/>
                <a:cs typeface="Anton"/>
                <a:sym typeface="Anton"/>
              </a:rPr>
              <a:t>METRICS</a:t>
            </a:r>
          </a:p>
        </p:txBody>
      </p:sp>
      <p:sp>
        <p:nvSpPr>
          <p:cNvPr id="17" name="TextBox 17"/>
          <p:cNvSpPr txBox="1"/>
          <p:nvPr/>
        </p:nvSpPr>
        <p:spPr>
          <a:xfrm>
            <a:off x="141872" y="1704373"/>
            <a:ext cx="9391908" cy="8711565"/>
          </a:xfrm>
          <a:prstGeom prst="rect">
            <a:avLst/>
          </a:prstGeom>
        </p:spPr>
        <p:txBody>
          <a:bodyPr lIns="0" tIns="0" rIns="0" bIns="0" rtlCol="0" anchor="t">
            <a:spAutoFit/>
          </a:bodyPr>
          <a:lstStyle/>
          <a:p>
            <a:pPr algn="l">
              <a:lnSpc>
                <a:spcPts val="3600"/>
              </a:lnSpc>
            </a:pPr>
            <a:r>
              <a:rPr lang="en-US" sz="3600">
                <a:solidFill>
                  <a:srgbClr val="FFFFFF"/>
                </a:solidFill>
                <a:latin typeface="DM Sans"/>
                <a:ea typeface="DM Sans"/>
                <a:cs typeface="DM Sans"/>
                <a:sym typeface="DM Sans"/>
              </a:rPr>
              <a:t>Slide Content</a:t>
            </a:r>
          </a:p>
          <a:p>
            <a:pPr algn="l">
              <a:lnSpc>
                <a:spcPts val="3600"/>
              </a:lnSpc>
            </a:pPr>
            <a:r>
              <a:rPr lang="en-US" sz="3600">
                <a:solidFill>
                  <a:srgbClr val="FFFFFF"/>
                </a:solidFill>
                <a:latin typeface="DM Sans"/>
                <a:ea typeface="DM Sans"/>
                <a:cs typeface="DM Sans"/>
                <a:sym typeface="DM Sans"/>
              </a:rPr>
              <a:t>Marketing Metrics &amp; Control (Chaffey, 2022)</a:t>
            </a:r>
          </a:p>
          <a:p>
            <a:pPr algn="l">
              <a:lnSpc>
                <a:spcPts val="3600"/>
              </a:lnSpc>
            </a:pPr>
            <a:endParaRPr lang="en-US" sz="3600">
              <a:solidFill>
                <a:srgbClr val="FFFFFF"/>
              </a:solidFill>
              <a:latin typeface="DM Sans"/>
              <a:ea typeface="DM Sans"/>
              <a:cs typeface="DM Sans"/>
              <a:sym typeface="DM Sans"/>
            </a:endParaRPr>
          </a:p>
          <a:p>
            <a:pPr algn="l">
              <a:lnSpc>
                <a:spcPts val="3600"/>
              </a:lnSpc>
            </a:pPr>
            <a:r>
              <a:rPr lang="en-US" sz="3600">
                <a:solidFill>
                  <a:srgbClr val="FFFFFF"/>
                </a:solidFill>
                <a:latin typeface="DM Sans"/>
                <a:ea typeface="DM Sans"/>
                <a:cs typeface="DM Sans"/>
                <a:sym typeface="DM Sans"/>
              </a:rPr>
              <a:t>Brand Engagement</a:t>
            </a:r>
          </a:p>
          <a:p>
            <a:pPr marL="777240" lvl="1" indent="-388620" algn="l">
              <a:lnSpc>
                <a:spcPts val="3600"/>
              </a:lnSpc>
              <a:buFont typeface="Arial"/>
              <a:buChar char="•"/>
            </a:pPr>
            <a:r>
              <a:rPr lang="en-US" sz="3600">
                <a:solidFill>
                  <a:srgbClr val="FFFFFF"/>
                </a:solidFill>
                <a:latin typeface="DM Sans"/>
                <a:ea typeface="DM Sans"/>
                <a:cs typeface="DM Sans"/>
                <a:sym typeface="DM Sans"/>
              </a:rPr>
              <a:t>Engagement rate</a:t>
            </a:r>
          </a:p>
          <a:p>
            <a:pPr marL="777240" lvl="1" indent="-388620" algn="l">
              <a:lnSpc>
                <a:spcPts val="3600"/>
              </a:lnSpc>
              <a:buFont typeface="Arial"/>
              <a:buChar char="•"/>
            </a:pPr>
            <a:r>
              <a:rPr lang="en-US" sz="3600">
                <a:solidFill>
                  <a:srgbClr val="FFFFFF"/>
                </a:solidFill>
                <a:latin typeface="DM Sans"/>
                <a:ea typeface="DM Sans"/>
                <a:cs typeface="DM Sans"/>
                <a:sym typeface="DM Sans"/>
              </a:rPr>
              <a:t>Follower growth</a:t>
            </a:r>
          </a:p>
          <a:p>
            <a:pPr algn="l">
              <a:lnSpc>
                <a:spcPts val="3600"/>
              </a:lnSpc>
            </a:pPr>
            <a:endParaRPr lang="en-US" sz="3600">
              <a:solidFill>
                <a:srgbClr val="FFFFFF"/>
              </a:solidFill>
              <a:latin typeface="DM Sans"/>
              <a:ea typeface="DM Sans"/>
              <a:cs typeface="DM Sans"/>
              <a:sym typeface="DM Sans"/>
            </a:endParaRPr>
          </a:p>
          <a:p>
            <a:pPr algn="l">
              <a:lnSpc>
                <a:spcPts val="3600"/>
              </a:lnSpc>
            </a:pPr>
            <a:r>
              <a:rPr lang="en-US" sz="3600">
                <a:solidFill>
                  <a:srgbClr val="FFFFFF"/>
                </a:solidFill>
                <a:latin typeface="DM Sans"/>
                <a:ea typeface="DM Sans"/>
                <a:cs typeface="DM Sans"/>
                <a:sym typeface="DM Sans"/>
              </a:rPr>
              <a:t>Conversion Performance</a:t>
            </a:r>
          </a:p>
          <a:p>
            <a:pPr marL="777240" lvl="1" indent="-388620" algn="l">
              <a:lnSpc>
                <a:spcPts val="3600"/>
              </a:lnSpc>
              <a:buFont typeface="Arial"/>
              <a:buChar char="•"/>
            </a:pPr>
            <a:r>
              <a:rPr lang="en-US" sz="3600">
                <a:solidFill>
                  <a:srgbClr val="FFFFFF"/>
                </a:solidFill>
                <a:latin typeface="DM Sans"/>
                <a:ea typeface="DM Sans"/>
                <a:cs typeface="DM Sans"/>
                <a:sym typeface="DM Sans"/>
              </a:rPr>
              <a:t>Ticket sales</a:t>
            </a:r>
          </a:p>
          <a:p>
            <a:pPr marL="777240" lvl="1" indent="-388620" algn="l">
              <a:lnSpc>
                <a:spcPts val="3600"/>
              </a:lnSpc>
              <a:buFont typeface="Arial"/>
              <a:buChar char="•"/>
            </a:pPr>
            <a:r>
              <a:rPr lang="en-US" sz="3600">
                <a:solidFill>
                  <a:srgbClr val="FFFFFF"/>
                </a:solidFill>
                <a:latin typeface="DM Sans"/>
                <a:ea typeface="DM Sans"/>
                <a:cs typeface="DM Sans"/>
                <a:sym typeface="DM Sans"/>
              </a:rPr>
              <a:t>Digital subscriptions</a:t>
            </a:r>
          </a:p>
          <a:p>
            <a:pPr algn="l">
              <a:lnSpc>
                <a:spcPts val="3600"/>
              </a:lnSpc>
            </a:pPr>
            <a:endParaRPr lang="en-US" sz="3600">
              <a:solidFill>
                <a:srgbClr val="FFFFFF"/>
              </a:solidFill>
              <a:latin typeface="DM Sans"/>
              <a:ea typeface="DM Sans"/>
              <a:cs typeface="DM Sans"/>
              <a:sym typeface="DM Sans"/>
            </a:endParaRPr>
          </a:p>
          <a:p>
            <a:pPr algn="l">
              <a:lnSpc>
                <a:spcPts val="3600"/>
              </a:lnSpc>
            </a:pPr>
            <a:r>
              <a:rPr lang="en-US" sz="3600">
                <a:solidFill>
                  <a:srgbClr val="FFFFFF"/>
                </a:solidFill>
                <a:latin typeface="DM Sans"/>
                <a:ea typeface="DM Sans"/>
                <a:cs typeface="DM Sans"/>
                <a:sym typeface="DM Sans"/>
              </a:rPr>
              <a:t>Financial Outcomes</a:t>
            </a:r>
          </a:p>
          <a:p>
            <a:pPr marL="777240" lvl="1" indent="-388620" algn="l">
              <a:lnSpc>
                <a:spcPts val="3600"/>
              </a:lnSpc>
              <a:buFont typeface="Arial"/>
              <a:buChar char="•"/>
            </a:pPr>
            <a:r>
              <a:rPr lang="en-US" sz="3600">
                <a:solidFill>
                  <a:srgbClr val="FFFFFF"/>
                </a:solidFill>
                <a:latin typeface="DM Sans"/>
                <a:ea typeface="DM Sans"/>
                <a:cs typeface="DM Sans"/>
                <a:sym typeface="DM Sans"/>
              </a:rPr>
              <a:t>Merchandise revenue</a:t>
            </a:r>
          </a:p>
          <a:p>
            <a:pPr algn="l">
              <a:lnSpc>
                <a:spcPts val="3600"/>
              </a:lnSpc>
            </a:pPr>
            <a:endParaRPr lang="en-US" sz="3600">
              <a:solidFill>
                <a:srgbClr val="FFFFFF"/>
              </a:solidFill>
              <a:latin typeface="DM Sans"/>
              <a:ea typeface="DM Sans"/>
              <a:cs typeface="DM Sans"/>
              <a:sym typeface="DM Sans"/>
            </a:endParaRPr>
          </a:p>
          <a:p>
            <a:pPr algn="l">
              <a:lnSpc>
                <a:spcPts val="3600"/>
              </a:lnSpc>
            </a:pPr>
            <a:r>
              <a:rPr lang="en-US" sz="3600">
                <a:solidFill>
                  <a:srgbClr val="FFFFFF"/>
                </a:solidFill>
                <a:latin typeface="DM Sans"/>
                <a:ea typeface="DM Sans"/>
                <a:cs typeface="DM Sans"/>
                <a:sym typeface="DM Sans"/>
              </a:rPr>
              <a:t>Purpose</a:t>
            </a:r>
          </a:p>
          <a:p>
            <a:pPr marL="777240" lvl="1" indent="-388620" algn="l">
              <a:lnSpc>
                <a:spcPts val="3600"/>
              </a:lnSpc>
              <a:buFont typeface="Arial"/>
              <a:buChar char="•"/>
            </a:pPr>
            <a:r>
              <a:rPr lang="en-US" sz="3600">
                <a:solidFill>
                  <a:srgbClr val="FFFFFF"/>
                </a:solidFill>
                <a:latin typeface="DM Sans"/>
                <a:ea typeface="DM Sans"/>
                <a:cs typeface="DM Sans"/>
                <a:sym typeface="DM Sans"/>
              </a:rPr>
              <a:t>Measure performance</a:t>
            </a:r>
          </a:p>
          <a:p>
            <a:pPr marL="777240" lvl="1" indent="-388620" algn="l">
              <a:lnSpc>
                <a:spcPts val="3600"/>
              </a:lnSpc>
              <a:buFont typeface="Arial"/>
              <a:buChar char="•"/>
            </a:pPr>
            <a:r>
              <a:rPr lang="en-US" sz="3600">
                <a:solidFill>
                  <a:srgbClr val="FFFFFF"/>
                </a:solidFill>
                <a:latin typeface="DM Sans"/>
                <a:ea typeface="DM Sans"/>
                <a:cs typeface="DM Sans"/>
                <a:sym typeface="DM Sans"/>
              </a:rPr>
              <a:t>Track ROI</a:t>
            </a:r>
          </a:p>
          <a:p>
            <a:pPr marL="777240" lvl="1" indent="-388620" algn="l">
              <a:lnSpc>
                <a:spcPts val="3600"/>
              </a:lnSpc>
              <a:buFont typeface="Arial"/>
              <a:buChar char="•"/>
            </a:pPr>
            <a:r>
              <a:rPr lang="en-US" sz="3600">
                <a:solidFill>
                  <a:srgbClr val="FFFFFF"/>
                </a:solidFill>
                <a:latin typeface="DM Sans"/>
                <a:ea typeface="DM Sans"/>
                <a:cs typeface="DM Sans"/>
                <a:sym typeface="DM Sans"/>
              </a:rPr>
              <a:t>Optimise strategy</a:t>
            </a:r>
          </a:p>
          <a:p>
            <a:pPr marL="0" lvl="0" indent="0" algn="l">
              <a:lnSpc>
                <a:spcPts val="3600"/>
              </a:lnSpc>
              <a:spcBef>
                <a:spcPct val="0"/>
              </a:spcBef>
            </a:pPr>
            <a:endParaRPr lang="en-US" sz="3600">
              <a:solidFill>
                <a:srgbClr val="FFFFFF"/>
              </a:solidFill>
              <a:latin typeface="DM Sans"/>
              <a:ea typeface="DM Sans"/>
              <a:cs typeface="DM Sans"/>
              <a:sym typeface="DM Sans"/>
            </a:endParaRPr>
          </a:p>
        </p:txBody>
      </p:sp>
      <p:sp>
        <p:nvSpPr>
          <p:cNvPr id="18" name="Freeform 18"/>
          <p:cNvSpPr/>
          <p:nvPr/>
        </p:nvSpPr>
        <p:spPr>
          <a:xfrm rot="-1678338">
            <a:off x="9261645" y="760411"/>
            <a:ext cx="8766178" cy="8766178"/>
          </a:xfrm>
          <a:custGeom>
            <a:avLst/>
            <a:gdLst/>
            <a:ahLst/>
            <a:cxnLst/>
            <a:rect l="l" t="t" r="r" b="b"/>
            <a:pathLst>
              <a:path w="8766178" h="8766178">
                <a:moveTo>
                  <a:pt x="0" y="0"/>
                </a:moveTo>
                <a:lnTo>
                  <a:pt x="8766178" y="0"/>
                </a:lnTo>
                <a:lnTo>
                  <a:pt x="8766178" y="8766178"/>
                </a:lnTo>
                <a:lnTo>
                  <a:pt x="0" y="8766178"/>
                </a:lnTo>
                <a:lnTo>
                  <a:pt x="0" y="0"/>
                </a:lnTo>
                <a:close/>
              </a:path>
            </a:pathLst>
          </a:custGeom>
          <a:blipFill>
            <a:blip r:embed="rId2"/>
            <a:stretch>
              <a:fillRect/>
            </a:stretch>
          </a:blipFill>
          <a:ln cap="sq">
            <a:noFill/>
            <a:prstDash val="solid"/>
            <a:miter/>
          </a:ln>
        </p:spPr>
        <p:txBody>
          <a:bodyPr/>
          <a:lstStyle/>
          <a:p>
            <a:endParaRPr lang="en-GB"/>
          </a:p>
        </p:txBody>
      </p:sp>
    </p:spTree>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258607"/>
        </a:solidFill>
        <a:effectLst/>
      </p:bgPr>
    </p:bg>
    <p:spTree>
      <p:nvGrpSpPr>
        <p:cNvPr id="1" name=""/>
        <p:cNvGrpSpPr/>
        <p:nvPr/>
      </p:nvGrpSpPr>
      <p:grpSpPr>
        <a:xfrm>
          <a:off x="0" y="0"/>
          <a:ext cx="0" cy="0"/>
          <a:chOff x="0" y="0"/>
          <a:chExt cx="0" cy="0"/>
        </a:xfrm>
      </p:grpSpPr>
      <p:grpSp>
        <p:nvGrpSpPr>
          <p:cNvPr id="2" name="Group 2"/>
          <p:cNvGrpSpPr/>
          <p:nvPr/>
        </p:nvGrpSpPr>
        <p:grpSpPr>
          <a:xfrm>
            <a:off x="9823061" y="2685843"/>
            <a:ext cx="6547050" cy="7025965"/>
            <a:chOff x="0" y="0"/>
            <a:chExt cx="8729400" cy="9367953"/>
          </a:xfrm>
        </p:grpSpPr>
        <p:sp>
          <p:nvSpPr>
            <p:cNvPr id="3" name="Freeform 3"/>
            <p:cNvSpPr/>
            <p:nvPr/>
          </p:nvSpPr>
          <p:spPr>
            <a:xfrm rot="-1981542">
              <a:off x="6498404" y="465165"/>
              <a:ext cx="2067026" cy="1214492"/>
            </a:xfrm>
            <a:custGeom>
              <a:avLst/>
              <a:gdLst/>
              <a:ahLst/>
              <a:cxnLst/>
              <a:rect l="l" t="t" r="r" b="b"/>
              <a:pathLst>
                <a:path w="2067026" h="1214492">
                  <a:moveTo>
                    <a:pt x="0" y="0"/>
                  </a:moveTo>
                  <a:lnTo>
                    <a:pt x="2067026" y="0"/>
                  </a:lnTo>
                  <a:lnTo>
                    <a:pt x="2067026" y="1214493"/>
                  </a:lnTo>
                  <a:lnTo>
                    <a:pt x="0" y="1214493"/>
                  </a:lnTo>
                  <a:lnTo>
                    <a:pt x="0" y="0"/>
                  </a:lnTo>
                  <a:close/>
                </a:path>
              </a:pathLst>
            </a:custGeom>
            <a:blipFill>
              <a:blip r:embed="rId2"/>
              <a:stretch>
                <a:fillRect l="-54934" t="-51496" r="-34958"/>
              </a:stretch>
            </a:blipFill>
          </p:spPr>
          <p:txBody>
            <a:bodyPr/>
            <a:lstStyle/>
            <a:p>
              <a:endParaRPr lang="en-GB"/>
            </a:p>
          </p:txBody>
        </p:sp>
        <p:sp>
          <p:nvSpPr>
            <p:cNvPr id="4" name="Freeform 4"/>
            <p:cNvSpPr/>
            <p:nvPr/>
          </p:nvSpPr>
          <p:spPr>
            <a:xfrm rot="1502597">
              <a:off x="6502487" y="7773060"/>
              <a:ext cx="2067026" cy="1214492"/>
            </a:xfrm>
            <a:custGeom>
              <a:avLst/>
              <a:gdLst/>
              <a:ahLst/>
              <a:cxnLst/>
              <a:rect l="l" t="t" r="r" b="b"/>
              <a:pathLst>
                <a:path w="2067026" h="1214492">
                  <a:moveTo>
                    <a:pt x="0" y="0"/>
                  </a:moveTo>
                  <a:lnTo>
                    <a:pt x="2067026" y="0"/>
                  </a:lnTo>
                  <a:lnTo>
                    <a:pt x="2067026" y="1214492"/>
                  </a:lnTo>
                  <a:lnTo>
                    <a:pt x="0" y="1214492"/>
                  </a:lnTo>
                  <a:lnTo>
                    <a:pt x="0" y="0"/>
                  </a:lnTo>
                  <a:close/>
                </a:path>
              </a:pathLst>
            </a:custGeom>
            <a:blipFill>
              <a:blip r:embed="rId2"/>
              <a:stretch>
                <a:fillRect l="-54934" t="-51496" r="-34958"/>
              </a:stretch>
            </a:blipFill>
          </p:spPr>
          <p:txBody>
            <a:bodyPr/>
            <a:lstStyle/>
            <a:p>
              <a:endParaRPr lang="en-GB"/>
            </a:p>
          </p:txBody>
        </p:sp>
        <p:sp>
          <p:nvSpPr>
            <p:cNvPr id="5" name="Freeform 5"/>
            <p:cNvSpPr/>
            <p:nvPr/>
          </p:nvSpPr>
          <p:spPr>
            <a:xfrm>
              <a:off x="0" y="2419346"/>
              <a:ext cx="1280699" cy="1256182"/>
            </a:xfrm>
            <a:custGeom>
              <a:avLst/>
              <a:gdLst/>
              <a:ahLst/>
              <a:cxnLst/>
              <a:rect l="l" t="t" r="r" b="b"/>
              <a:pathLst>
                <a:path w="1280699" h="1256182">
                  <a:moveTo>
                    <a:pt x="0" y="0"/>
                  </a:moveTo>
                  <a:lnTo>
                    <a:pt x="1280699" y="0"/>
                  </a:lnTo>
                  <a:lnTo>
                    <a:pt x="1280699" y="1256183"/>
                  </a:lnTo>
                  <a:lnTo>
                    <a:pt x="0" y="1256183"/>
                  </a:lnTo>
                  <a:lnTo>
                    <a:pt x="0" y="0"/>
                  </a:lnTo>
                  <a:close/>
                </a:path>
              </a:pathLst>
            </a:custGeom>
            <a:blipFill>
              <a:blip r:embed="rId3"/>
              <a:stretch>
                <a:fillRect l="-23952" t="-10222" r="-23952" b="-10222"/>
              </a:stretch>
            </a:blipFill>
          </p:spPr>
          <p:txBody>
            <a:bodyPr/>
            <a:lstStyle/>
            <a:p>
              <a:endParaRPr lang="en-GB"/>
            </a:p>
          </p:txBody>
        </p:sp>
      </p:grpSp>
      <p:grpSp>
        <p:nvGrpSpPr>
          <p:cNvPr id="19" name="Group 19"/>
          <p:cNvGrpSpPr/>
          <p:nvPr/>
        </p:nvGrpSpPr>
        <p:grpSpPr>
          <a:xfrm>
            <a:off x="-680619" y="0"/>
            <a:ext cx="10000265" cy="10065389"/>
            <a:chOff x="0" y="0"/>
            <a:chExt cx="13333687" cy="13420519"/>
          </a:xfrm>
        </p:grpSpPr>
        <p:sp>
          <p:nvSpPr>
            <p:cNvPr id="20" name="TextBox 20"/>
            <p:cNvSpPr txBox="1"/>
            <p:nvPr/>
          </p:nvSpPr>
          <p:spPr>
            <a:xfrm>
              <a:off x="0" y="142875"/>
              <a:ext cx="13333687" cy="2596943"/>
            </a:xfrm>
            <a:prstGeom prst="rect">
              <a:avLst/>
            </a:prstGeom>
          </p:spPr>
          <p:txBody>
            <a:bodyPr lIns="0" tIns="0" rIns="0" bIns="0" rtlCol="0" anchor="t">
              <a:spAutoFit/>
            </a:bodyPr>
            <a:lstStyle/>
            <a:p>
              <a:pPr algn="r">
                <a:lnSpc>
                  <a:spcPts val="7400"/>
                </a:lnSpc>
                <a:spcBef>
                  <a:spcPct val="0"/>
                </a:spcBef>
              </a:pPr>
              <a:r>
                <a:rPr lang="en-US" sz="7400">
                  <a:solidFill>
                    <a:srgbClr val="FFFF82"/>
                  </a:solidFill>
                  <a:latin typeface="Anton"/>
                  <a:ea typeface="Anton"/>
                  <a:cs typeface="Anton"/>
                  <a:sym typeface="Anton"/>
                </a:rPr>
                <a:t>CRITICAL EVALUATION AND CONCLUSION</a:t>
              </a:r>
            </a:p>
          </p:txBody>
        </p:sp>
        <p:sp>
          <p:nvSpPr>
            <p:cNvPr id="21" name="TextBox 21"/>
            <p:cNvSpPr txBox="1"/>
            <p:nvPr/>
          </p:nvSpPr>
          <p:spPr>
            <a:xfrm>
              <a:off x="4591746" y="3605536"/>
              <a:ext cx="8741941" cy="9814983"/>
            </a:xfrm>
            <a:prstGeom prst="rect">
              <a:avLst/>
            </a:prstGeom>
          </p:spPr>
          <p:txBody>
            <a:bodyPr lIns="0" tIns="0" rIns="0" bIns="0" rtlCol="0" anchor="t">
              <a:spAutoFit/>
            </a:bodyPr>
            <a:lstStyle/>
            <a:p>
              <a:pPr algn="r">
                <a:lnSpc>
                  <a:spcPts val="3099"/>
                </a:lnSpc>
              </a:pPr>
              <a:r>
                <a:rPr lang="en-US" sz="3099">
                  <a:solidFill>
                    <a:srgbClr val="FFFFFF"/>
                  </a:solidFill>
                  <a:latin typeface="DM Sans"/>
                  <a:ea typeface="DM Sans"/>
                  <a:cs typeface="DM Sans"/>
                  <a:sym typeface="DM Sans"/>
                </a:rPr>
                <a:t>Critical Evaluation</a:t>
              </a:r>
            </a:p>
            <a:p>
              <a:pPr algn="r">
                <a:lnSpc>
                  <a:spcPts val="3099"/>
                </a:lnSpc>
              </a:pPr>
              <a:endParaRPr lang="en-US" sz="3099">
                <a:solidFill>
                  <a:srgbClr val="FFFFFF"/>
                </a:solidFill>
                <a:latin typeface="DM Sans"/>
                <a:ea typeface="DM Sans"/>
                <a:cs typeface="DM Sans"/>
                <a:sym typeface="DM Sans"/>
              </a:endParaRPr>
            </a:p>
            <a:p>
              <a:pPr algn="r">
                <a:lnSpc>
                  <a:spcPts val="3099"/>
                </a:lnSpc>
              </a:pPr>
              <a:r>
                <a:rPr lang="en-US" sz="3099">
                  <a:solidFill>
                    <a:srgbClr val="FFFFFF"/>
                  </a:solidFill>
                  <a:latin typeface="DM Sans"/>
                  <a:ea typeface="DM Sans"/>
                  <a:cs typeface="DM Sans"/>
                  <a:sym typeface="DM Sans"/>
                </a:rPr>
                <a:t>Limitations</a:t>
              </a:r>
            </a:p>
            <a:p>
              <a:pPr algn="r">
                <a:lnSpc>
                  <a:spcPts val="3099"/>
                </a:lnSpc>
              </a:pPr>
              <a:endParaRPr lang="en-US" sz="3099">
                <a:solidFill>
                  <a:srgbClr val="FFFFFF"/>
                </a:solidFill>
                <a:latin typeface="DM Sans"/>
                <a:ea typeface="DM Sans"/>
                <a:cs typeface="DM Sans"/>
                <a:sym typeface="DM Sans"/>
              </a:endParaRPr>
            </a:p>
            <a:p>
              <a:pPr algn="r">
                <a:lnSpc>
                  <a:spcPts val="3099"/>
                </a:lnSpc>
              </a:pPr>
              <a:r>
                <a:rPr lang="en-US" sz="3099">
                  <a:solidFill>
                    <a:srgbClr val="FFFFFF"/>
                  </a:solidFill>
                  <a:latin typeface="DM Sans"/>
                  <a:ea typeface="DM Sans"/>
                  <a:cs typeface="DM Sans"/>
                  <a:sym typeface="DM Sans"/>
                </a:rPr>
                <a:t>High investment in digital infrastructure</a:t>
              </a:r>
            </a:p>
            <a:p>
              <a:pPr algn="r">
                <a:lnSpc>
                  <a:spcPts val="3099"/>
                </a:lnSpc>
              </a:pPr>
              <a:r>
                <a:rPr lang="en-US" sz="3099">
                  <a:solidFill>
                    <a:srgbClr val="FFFFFF"/>
                  </a:solidFill>
                  <a:latin typeface="DM Sans"/>
                  <a:ea typeface="DM Sans"/>
                  <a:cs typeface="DM Sans"/>
                  <a:sym typeface="DM Sans"/>
                </a:rPr>
                <a:t>Reliance on consistent content quality</a:t>
              </a:r>
            </a:p>
            <a:p>
              <a:pPr algn="r">
                <a:lnSpc>
                  <a:spcPts val="3099"/>
                </a:lnSpc>
              </a:pPr>
              <a:r>
                <a:rPr lang="en-US" sz="3099">
                  <a:solidFill>
                    <a:srgbClr val="FFFFFF"/>
                  </a:solidFill>
                  <a:latin typeface="DM Sans"/>
                  <a:ea typeface="DM Sans"/>
                  <a:cs typeface="DM Sans"/>
                  <a:sym typeface="DM Sans"/>
                </a:rPr>
                <a:t>Dependence on on-field performance</a:t>
              </a:r>
            </a:p>
            <a:p>
              <a:pPr algn="r">
                <a:lnSpc>
                  <a:spcPts val="3099"/>
                </a:lnSpc>
              </a:pPr>
              <a:endParaRPr lang="en-US" sz="3099">
                <a:solidFill>
                  <a:srgbClr val="FFFFFF"/>
                </a:solidFill>
                <a:latin typeface="DM Sans"/>
                <a:ea typeface="DM Sans"/>
                <a:cs typeface="DM Sans"/>
                <a:sym typeface="DM Sans"/>
              </a:endParaRPr>
            </a:p>
            <a:p>
              <a:pPr algn="r">
                <a:lnSpc>
                  <a:spcPts val="3099"/>
                </a:lnSpc>
              </a:pPr>
              <a:r>
                <a:rPr lang="en-US" sz="3099">
                  <a:solidFill>
                    <a:srgbClr val="FFFFFF"/>
                  </a:solidFill>
                  <a:latin typeface="DM Sans"/>
                  <a:ea typeface="DM Sans"/>
                  <a:cs typeface="DM Sans"/>
                  <a:sym typeface="DM Sans"/>
                </a:rPr>
                <a:t>Strategic Justification</a:t>
              </a:r>
            </a:p>
            <a:p>
              <a:pPr algn="r">
                <a:lnSpc>
                  <a:spcPts val="3099"/>
                </a:lnSpc>
              </a:pPr>
              <a:r>
                <a:rPr lang="en-US" sz="3099">
                  <a:solidFill>
                    <a:srgbClr val="FFFFFF"/>
                  </a:solidFill>
                  <a:latin typeface="DM Sans"/>
                  <a:ea typeface="DM Sans"/>
                  <a:cs typeface="DM Sans"/>
                  <a:sym typeface="DM Sans"/>
                </a:rPr>
                <a:t>Builds long-term brand equity</a:t>
              </a:r>
            </a:p>
            <a:p>
              <a:pPr algn="r">
                <a:lnSpc>
                  <a:spcPts val="3099"/>
                </a:lnSpc>
              </a:pPr>
              <a:r>
                <a:rPr lang="en-US" sz="3099">
                  <a:solidFill>
                    <a:srgbClr val="FFFFFF"/>
                  </a:solidFill>
                  <a:latin typeface="DM Sans"/>
                  <a:ea typeface="DM Sans"/>
                  <a:cs typeface="DM Sans"/>
                  <a:sym typeface="DM Sans"/>
                </a:rPr>
                <a:t>Diversifies revenue streams</a:t>
              </a:r>
            </a:p>
            <a:p>
              <a:pPr algn="r">
                <a:lnSpc>
                  <a:spcPts val="3099"/>
                </a:lnSpc>
              </a:pPr>
              <a:r>
                <a:rPr lang="en-US" sz="3099">
                  <a:solidFill>
                    <a:srgbClr val="FFFFFF"/>
                  </a:solidFill>
                  <a:latin typeface="DM Sans"/>
                  <a:ea typeface="DM Sans"/>
                  <a:cs typeface="DM Sans"/>
                  <a:sym typeface="DM Sans"/>
                </a:rPr>
                <a:t>Reduces player dependency</a:t>
              </a:r>
            </a:p>
            <a:p>
              <a:pPr algn="r">
                <a:lnSpc>
                  <a:spcPts val="3099"/>
                </a:lnSpc>
              </a:pPr>
              <a:endParaRPr lang="en-US" sz="3099">
                <a:solidFill>
                  <a:srgbClr val="FFFFFF"/>
                </a:solidFill>
                <a:latin typeface="DM Sans"/>
                <a:ea typeface="DM Sans"/>
                <a:cs typeface="DM Sans"/>
                <a:sym typeface="DM Sans"/>
              </a:endParaRPr>
            </a:p>
            <a:p>
              <a:pPr algn="r">
                <a:lnSpc>
                  <a:spcPts val="3099"/>
                </a:lnSpc>
              </a:pPr>
              <a:r>
                <a:rPr lang="en-US" sz="3099">
                  <a:solidFill>
                    <a:srgbClr val="FFFFFF"/>
                  </a:solidFill>
                  <a:latin typeface="DM Sans"/>
                  <a:ea typeface="DM Sans"/>
                  <a:cs typeface="DM Sans"/>
                  <a:sym typeface="DM Sans"/>
                </a:rPr>
                <a:t>Overall Outcome</a:t>
              </a:r>
            </a:p>
            <a:p>
              <a:pPr algn="r">
                <a:lnSpc>
                  <a:spcPts val="3099"/>
                </a:lnSpc>
              </a:pPr>
              <a:r>
                <a:rPr lang="en-US" sz="3099">
                  <a:solidFill>
                    <a:srgbClr val="FFFFFF"/>
                  </a:solidFill>
                  <a:latin typeface="DM Sans"/>
                  <a:ea typeface="DM Sans"/>
                  <a:cs typeface="DM Sans"/>
                  <a:sym typeface="DM Sans"/>
                </a:rPr>
                <a:t> Sustainable global growth strategy</a:t>
              </a:r>
            </a:p>
            <a:p>
              <a:pPr algn="r">
                <a:lnSpc>
                  <a:spcPts val="2400"/>
                </a:lnSpc>
                <a:spcBef>
                  <a:spcPct val="0"/>
                </a:spcBef>
              </a:pPr>
              <a:endParaRPr lang="en-US" sz="3099">
                <a:solidFill>
                  <a:srgbClr val="FFFFFF"/>
                </a:solidFill>
                <a:latin typeface="DM Sans"/>
                <a:ea typeface="DM Sans"/>
                <a:cs typeface="DM Sans"/>
                <a:sym typeface="DM Sans"/>
              </a:endParaRPr>
            </a:p>
          </p:txBody>
        </p:sp>
      </p:grpSp>
      <p:sp>
        <p:nvSpPr>
          <p:cNvPr id="25" name="Freeform 25"/>
          <p:cNvSpPr/>
          <p:nvPr/>
        </p:nvSpPr>
        <p:spPr>
          <a:xfrm rot="-2513328">
            <a:off x="9909314" y="1841878"/>
            <a:ext cx="6637408" cy="6637408"/>
          </a:xfrm>
          <a:custGeom>
            <a:avLst/>
            <a:gdLst/>
            <a:ahLst/>
            <a:cxnLst/>
            <a:rect l="l" t="t" r="r" b="b"/>
            <a:pathLst>
              <a:path w="6637408" h="6637408">
                <a:moveTo>
                  <a:pt x="0" y="0"/>
                </a:moveTo>
                <a:lnTo>
                  <a:pt x="6637408" y="0"/>
                </a:lnTo>
                <a:lnTo>
                  <a:pt x="6637408" y="6637408"/>
                </a:lnTo>
                <a:lnTo>
                  <a:pt x="0" y="6637408"/>
                </a:lnTo>
                <a:lnTo>
                  <a:pt x="0" y="0"/>
                </a:lnTo>
                <a:close/>
              </a:path>
            </a:pathLst>
          </a:custGeom>
          <a:blipFill>
            <a:blip r:embed="rId4"/>
            <a:stretch>
              <a:fillRect/>
            </a:stretch>
          </a:blipFill>
          <a:ln cap="sq">
            <a:noFill/>
            <a:prstDash val="solid"/>
            <a:miter/>
          </a:ln>
        </p:spPr>
        <p:txBody>
          <a:bodyPr/>
          <a:lstStyle/>
          <a:p>
            <a:endParaRPr lang="en-GB"/>
          </a:p>
        </p:txBody>
      </p:sp>
      <p:grpSp>
        <p:nvGrpSpPr>
          <p:cNvPr id="26" name="Group 26"/>
          <p:cNvGrpSpPr/>
          <p:nvPr/>
        </p:nvGrpSpPr>
        <p:grpSpPr>
          <a:xfrm>
            <a:off x="9152865" y="0"/>
            <a:ext cx="9135135" cy="9948983"/>
            <a:chOff x="0" y="0"/>
            <a:chExt cx="12180180" cy="13265311"/>
          </a:xfrm>
        </p:grpSpPr>
        <p:sp>
          <p:nvSpPr>
            <p:cNvPr id="27" name="Freeform 27"/>
            <p:cNvSpPr/>
            <p:nvPr/>
          </p:nvSpPr>
          <p:spPr>
            <a:xfrm rot="2526336">
              <a:off x="1566952" y="10399083"/>
              <a:ext cx="3384040" cy="1988311"/>
            </a:xfrm>
            <a:custGeom>
              <a:avLst/>
              <a:gdLst/>
              <a:ahLst/>
              <a:cxnLst/>
              <a:rect l="l" t="t" r="r" b="b"/>
              <a:pathLst>
                <a:path w="3384040" h="1988311">
                  <a:moveTo>
                    <a:pt x="0" y="0"/>
                  </a:moveTo>
                  <a:lnTo>
                    <a:pt x="3384040" y="0"/>
                  </a:lnTo>
                  <a:lnTo>
                    <a:pt x="3384040" y="1988311"/>
                  </a:lnTo>
                  <a:lnTo>
                    <a:pt x="0" y="1988311"/>
                  </a:lnTo>
                  <a:lnTo>
                    <a:pt x="0" y="0"/>
                  </a:lnTo>
                  <a:close/>
                </a:path>
              </a:pathLst>
            </a:custGeom>
            <a:blipFill>
              <a:blip r:embed="rId5"/>
              <a:stretch>
                <a:fillRect l="-54934" t="-51496" r="-34958"/>
              </a:stretch>
            </a:blipFill>
            <a:ln cap="sq">
              <a:noFill/>
              <a:prstDash val="solid"/>
              <a:miter/>
            </a:ln>
          </p:spPr>
          <p:txBody>
            <a:bodyPr/>
            <a:lstStyle/>
            <a:p>
              <a:endParaRPr lang="en-GB"/>
            </a:p>
          </p:txBody>
        </p:sp>
        <p:sp>
          <p:nvSpPr>
            <p:cNvPr id="28" name="Freeform 28"/>
            <p:cNvSpPr/>
            <p:nvPr/>
          </p:nvSpPr>
          <p:spPr>
            <a:xfrm rot="-5187215">
              <a:off x="-725392" y="2225841"/>
              <a:ext cx="4124914" cy="2423615"/>
            </a:xfrm>
            <a:custGeom>
              <a:avLst/>
              <a:gdLst/>
              <a:ahLst/>
              <a:cxnLst/>
              <a:rect l="l" t="t" r="r" b="b"/>
              <a:pathLst>
                <a:path w="4124914" h="2423615">
                  <a:moveTo>
                    <a:pt x="0" y="0"/>
                  </a:moveTo>
                  <a:lnTo>
                    <a:pt x="4124914" y="0"/>
                  </a:lnTo>
                  <a:lnTo>
                    <a:pt x="4124914" y="2423615"/>
                  </a:lnTo>
                  <a:lnTo>
                    <a:pt x="0" y="2423615"/>
                  </a:lnTo>
                  <a:lnTo>
                    <a:pt x="0" y="0"/>
                  </a:lnTo>
                  <a:close/>
                </a:path>
              </a:pathLst>
            </a:custGeom>
            <a:blipFill>
              <a:blip r:embed="rId5"/>
              <a:stretch>
                <a:fillRect l="-54934" t="-51496" r="-34958"/>
              </a:stretch>
            </a:blipFill>
          </p:spPr>
          <p:txBody>
            <a:bodyPr/>
            <a:lstStyle/>
            <a:p>
              <a:endParaRPr lang="en-GB"/>
            </a:p>
          </p:txBody>
        </p:sp>
        <p:sp>
          <p:nvSpPr>
            <p:cNvPr id="29" name="Freeform 29"/>
            <p:cNvSpPr/>
            <p:nvPr/>
          </p:nvSpPr>
          <p:spPr>
            <a:xfrm>
              <a:off x="10899481" y="11393239"/>
              <a:ext cx="889398" cy="872372"/>
            </a:xfrm>
            <a:custGeom>
              <a:avLst/>
              <a:gdLst/>
              <a:ahLst/>
              <a:cxnLst/>
              <a:rect l="l" t="t" r="r" b="b"/>
              <a:pathLst>
                <a:path w="889398" h="872372">
                  <a:moveTo>
                    <a:pt x="0" y="0"/>
                  </a:moveTo>
                  <a:lnTo>
                    <a:pt x="889398" y="0"/>
                  </a:lnTo>
                  <a:lnTo>
                    <a:pt x="889398" y="872371"/>
                  </a:lnTo>
                  <a:lnTo>
                    <a:pt x="0" y="872371"/>
                  </a:lnTo>
                  <a:lnTo>
                    <a:pt x="0" y="0"/>
                  </a:lnTo>
                  <a:close/>
                </a:path>
              </a:pathLst>
            </a:custGeom>
            <a:blipFill>
              <a:blip r:embed="rId3"/>
              <a:stretch>
                <a:fillRect l="-23952" t="-10222" r="-23952" b="-10222"/>
              </a:stretch>
            </a:blipFill>
          </p:spPr>
          <p:txBody>
            <a:bodyPr/>
            <a:lstStyle/>
            <a:p>
              <a:endParaRPr lang="en-GB"/>
            </a:p>
          </p:txBody>
        </p:sp>
        <p:sp>
          <p:nvSpPr>
            <p:cNvPr id="30" name="Freeform 30"/>
            <p:cNvSpPr/>
            <p:nvPr/>
          </p:nvSpPr>
          <p:spPr>
            <a:xfrm>
              <a:off x="4335434" y="0"/>
              <a:ext cx="2198125" cy="2156046"/>
            </a:xfrm>
            <a:custGeom>
              <a:avLst/>
              <a:gdLst/>
              <a:ahLst/>
              <a:cxnLst/>
              <a:rect l="l" t="t" r="r" b="b"/>
              <a:pathLst>
                <a:path w="2198125" h="2156046">
                  <a:moveTo>
                    <a:pt x="0" y="0"/>
                  </a:moveTo>
                  <a:lnTo>
                    <a:pt x="2198125" y="0"/>
                  </a:lnTo>
                  <a:lnTo>
                    <a:pt x="2198125" y="2156046"/>
                  </a:lnTo>
                  <a:lnTo>
                    <a:pt x="0" y="2156046"/>
                  </a:lnTo>
                  <a:lnTo>
                    <a:pt x="0" y="0"/>
                  </a:lnTo>
                  <a:close/>
                </a:path>
              </a:pathLst>
            </a:custGeom>
            <a:blipFill>
              <a:blip r:embed="rId6"/>
              <a:stretch>
                <a:fillRect l="-23952" t="-10222" r="-23952" b="-10222"/>
              </a:stretch>
            </a:blipFill>
            <a:ln cap="sq">
              <a:noFill/>
              <a:prstDash val="solid"/>
              <a:miter/>
            </a:ln>
          </p:spPr>
          <p:txBody>
            <a:bodyPr/>
            <a:lstStyle/>
            <a:p>
              <a:endParaRPr lang="en-GB"/>
            </a:p>
          </p:txBody>
        </p:sp>
        <p:sp>
          <p:nvSpPr>
            <p:cNvPr id="31" name="Freeform 31"/>
            <p:cNvSpPr/>
            <p:nvPr/>
          </p:nvSpPr>
          <p:spPr>
            <a:xfrm>
              <a:off x="8868982" y="6643526"/>
              <a:ext cx="3311199" cy="3247812"/>
            </a:xfrm>
            <a:custGeom>
              <a:avLst/>
              <a:gdLst/>
              <a:ahLst/>
              <a:cxnLst/>
              <a:rect l="l" t="t" r="r" b="b"/>
              <a:pathLst>
                <a:path w="3311199" h="3247812">
                  <a:moveTo>
                    <a:pt x="0" y="0"/>
                  </a:moveTo>
                  <a:lnTo>
                    <a:pt x="3311198" y="0"/>
                  </a:lnTo>
                  <a:lnTo>
                    <a:pt x="3311198" y="3247812"/>
                  </a:lnTo>
                  <a:lnTo>
                    <a:pt x="0" y="3247812"/>
                  </a:lnTo>
                  <a:lnTo>
                    <a:pt x="0" y="0"/>
                  </a:lnTo>
                  <a:close/>
                </a:path>
              </a:pathLst>
            </a:custGeom>
            <a:blipFill>
              <a:blip r:embed="rId6"/>
              <a:stretch>
                <a:fillRect l="-23952" t="-10222" r="-23952" b="-10222"/>
              </a:stretch>
            </a:blipFill>
            <a:ln cap="sq">
              <a:noFill/>
              <a:prstDash val="solid"/>
              <a:miter/>
            </a:ln>
          </p:spPr>
          <p:txBody>
            <a:bodyPr/>
            <a:lstStyle/>
            <a:p>
              <a:endParaRPr lang="en-GB"/>
            </a:p>
          </p:txBody>
        </p:sp>
      </p:grpSp>
    </p:spTree>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258607"/>
        </a:solidFill>
        <a:effectLst/>
      </p:bgPr>
    </p:bg>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22" b="-9222"/>
            </a:stretch>
          </a:blipFill>
        </p:spPr>
        <p:txBody>
          <a:bodyPr/>
          <a:lstStyle/>
          <a:p>
            <a:endParaRPr lang="en-GB"/>
          </a:p>
        </p:txBody>
      </p:sp>
      <p:sp>
        <p:nvSpPr>
          <p:cNvPr id="29" name="TextBox 29"/>
          <p:cNvSpPr txBox="1"/>
          <p:nvPr/>
        </p:nvSpPr>
        <p:spPr>
          <a:xfrm>
            <a:off x="1028700" y="1400175"/>
            <a:ext cx="16230600" cy="2670176"/>
          </a:xfrm>
          <a:prstGeom prst="rect">
            <a:avLst/>
          </a:prstGeom>
        </p:spPr>
        <p:txBody>
          <a:bodyPr lIns="0" tIns="0" rIns="0" bIns="0" rtlCol="0" anchor="t">
            <a:spAutoFit/>
          </a:bodyPr>
          <a:lstStyle/>
          <a:p>
            <a:pPr algn="ctr">
              <a:lnSpc>
                <a:spcPts val="20000"/>
              </a:lnSpc>
              <a:spcBef>
                <a:spcPct val="0"/>
              </a:spcBef>
            </a:pPr>
            <a:r>
              <a:rPr lang="en-US" sz="20000">
                <a:solidFill>
                  <a:srgbClr val="FFFF82"/>
                </a:solidFill>
                <a:latin typeface="Anton"/>
                <a:ea typeface="Anton"/>
                <a:cs typeface="Anton"/>
                <a:sym typeface="Anton"/>
              </a:rPr>
              <a:t>ANY QUESTIONS?</a:t>
            </a:r>
          </a:p>
        </p:txBody>
      </p:sp>
    </p:spTree>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90368"/>
        </a:solidFill>
        <a:effectLst/>
      </p:bgPr>
    </p:bg>
    <p:spTree>
      <p:nvGrpSpPr>
        <p:cNvPr id="1" name=""/>
        <p:cNvGrpSpPr/>
        <p:nvPr/>
      </p:nvGrpSpPr>
      <p:grpSpPr>
        <a:xfrm>
          <a:off x="0" y="0"/>
          <a:ext cx="0" cy="0"/>
          <a:chOff x="0" y="0"/>
          <a:chExt cx="0" cy="0"/>
        </a:xfrm>
      </p:grpSpPr>
      <p:sp>
        <p:nvSpPr>
          <p:cNvPr id="2" name="TextBox 2"/>
          <p:cNvSpPr txBox="1"/>
          <p:nvPr/>
        </p:nvSpPr>
        <p:spPr>
          <a:xfrm>
            <a:off x="3377480" y="1747449"/>
            <a:ext cx="11533039" cy="5337937"/>
          </a:xfrm>
          <a:prstGeom prst="rect">
            <a:avLst/>
          </a:prstGeom>
        </p:spPr>
        <p:txBody>
          <a:bodyPr lIns="0" tIns="0" rIns="0" bIns="0" rtlCol="0" anchor="t">
            <a:spAutoFit/>
          </a:bodyPr>
          <a:lstStyle/>
          <a:p>
            <a:pPr algn="ctr">
              <a:lnSpc>
                <a:spcPts val="2683"/>
              </a:lnSpc>
            </a:pPr>
            <a:r>
              <a:rPr lang="en-US" sz="2199">
                <a:solidFill>
                  <a:srgbClr val="FFFFFF"/>
                </a:solidFill>
                <a:latin typeface="DM Sans"/>
                <a:ea typeface="DM Sans"/>
                <a:cs typeface="DM Sans"/>
                <a:sym typeface="DM Sans"/>
              </a:rPr>
              <a:t>Ansoff, H. I. (1957) ‘Strategies for diversification’, Harvard Business Review, 35(5), pp. 113–124.</a:t>
            </a:r>
          </a:p>
          <a:p>
            <a:pPr algn="ctr">
              <a:lnSpc>
                <a:spcPts val="2683"/>
              </a:lnSpc>
            </a:pPr>
            <a:r>
              <a:rPr lang="en-US" sz="2199">
                <a:solidFill>
                  <a:srgbClr val="FFFFFF"/>
                </a:solidFill>
                <a:latin typeface="DM Sans"/>
                <a:ea typeface="DM Sans"/>
                <a:cs typeface="DM Sans"/>
                <a:sym typeface="DM Sans"/>
              </a:rPr>
              <a:t>Chaffey, D. (2022) Digital Marketing: Strategy, Implementation and Practice. 8th edn. Harlow: Pearson.</a:t>
            </a:r>
          </a:p>
          <a:p>
            <a:pPr algn="ctr">
              <a:lnSpc>
                <a:spcPts val="2683"/>
              </a:lnSpc>
            </a:pPr>
            <a:r>
              <a:rPr lang="en-US" sz="2199">
                <a:solidFill>
                  <a:srgbClr val="FFFFFF"/>
                </a:solidFill>
                <a:latin typeface="DM Sans"/>
                <a:ea typeface="DM Sans"/>
                <a:cs typeface="DM Sans"/>
                <a:sym typeface="DM Sans"/>
              </a:rPr>
              <a:t>Jobber, D. and Chadwick, F. (2019) Principles and Practice of Marketing. 9th edn. London: McGraw-Hill.</a:t>
            </a:r>
          </a:p>
          <a:p>
            <a:pPr algn="ctr">
              <a:lnSpc>
                <a:spcPts val="2683"/>
              </a:lnSpc>
            </a:pPr>
            <a:r>
              <a:rPr lang="en-US" sz="2199">
                <a:solidFill>
                  <a:srgbClr val="FFFFFF"/>
                </a:solidFill>
                <a:latin typeface="DM Sans"/>
                <a:ea typeface="DM Sans"/>
                <a:cs typeface="DM Sans"/>
                <a:sym typeface="DM Sans"/>
              </a:rPr>
              <a:t>Kotler, P. and Armstrong, G. (2020) Principles of Marketing. 18th edn. Harlow: Pearson.</a:t>
            </a:r>
          </a:p>
          <a:p>
            <a:pPr algn="ctr">
              <a:lnSpc>
                <a:spcPts val="2683"/>
              </a:lnSpc>
            </a:pPr>
            <a:r>
              <a:rPr lang="en-US" sz="2199">
                <a:solidFill>
                  <a:srgbClr val="FFFFFF"/>
                </a:solidFill>
                <a:latin typeface="DM Sans"/>
                <a:ea typeface="DM Sans"/>
                <a:cs typeface="DM Sans"/>
                <a:sym typeface="DM Sans"/>
              </a:rPr>
              <a:t>Kotler, P., Keller, K. L., Brady, M., Goodman, M. and Hansen, T. (2020) Marketing Management. 4th European edn. Harlow: Pearson.</a:t>
            </a:r>
          </a:p>
          <a:p>
            <a:pPr algn="ctr">
              <a:lnSpc>
                <a:spcPts val="2683"/>
              </a:lnSpc>
            </a:pPr>
            <a:r>
              <a:rPr lang="en-US" sz="2199">
                <a:solidFill>
                  <a:srgbClr val="FFFFFF"/>
                </a:solidFill>
                <a:latin typeface="DM Sans"/>
                <a:ea typeface="DM Sans"/>
                <a:cs typeface="DM Sans"/>
                <a:sym typeface="DM Sans"/>
              </a:rPr>
              <a:t>Rana, N. P. et al. (2020) ‘Digital and social media marketing’, Journal of Business Research, 109, pp. 654–662.</a:t>
            </a:r>
          </a:p>
          <a:p>
            <a:pPr algn="ctr">
              <a:lnSpc>
                <a:spcPts val="2683"/>
              </a:lnSpc>
            </a:pPr>
            <a:r>
              <a:rPr lang="en-US" sz="2199">
                <a:solidFill>
                  <a:srgbClr val="FFFFFF"/>
                </a:solidFill>
                <a:latin typeface="DM Sans"/>
                <a:ea typeface="DM Sans"/>
                <a:cs typeface="DM Sans"/>
                <a:sym typeface="DM Sans"/>
              </a:rPr>
              <a:t>Statista (2024) Social media usage worldwide. Available at: </a:t>
            </a:r>
            <a:r>
              <a:rPr lang="en-US" sz="2199" u="sng">
                <a:solidFill>
                  <a:srgbClr val="FFFFFF"/>
                </a:solidFill>
                <a:latin typeface="DM Sans"/>
                <a:ea typeface="DM Sans"/>
                <a:cs typeface="DM Sans"/>
                <a:sym typeface="DM Sans"/>
                <a:hlinkClick r:id="rId2" tooltip="https://www.statista.com"/>
              </a:rPr>
              <a:t>https://www.statista.com</a:t>
            </a:r>
          </a:p>
          <a:p>
            <a:pPr algn="ctr">
              <a:lnSpc>
                <a:spcPts val="2683"/>
              </a:lnSpc>
            </a:pPr>
            <a:r>
              <a:rPr lang="en-US" sz="2199">
                <a:solidFill>
                  <a:srgbClr val="FFFFFF"/>
                </a:solidFill>
                <a:latin typeface="DM Sans"/>
                <a:ea typeface="DM Sans"/>
                <a:cs typeface="DM Sans"/>
                <a:sym typeface="DM Sans"/>
              </a:rPr>
              <a:t>PwC (2023) Sports Industry Outlook.</a:t>
            </a:r>
          </a:p>
          <a:p>
            <a:pPr algn="ctr">
              <a:lnSpc>
                <a:spcPts val="2683"/>
              </a:lnSpc>
            </a:pPr>
            <a:r>
              <a:rPr lang="en-US" sz="2199">
                <a:solidFill>
                  <a:srgbClr val="FFFFFF"/>
                </a:solidFill>
                <a:latin typeface="DM Sans"/>
                <a:ea typeface="DM Sans"/>
                <a:cs typeface="DM Sans"/>
                <a:sym typeface="DM Sans"/>
              </a:rPr>
              <a:t>Deloitte (2024) Football Money League Report.</a:t>
            </a:r>
          </a:p>
          <a:p>
            <a:pPr algn="ctr">
              <a:lnSpc>
                <a:spcPts val="2683"/>
              </a:lnSpc>
            </a:pPr>
            <a:r>
              <a:rPr lang="en-US" sz="2199">
                <a:solidFill>
                  <a:srgbClr val="FFFFFF"/>
                </a:solidFill>
                <a:latin typeface="DM Sans"/>
                <a:ea typeface="DM Sans"/>
                <a:cs typeface="DM Sans"/>
                <a:sym typeface="DM Sans"/>
              </a:rPr>
              <a:t>Nielsen (2023) Global Sports Media Trends.</a:t>
            </a:r>
          </a:p>
          <a:p>
            <a:pPr marL="0" lvl="1" indent="0" algn="ctr">
              <a:lnSpc>
                <a:spcPts val="2683"/>
              </a:lnSpc>
            </a:pPr>
            <a:endParaRPr lang="en-US" sz="2199">
              <a:solidFill>
                <a:srgbClr val="FFFFFF"/>
              </a:solidFill>
              <a:latin typeface="DM Sans"/>
              <a:ea typeface="DM Sans"/>
              <a:cs typeface="DM Sans"/>
              <a:sym typeface="DM Sans"/>
            </a:endParaRPr>
          </a:p>
        </p:txBody>
      </p:sp>
      <p:sp>
        <p:nvSpPr>
          <p:cNvPr id="3" name="TextBox 3"/>
          <p:cNvSpPr txBox="1"/>
          <p:nvPr/>
        </p:nvSpPr>
        <p:spPr>
          <a:xfrm>
            <a:off x="5469973" y="750324"/>
            <a:ext cx="7348055" cy="742315"/>
          </a:xfrm>
          <a:prstGeom prst="rect">
            <a:avLst/>
          </a:prstGeom>
        </p:spPr>
        <p:txBody>
          <a:bodyPr lIns="0" tIns="0" rIns="0" bIns="0" rtlCol="0" anchor="t">
            <a:spAutoFit/>
          </a:bodyPr>
          <a:lstStyle/>
          <a:p>
            <a:pPr marL="0" lvl="0" indent="0" algn="ctr">
              <a:lnSpc>
                <a:spcPts val="5600"/>
              </a:lnSpc>
              <a:spcBef>
                <a:spcPct val="0"/>
              </a:spcBef>
            </a:pPr>
            <a:r>
              <a:rPr lang="en-US" sz="5600" spc="-324">
                <a:solidFill>
                  <a:srgbClr val="FFFFFF"/>
                </a:solidFill>
                <a:latin typeface="Anton"/>
                <a:ea typeface="Anton"/>
                <a:cs typeface="Anton"/>
                <a:sym typeface="Anton"/>
              </a:rPr>
              <a:t>REFERENCES</a:t>
            </a:r>
          </a:p>
        </p:txBody>
      </p:sp>
    </p:spTree>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800</Words>
  <Application>Microsoft Office PowerPoint</Application>
  <PresentationFormat>Custom</PresentationFormat>
  <Paragraphs>173</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Anton</vt:lpstr>
      <vt:lpstr>Calibri</vt:lpstr>
      <vt:lpstr>DM Sans</vt:lpstr>
      <vt:lpstr>Arial</vt:lpstr>
      <vt:lpstr>DM Sans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Copy of Bold Text and Color Morph Product Launch Presentation</dc:title>
  <cp:lastModifiedBy>Oliver James (2523576)</cp:lastModifiedBy>
  <cp:revision>3</cp:revision>
  <dcterms:created xsi:type="dcterms:W3CDTF">2006-08-16T00:00:00Z</dcterms:created>
  <dcterms:modified xsi:type="dcterms:W3CDTF">2026-04-26T19:20:34Z</dcterms:modified>
  <dc:identifier>DAHH97nAIJ0</dc:identifier>
</cp:coreProperties>
</file>