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2"/>
  </p:normalViewPr>
  <p:slideViewPr>
    <p:cSldViewPr snapToGrid="0" snapToObjects="1">
      <p:cViewPr>
        <p:scale>
          <a:sx n="114" d="100"/>
          <a:sy n="114" d="100"/>
        </p:scale>
        <p:origin x="47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21BA6-1705-A74B-9026-EBAB57AE970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E6FD230-64A3-0344-81F0-8C81E893F8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E11E9F2-145F-6A45-811A-94DDF18D92CF}"/>
              </a:ext>
            </a:extLst>
          </p:cNvPr>
          <p:cNvSpPr>
            <a:spLocks noGrp="1"/>
          </p:cNvSpPr>
          <p:nvPr>
            <p:ph type="dt" sz="half" idx="10"/>
          </p:nvPr>
        </p:nvSpPr>
        <p:spPr/>
        <p:txBody>
          <a:bodyPr/>
          <a:lstStyle/>
          <a:p>
            <a:fld id="{516FAEEB-7D78-8044-ABBD-8FA2ECADA9AD}" type="datetimeFigureOut">
              <a:rPr lang="en-GB" smtClean="0"/>
              <a:t>17/08/2021</a:t>
            </a:fld>
            <a:endParaRPr lang="en-GB"/>
          </a:p>
        </p:txBody>
      </p:sp>
      <p:sp>
        <p:nvSpPr>
          <p:cNvPr id="5" name="Footer Placeholder 4">
            <a:extLst>
              <a:ext uri="{FF2B5EF4-FFF2-40B4-BE49-F238E27FC236}">
                <a16:creationId xmlns:a16="http://schemas.microsoft.com/office/drawing/2014/main" id="{9BA00BF3-9FFB-6641-A45F-7B4120B7DD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27BD59-4E74-574D-A6E4-18C79A993E9D}"/>
              </a:ext>
            </a:extLst>
          </p:cNvPr>
          <p:cNvSpPr>
            <a:spLocks noGrp="1"/>
          </p:cNvSpPr>
          <p:nvPr>
            <p:ph type="sldNum" sz="quarter" idx="12"/>
          </p:nvPr>
        </p:nvSpPr>
        <p:spPr/>
        <p:txBody>
          <a:bodyPr/>
          <a:lstStyle/>
          <a:p>
            <a:fld id="{4F295B7D-9978-2146-832E-42F9E310539B}" type="slidenum">
              <a:rPr lang="en-GB" smtClean="0"/>
              <a:t>‹#›</a:t>
            </a:fld>
            <a:endParaRPr lang="en-GB"/>
          </a:p>
        </p:txBody>
      </p:sp>
    </p:spTree>
    <p:extLst>
      <p:ext uri="{BB962C8B-B14F-4D97-AF65-F5344CB8AC3E}">
        <p14:creationId xmlns:p14="http://schemas.microsoft.com/office/powerpoint/2010/main" val="3145016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D3A5D-9F94-8E48-A308-DE5EF67036D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90C9FBA-D10D-F44B-84DB-11781DB19A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EE8DC0-4C23-EF42-B0B6-FC41D27E5B35}"/>
              </a:ext>
            </a:extLst>
          </p:cNvPr>
          <p:cNvSpPr>
            <a:spLocks noGrp="1"/>
          </p:cNvSpPr>
          <p:nvPr>
            <p:ph type="dt" sz="half" idx="10"/>
          </p:nvPr>
        </p:nvSpPr>
        <p:spPr/>
        <p:txBody>
          <a:bodyPr/>
          <a:lstStyle/>
          <a:p>
            <a:fld id="{516FAEEB-7D78-8044-ABBD-8FA2ECADA9AD}" type="datetimeFigureOut">
              <a:rPr lang="en-GB" smtClean="0"/>
              <a:t>17/08/2021</a:t>
            </a:fld>
            <a:endParaRPr lang="en-GB"/>
          </a:p>
        </p:txBody>
      </p:sp>
      <p:sp>
        <p:nvSpPr>
          <p:cNvPr id="5" name="Footer Placeholder 4">
            <a:extLst>
              <a:ext uri="{FF2B5EF4-FFF2-40B4-BE49-F238E27FC236}">
                <a16:creationId xmlns:a16="http://schemas.microsoft.com/office/drawing/2014/main" id="{D75BC34A-022B-C141-B157-F571817CD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B645A-8CC4-F547-9A3F-868CDF56E7B6}"/>
              </a:ext>
            </a:extLst>
          </p:cNvPr>
          <p:cNvSpPr>
            <a:spLocks noGrp="1"/>
          </p:cNvSpPr>
          <p:nvPr>
            <p:ph type="sldNum" sz="quarter" idx="12"/>
          </p:nvPr>
        </p:nvSpPr>
        <p:spPr/>
        <p:txBody>
          <a:bodyPr/>
          <a:lstStyle/>
          <a:p>
            <a:fld id="{4F295B7D-9978-2146-832E-42F9E310539B}" type="slidenum">
              <a:rPr lang="en-GB" smtClean="0"/>
              <a:t>‹#›</a:t>
            </a:fld>
            <a:endParaRPr lang="en-GB"/>
          </a:p>
        </p:txBody>
      </p:sp>
    </p:spTree>
    <p:extLst>
      <p:ext uri="{BB962C8B-B14F-4D97-AF65-F5344CB8AC3E}">
        <p14:creationId xmlns:p14="http://schemas.microsoft.com/office/powerpoint/2010/main" val="3581982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D4405-69DE-C848-ABBD-F49C99F3306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4DE53E3-0DDE-2C4D-BE56-E48DA14339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D67B09-0FAC-7F4B-980F-8204DF311B2B}"/>
              </a:ext>
            </a:extLst>
          </p:cNvPr>
          <p:cNvSpPr>
            <a:spLocks noGrp="1"/>
          </p:cNvSpPr>
          <p:nvPr>
            <p:ph type="dt" sz="half" idx="10"/>
          </p:nvPr>
        </p:nvSpPr>
        <p:spPr/>
        <p:txBody>
          <a:bodyPr/>
          <a:lstStyle/>
          <a:p>
            <a:fld id="{516FAEEB-7D78-8044-ABBD-8FA2ECADA9AD}" type="datetimeFigureOut">
              <a:rPr lang="en-GB" smtClean="0"/>
              <a:t>17/08/2021</a:t>
            </a:fld>
            <a:endParaRPr lang="en-GB"/>
          </a:p>
        </p:txBody>
      </p:sp>
      <p:sp>
        <p:nvSpPr>
          <p:cNvPr id="5" name="Footer Placeholder 4">
            <a:extLst>
              <a:ext uri="{FF2B5EF4-FFF2-40B4-BE49-F238E27FC236}">
                <a16:creationId xmlns:a16="http://schemas.microsoft.com/office/drawing/2014/main" id="{DE8B3F33-7014-3C4B-BD3C-91703A95ED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C1A7B2-AD61-C14F-AC0F-F2C52D0A7683}"/>
              </a:ext>
            </a:extLst>
          </p:cNvPr>
          <p:cNvSpPr>
            <a:spLocks noGrp="1"/>
          </p:cNvSpPr>
          <p:nvPr>
            <p:ph type="sldNum" sz="quarter" idx="12"/>
          </p:nvPr>
        </p:nvSpPr>
        <p:spPr/>
        <p:txBody>
          <a:bodyPr/>
          <a:lstStyle/>
          <a:p>
            <a:fld id="{4F295B7D-9978-2146-832E-42F9E310539B}" type="slidenum">
              <a:rPr lang="en-GB" smtClean="0"/>
              <a:t>‹#›</a:t>
            </a:fld>
            <a:endParaRPr lang="en-GB"/>
          </a:p>
        </p:txBody>
      </p:sp>
    </p:spTree>
    <p:extLst>
      <p:ext uri="{BB962C8B-B14F-4D97-AF65-F5344CB8AC3E}">
        <p14:creationId xmlns:p14="http://schemas.microsoft.com/office/powerpoint/2010/main" val="3346256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C8D98-B4C9-9544-95B0-8AF511E1E1E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DD5B66-B92D-9B4C-BBAA-F2DDBF9BAF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C0E06E0-40AF-EF4E-AB55-522FCD05C49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8DCA269-1033-A241-BA6D-670172486151}"/>
              </a:ext>
            </a:extLst>
          </p:cNvPr>
          <p:cNvSpPr>
            <a:spLocks noGrp="1"/>
          </p:cNvSpPr>
          <p:nvPr>
            <p:ph type="dt" sz="half" idx="10"/>
          </p:nvPr>
        </p:nvSpPr>
        <p:spPr/>
        <p:txBody>
          <a:bodyPr/>
          <a:lstStyle/>
          <a:p>
            <a:fld id="{516FAEEB-7D78-8044-ABBD-8FA2ECADA9AD}" type="datetimeFigureOut">
              <a:rPr lang="en-GB" smtClean="0"/>
              <a:t>17/08/2021</a:t>
            </a:fld>
            <a:endParaRPr lang="en-GB"/>
          </a:p>
        </p:txBody>
      </p:sp>
      <p:sp>
        <p:nvSpPr>
          <p:cNvPr id="6" name="Footer Placeholder 5">
            <a:extLst>
              <a:ext uri="{FF2B5EF4-FFF2-40B4-BE49-F238E27FC236}">
                <a16:creationId xmlns:a16="http://schemas.microsoft.com/office/drawing/2014/main" id="{8AAA78E9-BDEB-164B-AE5D-0A8D376838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CC1BF5-4EA3-2549-876F-205C73B7CAF6}"/>
              </a:ext>
            </a:extLst>
          </p:cNvPr>
          <p:cNvSpPr>
            <a:spLocks noGrp="1"/>
          </p:cNvSpPr>
          <p:nvPr>
            <p:ph type="sldNum" sz="quarter" idx="12"/>
          </p:nvPr>
        </p:nvSpPr>
        <p:spPr/>
        <p:txBody>
          <a:bodyPr/>
          <a:lstStyle/>
          <a:p>
            <a:fld id="{4F295B7D-9978-2146-832E-42F9E310539B}" type="slidenum">
              <a:rPr lang="en-GB" smtClean="0"/>
              <a:t>‹#›</a:t>
            </a:fld>
            <a:endParaRPr lang="en-GB"/>
          </a:p>
        </p:txBody>
      </p:sp>
    </p:spTree>
    <p:extLst>
      <p:ext uri="{BB962C8B-B14F-4D97-AF65-F5344CB8AC3E}">
        <p14:creationId xmlns:p14="http://schemas.microsoft.com/office/powerpoint/2010/main" val="2031477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03ACF-AB5F-D647-8D11-E0131C2C358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BC1F101-335D-4E4B-AE48-5D6DF8D459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8566AE3-39DD-6545-BDA9-AFA69C4DDD0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661060E-571B-3649-B509-11E8CDC074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6C6ECFE-756D-3B45-9763-E52EF560CF5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E6418F-DD66-AB47-BAB9-9E74EF685234}"/>
              </a:ext>
            </a:extLst>
          </p:cNvPr>
          <p:cNvSpPr>
            <a:spLocks noGrp="1"/>
          </p:cNvSpPr>
          <p:nvPr>
            <p:ph type="dt" sz="half" idx="10"/>
          </p:nvPr>
        </p:nvSpPr>
        <p:spPr/>
        <p:txBody>
          <a:bodyPr/>
          <a:lstStyle/>
          <a:p>
            <a:fld id="{516FAEEB-7D78-8044-ABBD-8FA2ECADA9AD}" type="datetimeFigureOut">
              <a:rPr lang="en-GB" smtClean="0"/>
              <a:t>17/08/2021</a:t>
            </a:fld>
            <a:endParaRPr lang="en-GB"/>
          </a:p>
        </p:txBody>
      </p:sp>
      <p:sp>
        <p:nvSpPr>
          <p:cNvPr id="8" name="Footer Placeholder 7">
            <a:extLst>
              <a:ext uri="{FF2B5EF4-FFF2-40B4-BE49-F238E27FC236}">
                <a16:creationId xmlns:a16="http://schemas.microsoft.com/office/drawing/2014/main" id="{DA38420C-69B7-B54A-8240-CAE2FBE776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5BDF95-0458-1A4D-BAAF-CAE37E652EA6}"/>
              </a:ext>
            </a:extLst>
          </p:cNvPr>
          <p:cNvSpPr>
            <a:spLocks noGrp="1"/>
          </p:cNvSpPr>
          <p:nvPr>
            <p:ph type="sldNum" sz="quarter" idx="12"/>
          </p:nvPr>
        </p:nvSpPr>
        <p:spPr/>
        <p:txBody>
          <a:bodyPr/>
          <a:lstStyle/>
          <a:p>
            <a:fld id="{4F295B7D-9978-2146-832E-42F9E310539B}" type="slidenum">
              <a:rPr lang="en-GB" smtClean="0"/>
              <a:t>‹#›</a:t>
            </a:fld>
            <a:endParaRPr lang="en-GB"/>
          </a:p>
        </p:txBody>
      </p:sp>
    </p:spTree>
    <p:extLst>
      <p:ext uri="{BB962C8B-B14F-4D97-AF65-F5344CB8AC3E}">
        <p14:creationId xmlns:p14="http://schemas.microsoft.com/office/powerpoint/2010/main" val="2991780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14632-5154-934E-B99A-8B8F358BD70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2A81702-709B-4D48-9261-523EAAC32E5B}"/>
              </a:ext>
            </a:extLst>
          </p:cNvPr>
          <p:cNvSpPr>
            <a:spLocks noGrp="1"/>
          </p:cNvSpPr>
          <p:nvPr>
            <p:ph type="dt" sz="half" idx="10"/>
          </p:nvPr>
        </p:nvSpPr>
        <p:spPr/>
        <p:txBody>
          <a:bodyPr/>
          <a:lstStyle/>
          <a:p>
            <a:fld id="{516FAEEB-7D78-8044-ABBD-8FA2ECADA9AD}" type="datetimeFigureOut">
              <a:rPr lang="en-GB" smtClean="0"/>
              <a:t>17/08/2021</a:t>
            </a:fld>
            <a:endParaRPr lang="en-GB"/>
          </a:p>
        </p:txBody>
      </p:sp>
      <p:sp>
        <p:nvSpPr>
          <p:cNvPr id="4" name="Footer Placeholder 3">
            <a:extLst>
              <a:ext uri="{FF2B5EF4-FFF2-40B4-BE49-F238E27FC236}">
                <a16:creationId xmlns:a16="http://schemas.microsoft.com/office/drawing/2014/main" id="{ABA0D6DA-D7A0-DD4F-BBFE-527C888B7E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4C2F7C4-65AE-2044-B3EE-623B3397B126}"/>
              </a:ext>
            </a:extLst>
          </p:cNvPr>
          <p:cNvSpPr>
            <a:spLocks noGrp="1"/>
          </p:cNvSpPr>
          <p:nvPr>
            <p:ph type="sldNum" sz="quarter" idx="12"/>
          </p:nvPr>
        </p:nvSpPr>
        <p:spPr/>
        <p:txBody>
          <a:bodyPr/>
          <a:lstStyle/>
          <a:p>
            <a:fld id="{4F295B7D-9978-2146-832E-42F9E310539B}" type="slidenum">
              <a:rPr lang="en-GB" smtClean="0"/>
              <a:t>‹#›</a:t>
            </a:fld>
            <a:endParaRPr lang="en-GB"/>
          </a:p>
        </p:txBody>
      </p:sp>
    </p:spTree>
    <p:extLst>
      <p:ext uri="{BB962C8B-B14F-4D97-AF65-F5344CB8AC3E}">
        <p14:creationId xmlns:p14="http://schemas.microsoft.com/office/powerpoint/2010/main" val="4172543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1883AA-033F-5B4A-A3EB-F9F62D9B2042}"/>
              </a:ext>
            </a:extLst>
          </p:cNvPr>
          <p:cNvSpPr>
            <a:spLocks noGrp="1"/>
          </p:cNvSpPr>
          <p:nvPr>
            <p:ph type="dt" sz="half" idx="10"/>
          </p:nvPr>
        </p:nvSpPr>
        <p:spPr/>
        <p:txBody>
          <a:bodyPr/>
          <a:lstStyle/>
          <a:p>
            <a:fld id="{516FAEEB-7D78-8044-ABBD-8FA2ECADA9AD}" type="datetimeFigureOut">
              <a:rPr lang="en-GB" smtClean="0"/>
              <a:t>17/08/2021</a:t>
            </a:fld>
            <a:endParaRPr lang="en-GB"/>
          </a:p>
        </p:txBody>
      </p:sp>
      <p:sp>
        <p:nvSpPr>
          <p:cNvPr id="3" name="Footer Placeholder 2">
            <a:extLst>
              <a:ext uri="{FF2B5EF4-FFF2-40B4-BE49-F238E27FC236}">
                <a16:creationId xmlns:a16="http://schemas.microsoft.com/office/drawing/2014/main" id="{1A3F448D-627A-134D-BA86-3F5F121A51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CC4547A-5FD3-4745-8BBA-EF185E0670FB}"/>
              </a:ext>
            </a:extLst>
          </p:cNvPr>
          <p:cNvSpPr>
            <a:spLocks noGrp="1"/>
          </p:cNvSpPr>
          <p:nvPr>
            <p:ph type="sldNum" sz="quarter" idx="12"/>
          </p:nvPr>
        </p:nvSpPr>
        <p:spPr/>
        <p:txBody>
          <a:bodyPr/>
          <a:lstStyle/>
          <a:p>
            <a:fld id="{4F295B7D-9978-2146-832E-42F9E310539B}" type="slidenum">
              <a:rPr lang="en-GB" smtClean="0"/>
              <a:t>‹#›</a:t>
            </a:fld>
            <a:endParaRPr lang="en-GB"/>
          </a:p>
        </p:txBody>
      </p:sp>
    </p:spTree>
    <p:extLst>
      <p:ext uri="{BB962C8B-B14F-4D97-AF65-F5344CB8AC3E}">
        <p14:creationId xmlns:p14="http://schemas.microsoft.com/office/powerpoint/2010/main" val="453964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B4E6-768E-6C4B-BA52-606ACC9407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EABFAE2-0E2B-B746-A488-72344D070D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656A273-BA72-1F4D-BBA3-0111881F70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2174CB-50D9-FD44-B2E8-2728B7A47189}"/>
              </a:ext>
            </a:extLst>
          </p:cNvPr>
          <p:cNvSpPr>
            <a:spLocks noGrp="1"/>
          </p:cNvSpPr>
          <p:nvPr>
            <p:ph type="dt" sz="half" idx="10"/>
          </p:nvPr>
        </p:nvSpPr>
        <p:spPr/>
        <p:txBody>
          <a:bodyPr/>
          <a:lstStyle/>
          <a:p>
            <a:fld id="{516FAEEB-7D78-8044-ABBD-8FA2ECADA9AD}" type="datetimeFigureOut">
              <a:rPr lang="en-GB" smtClean="0"/>
              <a:t>17/08/2021</a:t>
            </a:fld>
            <a:endParaRPr lang="en-GB"/>
          </a:p>
        </p:txBody>
      </p:sp>
      <p:sp>
        <p:nvSpPr>
          <p:cNvPr id="6" name="Footer Placeholder 5">
            <a:extLst>
              <a:ext uri="{FF2B5EF4-FFF2-40B4-BE49-F238E27FC236}">
                <a16:creationId xmlns:a16="http://schemas.microsoft.com/office/drawing/2014/main" id="{56A79B3B-FBDF-1242-AAA3-9915EAEE15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A82BDA-13E6-DC4A-9861-FC5B1083D8B3}"/>
              </a:ext>
            </a:extLst>
          </p:cNvPr>
          <p:cNvSpPr>
            <a:spLocks noGrp="1"/>
          </p:cNvSpPr>
          <p:nvPr>
            <p:ph type="sldNum" sz="quarter" idx="12"/>
          </p:nvPr>
        </p:nvSpPr>
        <p:spPr/>
        <p:txBody>
          <a:bodyPr/>
          <a:lstStyle/>
          <a:p>
            <a:fld id="{4F295B7D-9978-2146-832E-42F9E310539B}" type="slidenum">
              <a:rPr lang="en-GB" smtClean="0"/>
              <a:t>‹#›</a:t>
            </a:fld>
            <a:endParaRPr lang="en-GB"/>
          </a:p>
        </p:txBody>
      </p:sp>
    </p:spTree>
    <p:extLst>
      <p:ext uri="{BB962C8B-B14F-4D97-AF65-F5344CB8AC3E}">
        <p14:creationId xmlns:p14="http://schemas.microsoft.com/office/powerpoint/2010/main" val="4196771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322D-DB81-C243-AE9C-26A1B6688D1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B74FD60-9594-564C-A7BE-C1A5E99D3A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50E82F-BEAC-0F45-8E17-F128A607E7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43A62F3-4126-5F48-9D98-355610B6C7D4}"/>
              </a:ext>
            </a:extLst>
          </p:cNvPr>
          <p:cNvSpPr>
            <a:spLocks noGrp="1"/>
          </p:cNvSpPr>
          <p:nvPr>
            <p:ph type="dt" sz="half" idx="10"/>
          </p:nvPr>
        </p:nvSpPr>
        <p:spPr/>
        <p:txBody>
          <a:bodyPr/>
          <a:lstStyle/>
          <a:p>
            <a:fld id="{516FAEEB-7D78-8044-ABBD-8FA2ECADA9AD}" type="datetimeFigureOut">
              <a:rPr lang="en-GB" smtClean="0"/>
              <a:t>17/08/2021</a:t>
            </a:fld>
            <a:endParaRPr lang="en-GB"/>
          </a:p>
        </p:txBody>
      </p:sp>
      <p:sp>
        <p:nvSpPr>
          <p:cNvPr id="6" name="Footer Placeholder 5">
            <a:extLst>
              <a:ext uri="{FF2B5EF4-FFF2-40B4-BE49-F238E27FC236}">
                <a16:creationId xmlns:a16="http://schemas.microsoft.com/office/drawing/2014/main" id="{38BD1DD5-FA67-2A4F-8DC2-B383DCDC58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6C1C65-70C3-7C45-BFBB-BCA6A517C5FA}"/>
              </a:ext>
            </a:extLst>
          </p:cNvPr>
          <p:cNvSpPr>
            <a:spLocks noGrp="1"/>
          </p:cNvSpPr>
          <p:nvPr>
            <p:ph type="sldNum" sz="quarter" idx="12"/>
          </p:nvPr>
        </p:nvSpPr>
        <p:spPr/>
        <p:txBody>
          <a:bodyPr/>
          <a:lstStyle/>
          <a:p>
            <a:fld id="{4F295B7D-9978-2146-832E-42F9E310539B}" type="slidenum">
              <a:rPr lang="en-GB" smtClean="0"/>
              <a:t>‹#›</a:t>
            </a:fld>
            <a:endParaRPr lang="en-GB"/>
          </a:p>
        </p:txBody>
      </p:sp>
    </p:spTree>
    <p:extLst>
      <p:ext uri="{BB962C8B-B14F-4D97-AF65-F5344CB8AC3E}">
        <p14:creationId xmlns:p14="http://schemas.microsoft.com/office/powerpoint/2010/main" val="428566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48DAC-74C3-054C-BA35-D517A47E481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002E764-2BA5-6C42-98A2-A28FD4B03E7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378BF4-4CCA-C44E-AA3A-B0BB48165527}"/>
              </a:ext>
            </a:extLst>
          </p:cNvPr>
          <p:cNvSpPr>
            <a:spLocks noGrp="1"/>
          </p:cNvSpPr>
          <p:nvPr>
            <p:ph type="dt" sz="half" idx="10"/>
          </p:nvPr>
        </p:nvSpPr>
        <p:spPr/>
        <p:txBody>
          <a:bodyPr/>
          <a:lstStyle/>
          <a:p>
            <a:fld id="{516FAEEB-7D78-8044-ABBD-8FA2ECADA9AD}" type="datetimeFigureOut">
              <a:rPr lang="en-GB" smtClean="0"/>
              <a:t>17/08/2021</a:t>
            </a:fld>
            <a:endParaRPr lang="en-GB"/>
          </a:p>
        </p:txBody>
      </p:sp>
      <p:sp>
        <p:nvSpPr>
          <p:cNvPr id="5" name="Footer Placeholder 4">
            <a:extLst>
              <a:ext uri="{FF2B5EF4-FFF2-40B4-BE49-F238E27FC236}">
                <a16:creationId xmlns:a16="http://schemas.microsoft.com/office/drawing/2014/main" id="{FF98C323-00E7-0A47-96FC-08449AEE81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803BD2-6559-1445-8543-462989C0A628}"/>
              </a:ext>
            </a:extLst>
          </p:cNvPr>
          <p:cNvSpPr>
            <a:spLocks noGrp="1"/>
          </p:cNvSpPr>
          <p:nvPr>
            <p:ph type="sldNum" sz="quarter" idx="12"/>
          </p:nvPr>
        </p:nvSpPr>
        <p:spPr/>
        <p:txBody>
          <a:bodyPr/>
          <a:lstStyle/>
          <a:p>
            <a:fld id="{4F295B7D-9978-2146-832E-42F9E310539B}" type="slidenum">
              <a:rPr lang="en-GB" smtClean="0"/>
              <a:t>‹#›</a:t>
            </a:fld>
            <a:endParaRPr lang="en-GB"/>
          </a:p>
        </p:txBody>
      </p:sp>
    </p:spTree>
    <p:extLst>
      <p:ext uri="{BB962C8B-B14F-4D97-AF65-F5344CB8AC3E}">
        <p14:creationId xmlns:p14="http://schemas.microsoft.com/office/powerpoint/2010/main" val="447172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80047A-6D2C-5445-ADBA-0CB41CBD108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1B59FD4-B56F-694D-9B83-C8EE0470851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3630C6-BEAE-DD4E-A4E0-95F644160B5E}"/>
              </a:ext>
            </a:extLst>
          </p:cNvPr>
          <p:cNvSpPr>
            <a:spLocks noGrp="1"/>
          </p:cNvSpPr>
          <p:nvPr>
            <p:ph type="dt" sz="half" idx="10"/>
          </p:nvPr>
        </p:nvSpPr>
        <p:spPr/>
        <p:txBody>
          <a:bodyPr/>
          <a:lstStyle/>
          <a:p>
            <a:fld id="{516FAEEB-7D78-8044-ABBD-8FA2ECADA9AD}" type="datetimeFigureOut">
              <a:rPr lang="en-GB" smtClean="0"/>
              <a:t>17/08/2021</a:t>
            </a:fld>
            <a:endParaRPr lang="en-GB"/>
          </a:p>
        </p:txBody>
      </p:sp>
      <p:sp>
        <p:nvSpPr>
          <p:cNvPr id="5" name="Footer Placeholder 4">
            <a:extLst>
              <a:ext uri="{FF2B5EF4-FFF2-40B4-BE49-F238E27FC236}">
                <a16:creationId xmlns:a16="http://schemas.microsoft.com/office/drawing/2014/main" id="{B86F8B5F-C69B-B54D-866B-4D0094C0C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8AACCC-3254-DF47-A34D-28BDE49D3DF0}"/>
              </a:ext>
            </a:extLst>
          </p:cNvPr>
          <p:cNvSpPr>
            <a:spLocks noGrp="1"/>
          </p:cNvSpPr>
          <p:nvPr>
            <p:ph type="sldNum" sz="quarter" idx="12"/>
          </p:nvPr>
        </p:nvSpPr>
        <p:spPr/>
        <p:txBody>
          <a:bodyPr/>
          <a:lstStyle/>
          <a:p>
            <a:fld id="{4F295B7D-9978-2146-832E-42F9E310539B}" type="slidenum">
              <a:rPr lang="en-GB" smtClean="0"/>
              <a:t>‹#›</a:t>
            </a:fld>
            <a:endParaRPr lang="en-GB"/>
          </a:p>
        </p:txBody>
      </p:sp>
    </p:spTree>
    <p:extLst>
      <p:ext uri="{BB962C8B-B14F-4D97-AF65-F5344CB8AC3E}">
        <p14:creationId xmlns:p14="http://schemas.microsoft.com/office/powerpoint/2010/main" val="3436730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618930-0A9F-ED42-A1E3-8F61E065BB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0A8C115-873C-4142-B614-A16C02AE3F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7061A59-66D3-9B4B-92DA-D10A4A504B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6FAEEB-7D78-8044-ABBD-8FA2ECADA9AD}" type="datetimeFigureOut">
              <a:rPr lang="en-GB" smtClean="0"/>
              <a:t>17/08/2021</a:t>
            </a:fld>
            <a:endParaRPr lang="en-GB"/>
          </a:p>
        </p:txBody>
      </p:sp>
      <p:sp>
        <p:nvSpPr>
          <p:cNvPr id="5" name="Footer Placeholder 4">
            <a:extLst>
              <a:ext uri="{FF2B5EF4-FFF2-40B4-BE49-F238E27FC236}">
                <a16:creationId xmlns:a16="http://schemas.microsoft.com/office/drawing/2014/main" id="{CC7C37CA-6634-FE42-BE3A-072A41C199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95705DC-B3E2-8840-8E1F-937AA6F901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295B7D-9978-2146-832E-42F9E310539B}" type="slidenum">
              <a:rPr lang="en-GB" smtClean="0"/>
              <a:t>‹#›</a:t>
            </a:fld>
            <a:endParaRPr lang="en-GB"/>
          </a:p>
        </p:txBody>
      </p:sp>
    </p:spTree>
    <p:extLst>
      <p:ext uri="{BB962C8B-B14F-4D97-AF65-F5344CB8AC3E}">
        <p14:creationId xmlns:p14="http://schemas.microsoft.com/office/powerpoint/2010/main" val="42460517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3685E-2344-9344-8F1C-32D67410BA34}"/>
              </a:ext>
            </a:extLst>
          </p:cNvPr>
          <p:cNvSpPr>
            <a:spLocks noGrp="1"/>
          </p:cNvSpPr>
          <p:nvPr>
            <p:ph type="ctrTitle"/>
          </p:nvPr>
        </p:nvSpPr>
        <p:spPr>
          <a:xfrm>
            <a:off x="2282456" y="176032"/>
            <a:ext cx="7627088" cy="702968"/>
          </a:xfrm>
        </p:spPr>
        <p:txBody>
          <a:bodyPr>
            <a:normAutofit/>
          </a:bodyPr>
          <a:lstStyle/>
          <a:p>
            <a:r>
              <a:rPr lang="en-GB" sz="4000" b="1" dirty="0"/>
              <a:t>Academic and Employability Skills</a:t>
            </a:r>
          </a:p>
        </p:txBody>
      </p:sp>
      <p:sp>
        <p:nvSpPr>
          <p:cNvPr id="10" name="TextBox 9">
            <a:extLst>
              <a:ext uri="{FF2B5EF4-FFF2-40B4-BE49-F238E27FC236}">
                <a16:creationId xmlns:a16="http://schemas.microsoft.com/office/drawing/2014/main" id="{280C6F65-B022-144B-B2FF-D50C73C4FD2A}"/>
              </a:ext>
            </a:extLst>
          </p:cNvPr>
          <p:cNvSpPr txBox="1"/>
          <p:nvPr/>
        </p:nvSpPr>
        <p:spPr>
          <a:xfrm>
            <a:off x="160335" y="2091359"/>
            <a:ext cx="2058256" cy="1200329"/>
          </a:xfrm>
          <a:prstGeom prst="rect">
            <a:avLst/>
          </a:prstGeom>
          <a:noFill/>
        </p:spPr>
        <p:txBody>
          <a:bodyPr wrap="none" rtlCol="0">
            <a:spAutoFit/>
          </a:bodyPr>
          <a:lstStyle/>
          <a:p>
            <a:pPr marL="342900" indent="-342900">
              <a:buFont typeface="+mj-lt"/>
              <a:buAutoNum type="arabicPeriod"/>
            </a:pPr>
            <a:r>
              <a:rPr lang="en-GB" dirty="0"/>
              <a:t>Maria </a:t>
            </a:r>
            <a:r>
              <a:rPr lang="en-GB" dirty="0" err="1"/>
              <a:t>Socolescu</a:t>
            </a:r>
            <a:endParaRPr lang="en-GB" dirty="0"/>
          </a:p>
          <a:p>
            <a:pPr marL="342900" indent="-342900">
              <a:buFont typeface="+mj-lt"/>
              <a:buAutoNum type="arabicPeriod"/>
            </a:pPr>
            <a:r>
              <a:rPr lang="en-GB" dirty="0"/>
              <a:t>Theodora Maria</a:t>
            </a:r>
          </a:p>
          <a:p>
            <a:pPr marL="342900" indent="-342900">
              <a:buFont typeface="+mj-lt"/>
              <a:buAutoNum type="arabicPeriod"/>
            </a:pPr>
            <a:r>
              <a:rPr lang="en-GB" dirty="0" err="1"/>
              <a:t>Timea</a:t>
            </a:r>
            <a:r>
              <a:rPr lang="en-GB" dirty="0"/>
              <a:t> </a:t>
            </a:r>
            <a:r>
              <a:rPr lang="en-GB" dirty="0" err="1"/>
              <a:t>Renik</a:t>
            </a:r>
            <a:endParaRPr lang="en-GB" dirty="0"/>
          </a:p>
          <a:p>
            <a:pPr marL="342900" indent="-342900">
              <a:buFont typeface="+mj-lt"/>
              <a:buAutoNum type="arabicPeriod"/>
            </a:pPr>
            <a:r>
              <a:rPr lang="en-GB" dirty="0"/>
              <a:t>Farzana Miah</a:t>
            </a:r>
          </a:p>
        </p:txBody>
      </p:sp>
      <p:sp>
        <p:nvSpPr>
          <p:cNvPr id="11" name="TextBox 10">
            <a:extLst>
              <a:ext uri="{FF2B5EF4-FFF2-40B4-BE49-F238E27FC236}">
                <a16:creationId xmlns:a16="http://schemas.microsoft.com/office/drawing/2014/main" id="{BFBDF479-5302-E948-A02F-F25480C693DC}"/>
              </a:ext>
            </a:extLst>
          </p:cNvPr>
          <p:cNvSpPr txBox="1"/>
          <p:nvPr/>
        </p:nvSpPr>
        <p:spPr>
          <a:xfrm>
            <a:off x="160335" y="1762721"/>
            <a:ext cx="6583982" cy="369332"/>
          </a:xfrm>
          <a:prstGeom prst="rect">
            <a:avLst/>
          </a:prstGeom>
          <a:noFill/>
        </p:spPr>
        <p:txBody>
          <a:bodyPr wrap="none" rtlCol="0">
            <a:spAutoFit/>
          </a:bodyPr>
          <a:lstStyle/>
          <a:p>
            <a:r>
              <a:rPr lang="en-GB" dirty="0"/>
              <a:t>This assignment was done and presented by the following students :</a:t>
            </a:r>
          </a:p>
        </p:txBody>
      </p:sp>
      <p:sp>
        <p:nvSpPr>
          <p:cNvPr id="12" name="TextBox 11">
            <a:extLst>
              <a:ext uri="{FF2B5EF4-FFF2-40B4-BE49-F238E27FC236}">
                <a16:creationId xmlns:a16="http://schemas.microsoft.com/office/drawing/2014/main" id="{10C94C9C-C96B-FD41-8E74-64402B363E5D}"/>
              </a:ext>
            </a:extLst>
          </p:cNvPr>
          <p:cNvSpPr txBox="1"/>
          <p:nvPr/>
        </p:nvSpPr>
        <p:spPr>
          <a:xfrm>
            <a:off x="2747423" y="766862"/>
            <a:ext cx="6697154" cy="369332"/>
          </a:xfrm>
          <a:prstGeom prst="rect">
            <a:avLst/>
          </a:prstGeom>
          <a:noFill/>
        </p:spPr>
        <p:txBody>
          <a:bodyPr wrap="none" rtlCol="0">
            <a:spAutoFit/>
          </a:bodyPr>
          <a:lstStyle/>
          <a:p>
            <a:r>
              <a:rPr lang="en-GB" dirty="0">
                <a:solidFill>
                  <a:srgbClr val="FF0000"/>
                </a:solidFill>
              </a:rPr>
              <a:t>Modern technology and electronics created by Samsung Organisation</a:t>
            </a:r>
          </a:p>
        </p:txBody>
      </p:sp>
      <p:sp>
        <p:nvSpPr>
          <p:cNvPr id="13" name="TextBox 12">
            <a:extLst>
              <a:ext uri="{FF2B5EF4-FFF2-40B4-BE49-F238E27FC236}">
                <a16:creationId xmlns:a16="http://schemas.microsoft.com/office/drawing/2014/main" id="{48728921-7243-E147-88E2-8C3F7BBFA9E1}"/>
              </a:ext>
            </a:extLst>
          </p:cNvPr>
          <p:cNvSpPr txBox="1"/>
          <p:nvPr/>
        </p:nvSpPr>
        <p:spPr>
          <a:xfrm>
            <a:off x="160335" y="3282370"/>
            <a:ext cx="6942478" cy="369332"/>
          </a:xfrm>
          <a:prstGeom prst="rect">
            <a:avLst/>
          </a:prstGeom>
          <a:noFill/>
        </p:spPr>
        <p:txBody>
          <a:bodyPr wrap="none" rtlCol="0">
            <a:spAutoFit/>
          </a:bodyPr>
          <a:lstStyle/>
          <a:p>
            <a:r>
              <a:rPr lang="en-GB" dirty="0">
                <a:solidFill>
                  <a:srgbClr val="0070C0"/>
                </a:solidFill>
              </a:rPr>
              <a:t>The assignment includes the following information in the content table :</a:t>
            </a:r>
          </a:p>
        </p:txBody>
      </p:sp>
      <p:sp>
        <p:nvSpPr>
          <p:cNvPr id="14" name="TextBox 13">
            <a:extLst>
              <a:ext uri="{FF2B5EF4-FFF2-40B4-BE49-F238E27FC236}">
                <a16:creationId xmlns:a16="http://schemas.microsoft.com/office/drawing/2014/main" id="{D557E7CB-D95D-2A48-A2CA-97B9E755151A}"/>
              </a:ext>
            </a:extLst>
          </p:cNvPr>
          <p:cNvSpPr txBox="1"/>
          <p:nvPr/>
        </p:nvSpPr>
        <p:spPr>
          <a:xfrm>
            <a:off x="169473" y="3651702"/>
            <a:ext cx="2577950" cy="2031325"/>
          </a:xfrm>
          <a:prstGeom prst="rect">
            <a:avLst/>
          </a:prstGeom>
          <a:noFill/>
        </p:spPr>
        <p:txBody>
          <a:bodyPr wrap="none" rtlCol="0">
            <a:spAutoFit/>
          </a:bodyPr>
          <a:lstStyle/>
          <a:p>
            <a:pPr marL="342900" indent="-342900">
              <a:buFont typeface="+mj-lt"/>
              <a:buAutoNum type="arabicPeriod"/>
            </a:pPr>
            <a:r>
              <a:rPr lang="en-GB" dirty="0"/>
              <a:t>Introduction </a:t>
            </a:r>
          </a:p>
          <a:p>
            <a:pPr marL="342900" indent="-342900">
              <a:buFont typeface="+mj-lt"/>
              <a:buAutoNum type="arabicPeriod"/>
            </a:pPr>
            <a:r>
              <a:rPr lang="en-GB" dirty="0"/>
              <a:t>Company Background</a:t>
            </a:r>
          </a:p>
          <a:p>
            <a:pPr marL="342900" indent="-342900">
              <a:buFont typeface="+mj-lt"/>
              <a:buAutoNum type="arabicPeriod"/>
            </a:pPr>
            <a:r>
              <a:rPr lang="en-GB" dirty="0"/>
              <a:t>Challenges</a:t>
            </a:r>
          </a:p>
          <a:p>
            <a:pPr marL="342900" indent="-342900">
              <a:buFont typeface="+mj-lt"/>
              <a:buAutoNum type="arabicPeriod"/>
            </a:pPr>
            <a:r>
              <a:rPr lang="en-GB" dirty="0"/>
              <a:t>Conclusion</a:t>
            </a:r>
          </a:p>
          <a:p>
            <a:pPr marL="342900" indent="-342900">
              <a:buFont typeface="+mj-lt"/>
              <a:buAutoNum type="arabicPeriod"/>
            </a:pPr>
            <a:r>
              <a:rPr lang="en-GB" dirty="0"/>
              <a:t>References</a:t>
            </a:r>
          </a:p>
          <a:p>
            <a:pPr marL="342900" indent="-342900">
              <a:buFont typeface="+mj-lt"/>
              <a:buAutoNum type="arabicPeriod"/>
            </a:pPr>
            <a:endParaRPr lang="en-GB" dirty="0"/>
          </a:p>
          <a:p>
            <a:pPr marL="342900" indent="-342900">
              <a:buFont typeface="+mj-lt"/>
              <a:buAutoNum type="arabicPeriod"/>
            </a:pPr>
            <a:endParaRPr lang="en-GB" dirty="0"/>
          </a:p>
        </p:txBody>
      </p:sp>
      <p:pic>
        <p:nvPicPr>
          <p:cNvPr id="1026" name="Picture 2" descr="Value Chain Analysis of Samsung - notesmatic">
            <a:extLst>
              <a:ext uri="{FF2B5EF4-FFF2-40B4-BE49-F238E27FC236}">
                <a16:creationId xmlns:a16="http://schemas.microsoft.com/office/drawing/2014/main" id="{BDB02207-1345-2846-BF86-53F90A49CB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1593" y="3115653"/>
            <a:ext cx="4980407" cy="2567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178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CEB0A98-CDB7-CA4A-947D-43B99A6394F8}"/>
              </a:ext>
            </a:extLst>
          </p:cNvPr>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1">
                <a:solidFill>
                  <a:schemeClr val="bg1"/>
                </a:solidFill>
                <a:latin typeface="+mj-lt"/>
                <a:ea typeface="+mj-ea"/>
                <a:cs typeface="+mj-cs"/>
              </a:rPr>
              <a:t>Introduction</a:t>
            </a:r>
          </a:p>
        </p:txBody>
      </p:sp>
      <p:pic>
        <p:nvPicPr>
          <p:cNvPr id="3074" name="Picture 2" descr="Samsung electronics">
            <a:extLst>
              <a:ext uri="{FF2B5EF4-FFF2-40B4-BE49-F238E27FC236}">
                <a16:creationId xmlns:a16="http://schemas.microsoft.com/office/drawing/2014/main" id="{6C886FDF-9FD8-C54E-9EBB-4927A41893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62" r="-3" b="-3"/>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B6BDC4E2-5B65-5A44-BB0E-E7369B7F51BB}"/>
              </a:ext>
            </a:extLst>
          </p:cNvPr>
          <p:cNvSpPr/>
          <p:nvPr/>
        </p:nvSpPr>
        <p:spPr>
          <a:xfrm>
            <a:off x="7546848" y="2516777"/>
            <a:ext cx="3803904" cy="3660185"/>
          </a:xfrm>
          <a:prstGeom prst="rect">
            <a:avLst/>
          </a:prstGeom>
        </p:spPr>
        <p:txBody>
          <a:bodyPr vert="horz" lIns="91440" tIns="45720" rIns="91440" bIns="45720" rtlCol="0" anchor="ctr">
            <a:normAutofit/>
          </a:bodyPr>
          <a:lstStyle/>
          <a:p>
            <a:pPr indent="-228600">
              <a:lnSpc>
                <a:spcPct val="90000"/>
              </a:lnSpc>
              <a:spcBef>
                <a:spcPts val="2400"/>
              </a:spcBef>
              <a:buFont typeface="Arial" panose="020B0604020202020204" pitchFamily="34" charset="0"/>
              <a:buChar char="•"/>
            </a:pPr>
            <a:r>
              <a:rPr lang="en-US" sz="1200" b="1"/>
              <a:t>Introduction</a:t>
            </a:r>
            <a:endParaRPr lang="en-US" sz="1200" b="1">
              <a:effectLst/>
            </a:endParaRPr>
          </a:p>
          <a:p>
            <a:pPr indent="-228600">
              <a:lnSpc>
                <a:spcPct val="90000"/>
              </a:lnSpc>
              <a:spcAft>
                <a:spcPts val="1000"/>
              </a:spcAft>
              <a:buFont typeface="Arial" panose="020B0604020202020204" pitchFamily="34" charset="0"/>
              <a:buChar char="•"/>
            </a:pPr>
            <a:r>
              <a:rPr lang="en-US" sz="1200"/>
              <a:t>The assignment deals with various organizational aspects of one of the world's largest electronic organizations Samsung. The organization also deals with various aspects like what aspects of challenges does the organization has faced before the introduction of modern technology. </a:t>
            </a:r>
          </a:p>
          <a:p>
            <a:pPr indent="-228600">
              <a:lnSpc>
                <a:spcPct val="90000"/>
              </a:lnSpc>
              <a:spcAft>
                <a:spcPts val="1000"/>
              </a:spcAft>
              <a:buFont typeface="Arial" panose="020B0604020202020204" pitchFamily="34" charset="0"/>
              <a:buChar char="•"/>
            </a:pPr>
            <a:r>
              <a:rPr lang="en-US" sz="1200" b="1"/>
              <a:t>Company background </a:t>
            </a:r>
            <a:endParaRPr lang="en-US" sz="1200"/>
          </a:p>
          <a:p>
            <a:pPr indent="-228600">
              <a:lnSpc>
                <a:spcPct val="90000"/>
              </a:lnSpc>
              <a:spcAft>
                <a:spcPts val="1000"/>
              </a:spcAft>
              <a:buFont typeface="Arial" panose="020B0604020202020204" pitchFamily="34" charset="0"/>
              <a:buChar char="•"/>
            </a:pPr>
            <a:r>
              <a:rPr lang="en-US" sz="1200"/>
              <a:t>The organization was founded in the year 1938 In the month of March. The organization has the 8th most global value and an annual turnover of 200 billion. Its a multinational organization and has its operations in a wide variety of countries including the United Kingdom as well. It's an electronic-based organization and deals with a wide variety of electronic devices. Its also, one of the world's largest electronic organizations with a number of 2,87,439 people serving the organization. The organization previously use to deal with various sorts of textiles, insurance issues and later switched to electronics in the late 1960s (Samsung uk, 2021). </a:t>
            </a:r>
          </a:p>
        </p:txBody>
      </p:sp>
    </p:spTree>
    <p:extLst>
      <p:ext uri="{BB962C8B-B14F-4D97-AF65-F5344CB8AC3E}">
        <p14:creationId xmlns:p14="http://schemas.microsoft.com/office/powerpoint/2010/main" val="1829052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amsung has started Galaxy S10 mass production - GSMArena.com news">
            <a:extLst>
              <a:ext uri="{FF2B5EF4-FFF2-40B4-BE49-F238E27FC236}">
                <a16:creationId xmlns:a16="http://schemas.microsoft.com/office/drawing/2014/main" id="{EF63C412-39E1-8142-9201-C96032587E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876"/>
          <a:stretch/>
        </p:blipFill>
        <p:spPr bwMode="auto">
          <a:xfrm>
            <a:off x="1" y="0"/>
            <a:ext cx="9669656" cy="685800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6F74BFB7-DE44-8945-B533-94627DF001D0}"/>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Challenges</a:t>
            </a:r>
          </a:p>
        </p:txBody>
      </p:sp>
      <p:sp>
        <p:nvSpPr>
          <p:cNvPr id="10" name="Rectangle 9">
            <a:extLst>
              <a:ext uri="{FF2B5EF4-FFF2-40B4-BE49-F238E27FC236}">
                <a16:creationId xmlns:a16="http://schemas.microsoft.com/office/drawing/2014/main" id="{DBD1ADF6-4FC2-0141-9F6D-0DBB912E7E0E}"/>
              </a:ext>
            </a:extLst>
          </p:cNvPr>
          <p:cNvSpPr/>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sz="1600" b="1" dirty="0"/>
              <a:t>Production</a:t>
            </a:r>
            <a:r>
              <a:rPr lang="en-US" sz="1600" dirty="0"/>
              <a:t>- Before the introduction of the modern and well-equipped technology organizations such as Samsung had faced a lot of issues in terms of production of their products and had to deal with the quality as well. The organization was previously dependent totally on human aspects of production which was very time-consuming and had to deal with low-quality products as well. Aspects such as artificial intelligence and machine learning have improved the way of production in organizations such as Samsung. </a:t>
            </a:r>
            <a:r>
              <a:rPr lang="en-US" sz="1600" dirty="0" err="1"/>
              <a:t>Eg</a:t>
            </a:r>
            <a:r>
              <a:rPr lang="en-US" sz="1600" dirty="0"/>
              <a:t>- After the modernization of technology, Samsung introduced a 4K ultra HD TV (</a:t>
            </a:r>
            <a:r>
              <a:rPr lang="en-US" sz="1600" dirty="0" err="1"/>
              <a:t>Zfat</a:t>
            </a:r>
            <a:r>
              <a:rPr lang="en-US" sz="1600" dirty="0"/>
              <a:t>, 2021). </a:t>
            </a:r>
          </a:p>
        </p:txBody>
      </p:sp>
    </p:spTree>
    <p:extLst>
      <p:ext uri="{BB962C8B-B14F-4D97-AF65-F5344CB8AC3E}">
        <p14:creationId xmlns:p14="http://schemas.microsoft.com/office/powerpoint/2010/main" val="157240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B9A7DE2-76F5-4343-9B0E-D45D3319BC8B}"/>
              </a:ext>
            </a:extLst>
          </p:cNvPr>
          <p:cNvSpPr/>
          <p:nvPr/>
        </p:nvSpPr>
        <p:spPr>
          <a:xfrm>
            <a:off x="0" y="78060"/>
            <a:ext cx="12192000" cy="2120004"/>
          </a:xfrm>
          <a:prstGeom prst="rect">
            <a:avLst/>
          </a:prstGeom>
        </p:spPr>
        <p:txBody>
          <a:bodyPr wrap="square">
            <a:spAutoFit/>
          </a:bodyPr>
          <a:lstStyle/>
          <a:p>
            <a:pPr algn="just">
              <a:lnSpc>
                <a:spcPct val="150000"/>
              </a:lnSpc>
              <a:spcAft>
                <a:spcPts val="1000"/>
              </a:spcAft>
            </a:pPr>
            <a:r>
              <a:rPr lang="en-US" b="1" dirty="0">
                <a:solidFill>
                  <a:srgbClr val="000000"/>
                </a:solidFill>
                <a:latin typeface="Times New Roman" panose="02020603050405020304" pitchFamily="18" charset="0"/>
                <a:ea typeface="Calibri" panose="020F0502020204030204" pitchFamily="34" charset="0"/>
              </a:rPr>
              <a:t>Cost efficiency</a:t>
            </a:r>
            <a:r>
              <a:rPr lang="en-US" dirty="0">
                <a:solidFill>
                  <a:srgbClr val="000000"/>
                </a:solidFill>
                <a:latin typeface="Times New Roman" panose="02020603050405020304" pitchFamily="18" charset="0"/>
                <a:ea typeface="Calibri" panose="020F0502020204030204" pitchFamily="34" charset="0"/>
              </a:rPr>
              <a:t>- Human means of production were not cost-effective as well as the number of people required for producing a single product was more. A single machine does a job of </a:t>
            </a:r>
            <a:r>
              <a:rPr lang="en-US" dirty="0" err="1">
                <a:solidFill>
                  <a:srgbClr val="000000"/>
                </a:solidFill>
                <a:latin typeface="Times New Roman" panose="02020603050405020304" pitchFamily="18" charset="0"/>
                <a:ea typeface="Calibri" panose="020F0502020204030204" pitchFamily="34" charset="0"/>
              </a:rPr>
              <a:t>approx</a:t>
            </a:r>
            <a:r>
              <a:rPr lang="en-US" dirty="0">
                <a:solidFill>
                  <a:srgbClr val="000000"/>
                </a:solidFill>
                <a:latin typeface="Times New Roman" panose="02020603050405020304" pitchFamily="18" charset="0"/>
                <a:ea typeface="Calibri" panose="020F0502020204030204" pitchFamily="34" charset="0"/>
              </a:rPr>
              <a:t> 4 employees which is cost-efficient. After the introduction of modern technology, the organization has diversified its line of segments as well such as in Samsung watches, tablets, laptops, and so on. Aspects such as IoT help a lot in the aspects of production and is cost-effective as well from an organizational point of view (Samsung Electronics America, 2021).</a:t>
            </a:r>
            <a:endParaRPr lang="en-GB" dirty="0">
              <a:solidFill>
                <a:srgbClr val="000000"/>
              </a:solidFill>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429197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70">
            <a:extLst>
              <a:ext uri="{FF2B5EF4-FFF2-40B4-BE49-F238E27FC236}">
                <a16:creationId xmlns:a16="http://schemas.microsoft.com/office/drawing/2014/main" id="{AC5782D3-6CED-43A7-BE35-09C48F809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1" name="Freeform 6">
            <a:extLst>
              <a:ext uri="{FF2B5EF4-FFF2-40B4-BE49-F238E27FC236}">
                <a16:creationId xmlns:a16="http://schemas.microsoft.com/office/drawing/2014/main" id="{6721F593-ECD2-4B5B-AAE4-0866A4CDC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
            <a:extLst>
              <a:ext uri="{FF2B5EF4-FFF2-40B4-BE49-F238E27FC236}">
                <a16:creationId xmlns:a16="http://schemas.microsoft.com/office/drawing/2014/main" id="{71DEE99F-D18C-4025-BA3F-CEBF5258E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976FA5D9-3A7C-4FA7-9BA8-1905D703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098" name="Picture 2" descr="Pramotional strategy of samsung">
            <a:extLst>
              <a:ext uri="{FF2B5EF4-FFF2-40B4-BE49-F238E27FC236}">
                <a16:creationId xmlns:a16="http://schemas.microsoft.com/office/drawing/2014/main" id="{6BC6F3F9-8824-3944-8528-07118608B3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27" r="1417" b="-2"/>
          <a:stretch/>
        </p:blipFill>
        <p:spPr bwMode="auto">
          <a:xfrm>
            <a:off x="804101" y="804101"/>
            <a:ext cx="6730556" cy="524979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6C5D8405-EBA8-644D-A157-4AE43897A486}"/>
              </a:ext>
            </a:extLst>
          </p:cNvPr>
          <p:cNvSpPr/>
          <p:nvPr/>
        </p:nvSpPr>
        <p:spPr>
          <a:xfrm>
            <a:off x="7835105" y="3072208"/>
            <a:ext cx="3264916" cy="2660684"/>
          </a:xfrm>
          <a:prstGeom prst="rect">
            <a:avLst/>
          </a:prstGeom>
        </p:spPr>
        <p:txBody>
          <a:bodyPr vert="horz" lIns="91440" tIns="45720" rIns="91440" bIns="45720" rtlCol="0" anchor="t">
            <a:normAutofit/>
          </a:bodyPr>
          <a:lstStyle/>
          <a:p>
            <a:pPr indent="-228600">
              <a:lnSpc>
                <a:spcPct val="90000"/>
              </a:lnSpc>
              <a:spcAft>
                <a:spcPts val="1000"/>
              </a:spcAft>
              <a:buFont typeface="Arial" panose="020B0604020202020204" pitchFamily="34" charset="0"/>
              <a:buChar char="•"/>
            </a:pPr>
            <a:r>
              <a:rPr lang="en-US" sz="1400" b="1">
                <a:solidFill>
                  <a:srgbClr val="FFFFFF"/>
                </a:solidFill>
              </a:rPr>
              <a:t>Promotion</a:t>
            </a:r>
            <a:r>
              <a:rPr lang="en-US" sz="1400">
                <a:solidFill>
                  <a:srgbClr val="FFFFFF"/>
                </a:solidFill>
              </a:rPr>
              <a:t>- Before the advancements of technology the organization also, had to work a lot in terms of its promotion. The previous process of promotion required a huge amount of investments as well. But with the introduction of social media, the aspects of promotion have been turned out to be effective and is cost-effective as well. Such aspects have also, impacted their rate of profits as well which is now around $6.39 trillion and has increased around 6% than previous times (Samsung global, 2021). </a:t>
            </a:r>
          </a:p>
        </p:txBody>
      </p:sp>
      <p:sp>
        <p:nvSpPr>
          <p:cNvPr id="79" name="Rectangle 8">
            <a:extLst>
              <a:ext uri="{FF2B5EF4-FFF2-40B4-BE49-F238E27FC236}">
                <a16:creationId xmlns:a16="http://schemas.microsoft.com/office/drawing/2014/main" id="{4652D57C-331F-43B8-9C07-69FBA9C02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71258" y="1530154"/>
            <a:ext cx="520741"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65663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DDD4EAA-1011-354A-99CE-771F5DEC4516}"/>
              </a:ext>
            </a:extLst>
          </p:cNvPr>
          <p:cNvSpPr/>
          <p:nvPr/>
        </p:nvSpPr>
        <p:spPr>
          <a:xfrm>
            <a:off x="0" y="0"/>
            <a:ext cx="12192000" cy="2535502"/>
          </a:xfrm>
          <a:prstGeom prst="rect">
            <a:avLst/>
          </a:prstGeom>
        </p:spPr>
        <p:txBody>
          <a:bodyPr wrap="square">
            <a:spAutoFit/>
          </a:bodyPr>
          <a:lstStyle/>
          <a:p>
            <a:pPr algn="just">
              <a:lnSpc>
                <a:spcPct val="150000"/>
              </a:lnSpc>
              <a:spcBef>
                <a:spcPts val="2400"/>
              </a:spcBef>
            </a:pPr>
            <a:r>
              <a:rPr lang="en-US"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Conclusion</a:t>
            </a:r>
            <a:endParaRPr lang="en-GB" sz="2000" b="1" kern="0" dirty="0">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rgbClr val="000000"/>
                </a:solidFill>
                <a:latin typeface="Times New Roman" panose="02020603050405020304" pitchFamily="18" charset="0"/>
                <a:ea typeface="Calibri" panose="020F0502020204030204" pitchFamily="34" charset="0"/>
              </a:rPr>
              <a:t>The assignment mainly deals with various organizational approaches of Samsung and what were the prospects of challenges the organization used to face before the introduction of modern and well-equipped technologies such as social media, IoT, artificial intelligence and machine learning, and so on. The organization had to deal with various aspects of challenges such as production which was not cost-effective and time-efficient, issues such as cost efficiency were also, there along with issues of promotion as well. </a:t>
            </a:r>
            <a:endParaRPr lang="en-GB" dirty="0">
              <a:solidFill>
                <a:srgbClr val="000000"/>
              </a:solidFill>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986195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DB07E-31DD-1A4C-A6AB-53BFB03ACBD9}"/>
              </a:ext>
            </a:extLst>
          </p:cNvPr>
          <p:cNvSpPr>
            <a:spLocks noGrp="1"/>
          </p:cNvSpPr>
          <p:nvPr>
            <p:ph type="title"/>
          </p:nvPr>
        </p:nvSpPr>
        <p:spPr>
          <a:xfrm>
            <a:off x="838201" y="365125"/>
            <a:ext cx="2128024" cy="437763"/>
          </a:xfrm>
        </p:spPr>
        <p:txBody>
          <a:bodyPr>
            <a:normAutofit fontScale="90000"/>
          </a:bodyPr>
          <a:lstStyle/>
          <a:p>
            <a:r>
              <a:rPr lang="en-GB" sz="2800" dirty="0"/>
              <a:t>References </a:t>
            </a:r>
          </a:p>
        </p:txBody>
      </p:sp>
      <p:sp>
        <p:nvSpPr>
          <p:cNvPr id="3" name="Content Placeholder 2">
            <a:extLst>
              <a:ext uri="{FF2B5EF4-FFF2-40B4-BE49-F238E27FC236}">
                <a16:creationId xmlns:a16="http://schemas.microsoft.com/office/drawing/2014/main" id="{F3B92597-2448-F24C-96AA-2737BBA479C2}"/>
              </a:ext>
            </a:extLst>
          </p:cNvPr>
          <p:cNvSpPr>
            <a:spLocks noGrp="1"/>
          </p:cNvSpPr>
          <p:nvPr>
            <p:ph idx="1"/>
          </p:nvPr>
        </p:nvSpPr>
        <p:spPr>
          <a:xfrm>
            <a:off x="379141" y="802888"/>
            <a:ext cx="10974659" cy="5374075"/>
          </a:xfrm>
        </p:spPr>
        <p:txBody>
          <a:bodyPr>
            <a:normAutofit fontScale="92500" lnSpcReduction="10000"/>
          </a:bodyPr>
          <a:lstStyle/>
          <a:p>
            <a:r>
              <a:rPr lang="en-US" dirty="0"/>
              <a:t>Samsung Electronics America. 2021. </a:t>
            </a:r>
            <a:r>
              <a:rPr lang="en-US" i="1" dirty="0"/>
              <a:t>Internet of Things: IoT Solutions &amp; Technologies | Samsung Business</a:t>
            </a:r>
            <a:r>
              <a:rPr lang="en-US" dirty="0"/>
              <a:t>. [online] Available at: &lt;https://</a:t>
            </a:r>
            <a:r>
              <a:rPr lang="en-US" dirty="0" err="1"/>
              <a:t>www.samsung.com</a:t>
            </a:r>
            <a:r>
              <a:rPr lang="en-US" dirty="0"/>
              <a:t>/us/business/solutions/topics/</a:t>
            </a:r>
            <a:r>
              <a:rPr lang="en-US" dirty="0" err="1"/>
              <a:t>iot</a:t>
            </a:r>
            <a:r>
              <a:rPr lang="en-US" dirty="0"/>
              <a:t>/&gt; [Accessed 28 July 2021].</a:t>
            </a:r>
            <a:endParaRPr lang="en-GB" dirty="0"/>
          </a:p>
          <a:p>
            <a:r>
              <a:rPr lang="en-US" dirty="0"/>
              <a:t>Samsung global. 2021. </a:t>
            </a:r>
            <a:r>
              <a:rPr lang="en-US" i="1" dirty="0"/>
              <a:t>Sustainability Reports │ Financial Information │ Investor Relations │ Samsung Global</a:t>
            </a:r>
            <a:r>
              <a:rPr lang="en-US" dirty="0"/>
              <a:t>. [online] Available at: &lt;https://</a:t>
            </a:r>
            <a:r>
              <a:rPr lang="en-US" dirty="0" err="1"/>
              <a:t>www.samsung.com</a:t>
            </a:r>
            <a:r>
              <a:rPr lang="en-US" dirty="0"/>
              <a:t>/global/</a:t>
            </a:r>
            <a:r>
              <a:rPr lang="en-US" dirty="0" err="1"/>
              <a:t>ir</a:t>
            </a:r>
            <a:r>
              <a:rPr lang="en-US" dirty="0"/>
              <a:t>/reports-disclosures/sustainability-reports/&gt; [Accessed 28 July 2021].</a:t>
            </a:r>
            <a:endParaRPr lang="en-GB" dirty="0"/>
          </a:p>
          <a:p>
            <a:r>
              <a:rPr lang="en-US" dirty="0"/>
              <a:t>Samsung </a:t>
            </a:r>
            <a:r>
              <a:rPr lang="en-US" dirty="0" err="1"/>
              <a:t>uk</a:t>
            </a:r>
            <a:r>
              <a:rPr lang="en-US" dirty="0"/>
              <a:t>. 2021. </a:t>
            </a:r>
            <a:r>
              <a:rPr lang="en-US" i="1" dirty="0"/>
              <a:t>Samsung UK | Mobile | Home Electronics | Home Appliances | TV</a:t>
            </a:r>
            <a:r>
              <a:rPr lang="en-US" dirty="0"/>
              <a:t>. [online] Available at: &lt;https://</a:t>
            </a:r>
            <a:r>
              <a:rPr lang="en-US" dirty="0" err="1"/>
              <a:t>www.samsung.com</a:t>
            </a:r>
            <a:r>
              <a:rPr lang="en-US" dirty="0"/>
              <a:t>/</a:t>
            </a:r>
            <a:r>
              <a:rPr lang="en-US" dirty="0" err="1"/>
              <a:t>uk</a:t>
            </a:r>
            <a:r>
              <a:rPr lang="en-US" dirty="0"/>
              <a:t>/&gt; [Accessed 28 July 2021].</a:t>
            </a:r>
            <a:endParaRPr lang="en-GB" dirty="0"/>
          </a:p>
          <a:p>
            <a:r>
              <a:rPr lang="en-US" dirty="0" err="1"/>
              <a:t>Zfat</a:t>
            </a:r>
            <a:r>
              <a:rPr lang="en-US" dirty="0"/>
              <a:t>, N., 2021. </a:t>
            </a:r>
            <a:r>
              <a:rPr lang="en-US" i="1" dirty="0"/>
              <a:t>The Biggest Obstacles Facing Businesses in 2020</a:t>
            </a:r>
            <a:r>
              <a:rPr lang="en-US" dirty="0"/>
              <a:t>. [online] Samsung Business Insights. Available at: &lt;https://</a:t>
            </a:r>
            <a:r>
              <a:rPr lang="en-US" dirty="0" err="1"/>
              <a:t>insights.samsung.com</a:t>
            </a:r>
            <a:r>
              <a:rPr lang="en-US" dirty="0"/>
              <a:t>/2019/12/11/the-biggest-obstacles-facing-businesses-in-2020/&gt; [Accessed 28 July 2021].</a:t>
            </a:r>
            <a:endParaRPr lang="en-GB" dirty="0"/>
          </a:p>
          <a:p>
            <a:endParaRPr lang="en-GB" dirty="0"/>
          </a:p>
        </p:txBody>
      </p:sp>
    </p:spTree>
    <p:extLst>
      <p:ext uri="{BB962C8B-B14F-4D97-AF65-F5344CB8AC3E}">
        <p14:creationId xmlns:p14="http://schemas.microsoft.com/office/powerpoint/2010/main" val="413679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172</TotalTime>
  <Words>768</Words>
  <Application>Microsoft Macintosh PowerPoint</Application>
  <PresentationFormat>Widescreen</PresentationFormat>
  <Paragraphs>29</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Cambria</vt:lpstr>
      <vt:lpstr>Times New Roman</vt:lpstr>
      <vt:lpstr>Office Theme</vt:lpstr>
      <vt:lpstr>Academic and Employability Skills</vt:lpstr>
      <vt:lpstr>PowerPoint Presentation</vt:lpstr>
      <vt:lpstr>PowerPoint Presentation</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Lucian Madalin Socolescu</dc:creator>
  <cp:lastModifiedBy>Lucian Madalin Socolescu</cp:lastModifiedBy>
  <cp:revision>12</cp:revision>
  <dcterms:created xsi:type="dcterms:W3CDTF">2021-08-17T10:37:17Z</dcterms:created>
  <dcterms:modified xsi:type="dcterms:W3CDTF">2021-08-17T13:29:31Z</dcterms:modified>
</cp:coreProperties>
</file>