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9" r:id="rId4"/>
    <p:sldId id="263" r:id="rId5"/>
    <p:sldId id="271" r:id="rId6"/>
    <p:sldId id="272" r:id="rId7"/>
    <p:sldId id="273" r:id="rId8"/>
    <p:sldId id="275" r:id="rId9"/>
    <p:sldId id="276" r:id="rId10"/>
    <p:sldId id="270" r:id="rId11"/>
    <p:sldId id="27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65" autoAdjust="0"/>
    <p:restoredTop sz="94660"/>
  </p:normalViewPr>
  <p:slideViewPr>
    <p:cSldViewPr snapToGrid="0">
      <p:cViewPr varScale="1">
        <p:scale>
          <a:sx n="80" d="100"/>
          <a:sy n="80" d="100"/>
        </p:scale>
        <p:origin x="12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FBCF8-CF46-4237-AB19-35AF92CAD5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18E6D3-CB54-40B1-B3C6-EC49920AF0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1B266B-FA11-4404-9512-8A46355B00BA}"/>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5" name="Footer Placeholder 4">
            <a:extLst>
              <a:ext uri="{FF2B5EF4-FFF2-40B4-BE49-F238E27FC236}">
                <a16:creationId xmlns:a16="http://schemas.microsoft.com/office/drawing/2014/main" id="{79649650-112D-4C15-95F0-BA3B15D14C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BB02C8-70F9-4A94-9500-E2FC8882ED25}"/>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2603529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62204-F06A-45C1-837F-727016B401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D9C55A-6409-461A-9950-77FFC9C786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C0AD22-9C5D-42A7-BFAF-4B7E11CF061F}"/>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5" name="Footer Placeholder 4">
            <a:extLst>
              <a:ext uri="{FF2B5EF4-FFF2-40B4-BE49-F238E27FC236}">
                <a16:creationId xmlns:a16="http://schemas.microsoft.com/office/drawing/2014/main" id="{FBE00246-D1DB-4372-853F-C9750F42A0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073B40-83DF-4633-8BFB-57DB04C36544}"/>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3093321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F54C5-B3EF-4EE9-9CD0-8D4BAAC92A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F33EA1-3BCD-4FFB-B6E7-33E32F6F60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9BE277-BEF9-45C0-8ACB-E6AF221F8B95}"/>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5" name="Footer Placeholder 4">
            <a:extLst>
              <a:ext uri="{FF2B5EF4-FFF2-40B4-BE49-F238E27FC236}">
                <a16:creationId xmlns:a16="http://schemas.microsoft.com/office/drawing/2014/main" id="{7CF29034-5ABB-4436-B760-189404CD8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3FA8D6-3398-47F9-9380-1044AA46EA71}"/>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1809621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D966C-A3B2-4DD4-890C-0C458F3E12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3203A5-EED6-4C1E-B28A-8FDB55A4C5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437D5B-8FDC-4665-B319-8025390441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81D697-1244-4FBE-9945-FB6E9A44F88A}"/>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6" name="Footer Placeholder 5">
            <a:extLst>
              <a:ext uri="{FF2B5EF4-FFF2-40B4-BE49-F238E27FC236}">
                <a16:creationId xmlns:a16="http://schemas.microsoft.com/office/drawing/2014/main" id="{2576E349-490D-4341-819F-5CC20A7A6B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801106-0574-4FEF-A29A-FA0F3AC59099}"/>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599711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69AB5-C990-44C0-91A8-49A87021B4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F047EB-6E16-4A31-901C-7169081D66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428146-3204-4A3A-B2F4-49D1FB65DA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A529DE-27C8-492C-8B96-D867E37332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105F79-7EC6-49F1-B49F-3473883B3A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891F91-0A0D-4895-8153-2BBF1266BA41}"/>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8" name="Footer Placeholder 7">
            <a:extLst>
              <a:ext uri="{FF2B5EF4-FFF2-40B4-BE49-F238E27FC236}">
                <a16:creationId xmlns:a16="http://schemas.microsoft.com/office/drawing/2014/main" id="{05ADF2D9-B1F8-402C-9346-914DA81B93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C8D861-447B-4A00-AB21-9D4853F7EE62}"/>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3805161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6B46-96A7-4819-BD0B-53E40FBC58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76BF36-9A91-4D2D-8E80-F7D386C48E70}"/>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4" name="Footer Placeholder 3">
            <a:extLst>
              <a:ext uri="{FF2B5EF4-FFF2-40B4-BE49-F238E27FC236}">
                <a16:creationId xmlns:a16="http://schemas.microsoft.com/office/drawing/2014/main" id="{E325BD06-199A-4DCC-8456-F5A31FB795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BE1FBC-DF41-4711-964A-F46F089D771A}"/>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4005594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DBFAA5-F401-4BB0-88EE-7809ED6D6BAD}"/>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3" name="Footer Placeholder 2">
            <a:extLst>
              <a:ext uri="{FF2B5EF4-FFF2-40B4-BE49-F238E27FC236}">
                <a16:creationId xmlns:a16="http://schemas.microsoft.com/office/drawing/2014/main" id="{FF543004-6F36-4085-B92C-E535B6DFB3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8C5032-6379-4896-AC65-77CB87BA24D6}"/>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408507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BBD8-33D2-488C-8899-BC9B23FB80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24F1A9-6182-40C1-9EE0-5646BF8E69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03B52A-48A9-49A2-9AA1-B144B09FB5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9D84DA-F4E4-464D-AAE0-8A78962D028B}"/>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6" name="Footer Placeholder 5">
            <a:extLst>
              <a:ext uri="{FF2B5EF4-FFF2-40B4-BE49-F238E27FC236}">
                <a16:creationId xmlns:a16="http://schemas.microsoft.com/office/drawing/2014/main" id="{4D9EFCFA-DB98-4482-99FC-84D14BE3E9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9ADB5A-63B4-4BB9-A3FB-ACF1F185340C}"/>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2292471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9B094-B93B-4369-9902-F72008CC26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2002ED-59DC-4DBC-9147-554E17A34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C5EBA6-AC43-4886-8E76-C3D7FC79E2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10323C-19C7-4CDE-BA05-9EEC0DC751C8}"/>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6" name="Footer Placeholder 5">
            <a:extLst>
              <a:ext uri="{FF2B5EF4-FFF2-40B4-BE49-F238E27FC236}">
                <a16:creationId xmlns:a16="http://schemas.microsoft.com/office/drawing/2014/main" id="{EB8944B4-2D4B-4DB3-8692-342402DF30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3871A4-2F05-448D-8706-B1C33853E7FE}"/>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40050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85E42-20B3-49F8-AFF0-CFEA14BBCB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2B2FAB-5003-4FDB-92C9-2927E82E33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30EC38-815D-4B7B-B04B-3F0CF442A482}"/>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5" name="Footer Placeholder 4">
            <a:extLst>
              <a:ext uri="{FF2B5EF4-FFF2-40B4-BE49-F238E27FC236}">
                <a16:creationId xmlns:a16="http://schemas.microsoft.com/office/drawing/2014/main" id="{7371D2FA-837D-4CF9-B75F-6AE7CB159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8B367B-D69A-44A7-88A2-33985D2CC3AD}"/>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231451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57A862-13CF-4061-AAC4-83917FCB89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874C92-92CA-41B7-809F-5139B7B200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D9C99A-B33C-467C-A818-85B2EEDAA7A0}"/>
              </a:ext>
            </a:extLst>
          </p:cNvPr>
          <p:cNvSpPr>
            <a:spLocks noGrp="1"/>
          </p:cNvSpPr>
          <p:nvPr>
            <p:ph type="dt" sz="half" idx="10"/>
          </p:nvPr>
        </p:nvSpPr>
        <p:spPr/>
        <p:txBody>
          <a:bodyPr/>
          <a:lstStyle/>
          <a:p>
            <a:fld id="{37F64F9A-F60B-44E7-AB16-B02082AC524D}" type="datetimeFigureOut">
              <a:rPr lang="en-GB" smtClean="0"/>
              <a:t>14/01/2020</a:t>
            </a:fld>
            <a:endParaRPr lang="en-GB"/>
          </a:p>
        </p:txBody>
      </p:sp>
      <p:sp>
        <p:nvSpPr>
          <p:cNvPr id="5" name="Footer Placeholder 4">
            <a:extLst>
              <a:ext uri="{FF2B5EF4-FFF2-40B4-BE49-F238E27FC236}">
                <a16:creationId xmlns:a16="http://schemas.microsoft.com/office/drawing/2014/main" id="{20F28CCE-34D6-4DDD-9254-837A28EF3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212E3F-E77D-4737-A8E8-0605D04377C8}"/>
              </a:ext>
            </a:extLst>
          </p:cNvPr>
          <p:cNvSpPr>
            <a:spLocks noGrp="1"/>
          </p:cNvSpPr>
          <p:nvPr>
            <p:ph type="sldNum" sz="quarter" idx="12"/>
          </p:nvPr>
        </p:nvSpPr>
        <p:spPr/>
        <p:txBody>
          <a:bodyPr/>
          <a:lstStyle/>
          <a:p>
            <a:fld id="{61B9DA94-7D5D-4840-AFCE-89137C7B8A9C}" type="slidenum">
              <a:rPr lang="en-GB" smtClean="0"/>
              <a:t>‹#›</a:t>
            </a:fld>
            <a:endParaRPr lang="en-GB"/>
          </a:p>
        </p:txBody>
      </p:sp>
    </p:spTree>
    <p:extLst>
      <p:ext uri="{BB962C8B-B14F-4D97-AF65-F5344CB8AC3E}">
        <p14:creationId xmlns:p14="http://schemas.microsoft.com/office/powerpoint/2010/main" val="1047667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AC15EF-80BD-4C20-9CB3-F5C14C60F4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E2AF42-CF9F-431F-91AE-C3E7AA5724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F6484-92B6-4578-827E-E60864C168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F64F9A-F60B-44E7-AB16-B02082AC524D}" type="datetimeFigureOut">
              <a:rPr lang="en-GB" smtClean="0"/>
              <a:t>14/01/2020</a:t>
            </a:fld>
            <a:endParaRPr lang="en-GB"/>
          </a:p>
        </p:txBody>
      </p:sp>
      <p:sp>
        <p:nvSpPr>
          <p:cNvPr id="5" name="Footer Placeholder 4">
            <a:extLst>
              <a:ext uri="{FF2B5EF4-FFF2-40B4-BE49-F238E27FC236}">
                <a16:creationId xmlns:a16="http://schemas.microsoft.com/office/drawing/2014/main" id="{3AB1848B-2A92-4270-B880-DAE8177D49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0D7CCC-A2A8-48D4-BF71-70EB594663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B9DA94-7D5D-4840-AFCE-89137C7B8A9C}" type="slidenum">
              <a:rPr lang="en-GB" smtClean="0"/>
              <a:t>‹#›</a:t>
            </a:fld>
            <a:endParaRPr lang="en-GB"/>
          </a:p>
        </p:txBody>
      </p:sp>
    </p:spTree>
    <p:extLst>
      <p:ext uri="{BB962C8B-B14F-4D97-AF65-F5344CB8AC3E}">
        <p14:creationId xmlns:p14="http://schemas.microsoft.com/office/powerpoint/2010/main" val="855732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implypsychology.org/preoperational.html" TargetMode="External"/><Relationship Id="rId2" Type="http://schemas.openxmlformats.org/officeDocument/2006/relationships/hyperlink" Target="https://web-a-ebscohost-com.ezproxy.uwtsd.ac.uk/ehost/pdfviewer/pdfviewer?vid=1&amp;sid=5b867001-9295-45ce-9039-866cf39424a3%40sdc-v-sessmgr01" TargetMode="External"/><Relationship Id="rId1" Type="http://schemas.openxmlformats.org/officeDocument/2006/relationships/slideLayout" Target="../slideLayouts/slideLayout2.xml"/><Relationship Id="rId4" Type="http://schemas.openxmlformats.org/officeDocument/2006/relationships/hyperlink" Target="http://www2.wmin.ac.uk/eic/learning-skills/cognition/learning_styles/howard_mode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587D7-020F-4F58-824A-6DECF14C0A07}"/>
              </a:ext>
            </a:extLst>
          </p:cNvPr>
          <p:cNvSpPr>
            <a:spLocks noGrp="1"/>
          </p:cNvSpPr>
          <p:nvPr>
            <p:ph type="ctrTitle"/>
          </p:nvPr>
        </p:nvSpPr>
        <p:spPr>
          <a:xfrm>
            <a:off x="6746628" y="1783959"/>
            <a:ext cx="4645250" cy="2889114"/>
          </a:xfrm>
        </p:spPr>
        <p:txBody>
          <a:bodyPr anchor="b">
            <a:normAutofit/>
          </a:bodyPr>
          <a:lstStyle/>
          <a:p>
            <a:pPr algn="l"/>
            <a:r>
              <a:rPr lang="en-GB" dirty="0" err="1"/>
              <a:t>Plantasia</a:t>
            </a:r>
            <a:r>
              <a:rPr lang="en-GB" dirty="0"/>
              <a:t> as a learning environment</a:t>
            </a:r>
          </a:p>
        </p:txBody>
      </p:sp>
      <p:sp>
        <p:nvSpPr>
          <p:cNvPr id="14" name="Freeform: Shape 13">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close up of a lizard&#10;&#10;Description automatically generated">
            <a:extLst>
              <a:ext uri="{FF2B5EF4-FFF2-40B4-BE49-F238E27FC236}">
                <a16:creationId xmlns:a16="http://schemas.microsoft.com/office/drawing/2014/main" id="{C7FC8FAB-B520-4FBB-8D0D-172311424234}"/>
              </a:ext>
            </a:extLst>
          </p:cNvPr>
          <p:cNvPicPr>
            <a:picLocks noChangeAspect="1"/>
          </p:cNvPicPr>
          <p:nvPr/>
        </p:nvPicPr>
        <p:blipFill rotWithShape="1">
          <a:blip r:embed="rId2"/>
          <a:srcRect t="2382" r="-2" b="12235"/>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278341748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6A983-B864-4A4E-9279-B060924415BF}"/>
              </a:ext>
            </a:extLst>
          </p:cNvPr>
          <p:cNvSpPr>
            <a:spLocks noGrp="1"/>
          </p:cNvSpPr>
          <p:nvPr>
            <p:ph type="title"/>
          </p:nvPr>
        </p:nvSpPr>
        <p:spPr>
          <a:xfrm>
            <a:off x="4965430" y="629268"/>
            <a:ext cx="6586491" cy="1286160"/>
          </a:xfrm>
        </p:spPr>
        <p:txBody>
          <a:bodyPr anchor="b">
            <a:normAutofit/>
          </a:bodyPr>
          <a:lstStyle/>
          <a:p>
            <a:r>
              <a:rPr lang="en-GB" dirty="0"/>
              <a:t>Overall environment</a:t>
            </a:r>
          </a:p>
        </p:txBody>
      </p:sp>
      <p:sp>
        <p:nvSpPr>
          <p:cNvPr id="3" name="Content Placeholder 2">
            <a:extLst>
              <a:ext uri="{FF2B5EF4-FFF2-40B4-BE49-F238E27FC236}">
                <a16:creationId xmlns:a16="http://schemas.microsoft.com/office/drawing/2014/main" id="{A376A8B6-69E8-468A-9A11-B84F552FBB8F}"/>
              </a:ext>
            </a:extLst>
          </p:cNvPr>
          <p:cNvSpPr>
            <a:spLocks noGrp="1"/>
          </p:cNvSpPr>
          <p:nvPr>
            <p:ph idx="1"/>
          </p:nvPr>
        </p:nvSpPr>
        <p:spPr>
          <a:xfrm>
            <a:off x="4965431" y="2438400"/>
            <a:ext cx="6586489" cy="3785419"/>
          </a:xfrm>
        </p:spPr>
        <p:txBody>
          <a:bodyPr>
            <a:normAutofit fontScale="92500" lnSpcReduction="20000"/>
          </a:bodyPr>
          <a:lstStyle/>
          <a:p>
            <a:pPr>
              <a:buFontTx/>
              <a:buChar char="-"/>
            </a:pPr>
            <a:r>
              <a:rPr lang="en-GB" sz="1700" dirty="0"/>
              <a:t>An engaging and interactive environment with no fixed order makes use of  the explorative nature of children to facilitate learning. Exemplifies Montessori’s idea of the environment being used to nurture learning naturally and as the learner sees fit. (</a:t>
            </a:r>
            <a:r>
              <a:rPr lang="en-GB" sz="1700" dirty="0" err="1"/>
              <a:t>Gray</a:t>
            </a:r>
            <a:r>
              <a:rPr lang="en-GB" sz="1700" dirty="0"/>
              <a:t>, </a:t>
            </a:r>
            <a:r>
              <a:rPr lang="en-GB" sz="1700" dirty="0" err="1"/>
              <a:t>Macblain</a:t>
            </a:r>
            <a:r>
              <a:rPr lang="en-GB" sz="1700" dirty="0"/>
              <a:t> 2015)</a:t>
            </a:r>
          </a:p>
          <a:p>
            <a:pPr>
              <a:buFontTx/>
              <a:buChar char="-"/>
            </a:pPr>
            <a:r>
              <a:rPr lang="en-GB" sz="1700" dirty="0"/>
              <a:t>However, footsteps on the floor throughout the venue are evidence of Bruner’s thought allowing for scaffolding to take place via a planned route that best allows for the development of knowledge and understanding thus also encompassing Vygotsky’s ZPD. (Smidt 2009)</a:t>
            </a:r>
          </a:p>
          <a:p>
            <a:pPr>
              <a:buFontTx/>
              <a:buChar char="-"/>
            </a:pPr>
            <a:r>
              <a:rPr lang="en-GB" sz="1700" dirty="0"/>
              <a:t>Abundance of exotic flora and fauna further draws on Montessori in that it is a break from the surrounding synthetic world which diminishes the natural emotional connection to nature (Crain 2016)</a:t>
            </a:r>
          </a:p>
          <a:p>
            <a:pPr>
              <a:buFontTx/>
              <a:buChar char="-"/>
            </a:pPr>
            <a:r>
              <a:rPr lang="en-GB" sz="1700" dirty="0"/>
              <a:t>Symbolic nature of individual rooms helps with understanding of the learning outcomes through the use of colour schemes, sounds and smells to be suggestive of the learning outcome and is invocative of Gardener’s theory of multiple intelligences, particularly those of spatial and naturalistic intelligences.(Adcock 2014) Beard and Wilson (2013) argue that positive sensory stimulation benefits the experience allowing the mind to be more alert to stimulus. Also benefits those in Piaget’s preoperational stage </a:t>
            </a:r>
            <a:r>
              <a:rPr lang="en-US" sz="1600" dirty="0"/>
              <a:t>(</a:t>
            </a:r>
            <a:r>
              <a:rPr lang="en-US" sz="1600" dirty="0" err="1"/>
              <a:t>Halpenny</a:t>
            </a:r>
            <a:r>
              <a:rPr lang="en-US" sz="1600" dirty="0"/>
              <a:t>, </a:t>
            </a:r>
            <a:r>
              <a:rPr lang="en-US" sz="1600" dirty="0" err="1"/>
              <a:t>Petterson</a:t>
            </a:r>
            <a:r>
              <a:rPr lang="en-US" sz="1600" dirty="0"/>
              <a:t> 2014)</a:t>
            </a:r>
          </a:p>
          <a:p>
            <a:pPr>
              <a:buFontTx/>
              <a:buChar char="-"/>
            </a:pPr>
            <a:endParaRPr lang="en-GB" sz="1700" dirty="0"/>
          </a:p>
          <a:p>
            <a:pPr>
              <a:buFontTx/>
              <a:buChar char="-"/>
            </a:pPr>
            <a:endParaRPr lang="en-GB" sz="1700" dirty="0"/>
          </a:p>
        </p:txBody>
      </p:sp>
      <p:pic>
        <p:nvPicPr>
          <p:cNvPr id="4" name="Picture 3">
            <a:extLst>
              <a:ext uri="{FF2B5EF4-FFF2-40B4-BE49-F238E27FC236}">
                <a16:creationId xmlns:a16="http://schemas.microsoft.com/office/drawing/2014/main" id="{D8DB661C-50A5-4C63-9ADC-CC27FCB0B304}"/>
              </a:ext>
            </a:extLst>
          </p:cNvPr>
          <p:cNvPicPr>
            <a:picLocks noChangeAspect="1"/>
          </p:cNvPicPr>
          <p:nvPr/>
        </p:nvPicPr>
        <p:blipFill rotWithShape="1">
          <a:blip r:embed="rId2"/>
          <a:srcRect l="987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D724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2234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A3EDD8B-F104-4A55-99F5-E4331DC45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AB268CE-4919-4272-9519-2BF1C993F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18" name="Graphic 17">
            <a:extLst>
              <a:ext uri="{FF2B5EF4-FFF2-40B4-BE49-F238E27FC236}">
                <a16:creationId xmlns:a16="http://schemas.microsoft.com/office/drawing/2014/main" id="{68058C27-89F7-4E4D-9216-DE9D206C38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5400000">
            <a:off x="3354324" y="-2665475"/>
            <a:ext cx="5486400" cy="12188952"/>
          </a:xfrm>
          <a:prstGeom prst="rect">
            <a:avLst/>
          </a:prstGeom>
        </p:spPr>
      </p:pic>
      <p:sp>
        <p:nvSpPr>
          <p:cNvPr id="2" name="Title 1">
            <a:extLst>
              <a:ext uri="{FF2B5EF4-FFF2-40B4-BE49-F238E27FC236}">
                <a16:creationId xmlns:a16="http://schemas.microsoft.com/office/drawing/2014/main" id="{C502A0E3-A50B-4089-A94E-03D7710C20AA}"/>
              </a:ext>
            </a:extLst>
          </p:cNvPr>
          <p:cNvSpPr>
            <a:spLocks noGrp="1"/>
          </p:cNvSpPr>
          <p:nvPr>
            <p:ph type="title"/>
          </p:nvPr>
        </p:nvSpPr>
        <p:spPr>
          <a:xfrm>
            <a:off x="1463040" y="685798"/>
            <a:ext cx="5029200" cy="733428"/>
          </a:xfrm>
        </p:spPr>
        <p:txBody>
          <a:bodyPr vert="horz" lIns="91440" tIns="45720" rIns="91440" bIns="45720" rtlCol="0" anchor="t">
            <a:normAutofit/>
          </a:bodyPr>
          <a:lstStyle/>
          <a:p>
            <a:r>
              <a:rPr lang="en-US" sz="4000" b="1" u="sng" dirty="0"/>
              <a:t>Immersive experiences </a:t>
            </a:r>
          </a:p>
        </p:txBody>
      </p:sp>
      <p:sp>
        <p:nvSpPr>
          <p:cNvPr id="20" name="Rectangle 19">
            <a:extLst>
              <a:ext uri="{FF2B5EF4-FFF2-40B4-BE49-F238E27FC236}">
                <a16:creationId xmlns:a16="http://schemas.microsoft.com/office/drawing/2014/main" id="{CD3460B9-1ECC-431D-917D-DF335964E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7BDCA5-A4C9-4322-AC6B-74BAE73D30A0}"/>
              </a:ext>
            </a:extLst>
          </p:cNvPr>
          <p:cNvSpPr>
            <a:spLocks noGrp="1"/>
          </p:cNvSpPr>
          <p:nvPr>
            <p:ph idx="1"/>
          </p:nvPr>
        </p:nvSpPr>
        <p:spPr>
          <a:xfrm>
            <a:off x="1463040" y="2000250"/>
            <a:ext cx="5029200" cy="3880095"/>
          </a:xfrm>
        </p:spPr>
        <p:txBody>
          <a:bodyPr vert="horz" lIns="91440" tIns="45720" rIns="91440" bIns="45720" rtlCol="0">
            <a:normAutofit lnSpcReduction="10000"/>
          </a:bodyPr>
          <a:lstStyle/>
          <a:p>
            <a:pPr>
              <a:buFontTx/>
              <a:buChar char="-"/>
            </a:pPr>
            <a:r>
              <a:rPr lang="en-US" sz="1800" dirty="0"/>
              <a:t>Walk through tunnel experience helps to tackle egocentric nature of the mind in Piaget’s preoperational stage. (</a:t>
            </a:r>
            <a:r>
              <a:rPr lang="en-US" sz="1800" dirty="0" err="1"/>
              <a:t>Halpenny</a:t>
            </a:r>
            <a:r>
              <a:rPr lang="en-US" sz="1800" dirty="0"/>
              <a:t>, </a:t>
            </a:r>
            <a:r>
              <a:rPr lang="en-US" sz="1800" dirty="0" err="1"/>
              <a:t>Petterson</a:t>
            </a:r>
            <a:r>
              <a:rPr lang="en-US" sz="1800" dirty="0"/>
              <a:t> 2014)</a:t>
            </a:r>
          </a:p>
          <a:p>
            <a:pPr>
              <a:buFontTx/>
              <a:buChar char="-"/>
            </a:pPr>
            <a:r>
              <a:rPr lang="en-US" sz="1800" dirty="0"/>
              <a:t>Decorated with symbolism which informs children moving out of the sensory motor stage as to the purpose of the exercise. (</a:t>
            </a:r>
            <a:r>
              <a:rPr lang="en-US" sz="1800" dirty="0" err="1"/>
              <a:t>Halpenny</a:t>
            </a:r>
            <a:r>
              <a:rPr lang="en-US" sz="1800" dirty="0"/>
              <a:t>, </a:t>
            </a:r>
            <a:r>
              <a:rPr lang="en-US" sz="1800" dirty="0" err="1"/>
              <a:t>Petterson</a:t>
            </a:r>
            <a:r>
              <a:rPr lang="en-US" sz="1800" dirty="0"/>
              <a:t> 2014)</a:t>
            </a:r>
          </a:p>
          <a:p>
            <a:pPr>
              <a:buFontTx/>
              <a:buChar char="-"/>
            </a:pPr>
            <a:r>
              <a:rPr lang="en-US" sz="1800" dirty="0"/>
              <a:t>Leaves limited room for scaffolding due to the size of the tunnel. (Smidt 2009)</a:t>
            </a:r>
          </a:p>
          <a:p>
            <a:pPr>
              <a:buFontTx/>
              <a:buChar char="-"/>
            </a:pPr>
            <a:r>
              <a:rPr lang="en-US" sz="1800" dirty="0"/>
              <a:t>Use of ant real ant colony and meerkats makes use of what Montessori described as children’s instinctive interest in the natural world to further the child’s engagement with the experience (Crain 2016)</a:t>
            </a:r>
          </a:p>
        </p:txBody>
      </p:sp>
      <p:pic>
        <p:nvPicPr>
          <p:cNvPr id="6" name="Picture 5">
            <a:extLst>
              <a:ext uri="{FF2B5EF4-FFF2-40B4-BE49-F238E27FC236}">
                <a16:creationId xmlns:a16="http://schemas.microsoft.com/office/drawing/2014/main" id="{9165C687-4F16-4524-9C64-9E2046D75296}"/>
              </a:ext>
            </a:extLst>
          </p:cNvPr>
          <p:cNvPicPr>
            <a:picLocks noChangeAspect="1"/>
          </p:cNvPicPr>
          <p:nvPr/>
        </p:nvPicPr>
        <p:blipFill rotWithShape="1">
          <a:blip r:embed="rId6"/>
          <a:srcRect l="5232" r="-3" b="-3"/>
          <a:stretch/>
        </p:blipFill>
        <p:spPr>
          <a:xfrm>
            <a:off x="7162800" y="3429000"/>
            <a:ext cx="1738313" cy="2692401"/>
          </a:xfrm>
          <a:prstGeom prst="rect">
            <a:avLst/>
          </a:prstGeom>
        </p:spPr>
      </p:pic>
      <p:pic>
        <p:nvPicPr>
          <p:cNvPr id="4" name="Picture 3">
            <a:extLst>
              <a:ext uri="{FF2B5EF4-FFF2-40B4-BE49-F238E27FC236}">
                <a16:creationId xmlns:a16="http://schemas.microsoft.com/office/drawing/2014/main" id="{9482A7C6-71A7-40D0-A236-8A590ACB250A}"/>
              </a:ext>
            </a:extLst>
          </p:cNvPr>
          <p:cNvPicPr>
            <a:picLocks noChangeAspect="1"/>
          </p:cNvPicPr>
          <p:nvPr/>
        </p:nvPicPr>
        <p:blipFill rotWithShape="1">
          <a:blip r:embed="rId7"/>
          <a:srcRect l="24003" r="10840" b="-3"/>
          <a:stretch/>
        </p:blipFill>
        <p:spPr>
          <a:xfrm>
            <a:off x="7162800" y="736601"/>
            <a:ext cx="1736788" cy="2692398"/>
          </a:xfrm>
          <a:prstGeom prst="rect">
            <a:avLst/>
          </a:prstGeom>
        </p:spPr>
      </p:pic>
      <p:sp>
        <p:nvSpPr>
          <p:cNvPr id="22" name="Rectangle 21">
            <a:extLst>
              <a:ext uri="{FF2B5EF4-FFF2-40B4-BE49-F238E27FC236}">
                <a16:creationId xmlns:a16="http://schemas.microsoft.com/office/drawing/2014/main" id="{49119D18-CE20-4772-B1BA-33A0B5F99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5F714FAF">
            <a:hlinkClick r:id="" action="ppaction://media"/>
            <a:extLst>
              <a:ext uri="{FF2B5EF4-FFF2-40B4-BE49-F238E27FC236}">
                <a16:creationId xmlns:a16="http://schemas.microsoft.com/office/drawing/2014/main" id="{1D35E679-55C7-4B4D-B3AD-5798B8F95763}"/>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8941434" y="736600"/>
            <a:ext cx="3048000" cy="5384800"/>
          </a:xfrm>
          <a:prstGeom prst="rect">
            <a:avLst/>
          </a:prstGeom>
        </p:spPr>
      </p:pic>
    </p:spTree>
    <p:extLst>
      <p:ext uri="{BB962C8B-B14F-4D97-AF65-F5344CB8AC3E}">
        <p14:creationId xmlns:p14="http://schemas.microsoft.com/office/powerpoint/2010/main" val="479404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54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BCC4F6-E724-4719-8E6F-AE0797C93171}"/>
              </a:ext>
            </a:extLst>
          </p:cNvPr>
          <p:cNvSpPr>
            <a:spLocks noGrp="1"/>
          </p:cNvSpPr>
          <p:nvPr>
            <p:ph type="title"/>
          </p:nvPr>
        </p:nvSpPr>
        <p:spPr>
          <a:xfrm>
            <a:off x="594360" y="687479"/>
            <a:ext cx="3444240" cy="655546"/>
          </a:xfrm>
        </p:spPr>
        <p:txBody>
          <a:bodyPr anchor="b">
            <a:normAutofit/>
          </a:bodyPr>
          <a:lstStyle/>
          <a:p>
            <a:r>
              <a:rPr lang="en-GB" sz="3400" dirty="0"/>
              <a:t>Weather station</a:t>
            </a:r>
          </a:p>
        </p:txBody>
      </p:sp>
      <p:grpSp>
        <p:nvGrpSpPr>
          <p:cNvPr id="14" name="Group 13">
            <a:extLst>
              <a:ext uri="{FF2B5EF4-FFF2-40B4-BE49-F238E27FC236}">
                <a16:creationId xmlns:a16="http://schemas.microsoft.com/office/drawing/2014/main" id="{A41D73DD-160B-4885-A9CF-94EADD70D4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15" name="Rectangle 64">
              <a:extLst>
                <a:ext uri="{FF2B5EF4-FFF2-40B4-BE49-F238E27FC236}">
                  <a16:creationId xmlns:a16="http://schemas.microsoft.com/office/drawing/2014/main" id="{163DBB78-4E4E-4B2A-B257-CD3C2408A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DD0F509B-05E7-42D0-9A4A-9BBA9ABA4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FF4A0A03-6FCB-47AB-A889-ABEAF35DE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8A6A27D1-12E0-4FAD-8C16-8A32A4EF2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90BF3193-B4B0-4FDB-9734-8C9FABA53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AB0CFE0F-0383-4629-9009-F66B040A1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5C7EB065-8792-4BDB-9863-6F1BAA3C4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5ACE59D-97B6-4DD1-BB37-12C292F18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5F2AAD78-5862-44FE-AB92-AF713D5F1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C9BF96B3-92E5-4693-B918-69EDD8FD7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B9B69C3-A82A-4F4F-A3C4-9D2B5AFAD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ED3C38D4-9B11-4F5F-A279-1A30E0CFB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3100DDA4-8F42-4CB2-8921-3894F7BA0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A5936488-9C8D-40DA-BB04-6850F2235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1B9028EA-A394-4A9A-865A-E02D2D9AF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3E802313-55B4-481A-BFD3-000851BC8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708829DB-C817-49E6-9A68-CA180E94F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F6D48ED4-3DDF-47BF-87FA-07B83FD95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4796464F-801F-4ACF-8CA7-B166D8E42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EFBA0710-DB96-4132-8292-1ECBDADD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6979C77-E806-4A22-A622-0BD9C0B27741}"/>
              </a:ext>
            </a:extLst>
          </p:cNvPr>
          <p:cNvSpPr>
            <a:spLocks noGrp="1"/>
          </p:cNvSpPr>
          <p:nvPr>
            <p:ph idx="1"/>
          </p:nvPr>
        </p:nvSpPr>
        <p:spPr>
          <a:xfrm>
            <a:off x="594360" y="1343025"/>
            <a:ext cx="3444240" cy="4747777"/>
          </a:xfrm>
        </p:spPr>
        <p:txBody>
          <a:bodyPr anchor="ctr">
            <a:normAutofit fontScale="85000" lnSpcReduction="10000"/>
          </a:bodyPr>
          <a:lstStyle/>
          <a:p>
            <a:r>
              <a:rPr lang="en-GB" sz="1800" dirty="0"/>
              <a:t>Seeks to teach the abstract idea of different weather in different parts of the world, caters to formal operational stage of Piaget’s theory. (Wadsworth 1978)</a:t>
            </a:r>
          </a:p>
          <a:p>
            <a:r>
              <a:rPr lang="en-GB" sz="1800" dirty="0"/>
              <a:t>Embraces Vygotsky’s thoughts on culture by using technology to teach children in the digital age where technology has become a cultural tool. (Smidt 2009, </a:t>
            </a:r>
            <a:r>
              <a:rPr lang="en-GB" sz="1800" dirty="0" err="1"/>
              <a:t>Gray</a:t>
            </a:r>
            <a:r>
              <a:rPr lang="en-GB" sz="1800" dirty="0"/>
              <a:t>, </a:t>
            </a:r>
            <a:r>
              <a:rPr lang="en-GB" sz="1800" dirty="0" err="1"/>
              <a:t>Macblain</a:t>
            </a:r>
            <a:r>
              <a:rPr lang="en-GB" sz="1800" dirty="0"/>
              <a:t> 2015)</a:t>
            </a:r>
          </a:p>
          <a:p>
            <a:r>
              <a:rPr lang="en-GB" sz="1800" dirty="0"/>
              <a:t>However, fails to maximise the effect of the technology by rendering it un-operational, risks losing the audience.</a:t>
            </a:r>
          </a:p>
          <a:p>
            <a:r>
              <a:rPr lang="en-GB" sz="1800" dirty="0"/>
              <a:t>Use of symbolism; barometers, rainfall charts. Possibly to advanced for younger children but important for children in the symbolic function substage who can recognise the weather symbols and the imagery used to identify the different locations. (</a:t>
            </a:r>
            <a:r>
              <a:rPr lang="en-GB" sz="1800" dirty="0" err="1"/>
              <a:t>Halpenny</a:t>
            </a:r>
            <a:r>
              <a:rPr lang="en-GB" sz="1800" dirty="0"/>
              <a:t>, Pettersen 2014)</a:t>
            </a:r>
          </a:p>
        </p:txBody>
      </p:sp>
      <p:pic>
        <p:nvPicPr>
          <p:cNvPr id="4" name="Picture 3">
            <a:extLst>
              <a:ext uri="{FF2B5EF4-FFF2-40B4-BE49-F238E27FC236}">
                <a16:creationId xmlns:a16="http://schemas.microsoft.com/office/drawing/2014/main" id="{50440535-9903-4FF3-9606-B62818EF4B60}"/>
              </a:ext>
            </a:extLst>
          </p:cNvPr>
          <p:cNvPicPr>
            <a:picLocks noChangeAspect="1"/>
          </p:cNvPicPr>
          <p:nvPr/>
        </p:nvPicPr>
        <p:blipFill rotWithShape="1">
          <a:blip r:embed="rId2"/>
          <a:srcRect l="3016" r="11729" b="1"/>
          <a:stretch/>
        </p:blipFill>
        <p:spPr>
          <a:xfrm>
            <a:off x="4466900" y="531074"/>
            <a:ext cx="3566160" cy="5577118"/>
          </a:xfrm>
          <a:prstGeom prst="rect">
            <a:avLst/>
          </a:prstGeom>
        </p:spPr>
      </p:pic>
      <p:pic>
        <p:nvPicPr>
          <p:cNvPr id="5" name="Picture 4">
            <a:extLst>
              <a:ext uri="{FF2B5EF4-FFF2-40B4-BE49-F238E27FC236}">
                <a16:creationId xmlns:a16="http://schemas.microsoft.com/office/drawing/2014/main" id="{E3341FE7-21F0-4722-A41C-C1A6EEEE5A7C}"/>
              </a:ext>
            </a:extLst>
          </p:cNvPr>
          <p:cNvPicPr>
            <a:picLocks noChangeAspect="1"/>
          </p:cNvPicPr>
          <p:nvPr/>
        </p:nvPicPr>
        <p:blipFill rotWithShape="1">
          <a:blip r:embed="rId3"/>
          <a:srcRect l="6142" r="8602" b="1"/>
          <a:stretch/>
        </p:blipFill>
        <p:spPr>
          <a:xfrm>
            <a:off x="8321044" y="531074"/>
            <a:ext cx="3566160" cy="5577118"/>
          </a:xfrm>
          <a:prstGeom prst="rect">
            <a:avLst/>
          </a:prstGeom>
        </p:spPr>
      </p:pic>
      <p:sp>
        <p:nvSpPr>
          <p:cNvPr id="36" name="Rectangle 35">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7771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BEE39D25-F6C3-49C6-9DCC-F22D92A9B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7A1B95-CC9C-4A73-9F79-895A7B2A2F1C}"/>
              </a:ext>
            </a:extLst>
          </p:cNvPr>
          <p:cNvSpPr>
            <a:spLocks noGrp="1"/>
          </p:cNvSpPr>
          <p:nvPr>
            <p:ph type="title"/>
          </p:nvPr>
        </p:nvSpPr>
        <p:spPr>
          <a:xfrm>
            <a:off x="422900" y="540168"/>
            <a:ext cx="4163313" cy="855496"/>
          </a:xfrm>
        </p:spPr>
        <p:txBody>
          <a:bodyPr anchor="b">
            <a:normAutofit/>
          </a:bodyPr>
          <a:lstStyle/>
          <a:p>
            <a:r>
              <a:rPr lang="en-GB" sz="4800" b="1" u="sng" dirty="0"/>
              <a:t>The dark room</a:t>
            </a:r>
          </a:p>
        </p:txBody>
      </p:sp>
      <p:sp>
        <p:nvSpPr>
          <p:cNvPr id="3" name="Content Placeholder 2">
            <a:extLst>
              <a:ext uri="{FF2B5EF4-FFF2-40B4-BE49-F238E27FC236}">
                <a16:creationId xmlns:a16="http://schemas.microsoft.com/office/drawing/2014/main" id="{C7AC4672-DC91-4340-A73F-A1F193A56E2B}"/>
              </a:ext>
            </a:extLst>
          </p:cNvPr>
          <p:cNvSpPr>
            <a:spLocks noGrp="1"/>
          </p:cNvSpPr>
          <p:nvPr>
            <p:ph idx="1"/>
          </p:nvPr>
        </p:nvSpPr>
        <p:spPr>
          <a:xfrm>
            <a:off x="422900" y="1555396"/>
            <a:ext cx="4997234" cy="4420502"/>
          </a:xfrm>
        </p:spPr>
        <p:txBody>
          <a:bodyPr anchor="t">
            <a:normAutofit fontScale="77500" lnSpcReduction="20000"/>
          </a:bodyPr>
          <a:lstStyle/>
          <a:p>
            <a:r>
              <a:rPr lang="en-GB" sz="1800" dirty="0"/>
              <a:t>This room can relate to Piaget due to the environment being surrounded with several learning activities that can be beneficial for both the preoperational stage (Ages 2-7) and the concrete stage (Ages 7-11).</a:t>
            </a:r>
          </a:p>
          <a:p>
            <a:r>
              <a:rPr lang="en-GB" sz="1800" dirty="0"/>
              <a:t> At the preoperational stage, it can help a child understand the perspective of a frog for example when pressing the buttons and hearing the resulting noise. It can be beneficial at the concrete stage due to the child understanding that is what a frog looks and sounds like despite not actually seeing it.</a:t>
            </a:r>
          </a:p>
          <a:p>
            <a:r>
              <a:rPr lang="en-GB" sz="1800" dirty="0"/>
              <a:t>This room relates to Howard Gardner due to being able to learn and gain knowledge via the form of music and sounds, rather than just words. This is due to children being sensitive to environmental sounds (University of Westminster </a:t>
            </a:r>
            <a:r>
              <a:rPr lang="en-GB" sz="1800" dirty="0" err="1"/>
              <a:t>n.d</a:t>
            </a:r>
            <a:r>
              <a:rPr lang="en-GB" sz="1800" dirty="0"/>
              <a:t>) Gardener believes that people can gain knowledge through the media of art. By hearing a certain sound, you can gain knowledge you lacked previously, such as the sound of a frog. Sounds of animals is just one thing that children can learn and process through the medium of sound.</a:t>
            </a:r>
          </a:p>
          <a:p>
            <a:r>
              <a:rPr lang="en-GB" sz="1800" dirty="0"/>
              <a:t>After research, we have found out that colours can actually alter a persons mood. In this first room, the tone was very dark and blue. Blue coloured rooms are actually proven to reduce blood pressure and stress levels. Therefore, putting the children at a calm, relaxed state of mind ready to learn. (Beard and Wilson 2013) which draws on Montessori’s idea that the environment should compliment the learning experience.</a:t>
            </a:r>
          </a:p>
          <a:p>
            <a:endParaRPr lang="en-GB" sz="1800" dirty="0"/>
          </a:p>
          <a:p>
            <a:endParaRPr lang="en-GB" sz="1800" dirty="0"/>
          </a:p>
        </p:txBody>
      </p:sp>
      <p:cxnSp>
        <p:nvCxnSpPr>
          <p:cNvPr id="30" name="Straight Connector 29">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1B6A2B32-FA4E-4012-AA9A-4722860D1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523459" y="699898"/>
            <a:ext cx="2842483" cy="101080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lang="en-US" sz="3000" b="0" i="0" u="none" strike="noStrike" kern="1200" cap="none" spc="0" normalizeH="0" baseline="0" noProof="0">
              <a:ln>
                <a:noFill/>
              </a:ln>
              <a:solidFill>
                <a:srgbClr val="000000"/>
              </a:solidFill>
              <a:effectLst/>
              <a:uLnTx/>
              <a:uFillTx/>
              <a:latin typeface="Helvetica Neue Medium"/>
              <a:ea typeface="Helvetica Neue Medium"/>
              <a:cs typeface="Helvetica Neue Medium"/>
              <a:sym typeface="Helvetica Neue Medium"/>
            </a:endParaRPr>
          </a:p>
        </p:txBody>
      </p:sp>
      <p:sp>
        <p:nvSpPr>
          <p:cNvPr id="34" name="Rectangle 33">
            <a:extLst>
              <a:ext uri="{FF2B5EF4-FFF2-40B4-BE49-F238E27FC236}">
                <a16:creationId xmlns:a16="http://schemas.microsoft.com/office/drawing/2014/main" id="{965B5ED8-112D-4362-947F-A3C0636F4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550557" y="5125911"/>
            <a:ext cx="2842481" cy="1031633"/>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lang="en-US" sz="3000" b="0" i="0" u="none" strike="noStrike" kern="1200" cap="none" spc="0" normalizeH="0" baseline="0" noProof="0">
              <a:ln>
                <a:noFill/>
              </a:ln>
              <a:solidFill>
                <a:srgbClr val="000000"/>
              </a:solidFill>
              <a:effectLst/>
              <a:uLnTx/>
              <a:uFillTx/>
              <a:latin typeface="Helvetica Neue Medium"/>
              <a:ea typeface="Helvetica Neue Medium"/>
              <a:cs typeface="Helvetica Neue Medium"/>
              <a:sym typeface="Helvetica Neue Medium"/>
            </a:endParaRPr>
          </a:p>
        </p:txBody>
      </p:sp>
      <p:pic>
        <p:nvPicPr>
          <p:cNvPr id="4" name="Picture 3">
            <a:extLst>
              <a:ext uri="{FF2B5EF4-FFF2-40B4-BE49-F238E27FC236}">
                <a16:creationId xmlns:a16="http://schemas.microsoft.com/office/drawing/2014/main" id="{741031B0-751B-454C-BA90-5FF9CC3B1A24}"/>
              </a:ext>
            </a:extLst>
          </p:cNvPr>
          <p:cNvPicPr>
            <a:picLocks noChangeAspect="1"/>
          </p:cNvPicPr>
          <p:nvPr/>
        </p:nvPicPr>
        <p:blipFill>
          <a:blip r:embed="rId2"/>
          <a:stretch>
            <a:fillRect/>
          </a:stretch>
        </p:blipFill>
        <p:spPr>
          <a:xfrm>
            <a:off x="5670571" y="922594"/>
            <a:ext cx="2602451" cy="5053303"/>
          </a:xfrm>
          <a:prstGeom prst="rect">
            <a:avLst/>
          </a:prstGeom>
        </p:spPr>
      </p:pic>
      <p:pic>
        <p:nvPicPr>
          <p:cNvPr id="5" name="Picture 4">
            <a:extLst>
              <a:ext uri="{FF2B5EF4-FFF2-40B4-BE49-F238E27FC236}">
                <a16:creationId xmlns:a16="http://schemas.microsoft.com/office/drawing/2014/main" id="{26FA14AE-8B51-4183-A5C8-5F8170073671}"/>
              </a:ext>
            </a:extLst>
          </p:cNvPr>
          <p:cNvPicPr>
            <a:picLocks noChangeAspect="1"/>
          </p:cNvPicPr>
          <p:nvPr/>
        </p:nvPicPr>
        <p:blipFill>
          <a:blip r:embed="rId3"/>
          <a:stretch>
            <a:fillRect/>
          </a:stretch>
        </p:blipFill>
        <p:spPr>
          <a:xfrm>
            <a:off x="8643852" y="922594"/>
            <a:ext cx="2602451" cy="5053304"/>
          </a:xfrm>
          <a:prstGeom prst="rect">
            <a:avLst/>
          </a:prstGeom>
        </p:spPr>
      </p:pic>
      <p:cxnSp>
        <p:nvCxnSpPr>
          <p:cNvPr id="36" name="Straight Connector 35">
            <a:extLst>
              <a:ext uri="{FF2B5EF4-FFF2-40B4-BE49-F238E27FC236}">
                <a16:creationId xmlns:a16="http://schemas.microsoft.com/office/drawing/2014/main" id="{0F90855A-CFDE-4C18-8007-CC1D26F553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5193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220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72DF2B-6344-46A4-B64F-290FD16B854C}"/>
              </a:ext>
            </a:extLst>
          </p:cNvPr>
          <p:cNvSpPr>
            <a:spLocks noGrp="1"/>
          </p:cNvSpPr>
          <p:nvPr>
            <p:ph type="title"/>
          </p:nvPr>
        </p:nvSpPr>
        <p:spPr>
          <a:xfrm>
            <a:off x="4384039" y="365125"/>
            <a:ext cx="7164493" cy="1325563"/>
          </a:xfrm>
        </p:spPr>
        <p:txBody>
          <a:bodyPr>
            <a:normAutofit/>
          </a:bodyPr>
          <a:lstStyle/>
          <a:p>
            <a:r>
              <a:rPr lang="en-GB" dirty="0"/>
              <a:t>Sensory Learning</a:t>
            </a:r>
          </a:p>
        </p:txBody>
      </p:sp>
      <p:pic>
        <p:nvPicPr>
          <p:cNvPr id="4" name="Picture 3">
            <a:extLst>
              <a:ext uri="{FF2B5EF4-FFF2-40B4-BE49-F238E27FC236}">
                <a16:creationId xmlns:a16="http://schemas.microsoft.com/office/drawing/2014/main" id="{6EFB8B5A-E3A9-4A33-85DF-7262D323373F}"/>
              </a:ext>
            </a:extLst>
          </p:cNvPr>
          <p:cNvPicPr>
            <a:picLocks noChangeAspect="1"/>
          </p:cNvPicPr>
          <p:nvPr/>
        </p:nvPicPr>
        <p:blipFill>
          <a:blip r:embed="rId2"/>
          <a:stretch>
            <a:fillRect/>
          </a:stretch>
        </p:blipFill>
        <p:spPr>
          <a:xfrm>
            <a:off x="758366" y="642988"/>
            <a:ext cx="2869344" cy="5571543"/>
          </a:xfrm>
          <a:prstGeom prst="rect">
            <a:avLst/>
          </a:prstGeom>
        </p:spPr>
      </p:pic>
      <p:sp>
        <p:nvSpPr>
          <p:cNvPr id="3" name="Content Placeholder 2">
            <a:extLst>
              <a:ext uri="{FF2B5EF4-FFF2-40B4-BE49-F238E27FC236}">
                <a16:creationId xmlns:a16="http://schemas.microsoft.com/office/drawing/2014/main" id="{53FD4CAF-76C5-4BB2-A3F0-F419C8DEDB37}"/>
              </a:ext>
            </a:extLst>
          </p:cNvPr>
          <p:cNvSpPr>
            <a:spLocks noGrp="1"/>
          </p:cNvSpPr>
          <p:nvPr>
            <p:ph idx="1"/>
          </p:nvPr>
        </p:nvSpPr>
        <p:spPr>
          <a:xfrm>
            <a:off x="4387515" y="2022601"/>
            <a:ext cx="7161017" cy="4154361"/>
          </a:xfrm>
        </p:spPr>
        <p:txBody>
          <a:bodyPr>
            <a:normAutofit fontScale="70000" lnSpcReduction="20000"/>
          </a:bodyPr>
          <a:lstStyle/>
          <a:p>
            <a:r>
              <a:rPr lang="en-GB" sz="2000" dirty="0"/>
              <a:t>Gardner was instrumental in the idea of learning via the human sensory system – see, hear, smell, taste and touch. This room is surrounded by different flowers and vases, as presented in the picture. These flowers and vases each offered a unique smell, representing the smell of the flower in real life. </a:t>
            </a:r>
          </a:p>
          <a:p>
            <a:r>
              <a:rPr lang="en-GB" sz="2000" dirty="0"/>
              <a:t>This is a fantastic way of learning as the children are able to understand what differs one plant from another due to their new knowledge of the plants smell.</a:t>
            </a:r>
          </a:p>
          <a:p>
            <a:r>
              <a:rPr lang="en-GB" sz="2000" dirty="0"/>
              <a:t>Sensory learning is also present in another room later on. This room offers an ‘assault course’ that the child must get through to access the next room. During the course, several noises are made to represent the noises that different plants make, such as carnivorous plants. This allows the child to learn via touch, sound and smell. At the end of the course, there is a humorous reward offered for completing it, relating to Skinners theory. This course allows the knowledge of plats and what they look, sound and smell like to be cemented into the brain.</a:t>
            </a:r>
          </a:p>
          <a:p>
            <a:r>
              <a:rPr lang="en-GB" sz="2000" dirty="0"/>
              <a:t>This all relates back to Gardner’s theory of learning ‘hands on’. Children will want to engage and smell the different vases and plants to gain an understanding of what it is and the characteristics held within the object that makes it stand out from the rest. (Illeris 2009)</a:t>
            </a:r>
          </a:p>
          <a:p>
            <a:r>
              <a:rPr lang="en-GB" sz="2000" dirty="0"/>
              <a:t>It can also be linked to Piaget as children do not need to necessarily understand what they are doing, as long as they are engaging and using their senses to evaluate what is around them. Once the child is manipulating the environment around them, touching plants, smelling vases, they are gaining an understanding, relating to Piaget’s sensory motor stage. (Gray and Macblain 2015)</a:t>
            </a:r>
          </a:p>
        </p:txBody>
      </p:sp>
    </p:spTree>
    <p:extLst>
      <p:ext uri="{BB962C8B-B14F-4D97-AF65-F5344CB8AC3E}">
        <p14:creationId xmlns:p14="http://schemas.microsoft.com/office/powerpoint/2010/main" val="314073263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3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16E640-BE20-48BA-BFD8-D23C682DDDDF}"/>
              </a:ext>
            </a:extLst>
          </p:cNvPr>
          <p:cNvSpPr>
            <a:spLocks noGrp="1"/>
          </p:cNvSpPr>
          <p:nvPr>
            <p:ph type="title"/>
          </p:nvPr>
        </p:nvSpPr>
        <p:spPr>
          <a:xfrm>
            <a:off x="643467" y="321734"/>
            <a:ext cx="10905066" cy="1135737"/>
          </a:xfrm>
        </p:spPr>
        <p:txBody>
          <a:bodyPr>
            <a:normAutofit/>
          </a:bodyPr>
          <a:lstStyle/>
          <a:p>
            <a:r>
              <a:rPr lang="en-GB" sz="3600"/>
              <a:t>Snake handler </a:t>
            </a:r>
          </a:p>
        </p:txBody>
      </p:sp>
      <p:sp>
        <p:nvSpPr>
          <p:cNvPr id="3" name="Content Placeholder 2">
            <a:extLst>
              <a:ext uri="{FF2B5EF4-FFF2-40B4-BE49-F238E27FC236}">
                <a16:creationId xmlns:a16="http://schemas.microsoft.com/office/drawing/2014/main" id="{BB4BE0C9-6741-4997-B3D9-9E1B2E2150D1}"/>
              </a:ext>
            </a:extLst>
          </p:cNvPr>
          <p:cNvSpPr>
            <a:spLocks noGrp="1"/>
          </p:cNvSpPr>
          <p:nvPr>
            <p:ph idx="1"/>
          </p:nvPr>
        </p:nvSpPr>
        <p:spPr>
          <a:xfrm>
            <a:off x="643469" y="1782981"/>
            <a:ext cx="4008384" cy="4393982"/>
          </a:xfrm>
        </p:spPr>
        <p:txBody>
          <a:bodyPr>
            <a:normAutofit/>
          </a:bodyPr>
          <a:lstStyle/>
          <a:p>
            <a:endParaRPr lang="en-GB" sz="1100"/>
          </a:p>
          <a:p>
            <a:r>
              <a:rPr lang="en-GB" sz="1100"/>
              <a:t>Being able to actually interact with an animal and hold it allows the child to slowly understand the perspective of the animal and escape this egocentric mindset. Piaget’s theory suggests that children, specifically around the preoperational stage, are unable to think about another's perspective due to them being egocentric. However, studies post Piaget, such as Flavell 1990 show that during the preoperational stage children are able to understand that another persons perspective of something may be different from their own if that object is presented in a different perspective. (Halpenny and Petterson 2014)</a:t>
            </a:r>
          </a:p>
          <a:p>
            <a:r>
              <a:rPr lang="en-GB" sz="1100"/>
              <a:t>Sensory learning is also present as you are being able to hold the animal and feel its skin, understanding the texture of the animal, the smell of the animal etc.</a:t>
            </a:r>
          </a:p>
          <a:p>
            <a:r>
              <a:rPr lang="en-GB" sz="1100"/>
              <a:t>Scaffolding is present because there is a member of staff there to guide you on how to hold the animal, informing you on how the animal lives, what it eats and more. This is enabling you to gain an understanding on the animal. The member of staff also promotes the ability to learn from the experience by making you feel safe when holding the animal, ensuring that it is safe and you aren’t hurting or scaring the animal and that the animal isn’t hurting or scaring you.</a:t>
            </a:r>
          </a:p>
          <a:p>
            <a:endParaRPr lang="en-GB" sz="1100"/>
          </a:p>
        </p:txBody>
      </p:sp>
      <p:grpSp>
        <p:nvGrpSpPr>
          <p:cNvPr id="49" name="Group 3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1" name="Rectangle 4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0" name="Group 4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45" name="Isosceles Triangle 4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A10C01E7-345A-46D8-8F31-BFB3203C6731}"/>
              </a:ext>
            </a:extLst>
          </p:cNvPr>
          <p:cNvPicPr>
            <a:picLocks noChangeAspect="1"/>
          </p:cNvPicPr>
          <p:nvPr/>
        </p:nvPicPr>
        <p:blipFill>
          <a:blip r:embed="rId2"/>
          <a:stretch>
            <a:fillRect/>
          </a:stretch>
        </p:blipFill>
        <p:spPr>
          <a:xfrm>
            <a:off x="5295320" y="1932571"/>
            <a:ext cx="3047033" cy="4062710"/>
          </a:xfrm>
          <a:prstGeom prst="rect">
            <a:avLst/>
          </a:prstGeom>
        </p:spPr>
      </p:pic>
      <p:pic>
        <p:nvPicPr>
          <p:cNvPr id="4" name="Picture 3">
            <a:extLst>
              <a:ext uri="{FF2B5EF4-FFF2-40B4-BE49-F238E27FC236}">
                <a16:creationId xmlns:a16="http://schemas.microsoft.com/office/drawing/2014/main" id="{6EE64668-7303-4B53-B606-22C08C216B66}"/>
              </a:ext>
            </a:extLst>
          </p:cNvPr>
          <p:cNvPicPr>
            <a:picLocks noChangeAspect="1"/>
          </p:cNvPicPr>
          <p:nvPr/>
        </p:nvPicPr>
        <p:blipFill>
          <a:blip r:embed="rId3"/>
          <a:stretch>
            <a:fillRect/>
          </a:stretch>
        </p:blipFill>
        <p:spPr>
          <a:xfrm>
            <a:off x="8900856" y="1779204"/>
            <a:ext cx="2248319" cy="4365669"/>
          </a:xfrm>
          <a:prstGeom prst="rect">
            <a:avLst/>
          </a:prstGeom>
        </p:spPr>
      </p:pic>
    </p:spTree>
    <p:extLst>
      <p:ext uri="{BB962C8B-B14F-4D97-AF65-F5344CB8AC3E}">
        <p14:creationId xmlns:p14="http://schemas.microsoft.com/office/powerpoint/2010/main" val="3340587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8247C5-DF2F-4DC9-B266-8B5CB3F34027}"/>
              </a:ext>
            </a:extLst>
          </p:cNvPr>
          <p:cNvPicPr>
            <a:picLocks noChangeAspect="1"/>
          </p:cNvPicPr>
          <p:nvPr/>
        </p:nvPicPr>
        <p:blipFill rotWithShape="1">
          <a:blip r:embed="rId2">
            <a:alphaModFix amt="35000"/>
          </a:blip>
          <a:srcRect t="7683" r="1" b="39458"/>
          <a:stretch/>
        </p:blipFill>
        <p:spPr>
          <a:xfrm>
            <a:off x="-5" y="-30"/>
            <a:ext cx="12192000" cy="6855958"/>
          </a:xfrm>
          <a:prstGeom prst="rect">
            <a:avLst/>
          </a:prstGeom>
        </p:spPr>
      </p:pic>
      <p:sp>
        <p:nvSpPr>
          <p:cNvPr id="2" name="Title 1">
            <a:extLst>
              <a:ext uri="{FF2B5EF4-FFF2-40B4-BE49-F238E27FC236}">
                <a16:creationId xmlns:a16="http://schemas.microsoft.com/office/drawing/2014/main" id="{5FE64E15-4FD8-4B38-BA4A-F37B0E6E52BA}"/>
              </a:ext>
            </a:extLst>
          </p:cNvPr>
          <p:cNvSpPr>
            <a:spLocks noGrp="1"/>
          </p:cNvSpPr>
          <p:nvPr>
            <p:ph type="title"/>
          </p:nvPr>
        </p:nvSpPr>
        <p:spPr>
          <a:xfrm>
            <a:off x="4434897" y="0"/>
            <a:ext cx="5062029" cy="818147"/>
          </a:xfrm>
        </p:spPr>
        <p:txBody>
          <a:bodyPr vert="horz" lIns="91440" tIns="45720" rIns="91440" bIns="45720" rtlCol="0" anchor="t">
            <a:normAutofit/>
          </a:bodyPr>
          <a:lstStyle/>
          <a:p>
            <a:r>
              <a:rPr lang="en-US" sz="4800" dirty="0" err="1"/>
              <a:t>Carnivorus</a:t>
            </a:r>
            <a:r>
              <a:rPr lang="en-US" sz="4800" kern="1200" dirty="0">
                <a:solidFill>
                  <a:schemeClr val="tx1"/>
                </a:solidFill>
                <a:latin typeface="+mj-lt"/>
                <a:ea typeface="+mj-ea"/>
                <a:cs typeface="+mj-cs"/>
              </a:rPr>
              <a:t> plants</a:t>
            </a:r>
          </a:p>
        </p:txBody>
      </p:sp>
      <p:sp>
        <p:nvSpPr>
          <p:cNvPr id="3" name="Content Placeholder 2">
            <a:extLst>
              <a:ext uri="{FF2B5EF4-FFF2-40B4-BE49-F238E27FC236}">
                <a16:creationId xmlns:a16="http://schemas.microsoft.com/office/drawing/2014/main" id="{9F495C83-D87C-4F9E-A1BB-92501B20BBE2}"/>
              </a:ext>
            </a:extLst>
          </p:cNvPr>
          <p:cNvSpPr>
            <a:spLocks noGrp="1"/>
          </p:cNvSpPr>
          <p:nvPr>
            <p:ph idx="1"/>
          </p:nvPr>
        </p:nvSpPr>
        <p:spPr>
          <a:xfrm>
            <a:off x="5389868" y="978569"/>
            <a:ext cx="5319431" cy="5630778"/>
          </a:xfrm>
        </p:spPr>
        <p:txBody>
          <a:bodyPr vert="horz" lIns="91440" tIns="45720" rIns="91440" bIns="45720" rtlCol="0" anchor="b">
            <a:normAutofit/>
          </a:bodyPr>
          <a:lstStyle/>
          <a:p>
            <a:pPr marL="0" indent="0">
              <a:buNone/>
            </a:pPr>
            <a:r>
              <a:rPr lang="en-US" sz="2400" dirty="0"/>
              <a:t>In this portion of </a:t>
            </a:r>
            <a:r>
              <a:rPr lang="en-US" sz="2400" dirty="0" err="1"/>
              <a:t>Plantasia</a:t>
            </a:r>
            <a:r>
              <a:rPr lang="en-US" sz="2400" dirty="0"/>
              <a:t> there are interactive experiences that the attendee can interact with. These activities are sensory in nature for example there is the touch and sound based pinball sticks where touching one of the sticks sets of a sound. This activity is an example of Montessori’s approach to education. Montessori believed that education should be self-directed and hands-on creative activities. These activities also work within Gardner’s Multiple intelligence theory. More specifically these tasks would fall under Bodily-Kinesthetic and Visual-Spatial intelligences.</a:t>
            </a:r>
            <a:endParaRPr lang="en-US" sz="2400" kern="1200" dirty="0">
              <a:solidFill>
                <a:schemeClr val="tx1"/>
              </a:solidFill>
              <a:latin typeface="+mn-lt"/>
              <a:ea typeface="+mn-ea"/>
              <a:cs typeface="+mn-cs"/>
            </a:endParaRPr>
          </a:p>
        </p:txBody>
      </p:sp>
      <p:sp>
        <p:nvSpPr>
          <p:cNvPr id="17" name="Freeform: Shape 16">
            <a:extLst>
              <a:ext uri="{FF2B5EF4-FFF2-40B4-BE49-F238E27FC236}">
                <a16:creationId xmlns:a16="http://schemas.microsoft.com/office/drawing/2014/main" id="{F72D119F-8562-42DA-AE9A-70D44FDCF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89868" cy="6374535"/>
          </a:xfrm>
          <a:custGeom>
            <a:avLst/>
            <a:gdLst>
              <a:gd name="connsiteX0" fmla="*/ 620377 w 5389868"/>
              <a:gd name="connsiteY0" fmla="*/ 6374535 h 6374535"/>
              <a:gd name="connsiteX1" fmla="*/ 3459520 w 5389868"/>
              <a:gd name="connsiteY1" fmla="*/ 6374535 h 6374535"/>
              <a:gd name="connsiteX2" fmla="*/ 3638761 w 5389868"/>
              <a:gd name="connsiteY2" fmla="*/ 6288190 h 6374535"/>
              <a:gd name="connsiteX3" fmla="*/ 5389868 w 5389868"/>
              <a:gd name="connsiteY3" fmla="*/ 3346018 h 6374535"/>
              <a:gd name="connsiteX4" fmla="*/ 2043850 w 5389868"/>
              <a:gd name="connsiteY4" fmla="*/ 0 h 6374535"/>
              <a:gd name="connsiteX5" fmla="*/ 139826 w 5389868"/>
              <a:gd name="connsiteY5" fmla="*/ 594192 h 6374535"/>
              <a:gd name="connsiteX6" fmla="*/ 0 w 5389868"/>
              <a:gd name="connsiteY6" fmla="*/ 700065 h 6374535"/>
              <a:gd name="connsiteX7" fmla="*/ 0 w 5389868"/>
              <a:gd name="connsiteY7" fmla="*/ 5991971 h 6374535"/>
              <a:gd name="connsiteX8" fmla="*/ 139827 w 5389868"/>
              <a:gd name="connsiteY8" fmla="*/ 6097845 h 6374535"/>
              <a:gd name="connsiteX9" fmla="*/ 378347 w 5389868"/>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9868" h="6374535">
                <a:moveTo>
                  <a:pt x="620377" y="6374535"/>
                </a:moveTo>
                <a:lnTo>
                  <a:pt x="3459520" y="6374535"/>
                </a:lnTo>
                <a:lnTo>
                  <a:pt x="3638761" y="6288190"/>
                </a:lnTo>
                <a:cubicBezTo>
                  <a:pt x="4681799" y="5721578"/>
                  <a:pt x="5389868" y="4616487"/>
                  <a:pt x="5389868" y="3346018"/>
                </a:cubicBezTo>
                <a:cubicBezTo>
                  <a:pt x="5389868" y="1498063"/>
                  <a:pt x="3891805" y="0"/>
                  <a:pt x="2043850" y="0"/>
                </a:cubicBezTo>
                <a:cubicBezTo>
                  <a:pt x="1336430" y="0"/>
                  <a:pt x="680285" y="219535"/>
                  <a:pt x="139826" y="594192"/>
                </a:cubicBezTo>
                <a:lnTo>
                  <a:pt x="0" y="700065"/>
                </a:lnTo>
                <a:lnTo>
                  <a:pt x="0" y="5991971"/>
                </a:lnTo>
                <a:lnTo>
                  <a:pt x="139827" y="6097845"/>
                </a:lnTo>
                <a:cubicBezTo>
                  <a:pt x="217035" y="6151367"/>
                  <a:pt x="296605" y="6201724"/>
                  <a:pt x="378347" y="624872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4D448EE-C008-4941-9B48-A70CE9893246}"/>
              </a:ext>
            </a:extLst>
          </p:cNvPr>
          <p:cNvPicPr>
            <a:picLocks noChangeAspect="1"/>
          </p:cNvPicPr>
          <p:nvPr/>
        </p:nvPicPr>
        <p:blipFill rotWithShape="1">
          <a:blip r:embed="rId3"/>
          <a:srcRect t="13671" r="-1" b="25225"/>
          <a:stretch/>
        </p:blipFill>
        <p:spPr>
          <a:xfrm>
            <a:off x="4" y="4"/>
            <a:ext cx="5234519" cy="6210629"/>
          </a:xfrm>
          <a:custGeom>
            <a:avLst/>
            <a:gdLst>
              <a:gd name="connsiteX0" fmla="*/ 1082595 w 5234519"/>
              <a:gd name="connsiteY0" fmla="*/ 0 h 6210629"/>
              <a:gd name="connsiteX1" fmla="*/ 3027450 w 5234519"/>
              <a:gd name="connsiteY1" fmla="*/ 0 h 6210629"/>
              <a:gd name="connsiteX2" fmla="*/ 3291029 w 5234519"/>
              <a:gd name="connsiteY2" fmla="*/ 96471 h 6210629"/>
              <a:gd name="connsiteX3" fmla="*/ 5234519 w 5234519"/>
              <a:gd name="connsiteY3" fmla="*/ 3028517 h 6210629"/>
              <a:gd name="connsiteX4" fmla="*/ 2052407 w 5234519"/>
              <a:gd name="connsiteY4" fmla="*/ 6210629 h 6210629"/>
              <a:gd name="connsiteX5" fmla="*/ 28288 w 5234519"/>
              <a:gd name="connsiteY5" fmla="*/ 5483989 h 6210629"/>
              <a:gd name="connsiteX6" fmla="*/ 0 w 5234519"/>
              <a:gd name="connsiteY6" fmla="*/ 5458279 h 6210629"/>
              <a:gd name="connsiteX7" fmla="*/ 0 w 5234519"/>
              <a:gd name="connsiteY7" fmla="*/ 598754 h 6210629"/>
              <a:gd name="connsiteX8" fmla="*/ 28288 w 5234519"/>
              <a:gd name="connsiteY8" fmla="*/ 573044 h 6210629"/>
              <a:gd name="connsiteX9" fmla="*/ 958290 w 5234519"/>
              <a:gd name="connsiteY9" fmla="*/ 39494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34519" h="6210629">
                <a:moveTo>
                  <a:pt x="1082595" y="0"/>
                </a:moveTo>
                <a:lnTo>
                  <a:pt x="3027450" y="0"/>
                </a:lnTo>
                <a:lnTo>
                  <a:pt x="3291029" y="96471"/>
                </a:lnTo>
                <a:cubicBezTo>
                  <a:pt x="4433137" y="579542"/>
                  <a:pt x="5234519" y="1710443"/>
                  <a:pt x="5234519" y="3028517"/>
                </a:cubicBezTo>
                <a:cubicBezTo>
                  <a:pt x="5234519" y="4785949"/>
                  <a:pt x="3809839" y="6210629"/>
                  <a:pt x="2052407" y="6210629"/>
                </a:cubicBezTo>
                <a:cubicBezTo>
                  <a:pt x="1283531" y="6210629"/>
                  <a:pt x="578345" y="5937936"/>
                  <a:pt x="28288" y="5483989"/>
                </a:cubicBezTo>
                <a:lnTo>
                  <a:pt x="0" y="5458279"/>
                </a:lnTo>
                <a:lnTo>
                  <a:pt x="0" y="598754"/>
                </a:lnTo>
                <a:lnTo>
                  <a:pt x="28288" y="573044"/>
                </a:lnTo>
                <a:cubicBezTo>
                  <a:pt x="303317" y="346070"/>
                  <a:pt x="617127" y="164410"/>
                  <a:pt x="958290" y="39494"/>
                </a:cubicBezTo>
                <a:close/>
              </a:path>
            </a:pathLst>
          </a:custGeom>
        </p:spPr>
      </p:pic>
    </p:spTree>
    <p:extLst>
      <p:ext uri="{BB962C8B-B14F-4D97-AF65-F5344CB8AC3E}">
        <p14:creationId xmlns:p14="http://schemas.microsoft.com/office/powerpoint/2010/main" val="270872667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D1E0961-B1A5-4EE5-8269-4E32AD16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DEE2690-8D8B-48A6-B5EA-F1D111FA2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1D1E9AA-E8CA-4ECD-AB1B-3BFA82FE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19381" y="-1"/>
            <a:ext cx="3301325" cy="699898"/>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lang="en-US" sz="3000" b="0" i="0" u="none" strike="noStrike" kern="1200" cap="none" spc="0" normalizeH="0" baseline="0" noProof="0">
              <a:ln>
                <a:noFill/>
              </a:ln>
              <a:solidFill>
                <a:srgbClr val="000000"/>
              </a:solidFill>
              <a:effectLst/>
              <a:uLnTx/>
              <a:uFillTx/>
              <a:latin typeface="Helvetica Neue Medium"/>
              <a:ea typeface="Helvetica Neue Medium"/>
              <a:cs typeface="Helvetica Neue Medium"/>
              <a:sym typeface="Helvetica Neue Medium"/>
            </a:endParaRPr>
          </a:p>
        </p:txBody>
      </p:sp>
      <p:sp>
        <p:nvSpPr>
          <p:cNvPr id="16" name="Rectangle 15">
            <a:extLst>
              <a:ext uri="{FF2B5EF4-FFF2-40B4-BE49-F238E27FC236}">
                <a16:creationId xmlns:a16="http://schemas.microsoft.com/office/drawing/2014/main" id="{CF9694D5-D13A-476F-B1A8-BC83A0A7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8828B7-6315-44ED-8B2A-91A8CCD9853B}"/>
              </a:ext>
            </a:extLst>
          </p:cNvPr>
          <p:cNvSpPr>
            <a:spLocks noGrp="1"/>
          </p:cNvSpPr>
          <p:nvPr>
            <p:ph type="title"/>
          </p:nvPr>
        </p:nvSpPr>
        <p:spPr>
          <a:xfrm>
            <a:off x="8146102" y="146776"/>
            <a:ext cx="3817454" cy="699900"/>
          </a:xfrm>
        </p:spPr>
        <p:txBody>
          <a:bodyPr vert="horz" lIns="91440" tIns="45720" rIns="91440" bIns="45720" rtlCol="0" anchor="b">
            <a:normAutofit fontScale="90000"/>
          </a:bodyPr>
          <a:lstStyle/>
          <a:p>
            <a:r>
              <a:rPr lang="en-US" sz="4800" dirty="0"/>
              <a:t>The tree</a:t>
            </a:r>
          </a:p>
        </p:txBody>
      </p:sp>
      <p:sp>
        <p:nvSpPr>
          <p:cNvPr id="3" name="Content Placeholder 2">
            <a:extLst>
              <a:ext uri="{FF2B5EF4-FFF2-40B4-BE49-F238E27FC236}">
                <a16:creationId xmlns:a16="http://schemas.microsoft.com/office/drawing/2014/main" id="{3B28FC98-3494-4752-B522-B9597F481561}"/>
              </a:ext>
            </a:extLst>
          </p:cNvPr>
          <p:cNvSpPr>
            <a:spLocks noGrp="1"/>
          </p:cNvSpPr>
          <p:nvPr>
            <p:ph idx="1"/>
          </p:nvPr>
        </p:nvSpPr>
        <p:spPr>
          <a:xfrm>
            <a:off x="400793" y="496726"/>
            <a:ext cx="3817454" cy="5984280"/>
          </a:xfrm>
        </p:spPr>
        <p:txBody>
          <a:bodyPr vert="horz" lIns="91440" tIns="45720" rIns="91440" bIns="45720" rtlCol="0">
            <a:noAutofit/>
          </a:bodyPr>
          <a:lstStyle/>
          <a:p>
            <a:pPr marL="0" indent="0">
              <a:buNone/>
            </a:pPr>
            <a:r>
              <a:rPr lang="en-US" sz="2300" dirty="0"/>
              <a:t>The suggestion tree allows for the reflection of their experiences in an abstract format. This reflection can be seen by other patrons which could influence their learning. The tree helps develop altruistic thinking in children rather than egocentric beliefs that are Piaget (1951, cited by Mcleod 2018) says are present during the preoperational stage.  By giving suggestions for how to improve the person who is giving suggestions must have already internalized the information and experiences available. </a:t>
            </a:r>
          </a:p>
        </p:txBody>
      </p:sp>
      <p:pic>
        <p:nvPicPr>
          <p:cNvPr id="5" name="Picture 4">
            <a:extLst>
              <a:ext uri="{FF2B5EF4-FFF2-40B4-BE49-F238E27FC236}">
                <a16:creationId xmlns:a16="http://schemas.microsoft.com/office/drawing/2014/main" id="{626C75D3-0224-4ABB-8F42-A41F5D7C000A}"/>
              </a:ext>
            </a:extLst>
          </p:cNvPr>
          <p:cNvPicPr>
            <a:picLocks noChangeAspect="1"/>
          </p:cNvPicPr>
          <p:nvPr/>
        </p:nvPicPr>
        <p:blipFill>
          <a:blip r:embed="rId2"/>
          <a:stretch>
            <a:fillRect/>
          </a:stretch>
        </p:blipFill>
        <p:spPr>
          <a:xfrm>
            <a:off x="4619723" y="699900"/>
            <a:ext cx="3308937" cy="4411916"/>
          </a:xfrm>
          <a:prstGeom prst="rect">
            <a:avLst/>
          </a:prstGeom>
        </p:spPr>
      </p:pic>
      <p:sp>
        <p:nvSpPr>
          <p:cNvPr id="18" name="Rectangle 17">
            <a:extLst>
              <a:ext uri="{FF2B5EF4-FFF2-40B4-BE49-F238E27FC236}">
                <a16:creationId xmlns:a16="http://schemas.microsoft.com/office/drawing/2014/main" id="{190DDC90-6406-4FB1-9AB3-906EB2C40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044325" y="6102705"/>
            <a:ext cx="3308438" cy="749669"/>
          </a:xfrm>
          <a:prstGeom prst="rect">
            <a:avLst/>
          </a:prstGeom>
          <a:solidFill>
            <a:srgbClr val="7B623A"/>
          </a:solidFill>
          <a:ln w="25400" cap="flat">
            <a:solidFill>
              <a:srgbClr val="7B623A"/>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lvl="0" indent="0" algn="ctr" defTabSz="825500" rtl="0" eaLnBrk="1" fontAlgn="auto" latinLnBrk="0" hangingPunct="0">
              <a:lnSpc>
                <a:spcPct val="100000"/>
              </a:lnSpc>
              <a:spcBef>
                <a:spcPts val="0"/>
              </a:spcBef>
              <a:spcAft>
                <a:spcPts val="0"/>
              </a:spcAft>
              <a:buClrTx/>
              <a:buSzTx/>
              <a:buFontTx/>
              <a:buNone/>
              <a:tabLst/>
              <a:defRPr/>
            </a:pPr>
            <a:endParaRPr kumimoji="0" lang="en-US" sz="3000" b="0" i="0" u="none" strike="noStrike" kern="1200" cap="none" spc="0" normalizeH="0" baseline="0" noProof="0">
              <a:ln>
                <a:noFill/>
              </a:ln>
              <a:solidFill>
                <a:srgbClr val="000000"/>
              </a:solidFill>
              <a:effectLst/>
              <a:uLnTx/>
              <a:uFillTx/>
              <a:latin typeface="Helvetica Neue Medium"/>
              <a:ea typeface="Helvetica Neue Medium"/>
              <a:cs typeface="Helvetica Neue Medium"/>
              <a:sym typeface="Helvetica Neue Medium"/>
            </a:endParaRPr>
          </a:p>
        </p:txBody>
      </p:sp>
      <p:pic>
        <p:nvPicPr>
          <p:cNvPr id="4" name="Picture 3">
            <a:extLst>
              <a:ext uri="{FF2B5EF4-FFF2-40B4-BE49-F238E27FC236}">
                <a16:creationId xmlns:a16="http://schemas.microsoft.com/office/drawing/2014/main" id="{076DA0B7-5694-4B4A-B9AC-2869B0A8897F}"/>
              </a:ext>
            </a:extLst>
          </p:cNvPr>
          <p:cNvPicPr>
            <a:picLocks noChangeAspect="1"/>
          </p:cNvPicPr>
          <p:nvPr/>
        </p:nvPicPr>
        <p:blipFill>
          <a:blip r:embed="rId3"/>
          <a:stretch>
            <a:fillRect/>
          </a:stretch>
        </p:blipFill>
        <p:spPr>
          <a:xfrm>
            <a:off x="8044326" y="1699718"/>
            <a:ext cx="3313710" cy="4418280"/>
          </a:xfrm>
          <a:prstGeom prst="rect">
            <a:avLst/>
          </a:prstGeom>
        </p:spPr>
      </p:pic>
      <p:cxnSp>
        <p:nvCxnSpPr>
          <p:cNvPr id="20" name="Straight Connector 19">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543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CF06F-D806-401E-8ADA-3D1F2A19ACCA}"/>
              </a:ext>
            </a:extLst>
          </p:cNvPr>
          <p:cNvSpPr>
            <a:spLocks noGrp="1"/>
          </p:cNvSpPr>
          <p:nvPr>
            <p:ph type="title"/>
          </p:nvPr>
        </p:nvSpPr>
        <p:spPr>
          <a:xfrm>
            <a:off x="1913468" y="365125"/>
            <a:ext cx="9440332" cy="1325563"/>
          </a:xfrm>
        </p:spPr>
        <p:txBody>
          <a:bodyPr>
            <a:normAutofit/>
          </a:bodyPr>
          <a:lstStyle/>
          <a:p>
            <a:r>
              <a:rPr lang="en-GB" sz="5400"/>
              <a:t>Conclusion</a:t>
            </a:r>
          </a:p>
        </p:txBody>
      </p:sp>
      <p:pic>
        <p:nvPicPr>
          <p:cNvPr id="7" name="Graphic 6" descr="Light Bulb and Gear">
            <a:extLst>
              <a:ext uri="{FF2B5EF4-FFF2-40B4-BE49-F238E27FC236}">
                <a16:creationId xmlns:a16="http://schemas.microsoft.com/office/drawing/2014/main" id="{07D86F6C-3D3B-4005-885B-D0CC661133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82268B74-7EFD-42BB-A79E-E0E2DA229DF3}"/>
              </a:ext>
            </a:extLst>
          </p:cNvPr>
          <p:cNvSpPr>
            <a:spLocks noGrp="1"/>
          </p:cNvSpPr>
          <p:nvPr>
            <p:ph idx="1"/>
          </p:nvPr>
        </p:nvSpPr>
        <p:spPr>
          <a:xfrm>
            <a:off x="838200" y="1825625"/>
            <a:ext cx="10515600" cy="4351338"/>
          </a:xfrm>
        </p:spPr>
        <p:txBody>
          <a:bodyPr>
            <a:normAutofit/>
          </a:bodyPr>
          <a:lstStyle/>
          <a:p>
            <a:r>
              <a:rPr lang="en-GB" dirty="0"/>
              <a:t>Evidence of several learning theorists can be found at </a:t>
            </a:r>
            <a:r>
              <a:rPr lang="en-GB" dirty="0" err="1"/>
              <a:t>Plantasia</a:t>
            </a:r>
            <a:r>
              <a:rPr lang="en-GB" dirty="0"/>
              <a:t> drawing heavily from Montessori’s learning environment idea’s. It leans toward a constructivist approach and is set up for learners in all stages of development to build on previous learning experiences.</a:t>
            </a:r>
          </a:p>
          <a:p>
            <a:r>
              <a:rPr lang="en-GB" dirty="0"/>
              <a:t>Plantasia offers a diverse range of learning that many other places can’t. There are numerous activities that provide children with knowledge as well as fun, therefore presenting a learning environment accessible to every stage of Piaget’s learning theory. For example the flower vases complimenting the sensory motor stage and the weather station complimenting the formal operational.</a:t>
            </a:r>
          </a:p>
        </p:txBody>
      </p:sp>
    </p:spTree>
    <p:extLst>
      <p:ext uri="{BB962C8B-B14F-4D97-AF65-F5344CB8AC3E}">
        <p14:creationId xmlns:p14="http://schemas.microsoft.com/office/powerpoint/2010/main" val="999168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67BE-1C7B-403E-8619-047DD9AB5AC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9D03858-A1AA-4FD9-9DE5-F2EDF4B20A7C}"/>
              </a:ext>
            </a:extLst>
          </p:cNvPr>
          <p:cNvSpPr>
            <a:spLocks noGrp="1"/>
          </p:cNvSpPr>
          <p:nvPr>
            <p:ph idx="1"/>
          </p:nvPr>
        </p:nvSpPr>
        <p:spPr/>
        <p:txBody>
          <a:bodyPr>
            <a:normAutofit/>
          </a:bodyPr>
          <a:lstStyle/>
          <a:p>
            <a:r>
              <a:rPr lang="en-GB" sz="1200" dirty="0"/>
              <a:t>(Adcock. P. K, 2014, The Longevity of Multiple Intelligence Theory in Education, </a:t>
            </a:r>
            <a:r>
              <a:rPr lang="en-GB" sz="1200" i="1" dirty="0"/>
              <a:t>Delta Kappa Gamma Bulletin</a:t>
            </a:r>
            <a:r>
              <a:rPr lang="en-GB" sz="1200" dirty="0"/>
              <a:t>, 80(4), pp. 50–57. Available at: https://search-ebscohost-com.ezproxy.uwtsd.ac.uk/login.aspx?direct=true&amp;db=eue&amp;AN=96688866&amp;site=ehost-live (Accessed: 12/01/2020)</a:t>
            </a:r>
          </a:p>
          <a:p>
            <a:r>
              <a:rPr lang="en-GB" sz="1200" dirty="0"/>
              <a:t>(Beard. C, Wilson. J. P, 2013, Experiential Learning: A handbook for education, training and coaching, 3</a:t>
            </a:r>
            <a:r>
              <a:rPr lang="en-GB" sz="1200" baseline="30000" dirty="0"/>
              <a:t>rd</a:t>
            </a:r>
            <a:r>
              <a:rPr lang="en-GB" sz="1200" dirty="0"/>
              <a:t> edition, Kogan Page, London)</a:t>
            </a:r>
          </a:p>
          <a:p>
            <a:r>
              <a:rPr lang="en-US" sz="1200" dirty="0"/>
              <a:t>(Crain. W, 2016, Caring and Montessori Education, </a:t>
            </a:r>
            <a:r>
              <a:rPr lang="en-US" sz="1200" dirty="0">
                <a:hlinkClick r:id="rId2">
                  <a:extLst>
                    <a:ext uri="{A12FA001-AC4F-418D-AE19-62706E023703}">
                      <ahyp:hlinkClr xmlns:ahyp="http://schemas.microsoft.com/office/drawing/2018/hyperlinkcolor" val="tx"/>
                    </a:ext>
                  </a:extLst>
                </a:hlinkClick>
              </a:rPr>
              <a:t>https://web-a-ebscohost-com.ezproxy.uwtsd.ac.uk/ehost/pdfviewer/pdfviewer?vid=1&amp;sid=5b867001-9295-45ce-9039-866cf39424a3%40sdc-v-sessmgr01</a:t>
            </a:r>
            <a:r>
              <a:rPr lang="en-US" sz="1200" dirty="0"/>
              <a:t>, accessed 10/01/20)</a:t>
            </a:r>
            <a:endParaRPr lang="en-GB" sz="1200" dirty="0"/>
          </a:p>
          <a:p>
            <a:r>
              <a:rPr lang="en-GB" sz="1200" dirty="0"/>
              <a:t>(</a:t>
            </a:r>
            <a:r>
              <a:rPr lang="en-GB" sz="1200" dirty="0" err="1"/>
              <a:t>Gray.C</a:t>
            </a:r>
            <a:r>
              <a:rPr lang="en-GB" sz="1200" dirty="0"/>
              <a:t>, </a:t>
            </a:r>
            <a:r>
              <a:rPr lang="en-GB" sz="1200" dirty="0" err="1"/>
              <a:t>Macblain.S</a:t>
            </a:r>
            <a:r>
              <a:rPr lang="en-GB" sz="1200" dirty="0"/>
              <a:t>, 2015, Learning Theories in Childhood, 2</a:t>
            </a:r>
            <a:r>
              <a:rPr lang="en-GB" sz="1200" baseline="30000" dirty="0"/>
              <a:t>nd</a:t>
            </a:r>
            <a:r>
              <a:rPr lang="en-GB" sz="1200" dirty="0"/>
              <a:t> edition, Sage, London)</a:t>
            </a:r>
          </a:p>
          <a:p>
            <a:r>
              <a:rPr lang="en-GB" sz="1200" dirty="0"/>
              <a:t>(</a:t>
            </a:r>
            <a:r>
              <a:rPr lang="en-GB" sz="1200" dirty="0" err="1"/>
              <a:t>Halpenny</a:t>
            </a:r>
            <a:r>
              <a:rPr lang="en-GB" sz="1200" dirty="0"/>
              <a:t>. A. M, Pettersen. J, 2014, Introducing Piaget: A guide for practitioners and students in early years education, Routledge, Oxon)</a:t>
            </a:r>
          </a:p>
          <a:p>
            <a:r>
              <a:rPr lang="en-GB" sz="1200" dirty="0"/>
              <a:t>(</a:t>
            </a:r>
            <a:r>
              <a:rPr lang="en-GB" sz="1200" dirty="0" err="1"/>
              <a:t>Illeris</a:t>
            </a:r>
            <a:r>
              <a:rPr lang="en-GB" sz="1200" dirty="0"/>
              <a:t>. K, 2009, Contemporary Theories of Learning: Learning theorists . . . In their own words, Routledge, Oxon)</a:t>
            </a:r>
          </a:p>
          <a:p>
            <a:r>
              <a:rPr lang="en-GB" sz="1200" dirty="0"/>
              <a:t>(</a:t>
            </a:r>
            <a:r>
              <a:rPr lang="en-GB" sz="1200" dirty="0" err="1"/>
              <a:t>Mcleod</a:t>
            </a:r>
            <a:r>
              <a:rPr lang="en-GB" sz="1200" dirty="0"/>
              <a:t>. S, 2018, The Preoperational Stage of Cognitive Development, </a:t>
            </a:r>
            <a:r>
              <a:rPr lang="en-GB" sz="1200" dirty="0">
                <a:hlinkClick r:id="rId3"/>
              </a:rPr>
              <a:t>https://www.simplypsychology.org/preoperational.html</a:t>
            </a:r>
            <a:r>
              <a:rPr lang="en-GB" sz="1200" dirty="0"/>
              <a:t>, accessed 09/01/2020)</a:t>
            </a:r>
          </a:p>
          <a:p>
            <a:r>
              <a:rPr lang="en-GB" sz="1200" dirty="0"/>
              <a:t>(</a:t>
            </a:r>
            <a:r>
              <a:rPr lang="en-GB" sz="1200" dirty="0" err="1"/>
              <a:t>Smidt.S</a:t>
            </a:r>
            <a:r>
              <a:rPr lang="en-GB" sz="1200" dirty="0"/>
              <a:t>, 2009, Introducing Vygotsky: A guide for practitioners and students in early years education, Routledge, Oxon)</a:t>
            </a:r>
          </a:p>
          <a:p>
            <a:r>
              <a:rPr lang="en-GB" sz="1200" dirty="0"/>
              <a:t>(University of Westminster, No date, Howard Gardener: Seven intelligence model, </a:t>
            </a:r>
            <a:r>
              <a:rPr lang="en-GB" sz="1200" dirty="0">
                <a:hlinkClick r:id="rId4"/>
              </a:rPr>
              <a:t>http://www2.wmin.ac.uk/eic/learning-skills/cognition/learning_styles/howard_model.html</a:t>
            </a:r>
            <a:r>
              <a:rPr lang="en-GB" sz="1200" dirty="0"/>
              <a:t>, accessed 10/01/2020)</a:t>
            </a:r>
          </a:p>
          <a:p>
            <a:r>
              <a:rPr lang="en-GB" sz="1200" dirty="0"/>
              <a:t>(Wadsworth. B. J, 1978, Piaget for the classroom teacher, Longman, New York)</a:t>
            </a:r>
          </a:p>
          <a:p>
            <a:endParaRPr lang="en-GB" sz="1200" dirty="0"/>
          </a:p>
          <a:p>
            <a:endParaRPr lang="en-GB" sz="1200" dirty="0"/>
          </a:p>
          <a:p>
            <a:endParaRPr lang="en-GB" sz="1200" dirty="0"/>
          </a:p>
        </p:txBody>
      </p:sp>
    </p:spTree>
    <p:extLst>
      <p:ext uri="{BB962C8B-B14F-4D97-AF65-F5344CB8AC3E}">
        <p14:creationId xmlns:p14="http://schemas.microsoft.com/office/powerpoint/2010/main" val="275457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428</TotalTime>
  <Words>1905</Words>
  <Application>Microsoft Office PowerPoint</Application>
  <PresentationFormat>Widescreen</PresentationFormat>
  <Paragraphs>51</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Helvetica Neue Medium</vt:lpstr>
      <vt:lpstr>Office Theme</vt:lpstr>
      <vt:lpstr>Plantasia as a learning environment</vt:lpstr>
      <vt:lpstr>Overall environment</vt:lpstr>
      <vt:lpstr>Immersive experiences </vt:lpstr>
      <vt:lpstr>Weather station</vt:lpstr>
      <vt:lpstr>The dark room</vt:lpstr>
      <vt:lpstr>Sensory Learning</vt:lpstr>
      <vt:lpstr>Snake handler </vt:lpstr>
      <vt:lpstr>Carnivorus plants</vt:lpstr>
      <vt:lpstr>The tree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Plantasia as a learning environment</dc:title>
  <dc:creator>luke.reimnitz93@gmail.com</dc:creator>
  <cp:lastModifiedBy>luke.reimnitz93@gmail.com</cp:lastModifiedBy>
  <cp:revision>4</cp:revision>
  <dcterms:created xsi:type="dcterms:W3CDTF">2020-01-13T16:55:40Z</dcterms:created>
  <dcterms:modified xsi:type="dcterms:W3CDTF">2020-01-14T00:13:51Z</dcterms:modified>
</cp:coreProperties>
</file>