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xls" ContentType="application/vnd.ms-excel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8" r:id="rId11"/>
    <p:sldId id="269" r:id="rId12"/>
    <p:sldId id="272" r:id="rId13"/>
    <p:sldId id="277" r:id="rId14"/>
    <p:sldId id="282" r:id="rId15"/>
    <p:sldId id="28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1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emf"/><Relationship Id="rId1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957D4E-41B6-4502-B443-ACB06FCE8502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C96325-A8CE-41B2-964C-123ADCEC0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001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7039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9411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467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991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791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727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457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821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08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828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19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171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7845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92459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517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0004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9608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8823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40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6463DAE-7B55-40FB-A5F7-39ACEFCD478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6A85D-F913-4ED2-AA9E-9BDF22E3B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100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emf"/><Relationship Id="rId4" Type="http://schemas.openxmlformats.org/officeDocument/2006/relationships/oleObject" Target="../embeddings/Microsoft_Excel_97-2003_Worksheet1.xls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emf"/><Relationship Id="rId4" Type="http://schemas.openxmlformats.org/officeDocument/2006/relationships/oleObject" Target="../embeddings/Microsoft_Excel_97-2003_Worksheet2.xls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Microsoft_Excel_97-2003_Worksheet4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4.bin"/><Relationship Id="rId5" Type="http://schemas.openxmlformats.org/officeDocument/2006/relationships/image" Target="../media/image8.emf"/><Relationship Id="rId10" Type="http://schemas.openxmlformats.org/officeDocument/2006/relationships/image" Target="../media/image10.wmf"/><Relationship Id="rId4" Type="http://schemas.openxmlformats.org/officeDocument/2006/relationships/oleObject" Target="../embeddings/Microsoft_Excel_97-2003_Worksheet3.xls"/><Relationship Id="rId9" Type="http://schemas.openxmlformats.org/officeDocument/2006/relationships/oleObject" Target="../embeddings/oleObject5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2494280"/>
          </a:xfrm>
        </p:spPr>
        <p:txBody>
          <a:bodyPr/>
          <a:lstStyle/>
          <a:p>
            <a:r>
              <a:rPr lang="en-GB" dirty="0" smtClean="0"/>
              <a:t>Decision Tree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0379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Decision Trees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19400" y="3124200"/>
            <a:ext cx="7696200" cy="3352800"/>
          </a:xfrm>
        </p:spPr>
        <p:txBody>
          <a:bodyPr>
            <a:normAutofit/>
          </a:bodyPr>
          <a:lstStyle/>
          <a:p>
            <a:pPr marL="914400" lvl="1" indent="-457200">
              <a:buSzPct val="75000"/>
              <a:buFont typeface="+mj-lt"/>
              <a:buAutoNum type="arabicPeriod"/>
            </a:pPr>
            <a:r>
              <a:rPr lang="en-US" dirty="0"/>
              <a:t>Create a root node and assign all of the training data to it. </a:t>
            </a:r>
          </a:p>
          <a:p>
            <a:pPr marL="914400" lvl="1" indent="-457200">
              <a:buSzPct val="75000"/>
              <a:buFont typeface="+mj-lt"/>
              <a:buAutoNum type="arabicPeriod"/>
            </a:pPr>
            <a:r>
              <a:rPr lang="en-US" dirty="0"/>
              <a:t>Select the best splitting attribute.</a:t>
            </a:r>
          </a:p>
          <a:p>
            <a:pPr marL="914400" lvl="1" indent="-457200">
              <a:buSzPct val="75000"/>
              <a:buFont typeface="+mj-lt"/>
              <a:buAutoNum type="arabicPeriod"/>
            </a:pPr>
            <a:r>
              <a:rPr lang="en-US" dirty="0"/>
              <a:t>Add a branch to the root node for each value of the split. Split the data into mutually exclusive subsets along the lines of the specific split.</a:t>
            </a:r>
          </a:p>
          <a:p>
            <a:pPr marL="914400" lvl="1" indent="-457200">
              <a:buSzPct val="75000"/>
              <a:buFont typeface="+mj-lt"/>
              <a:buAutoNum type="arabicPeriod"/>
            </a:pPr>
            <a:r>
              <a:rPr lang="en-US" dirty="0"/>
              <a:t>Repeat the steps 2 and 3 for each and every leaf node until the stopping criteria is reached.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46111" y="3330476"/>
            <a:ext cx="2554289" cy="15696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US" sz="2400" dirty="0">
                <a:solidFill>
                  <a:srgbClr val="C00000"/>
                </a:solidFill>
              </a:rPr>
              <a:t>A general algorithm for decision tree building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81200" y="1600200"/>
            <a:ext cx="8382000" cy="15016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88925" indent="-288925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85000"/>
              <a:buFont typeface="Wingdings" panose="05000000000000000000" pitchFamily="2" charset="2"/>
              <a:buChar char="§"/>
              <a:defRPr sz="3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69913" indent="-295275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85000"/>
              <a:buFont typeface="Wingdings" panose="05000000000000000000" pitchFamily="2" charset="2"/>
              <a:buChar char="§"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60425" indent="-31273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90000"/>
              <a:buFont typeface="Wingdings" panose="05000000000000000000" pitchFamily="2" charset="2"/>
              <a:buChar char="§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41413" indent="-31908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12863" indent="-26193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100000"/>
              <a:buFont typeface="Wingdings" panose="05000000000000000000" pitchFamily="2" charset="2"/>
              <a:buChar char="§"/>
              <a:defRPr sz="20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Employs the divide and conquer method</a:t>
            </a:r>
          </a:p>
          <a:p>
            <a:pPr lvl="1"/>
            <a:r>
              <a:rPr lang="en-US" sz="2400" dirty="0"/>
              <a:t>Recursively divides a training set until each division consists of examples from one class</a:t>
            </a:r>
          </a:p>
        </p:txBody>
      </p:sp>
    </p:spTree>
    <p:extLst>
      <p:ext uri="{BB962C8B-B14F-4D97-AF65-F5344CB8AC3E}">
        <p14:creationId xmlns:p14="http://schemas.microsoft.com/office/powerpoint/2010/main" val="4235585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Process of Classification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327944"/>
            <a:ext cx="10515600" cy="4950936"/>
          </a:xfrm>
        </p:spPr>
        <p:txBody>
          <a:bodyPr/>
          <a:lstStyle/>
          <a:p>
            <a:r>
              <a:rPr lang="en-GB" sz="2600" b="1" dirty="0"/>
              <a:t>Training, Validation and Testing Examples</a:t>
            </a:r>
          </a:p>
        </p:txBody>
      </p:sp>
      <p:grpSp>
        <p:nvGrpSpPr>
          <p:cNvPr id="2" name="Group 47"/>
          <p:cNvGrpSpPr>
            <a:grpSpLocks/>
          </p:cNvGrpSpPr>
          <p:nvPr/>
        </p:nvGrpSpPr>
        <p:grpSpPr bwMode="auto">
          <a:xfrm>
            <a:off x="2809875" y="1928813"/>
            <a:ext cx="6502400" cy="4191000"/>
            <a:chOff x="768" y="1152"/>
            <a:chExt cx="4096" cy="2640"/>
          </a:xfrm>
        </p:grpSpPr>
        <p:sp>
          <p:nvSpPr>
            <p:cNvPr id="14346" name="AutoShape 3"/>
            <p:cNvSpPr>
              <a:spLocks noChangeArrowheads="1"/>
            </p:cNvSpPr>
            <p:nvPr/>
          </p:nvSpPr>
          <p:spPr bwMode="auto">
            <a:xfrm>
              <a:off x="1809" y="1317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Text Box 4"/>
            <p:cNvSpPr txBox="1">
              <a:spLocks noChangeArrowheads="1"/>
            </p:cNvSpPr>
            <p:nvPr/>
          </p:nvSpPr>
          <p:spPr bwMode="auto">
            <a:xfrm>
              <a:off x="1521" y="1165"/>
              <a:ext cx="84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Records</a:t>
              </a:r>
            </a:p>
          </p:txBody>
        </p:sp>
        <p:sp>
          <p:nvSpPr>
            <p:cNvPr id="74" name="AutoShape 5"/>
            <p:cNvSpPr>
              <a:spLocks noChangeArrowheads="1"/>
            </p:cNvSpPr>
            <p:nvPr/>
          </p:nvSpPr>
          <p:spPr bwMode="auto">
            <a:xfrm>
              <a:off x="2608" y="1248"/>
              <a:ext cx="875" cy="39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Construction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75" name="AutoShape 6"/>
            <p:cNvSpPr>
              <a:spLocks noChangeArrowheads="1"/>
            </p:cNvSpPr>
            <p:nvPr/>
          </p:nvSpPr>
          <p:spPr bwMode="auto">
            <a:xfrm>
              <a:off x="4019" y="131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Text Box 7"/>
            <p:cNvSpPr txBox="1">
              <a:spLocks noChangeArrowheads="1"/>
            </p:cNvSpPr>
            <p:nvPr/>
          </p:nvSpPr>
          <p:spPr bwMode="auto">
            <a:xfrm>
              <a:off x="4011" y="1152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 dirty="0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51" name="Line 8"/>
            <p:cNvSpPr>
              <a:spLocks noChangeShapeType="1"/>
            </p:cNvSpPr>
            <p:nvPr/>
          </p:nvSpPr>
          <p:spPr bwMode="auto">
            <a:xfrm>
              <a:off x="3531" y="1440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" name="AutoShape 22"/>
            <p:cNvSpPr>
              <a:spLocks noChangeArrowheads="1"/>
            </p:cNvSpPr>
            <p:nvPr/>
          </p:nvSpPr>
          <p:spPr bwMode="auto">
            <a:xfrm>
              <a:off x="1803" y="29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Text Box 23"/>
            <p:cNvSpPr txBox="1">
              <a:spLocks noChangeArrowheads="1"/>
            </p:cNvSpPr>
            <p:nvPr/>
          </p:nvSpPr>
          <p:spPr bwMode="auto">
            <a:xfrm>
              <a:off x="1722" y="2817"/>
              <a:ext cx="462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Test Set</a:t>
              </a:r>
            </a:p>
          </p:txBody>
        </p:sp>
        <p:sp>
          <p:nvSpPr>
            <p:cNvPr id="80" name="AutoShape 24"/>
            <p:cNvSpPr>
              <a:spLocks noChangeArrowheads="1"/>
            </p:cNvSpPr>
            <p:nvPr/>
          </p:nvSpPr>
          <p:spPr bwMode="auto">
            <a:xfrm>
              <a:off x="2619" y="3077"/>
              <a:ext cx="906" cy="39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Measuring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Accuracy</a:t>
              </a:r>
            </a:p>
          </p:txBody>
        </p:sp>
        <p:sp>
          <p:nvSpPr>
            <p:cNvPr id="14355" name="Text Box 25"/>
            <p:cNvSpPr txBox="1">
              <a:spLocks noChangeArrowheads="1"/>
            </p:cNvSpPr>
            <p:nvPr/>
          </p:nvSpPr>
          <p:spPr bwMode="auto">
            <a:xfrm>
              <a:off x="3908" y="2880"/>
              <a:ext cx="956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Final Model with </a:t>
              </a:r>
            </a:p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Measured Accuracy</a:t>
              </a:r>
            </a:p>
          </p:txBody>
        </p:sp>
        <p:sp>
          <p:nvSpPr>
            <p:cNvPr id="14356" name="Line 26"/>
            <p:cNvSpPr>
              <a:spLocks noChangeShapeType="1"/>
            </p:cNvSpPr>
            <p:nvPr/>
          </p:nvSpPr>
          <p:spPr bwMode="auto">
            <a:xfrm>
              <a:off x="3562" y="3276"/>
              <a:ext cx="497" cy="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7" name="Line 27"/>
            <p:cNvSpPr>
              <a:spLocks noChangeShapeType="1"/>
            </p:cNvSpPr>
            <p:nvPr/>
          </p:nvSpPr>
          <p:spPr bwMode="auto">
            <a:xfrm>
              <a:off x="2187" y="3132"/>
              <a:ext cx="336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4" name="AutoShape 28"/>
            <p:cNvSpPr>
              <a:spLocks noChangeArrowheads="1"/>
            </p:cNvSpPr>
            <p:nvPr/>
          </p:nvSpPr>
          <p:spPr bwMode="auto">
            <a:xfrm>
              <a:off x="1713" y="326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Text Box 29"/>
            <p:cNvSpPr txBox="1">
              <a:spLocks noChangeArrowheads="1"/>
            </p:cNvSpPr>
            <p:nvPr/>
          </p:nvSpPr>
          <p:spPr bwMode="auto">
            <a:xfrm>
              <a:off x="1617" y="3627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0" name="Line 30"/>
            <p:cNvSpPr>
              <a:spLocks noChangeShapeType="1"/>
            </p:cNvSpPr>
            <p:nvPr/>
          </p:nvSpPr>
          <p:spPr bwMode="auto">
            <a:xfrm flipV="1">
              <a:off x="2163" y="3372"/>
              <a:ext cx="360" cy="1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7" name="AutoShape 31"/>
            <p:cNvSpPr>
              <a:spLocks noChangeArrowheads="1"/>
            </p:cNvSpPr>
            <p:nvPr/>
          </p:nvSpPr>
          <p:spPr bwMode="auto">
            <a:xfrm>
              <a:off x="4055" y="3132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2" name="AutoShape 11"/>
            <p:cNvSpPr>
              <a:spLocks noChangeArrowheads="1"/>
            </p:cNvSpPr>
            <p:nvPr/>
          </p:nvSpPr>
          <p:spPr bwMode="auto">
            <a:xfrm>
              <a:off x="1817" y="1845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3" name="Text Box 12"/>
            <p:cNvSpPr txBox="1">
              <a:spLocks noChangeArrowheads="1"/>
            </p:cNvSpPr>
            <p:nvPr/>
          </p:nvSpPr>
          <p:spPr bwMode="auto">
            <a:xfrm>
              <a:off x="1532" y="1704"/>
              <a:ext cx="921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Validation Records</a:t>
              </a:r>
            </a:p>
          </p:txBody>
        </p:sp>
        <p:sp>
          <p:nvSpPr>
            <p:cNvPr id="90" name="AutoShape 13"/>
            <p:cNvSpPr>
              <a:spLocks noChangeArrowheads="1"/>
            </p:cNvSpPr>
            <p:nvPr/>
          </p:nvSpPr>
          <p:spPr bwMode="auto">
            <a:xfrm>
              <a:off x="2605" y="1937"/>
              <a:ext cx="895" cy="391"/>
            </a:xfrm>
            <a:prstGeom prst="roundRect">
              <a:avLst>
                <a:gd name="adj" fmla="val 16667"/>
              </a:avLst>
            </a:prstGeom>
            <a:solidFill>
              <a:schemeClr val="accent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Refinement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91" name="AutoShape 14"/>
            <p:cNvSpPr>
              <a:spLocks noChangeArrowheads="1"/>
            </p:cNvSpPr>
            <p:nvPr/>
          </p:nvSpPr>
          <p:spPr bwMode="auto">
            <a:xfrm>
              <a:off x="4046" y="1988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Text Box 15"/>
            <p:cNvSpPr txBox="1">
              <a:spLocks noChangeArrowheads="1"/>
            </p:cNvSpPr>
            <p:nvPr/>
          </p:nvSpPr>
          <p:spPr bwMode="auto">
            <a:xfrm>
              <a:off x="3980" y="1852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7" name="Line 16"/>
            <p:cNvSpPr>
              <a:spLocks noChangeShapeType="1"/>
            </p:cNvSpPr>
            <p:nvPr/>
          </p:nvSpPr>
          <p:spPr bwMode="auto">
            <a:xfrm>
              <a:off x="3554" y="2136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" name="AutoShape 18"/>
            <p:cNvSpPr>
              <a:spLocks noChangeArrowheads="1"/>
            </p:cNvSpPr>
            <p:nvPr/>
          </p:nvSpPr>
          <p:spPr bwMode="auto">
            <a:xfrm>
              <a:off x="1703" y="2195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Text Box 19"/>
            <p:cNvSpPr txBox="1">
              <a:spLocks noChangeArrowheads="1"/>
            </p:cNvSpPr>
            <p:nvPr/>
          </p:nvSpPr>
          <p:spPr bwMode="auto">
            <a:xfrm>
              <a:off x="1666" y="2526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70" name="Line 33"/>
            <p:cNvSpPr>
              <a:spLocks noChangeShapeType="1"/>
            </p:cNvSpPr>
            <p:nvPr/>
          </p:nvSpPr>
          <p:spPr bwMode="auto">
            <a:xfrm>
              <a:off x="2187" y="2016"/>
              <a:ext cx="353" cy="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1" name="Line 34"/>
            <p:cNvSpPr>
              <a:spLocks noChangeShapeType="1"/>
            </p:cNvSpPr>
            <p:nvPr/>
          </p:nvSpPr>
          <p:spPr bwMode="auto">
            <a:xfrm flipV="1">
              <a:off x="2156" y="2232"/>
              <a:ext cx="38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2" name="Line 37"/>
            <p:cNvSpPr>
              <a:spLocks noChangeShapeType="1"/>
            </p:cNvSpPr>
            <p:nvPr/>
          </p:nvSpPr>
          <p:spPr bwMode="auto">
            <a:xfrm>
              <a:off x="2139" y="1440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3" name="Text Box 40"/>
            <p:cNvSpPr txBox="1">
              <a:spLocks noChangeArrowheads="1"/>
            </p:cNvSpPr>
            <p:nvPr/>
          </p:nvSpPr>
          <p:spPr bwMode="auto">
            <a:xfrm>
              <a:off x="942" y="1470"/>
              <a:ext cx="629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Set</a:t>
              </a:r>
            </a:p>
          </p:txBody>
        </p:sp>
        <p:sp>
          <p:nvSpPr>
            <p:cNvPr id="100" name="AutoShape 41"/>
            <p:cNvSpPr>
              <a:spLocks noChangeArrowheads="1"/>
            </p:cNvSpPr>
            <p:nvPr/>
          </p:nvSpPr>
          <p:spPr bwMode="auto">
            <a:xfrm>
              <a:off x="768" y="23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" name="AutoShape 42"/>
            <p:cNvSpPr>
              <a:spLocks noChangeArrowheads="1"/>
            </p:cNvSpPr>
            <p:nvPr/>
          </p:nvSpPr>
          <p:spPr bwMode="auto">
            <a:xfrm>
              <a:off x="1104" y="163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76" name="AutoShape 43"/>
            <p:cNvCxnSpPr>
              <a:cxnSpLocks noChangeShapeType="1"/>
              <a:stCxn id="100" idx="1"/>
              <a:endCxn id="101" idx="2"/>
            </p:cNvCxnSpPr>
            <p:nvPr/>
          </p:nvCxnSpPr>
          <p:spPr bwMode="auto">
            <a:xfrm rot="-5400000">
              <a:off x="715" y="1963"/>
              <a:ext cx="583" cy="195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4377" name="AutoShape 44"/>
            <p:cNvCxnSpPr>
              <a:cxnSpLocks noChangeShapeType="1"/>
              <a:stCxn id="100" idx="3"/>
              <a:endCxn id="78" idx="2"/>
            </p:cNvCxnSpPr>
            <p:nvPr/>
          </p:nvCxnSpPr>
          <p:spPr bwMode="auto">
            <a:xfrm rot="16200000" flipH="1">
              <a:off x="1124" y="2411"/>
              <a:ext cx="463" cy="894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78" name="Line 45"/>
            <p:cNvSpPr>
              <a:spLocks noChangeShapeType="1"/>
            </p:cNvSpPr>
            <p:nvPr/>
          </p:nvSpPr>
          <p:spPr bwMode="auto">
            <a:xfrm flipV="1">
              <a:off x="1440" y="1488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9" name="Line 46"/>
            <p:cNvSpPr>
              <a:spLocks noChangeShapeType="1"/>
            </p:cNvSpPr>
            <p:nvPr/>
          </p:nvSpPr>
          <p:spPr bwMode="auto">
            <a:xfrm>
              <a:off x="1440" y="1824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1" name="TextBox 106"/>
          <p:cNvSpPr txBox="1">
            <a:spLocks noChangeArrowheads="1"/>
          </p:cNvSpPr>
          <p:nvPr/>
        </p:nvSpPr>
        <p:spPr bwMode="auto">
          <a:xfrm>
            <a:off x="3209925" y="3910014"/>
            <a:ext cx="599844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50:50</a:t>
            </a:r>
          </a:p>
        </p:txBody>
      </p:sp>
      <p:sp>
        <p:nvSpPr>
          <p:cNvPr id="14342" name="TextBox 107"/>
          <p:cNvSpPr txBox="1">
            <a:spLocks noChangeArrowheads="1"/>
          </p:cNvSpPr>
          <p:nvPr/>
        </p:nvSpPr>
        <p:spPr bwMode="auto">
          <a:xfrm>
            <a:off x="3195638" y="3092451"/>
            <a:ext cx="75373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2/3:1/3</a:t>
            </a:r>
          </a:p>
        </p:txBody>
      </p:sp>
      <p:sp>
        <p:nvSpPr>
          <p:cNvPr id="14343" name="TextBox 108"/>
          <p:cNvSpPr txBox="1">
            <a:spLocks noChangeArrowheads="1"/>
          </p:cNvSpPr>
          <p:nvPr/>
        </p:nvSpPr>
        <p:spPr bwMode="auto">
          <a:xfrm>
            <a:off x="6238876" y="2714626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(1)</a:t>
            </a:r>
          </a:p>
        </p:txBody>
      </p:sp>
      <p:sp>
        <p:nvSpPr>
          <p:cNvPr id="14344" name="TextBox 109"/>
          <p:cNvSpPr txBox="1">
            <a:spLocks noChangeArrowheads="1"/>
          </p:cNvSpPr>
          <p:nvPr/>
        </p:nvSpPr>
        <p:spPr bwMode="auto">
          <a:xfrm>
            <a:off x="6238876" y="3786189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(2)</a:t>
            </a:r>
          </a:p>
        </p:txBody>
      </p:sp>
      <p:sp>
        <p:nvSpPr>
          <p:cNvPr id="14345" name="TextBox 110"/>
          <p:cNvSpPr txBox="1">
            <a:spLocks noChangeArrowheads="1"/>
          </p:cNvSpPr>
          <p:nvPr/>
        </p:nvSpPr>
        <p:spPr bwMode="auto">
          <a:xfrm>
            <a:off x="6238876" y="5621339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(3)</a:t>
            </a:r>
          </a:p>
        </p:txBody>
      </p:sp>
    </p:spTree>
    <p:extLst>
      <p:ext uri="{BB962C8B-B14F-4D97-AF65-F5344CB8AC3E}">
        <p14:creationId xmlns:p14="http://schemas.microsoft.com/office/powerpoint/2010/main" val="4286646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Process of Classification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Influential Factors for a Good Model</a:t>
            </a:r>
          </a:p>
          <a:p>
            <a:pPr marL="628650" lvl="1" indent="-361950"/>
            <a:r>
              <a:rPr lang="en-GB" altLang="zh-CN" dirty="0">
                <a:ea typeface="SimSun" pitchFamily="2" charset="-122"/>
              </a:rPr>
              <a:t>Classification Accuracy</a:t>
            </a:r>
          </a:p>
          <a:p>
            <a:pPr marL="990600" lvl="2" indent="-263525"/>
            <a:r>
              <a:rPr lang="en-GB" altLang="zh-CN" dirty="0">
                <a:ea typeface="SimSun" pitchFamily="2" charset="-122"/>
              </a:rPr>
              <a:t>Estimated accuracy during development stage vs. actual accuracy during practical use</a:t>
            </a:r>
          </a:p>
          <a:p>
            <a:pPr marL="628650" lvl="1" indent="-361950"/>
            <a:r>
              <a:rPr lang="en-GB" altLang="zh-CN" dirty="0">
                <a:ea typeface="SimSun" pitchFamily="2" charset="-122"/>
              </a:rPr>
              <a:t>Classification Performance</a:t>
            </a:r>
          </a:p>
          <a:p>
            <a:pPr marL="990600" lvl="2" indent="-263525"/>
            <a:r>
              <a:rPr lang="en-GB" altLang="zh-CN" dirty="0">
                <a:ea typeface="SimSun" pitchFamily="2" charset="-122"/>
              </a:rPr>
              <a:t>Time taken for model construction </a:t>
            </a:r>
          </a:p>
          <a:p>
            <a:pPr marL="990600" lvl="2" indent="-263525"/>
            <a:r>
              <a:rPr lang="en-GB" altLang="zh-CN" dirty="0">
                <a:ea typeface="SimSun" pitchFamily="2" charset="-122"/>
              </a:rPr>
              <a:t>Time taken for classification</a:t>
            </a:r>
          </a:p>
          <a:p>
            <a:pPr marL="628650" lvl="1" indent="-361950"/>
            <a:r>
              <a:rPr lang="en-GB" altLang="zh-CN" dirty="0">
                <a:ea typeface="SimSun" pitchFamily="2" charset="-122"/>
              </a:rPr>
              <a:t>Comprehensibility of the model</a:t>
            </a:r>
          </a:p>
          <a:p>
            <a:pPr marL="990600" lvl="2" indent="-263525"/>
            <a:r>
              <a:rPr lang="en-GB" altLang="zh-CN" dirty="0">
                <a:ea typeface="SimSun" pitchFamily="2" charset="-122"/>
              </a:rPr>
              <a:t>Ease of interpreting decisions by the classification model</a:t>
            </a:r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3437610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Decision Tree Induction</a:t>
            </a:r>
            <a:endParaRPr lang="en-GB" sz="3200"/>
          </a:p>
        </p:txBody>
      </p:sp>
      <p:sp>
        <p:nvSpPr>
          <p:cNvPr id="5601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spcAft>
                <a:spcPts val="1200"/>
              </a:spcAft>
              <a:buNone/>
            </a:pPr>
            <a:r>
              <a:rPr lang="en-GB" altLang="zh-CN" b="1" dirty="0">
                <a:ea typeface="SimSun" pitchFamily="2" charset="-122"/>
              </a:rPr>
              <a:t>Principle of Tree Construction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dirty="0">
                <a:latin typeface="Helvetica" pitchFamily="34" charset="0"/>
              </a:rPr>
              <a:t>If all examples are of the same class, create a leaf node labelled by the class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dirty="0">
                <a:latin typeface="Helvetica" pitchFamily="34" charset="0"/>
              </a:rPr>
              <a:t>If examples in the training set are of different classes, determine which attribute should be </a:t>
            </a:r>
            <a:r>
              <a:rPr lang="en-GB" i="1" dirty="0">
                <a:latin typeface="Helvetica" pitchFamily="34" charset="0"/>
              </a:rPr>
              <a:t>selected</a:t>
            </a:r>
            <a:r>
              <a:rPr lang="en-GB" dirty="0">
                <a:latin typeface="Helvetica" pitchFamily="34" charset="0"/>
              </a:rPr>
              <a:t> as the root of the current tree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dirty="0">
                <a:latin typeface="Helvetica" pitchFamily="34" charset="0"/>
                <a:ea typeface="SimSun" pitchFamily="2" charset="-122"/>
              </a:rPr>
              <a:t>Partition the input examples into subsets according to the values of the selected root attribute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dirty="0">
                <a:latin typeface="Helvetica" pitchFamily="34" charset="0"/>
                <a:ea typeface="SimSun" pitchFamily="2" charset="-122"/>
              </a:rPr>
              <a:t>Construct a decision tree recursively for each subset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dirty="0">
                <a:latin typeface="Helvetica" pitchFamily="34" charset="0"/>
                <a:ea typeface="SimSun" pitchFamily="2" charset="-122"/>
              </a:rPr>
              <a:t>Connect the roots for the subtrees to the root of the whole tree via labelled links</a:t>
            </a:r>
          </a:p>
          <a:p>
            <a:pPr marL="762000" lvl="1" indent="-495300"/>
            <a:endParaRPr lang="en-GB" altLang="zh-CN" sz="1800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53958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34006" y="0"/>
            <a:ext cx="10515600" cy="1325563"/>
          </a:xfrm>
        </p:spPr>
        <p:txBody>
          <a:bodyPr/>
          <a:lstStyle/>
          <a:p>
            <a:r>
              <a:rPr lang="en-GB" sz="3200" b="1" dirty="0"/>
              <a:t>Decision Tree Algorithms</a:t>
            </a:r>
          </a:p>
        </p:txBody>
      </p:sp>
      <p:sp>
        <p:nvSpPr>
          <p:cNvPr id="578563" name="Rectangle 3"/>
          <p:cNvSpPr>
            <a:spLocks noGrp="1" noChangeArrowheads="1"/>
          </p:cNvSpPr>
          <p:nvPr>
            <p:ph idx="1"/>
          </p:nvPr>
        </p:nvSpPr>
        <p:spPr>
          <a:xfrm>
            <a:off x="746234" y="1142984"/>
            <a:ext cx="9464566" cy="5357850"/>
          </a:xfrm>
        </p:spPr>
        <p:txBody>
          <a:bodyPr>
            <a:normAutofit/>
          </a:bodyPr>
          <a:lstStyle/>
          <a:p>
            <a:pPr marL="266700" indent="-266700">
              <a:defRPr/>
            </a:pPr>
            <a:r>
              <a:rPr lang="en-GB" sz="2600" b="1" dirty="0"/>
              <a:t>Overview</a:t>
            </a:r>
          </a:p>
          <a:p>
            <a:pPr marL="628650" lvl="1" indent="-361950">
              <a:defRPr/>
            </a:pPr>
            <a:r>
              <a:rPr lang="en-GB" altLang="zh-CN" dirty="0">
                <a:ea typeface="SimSun" pitchFamily="2" charset="-122"/>
              </a:rPr>
              <a:t>ID3 Family: C4.5 and C5 (See5)</a:t>
            </a:r>
            <a:endParaRPr lang="en-GB" altLang="zh-CN" dirty="0" smtClean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dirty="0" smtClean="0">
                <a:ea typeface="SimSun" pitchFamily="2" charset="-122"/>
              </a:rPr>
              <a:t>Nodes selected on basis of maximum information gain</a:t>
            </a:r>
          </a:p>
          <a:p>
            <a:pPr marL="628650" lvl="1" indent="-361950">
              <a:defRPr/>
            </a:pPr>
            <a:r>
              <a:rPr lang="en-GB" altLang="zh-CN" dirty="0">
                <a:ea typeface="SimSun" pitchFamily="2" charset="-122"/>
              </a:rPr>
              <a:t>CART Algorithm</a:t>
            </a:r>
          </a:p>
          <a:p>
            <a:pPr marL="990600" lvl="2" indent="-276225">
              <a:defRPr/>
            </a:pPr>
            <a:r>
              <a:rPr lang="en-GB" altLang="zh-CN" dirty="0" smtClean="0">
                <a:ea typeface="SimSun" pitchFamily="2" charset="-122"/>
              </a:rPr>
              <a:t>Produce binary decision tree with nodes represent a test</a:t>
            </a:r>
          </a:p>
          <a:p>
            <a:pPr marL="990600" lvl="2" indent="-276225">
              <a:defRPr/>
            </a:pPr>
            <a:r>
              <a:rPr lang="en-GB" altLang="zh-CN" dirty="0" smtClean="0">
                <a:ea typeface="SimSun" pitchFamily="2" charset="-122"/>
              </a:rPr>
              <a:t>Use </a:t>
            </a:r>
            <a:r>
              <a:rPr lang="en-GB" altLang="zh-CN" b="1" dirty="0" err="1" smtClean="0">
                <a:ea typeface="SimSun" pitchFamily="2" charset="-122"/>
              </a:rPr>
              <a:t>Gini</a:t>
            </a:r>
            <a:r>
              <a:rPr lang="en-GB" altLang="zh-CN" dirty="0" smtClean="0">
                <a:ea typeface="SimSun" pitchFamily="2" charset="-122"/>
              </a:rPr>
              <a:t> Index of Impurity as attribute selection measure</a:t>
            </a:r>
          </a:p>
          <a:p>
            <a:pPr marL="628650" lvl="1" indent="-361950">
              <a:defRPr/>
            </a:pPr>
            <a:r>
              <a:rPr lang="en-GB" altLang="zh-CN" dirty="0">
                <a:ea typeface="SimSun" pitchFamily="2" charset="-122"/>
              </a:rPr>
              <a:t>CHAID Algorithm</a:t>
            </a:r>
          </a:p>
          <a:p>
            <a:pPr marL="990600" lvl="2" indent="-276225">
              <a:defRPr/>
            </a:pPr>
            <a:r>
              <a:rPr lang="en-GB" altLang="zh-CN" dirty="0">
                <a:ea typeface="SimSun" pitchFamily="2" charset="-122"/>
              </a:rPr>
              <a:t>Use Chi-square test (</a:t>
            </a:r>
            <a:r>
              <a:rPr lang="en-GB" altLang="zh-CN" dirty="0">
                <a:ea typeface="SimSun" pitchFamily="2" charset="-122"/>
                <a:sym typeface="Symbol" pitchFamily="18" charset="2"/>
              </a:rPr>
              <a:t></a:t>
            </a:r>
            <a:r>
              <a:rPr lang="en-GB" altLang="zh-CN" baseline="30000" dirty="0">
                <a:ea typeface="SimSun" pitchFamily="2" charset="-122"/>
                <a:sym typeface="Symbol" pitchFamily="18" charset="2"/>
              </a:rPr>
              <a:t>2</a:t>
            </a:r>
            <a:r>
              <a:rPr lang="en-GB" altLang="zh-CN" dirty="0">
                <a:ea typeface="SimSun" pitchFamily="2" charset="-122"/>
              </a:rPr>
              <a:t>) as attribute selection measure</a:t>
            </a:r>
          </a:p>
          <a:p>
            <a:pPr marL="266700" indent="-200025">
              <a:defRPr/>
            </a:pPr>
            <a:r>
              <a:rPr lang="en-GB" altLang="zh-CN" sz="2600" dirty="0">
                <a:ea typeface="SimSun" pitchFamily="2" charset="-122"/>
              </a:rPr>
              <a:t>The algorithms mainly differ in attribute selection measures adopted</a:t>
            </a:r>
          </a:p>
          <a:p>
            <a:pPr marL="266700" indent="-200025">
              <a:defRPr/>
            </a:pPr>
            <a:r>
              <a:rPr lang="en-GB" altLang="zh-CN" sz="2600" dirty="0">
                <a:ea typeface="SimSun" pitchFamily="2" charset="-122"/>
              </a:rPr>
              <a:t>Studies show that there are only marginal differences among the attribute selection </a:t>
            </a:r>
            <a:r>
              <a:rPr lang="en-GB" altLang="zh-CN" sz="2600" dirty="0" smtClean="0">
                <a:ea typeface="SimSun" pitchFamily="2" charset="-122"/>
              </a:rPr>
              <a:t>measures</a:t>
            </a:r>
            <a:endParaRPr lang="en-GB" altLang="zh-CN" sz="2600" dirty="0">
              <a:ea typeface="SimSun" pitchFamily="2" charset="-122"/>
            </a:endParaRP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5253038" y="3224213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4476750" y="3224213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39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Decision Trees in </a:t>
            </a:r>
            <a:r>
              <a:rPr lang="en-GB" sz="3200" b="1" dirty="0" err="1"/>
              <a:t>Weka</a:t>
            </a:r>
            <a:endParaRPr lang="en-GB" sz="3200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Many algorithms available</a:t>
            </a:r>
          </a:p>
          <a:p>
            <a:pPr marL="622300" lvl="1" indent="-349250"/>
            <a:r>
              <a:rPr lang="en-GB" dirty="0" smtClean="0"/>
              <a:t>J48 (Java implementation of C4.5)</a:t>
            </a:r>
          </a:p>
          <a:p>
            <a:pPr marL="622300" lvl="1" indent="-349250"/>
            <a:r>
              <a:rPr lang="en-GB" dirty="0" smtClean="0"/>
              <a:t>ID3 </a:t>
            </a:r>
            <a:r>
              <a:rPr lang="en-GB" dirty="0"/>
              <a:t>(only work for categorical attributes)</a:t>
            </a:r>
          </a:p>
          <a:p>
            <a:pPr marL="622300" lvl="1" indent="-349250"/>
            <a:r>
              <a:rPr lang="en-GB" dirty="0" err="1" smtClean="0"/>
              <a:t>RandomTree</a:t>
            </a:r>
            <a:r>
              <a:rPr lang="en-GB" dirty="0" smtClean="0"/>
              <a:t> </a:t>
            </a:r>
            <a:r>
              <a:rPr lang="en-GB" dirty="0"/>
              <a:t>(with K attributes)</a:t>
            </a:r>
          </a:p>
          <a:p>
            <a:pPr marL="622300" lvl="1" indent="-349250"/>
            <a:r>
              <a:rPr lang="en-GB" dirty="0" err="1"/>
              <a:t>RandomForest</a:t>
            </a:r>
            <a:r>
              <a:rPr lang="en-GB" dirty="0"/>
              <a:t> (a forest of random trees)</a:t>
            </a:r>
          </a:p>
          <a:p>
            <a:pPr marL="622300" lvl="1" indent="-349250"/>
            <a:r>
              <a:rPr lang="en-GB" dirty="0" err="1"/>
              <a:t>REPTree</a:t>
            </a:r>
            <a:r>
              <a:rPr lang="en-GB" dirty="0"/>
              <a:t> (regression tree with reduced error pruning)</a:t>
            </a:r>
          </a:p>
          <a:p>
            <a:pPr marL="622300" lvl="1" indent="-349250"/>
            <a:r>
              <a:rPr lang="en-GB" dirty="0" err="1"/>
              <a:t>BFTree</a:t>
            </a:r>
            <a:r>
              <a:rPr lang="en-GB" dirty="0"/>
              <a:t> (best-first tree, using Gain or </a:t>
            </a:r>
            <a:r>
              <a:rPr lang="en-GB" dirty="0" err="1"/>
              <a:t>Gini</a:t>
            </a:r>
            <a:r>
              <a:rPr lang="en-GB" dirty="0"/>
              <a:t>)</a:t>
            </a:r>
          </a:p>
          <a:p>
            <a:pPr marL="622300" lvl="1" indent="-349250"/>
            <a:r>
              <a:rPr lang="en-GB" dirty="0"/>
              <a:t>FT (functional tree, logistic regression as split nodes)</a:t>
            </a:r>
          </a:p>
          <a:p>
            <a:pPr marL="622300" lvl="1" indent="-349250"/>
            <a:r>
              <a:rPr lang="en-GB" dirty="0" err="1"/>
              <a:t>SimpleCart</a:t>
            </a:r>
            <a:r>
              <a:rPr lang="en-GB" dirty="0"/>
              <a:t> (CART with cost-complexity pruning)</a:t>
            </a:r>
          </a:p>
          <a:p>
            <a:pPr marL="622300" lvl="1" indent="-349250"/>
            <a:endParaRPr lang="en-GB" dirty="0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5348288" y="3243263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54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427038" y="-64302"/>
            <a:ext cx="10515600" cy="1325563"/>
          </a:xfrm>
        </p:spPr>
        <p:txBody>
          <a:bodyPr/>
          <a:lstStyle/>
          <a:p>
            <a:r>
              <a:rPr lang="en-GB" sz="3200" b="1" dirty="0"/>
              <a:t>Decision Tree Induction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1776413" y="2195513"/>
          <a:ext cx="4083050" cy="279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Worksheet" r:id="rId4" imgW="4480587" imgH="2872741" progId="Excel.Sheet.8">
                  <p:embed/>
                </p:oleObj>
              </mc:Choice>
              <mc:Fallback>
                <p:oleObj name="Worksheet" r:id="rId4" imgW="4480587" imgH="2872741" progId="Excel.Shee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6413" y="2195513"/>
                        <a:ext cx="4083050" cy="2792412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Text Box 7"/>
          <p:cNvSpPr txBox="1">
            <a:spLocks noChangeArrowheads="1"/>
          </p:cNvSpPr>
          <p:nvPr/>
        </p:nvSpPr>
        <p:spPr bwMode="auto">
          <a:xfrm>
            <a:off x="2566989" y="1836739"/>
            <a:ext cx="21240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Input Training Examples</a:t>
            </a:r>
          </a:p>
        </p:txBody>
      </p:sp>
      <p:sp>
        <p:nvSpPr>
          <p:cNvPr id="1029" name="Text Box 7"/>
          <p:cNvSpPr txBox="1">
            <a:spLocks noChangeArrowheads="1"/>
          </p:cNvSpPr>
          <p:nvPr/>
        </p:nvSpPr>
        <p:spPr bwMode="auto">
          <a:xfrm>
            <a:off x="2452688" y="5357814"/>
            <a:ext cx="1922462" cy="3381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Descriptive Attributes</a:t>
            </a:r>
          </a:p>
        </p:txBody>
      </p:sp>
      <p:sp>
        <p:nvSpPr>
          <p:cNvPr id="1030" name="Text Box 7"/>
          <p:cNvSpPr txBox="1">
            <a:spLocks noChangeArrowheads="1"/>
          </p:cNvSpPr>
          <p:nvPr/>
        </p:nvSpPr>
        <p:spPr bwMode="auto">
          <a:xfrm>
            <a:off x="5095875" y="5357814"/>
            <a:ext cx="1500188" cy="338137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600" b="1">
                <a:latin typeface="Arial Narrow" pitchFamily="34" charset="0"/>
              </a:rPr>
              <a:t>Class attribute</a:t>
            </a:r>
          </a:p>
        </p:txBody>
      </p:sp>
      <p:grpSp>
        <p:nvGrpSpPr>
          <p:cNvPr id="2" name="Group 59"/>
          <p:cNvGrpSpPr>
            <a:grpSpLocks/>
          </p:cNvGrpSpPr>
          <p:nvPr/>
        </p:nvGrpSpPr>
        <p:grpSpPr bwMode="auto">
          <a:xfrm>
            <a:off x="6743701" y="2555877"/>
            <a:ext cx="3743326" cy="1814513"/>
            <a:chOff x="3120" y="1690"/>
            <a:chExt cx="2358" cy="1143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5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7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152" y="1978"/>
              <a:ext cx="430" cy="11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algn="ctr" eaLnBrk="0" hangingPunct="0"/>
              <a:r>
                <a:rPr lang="en-GB" sz="1200" dirty="0"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61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3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50" cy="126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4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5"/>
              <a:chOff x="3216" y="2448"/>
              <a:chExt cx="254" cy="135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70" cy="1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5"/>
              <a:chOff x="3216" y="2448"/>
              <a:chExt cx="254" cy="135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2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5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5" cy="12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latin typeface="Helvetica" pitchFamily="34" charset="0"/>
                </a:rPr>
                <a:t>Wind</a:t>
              </a:r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6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5"/>
              <a:chOff x="3216" y="2448"/>
              <a:chExt cx="254" cy="135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70" cy="1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7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5"/>
              <a:chOff x="3216" y="2448"/>
              <a:chExt cx="254" cy="135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7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4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1032" name="Text Box 7"/>
          <p:cNvSpPr txBox="1">
            <a:spLocks noChangeArrowheads="1"/>
          </p:cNvSpPr>
          <p:nvPr/>
        </p:nvSpPr>
        <p:spPr bwMode="auto">
          <a:xfrm>
            <a:off x="8428038" y="4572000"/>
            <a:ext cx="22399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Internal Nodes: Attributes</a:t>
            </a:r>
          </a:p>
          <a:p>
            <a:r>
              <a:rPr lang="en-GB" sz="1600" b="1">
                <a:latin typeface="Arial Narrow" pitchFamily="34" charset="0"/>
              </a:rPr>
              <a:t>Links: Attribute values</a:t>
            </a:r>
          </a:p>
          <a:p>
            <a:r>
              <a:rPr lang="en-GB" sz="1600" b="1">
                <a:latin typeface="Arial Narrow" pitchFamily="34" charset="0"/>
              </a:rPr>
              <a:t>Leaf Nodes: Class labels</a:t>
            </a:r>
          </a:p>
        </p:txBody>
      </p:sp>
      <p:sp>
        <p:nvSpPr>
          <p:cNvPr id="55" name="Right Arrow 54"/>
          <p:cNvSpPr/>
          <p:nvPr/>
        </p:nvSpPr>
        <p:spPr>
          <a:xfrm>
            <a:off x="6096000" y="3571876"/>
            <a:ext cx="571500" cy="136525"/>
          </a:xfrm>
          <a:prstGeom prst="rightArrow">
            <a:avLst/>
          </a:prstGeom>
          <a:solidFill>
            <a:srgbClr val="0033CC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56" name="Straight Arrow Connector 55"/>
          <p:cNvCxnSpPr>
            <a:stCxn id="1030" idx="0"/>
          </p:cNvCxnSpPr>
          <p:nvPr/>
        </p:nvCxnSpPr>
        <p:spPr>
          <a:xfrm rot="16200000" flipV="1">
            <a:off x="5506244" y="5018882"/>
            <a:ext cx="357188" cy="320675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29" idx="0"/>
          </p:cNvCxnSpPr>
          <p:nvPr/>
        </p:nvCxnSpPr>
        <p:spPr>
          <a:xfrm rot="16200000" flipV="1">
            <a:off x="2683669" y="4626769"/>
            <a:ext cx="357188" cy="11049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29" idx="0"/>
          </p:cNvCxnSpPr>
          <p:nvPr/>
        </p:nvCxnSpPr>
        <p:spPr>
          <a:xfrm rot="16200000" flipV="1">
            <a:off x="3112294" y="5055394"/>
            <a:ext cx="357188" cy="24765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1029" idx="0"/>
          </p:cNvCxnSpPr>
          <p:nvPr/>
        </p:nvCxnSpPr>
        <p:spPr>
          <a:xfrm rot="5400000" flipH="1" flipV="1">
            <a:off x="3540919" y="4874419"/>
            <a:ext cx="357188" cy="6096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1029" idx="0"/>
          </p:cNvCxnSpPr>
          <p:nvPr/>
        </p:nvCxnSpPr>
        <p:spPr>
          <a:xfrm rot="5400000" flipH="1" flipV="1">
            <a:off x="3933825" y="4481513"/>
            <a:ext cx="357188" cy="1395412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1981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eaLnBrk="0" hangingPunct="0">
              <a:spcBef>
                <a:spcPct val="20000"/>
              </a:spcBef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16832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74612"/>
            <a:ext cx="10515600" cy="1325563"/>
          </a:xfrm>
        </p:spPr>
        <p:txBody>
          <a:bodyPr/>
          <a:lstStyle/>
          <a:p>
            <a:r>
              <a:rPr lang="en-GB" sz="3200" b="1" dirty="0"/>
              <a:t>ID3 Algorithm</a:t>
            </a:r>
            <a:endParaRPr lang="en-GB" sz="3200" dirty="0"/>
          </a:p>
        </p:txBody>
      </p:sp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>
          <a:xfrm>
            <a:off x="716280" y="110728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2374900" y="1789113"/>
          <a:ext cx="3792538" cy="279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Worksheet" r:id="rId4" imgW="4160545" imgH="2872741" progId="Excel.Sheet.8">
                  <p:embed/>
                </p:oleObj>
              </mc:Choice>
              <mc:Fallback>
                <p:oleObj name="Worksheet" r:id="rId4" imgW="4160545" imgH="2872741" progId="Excel.Shee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74900" y="1789113"/>
                        <a:ext cx="3792538" cy="2792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3" name="Text Box 104"/>
          <p:cNvSpPr txBox="1">
            <a:spLocks noChangeArrowheads="1"/>
          </p:cNvSpPr>
          <p:nvPr/>
        </p:nvSpPr>
        <p:spPr bwMode="auto">
          <a:xfrm>
            <a:off x="2711450" y="4797425"/>
            <a:ext cx="2813050" cy="13223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Gain(Outlook) = 0.246 bits</a:t>
            </a:r>
          </a:p>
          <a:p>
            <a:r>
              <a:rPr lang="en-GB" sz="1600" b="1" dirty="0">
                <a:latin typeface="Arial Narrow" pitchFamily="34" charset="0"/>
              </a:rPr>
              <a:t>Gain(Temperature) = 0.029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0.151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0.048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Outlook is chosen as the root.</a:t>
            </a:r>
          </a:p>
        </p:txBody>
      </p:sp>
      <p:grpSp>
        <p:nvGrpSpPr>
          <p:cNvPr id="2" name="Group 161"/>
          <p:cNvGrpSpPr>
            <a:grpSpLocks/>
          </p:cNvGrpSpPr>
          <p:nvPr/>
        </p:nvGrpSpPr>
        <p:grpSpPr bwMode="auto">
          <a:xfrm>
            <a:off x="7162800" y="2794000"/>
            <a:ext cx="2667000" cy="1397000"/>
            <a:chOff x="3264" y="2768"/>
            <a:chExt cx="1680" cy="880"/>
          </a:xfrm>
        </p:grpSpPr>
        <p:sp>
          <p:nvSpPr>
            <p:cNvPr id="2056" name="Rectangle 107"/>
            <p:cNvSpPr>
              <a:spLocks noChangeArrowheads="1"/>
            </p:cNvSpPr>
            <p:nvPr/>
          </p:nvSpPr>
          <p:spPr bwMode="auto">
            <a:xfrm>
              <a:off x="3840" y="276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Rectangle 108"/>
            <p:cNvSpPr>
              <a:spLocks noChangeArrowheads="1"/>
            </p:cNvSpPr>
            <p:nvPr/>
          </p:nvSpPr>
          <p:spPr bwMode="auto">
            <a:xfrm>
              <a:off x="3904" y="2880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8" name="Rectangle 109"/>
            <p:cNvSpPr>
              <a:spLocks noChangeArrowheads="1"/>
            </p:cNvSpPr>
            <p:nvPr/>
          </p:nvSpPr>
          <p:spPr bwMode="auto">
            <a:xfrm>
              <a:off x="3936" y="2832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59" name="Line 116"/>
            <p:cNvSpPr>
              <a:spLocks noChangeShapeType="1"/>
            </p:cNvSpPr>
            <p:nvPr/>
          </p:nvSpPr>
          <p:spPr bwMode="auto">
            <a:xfrm flipH="1">
              <a:off x="3494" y="3003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Line 117"/>
            <p:cNvSpPr>
              <a:spLocks noChangeShapeType="1"/>
            </p:cNvSpPr>
            <p:nvPr/>
          </p:nvSpPr>
          <p:spPr bwMode="auto">
            <a:xfrm>
              <a:off x="4133" y="3003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1" name="Line 118"/>
            <p:cNvSpPr>
              <a:spLocks noChangeShapeType="1"/>
            </p:cNvSpPr>
            <p:nvPr/>
          </p:nvSpPr>
          <p:spPr bwMode="auto">
            <a:xfrm>
              <a:off x="4346" y="3003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2" name="Oval 119"/>
            <p:cNvSpPr>
              <a:spLocks noChangeArrowheads="1"/>
            </p:cNvSpPr>
            <p:nvPr/>
          </p:nvSpPr>
          <p:spPr bwMode="auto">
            <a:xfrm>
              <a:off x="4011" y="3276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3" name="Rectangle 120"/>
            <p:cNvSpPr>
              <a:spLocks noChangeArrowheads="1"/>
            </p:cNvSpPr>
            <p:nvPr/>
          </p:nvSpPr>
          <p:spPr bwMode="auto">
            <a:xfrm>
              <a:off x="4118" y="3296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4" name="Rectangle 121"/>
            <p:cNvSpPr>
              <a:spLocks noChangeArrowheads="1"/>
            </p:cNvSpPr>
            <p:nvPr/>
          </p:nvSpPr>
          <p:spPr bwMode="auto">
            <a:xfrm>
              <a:off x="4118" y="3295"/>
              <a:ext cx="65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5" name="Rectangle 125"/>
            <p:cNvSpPr>
              <a:spLocks noChangeArrowheads="1"/>
            </p:cNvSpPr>
            <p:nvPr/>
          </p:nvSpPr>
          <p:spPr bwMode="auto">
            <a:xfrm>
              <a:off x="3541" y="3119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6" name="Rectangle 126"/>
            <p:cNvSpPr>
              <a:spLocks noChangeArrowheads="1"/>
            </p:cNvSpPr>
            <p:nvPr/>
          </p:nvSpPr>
          <p:spPr bwMode="auto">
            <a:xfrm>
              <a:off x="3541" y="3111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Rectangle 127"/>
            <p:cNvSpPr>
              <a:spLocks noChangeArrowheads="1"/>
            </p:cNvSpPr>
            <p:nvPr/>
          </p:nvSpPr>
          <p:spPr bwMode="auto">
            <a:xfrm>
              <a:off x="3408" y="3053"/>
              <a:ext cx="257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8" name="Rectangle 128"/>
            <p:cNvSpPr>
              <a:spLocks noChangeArrowheads="1"/>
            </p:cNvSpPr>
            <p:nvPr/>
          </p:nvSpPr>
          <p:spPr bwMode="auto">
            <a:xfrm>
              <a:off x="3975" y="3119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Rectangle 129"/>
            <p:cNvSpPr>
              <a:spLocks noChangeArrowheads="1"/>
            </p:cNvSpPr>
            <p:nvPr/>
          </p:nvSpPr>
          <p:spPr bwMode="auto">
            <a:xfrm>
              <a:off x="3975" y="3111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Rectangle 130"/>
            <p:cNvSpPr>
              <a:spLocks noChangeArrowheads="1"/>
            </p:cNvSpPr>
            <p:nvPr/>
          </p:nvSpPr>
          <p:spPr bwMode="auto">
            <a:xfrm>
              <a:off x="3976" y="3072"/>
              <a:ext cx="366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2071" name="Rectangle 131"/>
            <p:cNvSpPr>
              <a:spLocks noChangeArrowheads="1"/>
            </p:cNvSpPr>
            <p:nvPr/>
          </p:nvSpPr>
          <p:spPr bwMode="auto">
            <a:xfrm>
              <a:off x="4505" y="3119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2" name="Rectangle 132"/>
            <p:cNvSpPr>
              <a:spLocks noChangeArrowheads="1"/>
            </p:cNvSpPr>
            <p:nvPr/>
          </p:nvSpPr>
          <p:spPr bwMode="auto">
            <a:xfrm>
              <a:off x="4505" y="3111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3" name="Rectangle 133"/>
            <p:cNvSpPr>
              <a:spLocks noChangeArrowheads="1"/>
            </p:cNvSpPr>
            <p:nvPr/>
          </p:nvSpPr>
          <p:spPr bwMode="auto">
            <a:xfrm>
              <a:off x="4641" y="3072"/>
              <a:ext cx="161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74" name="AutoShape 159"/>
            <p:cNvSpPr>
              <a:spLocks noChangeArrowheads="1"/>
            </p:cNvSpPr>
            <p:nvPr/>
          </p:nvSpPr>
          <p:spPr bwMode="auto">
            <a:xfrm>
              <a:off x="3264" y="3312"/>
              <a:ext cx="432" cy="33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75" name="AutoShape 160"/>
            <p:cNvSpPr>
              <a:spLocks noChangeArrowheads="1"/>
            </p:cNvSpPr>
            <p:nvPr/>
          </p:nvSpPr>
          <p:spPr bwMode="auto">
            <a:xfrm>
              <a:off x="4512" y="3264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055" name="AutoShape 162"/>
          <p:cNvSpPr>
            <a:spLocks noChangeArrowheads="1"/>
          </p:cNvSpPr>
          <p:nvPr/>
        </p:nvSpPr>
        <p:spPr bwMode="auto">
          <a:xfrm>
            <a:off x="4008438" y="4581525"/>
            <a:ext cx="228600" cy="2286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105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Decision Tree Induction</a:t>
            </a:r>
            <a:endParaRPr lang="en-GB" sz="320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844906" y="1359772"/>
            <a:ext cx="10515600" cy="4351338"/>
          </a:xfrm>
        </p:spPr>
        <p:txBody>
          <a:bodyPr/>
          <a:lstStyle/>
          <a:p>
            <a:pPr marL="285750" indent="-285750"/>
            <a:r>
              <a:rPr lang="en-GB" b="1" dirty="0"/>
              <a:t>Random Selection of Attributes</a:t>
            </a: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2667000" y="1960563"/>
            <a:ext cx="7239000" cy="3954462"/>
            <a:chOff x="371" y="707"/>
            <a:chExt cx="4943" cy="2634"/>
          </a:xfrm>
        </p:grpSpPr>
        <p:sp>
          <p:nvSpPr>
            <p:cNvPr id="17413" name="Rectangle 6"/>
            <p:cNvSpPr>
              <a:spLocks noChangeArrowheads="1"/>
            </p:cNvSpPr>
            <p:nvPr/>
          </p:nvSpPr>
          <p:spPr bwMode="auto">
            <a:xfrm>
              <a:off x="2152" y="707"/>
              <a:ext cx="1003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4" name="Rectangle 7"/>
            <p:cNvSpPr>
              <a:spLocks noChangeArrowheads="1"/>
            </p:cNvSpPr>
            <p:nvPr/>
          </p:nvSpPr>
          <p:spPr bwMode="auto">
            <a:xfrm>
              <a:off x="2248" y="712"/>
              <a:ext cx="749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5" name="Rectangle 8"/>
            <p:cNvSpPr>
              <a:spLocks noChangeArrowheads="1"/>
            </p:cNvSpPr>
            <p:nvPr/>
          </p:nvSpPr>
          <p:spPr bwMode="auto">
            <a:xfrm>
              <a:off x="2368" y="748"/>
              <a:ext cx="523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Temperature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16" name="Rectangle 10"/>
            <p:cNvSpPr>
              <a:spLocks noChangeArrowheads="1"/>
            </p:cNvSpPr>
            <p:nvPr/>
          </p:nvSpPr>
          <p:spPr bwMode="auto">
            <a:xfrm>
              <a:off x="882" y="1355"/>
              <a:ext cx="45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7" name="Rectangle 16"/>
            <p:cNvSpPr>
              <a:spLocks noChangeArrowheads="1"/>
            </p:cNvSpPr>
            <p:nvPr/>
          </p:nvSpPr>
          <p:spPr bwMode="auto">
            <a:xfrm>
              <a:off x="3998" y="1355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8" name="Rectangle 18"/>
            <p:cNvSpPr>
              <a:spLocks noChangeArrowheads="1"/>
            </p:cNvSpPr>
            <p:nvPr/>
          </p:nvSpPr>
          <p:spPr bwMode="auto">
            <a:xfrm>
              <a:off x="1120" y="1972"/>
              <a:ext cx="597" cy="21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9" name="Rectangle 19"/>
            <p:cNvSpPr>
              <a:spLocks noChangeArrowheads="1"/>
            </p:cNvSpPr>
            <p:nvPr/>
          </p:nvSpPr>
          <p:spPr bwMode="auto">
            <a:xfrm>
              <a:off x="1227" y="1986"/>
              <a:ext cx="36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0" name="Rectangle 20"/>
            <p:cNvSpPr>
              <a:spLocks noChangeArrowheads="1"/>
            </p:cNvSpPr>
            <p:nvPr/>
          </p:nvSpPr>
          <p:spPr bwMode="auto">
            <a:xfrm>
              <a:off x="1287" y="2021"/>
              <a:ext cx="24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1" name="Line 21"/>
            <p:cNvSpPr>
              <a:spLocks noChangeShapeType="1"/>
            </p:cNvSpPr>
            <p:nvPr/>
          </p:nvSpPr>
          <p:spPr bwMode="auto">
            <a:xfrm flipH="1">
              <a:off x="1379" y="920"/>
              <a:ext cx="899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2" name="Line 22"/>
            <p:cNvSpPr>
              <a:spLocks noChangeShapeType="1"/>
            </p:cNvSpPr>
            <p:nvPr/>
          </p:nvSpPr>
          <p:spPr bwMode="auto">
            <a:xfrm>
              <a:off x="2631" y="913"/>
              <a:ext cx="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3" name="Line 23"/>
            <p:cNvSpPr>
              <a:spLocks noChangeShapeType="1"/>
            </p:cNvSpPr>
            <p:nvPr/>
          </p:nvSpPr>
          <p:spPr bwMode="auto">
            <a:xfrm>
              <a:off x="3053" y="928"/>
              <a:ext cx="991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4" name="Rectangle 24"/>
            <p:cNvSpPr>
              <a:spLocks noChangeArrowheads="1"/>
            </p:cNvSpPr>
            <p:nvPr/>
          </p:nvSpPr>
          <p:spPr bwMode="auto">
            <a:xfrm>
              <a:off x="1808" y="1951"/>
              <a:ext cx="597" cy="22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Rectangle 25"/>
            <p:cNvSpPr>
              <a:spLocks noChangeArrowheads="1"/>
            </p:cNvSpPr>
            <p:nvPr/>
          </p:nvSpPr>
          <p:spPr bwMode="auto">
            <a:xfrm>
              <a:off x="1924" y="1977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6" name="Rectangle 26"/>
            <p:cNvSpPr>
              <a:spLocks noChangeArrowheads="1"/>
            </p:cNvSpPr>
            <p:nvPr/>
          </p:nvSpPr>
          <p:spPr bwMode="auto">
            <a:xfrm>
              <a:off x="1975" y="2008"/>
              <a:ext cx="24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7" name="Rectangle 28"/>
            <p:cNvSpPr>
              <a:spLocks noChangeArrowheads="1"/>
            </p:cNvSpPr>
            <p:nvPr/>
          </p:nvSpPr>
          <p:spPr bwMode="auto">
            <a:xfrm>
              <a:off x="2956" y="1967"/>
              <a:ext cx="538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8" name="Rectangle 30"/>
            <p:cNvSpPr>
              <a:spLocks noChangeArrowheads="1"/>
            </p:cNvSpPr>
            <p:nvPr/>
          </p:nvSpPr>
          <p:spPr bwMode="auto">
            <a:xfrm>
              <a:off x="4438" y="1951"/>
              <a:ext cx="66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Rectangle 31"/>
            <p:cNvSpPr>
              <a:spLocks noChangeArrowheads="1"/>
            </p:cNvSpPr>
            <p:nvPr/>
          </p:nvSpPr>
          <p:spPr bwMode="auto">
            <a:xfrm>
              <a:off x="4484" y="1967"/>
              <a:ext cx="53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0" name="Rectangle 32"/>
            <p:cNvSpPr>
              <a:spLocks noChangeArrowheads="1"/>
            </p:cNvSpPr>
            <p:nvPr/>
          </p:nvSpPr>
          <p:spPr bwMode="auto">
            <a:xfrm>
              <a:off x="4588" y="1990"/>
              <a:ext cx="36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humidity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1" name="Line 33"/>
            <p:cNvSpPr>
              <a:spLocks noChangeShapeType="1"/>
            </p:cNvSpPr>
            <p:nvPr/>
          </p:nvSpPr>
          <p:spPr bwMode="auto">
            <a:xfrm>
              <a:off x="1186" y="1535"/>
              <a:ext cx="233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2" name="Line 34"/>
            <p:cNvSpPr>
              <a:spLocks noChangeShapeType="1"/>
            </p:cNvSpPr>
            <p:nvPr/>
          </p:nvSpPr>
          <p:spPr bwMode="auto">
            <a:xfrm flipH="1">
              <a:off x="2045" y="1535"/>
              <a:ext cx="38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Line 35"/>
            <p:cNvSpPr>
              <a:spLocks noChangeShapeType="1"/>
            </p:cNvSpPr>
            <p:nvPr/>
          </p:nvSpPr>
          <p:spPr bwMode="auto">
            <a:xfrm>
              <a:off x="2844" y="1545"/>
              <a:ext cx="360" cy="42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4" name="Line 36"/>
            <p:cNvSpPr>
              <a:spLocks noChangeShapeType="1"/>
            </p:cNvSpPr>
            <p:nvPr/>
          </p:nvSpPr>
          <p:spPr bwMode="auto">
            <a:xfrm flipH="1">
              <a:off x="3917" y="1545"/>
              <a:ext cx="21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Line 37"/>
            <p:cNvSpPr>
              <a:spLocks noChangeShapeType="1"/>
            </p:cNvSpPr>
            <p:nvPr/>
          </p:nvSpPr>
          <p:spPr bwMode="auto">
            <a:xfrm>
              <a:off x="4321" y="1535"/>
              <a:ext cx="426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6" name="Rectangle 38"/>
            <p:cNvSpPr>
              <a:spLocks noChangeArrowheads="1"/>
            </p:cNvSpPr>
            <p:nvPr/>
          </p:nvSpPr>
          <p:spPr bwMode="auto">
            <a:xfrm>
              <a:off x="3811" y="1951"/>
              <a:ext cx="19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7" name="Rectangle 39"/>
            <p:cNvSpPr>
              <a:spLocks noChangeArrowheads="1"/>
            </p:cNvSpPr>
            <p:nvPr/>
          </p:nvSpPr>
          <p:spPr bwMode="auto">
            <a:xfrm>
              <a:off x="3847" y="1977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8" name="Rectangle 40"/>
            <p:cNvSpPr>
              <a:spLocks noChangeArrowheads="1"/>
            </p:cNvSpPr>
            <p:nvPr/>
          </p:nvSpPr>
          <p:spPr bwMode="auto">
            <a:xfrm>
              <a:off x="3845" y="2000"/>
              <a:ext cx="63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9" name="Rectangle 41"/>
            <p:cNvSpPr>
              <a:spLocks noChangeArrowheads="1"/>
            </p:cNvSpPr>
            <p:nvPr/>
          </p:nvSpPr>
          <p:spPr bwMode="auto">
            <a:xfrm>
              <a:off x="3932" y="2564"/>
              <a:ext cx="679" cy="200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0" name="Rectangle 42"/>
            <p:cNvSpPr>
              <a:spLocks noChangeArrowheads="1"/>
            </p:cNvSpPr>
            <p:nvPr/>
          </p:nvSpPr>
          <p:spPr bwMode="auto">
            <a:xfrm>
              <a:off x="4048" y="2589"/>
              <a:ext cx="45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1" name="Rectangle 43"/>
            <p:cNvSpPr>
              <a:spLocks noChangeArrowheads="1"/>
            </p:cNvSpPr>
            <p:nvPr/>
          </p:nvSpPr>
          <p:spPr bwMode="auto">
            <a:xfrm>
              <a:off x="4048" y="2612"/>
              <a:ext cx="310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42" name="Rectangle 44"/>
            <p:cNvSpPr>
              <a:spLocks noChangeArrowheads="1"/>
            </p:cNvSpPr>
            <p:nvPr/>
          </p:nvSpPr>
          <p:spPr bwMode="auto">
            <a:xfrm>
              <a:off x="5085" y="2593"/>
              <a:ext cx="204" cy="18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3" name="Line 45"/>
            <p:cNvSpPr>
              <a:spLocks noChangeShapeType="1"/>
            </p:cNvSpPr>
            <p:nvPr/>
          </p:nvSpPr>
          <p:spPr bwMode="auto">
            <a:xfrm>
              <a:off x="4786" y="2157"/>
              <a:ext cx="375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4" name="Line 46"/>
            <p:cNvSpPr>
              <a:spLocks noChangeShapeType="1"/>
            </p:cNvSpPr>
            <p:nvPr/>
          </p:nvSpPr>
          <p:spPr bwMode="auto">
            <a:xfrm flipH="1">
              <a:off x="4321" y="2157"/>
              <a:ext cx="37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5" name="Rectangle 47"/>
            <p:cNvSpPr>
              <a:spLocks noChangeArrowheads="1"/>
            </p:cNvSpPr>
            <p:nvPr/>
          </p:nvSpPr>
          <p:spPr bwMode="auto">
            <a:xfrm>
              <a:off x="3780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6" name="Rectangle 48"/>
            <p:cNvSpPr>
              <a:spLocks noChangeArrowheads="1"/>
            </p:cNvSpPr>
            <p:nvPr/>
          </p:nvSpPr>
          <p:spPr bwMode="auto">
            <a:xfrm>
              <a:off x="4224" y="3130"/>
              <a:ext cx="204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7" name="Rectangle 49"/>
            <p:cNvSpPr>
              <a:spLocks noChangeArrowheads="1"/>
            </p:cNvSpPr>
            <p:nvPr/>
          </p:nvSpPr>
          <p:spPr bwMode="auto">
            <a:xfrm>
              <a:off x="4701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8" name="Line 50"/>
            <p:cNvSpPr>
              <a:spLocks noChangeShapeType="1"/>
            </p:cNvSpPr>
            <p:nvPr/>
          </p:nvSpPr>
          <p:spPr bwMode="auto">
            <a:xfrm flipH="1">
              <a:off x="3887" y="2768"/>
              <a:ext cx="283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9" name="Line 51"/>
            <p:cNvSpPr>
              <a:spLocks noChangeShapeType="1"/>
            </p:cNvSpPr>
            <p:nvPr/>
          </p:nvSpPr>
          <p:spPr bwMode="auto">
            <a:xfrm>
              <a:off x="4302" y="2769"/>
              <a:ext cx="19" cy="3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0" name="Line 52"/>
            <p:cNvSpPr>
              <a:spLocks noChangeShapeType="1"/>
            </p:cNvSpPr>
            <p:nvPr/>
          </p:nvSpPr>
          <p:spPr bwMode="auto">
            <a:xfrm>
              <a:off x="4433" y="2768"/>
              <a:ext cx="314" cy="3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1" name="Rectangle 53"/>
            <p:cNvSpPr>
              <a:spLocks noChangeArrowheads="1"/>
            </p:cNvSpPr>
            <p:nvPr/>
          </p:nvSpPr>
          <p:spPr bwMode="auto">
            <a:xfrm>
              <a:off x="2576" y="2563"/>
              <a:ext cx="599" cy="21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2" name="Rectangle 54"/>
            <p:cNvSpPr>
              <a:spLocks noChangeArrowheads="1"/>
            </p:cNvSpPr>
            <p:nvPr/>
          </p:nvSpPr>
          <p:spPr bwMode="auto">
            <a:xfrm>
              <a:off x="2693" y="2579"/>
              <a:ext cx="36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3" name="Rectangle 55"/>
            <p:cNvSpPr>
              <a:spLocks noChangeArrowheads="1"/>
            </p:cNvSpPr>
            <p:nvPr/>
          </p:nvSpPr>
          <p:spPr bwMode="auto">
            <a:xfrm>
              <a:off x="2694" y="2601"/>
              <a:ext cx="24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54" name="Rectangle 56"/>
            <p:cNvSpPr>
              <a:spLocks noChangeArrowheads="1"/>
            </p:cNvSpPr>
            <p:nvPr/>
          </p:nvSpPr>
          <p:spPr bwMode="auto">
            <a:xfrm>
              <a:off x="3527" y="2593"/>
              <a:ext cx="203" cy="17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5" name="Rectangle 57"/>
            <p:cNvSpPr>
              <a:spLocks noChangeArrowheads="1"/>
            </p:cNvSpPr>
            <p:nvPr/>
          </p:nvSpPr>
          <p:spPr bwMode="auto">
            <a:xfrm>
              <a:off x="3071" y="3155"/>
              <a:ext cx="19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6" name="Rectangle 58"/>
            <p:cNvSpPr>
              <a:spLocks noChangeArrowheads="1"/>
            </p:cNvSpPr>
            <p:nvPr/>
          </p:nvSpPr>
          <p:spPr bwMode="auto">
            <a:xfrm>
              <a:off x="2557" y="3145"/>
              <a:ext cx="20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7" name="Line 59"/>
            <p:cNvSpPr>
              <a:spLocks noChangeShapeType="1"/>
            </p:cNvSpPr>
            <p:nvPr/>
          </p:nvSpPr>
          <p:spPr bwMode="auto">
            <a:xfrm>
              <a:off x="3320" y="2157"/>
              <a:ext cx="283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8" name="Line 60"/>
            <p:cNvSpPr>
              <a:spLocks noChangeShapeType="1"/>
            </p:cNvSpPr>
            <p:nvPr/>
          </p:nvSpPr>
          <p:spPr bwMode="auto">
            <a:xfrm flipH="1">
              <a:off x="2835" y="2157"/>
              <a:ext cx="22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9" name="Line 61"/>
            <p:cNvSpPr>
              <a:spLocks noChangeShapeType="1"/>
            </p:cNvSpPr>
            <p:nvPr/>
          </p:nvSpPr>
          <p:spPr bwMode="auto">
            <a:xfrm>
              <a:off x="2925" y="2778"/>
              <a:ext cx="234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0" name="Line 62"/>
            <p:cNvSpPr>
              <a:spLocks noChangeShapeType="1"/>
            </p:cNvSpPr>
            <p:nvPr/>
          </p:nvSpPr>
          <p:spPr bwMode="auto">
            <a:xfrm flipH="1">
              <a:off x="2626" y="2779"/>
              <a:ext cx="202" cy="3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1" name="Rectangle 63"/>
            <p:cNvSpPr>
              <a:spLocks noChangeArrowheads="1"/>
            </p:cNvSpPr>
            <p:nvPr/>
          </p:nvSpPr>
          <p:spPr bwMode="auto">
            <a:xfrm>
              <a:off x="2536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2" name="Rectangle 64"/>
            <p:cNvSpPr>
              <a:spLocks noChangeArrowheads="1"/>
            </p:cNvSpPr>
            <p:nvPr/>
          </p:nvSpPr>
          <p:spPr bwMode="auto">
            <a:xfrm>
              <a:off x="2222" y="2609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3" name="Rectangle 65"/>
            <p:cNvSpPr>
              <a:spLocks noChangeArrowheads="1"/>
            </p:cNvSpPr>
            <p:nvPr/>
          </p:nvSpPr>
          <p:spPr bwMode="auto">
            <a:xfrm>
              <a:off x="1787" y="2598"/>
              <a:ext cx="205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4" name="Rectangle 66"/>
            <p:cNvSpPr>
              <a:spLocks noChangeArrowheads="1"/>
            </p:cNvSpPr>
            <p:nvPr/>
          </p:nvSpPr>
          <p:spPr bwMode="auto">
            <a:xfrm>
              <a:off x="1443" y="259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5" name="Rectangle 67"/>
            <p:cNvSpPr>
              <a:spLocks noChangeArrowheads="1"/>
            </p:cNvSpPr>
            <p:nvPr/>
          </p:nvSpPr>
          <p:spPr bwMode="auto">
            <a:xfrm>
              <a:off x="1049" y="263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6" name="Rectangle 68"/>
            <p:cNvSpPr>
              <a:spLocks noChangeArrowheads="1"/>
            </p:cNvSpPr>
            <p:nvPr/>
          </p:nvSpPr>
          <p:spPr bwMode="auto">
            <a:xfrm>
              <a:off x="817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7" name="Rectangle 69"/>
            <p:cNvSpPr>
              <a:spLocks noChangeArrowheads="1"/>
            </p:cNvSpPr>
            <p:nvPr/>
          </p:nvSpPr>
          <p:spPr bwMode="auto">
            <a:xfrm>
              <a:off x="371" y="1982"/>
              <a:ext cx="19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8" name="Line 70"/>
            <p:cNvSpPr>
              <a:spLocks noChangeShapeType="1"/>
            </p:cNvSpPr>
            <p:nvPr/>
          </p:nvSpPr>
          <p:spPr bwMode="auto">
            <a:xfrm flipH="1">
              <a:off x="478" y="1535"/>
              <a:ext cx="415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9" name="Line 71"/>
            <p:cNvSpPr>
              <a:spLocks noChangeShapeType="1"/>
            </p:cNvSpPr>
            <p:nvPr/>
          </p:nvSpPr>
          <p:spPr bwMode="auto">
            <a:xfrm flipH="1">
              <a:off x="933" y="1535"/>
              <a:ext cx="100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0" name="Line 72"/>
            <p:cNvSpPr>
              <a:spLocks noChangeShapeType="1"/>
            </p:cNvSpPr>
            <p:nvPr/>
          </p:nvSpPr>
          <p:spPr bwMode="auto">
            <a:xfrm>
              <a:off x="2633" y="1535"/>
              <a:ext cx="1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1" name="Line 73"/>
            <p:cNvSpPr>
              <a:spLocks noChangeShapeType="1"/>
            </p:cNvSpPr>
            <p:nvPr/>
          </p:nvSpPr>
          <p:spPr bwMode="auto">
            <a:xfrm>
              <a:off x="2178" y="2166"/>
              <a:ext cx="130" cy="43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2" name="Line 74"/>
            <p:cNvSpPr>
              <a:spLocks noChangeShapeType="1"/>
            </p:cNvSpPr>
            <p:nvPr/>
          </p:nvSpPr>
          <p:spPr bwMode="auto">
            <a:xfrm flipH="1">
              <a:off x="1884" y="2177"/>
              <a:ext cx="14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3" name="Line 75"/>
            <p:cNvSpPr>
              <a:spLocks noChangeShapeType="1"/>
            </p:cNvSpPr>
            <p:nvPr/>
          </p:nvSpPr>
          <p:spPr bwMode="auto">
            <a:xfrm>
              <a:off x="1448" y="2177"/>
              <a:ext cx="52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4" name="Line 76"/>
            <p:cNvSpPr>
              <a:spLocks noChangeShapeType="1"/>
            </p:cNvSpPr>
            <p:nvPr/>
          </p:nvSpPr>
          <p:spPr bwMode="auto">
            <a:xfrm flipH="1">
              <a:off x="1125" y="2177"/>
              <a:ext cx="162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5" name="Rectangle 77"/>
            <p:cNvSpPr>
              <a:spLocks noChangeArrowheads="1"/>
            </p:cNvSpPr>
            <p:nvPr/>
          </p:nvSpPr>
          <p:spPr bwMode="auto">
            <a:xfrm>
              <a:off x="1671" y="1054"/>
              <a:ext cx="25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6" name="Rectangle 78"/>
            <p:cNvSpPr>
              <a:spLocks noChangeArrowheads="1"/>
            </p:cNvSpPr>
            <p:nvPr/>
          </p:nvSpPr>
          <p:spPr bwMode="auto">
            <a:xfrm>
              <a:off x="1671" y="1053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7" name="Rectangle 79"/>
            <p:cNvSpPr>
              <a:spLocks noChangeArrowheads="1"/>
            </p:cNvSpPr>
            <p:nvPr/>
          </p:nvSpPr>
          <p:spPr bwMode="auto">
            <a:xfrm>
              <a:off x="1629" y="1042"/>
              <a:ext cx="163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cool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78" name="Rectangle 80"/>
            <p:cNvSpPr>
              <a:spLocks noChangeArrowheads="1"/>
            </p:cNvSpPr>
            <p:nvPr/>
          </p:nvSpPr>
          <p:spPr bwMode="auto">
            <a:xfrm>
              <a:off x="2541" y="1073"/>
              <a:ext cx="26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9" name="Rectangle 81"/>
            <p:cNvSpPr>
              <a:spLocks noChangeArrowheads="1"/>
            </p:cNvSpPr>
            <p:nvPr/>
          </p:nvSpPr>
          <p:spPr bwMode="auto">
            <a:xfrm>
              <a:off x="2541" y="1073"/>
              <a:ext cx="23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0" name="Rectangle 82"/>
            <p:cNvSpPr>
              <a:spLocks noChangeArrowheads="1"/>
            </p:cNvSpPr>
            <p:nvPr/>
          </p:nvSpPr>
          <p:spPr bwMode="auto">
            <a:xfrm>
              <a:off x="2541" y="1057"/>
              <a:ext cx="17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mild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1" name="Rectangle 83"/>
            <p:cNvSpPr>
              <a:spLocks noChangeArrowheads="1"/>
            </p:cNvSpPr>
            <p:nvPr/>
          </p:nvSpPr>
          <p:spPr bwMode="auto">
            <a:xfrm>
              <a:off x="3432" y="1073"/>
              <a:ext cx="21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2" name="Rectangle 84"/>
            <p:cNvSpPr>
              <a:spLocks noChangeArrowheads="1"/>
            </p:cNvSpPr>
            <p:nvPr/>
          </p:nvSpPr>
          <p:spPr bwMode="auto">
            <a:xfrm>
              <a:off x="3432" y="1073"/>
              <a:ext cx="172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3" name="Rectangle 85"/>
            <p:cNvSpPr>
              <a:spLocks noChangeArrowheads="1"/>
            </p:cNvSpPr>
            <p:nvPr/>
          </p:nvSpPr>
          <p:spPr bwMode="auto">
            <a:xfrm>
              <a:off x="3623" y="1052"/>
              <a:ext cx="13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hot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4" name="Rectangle 86"/>
            <p:cNvSpPr>
              <a:spLocks noChangeArrowheads="1"/>
            </p:cNvSpPr>
            <p:nvPr/>
          </p:nvSpPr>
          <p:spPr bwMode="auto">
            <a:xfrm>
              <a:off x="4433" y="1676"/>
              <a:ext cx="3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5" name="Rectangle 87"/>
            <p:cNvSpPr>
              <a:spLocks noChangeArrowheads="1"/>
            </p:cNvSpPr>
            <p:nvPr/>
          </p:nvSpPr>
          <p:spPr bwMode="auto">
            <a:xfrm>
              <a:off x="4433" y="1676"/>
              <a:ext cx="2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6" name="Rectangle 88"/>
            <p:cNvSpPr>
              <a:spLocks noChangeArrowheads="1"/>
            </p:cNvSpPr>
            <p:nvPr/>
          </p:nvSpPr>
          <p:spPr bwMode="auto">
            <a:xfrm>
              <a:off x="4431" y="1689"/>
              <a:ext cx="183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7" name="Rectangle 90"/>
            <p:cNvSpPr>
              <a:spLocks noChangeArrowheads="1"/>
            </p:cNvSpPr>
            <p:nvPr/>
          </p:nvSpPr>
          <p:spPr bwMode="auto">
            <a:xfrm>
              <a:off x="3876" y="1676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8" name="Rectangle 91"/>
            <p:cNvSpPr>
              <a:spLocks noChangeArrowheads="1"/>
            </p:cNvSpPr>
            <p:nvPr/>
          </p:nvSpPr>
          <p:spPr bwMode="auto">
            <a:xfrm>
              <a:off x="3876" y="1676"/>
              <a:ext cx="19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9" name="Rectangle 92"/>
            <p:cNvSpPr>
              <a:spLocks noChangeArrowheads="1"/>
            </p:cNvSpPr>
            <p:nvPr/>
          </p:nvSpPr>
          <p:spPr bwMode="auto">
            <a:xfrm>
              <a:off x="3874" y="1694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0" name="Rectangle 93"/>
            <p:cNvSpPr>
              <a:spLocks noChangeArrowheads="1"/>
            </p:cNvSpPr>
            <p:nvPr/>
          </p:nvSpPr>
          <p:spPr bwMode="auto">
            <a:xfrm>
              <a:off x="2986" y="1716"/>
              <a:ext cx="24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1" name="Rectangle 94"/>
            <p:cNvSpPr>
              <a:spLocks noChangeArrowheads="1"/>
            </p:cNvSpPr>
            <p:nvPr/>
          </p:nvSpPr>
          <p:spPr bwMode="auto">
            <a:xfrm>
              <a:off x="298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2" name="Rectangle 95"/>
            <p:cNvSpPr>
              <a:spLocks noChangeArrowheads="1"/>
            </p:cNvSpPr>
            <p:nvPr/>
          </p:nvSpPr>
          <p:spPr bwMode="auto">
            <a:xfrm>
              <a:off x="2985" y="1734"/>
              <a:ext cx="152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3" name="Rectangle 96"/>
            <p:cNvSpPr>
              <a:spLocks noChangeArrowheads="1"/>
            </p:cNvSpPr>
            <p:nvPr/>
          </p:nvSpPr>
          <p:spPr bwMode="auto">
            <a:xfrm>
              <a:off x="4888" y="2307"/>
              <a:ext cx="426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4" name="Rectangle 97"/>
            <p:cNvSpPr>
              <a:spLocks noChangeArrowheads="1"/>
            </p:cNvSpPr>
            <p:nvPr/>
          </p:nvSpPr>
          <p:spPr bwMode="auto">
            <a:xfrm>
              <a:off x="4888" y="230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5" name="Rectangle 98"/>
            <p:cNvSpPr>
              <a:spLocks noChangeArrowheads="1"/>
            </p:cNvSpPr>
            <p:nvPr/>
          </p:nvSpPr>
          <p:spPr bwMode="auto">
            <a:xfrm>
              <a:off x="4888" y="2327"/>
              <a:ext cx="279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6" name="Rectangle 99"/>
            <p:cNvSpPr>
              <a:spLocks noChangeArrowheads="1"/>
            </p:cNvSpPr>
            <p:nvPr/>
          </p:nvSpPr>
          <p:spPr bwMode="auto">
            <a:xfrm>
              <a:off x="4362" y="231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7" name="Rectangle 100"/>
            <p:cNvSpPr>
              <a:spLocks noChangeArrowheads="1"/>
            </p:cNvSpPr>
            <p:nvPr/>
          </p:nvSpPr>
          <p:spPr bwMode="auto">
            <a:xfrm>
              <a:off x="4362" y="231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8" name="Rectangle 101"/>
            <p:cNvSpPr>
              <a:spLocks noChangeArrowheads="1"/>
            </p:cNvSpPr>
            <p:nvPr/>
          </p:nvSpPr>
          <p:spPr bwMode="auto">
            <a:xfrm>
              <a:off x="4361" y="2336"/>
              <a:ext cx="167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9" name="Rectangle 102"/>
            <p:cNvSpPr>
              <a:spLocks noChangeArrowheads="1"/>
            </p:cNvSpPr>
            <p:nvPr/>
          </p:nvSpPr>
          <p:spPr bwMode="auto">
            <a:xfrm>
              <a:off x="4473" y="2839"/>
              <a:ext cx="24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0" name="Rectangle 103"/>
            <p:cNvSpPr>
              <a:spLocks noChangeArrowheads="1"/>
            </p:cNvSpPr>
            <p:nvPr/>
          </p:nvSpPr>
          <p:spPr bwMode="auto">
            <a:xfrm>
              <a:off x="4473" y="2838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1" name="Rectangle 104"/>
            <p:cNvSpPr>
              <a:spLocks noChangeArrowheads="1"/>
            </p:cNvSpPr>
            <p:nvPr/>
          </p:nvSpPr>
          <p:spPr bwMode="auto">
            <a:xfrm>
              <a:off x="4473" y="2858"/>
              <a:ext cx="152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2" name="Rectangle 105"/>
            <p:cNvSpPr>
              <a:spLocks noChangeArrowheads="1"/>
            </p:cNvSpPr>
            <p:nvPr/>
          </p:nvSpPr>
          <p:spPr bwMode="auto">
            <a:xfrm>
              <a:off x="4150" y="2979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3" name="Rectangle 106"/>
            <p:cNvSpPr>
              <a:spLocks noChangeArrowheads="1"/>
            </p:cNvSpPr>
            <p:nvPr/>
          </p:nvSpPr>
          <p:spPr bwMode="auto">
            <a:xfrm>
              <a:off x="4150" y="2979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4" name="Rectangle 107"/>
            <p:cNvSpPr>
              <a:spLocks noChangeArrowheads="1"/>
            </p:cNvSpPr>
            <p:nvPr/>
          </p:nvSpPr>
          <p:spPr bwMode="auto">
            <a:xfrm>
              <a:off x="4170" y="2867"/>
              <a:ext cx="230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5" name="Rectangle 108"/>
            <p:cNvSpPr>
              <a:spLocks noChangeArrowheads="1"/>
            </p:cNvSpPr>
            <p:nvPr/>
          </p:nvSpPr>
          <p:spPr bwMode="auto">
            <a:xfrm>
              <a:off x="3847" y="2839"/>
              <a:ext cx="3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6" name="Rectangle 109"/>
            <p:cNvSpPr>
              <a:spLocks noChangeArrowheads="1"/>
            </p:cNvSpPr>
            <p:nvPr/>
          </p:nvSpPr>
          <p:spPr bwMode="auto">
            <a:xfrm>
              <a:off x="3847" y="2838"/>
              <a:ext cx="28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7" name="Rectangle 110"/>
            <p:cNvSpPr>
              <a:spLocks noChangeArrowheads="1"/>
            </p:cNvSpPr>
            <p:nvPr/>
          </p:nvSpPr>
          <p:spPr bwMode="auto">
            <a:xfrm>
              <a:off x="3845" y="2858"/>
              <a:ext cx="232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8" name="Rectangle 111"/>
            <p:cNvSpPr>
              <a:spLocks noChangeArrowheads="1"/>
            </p:cNvSpPr>
            <p:nvPr/>
          </p:nvSpPr>
          <p:spPr bwMode="auto">
            <a:xfrm>
              <a:off x="2491" y="1726"/>
              <a:ext cx="374" cy="1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9" name="Rectangle 112"/>
            <p:cNvSpPr>
              <a:spLocks noChangeArrowheads="1"/>
            </p:cNvSpPr>
            <p:nvPr/>
          </p:nvSpPr>
          <p:spPr bwMode="auto">
            <a:xfrm>
              <a:off x="2491" y="1726"/>
              <a:ext cx="28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0" name="Rectangle 113"/>
            <p:cNvSpPr>
              <a:spLocks noChangeArrowheads="1"/>
            </p:cNvSpPr>
            <p:nvPr/>
          </p:nvSpPr>
          <p:spPr bwMode="auto">
            <a:xfrm>
              <a:off x="2490" y="1745"/>
              <a:ext cx="230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1" name="Rectangle 114"/>
            <p:cNvSpPr>
              <a:spLocks noChangeArrowheads="1"/>
            </p:cNvSpPr>
            <p:nvPr/>
          </p:nvSpPr>
          <p:spPr bwMode="auto">
            <a:xfrm>
              <a:off x="2016" y="1705"/>
              <a:ext cx="354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2" name="Rectangle 115"/>
            <p:cNvSpPr>
              <a:spLocks noChangeArrowheads="1"/>
            </p:cNvSpPr>
            <p:nvPr/>
          </p:nvSpPr>
          <p:spPr bwMode="auto">
            <a:xfrm>
              <a:off x="2016" y="1705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3" name="Rectangle 116"/>
            <p:cNvSpPr>
              <a:spLocks noChangeArrowheads="1"/>
            </p:cNvSpPr>
            <p:nvPr/>
          </p:nvSpPr>
          <p:spPr bwMode="auto">
            <a:xfrm>
              <a:off x="2015" y="1725"/>
              <a:ext cx="232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4" name="Rectangle 117"/>
            <p:cNvSpPr>
              <a:spLocks noChangeArrowheads="1"/>
            </p:cNvSpPr>
            <p:nvPr/>
          </p:nvSpPr>
          <p:spPr bwMode="auto">
            <a:xfrm>
              <a:off x="3340" y="2297"/>
              <a:ext cx="426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5" name="Rectangle 118"/>
            <p:cNvSpPr>
              <a:spLocks noChangeArrowheads="1"/>
            </p:cNvSpPr>
            <p:nvPr/>
          </p:nvSpPr>
          <p:spPr bwMode="auto">
            <a:xfrm>
              <a:off x="3340" y="229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6" name="Rectangle 119"/>
            <p:cNvSpPr>
              <a:spLocks noChangeArrowheads="1"/>
            </p:cNvSpPr>
            <p:nvPr/>
          </p:nvSpPr>
          <p:spPr bwMode="auto">
            <a:xfrm>
              <a:off x="3340" y="2317"/>
              <a:ext cx="279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7" name="Rectangle 120"/>
            <p:cNvSpPr>
              <a:spLocks noChangeArrowheads="1"/>
            </p:cNvSpPr>
            <p:nvPr/>
          </p:nvSpPr>
          <p:spPr bwMode="auto">
            <a:xfrm>
              <a:off x="2844" y="2297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8" name="Rectangle 121"/>
            <p:cNvSpPr>
              <a:spLocks noChangeArrowheads="1"/>
            </p:cNvSpPr>
            <p:nvPr/>
          </p:nvSpPr>
          <p:spPr bwMode="auto">
            <a:xfrm>
              <a:off x="2844" y="229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9" name="Rectangle 122"/>
            <p:cNvSpPr>
              <a:spLocks noChangeArrowheads="1"/>
            </p:cNvSpPr>
            <p:nvPr/>
          </p:nvSpPr>
          <p:spPr bwMode="auto">
            <a:xfrm>
              <a:off x="2844" y="2317"/>
              <a:ext cx="167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0" name="Rectangle 123"/>
            <p:cNvSpPr>
              <a:spLocks noChangeArrowheads="1"/>
            </p:cNvSpPr>
            <p:nvPr/>
          </p:nvSpPr>
          <p:spPr bwMode="auto">
            <a:xfrm>
              <a:off x="2936" y="2899"/>
              <a:ext cx="32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1" name="Rectangle 124"/>
            <p:cNvSpPr>
              <a:spLocks noChangeArrowheads="1"/>
            </p:cNvSpPr>
            <p:nvPr/>
          </p:nvSpPr>
          <p:spPr bwMode="auto">
            <a:xfrm>
              <a:off x="2936" y="2899"/>
              <a:ext cx="21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2" name="Rectangle 125"/>
            <p:cNvSpPr>
              <a:spLocks noChangeArrowheads="1"/>
            </p:cNvSpPr>
            <p:nvPr/>
          </p:nvSpPr>
          <p:spPr bwMode="auto">
            <a:xfrm>
              <a:off x="2935" y="2913"/>
              <a:ext cx="183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3" name="Rectangle 127"/>
            <p:cNvSpPr>
              <a:spLocks noChangeArrowheads="1"/>
            </p:cNvSpPr>
            <p:nvPr/>
          </p:nvSpPr>
          <p:spPr bwMode="auto">
            <a:xfrm>
              <a:off x="2591" y="2879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4" name="Rectangle 128"/>
            <p:cNvSpPr>
              <a:spLocks noChangeArrowheads="1"/>
            </p:cNvSpPr>
            <p:nvPr/>
          </p:nvSpPr>
          <p:spPr bwMode="auto">
            <a:xfrm>
              <a:off x="2591" y="2879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5" name="Rectangle 129"/>
            <p:cNvSpPr>
              <a:spLocks noChangeArrowheads="1"/>
            </p:cNvSpPr>
            <p:nvPr/>
          </p:nvSpPr>
          <p:spPr bwMode="auto">
            <a:xfrm>
              <a:off x="2591" y="2898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6" name="Rectangle 130"/>
            <p:cNvSpPr>
              <a:spLocks noChangeArrowheads="1"/>
            </p:cNvSpPr>
            <p:nvPr/>
          </p:nvSpPr>
          <p:spPr bwMode="auto">
            <a:xfrm>
              <a:off x="2157" y="2378"/>
              <a:ext cx="31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7" name="Rectangle 131"/>
            <p:cNvSpPr>
              <a:spLocks noChangeArrowheads="1"/>
            </p:cNvSpPr>
            <p:nvPr/>
          </p:nvSpPr>
          <p:spPr bwMode="auto">
            <a:xfrm>
              <a:off x="2157" y="2377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8" name="Rectangle 132"/>
            <p:cNvSpPr>
              <a:spLocks noChangeArrowheads="1"/>
            </p:cNvSpPr>
            <p:nvPr/>
          </p:nvSpPr>
          <p:spPr bwMode="auto">
            <a:xfrm>
              <a:off x="2155" y="2392"/>
              <a:ext cx="183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9" name="Rectangle 134"/>
            <p:cNvSpPr>
              <a:spLocks noChangeArrowheads="1"/>
            </p:cNvSpPr>
            <p:nvPr/>
          </p:nvSpPr>
          <p:spPr bwMode="auto">
            <a:xfrm>
              <a:off x="1803" y="237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0" name="Rectangle 135"/>
            <p:cNvSpPr>
              <a:spLocks noChangeArrowheads="1"/>
            </p:cNvSpPr>
            <p:nvPr/>
          </p:nvSpPr>
          <p:spPr bwMode="auto">
            <a:xfrm>
              <a:off x="1803" y="2377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1" name="Rectangle 136"/>
            <p:cNvSpPr>
              <a:spLocks noChangeArrowheads="1"/>
            </p:cNvSpPr>
            <p:nvPr/>
          </p:nvSpPr>
          <p:spPr bwMode="auto">
            <a:xfrm>
              <a:off x="1802" y="239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2" name="Rectangle 137"/>
            <p:cNvSpPr>
              <a:spLocks noChangeArrowheads="1"/>
            </p:cNvSpPr>
            <p:nvPr/>
          </p:nvSpPr>
          <p:spPr bwMode="auto">
            <a:xfrm>
              <a:off x="1367" y="2378"/>
              <a:ext cx="31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3" name="Rectangle 138"/>
            <p:cNvSpPr>
              <a:spLocks noChangeArrowheads="1"/>
            </p:cNvSpPr>
            <p:nvPr/>
          </p:nvSpPr>
          <p:spPr bwMode="auto">
            <a:xfrm>
              <a:off x="1367" y="2377"/>
              <a:ext cx="21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4" name="Rectangle 139"/>
            <p:cNvSpPr>
              <a:spLocks noChangeArrowheads="1"/>
            </p:cNvSpPr>
            <p:nvPr/>
          </p:nvSpPr>
          <p:spPr bwMode="auto">
            <a:xfrm>
              <a:off x="1367" y="2392"/>
              <a:ext cx="21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5" name="Rectangle 141"/>
            <p:cNvSpPr>
              <a:spLocks noChangeArrowheads="1"/>
            </p:cNvSpPr>
            <p:nvPr/>
          </p:nvSpPr>
          <p:spPr bwMode="auto">
            <a:xfrm>
              <a:off x="1044" y="2388"/>
              <a:ext cx="26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6" name="Rectangle 142"/>
            <p:cNvSpPr>
              <a:spLocks noChangeArrowheads="1"/>
            </p:cNvSpPr>
            <p:nvPr/>
          </p:nvSpPr>
          <p:spPr bwMode="auto">
            <a:xfrm>
              <a:off x="1044" y="2388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7" name="Rectangle 143"/>
            <p:cNvSpPr>
              <a:spLocks noChangeArrowheads="1"/>
            </p:cNvSpPr>
            <p:nvPr/>
          </p:nvSpPr>
          <p:spPr bwMode="auto">
            <a:xfrm>
              <a:off x="1043" y="240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8" name="Rectangle 144"/>
            <p:cNvSpPr>
              <a:spLocks noChangeArrowheads="1"/>
            </p:cNvSpPr>
            <p:nvPr/>
          </p:nvSpPr>
          <p:spPr bwMode="auto">
            <a:xfrm>
              <a:off x="812" y="1716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9" name="Rectangle 145"/>
            <p:cNvSpPr>
              <a:spLocks noChangeArrowheads="1"/>
            </p:cNvSpPr>
            <p:nvPr/>
          </p:nvSpPr>
          <p:spPr bwMode="auto">
            <a:xfrm>
              <a:off x="812" y="1716"/>
              <a:ext cx="28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0" name="Rectangle 146"/>
            <p:cNvSpPr>
              <a:spLocks noChangeArrowheads="1"/>
            </p:cNvSpPr>
            <p:nvPr/>
          </p:nvSpPr>
          <p:spPr bwMode="auto">
            <a:xfrm>
              <a:off x="811" y="1734"/>
              <a:ext cx="230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1" name="Rectangle 147"/>
            <p:cNvSpPr>
              <a:spLocks noChangeArrowheads="1"/>
            </p:cNvSpPr>
            <p:nvPr/>
          </p:nvSpPr>
          <p:spPr bwMode="auto">
            <a:xfrm>
              <a:off x="1246" y="1716"/>
              <a:ext cx="24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2" name="Rectangle 148"/>
            <p:cNvSpPr>
              <a:spLocks noChangeArrowheads="1"/>
            </p:cNvSpPr>
            <p:nvPr/>
          </p:nvSpPr>
          <p:spPr bwMode="auto">
            <a:xfrm>
              <a:off x="124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3" name="Rectangle 149"/>
            <p:cNvSpPr>
              <a:spLocks noChangeArrowheads="1"/>
            </p:cNvSpPr>
            <p:nvPr/>
          </p:nvSpPr>
          <p:spPr bwMode="auto">
            <a:xfrm>
              <a:off x="1246" y="1734"/>
              <a:ext cx="152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4" name="Rectangle 150"/>
            <p:cNvSpPr>
              <a:spLocks noChangeArrowheads="1"/>
            </p:cNvSpPr>
            <p:nvPr/>
          </p:nvSpPr>
          <p:spPr bwMode="auto">
            <a:xfrm>
              <a:off x="376" y="1716"/>
              <a:ext cx="3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5" name="Rectangle 151"/>
            <p:cNvSpPr>
              <a:spLocks noChangeArrowheads="1"/>
            </p:cNvSpPr>
            <p:nvPr/>
          </p:nvSpPr>
          <p:spPr bwMode="auto">
            <a:xfrm>
              <a:off x="376" y="1716"/>
              <a:ext cx="28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6" name="Rectangle 152"/>
            <p:cNvSpPr>
              <a:spLocks noChangeArrowheads="1"/>
            </p:cNvSpPr>
            <p:nvPr/>
          </p:nvSpPr>
          <p:spPr bwMode="auto">
            <a:xfrm>
              <a:off x="375" y="1734"/>
              <a:ext cx="232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7" name="Rectangle 153"/>
            <p:cNvSpPr>
              <a:spLocks noChangeArrowheads="1"/>
            </p:cNvSpPr>
            <p:nvPr/>
          </p:nvSpPr>
          <p:spPr bwMode="auto">
            <a:xfrm>
              <a:off x="1115" y="2639"/>
              <a:ext cx="14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8" name="Rectangle 154"/>
            <p:cNvSpPr>
              <a:spLocks noChangeArrowheads="1"/>
            </p:cNvSpPr>
            <p:nvPr/>
          </p:nvSpPr>
          <p:spPr bwMode="auto">
            <a:xfrm>
              <a:off x="1114" y="2661"/>
              <a:ext cx="63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9" name="Rectangle 155"/>
            <p:cNvSpPr>
              <a:spLocks noChangeArrowheads="1"/>
            </p:cNvSpPr>
            <p:nvPr/>
          </p:nvSpPr>
          <p:spPr bwMode="auto">
            <a:xfrm>
              <a:off x="2299" y="2629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0" name="Rectangle 156"/>
            <p:cNvSpPr>
              <a:spLocks noChangeArrowheads="1"/>
            </p:cNvSpPr>
            <p:nvPr/>
          </p:nvSpPr>
          <p:spPr bwMode="auto">
            <a:xfrm>
              <a:off x="2297" y="2652"/>
              <a:ext cx="63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1" name="Rectangle 157"/>
            <p:cNvSpPr>
              <a:spLocks noChangeArrowheads="1"/>
            </p:cNvSpPr>
            <p:nvPr/>
          </p:nvSpPr>
          <p:spPr bwMode="auto">
            <a:xfrm>
              <a:off x="2612" y="3150"/>
              <a:ext cx="143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2" name="Rectangle 158"/>
            <p:cNvSpPr>
              <a:spLocks noChangeArrowheads="1"/>
            </p:cNvSpPr>
            <p:nvPr/>
          </p:nvSpPr>
          <p:spPr bwMode="auto">
            <a:xfrm>
              <a:off x="2612" y="3174"/>
              <a:ext cx="63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3" name="Rectangle 159"/>
            <p:cNvSpPr>
              <a:spLocks noChangeArrowheads="1"/>
            </p:cNvSpPr>
            <p:nvPr/>
          </p:nvSpPr>
          <p:spPr bwMode="auto">
            <a:xfrm>
              <a:off x="3816" y="3160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4" name="Rectangle 160"/>
            <p:cNvSpPr>
              <a:spLocks noChangeArrowheads="1"/>
            </p:cNvSpPr>
            <p:nvPr/>
          </p:nvSpPr>
          <p:spPr bwMode="auto">
            <a:xfrm>
              <a:off x="3815" y="3183"/>
              <a:ext cx="63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5" name="Rectangle 161"/>
            <p:cNvSpPr>
              <a:spLocks noChangeArrowheads="1"/>
            </p:cNvSpPr>
            <p:nvPr/>
          </p:nvSpPr>
          <p:spPr bwMode="auto">
            <a:xfrm>
              <a:off x="1832" y="2618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6" name="Rectangle 162"/>
            <p:cNvSpPr>
              <a:spLocks noChangeArrowheads="1"/>
            </p:cNvSpPr>
            <p:nvPr/>
          </p:nvSpPr>
          <p:spPr bwMode="auto">
            <a:xfrm>
              <a:off x="1832" y="2641"/>
              <a:ext cx="5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7" name="Rectangle 163"/>
            <p:cNvSpPr>
              <a:spLocks noChangeArrowheads="1"/>
            </p:cNvSpPr>
            <p:nvPr/>
          </p:nvSpPr>
          <p:spPr bwMode="auto">
            <a:xfrm>
              <a:off x="1500" y="2629"/>
              <a:ext cx="122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8" name="Rectangle 164"/>
            <p:cNvSpPr>
              <a:spLocks noChangeArrowheads="1"/>
            </p:cNvSpPr>
            <p:nvPr/>
          </p:nvSpPr>
          <p:spPr bwMode="auto">
            <a:xfrm>
              <a:off x="1513" y="2629"/>
              <a:ext cx="5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9" name="Rectangle 165"/>
            <p:cNvSpPr>
              <a:spLocks noChangeArrowheads="1"/>
            </p:cNvSpPr>
            <p:nvPr/>
          </p:nvSpPr>
          <p:spPr bwMode="auto">
            <a:xfrm>
              <a:off x="872" y="1986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0" name="Rectangle 166"/>
            <p:cNvSpPr>
              <a:spLocks noChangeArrowheads="1"/>
            </p:cNvSpPr>
            <p:nvPr/>
          </p:nvSpPr>
          <p:spPr bwMode="auto">
            <a:xfrm>
              <a:off x="872" y="2010"/>
              <a:ext cx="5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1" name="Rectangle 167"/>
            <p:cNvSpPr>
              <a:spLocks noChangeArrowheads="1"/>
            </p:cNvSpPr>
            <p:nvPr/>
          </p:nvSpPr>
          <p:spPr bwMode="auto">
            <a:xfrm>
              <a:off x="417" y="1986"/>
              <a:ext cx="122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2" name="Rectangle 168"/>
            <p:cNvSpPr>
              <a:spLocks noChangeArrowheads="1"/>
            </p:cNvSpPr>
            <p:nvPr/>
          </p:nvSpPr>
          <p:spPr bwMode="auto">
            <a:xfrm>
              <a:off x="417" y="2010"/>
              <a:ext cx="5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3" name="Rectangle 169"/>
            <p:cNvSpPr>
              <a:spLocks noChangeArrowheads="1"/>
            </p:cNvSpPr>
            <p:nvPr/>
          </p:nvSpPr>
          <p:spPr bwMode="auto">
            <a:xfrm>
              <a:off x="2591" y="1977"/>
              <a:ext cx="12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4" name="Rectangle 170"/>
            <p:cNvSpPr>
              <a:spLocks noChangeArrowheads="1"/>
            </p:cNvSpPr>
            <p:nvPr/>
          </p:nvSpPr>
          <p:spPr bwMode="auto">
            <a:xfrm>
              <a:off x="2591" y="2000"/>
              <a:ext cx="5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5" name="Rectangle 171"/>
            <p:cNvSpPr>
              <a:spLocks noChangeArrowheads="1"/>
            </p:cNvSpPr>
            <p:nvPr/>
          </p:nvSpPr>
          <p:spPr bwMode="auto">
            <a:xfrm>
              <a:off x="3572" y="2598"/>
              <a:ext cx="124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6" name="Rectangle 172"/>
            <p:cNvSpPr>
              <a:spLocks noChangeArrowheads="1"/>
            </p:cNvSpPr>
            <p:nvPr/>
          </p:nvSpPr>
          <p:spPr bwMode="auto">
            <a:xfrm>
              <a:off x="3572" y="2622"/>
              <a:ext cx="5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7" name="Rectangle 173"/>
            <p:cNvSpPr>
              <a:spLocks noChangeArrowheads="1"/>
            </p:cNvSpPr>
            <p:nvPr/>
          </p:nvSpPr>
          <p:spPr bwMode="auto">
            <a:xfrm>
              <a:off x="3199" y="3160"/>
              <a:ext cx="12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8" name="Rectangle 174"/>
            <p:cNvSpPr>
              <a:spLocks noChangeArrowheads="1"/>
            </p:cNvSpPr>
            <p:nvPr/>
          </p:nvSpPr>
          <p:spPr bwMode="auto">
            <a:xfrm>
              <a:off x="3136" y="3183"/>
              <a:ext cx="5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9" name="Rectangle 175"/>
            <p:cNvSpPr>
              <a:spLocks noChangeArrowheads="1"/>
            </p:cNvSpPr>
            <p:nvPr/>
          </p:nvSpPr>
          <p:spPr bwMode="auto">
            <a:xfrm>
              <a:off x="4281" y="3150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0" name="Rectangle 176"/>
            <p:cNvSpPr>
              <a:spLocks noChangeArrowheads="1"/>
            </p:cNvSpPr>
            <p:nvPr/>
          </p:nvSpPr>
          <p:spPr bwMode="auto">
            <a:xfrm>
              <a:off x="4281" y="3174"/>
              <a:ext cx="5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1" name="Rectangle 177"/>
            <p:cNvSpPr>
              <a:spLocks noChangeArrowheads="1"/>
            </p:cNvSpPr>
            <p:nvPr/>
          </p:nvSpPr>
          <p:spPr bwMode="auto">
            <a:xfrm>
              <a:off x="5151" y="2608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2" name="Rectangle 178"/>
            <p:cNvSpPr>
              <a:spLocks noChangeArrowheads="1"/>
            </p:cNvSpPr>
            <p:nvPr/>
          </p:nvSpPr>
          <p:spPr bwMode="auto">
            <a:xfrm>
              <a:off x="5151" y="2631"/>
              <a:ext cx="5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3" name="Freeform 179"/>
            <p:cNvSpPr>
              <a:spLocks/>
            </p:cNvSpPr>
            <p:nvPr/>
          </p:nvSpPr>
          <p:spPr bwMode="auto">
            <a:xfrm>
              <a:off x="4719" y="3163"/>
              <a:ext cx="166" cy="175"/>
            </a:xfrm>
            <a:custGeom>
              <a:avLst/>
              <a:gdLst>
                <a:gd name="T0" fmla="*/ 166 w 166"/>
                <a:gd name="T1" fmla="*/ 14 h 175"/>
                <a:gd name="T2" fmla="*/ 152 w 166"/>
                <a:gd name="T3" fmla="*/ 0 h 175"/>
                <a:gd name="T4" fmla="*/ 0 w 166"/>
                <a:gd name="T5" fmla="*/ 160 h 175"/>
                <a:gd name="T6" fmla="*/ 15 w 166"/>
                <a:gd name="T7" fmla="*/ 175 h 175"/>
                <a:gd name="T8" fmla="*/ 166 w 166"/>
                <a:gd name="T9" fmla="*/ 14 h 17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6"/>
                <a:gd name="T16" fmla="*/ 0 h 175"/>
                <a:gd name="T17" fmla="*/ 166 w 166"/>
                <a:gd name="T18" fmla="*/ 175 h 17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6" h="175">
                  <a:moveTo>
                    <a:pt x="166" y="14"/>
                  </a:moveTo>
                  <a:lnTo>
                    <a:pt x="152" y="0"/>
                  </a:lnTo>
                  <a:lnTo>
                    <a:pt x="0" y="160"/>
                  </a:lnTo>
                  <a:lnTo>
                    <a:pt x="15" y="175"/>
                  </a:lnTo>
                  <a:lnTo>
                    <a:pt x="166" y="14"/>
                  </a:lnTo>
                  <a:close/>
                </a:path>
              </a:pathLst>
            </a:custGeom>
            <a:no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4" name="Line 180"/>
            <p:cNvSpPr>
              <a:spLocks noChangeShapeType="1"/>
            </p:cNvSpPr>
            <p:nvPr/>
          </p:nvSpPr>
          <p:spPr bwMode="auto">
            <a:xfrm flipH="1">
              <a:off x="4728" y="3168"/>
              <a:ext cx="168" cy="14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75" name="Rectangle 9"/>
            <p:cNvSpPr>
              <a:spLocks noChangeArrowheads="1"/>
            </p:cNvSpPr>
            <p:nvPr/>
          </p:nvSpPr>
          <p:spPr bwMode="auto">
            <a:xfrm>
              <a:off x="796" y="1339"/>
              <a:ext cx="68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6" name="Rectangle 11"/>
            <p:cNvSpPr>
              <a:spLocks noChangeArrowheads="1"/>
            </p:cNvSpPr>
            <p:nvPr/>
          </p:nvSpPr>
          <p:spPr bwMode="auto">
            <a:xfrm>
              <a:off x="992" y="1397"/>
              <a:ext cx="310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7" name="Rectangle 12"/>
            <p:cNvSpPr>
              <a:spLocks noChangeArrowheads="1"/>
            </p:cNvSpPr>
            <p:nvPr/>
          </p:nvSpPr>
          <p:spPr bwMode="auto">
            <a:xfrm>
              <a:off x="2253" y="1339"/>
              <a:ext cx="70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8" name="Rectangle 14"/>
            <p:cNvSpPr>
              <a:spLocks noChangeArrowheads="1"/>
            </p:cNvSpPr>
            <p:nvPr/>
          </p:nvSpPr>
          <p:spPr bwMode="auto">
            <a:xfrm>
              <a:off x="2467" y="1397"/>
              <a:ext cx="310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outlook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79" name="Rectangle 15"/>
            <p:cNvSpPr>
              <a:spLocks noChangeArrowheads="1"/>
            </p:cNvSpPr>
            <p:nvPr/>
          </p:nvSpPr>
          <p:spPr bwMode="auto">
            <a:xfrm>
              <a:off x="3892" y="1339"/>
              <a:ext cx="618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0" name="Rectangle 17"/>
            <p:cNvSpPr>
              <a:spLocks noChangeArrowheads="1"/>
            </p:cNvSpPr>
            <p:nvPr/>
          </p:nvSpPr>
          <p:spPr bwMode="auto">
            <a:xfrm>
              <a:off x="4089" y="1397"/>
              <a:ext cx="24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windy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81" name="Rectangle 27"/>
            <p:cNvSpPr>
              <a:spLocks noChangeArrowheads="1"/>
            </p:cNvSpPr>
            <p:nvPr/>
          </p:nvSpPr>
          <p:spPr bwMode="auto">
            <a:xfrm>
              <a:off x="2910" y="1951"/>
              <a:ext cx="670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2" name="Rectangle 29"/>
            <p:cNvSpPr>
              <a:spLocks noChangeArrowheads="1"/>
            </p:cNvSpPr>
            <p:nvPr/>
          </p:nvSpPr>
          <p:spPr bwMode="auto">
            <a:xfrm>
              <a:off x="3057" y="1990"/>
              <a:ext cx="36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humidity</a:t>
              </a:r>
              <a:endParaRPr lang="en-GB" sz="1100" dirty="0">
                <a:latin typeface="Times New Roman" pitchFamily="18" charset="0"/>
              </a:endParaRPr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741680" y="5894006"/>
            <a:ext cx="25477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Entropy?</a:t>
            </a:r>
          </a:p>
          <a:p>
            <a:r>
              <a:rPr lang="en-GB" dirty="0" smtClean="0"/>
              <a:t>Information Gain?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939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91056" y="0"/>
            <a:ext cx="10515600" cy="1325563"/>
          </a:xfrm>
        </p:spPr>
        <p:txBody>
          <a:bodyPr/>
          <a:lstStyle/>
          <a:p>
            <a:r>
              <a:rPr lang="en-GB" sz="3200" b="1" dirty="0"/>
              <a:t>The Problem of Model Overfitting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142984"/>
            <a:ext cx="8229600" cy="5429288"/>
          </a:xfrm>
        </p:spPr>
        <p:txBody>
          <a:bodyPr>
            <a:normAutofit/>
          </a:bodyPr>
          <a:lstStyle/>
          <a:p>
            <a:pPr marL="505968" indent="-400050"/>
            <a:r>
              <a:rPr lang="en-GB" dirty="0" smtClean="0"/>
              <a:t>Any algorithms that build a classification model based on a finite set of training examples tend to have the problem of model </a:t>
            </a:r>
            <a:r>
              <a:rPr lang="en-GB" dirty="0" err="1" smtClean="0"/>
              <a:t>overfitting</a:t>
            </a:r>
            <a:r>
              <a:rPr lang="en-GB" dirty="0" smtClean="0"/>
              <a:t>: the model induced from the training examples fits the training examples </a:t>
            </a:r>
            <a:r>
              <a:rPr lang="en-GB" i="1" dirty="0" smtClean="0"/>
              <a:t>too well</a:t>
            </a:r>
          </a:p>
          <a:p>
            <a:pPr marL="505968" indent="-400050"/>
            <a:r>
              <a:rPr lang="en-GB" dirty="0" smtClean="0"/>
              <a:t>It reflects the specific features of the examples than features of actual data at large </a:t>
            </a:r>
          </a:p>
          <a:p>
            <a:pPr marL="505968" indent="-400050"/>
            <a:r>
              <a:rPr lang="en-GB" dirty="0" smtClean="0"/>
              <a:t>A fuller tree with more branches towards the leaf nodes may be built in order to classify those few examples; </a:t>
            </a:r>
          </a:p>
          <a:p>
            <a:pPr marL="762000" lvl="1" indent="-400050"/>
            <a:r>
              <a:rPr lang="en-GB" dirty="0" smtClean="0"/>
              <a:t>Using such trees often results in misclassification</a:t>
            </a:r>
          </a:p>
          <a:p>
            <a:pPr marL="505968" indent="-400050"/>
            <a:r>
              <a:rPr lang="en-GB" dirty="0" smtClean="0"/>
              <a:t>Causes of the problem include presence of noise data, lack of representative training examples, etc. 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5253038" y="3224213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4476750" y="3224213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499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Evaluating Tree Accuracy</a:t>
            </a:r>
          </a:p>
        </p:txBody>
      </p:sp>
      <p:sp>
        <p:nvSpPr>
          <p:cNvPr id="10246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382416"/>
            <a:ext cx="10515600" cy="4351338"/>
          </a:xfrm>
        </p:spPr>
        <p:txBody>
          <a:bodyPr/>
          <a:lstStyle/>
          <a:p>
            <a:pPr marL="285750" indent="-285750"/>
            <a:r>
              <a:rPr lang="en-GB" b="1" dirty="0"/>
              <a:t>What to Evaluate?</a:t>
            </a:r>
          </a:p>
          <a:p>
            <a:pPr marL="666750" lvl="1" indent="-393700"/>
            <a:r>
              <a:rPr lang="en-GB" dirty="0"/>
              <a:t>Accuracy is measured in terms of error rate</a:t>
            </a:r>
          </a:p>
          <a:p>
            <a:pPr marL="666750" lvl="1" indent="-393700"/>
            <a:r>
              <a:rPr lang="en-GB" dirty="0"/>
              <a:t>Details of errors are shown in a </a:t>
            </a:r>
            <a:r>
              <a:rPr lang="en-GB" b="1" dirty="0"/>
              <a:t>confusion matrix</a:t>
            </a:r>
            <a:r>
              <a:rPr lang="en-GB" dirty="0"/>
              <a:t>.</a:t>
            </a:r>
          </a:p>
        </p:txBody>
      </p:sp>
      <p:sp>
        <p:nvSpPr>
          <p:cNvPr id="10247" name="Rectangle 4"/>
          <p:cNvSpPr>
            <a:spLocks noChangeArrowheads="1"/>
          </p:cNvSpPr>
          <p:nvPr/>
        </p:nvSpPr>
        <p:spPr bwMode="auto">
          <a:xfrm>
            <a:off x="5253038" y="3224213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8" name="Rectangle 5"/>
          <p:cNvSpPr>
            <a:spLocks noChangeArrowheads="1"/>
          </p:cNvSpPr>
          <p:nvPr/>
        </p:nvSpPr>
        <p:spPr bwMode="auto">
          <a:xfrm>
            <a:off x="4476750" y="3224213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9" name="Rectangle 6"/>
          <p:cNvSpPr>
            <a:spLocks noChangeArrowheads="1"/>
          </p:cNvSpPr>
          <p:nvPr/>
        </p:nvSpPr>
        <p:spPr bwMode="auto">
          <a:xfrm>
            <a:off x="5638800" y="3314700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50" name="Rectangle 9"/>
          <p:cNvSpPr>
            <a:spLocks noChangeArrowheads="1"/>
          </p:cNvSpPr>
          <p:nvPr/>
        </p:nvSpPr>
        <p:spPr bwMode="auto">
          <a:xfrm>
            <a:off x="5486400" y="3224213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0242" name="Object 2"/>
          <p:cNvGraphicFramePr>
            <a:graphicFrameLocks noChangeAspect="1"/>
          </p:cNvGraphicFramePr>
          <p:nvPr/>
        </p:nvGraphicFramePr>
        <p:xfrm>
          <a:off x="3648076" y="3933826"/>
          <a:ext cx="3851275" cy="1101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7" name="Worksheet" r:id="rId4" imgW="3762436" imgH="1009552" progId="Excel.Sheet.8">
                  <p:embed/>
                </p:oleObj>
              </mc:Choice>
              <mc:Fallback>
                <p:oleObj name="Worksheet" r:id="rId4" imgW="3762436" imgH="1009552" progId="Excel.Shee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8076" y="3933826"/>
                        <a:ext cx="3851275" cy="1101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3503613" y="2636839"/>
          <a:ext cx="4348162" cy="1069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8" name="Worksheet" r:id="rId7" imgW="4248059" imgH="981209" progId="Excel.Sheet.8">
                  <p:embed/>
                </p:oleObj>
              </mc:Choice>
              <mc:Fallback>
                <p:oleObj name="Worksheet" r:id="rId7" imgW="4248059" imgH="981209" progId="Excel.Shee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3613" y="2636839"/>
                        <a:ext cx="4348162" cy="1069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51" name="TextBox 12"/>
          <p:cNvSpPr txBox="1">
            <a:spLocks noChangeArrowheads="1"/>
          </p:cNvSpPr>
          <p:nvPr/>
        </p:nvSpPr>
        <p:spPr bwMode="auto">
          <a:xfrm>
            <a:off x="2711451" y="3860800"/>
            <a:ext cx="158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Arial Narrow" pitchFamily="34" charset="0"/>
              </a:rPr>
              <a:t>e.g.</a:t>
            </a:r>
          </a:p>
        </p:txBody>
      </p:sp>
      <p:sp>
        <p:nvSpPr>
          <p:cNvPr id="10252" name="TextBox 13"/>
          <p:cNvSpPr txBox="1">
            <a:spLocks noChangeArrowheads="1"/>
          </p:cNvSpPr>
          <p:nvPr/>
        </p:nvSpPr>
        <p:spPr bwMode="auto">
          <a:xfrm>
            <a:off x="2424114" y="5272089"/>
            <a:ext cx="269548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73050" indent="-273050">
              <a:buFont typeface="Arial" pitchFamily="34" charset="0"/>
              <a:buChar char="̶"/>
            </a:pPr>
            <a:r>
              <a:rPr lang="en-GB" sz="2400"/>
              <a:t>Overall error rate:</a:t>
            </a:r>
          </a:p>
        </p:txBody>
      </p:sp>
      <p:graphicFrame>
        <p:nvGraphicFramePr>
          <p:cNvPr id="10244" name="Object 4"/>
          <p:cNvGraphicFramePr>
            <a:graphicFrameLocks noChangeAspect="1"/>
          </p:cNvGraphicFramePr>
          <p:nvPr/>
        </p:nvGraphicFramePr>
        <p:xfrm>
          <a:off x="5448301" y="5300664"/>
          <a:ext cx="3743325" cy="663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9" name="Equation" r:id="rId9" imgW="2247840" imgH="393480" progId="Equation.3">
                  <p:embed/>
                </p:oleObj>
              </mc:Choice>
              <mc:Fallback>
                <p:oleObj name="Equation" r:id="rId9" imgW="224784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1" y="5300664"/>
                        <a:ext cx="3743325" cy="663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4233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366685" y="19826"/>
            <a:ext cx="10515600" cy="1325563"/>
          </a:xfrm>
        </p:spPr>
        <p:txBody>
          <a:bodyPr/>
          <a:lstStyle/>
          <a:p>
            <a:r>
              <a:rPr lang="en-GB" sz="3200" b="1" dirty="0"/>
              <a:t>Decision Tree -&gt; Rules</a:t>
            </a:r>
          </a:p>
        </p:txBody>
      </p:sp>
      <p:sp>
        <p:nvSpPr>
          <p:cNvPr id="61" name="Content Placeholder 60"/>
          <p:cNvSpPr>
            <a:spLocks noGrp="1"/>
          </p:cNvSpPr>
          <p:nvPr>
            <p:ph sz="half" idx="1"/>
          </p:nvPr>
        </p:nvSpPr>
        <p:spPr>
          <a:xfrm>
            <a:off x="5810248" y="1481329"/>
            <a:ext cx="4714908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000" dirty="0"/>
              <a:t>If (Outlook=sunny)</a:t>
            </a:r>
          </a:p>
          <a:p>
            <a:pPr>
              <a:buNone/>
            </a:pPr>
            <a:r>
              <a:rPr lang="en-GB" sz="2000" dirty="0"/>
              <a:t>{ </a:t>
            </a:r>
          </a:p>
          <a:p>
            <a:pPr>
              <a:buNone/>
            </a:pPr>
            <a:r>
              <a:rPr lang="en-GB" sz="2000" dirty="0"/>
              <a:t>	if (Humidity=high) Play=N </a:t>
            </a:r>
          </a:p>
          <a:p>
            <a:pPr>
              <a:buNone/>
            </a:pPr>
            <a:r>
              <a:rPr lang="en-GB" sz="2000" dirty="0"/>
              <a:t>	else Play=P</a:t>
            </a:r>
          </a:p>
          <a:p>
            <a:pPr>
              <a:buNone/>
            </a:pPr>
            <a:r>
              <a:rPr lang="en-GB" sz="2000" dirty="0"/>
              <a:t>}</a:t>
            </a:r>
          </a:p>
          <a:p>
            <a:pPr>
              <a:buNone/>
            </a:pPr>
            <a:r>
              <a:rPr lang="en-GB" sz="2000" dirty="0"/>
              <a:t>Else if (Outlook=rain)</a:t>
            </a:r>
          </a:p>
          <a:p>
            <a:pPr>
              <a:buNone/>
            </a:pPr>
            <a:r>
              <a:rPr lang="en-GB" sz="2000" dirty="0"/>
              <a:t>{ </a:t>
            </a:r>
          </a:p>
          <a:p>
            <a:pPr>
              <a:buNone/>
            </a:pPr>
            <a:r>
              <a:rPr lang="en-GB" sz="2000" dirty="0"/>
              <a:t>	if (Windy=true) play=N </a:t>
            </a:r>
          </a:p>
          <a:p>
            <a:pPr>
              <a:buNone/>
            </a:pPr>
            <a:r>
              <a:rPr lang="en-GB" sz="2000" dirty="0"/>
              <a:t>	else Play=P</a:t>
            </a:r>
          </a:p>
          <a:p>
            <a:pPr>
              <a:buNone/>
            </a:pPr>
            <a:r>
              <a:rPr lang="en-GB" sz="2000" dirty="0"/>
              <a:t>}</a:t>
            </a:r>
          </a:p>
          <a:p>
            <a:pPr>
              <a:buNone/>
            </a:pPr>
            <a:r>
              <a:rPr lang="en-GB" sz="2000" dirty="0"/>
              <a:t>Else Play=P</a:t>
            </a:r>
          </a:p>
        </p:txBody>
      </p:sp>
      <p:grpSp>
        <p:nvGrpSpPr>
          <p:cNvPr id="2" name="Group 59"/>
          <p:cNvGrpSpPr>
            <a:grpSpLocks/>
          </p:cNvGrpSpPr>
          <p:nvPr/>
        </p:nvGrpSpPr>
        <p:grpSpPr bwMode="auto">
          <a:xfrm>
            <a:off x="1881159" y="2616209"/>
            <a:ext cx="3743326" cy="1814513"/>
            <a:chOff x="3120" y="1690"/>
            <a:chExt cx="2358" cy="1143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5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 dirty="0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7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152" y="1978"/>
              <a:ext cx="430" cy="116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algn="ctr" eaLnBrk="0" hangingPunct="0"/>
              <a:r>
                <a:rPr lang="en-GB" sz="1200" dirty="0">
                  <a:solidFill>
                    <a:schemeClr val="bg1"/>
                  </a:solidFill>
                  <a:latin typeface="Helvetica" pitchFamily="34" charset="0"/>
                </a:rPr>
                <a:t>overcast</a:t>
              </a:r>
              <a:endParaRPr lang="en-GB" dirty="0">
                <a:solidFill>
                  <a:schemeClr val="bg1"/>
                </a:solidFill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61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3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tx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50" cy="126"/>
              </a:xfrm>
              <a:prstGeom prst="rect">
                <a:avLst/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chemeClr val="bg1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solidFill>
                    <a:schemeClr val="bg1"/>
                  </a:solidFill>
                  <a:latin typeface="Times New Roman" pitchFamily="18" charset="0"/>
                </a:endParaRPr>
              </a:p>
            </p:txBody>
          </p:sp>
        </p:grpSp>
        <p:grpSp>
          <p:nvGrpSpPr>
            <p:cNvPr id="4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5"/>
              <a:chOff x="3216" y="2448"/>
              <a:chExt cx="254" cy="135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70" cy="1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5"/>
              <a:chOff x="3216" y="2448"/>
              <a:chExt cx="254" cy="135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2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5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tx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5" cy="126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solidFill>
                    <a:schemeClr val="bg1"/>
                  </a:solidFill>
                  <a:latin typeface="Helvetica" pitchFamily="34" charset="0"/>
                </a:rPr>
                <a:t>Windy</a:t>
              </a:r>
              <a:endParaRPr lang="en-GB" dirty="0">
                <a:solidFill>
                  <a:schemeClr val="bg1"/>
                </a:solidFill>
                <a:latin typeface="Times New Roman" pitchFamily="18" charset="0"/>
              </a:endParaRPr>
            </a:p>
          </p:txBody>
        </p:sp>
        <p:grpSp>
          <p:nvGrpSpPr>
            <p:cNvPr id="6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5"/>
              <a:chOff x="3216" y="2448"/>
              <a:chExt cx="254" cy="135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70" cy="1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 dirty="0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7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5"/>
              <a:chOff x="3216" y="2448"/>
              <a:chExt cx="254" cy="135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7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4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1981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eaLnBrk="0" hangingPunct="0">
              <a:spcBef>
                <a:spcPct val="20000"/>
              </a:spcBef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1282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Indirect Approach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1881158" y="1071546"/>
            <a:ext cx="8229600" cy="5286412"/>
          </a:xfrm>
          <a:prstGeom prst="rect">
            <a:avLst/>
          </a:prstGeom>
        </p:spPr>
        <p:txBody>
          <a:bodyPr vert="horz" numCol="1">
            <a:norm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GB" sz="2400" dirty="0"/>
              <a:t>Extract rules from other classification models (e.g. decision trees)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Using J48: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outlook = sunny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|   humidity &lt;= 80: yes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(3.0)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|  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humidity &gt; 80: no (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2.0)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outlook = overcast: yes (4.0)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outlook = rainy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|   windy = TRUE: no (2.0)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|   windy = FALSE: yes (3.0)</a:t>
            </a:r>
          </a:p>
        </p:txBody>
      </p:sp>
    </p:spTree>
    <p:extLst>
      <p:ext uri="{BB962C8B-B14F-4D97-AF65-F5344CB8AC3E}">
        <p14:creationId xmlns:p14="http://schemas.microsoft.com/office/powerpoint/2010/main" val="14750342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46083" name="Content Placeholder 8"/>
          <p:cNvSpPr>
            <a:spLocks noGrp="1"/>
          </p:cNvSpPr>
          <p:nvPr>
            <p:ph idx="1"/>
          </p:nvPr>
        </p:nvSpPr>
        <p:spPr>
          <a:xfrm>
            <a:off x="1981200" y="1142984"/>
            <a:ext cx="8229600" cy="5429288"/>
          </a:xfrm>
        </p:spPr>
        <p:txBody>
          <a:bodyPr>
            <a:normAutofit/>
          </a:bodyPr>
          <a:lstStyle/>
          <a:p>
            <a:pPr marL="284163" indent="-284163">
              <a:spcBef>
                <a:spcPts val="1200"/>
              </a:spcBef>
            </a:pPr>
            <a:r>
              <a:rPr lang="en-GB" sz="2200" dirty="0"/>
              <a:t>Classification can be performed in multiple manners including decision trees and </a:t>
            </a:r>
            <a:r>
              <a:rPr lang="en-GB" sz="2200" dirty="0" err="1"/>
              <a:t>rulesets</a:t>
            </a:r>
            <a:endParaRPr lang="en-GB" sz="2200" dirty="0"/>
          </a:p>
          <a:p>
            <a:pPr marL="284163" indent="-284163"/>
            <a:r>
              <a:rPr lang="en-GB" sz="2200" dirty="0"/>
              <a:t>A decision tree is induced from a set of training examples by using a tree induction algorithm such as ID3 or J48</a:t>
            </a:r>
          </a:p>
          <a:p>
            <a:pPr marL="284163" indent="-284163"/>
            <a:r>
              <a:rPr lang="en-GB" sz="2200" dirty="0"/>
              <a:t>Tree pruning is a way of reducing the effect of model </a:t>
            </a:r>
            <a:r>
              <a:rPr lang="en-GB" sz="2200" dirty="0" err="1"/>
              <a:t>overfitting</a:t>
            </a:r>
            <a:r>
              <a:rPr lang="en-GB" sz="2200" dirty="0"/>
              <a:t>. There exists a number of tree pruning methods</a:t>
            </a:r>
          </a:p>
          <a:p>
            <a:pPr marL="284163" indent="-284163"/>
            <a:r>
              <a:rPr lang="en-GB" sz="2200" dirty="0"/>
              <a:t>Accuracy is a main evaluator for the performance of a model. Different aspects of accuracy (TP, FP, TN, FN) are important</a:t>
            </a:r>
          </a:p>
          <a:p>
            <a:pPr marL="284163" indent="-284163"/>
            <a:r>
              <a:rPr lang="en-GB" sz="2200" dirty="0" err="1"/>
              <a:t>Rulesets</a:t>
            </a:r>
            <a:r>
              <a:rPr lang="en-GB" sz="2200" dirty="0"/>
              <a:t> can be generated indirectly from decision trees or directly using machine-learning algorithms such as PRISM, </a:t>
            </a:r>
            <a:r>
              <a:rPr lang="en-GB" sz="2200" dirty="0" err="1"/>
              <a:t>OneR</a:t>
            </a:r>
            <a:r>
              <a:rPr lang="en-GB" sz="2200" dirty="0"/>
              <a:t> or </a:t>
            </a:r>
            <a:r>
              <a:rPr lang="en-GB" sz="2200" dirty="0" err="1"/>
              <a:t>JRip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710723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20</TotalTime>
  <Words>902</Words>
  <Application>Microsoft Office PowerPoint</Application>
  <PresentationFormat>Widescreen</PresentationFormat>
  <Paragraphs>217</Paragraphs>
  <Slides>15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9" baseType="lpstr">
      <vt:lpstr>SimSun</vt:lpstr>
      <vt:lpstr>Arial</vt:lpstr>
      <vt:lpstr>Arial Narrow</vt:lpstr>
      <vt:lpstr>Calibri</vt:lpstr>
      <vt:lpstr>Century Gothic</vt:lpstr>
      <vt:lpstr>Helvetica</vt:lpstr>
      <vt:lpstr>Monotype Sorts</vt:lpstr>
      <vt:lpstr>Symbol</vt:lpstr>
      <vt:lpstr>Times New Roman</vt:lpstr>
      <vt:lpstr>Wingdings</vt:lpstr>
      <vt:lpstr>Wingdings 3</vt:lpstr>
      <vt:lpstr>Ion</vt:lpstr>
      <vt:lpstr>Worksheet</vt:lpstr>
      <vt:lpstr>Equation</vt:lpstr>
      <vt:lpstr>Decision Tree</vt:lpstr>
      <vt:lpstr>Decision Trees</vt:lpstr>
      <vt:lpstr>Process of Classification</vt:lpstr>
      <vt:lpstr>Process of Classification</vt:lpstr>
      <vt:lpstr>Decision Tree Induction</vt:lpstr>
      <vt:lpstr>Decision Tree Algorithms</vt:lpstr>
      <vt:lpstr>Decision Trees in Weka</vt:lpstr>
      <vt:lpstr>Decision Tree Induction</vt:lpstr>
      <vt:lpstr>ID3 Algorithm</vt:lpstr>
      <vt:lpstr>Decision Tree Induction</vt:lpstr>
      <vt:lpstr>The Problem of Model Overfitting</vt:lpstr>
      <vt:lpstr>Evaluating Tree Accuracy</vt:lpstr>
      <vt:lpstr>Decision Tree -&gt; Rules</vt:lpstr>
      <vt:lpstr>Indirect Approach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Decision Tree</dc:title>
  <dc:creator>SAW-1</dc:creator>
  <cp:lastModifiedBy>SAW-1</cp:lastModifiedBy>
  <cp:revision>4</cp:revision>
  <dcterms:created xsi:type="dcterms:W3CDTF">2016-02-27T15:47:00Z</dcterms:created>
  <dcterms:modified xsi:type="dcterms:W3CDTF">2016-02-28T12:45:42Z</dcterms:modified>
</cp:coreProperties>
</file>