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</p:sldIdLst>
  <p:sldSz cy="5143500" cx="9144000"/>
  <p:notesSz cx="6858000" cy="9144000"/>
  <p:embeddedFontLst>
    <p:embeddedFont>
      <p:font typeface="Roboto"/>
      <p:regular r:id="rId19"/>
      <p:bold r:id="rId20"/>
      <p:italic r:id="rId21"/>
      <p:boldItalic r:id="rId22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  <p:ext uri="GoogleSlidesCustomDataVersion2">
      <go:slidesCustomData xmlns:go="http://customooxmlschemas.google.com/" r:id="rId23" roundtripDataSignature="AMtx7mjhlzh1jWaRLOjwi/L51waAGN1xd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Roboto-bold.fntdata"/><Relationship Id="rId11" Type="http://schemas.openxmlformats.org/officeDocument/2006/relationships/slide" Target="slides/slide6.xml"/><Relationship Id="rId22" Type="http://schemas.openxmlformats.org/officeDocument/2006/relationships/font" Target="fonts/Roboto-boldItalic.fntdata"/><Relationship Id="rId10" Type="http://schemas.openxmlformats.org/officeDocument/2006/relationships/slide" Target="slides/slide5.xml"/><Relationship Id="rId21" Type="http://schemas.openxmlformats.org/officeDocument/2006/relationships/font" Target="fonts/Roboto-italic.fntdata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23" Type="http://customschemas.google.com/relationships/presentationmetadata" Target="metadata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font" Target="fonts/Roboto-regular.fntdata"/><Relationship Id="rId6" Type="http://schemas.openxmlformats.org/officeDocument/2006/relationships/slide" Target="slides/slide1.xml"/><Relationship Id="rId18" Type="http://schemas.openxmlformats.org/officeDocument/2006/relationships/slide" Target="slides/slide13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1750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1750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1750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1750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1750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1750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1750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1750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5" name="Google Shape;65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2" name="Google Shape;72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2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8" name="Google Shape;78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5" name="Google Shape;85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2" name="Google Shape;92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g3f6a201709b_0_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9" name="Google Shape;99;g3f6a201709b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6" name="Google Shape;106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g3f6a46b89a8_0_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3" name="Google Shape;113;g3f6a46b89a8_0_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3f6a46b89a8_0_1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0" name="Google Shape;120;g3f6a46b89a8_0_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g3f6a46b89a8_0_2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7" name="Google Shape;127;g3f6a46b89a8_0_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4" name="Google Shape;134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40" name="Google Shape;140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46" name="Google Shape;146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bg>
      <p:bgPr>
        <a:solidFill>
          <a:schemeClr val="accent4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2"/>
          <p:cNvSpPr txBox="1"/>
          <p:nvPr>
            <p:ph hasCustomPrompt="1" type="title"/>
          </p:nvPr>
        </p:nvSpPr>
        <p:spPr>
          <a:xfrm>
            <a:off x="475500" y="1258525"/>
            <a:ext cx="8222100" cy="1963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1" name="Google Shape;11;p12"/>
          <p:cNvSpPr txBox="1"/>
          <p:nvPr>
            <p:ph idx="1" type="body"/>
          </p:nvPr>
        </p:nvSpPr>
        <p:spPr>
          <a:xfrm>
            <a:off x="475500" y="3304625"/>
            <a:ext cx="8222100" cy="130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2" name="Google Shape;12;p12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bg>
      <p:bgPr>
        <a:solidFill>
          <a:schemeClr val="accent4"/>
        </a:solidFill>
      </p:bgPr>
    </p:bg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13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14"/>
          <p:cNvSpPr/>
          <p:nvPr/>
        </p:nvSpPr>
        <p:spPr>
          <a:xfrm flipH="1">
            <a:off x="8246400" y="4245925"/>
            <a:ext cx="897600" cy="897600"/>
          </a:xfrm>
          <a:prstGeom prst="rtTriangle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" name="Google Shape;17;p14"/>
          <p:cNvSpPr/>
          <p:nvPr/>
        </p:nvSpPr>
        <p:spPr>
          <a:xfrm flipH="1">
            <a:off x="8246400" y="4245875"/>
            <a:ext cx="897600" cy="897600"/>
          </a:xfrm>
          <a:prstGeom prst="round1Rect">
            <a:avLst>
              <a:gd fmla="val 16667" name="adj"/>
            </a:avLst>
          </a:prstGeom>
          <a:solidFill>
            <a:schemeClr val="lt1">
              <a:alpha val="68235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" name="Google Shape;18;p14"/>
          <p:cNvSpPr txBox="1"/>
          <p:nvPr>
            <p:ph type="ctrTitle"/>
          </p:nvPr>
        </p:nvSpPr>
        <p:spPr>
          <a:xfrm>
            <a:off x="390525" y="1819275"/>
            <a:ext cx="8222100" cy="933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19" name="Google Shape;19;p14"/>
          <p:cNvSpPr txBox="1"/>
          <p:nvPr>
            <p:ph idx="1" type="subTitle"/>
          </p:nvPr>
        </p:nvSpPr>
        <p:spPr>
          <a:xfrm>
            <a:off x="390525" y="2789130"/>
            <a:ext cx="8222100" cy="43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0" name="Google Shape;20;p14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15"/>
          <p:cNvSpPr txBox="1"/>
          <p:nvPr>
            <p:ph type="title"/>
          </p:nvPr>
        </p:nvSpPr>
        <p:spPr>
          <a:xfrm>
            <a:off x="460950" y="2065350"/>
            <a:ext cx="8222100" cy="1012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23" name="Google Shape;23;p15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16"/>
          <p:cNvSpPr/>
          <p:nvPr/>
        </p:nvSpPr>
        <p:spPr>
          <a:xfrm flipH="1" rot="10800000">
            <a:off x="0" y="1686000"/>
            <a:ext cx="9144000" cy="3457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" name="Google Shape;26;p16"/>
          <p:cNvSpPr/>
          <p:nvPr/>
        </p:nvSpPr>
        <p:spPr>
          <a:xfrm>
            <a:off x="0" y="168600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" name="Google Shape;27;p16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28" name="Google Shape;28;p16"/>
          <p:cNvSpPr txBox="1"/>
          <p:nvPr>
            <p:ph idx="1" type="body"/>
          </p:nvPr>
        </p:nvSpPr>
        <p:spPr>
          <a:xfrm>
            <a:off x="471900" y="1919075"/>
            <a:ext cx="8222100" cy="271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9" name="Google Shape;29;p16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17"/>
          <p:cNvSpPr/>
          <p:nvPr/>
        </p:nvSpPr>
        <p:spPr>
          <a:xfrm flipH="1" rot="10800000">
            <a:off x="0" y="1686000"/>
            <a:ext cx="9144000" cy="3457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" name="Google Shape;32;p17"/>
          <p:cNvSpPr/>
          <p:nvPr/>
        </p:nvSpPr>
        <p:spPr>
          <a:xfrm>
            <a:off x="0" y="168600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" name="Google Shape;33;p17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34" name="Google Shape;34;p17"/>
          <p:cNvSpPr txBox="1"/>
          <p:nvPr>
            <p:ph idx="1" type="body"/>
          </p:nvPr>
        </p:nvSpPr>
        <p:spPr>
          <a:xfrm>
            <a:off x="471900" y="1919075"/>
            <a:ext cx="3999900" cy="271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5" name="Google Shape;35;p17"/>
          <p:cNvSpPr txBox="1"/>
          <p:nvPr>
            <p:ph idx="2" type="body"/>
          </p:nvPr>
        </p:nvSpPr>
        <p:spPr>
          <a:xfrm>
            <a:off x="4694250" y="1919075"/>
            <a:ext cx="3999900" cy="271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6" name="Google Shape;36;p17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18"/>
          <p:cNvSpPr/>
          <p:nvPr/>
        </p:nvSpPr>
        <p:spPr>
          <a:xfrm flipH="1" rot="10800000">
            <a:off x="0" y="656400"/>
            <a:ext cx="9144000" cy="4487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9" name="Google Shape;39;p18"/>
          <p:cNvSpPr/>
          <p:nvPr/>
        </p:nvSpPr>
        <p:spPr>
          <a:xfrm>
            <a:off x="0" y="65635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" name="Google Shape;40;p18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41" name="Google Shape;41;p18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19"/>
          <p:cNvSpPr txBox="1"/>
          <p:nvPr/>
        </p:nvSpPr>
        <p:spPr>
          <a:xfrm flipH="1" rot="10800000">
            <a:off x="3276600" y="25"/>
            <a:ext cx="5867400" cy="514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4" name="Google Shape;44;p19"/>
          <p:cNvSpPr/>
          <p:nvPr/>
        </p:nvSpPr>
        <p:spPr>
          <a:xfrm rot="-5400000">
            <a:off x="759150" y="2517450"/>
            <a:ext cx="51435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5" name="Google Shape;45;p19"/>
          <p:cNvSpPr txBox="1"/>
          <p:nvPr>
            <p:ph type="title"/>
          </p:nvPr>
        </p:nvSpPr>
        <p:spPr>
          <a:xfrm>
            <a:off x="226078" y="357800"/>
            <a:ext cx="2808000" cy="9534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46" name="Google Shape;46;p19"/>
          <p:cNvSpPr txBox="1"/>
          <p:nvPr>
            <p:ph idx="1" type="body"/>
          </p:nvPr>
        </p:nvSpPr>
        <p:spPr>
          <a:xfrm>
            <a:off x="226075" y="1465800"/>
            <a:ext cx="2808000" cy="316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7" name="Google Shape;47;p19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20"/>
          <p:cNvSpPr txBox="1"/>
          <p:nvPr>
            <p:ph type="title"/>
          </p:nvPr>
        </p:nvSpPr>
        <p:spPr>
          <a:xfrm>
            <a:off x="490250" y="488250"/>
            <a:ext cx="6227100" cy="4090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/>
        </p:txBody>
      </p:sp>
      <p:sp>
        <p:nvSpPr>
          <p:cNvPr id="50" name="Google Shape;50;p20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21"/>
          <p:cNvSpPr/>
          <p:nvPr/>
        </p:nvSpPr>
        <p:spPr>
          <a:xfrm flipH="1">
            <a:off x="0" y="0"/>
            <a:ext cx="4572000" cy="514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" name="Google Shape;53;p21"/>
          <p:cNvSpPr/>
          <p:nvPr/>
        </p:nvSpPr>
        <p:spPr>
          <a:xfrm rot="5400000">
            <a:off x="1946425" y="2517750"/>
            <a:ext cx="51429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4" name="Google Shape;54;p21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55" name="Google Shape;55;p21"/>
          <p:cNvSpPr txBox="1"/>
          <p:nvPr>
            <p:ph idx="1" type="subTitle"/>
          </p:nvPr>
        </p:nvSpPr>
        <p:spPr>
          <a:xfrm>
            <a:off x="265500" y="2779467"/>
            <a:ext cx="4045200" cy="1235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56" name="Google Shape;56;p21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57" name="Google Shape;57;p21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22"/>
          <p:cNvSpPr txBox="1"/>
          <p:nvPr/>
        </p:nvSpPr>
        <p:spPr>
          <a:xfrm flipH="1" rot="10800000">
            <a:off x="0" y="0"/>
            <a:ext cx="9144000" cy="46959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0" name="Google Shape;60;p22"/>
          <p:cNvSpPr/>
          <p:nvPr/>
        </p:nvSpPr>
        <p:spPr>
          <a:xfrm flipH="1" rot="10800000">
            <a:off x="0" y="4622725"/>
            <a:ext cx="9144000" cy="741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1" name="Google Shape;61;p22"/>
          <p:cNvSpPr txBox="1"/>
          <p:nvPr>
            <p:ph idx="1" type="body"/>
          </p:nvPr>
        </p:nvSpPr>
        <p:spPr>
          <a:xfrm>
            <a:off x="57150" y="4696825"/>
            <a:ext cx="8382000" cy="446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1pPr>
          </a:lstStyle>
          <a:p/>
        </p:txBody>
      </p:sp>
      <p:sp>
        <p:nvSpPr>
          <p:cNvPr id="62" name="Google Shape;62;p22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material"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1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b="0" i="0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b="0" i="0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b="0" i="0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b="0" i="0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b="0" i="0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b="0" i="0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b="0" i="0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b="0" i="0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b="0" i="0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7" name="Google Shape;7;p11"/>
          <p:cNvSpPr txBox="1"/>
          <p:nvPr>
            <p:ph idx="1" type="body"/>
          </p:nvPr>
        </p:nvSpPr>
        <p:spPr>
          <a:xfrm>
            <a:off x="471900" y="1919075"/>
            <a:ext cx="8222100" cy="271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"/>
              <a:buChar char="●"/>
              <a:defRPr b="0" i="0" sz="18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317500" lvl="1" marL="9144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 b="0" i="0" sz="14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317500" lvl="2" marL="13716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■"/>
              <a:defRPr b="0" i="0" sz="14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317500" lvl="3" marL="18288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●"/>
              <a:defRPr b="0" i="0" sz="14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317500" lvl="4" marL="22860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 b="0" i="0" sz="14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317500" lvl="5" marL="27432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■"/>
              <a:defRPr b="0" i="0" sz="14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-317500" lvl="6" marL="32004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●"/>
              <a:defRPr b="0" i="0" sz="14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-317500" lvl="7" marL="36576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 b="0" i="0" sz="14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-317500" lvl="8" marL="4114800" marR="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Roboto"/>
              <a:buChar char="■"/>
              <a:defRPr b="0" i="0" sz="14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8" name="Google Shape;8;p11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5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7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6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8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4.jp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4.jp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9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Relationship Id="rId3" Type="http://schemas.openxmlformats.org/officeDocument/2006/relationships/hyperlink" Target="https://uowtsd-my.sharepoint.com/:f:/g/personal/2527766_student_uwtsd_ac_uk/IgAkhlzeGDZTQJWJspCZzVVQAQg6Y1wuzNvJWa2vLodccEk?email=r.jayakumar%40uwtsd.ac.uk&amp;e=2YUkhW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"/>
          <p:cNvSpPr txBox="1"/>
          <p:nvPr>
            <p:ph type="title"/>
          </p:nvPr>
        </p:nvSpPr>
        <p:spPr>
          <a:xfrm>
            <a:off x="0" y="1579975"/>
            <a:ext cx="9144000" cy="14961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SzPts val="12000"/>
              <a:buNone/>
            </a:pPr>
            <a:r>
              <a:rPr b="1" lang="en" sz="3000">
                <a:solidFill>
                  <a:srgbClr val="0E101A"/>
                </a:solidFill>
                <a:latin typeface="Arial"/>
                <a:ea typeface="Arial"/>
                <a:cs typeface="Arial"/>
                <a:sym typeface="Arial"/>
              </a:rPr>
              <a:t>Deployment of an Enterprise Network Security Solution</a:t>
            </a:r>
            <a:endParaRPr b="1" sz="3000">
              <a:solidFill>
                <a:srgbClr val="0E101A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8" name="Google Shape;68;p1"/>
          <p:cNvSpPr txBox="1"/>
          <p:nvPr>
            <p:ph idx="1" type="body"/>
          </p:nvPr>
        </p:nvSpPr>
        <p:spPr>
          <a:xfrm>
            <a:off x="475500" y="3304625"/>
            <a:ext cx="8222100" cy="962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SzPts val="1800"/>
              <a:buNone/>
            </a:pPr>
            <a:r>
              <a:rPr lang="en" sz="2400">
                <a:solidFill>
                  <a:srgbClr val="000000"/>
                </a:solidFill>
              </a:rPr>
              <a:t>Submitted by: Zannatul Mawya Priya </a:t>
            </a:r>
            <a:br>
              <a:rPr lang="en" sz="2400">
                <a:solidFill>
                  <a:srgbClr val="000000"/>
                </a:solidFill>
              </a:rPr>
            </a:br>
            <a:r>
              <a:rPr lang="en" sz="2400">
                <a:solidFill>
                  <a:srgbClr val="000000"/>
                </a:solidFill>
              </a:rPr>
              <a:t>Id: 2527766</a:t>
            </a:r>
            <a:endParaRPr sz="2400">
              <a:solidFill>
                <a:srgbClr val="000000"/>
              </a:solidFill>
            </a:endParaRPr>
          </a:p>
        </p:txBody>
      </p:sp>
      <p:pic>
        <p:nvPicPr>
          <p:cNvPr id="69" name="Google Shape;69;p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38488" y="231192"/>
            <a:ext cx="2867025" cy="15906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3"/>
          <p:cNvSpPr txBox="1"/>
          <p:nvPr>
            <p:ph type="title"/>
          </p:nvPr>
        </p:nvSpPr>
        <p:spPr>
          <a:xfrm>
            <a:off x="354800" y="234050"/>
            <a:ext cx="8711400" cy="5514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000">
                <a:solidFill>
                  <a:srgbClr val="000000"/>
                </a:solidFill>
              </a:rPr>
              <a:t>Tools &amp; Environment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75" name="Google Shape;75;p3"/>
          <p:cNvSpPr txBox="1"/>
          <p:nvPr>
            <p:ph idx="1" type="body"/>
          </p:nvPr>
        </p:nvSpPr>
        <p:spPr>
          <a:xfrm>
            <a:off x="354800" y="925675"/>
            <a:ext cx="8222100" cy="2460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Hypervisor Platform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Security Gateway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Security Management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Management GUI Client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Management Software</a:t>
            </a:r>
            <a:br>
              <a:rPr lang="en">
                <a:solidFill>
                  <a:srgbClr val="000000"/>
                </a:solidFill>
              </a:rPr>
            </a:br>
            <a:br>
              <a:rPr lang="en">
                <a:solidFill>
                  <a:srgbClr val="000000"/>
                </a:solidFill>
              </a:rPr>
            </a:br>
            <a:endParaRPr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2"/>
          <p:cNvSpPr txBox="1"/>
          <p:nvPr>
            <p:ph idx="4294967295" type="title"/>
          </p:nvPr>
        </p:nvSpPr>
        <p:spPr>
          <a:xfrm>
            <a:off x="321175" y="274675"/>
            <a:ext cx="8588700" cy="761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</a:pPr>
            <a:r>
              <a:rPr lang="en" sz="3000">
                <a:solidFill>
                  <a:srgbClr val="000000"/>
                </a:solidFill>
              </a:rPr>
              <a:t>SmartConsole Authentication &amp; Login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81" name="Google Shape;81;p2"/>
          <p:cNvSpPr txBox="1"/>
          <p:nvPr>
            <p:ph idx="4294967295" type="body"/>
          </p:nvPr>
        </p:nvSpPr>
        <p:spPr>
          <a:xfrm>
            <a:off x="380700" y="1036375"/>
            <a:ext cx="8201400" cy="945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Check Point SmartConsole R81.20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Initializing an authenticated administrative session to access the central security management database.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82" name="Google Shape;82;p2" title="1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48875" y="2075300"/>
            <a:ext cx="6385723" cy="28570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4"/>
          <p:cNvSpPr txBox="1"/>
          <p:nvPr>
            <p:ph type="title"/>
          </p:nvPr>
        </p:nvSpPr>
        <p:spPr>
          <a:xfrm>
            <a:off x="217325" y="150650"/>
            <a:ext cx="8355300" cy="598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000">
                <a:solidFill>
                  <a:srgbClr val="000000"/>
                </a:solidFill>
              </a:rPr>
              <a:t>Gateways &amp; Servers Operational Overview</a:t>
            </a:r>
            <a:r>
              <a:rPr lang="en" sz="3200"/>
              <a:t> </a:t>
            </a:r>
            <a:endParaRPr sz="3200"/>
          </a:p>
        </p:txBody>
      </p:sp>
      <p:sp>
        <p:nvSpPr>
          <p:cNvPr id="88" name="Google Shape;88;p4"/>
          <p:cNvSpPr txBox="1"/>
          <p:nvPr>
            <p:ph idx="1" type="body"/>
          </p:nvPr>
        </p:nvSpPr>
        <p:spPr>
          <a:xfrm>
            <a:off x="265350" y="653275"/>
            <a:ext cx="8222100" cy="1229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SmartConsole Gateways &amp; Servers View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Verifying health, resource consumption, and active policy synchronization across cluster/gateway nodes.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89" name="Google Shape;89;p4" title="2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55250" y="1882975"/>
            <a:ext cx="6104848" cy="30947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5"/>
          <p:cNvSpPr txBox="1"/>
          <p:nvPr>
            <p:ph type="title"/>
          </p:nvPr>
        </p:nvSpPr>
        <p:spPr>
          <a:xfrm>
            <a:off x="303850" y="181850"/>
            <a:ext cx="8222100" cy="6609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000">
                <a:solidFill>
                  <a:srgbClr val="000000"/>
                </a:solidFill>
              </a:rPr>
              <a:t>License &amp; Contract Validation via SmartUpdate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95" name="Google Shape;95;p5"/>
          <p:cNvSpPr txBox="1"/>
          <p:nvPr>
            <p:ph idx="1" type="body"/>
          </p:nvPr>
        </p:nvSpPr>
        <p:spPr>
          <a:xfrm>
            <a:off x="303850" y="995150"/>
            <a:ext cx="3722100" cy="2995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Check Point SmartUpdate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Licenses &amp; Contracts Tab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Active / Valid contracts across all required management and gateway components.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96" name="Google Shape;96;p5" title="3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178350" y="995150"/>
            <a:ext cx="4813248" cy="31711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3f6a201709b_0_6"/>
          <p:cNvSpPr txBox="1"/>
          <p:nvPr>
            <p:ph type="title"/>
          </p:nvPr>
        </p:nvSpPr>
        <p:spPr>
          <a:xfrm>
            <a:off x="229850" y="222150"/>
            <a:ext cx="8222100" cy="5610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0"/>
              <a:buFont typeface="Arial"/>
              <a:buNone/>
            </a:pPr>
            <a:r>
              <a:rPr lang="en" sz="3000">
                <a:solidFill>
                  <a:srgbClr val="000000"/>
                </a:solidFill>
              </a:rPr>
              <a:t>Session Changes &amp; Policy Publishing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102" name="Google Shape;102;g3f6a201709b_0_6"/>
          <p:cNvSpPr txBox="1"/>
          <p:nvPr>
            <p:ph idx="1" type="body"/>
          </p:nvPr>
        </p:nvSpPr>
        <p:spPr>
          <a:xfrm>
            <a:off x="400500" y="935550"/>
            <a:ext cx="3765900" cy="3413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 sz="1600">
                <a:solidFill>
                  <a:srgbClr val="000000"/>
                </a:solidFill>
              </a:rPr>
              <a:t>SmartConsole Policy Editing &amp; Session Control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" sz="1600">
                <a:solidFill>
                  <a:srgbClr val="000000"/>
                </a:solidFill>
              </a:rPr>
              <a:t>Executing Publish to commit draft security rules (including Access Control &amp; Cleanup rules) to the central management server database.</a:t>
            </a:r>
            <a:endParaRPr sz="1600">
              <a:solidFill>
                <a:srgbClr val="000000"/>
              </a:solidFill>
            </a:endParaRPr>
          </a:p>
        </p:txBody>
      </p:sp>
      <p:pic>
        <p:nvPicPr>
          <p:cNvPr id="103" name="Google Shape;103;g3f6a201709b_0_6" title="4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318800" y="935550"/>
            <a:ext cx="4672800" cy="34133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6"/>
          <p:cNvSpPr txBox="1"/>
          <p:nvPr>
            <p:ph type="title"/>
          </p:nvPr>
        </p:nvSpPr>
        <p:spPr>
          <a:xfrm>
            <a:off x="366275" y="213050"/>
            <a:ext cx="8222100" cy="645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000">
                <a:solidFill>
                  <a:srgbClr val="000000"/>
                </a:solidFill>
              </a:rPr>
              <a:t>Standard Policy Installation Execution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109" name="Google Shape;109;p6"/>
          <p:cNvSpPr txBox="1"/>
          <p:nvPr>
            <p:ph idx="1" type="body"/>
          </p:nvPr>
        </p:nvSpPr>
        <p:spPr>
          <a:xfrm>
            <a:off x="366275" y="932800"/>
            <a:ext cx="8777700" cy="8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SmartConsole Install Policy Dialog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Compiling updated rulesets down to the gateway enforcement point.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110" name="Google Shape;110;p6" title="5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66275" y="1747600"/>
            <a:ext cx="6764801" cy="32300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g3f6a46b89a8_0_9"/>
          <p:cNvSpPr txBox="1"/>
          <p:nvPr>
            <p:ph type="title"/>
          </p:nvPr>
        </p:nvSpPr>
        <p:spPr>
          <a:xfrm>
            <a:off x="366275" y="213050"/>
            <a:ext cx="8222100" cy="645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000">
                <a:solidFill>
                  <a:srgbClr val="000000"/>
                </a:solidFill>
              </a:rPr>
              <a:t>Access Control Security Rules Setup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116" name="Google Shape;116;g3f6a46b89a8_0_9"/>
          <p:cNvSpPr txBox="1"/>
          <p:nvPr>
            <p:ph idx="1" type="body"/>
          </p:nvPr>
        </p:nvSpPr>
        <p:spPr>
          <a:xfrm>
            <a:off x="366275" y="932800"/>
            <a:ext cx="8777700" cy="8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SmartConsole – Access Control Policy Rule Base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Enforcing strict traffic filtering and clear drop rules for unmatched traffic.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117" name="Google Shape;117;g3f6a46b89a8_0_9" title="6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66275" y="1763204"/>
            <a:ext cx="6967651" cy="3183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g3f6a46b89a8_0_16"/>
          <p:cNvSpPr txBox="1"/>
          <p:nvPr>
            <p:ph type="title"/>
          </p:nvPr>
        </p:nvSpPr>
        <p:spPr>
          <a:xfrm>
            <a:off x="366275" y="213050"/>
            <a:ext cx="8222100" cy="645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000">
                <a:solidFill>
                  <a:srgbClr val="000000"/>
                </a:solidFill>
              </a:rPr>
              <a:t>Network Connectivity &amp; SSH Diagnostics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123" name="Google Shape;123;g3f6a46b89a8_0_16"/>
          <p:cNvSpPr txBox="1"/>
          <p:nvPr>
            <p:ph idx="1" type="body"/>
          </p:nvPr>
        </p:nvSpPr>
        <p:spPr>
          <a:xfrm>
            <a:off x="366275" y="932800"/>
            <a:ext cx="3753300" cy="3717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Windows Command Prompt on A-GUI Workstation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Verifying Layer 3 reachability and testing protocol-level access enforcement from the management client.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124" name="Google Shape;124;g3f6a46b89a8_0_16" title="7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271975" y="1010750"/>
            <a:ext cx="4719624" cy="36393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g3f6a46b89a8_0_23"/>
          <p:cNvSpPr txBox="1"/>
          <p:nvPr>
            <p:ph type="title"/>
          </p:nvPr>
        </p:nvSpPr>
        <p:spPr>
          <a:xfrm>
            <a:off x="366275" y="213050"/>
            <a:ext cx="8222100" cy="645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000">
                <a:solidFill>
                  <a:srgbClr val="000000"/>
                </a:solidFill>
              </a:rPr>
              <a:t>Real-Time Traffic Logging &amp; Policy Status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130" name="Google Shape;130;g3f6a46b89a8_0_23"/>
          <p:cNvSpPr txBox="1"/>
          <p:nvPr>
            <p:ph idx="1" type="body"/>
          </p:nvPr>
        </p:nvSpPr>
        <p:spPr>
          <a:xfrm>
            <a:off x="366275" y="932800"/>
            <a:ext cx="3753300" cy="3717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SmartConsole – Logs &amp; Monitor Dashboard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Shows real-time traffic activities generated from A-GUI (10.1.1.201) and going through A-GW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131" name="Google Shape;131;g3f6a46b89a8_0_23" title="7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271975" y="1010750"/>
            <a:ext cx="4719624" cy="36393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8"/>
          <p:cNvSpPr txBox="1"/>
          <p:nvPr>
            <p:ph type="title"/>
          </p:nvPr>
        </p:nvSpPr>
        <p:spPr>
          <a:xfrm>
            <a:off x="292325" y="78962"/>
            <a:ext cx="8222100" cy="666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200">
                <a:solidFill>
                  <a:srgbClr val="0E101A"/>
                </a:solidFill>
              </a:rPr>
              <a:t>User &amp; Group-Based Access Control</a:t>
            </a:r>
            <a:endParaRPr sz="3200">
              <a:solidFill>
                <a:srgbClr val="0E101A"/>
              </a:solidFill>
            </a:endParaRPr>
          </a:p>
        </p:txBody>
      </p:sp>
      <p:pic>
        <p:nvPicPr>
          <p:cNvPr id="137" name="Google Shape;137;p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85950" y="913266"/>
            <a:ext cx="8222100" cy="40085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7"/>
          <p:cNvSpPr txBox="1"/>
          <p:nvPr>
            <p:ph type="title"/>
          </p:nvPr>
        </p:nvSpPr>
        <p:spPr>
          <a:xfrm>
            <a:off x="319475" y="213050"/>
            <a:ext cx="8222100" cy="723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200">
                <a:solidFill>
                  <a:srgbClr val="000000"/>
                </a:solidFill>
              </a:rPr>
              <a:t>Objective / Outcome-Based Conclusion</a:t>
            </a:r>
            <a:endParaRPr sz="3200">
              <a:solidFill>
                <a:srgbClr val="000000"/>
              </a:solidFill>
            </a:endParaRPr>
          </a:p>
        </p:txBody>
      </p:sp>
      <p:sp>
        <p:nvSpPr>
          <p:cNvPr id="143" name="Google Shape;143;p7"/>
          <p:cNvSpPr txBox="1"/>
          <p:nvPr>
            <p:ph idx="1" type="body"/>
          </p:nvPr>
        </p:nvSpPr>
        <p:spPr>
          <a:xfrm>
            <a:off x="319475" y="1026425"/>
            <a:ext cx="8222100" cy="3358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Interface Configuration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Server Management Setup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Rulebase &amp; Deployment</a:t>
            </a:r>
            <a:endParaRPr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10"/>
          <p:cNvSpPr txBox="1"/>
          <p:nvPr>
            <p:ph type="title"/>
          </p:nvPr>
        </p:nvSpPr>
        <p:spPr>
          <a:xfrm>
            <a:off x="577175" y="1317350"/>
            <a:ext cx="8222100" cy="22794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1800"/>
              <a:t>Video Link: </a:t>
            </a:r>
            <a:r>
              <a:rPr lang="en" sz="1800" u="sng">
                <a:solidFill>
                  <a:schemeClr val="hlink"/>
                </a:solidFill>
                <a:hlinkClick r:id="rId3"/>
              </a:rPr>
              <a:t>https://uowtsd-my.sharepoint.com/:f:/g/personal/2527766_student_uwtsd_ac_uk/IgAkhlzeGDZTQJWJspCZzVVQAQg6Y1wuzNvJWa2vLodccEk?email=r.jayakumar%40uwtsd.ac.uk&amp;e=2YUkhW</a:t>
            </a:r>
            <a:endParaRPr sz="1800"/>
          </a:p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t/>
            </a:r>
            <a:endParaRPr sz="36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Material">
  <a:themeElements>
    <a:clrScheme name="Material">
      <a:dk1>
        <a:srgbClr val="4285F4"/>
      </a:dk1>
      <a:lt1>
        <a:srgbClr val="FFFFFF"/>
      </a:lt1>
      <a:dk2>
        <a:srgbClr val="424242"/>
      </a:dk2>
      <a:lt2>
        <a:srgbClr val="737373"/>
      </a:lt2>
      <a:accent1>
        <a:srgbClr val="0277BD"/>
      </a:accent1>
      <a:accent2>
        <a:srgbClr val="0F9D58"/>
      </a:accent2>
      <a:accent3>
        <a:srgbClr val="DB4437"/>
      </a:accent3>
      <a:accent4>
        <a:srgbClr val="FAFAFA"/>
      </a:accent4>
      <a:accent5>
        <a:srgbClr val="4FC3F7"/>
      </a:accent5>
      <a:accent6>
        <a:srgbClr val="F4B400"/>
      </a:accent6>
      <a:hlink>
        <a:srgbClr val="4FC3F7"/>
      </a:hlink>
      <a:folHlink>
        <a:srgbClr val="4FC3F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