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6" r:id="rId2"/>
    <p:sldId id="257" r:id="rId3"/>
    <p:sldId id="258" r:id="rId4"/>
    <p:sldId id="259" r:id="rId5"/>
    <p:sldId id="274" r:id="rId6"/>
    <p:sldId id="260" r:id="rId7"/>
    <p:sldId id="261" r:id="rId8"/>
    <p:sldId id="262" r:id="rId9"/>
    <p:sldId id="263" r:id="rId10"/>
    <p:sldId id="264" r:id="rId11"/>
    <p:sldId id="512" r:id="rId12"/>
    <p:sldId id="513" r:id="rId13"/>
    <p:sldId id="514" r:id="rId14"/>
    <p:sldId id="492" r:id="rId15"/>
    <p:sldId id="518" r:id="rId16"/>
    <p:sldId id="519" r:id="rId17"/>
    <p:sldId id="265" r:id="rId18"/>
    <p:sldId id="266" r:id="rId19"/>
    <p:sldId id="267" r:id="rId20"/>
    <p:sldId id="268" r:id="rId21"/>
    <p:sldId id="489" r:id="rId22"/>
    <p:sldId id="269" r:id="rId23"/>
    <p:sldId id="270" r:id="rId24"/>
    <p:sldId id="271" r:id="rId25"/>
    <p:sldId id="525" r:id="rId26"/>
    <p:sldId id="272" r:id="rId27"/>
    <p:sldId id="526" r:id="rId28"/>
    <p:sldId id="524" r:id="rId29"/>
    <p:sldId id="521" r:id="rId30"/>
    <p:sldId id="527" r:id="rId31"/>
    <p:sldId id="522" r:id="rId32"/>
    <p:sldId id="523" r:id="rId33"/>
    <p:sldId id="528" r:id="rId34"/>
    <p:sldId id="529" r:id="rId35"/>
    <p:sldId id="530" r:id="rId36"/>
    <p:sldId id="53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7203CA-1444-4A00-AEAA-971E6419AE3A}" v="11" dt="2024-03-12T16:58:58.7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83067" autoAdjust="0"/>
  </p:normalViewPr>
  <p:slideViewPr>
    <p:cSldViewPr snapToGrid="0">
      <p:cViewPr varScale="1">
        <p:scale>
          <a:sx n="52" d="100"/>
          <a:sy n="52" d="100"/>
        </p:scale>
        <p:origin x="11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557203CA-1444-4A00-AEAA-971E6419AE3A}"/>
    <pc:docChg chg="undo redo custSel mod addSld delSld modSld sldOrd">
      <pc:chgData name="Helen Evans (Institute of Management and Health)" userId="d9a8b39e-a9d4-4d81-a719-001f6364ef6d" providerId="ADAL" clId="{557203CA-1444-4A00-AEAA-971E6419AE3A}" dt="2024-03-12T17:11:03.716" v="671" actId="20577"/>
      <pc:docMkLst>
        <pc:docMk/>
      </pc:docMkLst>
      <pc:sldChg chg="modSp mod">
        <pc:chgData name="Helen Evans (Institute of Management and Health)" userId="d9a8b39e-a9d4-4d81-a719-001f6364ef6d" providerId="ADAL" clId="{557203CA-1444-4A00-AEAA-971E6419AE3A}" dt="2024-03-12T13:57:15.257" v="11" actId="20577"/>
        <pc:sldMkLst>
          <pc:docMk/>
          <pc:sldMk cId="3496537597" sldId="257"/>
        </pc:sldMkLst>
        <pc:spChg chg="mod">
          <ac:chgData name="Helen Evans (Institute of Management and Health)" userId="d9a8b39e-a9d4-4d81-a719-001f6364ef6d" providerId="ADAL" clId="{557203CA-1444-4A00-AEAA-971E6419AE3A}" dt="2024-03-12T13:57:15.257" v="11" actId="20577"/>
          <ac:spMkLst>
            <pc:docMk/>
            <pc:sldMk cId="3496537597" sldId="257"/>
            <ac:spMk id="3" creationId="{FE8C5ACA-7324-49AB-9C65-2BB211A1C516}"/>
          </ac:spMkLst>
        </pc:spChg>
      </pc:sldChg>
      <pc:sldChg chg="addSp modSp mod">
        <pc:chgData name="Helen Evans (Institute of Management and Health)" userId="d9a8b39e-a9d4-4d81-a719-001f6364ef6d" providerId="ADAL" clId="{557203CA-1444-4A00-AEAA-971E6419AE3A}" dt="2024-03-12T13:58:32.851" v="16" actId="14100"/>
        <pc:sldMkLst>
          <pc:docMk/>
          <pc:sldMk cId="247721845" sldId="258"/>
        </pc:sldMkLst>
        <pc:spChg chg="mod">
          <ac:chgData name="Helen Evans (Institute of Management and Health)" userId="d9a8b39e-a9d4-4d81-a719-001f6364ef6d" providerId="ADAL" clId="{557203CA-1444-4A00-AEAA-971E6419AE3A}" dt="2024-03-12T13:57:24.239" v="12" actId="20577"/>
          <ac:spMkLst>
            <pc:docMk/>
            <pc:sldMk cId="247721845" sldId="258"/>
            <ac:spMk id="2" creationId="{58D9B6B7-A7BB-4456-A2D7-A07C32195C9D}"/>
          </ac:spMkLst>
        </pc:spChg>
        <pc:picChg chg="add mod">
          <ac:chgData name="Helen Evans (Institute of Management and Health)" userId="d9a8b39e-a9d4-4d81-a719-001f6364ef6d" providerId="ADAL" clId="{557203CA-1444-4A00-AEAA-971E6419AE3A}" dt="2024-03-12T13:58:32.851" v="16" actId="14100"/>
          <ac:picMkLst>
            <pc:docMk/>
            <pc:sldMk cId="247721845" sldId="258"/>
            <ac:picMk id="5" creationId="{1580FD90-0FED-456A-85C9-C88A1A5957FE}"/>
          </ac:picMkLst>
        </pc:picChg>
      </pc:sldChg>
      <pc:sldChg chg="modSp mod">
        <pc:chgData name="Helen Evans (Institute of Management and Health)" userId="d9a8b39e-a9d4-4d81-a719-001f6364ef6d" providerId="ADAL" clId="{557203CA-1444-4A00-AEAA-971E6419AE3A}" dt="2024-03-12T13:58:52.236" v="23" actId="20577"/>
        <pc:sldMkLst>
          <pc:docMk/>
          <pc:sldMk cId="2795562232" sldId="259"/>
        </pc:sldMkLst>
        <pc:spChg chg="mod">
          <ac:chgData name="Helen Evans (Institute of Management and Health)" userId="d9a8b39e-a9d4-4d81-a719-001f6364ef6d" providerId="ADAL" clId="{557203CA-1444-4A00-AEAA-971E6419AE3A}" dt="2024-03-12T13:58:52.236" v="23" actId="20577"/>
          <ac:spMkLst>
            <pc:docMk/>
            <pc:sldMk cId="2795562232" sldId="259"/>
            <ac:spMk id="3" creationId="{F5455FF1-5FB0-456B-995C-9A916E500A19}"/>
          </ac:spMkLst>
        </pc:spChg>
      </pc:sldChg>
      <pc:sldChg chg="modSp mod">
        <pc:chgData name="Helen Evans (Institute of Management and Health)" userId="d9a8b39e-a9d4-4d81-a719-001f6364ef6d" providerId="ADAL" clId="{557203CA-1444-4A00-AEAA-971E6419AE3A}" dt="2024-03-12T14:36:48.468" v="68" actId="20577"/>
        <pc:sldMkLst>
          <pc:docMk/>
          <pc:sldMk cId="2023051209" sldId="260"/>
        </pc:sldMkLst>
        <pc:spChg chg="mod">
          <ac:chgData name="Helen Evans (Institute of Management and Health)" userId="d9a8b39e-a9d4-4d81-a719-001f6364ef6d" providerId="ADAL" clId="{557203CA-1444-4A00-AEAA-971E6419AE3A}" dt="2024-03-12T14:30:02.174" v="31" actId="20577"/>
          <ac:spMkLst>
            <pc:docMk/>
            <pc:sldMk cId="2023051209" sldId="260"/>
            <ac:spMk id="2" creationId="{0E0552BA-49D0-423C-9DAF-9040FA3E4DB5}"/>
          </ac:spMkLst>
        </pc:spChg>
        <pc:spChg chg="mod">
          <ac:chgData name="Helen Evans (Institute of Management and Health)" userId="d9a8b39e-a9d4-4d81-a719-001f6364ef6d" providerId="ADAL" clId="{557203CA-1444-4A00-AEAA-971E6419AE3A}" dt="2024-03-12T14:36:48.468" v="68" actId="20577"/>
          <ac:spMkLst>
            <pc:docMk/>
            <pc:sldMk cId="2023051209" sldId="260"/>
            <ac:spMk id="3" creationId="{5FA82380-D2FA-49F4-9F2F-6066FE9F9CEC}"/>
          </ac:spMkLst>
        </pc:spChg>
      </pc:sldChg>
      <pc:sldChg chg="modSp mod">
        <pc:chgData name="Helen Evans (Institute of Management and Health)" userId="d9a8b39e-a9d4-4d81-a719-001f6364ef6d" providerId="ADAL" clId="{557203CA-1444-4A00-AEAA-971E6419AE3A}" dt="2024-03-12T14:29:45.132" v="29" actId="20577"/>
        <pc:sldMkLst>
          <pc:docMk/>
          <pc:sldMk cId="1292273967" sldId="261"/>
        </pc:sldMkLst>
        <pc:spChg chg="mod">
          <ac:chgData name="Helen Evans (Institute of Management and Health)" userId="d9a8b39e-a9d4-4d81-a719-001f6364ef6d" providerId="ADAL" clId="{557203CA-1444-4A00-AEAA-971E6419AE3A}" dt="2024-03-12T14:29:38.439" v="28" actId="20577"/>
          <ac:spMkLst>
            <pc:docMk/>
            <pc:sldMk cId="1292273967" sldId="261"/>
            <ac:spMk id="2" creationId="{0DA22648-3DFB-4CD3-BD81-B8C54BC94FCB}"/>
          </ac:spMkLst>
        </pc:spChg>
        <pc:spChg chg="mod">
          <ac:chgData name="Helen Evans (Institute of Management and Health)" userId="d9a8b39e-a9d4-4d81-a719-001f6364ef6d" providerId="ADAL" clId="{557203CA-1444-4A00-AEAA-971E6419AE3A}" dt="2024-03-12T14:29:45.132" v="29" actId="20577"/>
          <ac:spMkLst>
            <pc:docMk/>
            <pc:sldMk cId="1292273967" sldId="261"/>
            <ac:spMk id="3" creationId="{A8CA3C72-D3D8-43C0-B8A8-0EC9328767F8}"/>
          </ac:spMkLst>
        </pc:spChg>
      </pc:sldChg>
      <pc:sldChg chg="addSp delSp modSp mod modClrScheme chgLayout">
        <pc:chgData name="Helen Evans (Institute of Management and Health)" userId="d9a8b39e-a9d4-4d81-a719-001f6364ef6d" providerId="ADAL" clId="{557203CA-1444-4A00-AEAA-971E6419AE3A}" dt="2024-03-12T14:41:04.585" v="78" actId="20577"/>
        <pc:sldMkLst>
          <pc:docMk/>
          <pc:sldMk cId="2583388065" sldId="262"/>
        </pc:sldMkLst>
        <pc:spChg chg="add del mod ord">
          <ac:chgData name="Helen Evans (Institute of Management and Health)" userId="d9a8b39e-a9d4-4d81-a719-001f6364ef6d" providerId="ADAL" clId="{557203CA-1444-4A00-AEAA-971E6419AE3A}" dt="2024-03-12T14:40:55.233" v="75"/>
          <ac:spMkLst>
            <pc:docMk/>
            <pc:sldMk cId="2583388065" sldId="262"/>
            <ac:spMk id="3" creationId="{DF76D156-6FAD-476B-9353-EE30D62E0151}"/>
          </ac:spMkLst>
        </pc:spChg>
        <pc:spChg chg="add del mod">
          <ac:chgData name="Helen Evans (Institute of Management and Health)" userId="d9a8b39e-a9d4-4d81-a719-001f6364ef6d" providerId="ADAL" clId="{557203CA-1444-4A00-AEAA-971E6419AE3A}" dt="2024-03-12T14:40:49.212" v="73" actId="478"/>
          <ac:spMkLst>
            <pc:docMk/>
            <pc:sldMk cId="2583388065" sldId="262"/>
            <ac:spMk id="4" creationId="{089157CF-293F-4B4F-9A91-8953B99B0875}"/>
          </ac:spMkLst>
        </pc:spChg>
        <pc:spChg chg="add del mod ord">
          <ac:chgData name="Helen Evans (Institute of Management and Health)" userId="d9a8b39e-a9d4-4d81-a719-001f6364ef6d" providerId="ADAL" clId="{557203CA-1444-4A00-AEAA-971E6419AE3A}" dt="2024-03-12T14:40:57.661" v="76" actId="26606"/>
          <ac:spMkLst>
            <pc:docMk/>
            <pc:sldMk cId="2583388065" sldId="262"/>
            <ac:spMk id="6" creationId="{86F96EC8-928C-4D11-8B37-0A8ABC029762}"/>
          </ac:spMkLst>
        </pc:spChg>
        <pc:spChg chg="add mod">
          <ac:chgData name="Helen Evans (Institute of Management and Health)" userId="d9a8b39e-a9d4-4d81-a719-001f6364ef6d" providerId="ADAL" clId="{557203CA-1444-4A00-AEAA-971E6419AE3A}" dt="2024-03-12T14:41:04.585" v="78" actId="20577"/>
          <ac:spMkLst>
            <pc:docMk/>
            <pc:sldMk cId="2583388065" sldId="262"/>
            <ac:spMk id="7" creationId="{9AB91463-8F37-409A-9359-BF1F1D456B17}"/>
          </ac:spMkLst>
        </pc:spChg>
        <pc:picChg chg="mod ord">
          <ac:chgData name="Helen Evans (Institute of Management and Health)" userId="d9a8b39e-a9d4-4d81-a719-001f6364ef6d" providerId="ADAL" clId="{557203CA-1444-4A00-AEAA-971E6419AE3A}" dt="2024-03-12T14:40:57.661" v="76" actId="26606"/>
          <ac:picMkLst>
            <pc:docMk/>
            <pc:sldMk cId="2583388065" sldId="262"/>
            <ac:picMk id="5" creationId="{EF1E2258-9F7E-4877-B639-053C0C9A81E2}"/>
          </ac:picMkLst>
        </pc:picChg>
      </pc:sldChg>
      <pc:sldChg chg="modSp mod modNotesTx">
        <pc:chgData name="Helen Evans (Institute of Management and Health)" userId="d9a8b39e-a9d4-4d81-a719-001f6364ef6d" providerId="ADAL" clId="{557203CA-1444-4A00-AEAA-971E6419AE3A}" dt="2024-03-12T16:24:35.535" v="152"/>
        <pc:sldMkLst>
          <pc:docMk/>
          <pc:sldMk cId="2817928434" sldId="267"/>
        </pc:sldMkLst>
        <pc:spChg chg="mod">
          <ac:chgData name="Helen Evans (Institute of Management and Health)" userId="d9a8b39e-a9d4-4d81-a719-001f6364ef6d" providerId="ADAL" clId="{557203CA-1444-4A00-AEAA-971E6419AE3A}" dt="2024-03-12T14:47:45.004" v="81" actId="27636"/>
          <ac:spMkLst>
            <pc:docMk/>
            <pc:sldMk cId="2817928434" sldId="267"/>
            <ac:spMk id="2" creationId="{5E310AEC-2A1F-4D4D-A8F1-3F169C9F3D83}"/>
          </ac:spMkLst>
        </pc:spChg>
        <pc:spChg chg="mod">
          <ac:chgData name="Helen Evans (Institute of Management and Health)" userId="d9a8b39e-a9d4-4d81-a719-001f6364ef6d" providerId="ADAL" clId="{557203CA-1444-4A00-AEAA-971E6419AE3A}" dt="2024-03-12T14:47:45" v="80" actId="27636"/>
          <ac:spMkLst>
            <pc:docMk/>
            <pc:sldMk cId="2817928434" sldId="267"/>
            <ac:spMk id="3" creationId="{3D7D5A51-39E7-42A8-8411-F077BEACA42B}"/>
          </ac:spMkLst>
        </pc:spChg>
      </pc:sldChg>
      <pc:sldChg chg="modSp mod">
        <pc:chgData name="Helen Evans (Institute of Management and Health)" userId="d9a8b39e-a9d4-4d81-a719-001f6364ef6d" providerId="ADAL" clId="{557203CA-1444-4A00-AEAA-971E6419AE3A}" dt="2024-03-12T14:48:19.024" v="110" actId="20577"/>
        <pc:sldMkLst>
          <pc:docMk/>
          <pc:sldMk cId="2324420188" sldId="268"/>
        </pc:sldMkLst>
        <pc:spChg chg="mod">
          <ac:chgData name="Helen Evans (Institute of Management and Health)" userId="d9a8b39e-a9d4-4d81-a719-001f6364ef6d" providerId="ADAL" clId="{557203CA-1444-4A00-AEAA-971E6419AE3A}" dt="2024-03-12T14:48:19.024" v="110" actId="20577"/>
          <ac:spMkLst>
            <pc:docMk/>
            <pc:sldMk cId="2324420188" sldId="268"/>
            <ac:spMk id="3" creationId="{9C9F582F-06A3-42D6-A232-4042C1E9344D}"/>
          </ac:spMkLst>
        </pc:spChg>
      </pc:sldChg>
      <pc:sldChg chg="modSp mod ord">
        <pc:chgData name="Helen Evans (Institute of Management and Health)" userId="d9a8b39e-a9d4-4d81-a719-001f6364ef6d" providerId="ADAL" clId="{557203CA-1444-4A00-AEAA-971E6419AE3A}" dt="2024-03-12T16:06:27.056" v="119" actId="27636"/>
        <pc:sldMkLst>
          <pc:docMk/>
          <pc:sldMk cId="1716250869" sldId="269"/>
        </pc:sldMkLst>
        <pc:spChg chg="mod">
          <ac:chgData name="Helen Evans (Institute of Management and Health)" userId="d9a8b39e-a9d4-4d81-a719-001f6364ef6d" providerId="ADAL" clId="{557203CA-1444-4A00-AEAA-971E6419AE3A}" dt="2024-03-12T16:06:27.056" v="119" actId="27636"/>
          <ac:spMkLst>
            <pc:docMk/>
            <pc:sldMk cId="1716250869" sldId="269"/>
            <ac:spMk id="3" creationId="{38FBC648-DF60-452A-9728-35EDF6C4E1E9}"/>
          </ac:spMkLst>
        </pc:spChg>
      </pc:sldChg>
      <pc:sldChg chg="ord">
        <pc:chgData name="Helen Evans (Institute of Management and Health)" userId="d9a8b39e-a9d4-4d81-a719-001f6364ef6d" providerId="ADAL" clId="{557203CA-1444-4A00-AEAA-971E6419AE3A}" dt="2024-03-12T16:55:25.734" v="415"/>
        <pc:sldMkLst>
          <pc:docMk/>
          <pc:sldMk cId="3153740683" sldId="272"/>
        </pc:sldMkLst>
      </pc:sldChg>
      <pc:sldChg chg="modSp new mod">
        <pc:chgData name="Helen Evans (Institute of Management and Health)" userId="d9a8b39e-a9d4-4d81-a719-001f6364ef6d" providerId="ADAL" clId="{557203CA-1444-4A00-AEAA-971E6419AE3A}" dt="2024-03-12T14:33:50.699" v="57" actId="27636"/>
        <pc:sldMkLst>
          <pc:docMk/>
          <pc:sldMk cId="618384588" sldId="274"/>
        </pc:sldMkLst>
        <pc:spChg chg="mod">
          <ac:chgData name="Helen Evans (Institute of Management and Health)" userId="d9a8b39e-a9d4-4d81-a719-001f6364ef6d" providerId="ADAL" clId="{557203CA-1444-4A00-AEAA-971E6419AE3A}" dt="2024-03-12T14:33:10.559" v="36"/>
          <ac:spMkLst>
            <pc:docMk/>
            <pc:sldMk cId="618384588" sldId="274"/>
            <ac:spMk id="2" creationId="{2C5CF1D7-3F20-4A95-B563-246682DF2E28}"/>
          </ac:spMkLst>
        </pc:spChg>
        <pc:spChg chg="mod">
          <ac:chgData name="Helen Evans (Institute of Management and Health)" userId="d9a8b39e-a9d4-4d81-a719-001f6364ef6d" providerId="ADAL" clId="{557203CA-1444-4A00-AEAA-971E6419AE3A}" dt="2024-03-12T14:33:50.699" v="57" actId="27636"/>
          <ac:spMkLst>
            <pc:docMk/>
            <pc:sldMk cId="618384588" sldId="274"/>
            <ac:spMk id="3" creationId="{E7486260-63F7-40B4-8B29-B6F16DE05EB2}"/>
          </ac:spMkLst>
        </pc:spChg>
      </pc:sldChg>
      <pc:sldChg chg="new del">
        <pc:chgData name="Helen Evans (Institute of Management and Health)" userId="d9a8b39e-a9d4-4d81-a719-001f6364ef6d" providerId="ADAL" clId="{557203CA-1444-4A00-AEAA-971E6419AE3A}" dt="2024-03-12T16:20:28.760" v="121" actId="47"/>
        <pc:sldMkLst>
          <pc:docMk/>
          <pc:sldMk cId="3208168589" sldId="275"/>
        </pc:sldMkLst>
      </pc:sldChg>
      <pc:sldChg chg="modSp add mod">
        <pc:chgData name="Helen Evans (Institute of Management and Health)" userId="d9a8b39e-a9d4-4d81-a719-001f6364ef6d" providerId="ADAL" clId="{557203CA-1444-4A00-AEAA-971E6419AE3A}" dt="2024-03-12T16:29:05.509" v="169" actId="27636"/>
        <pc:sldMkLst>
          <pc:docMk/>
          <pc:sldMk cId="750448741" sldId="489"/>
        </pc:sldMkLst>
        <pc:spChg chg="mod">
          <ac:chgData name="Helen Evans (Institute of Management and Health)" userId="d9a8b39e-a9d4-4d81-a719-001f6364ef6d" providerId="ADAL" clId="{557203CA-1444-4A00-AEAA-971E6419AE3A}" dt="2024-03-12T16:29:05.509" v="169" actId="27636"/>
          <ac:spMkLst>
            <pc:docMk/>
            <pc:sldMk cId="750448741" sldId="489"/>
            <ac:spMk id="3" creationId="{00000000-0000-0000-0000-000000000000}"/>
          </ac:spMkLst>
        </pc:spChg>
      </pc:sldChg>
      <pc:sldChg chg="modSp mod">
        <pc:chgData name="Helen Evans (Institute of Management and Health)" userId="d9a8b39e-a9d4-4d81-a719-001f6364ef6d" providerId="ADAL" clId="{557203CA-1444-4A00-AEAA-971E6419AE3A}" dt="2024-03-12T16:23:39.826" v="151" actId="14100"/>
        <pc:sldMkLst>
          <pc:docMk/>
          <pc:sldMk cId="1560011683" sldId="492"/>
        </pc:sldMkLst>
        <pc:picChg chg="mod">
          <ac:chgData name="Helen Evans (Institute of Management and Health)" userId="d9a8b39e-a9d4-4d81-a719-001f6364ef6d" providerId="ADAL" clId="{557203CA-1444-4A00-AEAA-971E6419AE3A}" dt="2024-03-12T16:23:39.826" v="151" actId="14100"/>
          <ac:picMkLst>
            <pc:docMk/>
            <pc:sldMk cId="1560011683" sldId="492"/>
            <ac:picMk id="3" creationId="{00000000-0000-0000-0000-000000000000}"/>
          </ac:picMkLst>
        </pc:picChg>
      </pc:sldChg>
      <pc:sldChg chg="add">
        <pc:chgData name="Helen Evans (Institute of Management and Health)" userId="d9a8b39e-a9d4-4d81-a719-001f6364ef6d" providerId="ADAL" clId="{557203CA-1444-4A00-AEAA-971E6419AE3A}" dt="2024-03-12T16:21:37.151" v="122"/>
        <pc:sldMkLst>
          <pc:docMk/>
          <pc:sldMk cId="3411978345" sldId="512"/>
        </pc:sldMkLst>
      </pc:sldChg>
      <pc:sldChg chg="modSp add mod">
        <pc:chgData name="Helen Evans (Institute of Management and Health)" userId="d9a8b39e-a9d4-4d81-a719-001f6364ef6d" providerId="ADAL" clId="{557203CA-1444-4A00-AEAA-971E6419AE3A}" dt="2024-03-12T16:21:51.954" v="123" actId="14100"/>
        <pc:sldMkLst>
          <pc:docMk/>
          <pc:sldMk cId="2770604129" sldId="513"/>
        </pc:sldMkLst>
        <pc:spChg chg="mod">
          <ac:chgData name="Helen Evans (Institute of Management and Health)" userId="d9a8b39e-a9d4-4d81-a719-001f6364ef6d" providerId="ADAL" clId="{557203CA-1444-4A00-AEAA-971E6419AE3A}" dt="2024-03-12T16:21:51.954" v="123" actId="14100"/>
          <ac:spMkLst>
            <pc:docMk/>
            <pc:sldMk cId="2770604129" sldId="513"/>
            <ac:spMk id="3" creationId="{00000000-0000-0000-0000-000000000000}"/>
          </ac:spMkLst>
        </pc:spChg>
      </pc:sldChg>
      <pc:sldChg chg="modSp add mod">
        <pc:chgData name="Helen Evans (Institute of Management and Health)" userId="d9a8b39e-a9d4-4d81-a719-001f6364ef6d" providerId="ADAL" clId="{557203CA-1444-4A00-AEAA-971E6419AE3A}" dt="2024-03-12T16:22:31.320" v="150" actId="404"/>
        <pc:sldMkLst>
          <pc:docMk/>
          <pc:sldMk cId="964242213" sldId="514"/>
        </pc:sldMkLst>
        <pc:spChg chg="mod">
          <ac:chgData name="Helen Evans (Institute of Management and Health)" userId="d9a8b39e-a9d4-4d81-a719-001f6364ef6d" providerId="ADAL" clId="{557203CA-1444-4A00-AEAA-971E6419AE3A}" dt="2024-03-12T16:22:31.320" v="150" actId="404"/>
          <ac:spMkLst>
            <pc:docMk/>
            <pc:sldMk cId="964242213" sldId="514"/>
            <ac:spMk id="3" creationId="{00000000-0000-0000-0000-000000000000}"/>
          </ac:spMkLst>
        </pc:spChg>
      </pc:sldChg>
      <pc:sldChg chg="modSp add mod">
        <pc:chgData name="Helen Evans (Institute of Management and Health)" userId="d9a8b39e-a9d4-4d81-a719-001f6364ef6d" providerId="ADAL" clId="{557203CA-1444-4A00-AEAA-971E6419AE3A}" dt="2024-03-12T16:26:33.451" v="161" actId="27636"/>
        <pc:sldMkLst>
          <pc:docMk/>
          <pc:sldMk cId="3362517168" sldId="518"/>
        </pc:sldMkLst>
        <pc:spChg chg="mod">
          <ac:chgData name="Helen Evans (Institute of Management and Health)" userId="d9a8b39e-a9d4-4d81-a719-001f6364ef6d" providerId="ADAL" clId="{557203CA-1444-4A00-AEAA-971E6419AE3A}" dt="2024-03-12T16:25:59.658" v="157" actId="20577"/>
          <ac:spMkLst>
            <pc:docMk/>
            <pc:sldMk cId="3362517168" sldId="518"/>
            <ac:spMk id="2" creationId="{00000000-0000-0000-0000-000000000000}"/>
          </ac:spMkLst>
        </pc:spChg>
        <pc:spChg chg="mod">
          <ac:chgData name="Helen Evans (Institute of Management and Health)" userId="d9a8b39e-a9d4-4d81-a719-001f6364ef6d" providerId="ADAL" clId="{557203CA-1444-4A00-AEAA-971E6419AE3A}" dt="2024-03-12T16:26:33.451" v="161" actId="27636"/>
          <ac:spMkLst>
            <pc:docMk/>
            <pc:sldMk cId="3362517168" sldId="518"/>
            <ac:spMk id="3" creationId="{00000000-0000-0000-0000-000000000000}"/>
          </ac:spMkLst>
        </pc:spChg>
      </pc:sldChg>
      <pc:sldChg chg="modSp add mod">
        <pc:chgData name="Helen Evans (Institute of Management and Health)" userId="d9a8b39e-a9d4-4d81-a719-001f6364ef6d" providerId="ADAL" clId="{557203CA-1444-4A00-AEAA-971E6419AE3A}" dt="2024-03-12T16:26:41.156" v="165" actId="27636"/>
        <pc:sldMkLst>
          <pc:docMk/>
          <pc:sldMk cId="3344721755" sldId="519"/>
        </pc:sldMkLst>
        <pc:spChg chg="mod">
          <ac:chgData name="Helen Evans (Institute of Management and Health)" userId="d9a8b39e-a9d4-4d81-a719-001f6364ef6d" providerId="ADAL" clId="{557203CA-1444-4A00-AEAA-971E6419AE3A}" dt="2024-03-12T16:26:41.156" v="165" actId="27636"/>
          <ac:spMkLst>
            <pc:docMk/>
            <pc:sldMk cId="3344721755" sldId="519"/>
            <ac:spMk id="3" creationId="{00000000-0000-0000-0000-000000000000}"/>
          </ac:spMkLst>
        </pc:spChg>
      </pc:sldChg>
      <pc:sldChg chg="modSp new del mod modNotesTx">
        <pc:chgData name="Helen Evans (Institute of Management and Health)" userId="d9a8b39e-a9d4-4d81-a719-001f6364ef6d" providerId="ADAL" clId="{557203CA-1444-4A00-AEAA-971E6419AE3A}" dt="2024-03-12T16:40:35.517" v="299" actId="47"/>
        <pc:sldMkLst>
          <pc:docMk/>
          <pc:sldMk cId="1276210960" sldId="520"/>
        </pc:sldMkLst>
        <pc:spChg chg="mod">
          <ac:chgData name="Helen Evans (Institute of Management and Health)" userId="d9a8b39e-a9d4-4d81-a719-001f6364ef6d" providerId="ADAL" clId="{557203CA-1444-4A00-AEAA-971E6419AE3A}" dt="2024-03-12T16:36:51.681" v="254" actId="20577"/>
          <ac:spMkLst>
            <pc:docMk/>
            <pc:sldMk cId="1276210960" sldId="520"/>
            <ac:spMk id="2" creationId="{35FF8DE7-8883-4397-9588-CC8AF5286027}"/>
          </ac:spMkLst>
        </pc:spChg>
        <pc:spChg chg="mod">
          <ac:chgData name="Helen Evans (Institute of Management and Health)" userId="d9a8b39e-a9d4-4d81-a719-001f6364ef6d" providerId="ADAL" clId="{557203CA-1444-4A00-AEAA-971E6419AE3A}" dt="2024-03-12T16:36:39.436" v="244" actId="27636"/>
          <ac:spMkLst>
            <pc:docMk/>
            <pc:sldMk cId="1276210960" sldId="520"/>
            <ac:spMk id="3" creationId="{B127DDBC-4678-4737-9DE2-EAA0655D4447}"/>
          </ac:spMkLst>
        </pc:spChg>
      </pc:sldChg>
      <pc:sldChg chg="modSp new mod">
        <pc:chgData name="Helen Evans (Institute of Management and Health)" userId="d9a8b39e-a9d4-4d81-a719-001f6364ef6d" providerId="ADAL" clId="{557203CA-1444-4A00-AEAA-971E6419AE3A}" dt="2024-03-12T16:58:31.391" v="475" actId="15"/>
        <pc:sldMkLst>
          <pc:docMk/>
          <pc:sldMk cId="2769462194" sldId="521"/>
        </pc:sldMkLst>
        <pc:spChg chg="mod">
          <ac:chgData name="Helen Evans (Institute of Management and Health)" userId="d9a8b39e-a9d4-4d81-a719-001f6364ef6d" providerId="ADAL" clId="{557203CA-1444-4A00-AEAA-971E6419AE3A}" dt="2024-03-12T16:37:12.359" v="255"/>
          <ac:spMkLst>
            <pc:docMk/>
            <pc:sldMk cId="2769462194" sldId="521"/>
            <ac:spMk id="2" creationId="{1A213928-F561-4B84-8FEB-861B62C62B9F}"/>
          </ac:spMkLst>
        </pc:spChg>
        <pc:spChg chg="mod">
          <ac:chgData name="Helen Evans (Institute of Management and Health)" userId="d9a8b39e-a9d4-4d81-a719-001f6364ef6d" providerId="ADAL" clId="{557203CA-1444-4A00-AEAA-971E6419AE3A}" dt="2024-03-12T16:58:31.391" v="475" actId="15"/>
          <ac:spMkLst>
            <pc:docMk/>
            <pc:sldMk cId="2769462194" sldId="521"/>
            <ac:spMk id="3" creationId="{9F09E4BF-2F20-4837-93FF-85F3EA9E15F4}"/>
          </ac:spMkLst>
        </pc:spChg>
      </pc:sldChg>
      <pc:sldChg chg="modSp new mod">
        <pc:chgData name="Helen Evans (Institute of Management and Health)" userId="d9a8b39e-a9d4-4d81-a719-001f6364ef6d" providerId="ADAL" clId="{557203CA-1444-4A00-AEAA-971E6419AE3A}" dt="2024-03-12T16:58:11.487" v="469" actId="27636"/>
        <pc:sldMkLst>
          <pc:docMk/>
          <pc:sldMk cId="3786039796" sldId="522"/>
        </pc:sldMkLst>
        <pc:spChg chg="mod">
          <ac:chgData name="Helen Evans (Institute of Management and Health)" userId="d9a8b39e-a9d4-4d81-a719-001f6364ef6d" providerId="ADAL" clId="{557203CA-1444-4A00-AEAA-971E6419AE3A}" dt="2024-03-12T16:58:11.483" v="468" actId="27636"/>
          <ac:spMkLst>
            <pc:docMk/>
            <pc:sldMk cId="3786039796" sldId="522"/>
            <ac:spMk id="2" creationId="{673A880B-AD02-4733-8978-A8C58F473E45}"/>
          </ac:spMkLst>
        </pc:spChg>
        <pc:spChg chg="mod">
          <ac:chgData name="Helen Evans (Institute of Management and Health)" userId="d9a8b39e-a9d4-4d81-a719-001f6364ef6d" providerId="ADAL" clId="{557203CA-1444-4A00-AEAA-971E6419AE3A}" dt="2024-03-12T16:58:11.487" v="469" actId="27636"/>
          <ac:spMkLst>
            <pc:docMk/>
            <pc:sldMk cId="3786039796" sldId="522"/>
            <ac:spMk id="3" creationId="{C248F29A-2456-4CC0-8D47-78D3F16246CF}"/>
          </ac:spMkLst>
        </pc:spChg>
      </pc:sldChg>
      <pc:sldChg chg="addSp delSp modSp new mod">
        <pc:chgData name="Helen Evans (Institute of Management and Health)" userId="d9a8b39e-a9d4-4d81-a719-001f6364ef6d" providerId="ADAL" clId="{557203CA-1444-4A00-AEAA-971E6419AE3A}" dt="2024-03-12T17:01:16.949" v="536" actId="20577"/>
        <pc:sldMkLst>
          <pc:docMk/>
          <pc:sldMk cId="3928671056" sldId="523"/>
        </pc:sldMkLst>
        <pc:spChg chg="mod">
          <ac:chgData name="Helen Evans (Institute of Management and Health)" userId="d9a8b39e-a9d4-4d81-a719-001f6364ef6d" providerId="ADAL" clId="{557203CA-1444-4A00-AEAA-971E6419AE3A}" dt="2024-03-12T17:01:16.949" v="536" actId="20577"/>
          <ac:spMkLst>
            <pc:docMk/>
            <pc:sldMk cId="3928671056" sldId="523"/>
            <ac:spMk id="2" creationId="{8918F758-4018-4AAA-B092-E6AA2D44CB1D}"/>
          </ac:spMkLst>
        </pc:spChg>
        <pc:spChg chg="del">
          <ac:chgData name="Helen Evans (Institute of Management and Health)" userId="d9a8b39e-a9d4-4d81-a719-001f6364ef6d" providerId="ADAL" clId="{557203CA-1444-4A00-AEAA-971E6419AE3A}" dt="2024-03-12T17:01:11.881" v="514" actId="22"/>
          <ac:spMkLst>
            <pc:docMk/>
            <pc:sldMk cId="3928671056" sldId="523"/>
            <ac:spMk id="3" creationId="{42628A1F-6142-4ACB-AFAE-CF11A830CC4D}"/>
          </ac:spMkLst>
        </pc:spChg>
        <pc:picChg chg="add mod ord">
          <ac:chgData name="Helen Evans (Institute of Management and Health)" userId="d9a8b39e-a9d4-4d81-a719-001f6364ef6d" providerId="ADAL" clId="{557203CA-1444-4A00-AEAA-971E6419AE3A}" dt="2024-03-12T17:01:11.881" v="514" actId="22"/>
          <ac:picMkLst>
            <pc:docMk/>
            <pc:sldMk cId="3928671056" sldId="523"/>
            <ac:picMk id="5" creationId="{851A6489-C50F-48BC-A107-4960A9F67C4B}"/>
          </ac:picMkLst>
        </pc:picChg>
      </pc:sldChg>
      <pc:sldChg chg="addSp delSp modSp new mod modClrScheme chgLayout modNotesTx">
        <pc:chgData name="Helen Evans (Institute of Management and Health)" userId="d9a8b39e-a9d4-4d81-a719-001f6364ef6d" providerId="ADAL" clId="{557203CA-1444-4A00-AEAA-971E6419AE3A}" dt="2024-03-12T16:50:29.663" v="399" actId="20577"/>
        <pc:sldMkLst>
          <pc:docMk/>
          <pc:sldMk cId="2826298838" sldId="524"/>
        </pc:sldMkLst>
        <pc:spChg chg="del">
          <ac:chgData name="Helen Evans (Institute of Management and Health)" userId="d9a8b39e-a9d4-4d81-a719-001f6364ef6d" providerId="ADAL" clId="{557203CA-1444-4A00-AEAA-971E6419AE3A}" dt="2024-03-12T16:41:49.787" v="301" actId="26606"/>
          <ac:spMkLst>
            <pc:docMk/>
            <pc:sldMk cId="2826298838" sldId="524"/>
            <ac:spMk id="2" creationId="{050B39CE-4948-4FD2-A9C4-0F0D961E6A2B}"/>
          </ac:spMkLst>
        </pc:spChg>
        <pc:spChg chg="del">
          <ac:chgData name="Helen Evans (Institute of Management and Health)" userId="d9a8b39e-a9d4-4d81-a719-001f6364ef6d" providerId="ADAL" clId="{557203CA-1444-4A00-AEAA-971E6419AE3A}" dt="2024-03-12T16:41:46.285" v="300" actId="22"/>
          <ac:spMkLst>
            <pc:docMk/>
            <pc:sldMk cId="2826298838" sldId="524"/>
            <ac:spMk id="3" creationId="{7126E976-C351-4E77-86B6-F552D0B9958D}"/>
          </ac:spMkLst>
        </pc:spChg>
        <pc:spChg chg="add mod">
          <ac:chgData name="Helen Evans (Institute of Management and Health)" userId="d9a8b39e-a9d4-4d81-a719-001f6364ef6d" providerId="ADAL" clId="{557203CA-1444-4A00-AEAA-971E6419AE3A}" dt="2024-03-12T16:49:46.421" v="364" actId="404"/>
          <ac:spMkLst>
            <pc:docMk/>
            <pc:sldMk cId="2826298838" sldId="524"/>
            <ac:spMk id="6" creationId="{C38BEE4F-1048-46DF-A079-7583BE994C74}"/>
          </ac:spMkLst>
        </pc:spChg>
        <pc:spChg chg="add mod">
          <ac:chgData name="Helen Evans (Institute of Management and Health)" userId="d9a8b39e-a9d4-4d81-a719-001f6364ef6d" providerId="ADAL" clId="{557203CA-1444-4A00-AEAA-971E6419AE3A}" dt="2024-03-12T16:45:26.264" v="323" actId="14100"/>
          <ac:spMkLst>
            <pc:docMk/>
            <pc:sldMk cId="2826298838" sldId="524"/>
            <ac:spMk id="10" creationId="{7AAF48AF-C614-D4C0-30E2-DB183296A665}"/>
          </ac:spMkLst>
        </pc:spChg>
        <pc:spChg chg="add mod">
          <ac:chgData name="Helen Evans (Institute of Management and Health)" userId="d9a8b39e-a9d4-4d81-a719-001f6364ef6d" providerId="ADAL" clId="{557203CA-1444-4A00-AEAA-971E6419AE3A}" dt="2024-03-12T16:48:55.493" v="342" actId="114"/>
          <ac:spMkLst>
            <pc:docMk/>
            <pc:sldMk cId="2826298838" sldId="524"/>
            <ac:spMk id="12" creationId="{2F650150-00B0-49D7-F003-AAA3657BF4AC}"/>
          </ac:spMkLst>
        </pc:spChg>
        <pc:picChg chg="add mod ord">
          <ac:chgData name="Helen Evans (Institute of Management and Health)" userId="d9a8b39e-a9d4-4d81-a719-001f6364ef6d" providerId="ADAL" clId="{557203CA-1444-4A00-AEAA-971E6419AE3A}" dt="2024-03-12T16:49:05.894" v="343" actId="1076"/>
          <ac:picMkLst>
            <pc:docMk/>
            <pc:sldMk cId="2826298838" sldId="524"/>
            <ac:picMk id="5" creationId="{C7B459BE-C95C-4AB4-B344-706EB4652920}"/>
          </ac:picMkLst>
        </pc:picChg>
      </pc:sldChg>
      <pc:sldChg chg="modSp new mod">
        <pc:chgData name="Helen Evans (Institute of Management and Health)" userId="d9a8b39e-a9d4-4d81-a719-001f6364ef6d" providerId="ADAL" clId="{557203CA-1444-4A00-AEAA-971E6419AE3A}" dt="2024-03-12T16:40:14.879" v="298" actId="20577"/>
        <pc:sldMkLst>
          <pc:docMk/>
          <pc:sldMk cId="604529567" sldId="525"/>
        </pc:sldMkLst>
        <pc:spChg chg="mod">
          <ac:chgData name="Helen Evans (Institute of Management and Health)" userId="d9a8b39e-a9d4-4d81-a719-001f6364ef6d" providerId="ADAL" clId="{557203CA-1444-4A00-AEAA-971E6419AE3A}" dt="2024-03-12T16:40:14.879" v="298" actId="20577"/>
          <ac:spMkLst>
            <pc:docMk/>
            <pc:sldMk cId="604529567" sldId="525"/>
            <ac:spMk id="2" creationId="{C0BABA09-9449-453A-9A13-6FA210A6F6B3}"/>
          </ac:spMkLst>
        </pc:spChg>
        <pc:spChg chg="mod">
          <ac:chgData name="Helen Evans (Institute of Management and Health)" userId="d9a8b39e-a9d4-4d81-a719-001f6364ef6d" providerId="ADAL" clId="{557203CA-1444-4A00-AEAA-971E6419AE3A}" dt="2024-03-12T16:39:24.144" v="267" actId="20577"/>
          <ac:spMkLst>
            <pc:docMk/>
            <pc:sldMk cId="604529567" sldId="525"/>
            <ac:spMk id="3" creationId="{08E4D0F1-E69E-4C58-BB56-08BA564C84CD}"/>
          </ac:spMkLst>
        </pc:spChg>
      </pc:sldChg>
      <pc:sldChg chg="modSp new mod">
        <pc:chgData name="Helen Evans (Institute of Management and Health)" userId="d9a8b39e-a9d4-4d81-a719-001f6364ef6d" providerId="ADAL" clId="{557203CA-1444-4A00-AEAA-971E6419AE3A}" dt="2024-03-12T16:55:07.573" v="413" actId="27636"/>
        <pc:sldMkLst>
          <pc:docMk/>
          <pc:sldMk cId="1140973396" sldId="526"/>
        </pc:sldMkLst>
        <pc:spChg chg="mod">
          <ac:chgData name="Helen Evans (Institute of Management and Health)" userId="d9a8b39e-a9d4-4d81-a719-001f6364ef6d" providerId="ADAL" clId="{557203CA-1444-4A00-AEAA-971E6419AE3A}" dt="2024-03-12T16:54:39.675" v="403"/>
          <ac:spMkLst>
            <pc:docMk/>
            <pc:sldMk cId="1140973396" sldId="526"/>
            <ac:spMk id="2" creationId="{F156CCB0-74EB-4DB7-9A43-003CD73854C7}"/>
          </ac:spMkLst>
        </pc:spChg>
        <pc:spChg chg="mod">
          <ac:chgData name="Helen Evans (Institute of Management and Health)" userId="d9a8b39e-a9d4-4d81-a719-001f6364ef6d" providerId="ADAL" clId="{557203CA-1444-4A00-AEAA-971E6419AE3A}" dt="2024-03-12T16:55:07.573" v="413" actId="27636"/>
          <ac:spMkLst>
            <pc:docMk/>
            <pc:sldMk cId="1140973396" sldId="526"/>
            <ac:spMk id="3" creationId="{45F24570-5243-4EFE-A05F-D55A02FEBB7E}"/>
          </ac:spMkLst>
        </pc:spChg>
      </pc:sldChg>
      <pc:sldChg chg="modSp new mod">
        <pc:chgData name="Helen Evans (Institute of Management and Health)" userId="d9a8b39e-a9d4-4d81-a719-001f6364ef6d" providerId="ADAL" clId="{557203CA-1444-4A00-AEAA-971E6419AE3A}" dt="2024-03-12T17:00:03.308" v="513" actId="27636"/>
        <pc:sldMkLst>
          <pc:docMk/>
          <pc:sldMk cId="3481911163" sldId="527"/>
        </pc:sldMkLst>
        <pc:spChg chg="mod">
          <ac:chgData name="Helen Evans (Institute of Management and Health)" userId="d9a8b39e-a9d4-4d81-a719-001f6364ef6d" providerId="ADAL" clId="{557203CA-1444-4A00-AEAA-971E6419AE3A}" dt="2024-03-12T16:58:58.703" v="478" actId="20578"/>
          <ac:spMkLst>
            <pc:docMk/>
            <pc:sldMk cId="3481911163" sldId="527"/>
            <ac:spMk id="2" creationId="{10F30EA2-690E-433E-A721-BEC78BD47E91}"/>
          </ac:spMkLst>
        </pc:spChg>
        <pc:spChg chg="mod">
          <ac:chgData name="Helen Evans (Institute of Management and Health)" userId="d9a8b39e-a9d4-4d81-a719-001f6364ef6d" providerId="ADAL" clId="{557203CA-1444-4A00-AEAA-971E6419AE3A}" dt="2024-03-12T17:00:03.308" v="513" actId="27636"/>
          <ac:spMkLst>
            <pc:docMk/>
            <pc:sldMk cId="3481911163" sldId="527"/>
            <ac:spMk id="3" creationId="{662EA50A-6721-4047-A98A-D442F9141ABE}"/>
          </ac:spMkLst>
        </pc:spChg>
      </pc:sldChg>
      <pc:sldChg chg="addSp delSp modSp new mod modClrScheme chgLayout">
        <pc:chgData name="Helen Evans (Institute of Management and Health)" userId="d9a8b39e-a9d4-4d81-a719-001f6364ef6d" providerId="ADAL" clId="{557203CA-1444-4A00-AEAA-971E6419AE3A}" dt="2024-03-12T17:06:26.028" v="570" actId="20577"/>
        <pc:sldMkLst>
          <pc:docMk/>
          <pc:sldMk cId="3218109903" sldId="528"/>
        </pc:sldMkLst>
        <pc:spChg chg="del">
          <ac:chgData name="Helen Evans (Institute of Management and Health)" userId="d9a8b39e-a9d4-4d81-a719-001f6364ef6d" providerId="ADAL" clId="{557203CA-1444-4A00-AEAA-971E6419AE3A}" dt="2024-03-12T17:04:59.840" v="548" actId="26606"/>
          <ac:spMkLst>
            <pc:docMk/>
            <pc:sldMk cId="3218109903" sldId="528"/>
            <ac:spMk id="2" creationId="{26713E07-94A8-4216-BC35-F5C0D813B51C}"/>
          </ac:spMkLst>
        </pc:spChg>
        <pc:spChg chg="mod">
          <ac:chgData name="Helen Evans (Institute of Management and Health)" userId="d9a8b39e-a9d4-4d81-a719-001f6364ef6d" providerId="ADAL" clId="{557203CA-1444-4A00-AEAA-971E6419AE3A}" dt="2024-03-12T17:04:59.840" v="548" actId="26606"/>
          <ac:spMkLst>
            <pc:docMk/>
            <pc:sldMk cId="3218109903" sldId="528"/>
            <ac:spMk id="3" creationId="{125C3F05-CA36-4DA2-8B6E-8443E7CA00A8}"/>
          </ac:spMkLst>
        </pc:spChg>
        <pc:spChg chg="add mod">
          <ac:chgData name="Helen Evans (Institute of Management and Health)" userId="d9a8b39e-a9d4-4d81-a719-001f6364ef6d" providerId="ADAL" clId="{557203CA-1444-4A00-AEAA-971E6419AE3A}" dt="2024-03-12T17:06:26.028" v="570" actId="20577"/>
          <ac:spMkLst>
            <pc:docMk/>
            <pc:sldMk cId="3218109903" sldId="528"/>
            <ac:spMk id="10" creationId="{0084BAA7-9099-1CF3-91F6-6BD9E1474F0B}"/>
          </ac:spMkLst>
        </pc:spChg>
        <pc:picChg chg="add mod">
          <ac:chgData name="Helen Evans (Institute of Management and Health)" userId="d9a8b39e-a9d4-4d81-a719-001f6364ef6d" providerId="ADAL" clId="{557203CA-1444-4A00-AEAA-971E6419AE3A}" dt="2024-03-12T17:04:59.840" v="548" actId="26606"/>
          <ac:picMkLst>
            <pc:docMk/>
            <pc:sldMk cId="3218109903" sldId="528"/>
            <ac:picMk id="5" creationId="{EFFB70E2-86D2-4B61-B7D2-4551FDCAD8E5}"/>
          </ac:picMkLst>
        </pc:picChg>
      </pc:sldChg>
      <pc:sldChg chg="addSp delSp modSp new mod ord modClrScheme chgLayout modNotesTx">
        <pc:chgData name="Helen Evans (Institute of Management and Health)" userId="d9a8b39e-a9d4-4d81-a719-001f6364ef6d" providerId="ADAL" clId="{557203CA-1444-4A00-AEAA-971E6419AE3A}" dt="2024-03-12T17:10:29.169" v="647" actId="20577"/>
        <pc:sldMkLst>
          <pc:docMk/>
          <pc:sldMk cId="1305140537" sldId="529"/>
        </pc:sldMkLst>
        <pc:spChg chg="del">
          <ac:chgData name="Helen Evans (Institute of Management and Health)" userId="d9a8b39e-a9d4-4d81-a719-001f6364ef6d" providerId="ADAL" clId="{557203CA-1444-4A00-AEAA-971E6419AE3A}" dt="2024-03-12T17:06:31.265" v="572" actId="26606"/>
          <ac:spMkLst>
            <pc:docMk/>
            <pc:sldMk cId="1305140537" sldId="529"/>
            <ac:spMk id="2" creationId="{0CEA7A5D-77EA-45C8-AEBF-E5DE347CE4A0}"/>
          </ac:spMkLst>
        </pc:spChg>
        <pc:spChg chg="del">
          <ac:chgData name="Helen Evans (Institute of Management and Health)" userId="d9a8b39e-a9d4-4d81-a719-001f6364ef6d" providerId="ADAL" clId="{557203CA-1444-4A00-AEAA-971E6419AE3A}" dt="2024-03-12T17:06:31.265" v="572" actId="26606"/>
          <ac:spMkLst>
            <pc:docMk/>
            <pc:sldMk cId="1305140537" sldId="529"/>
            <ac:spMk id="3" creationId="{FAA74E67-D2BC-4F70-BF05-EC64EAA7437B}"/>
          </ac:spMkLst>
        </pc:spChg>
        <pc:spChg chg="del">
          <ac:chgData name="Helen Evans (Institute of Management and Health)" userId="d9a8b39e-a9d4-4d81-a719-001f6364ef6d" providerId="ADAL" clId="{557203CA-1444-4A00-AEAA-971E6419AE3A}" dt="2024-03-12T17:06:31.265" v="572" actId="26606"/>
          <ac:spMkLst>
            <pc:docMk/>
            <pc:sldMk cId="1305140537" sldId="529"/>
            <ac:spMk id="4" creationId="{8ACEC6A0-EA92-40C0-AA56-99769F215A78}"/>
          </ac:spMkLst>
        </pc:spChg>
        <pc:spChg chg="add mod">
          <ac:chgData name="Helen Evans (Institute of Management and Health)" userId="d9a8b39e-a9d4-4d81-a719-001f6364ef6d" providerId="ADAL" clId="{557203CA-1444-4A00-AEAA-971E6419AE3A}" dt="2024-03-12T17:06:42.485" v="591" actId="20577"/>
          <ac:spMkLst>
            <pc:docMk/>
            <pc:sldMk cId="1305140537" sldId="529"/>
            <ac:spMk id="9" creationId="{B299F81B-9662-E5B1-EC5C-B3068240D4B9}"/>
          </ac:spMkLst>
        </pc:spChg>
        <pc:spChg chg="add mod">
          <ac:chgData name="Helen Evans (Institute of Management and Health)" userId="d9a8b39e-a9d4-4d81-a719-001f6364ef6d" providerId="ADAL" clId="{557203CA-1444-4A00-AEAA-971E6419AE3A}" dt="2024-03-12T17:06:33.352" v="573"/>
          <ac:spMkLst>
            <pc:docMk/>
            <pc:sldMk cId="1305140537" sldId="529"/>
            <ac:spMk id="11" creationId="{6F8FF636-49B5-8A15-0567-3C92BE04CB15}"/>
          </ac:spMkLst>
        </pc:spChg>
      </pc:sldChg>
      <pc:sldChg chg="addSp delSp modSp new mod modClrScheme chgLayout">
        <pc:chgData name="Helen Evans (Institute of Management and Health)" userId="d9a8b39e-a9d4-4d81-a719-001f6364ef6d" providerId="ADAL" clId="{557203CA-1444-4A00-AEAA-971E6419AE3A}" dt="2024-03-12T17:09:55.920" v="644" actId="20577"/>
        <pc:sldMkLst>
          <pc:docMk/>
          <pc:sldMk cId="2941110006" sldId="530"/>
        </pc:sldMkLst>
        <pc:spChg chg="del mod ord">
          <ac:chgData name="Helen Evans (Institute of Management and Health)" userId="d9a8b39e-a9d4-4d81-a719-001f6364ef6d" providerId="ADAL" clId="{557203CA-1444-4A00-AEAA-971E6419AE3A}" dt="2024-03-12T17:08:35.348" v="596" actId="700"/>
          <ac:spMkLst>
            <pc:docMk/>
            <pc:sldMk cId="2941110006" sldId="530"/>
            <ac:spMk id="2" creationId="{5DA4223E-E87B-4B94-90B9-F7B13D5B0280}"/>
          </ac:spMkLst>
        </pc:spChg>
        <pc:spChg chg="del mod ord">
          <ac:chgData name="Helen Evans (Institute of Management and Health)" userId="d9a8b39e-a9d4-4d81-a719-001f6364ef6d" providerId="ADAL" clId="{557203CA-1444-4A00-AEAA-971E6419AE3A}" dt="2024-03-12T17:08:35.348" v="596" actId="700"/>
          <ac:spMkLst>
            <pc:docMk/>
            <pc:sldMk cId="2941110006" sldId="530"/>
            <ac:spMk id="3" creationId="{C38A09F8-2F88-44A9-B013-E5D1EA99FC63}"/>
          </ac:spMkLst>
        </pc:spChg>
        <pc:spChg chg="del">
          <ac:chgData name="Helen Evans (Institute of Management and Health)" userId="d9a8b39e-a9d4-4d81-a719-001f6364ef6d" providerId="ADAL" clId="{557203CA-1444-4A00-AEAA-971E6419AE3A}" dt="2024-03-12T17:08:35.348" v="596" actId="700"/>
          <ac:spMkLst>
            <pc:docMk/>
            <pc:sldMk cId="2941110006" sldId="530"/>
            <ac:spMk id="4" creationId="{AAAC9A75-FDD1-4C2C-95CD-2F7D9CF63BDA}"/>
          </ac:spMkLst>
        </pc:spChg>
        <pc:spChg chg="add mod ord">
          <ac:chgData name="Helen Evans (Institute of Management and Health)" userId="d9a8b39e-a9d4-4d81-a719-001f6364ef6d" providerId="ADAL" clId="{557203CA-1444-4A00-AEAA-971E6419AE3A}" dt="2024-03-12T17:08:50.836" v="607" actId="20577"/>
          <ac:spMkLst>
            <pc:docMk/>
            <pc:sldMk cId="2941110006" sldId="530"/>
            <ac:spMk id="5" creationId="{A1F2D604-2CAE-4FD5-9927-907C56102848}"/>
          </ac:spMkLst>
        </pc:spChg>
        <pc:spChg chg="add mod ord">
          <ac:chgData name="Helen Evans (Institute of Management and Health)" userId="d9a8b39e-a9d4-4d81-a719-001f6364ef6d" providerId="ADAL" clId="{557203CA-1444-4A00-AEAA-971E6419AE3A}" dt="2024-03-12T17:09:55.920" v="644" actId="20577"/>
          <ac:spMkLst>
            <pc:docMk/>
            <pc:sldMk cId="2941110006" sldId="530"/>
            <ac:spMk id="6" creationId="{601DEAAF-A391-40CC-B0B5-4377C1FC8D34}"/>
          </ac:spMkLst>
        </pc:spChg>
      </pc:sldChg>
      <pc:sldChg chg="addSp delSp modSp new mod modMedia modClrScheme delAnim chgLayout">
        <pc:chgData name="Helen Evans (Institute of Management and Health)" userId="d9a8b39e-a9d4-4d81-a719-001f6364ef6d" providerId="ADAL" clId="{557203CA-1444-4A00-AEAA-971E6419AE3A}" dt="2024-03-12T17:11:03.716" v="671" actId="20577"/>
        <pc:sldMkLst>
          <pc:docMk/>
          <pc:sldMk cId="28454700" sldId="531"/>
        </pc:sldMkLst>
        <pc:spChg chg="del mod ord">
          <ac:chgData name="Helen Evans (Institute of Management and Health)" userId="d9a8b39e-a9d4-4d81-a719-001f6364ef6d" providerId="ADAL" clId="{557203CA-1444-4A00-AEAA-971E6419AE3A}" dt="2024-03-12T17:10:37.112" v="649" actId="700"/>
          <ac:spMkLst>
            <pc:docMk/>
            <pc:sldMk cId="28454700" sldId="531"/>
            <ac:spMk id="2" creationId="{1D8707E5-816C-4BDF-B5B0-1C1FC07E3319}"/>
          </ac:spMkLst>
        </pc:spChg>
        <pc:spChg chg="del mod ord">
          <ac:chgData name="Helen Evans (Institute of Management and Health)" userId="d9a8b39e-a9d4-4d81-a719-001f6364ef6d" providerId="ADAL" clId="{557203CA-1444-4A00-AEAA-971E6419AE3A}" dt="2024-03-12T17:10:37.112" v="649" actId="700"/>
          <ac:spMkLst>
            <pc:docMk/>
            <pc:sldMk cId="28454700" sldId="531"/>
            <ac:spMk id="3" creationId="{4198164E-21BF-4B99-AE00-A8F9358B0B7D}"/>
          </ac:spMkLst>
        </pc:spChg>
        <pc:spChg chg="add mod ord">
          <ac:chgData name="Helen Evans (Institute of Management and Health)" userId="d9a8b39e-a9d4-4d81-a719-001f6364ef6d" providerId="ADAL" clId="{557203CA-1444-4A00-AEAA-971E6419AE3A}" dt="2024-03-12T17:11:03.716" v="671" actId="20577"/>
          <ac:spMkLst>
            <pc:docMk/>
            <pc:sldMk cId="28454700" sldId="531"/>
            <ac:spMk id="4" creationId="{0862E8E1-7C16-49F1-9660-A2BD1A00E9EF}"/>
          </ac:spMkLst>
        </pc:spChg>
        <pc:spChg chg="add del mod ord">
          <ac:chgData name="Helen Evans (Institute of Management and Health)" userId="d9a8b39e-a9d4-4d81-a719-001f6364ef6d" providerId="ADAL" clId="{557203CA-1444-4A00-AEAA-971E6419AE3A}" dt="2024-03-12T17:10:54.786" v="670" actId="26606"/>
          <ac:spMkLst>
            <pc:docMk/>
            <pc:sldMk cId="28454700" sldId="531"/>
            <ac:spMk id="5" creationId="{513CEA96-F6F7-4A90-8225-FEC590664DE7}"/>
          </ac:spMkLst>
        </pc:spChg>
        <pc:picChg chg="add del mod">
          <ac:chgData name="Helen Evans (Institute of Management and Health)" userId="d9a8b39e-a9d4-4d81-a719-001f6364ef6d" providerId="ADAL" clId="{557203CA-1444-4A00-AEAA-971E6419AE3A}" dt="2024-03-12T17:10:54.775" v="669" actId="26606"/>
          <ac:picMkLst>
            <pc:docMk/>
            <pc:sldMk cId="28454700" sldId="531"/>
            <ac:picMk id="7" creationId="{2747BF0B-8C38-EEDD-ED47-6118492CFB26}"/>
          </ac:picMkLst>
        </pc:picChg>
        <pc:picChg chg="add">
          <ac:chgData name="Helen Evans (Institute of Management and Health)" userId="d9a8b39e-a9d4-4d81-a719-001f6364ef6d" providerId="ADAL" clId="{557203CA-1444-4A00-AEAA-971E6419AE3A}" dt="2024-03-12T17:10:54.786" v="670" actId="26606"/>
          <ac:picMkLst>
            <pc:docMk/>
            <pc:sldMk cId="28454700" sldId="531"/>
            <ac:picMk id="9" creationId="{2A03FBE1-7D72-75F5-E644-05900FEDBB3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207959-857B-4ACD-8D77-B981377518E6}" type="datetimeFigureOut">
              <a:rPr lang="en-GB" smtClean="0"/>
              <a:t>19/03/2024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AF314-A75B-45A4-9903-B5B4E26D5079}" type="slidenum">
              <a:rPr lang="en-GB" smtClean="0"/>
              <a:t>‹#›</a:t>
            </a:fld>
            <a:endParaRPr lang="en-GB"/>
          </a:p>
        </p:txBody>
      </p:sp>
    </p:spTree>
    <p:extLst>
      <p:ext uri="{BB962C8B-B14F-4D97-AF65-F5344CB8AC3E}">
        <p14:creationId xmlns:p14="http://schemas.microsoft.com/office/powerpoint/2010/main" val="730470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312361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575440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684273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953344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4247725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1483664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 Put simply, ANOVA </a:t>
            </a:r>
            <a:r>
              <a:rPr lang="en-GB" b="0" i="0" dirty="0">
                <a:solidFill>
                  <a:srgbClr val="040C28"/>
                </a:solidFill>
                <a:effectLst/>
                <a:latin typeface="Google Sans"/>
              </a:rPr>
              <a:t>tells you if there are any statistical differences between the means of three or more independent groups</a:t>
            </a:r>
            <a:r>
              <a:rPr lang="en-GB" b="0" i="0" dirty="0">
                <a:solidFill>
                  <a:srgbClr val="202124"/>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5EEAF314-A75B-45A4-9903-B5B4E26D5079}" type="slidenum">
              <a:rPr lang="en-GB" smtClean="0"/>
              <a:t>19</a:t>
            </a:fld>
            <a:endParaRPr lang="en-GB"/>
          </a:p>
        </p:txBody>
      </p:sp>
    </p:spTree>
    <p:extLst>
      <p:ext uri="{BB962C8B-B14F-4D97-AF65-F5344CB8AC3E}">
        <p14:creationId xmlns:p14="http://schemas.microsoft.com/office/powerpoint/2010/main" val="2915778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196041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AF314-A75B-45A4-9903-B5B4E26D5079}" type="slidenum">
              <a:rPr lang="en-GB" smtClean="0"/>
              <a:t>27</a:t>
            </a:fld>
            <a:endParaRPr lang="en-GB"/>
          </a:p>
        </p:txBody>
      </p:sp>
    </p:spTree>
    <p:extLst>
      <p:ext uri="{BB962C8B-B14F-4D97-AF65-F5344CB8AC3E}">
        <p14:creationId xmlns:p14="http://schemas.microsoft.com/office/powerpoint/2010/main" val="1618972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makes sense because if you summarize Figure 6.1 Process of description, analysis and synthesis leading to evaluation - your findings in this chapter you will also find yourself having to repeat this summary, in whatever form, when you discuss your conclusions and recommendations in your final chapter. If you have plenty of words to spare, then there is no harm in doing both; if you are running close to your word count, then think strategically and put the summary of your findings in your Conclusion</a:t>
            </a:r>
          </a:p>
        </p:txBody>
      </p:sp>
      <p:sp>
        <p:nvSpPr>
          <p:cNvPr id="4" name="Slide Number Placeholder 3"/>
          <p:cNvSpPr>
            <a:spLocks noGrp="1"/>
          </p:cNvSpPr>
          <p:nvPr>
            <p:ph type="sldNum" sz="quarter" idx="5"/>
          </p:nvPr>
        </p:nvSpPr>
        <p:spPr/>
        <p:txBody>
          <a:bodyPr/>
          <a:lstStyle/>
          <a:p>
            <a:fld id="{5EEAF314-A75B-45A4-9903-B5B4E26D5079}" type="slidenum">
              <a:rPr lang="en-GB" smtClean="0"/>
              <a:t>28</a:t>
            </a:fld>
            <a:endParaRPr lang="en-GB"/>
          </a:p>
        </p:txBody>
      </p:sp>
    </p:spTree>
    <p:extLst>
      <p:ext uri="{BB962C8B-B14F-4D97-AF65-F5344CB8AC3E}">
        <p14:creationId xmlns:p14="http://schemas.microsoft.com/office/powerpoint/2010/main" val="3417562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AF314-A75B-45A4-9903-B5B4E26D5079}" type="slidenum">
              <a:rPr lang="en-GB" smtClean="0"/>
              <a:t>34</a:t>
            </a:fld>
            <a:endParaRPr lang="en-GB"/>
          </a:p>
        </p:txBody>
      </p:sp>
    </p:spTree>
    <p:extLst>
      <p:ext uri="{BB962C8B-B14F-4D97-AF65-F5344CB8AC3E}">
        <p14:creationId xmlns:p14="http://schemas.microsoft.com/office/powerpoint/2010/main" val="36632840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331B0EC-B8EF-4F7E-93FA-E3CCFFEA763E}" type="datetimeFigureOut">
              <a:rPr lang="en-GB" smtClean="0"/>
              <a:t>19/03/2024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349499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31B0EC-B8EF-4F7E-93FA-E3CCFFEA763E}" type="datetimeFigureOut">
              <a:rPr lang="en-GB" smtClean="0"/>
              <a:t>19/03/2024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2174596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31B0EC-B8EF-4F7E-93FA-E3CCFFEA763E}" type="datetimeFigureOut">
              <a:rPr lang="en-GB" smtClean="0"/>
              <a:t>19/03/2024</a:t>
            </a:fld>
            <a:endParaRPr lang="en-GB"/>
          </a:p>
        </p:txBody>
      </p:sp>
      <p:sp>
        <p:nvSpPr>
          <p:cNvPr id="6" name="Slide Number Placeholder 5"/>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819730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331B0EC-B8EF-4F7E-93FA-E3CCFFEA763E}" type="datetimeFigureOut">
              <a:rPr lang="en-GB" smtClean="0"/>
              <a:t>19/03/2024</a:t>
            </a:fld>
            <a:endParaRPr lang="en-GB"/>
          </a:p>
        </p:txBody>
      </p:sp>
      <p:sp>
        <p:nvSpPr>
          <p:cNvPr id="7" name="Slide Number Placeholder 6"/>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30640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331B0EC-B8EF-4F7E-93FA-E3CCFFEA763E}" type="datetimeFigureOut">
              <a:rPr lang="en-GB" smtClean="0"/>
              <a:t>19/03/2024</a:t>
            </a:fld>
            <a:endParaRPr lang="en-GB"/>
          </a:p>
        </p:txBody>
      </p:sp>
      <p:sp>
        <p:nvSpPr>
          <p:cNvPr id="9" name="Slide Number Placeholder 8"/>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576570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331B0EC-B8EF-4F7E-93FA-E3CCFFEA763E}" type="datetimeFigureOut">
              <a:rPr lang="en-GB" smtClean="0"/>
              <a:t>19/03/2024</a:t>
            </a:fld>
            <a:endParaRPr lang="en-GB"/>
          </a:p>
        </p:txBody>
      </p:sp>
      <p:sp>
        <p:nvSpPr>
          <p:cNvPr id="5" name="Slide Number Placeholder 4"/>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2236382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1B0EC-B8EF-4F7E-93FA-E3CCFFEA763E}" type="datetimeFigureOut">
              <a:rPr lang="en-GB" smtClean="0"/>
              <a:t>19/03/2024</a:t>
            </a:fld>
            <a:endParaRPr lang="en-GB"/>
          </a:p>
        </p:txBody>
      </p:sp>
      <p:sp>
        <p:nvSpPr>
          <p:cNvPr id="4" name="Slide Number Placeholder 3"/>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2502352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31B0EC-B8EF-4F7E-93FA-E3CCFFEA763E}" type="datetimeFigureOut">
              <a:rPr lang="en-GB" smtClean="0"/>
              <a:t>19/03/2024</a:t>
            </a:fld>
            <a:endParaRPr lang="en-GB"/>
          </a:p>
        </p:txBody>
      </p:sp>
      <p:sp>
        <p:nvSpPr>
          <p:cNvPr id="7" name="Slide Number Placeholder 6"/>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2796886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31B0EC-B8EF-4F7E-93FA-E3CCFFEA763E}" type="datetimeFigureOut">
              <a:rPr lang="en-GB" smtClean="0"/>
              <a:t>19/03/2024</a:t>
            </a:fld>
            <a:endParaRPr lang="en-GB"/>
          </a:p>
        </p:txBody>
      </p:sp>
      <p:sp>
        <p:nvSpPr>
          <p:cNvPr id="7" name="Slide Number Placeholder 6"/>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2847417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31B0EC-B8EF-4F7E-93FA-E3CCFFEA763E}" type="datetimeFigureOut">
              <a:rPr lang="en-GB" smtClean="0"/>
              <a:t>19/03/2024</a:t>
            </a:fld>
            <a:endParaRPr lang="en-GB"/>
          </a:p>
        </p:txBody>
      </p:sp>
      <p:sp>
        <p:nvSpPr>
          <p:cNvPr id="6" name="Slide Number Placeholder 5"/>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646628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31B0EC-B8EF-4F7E-93FA-E3CCFFEA763E}" type="datetimeFigureOut">
              <a:rPr lang="en-GB" smtClean="0"/>
              <a:t>19/03/2024</a:t>
            </a:fld>
            <a:endParaRPr lang="en-GB"/>
          </a:p>
        </p:txBody>
      </p:sp>
      <p:sp>
        <p:nvSpPr>
          <p:cNvPr id="6" name="Slide Number Placeholder 5"/>
          <p:cNvSpPr>
            <a:spLocks noGrp="1"/>
          </p:cNvSpPr>
          <p:nvPr>
            <p:ph type="sldNum" sz="quarter" idx="12"/>
          </p:nvPr>
        </p:nvSpPr>
        <p:spPr/>
        <p:txBody>
          <a:bodyPr/>
          <a:lstStyle/>
          <a:p>
            <a:fld id="{FF7B5FC8-F332-4998-9187-F8D7B2B64C45}" type="slidenum">
              <a:rPr lang="en-GB" smtClean="0"/>
              <a:t>‹#›</a:t>
            </a:fld>
            <a:endParaRPr lang="en-GB"/>
          </a:p>
        </p:txBody>
      </p:sp>
    </p:spTree>
    <p:extLst>
      <p:ext uri="{BB962C8B-B14F-4D97-AF65-F5344CB8AC3E}">
        <p14:creationId xmlns:p14="http://schemas.microsoft.com/office/powerpoint/2010/main" val="3666679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3706179030"/>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331B0EC-B8EF-4F7E-93FA-E3CCFFEA763E}" type="datetimeFigureOut">
              <a:rPr lang="en-GB" smtClean="0"/>
              <a:t>19/03/2024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F7B5FC8-F332-4998-9187-F8D7B2B64C45}" type="slidenum">
              <a:rPr lang="en-GB" smtClean="0"/>
              <a:t>‹#›</a:t>
            </a:fld>
            <a:endParaRPr lang="en-GB"/>
          </a:p>
        </p:txBody>
      </p:sp>
    </p:spTree>
    <p:extLst>
      <p:ext uri="{BB962C8B-B14F-4D97-AF65-F5344CB8AC3E}">
        <p14:creationId xmlns:p14="http://schemas.microsoft.com/office/powerpoint/2010/main" val="25180306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qualtrics.com/uk/experience-management/research/anov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78161-ACDF-4378-871C-A445F1E4B385}"/>
              </a:ext>
            </a:extLst>
          </p:cNvPr>
          <p:cNvSpPr>
            <a:spLocks noGrp="1"/>
          </p:cNvSpPr>
          <p:nvPr>
            <p:ph type="ctrTitle"/>
          </p:nvPr>
        </p:nvSpPr>
        <p:spPr/>
        <p:txBody>
          <a:bodyPr/>
          <a:lstStyle/>
          <a:p>
            <a:r>
              <a:rPr lang="en-GB" dirty="0"/>
              <a:t>DATA ANALYSIS and WRITING UP</a:t>
            </a:r>
          </a:p>
        </p:txBody>
      </p:sp>
      <p:sp>
        <p:nvSpPr>
          <p:cNvPr id="3" name="Subtitle 2">
            <a:extLst>
              <a:ext uri="{FF2B5EF4-FFF2-40B4-BE49-F238E27FC236}">
                <a16:creationId xmlns:a16="http://schemas.microsoft.com/office/drawing/2014/main" id="{A470143F-214C-46BE-91EE-E1A2FD256E56}"/>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767310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4BC51-B2A2-4299-B0C7-34466FC8F965}"/>
              </a:ext>
            </a:extLst>
          </p:cNvPr>
          <p:cNvSpPr>
            <a:spLocks noGrp="1"/>
          </p:cNvSpPr>
          <p:nvPr>
            <p:ph type="title"/>
          </p:nvPr>
        </p:nvSpPr>
        <p:spPr/>
        <p:txBody>
          <a:bodyPr/>
          <a:lstStyle/>
          <a:p>
            <a:r>
              <a:rPr lang="en-GB" dirty="0"/>
              <a:t>Session aims </a:t>
            </a:r>
          </a:p>
        </p:txBody>
      </p:sp>
      <p:sp>
        <p:nvSpPr>
          <p:cNvPr id="3" name="Content Placeholder 2">
            <a:extLst>
              <a:ext uri="{FF2B5EF4-FFF2-40B4-BE49-F238E27FC236}">
                <a16:creationId xmlns:a16="http://schemas.microsoft.com/office/drawing/2014/main" id="{FE8C5ACA-7324-49AB-9C65-2BB211A1C516}"/>
              </a:ext>
            </a:extLst>
          </p:cNvPr>
          <p:cNvSpPr>
            <a:spLocks noGrp="1"/>
          </p:cNvSpPr>
          <p:nvPr>
            <p:ph idx="1"/>
          </p:nvPr>
        </p:nvSpPr>
        <p:spPr/>
        <p:txBody>
          <a:bodyPr/>
          <a:lstStyle/>
          <a:p>
            <a:r>
              <a:rPr lang="en-GB" dirty="0"/>
              <a:t>Qualitative data analysis &amp; presentation </a:t>
            </a:r>
          </a:p>
          <a:p>
            <a:r>
              <a:rPr lang="en-GB" dirty="0"/>
              <a:t>Quantitative data analysis &amp; presentation </a:t>
            </a:r>
          </a:p>
          <a:p>
            <a:r>
              <a:rPr lang="en-GB" dirty="0"/>
              <a:t>Recommendations and conclusions </a:t>
            </a:r>
          </a:p>
          <a:p>
            <a:r>
              <a:rPr lang="en-GB" dirty="0"/>
              <a:t>Hints and tips for writing up </a:t>
            </a:r>
          </a:p>
          <a:p>
            <a:r>
              <a:rPr lang="en-GB" dirty="0"/>
              <a:t>Q &amp; A </a:t>
            </a:r>
          </a:p>
        </p:txBody>
      </p:sp>
    </p:spTree>
    <p:extLst>
      <p:ext uri="{BB962C8B-B14F-4D97-AF65-F5344CB8AC3E}">
        <p14:creationId xmlns:p14="http://schemas.microsoft.com/office/powerpoint/2010/main" val="3496537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9B6B7-A7BB-4456-A2D7-A07C32195C9D}"/>
              </a:ext>
            </a:extLst>
          </p:cNvPr>
          <p:cNvSpPr>
            <a:spLocks noGrp="1"/>
          </p:cNvSpPr>
          <p:nvPr>
            <p:ph type="title"/>
          </p:nvPr>
        </p:nvSpPr>
        <p:spPr/>
        <p:txBody>
          <a:bodyPr>
            <a:normAutofit fontScale="90000"/>
          </a:bodyPr>
          <a:lstStyle/>
          <a:p>
            <a:r>
              <a:rPr lang="en-GB" dirty="0"/>
              <a:t>You have done your qualitative research </a:t>
            </a:r>
            <a:br>
              <a:rPr lang="en-GB" dirty="0"/>
            </a:br>
            <a:r>
              <a:rPr lang="en-GB" dirty="0"/>
              <a:t>– now what?</a:t>
            </a:r>
          </a:p>
        </p:txBody>
      </p:sp>
      <p:sp>
        <p:nvSpPr>
          <p:cNvPr id="3" name="Content Placeholder 2">
            <a:extLst>
              <a:ext uri="{FF2B5EF4-FFF2-40B4-BE49-F238E27FC236}">
                <a16:creationId xmlns:a16="http://schemas.microsoft.com/office/drawing/2014/main" id="{8165FE2A-ED67-4E8C-93CF-E4F322F4AF9B}"/>
              </a:ext>
            </a:extLst>
          </p:cNvPr>
          <p:cNvSpPr>
            <a:spLocks noGrp="1"/>
          </p:cNvSpPr>
          <p:nvPr>
            <p:ph idx="1"/>
          </p:nvPr>
        </p:nvSpPr>
        <p:spPr/>
        <p:txBody>
          <a:bodyPr/>
          <a:lstStyle/>
          <a:p>
            <a:r>
              <a:rPr lang="en-GB" dirty="0"/>
              <a:t>Transcribe</a:t>
            </a:r>
          </a:p>
          <a:p>
            <a:r>
              <a:rPr lang="en-GB" dirty="0"/>
              <a:t>Analyse</a:t>
            </a:r>
          </a:p>
          <a:p>
            <a:r>
              <a:rPr lang="en-GB" dirty="0"/>
              <a:t>Discus</a:t>
            </a:r>
          </a:p>
        </p:txBody>
      </p:sp>
      <p:pic>
        <p:nvPicPr>
          <p:cNvPr id="5" name="Picture 4" descr="Head outline and magnifying glass">
            <a:extLst>
              <a:ext uri="{FF2B5EF4-FFF2-40B4-BE49-F238E27FC236}">
                <a16:creationId xmlns:a16="http://schemas.microsoft.com/office/drawing/2014/main" id="{1580FD90-0FED-456A-85C9-C88A1A5957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3492" y="2172879"/>
            <a:ext cx="2820972" cy="1880648"/>
          </a:xfrm>
          <a:prstGeom prst="rect">
            <a:avLst/>
          </a:prstGeom>
        </p:spPr>
      </p:pic>
    </p:spTree>
    <p:extLst>
      <p:ext uri="{BB962C8B-B14F-4D97-AF65-F5344CB8AC3E}">
        <p14:creationId xmlns:p14="http://schemas.microsoft.com/office/powerpoint/2010/main" val="247721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96FCF-C67D-44DF-A3CC-163B624B0CEC}"/>
              </a:ext>
            </a:extLst>
          </p:cNvPr>
          <p:cNvSpPr>
            <a:spLocks noGrp="1"/>
          </p:cNvSpPr>
          <p:nvPr>
            <p:ph type="title"/>
          </p:nvPr>
        </p:nvSpPr>
        <p:spPr/>
        <p:txBody>
          <a:bodyPr/>
          <a:lstStyle/>
          <a:p>
            <a:r>
              <a:rPr lang="en-GB" dirty="0"/>
              <a:t>Transcription </a:t>
            </a:r>
          </a:p>
        </p:txBody>
      </p:sp>
      <p:sp>
        <p:nvSpPr>
          <p:cNvPr id="3" name="Content Placeholder 2">
            <a:extLst>
              <a:ext uri="{FF2B5EF4-FFF2-40B4-BE49-F238E27FC236}">
                <a16:creationId xmlns:a16="http://schemas.microsoft.com/office/drawing/2014/main" id="{F5455FF1-5FB0-456B-995C-9A916E500A19}"/>
              </a:ext>
            </a:extLst>
          </p:cNvPr>
          <p:cNvSpPr>
            <a:spLocks noGrp="1"/>
          </p:cNvSpPr>
          <p:nvPr>
            <p:ph idx="1"/>
          </p:nvPr>
        </p:nvSpPr>
        <p:spPr/>
        <p:txBody>
          <a:bodyPr>
            <a:normAutofit fontScale="92500" lnSpcReduction="10000"/>
          </a:bodyPr>
          <a:lstStyle/>
          <a:p>
            <a:r>
              <a:rPr lang="en-GB" dirty="0"/>
              <a:t>Raw transcription – all material needs to be transcribed, as accurately as possible. Include all hesitations, repetitions etc. </a:t>
            </a:r>
          </a:p>
          <a:p>
            <a:r>
              <a:rPr lang="en-GB" dirty="0"/>
              <a:t>If not in English, translate the raw translation. Ensure that this translation is checked by a very competent speaker of both languages. </a:t>
            </a:r>
          </a:p>
          <a:p>
            <a:r>
              <a:rPr lang="en-GB" dirty="0"/>
              <a:t>Refine transcription – remove extraneous material but keep a copy </a:t>
            </a:r>
          </a:p>
          <a:p>
            <a:r>
              <a:rPr lang="en-GB" i="1" dirty="0"/>
              <a:t>E.g. allow 8 hours transcription time for 1 hour fieldwork</a:t>
            </a:r>
          </a:p>
        </p:txBody>
      </p:sp>
    </p:spTree>
    <p:extLst>
      <p:ext uri="{BB962C8B-B14F-4D97-AF65-F5344CB8AC3E}">
        <p14:creationId xmlns:p14="http://schemas.microsoft.com/office/powerpoint/2010/main" val="2795562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CF1D7-3F20-4A95-B563-246682DF2E28}"/>
              </a:ext>
            </a:extLst>
          </p:cNvPr>
          <p:cNvSpPr>
            <a:spLocks noGrp="1"/>
          </p:cNvSpPr>
          <p:nvPr>
            <p:ph type="title"/>
          </p:nvPr>
        </p:nvSpPr>
        <p:spPr/>
        <p:txBody>
          <a:bodyPr/>
          <a:lstStyle/>
          <a:p>
            <a:r>
              <a:rPr lang="en-GB" dirty="0"/>
              <a:t>Qualitative data</a:t>
            </a:r>
          </a:p>
        </p:txBody>
      </p:sp>
      <p:sp>
        <p:nvSpPr>
          <p:cNvPr id="3" name="Content Placeholder 2">
            <a:extLst>
              <a:ext uri="{FF2B5EF4-FFF2-40B4-BE49-F238E27FC236}">
                <a16:creationId xmlns:a16="http://schemas.microsoft.com/office/drawing/2014/main" id="{E7486260-63F7-40B4-8B29-B6F16DE05EB2}"/>
              </a:ext>
            </a:extLst>
          </p:cNvPr>
          <p:cNvSpPr>
            <a:spLocks noGrp="1"/>
          </p:cNvSpPr>
          <p:nvPr>
            <p:ph idx="1"/>
          </p:nvPr>
        </p:nvSpPr>
        <p:spPr/>
        <p:txBody>
          <a:bodyPr>
            <a:normAutofit fontScale="92500"/>
          </a:bodyPr>
          <a:lstStyle/>
          <a:p>
            <a:r>
              <a:rPr lang="en-GB" dirty="0"/>
              <a:t>Qual data analysts seek to describe their textual data in ways that capture the setting or people who produced this text </a:t>
            </a:r>
          </a:p>
          <a:p>
            <a:r>
              <a:rPr lang="en-GB" dirty="0"/>
              <a:t>Investigating the Social World on their own terms rather than in terms of predefined measures and hypotheses. </a:t>
            </a:r>
          </a:p>
          <a:p>
            <a:r>
              <a:rPr lang="en-GB" dirty="0"/>
              <a:t>What this means is that qualitative data analysis tends to be inductive- </a:t>
            </a:r>
          </a:p>
          <a:p>
            <a:pPr lvl="1"/>
            <a:r>
              <a:rPr lang="en-GB" dirty="0"/>
              <a:t>the analyst identifies important categories in the data, as well as patterns and relationships, through a process of discovery.</a:t>
            </a:r>
          </a:p>
        </p:txBody>
      </p:sp>
    </p:spTree>
    <p:extLst>
      <p:ext uri="{BB962C8B-B14F-4D97-AF65-F5344CB8AC3E}">
        <p14:creationId xmlns:p14="http://schemas.microsoft.com/office/powerpoint/2010/main" val="618384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552BA-49D0-423C-9DAF-9040FA3E4DB5}"/>
              </a:ext>
            </a:extLst>
          </p:cNvPr>
          <p:cNvSpPr>
            <a:spLocks noGrp="1"/>
          </p:cNvSpPr>
          <p:nvPr>
            <p:ph type="title"/>
          </p:nvPr>
        </p:nvSpPr>
        <p:spPr/>
        <p:txBody>
          <a:bodyPr/>
          <a:lstStyle/>
          <a:p>
            <a:r>
              <a:rPr lang="en-GB" dirty="0"/>
              <a:t>Analysis </a:t>
            </a:r>
          </a:p>
        </p:txBody>
      </p:sp>
      <p:sp>
        <p:nvSpPr>
          <p:cNvPr id="3" name="Content Placeholder 2">
            <a:extLst>
              <a:ext uri="{FF2B5EF4-FFF2-40B4-BE49-F238E27FC236}">
                <a16:creationId xmlns:a16="http://schemas.microsoft.com/office/drawing/2014/main" id="{5FA82380-D2FA-49F4-9F2F-6066FE9F9CEC}"/>
              </a:ext>
            </a:extLst>
          </p:cNvPr>
          <p:cNvSpPr>
            <a:spLocks noGrp="1"/>
          </p:cNvSpPr>
          <p:nvPr>
            <p:ph idx="1"/>
          </p:nvPr>
        </p:nvSpPr>
        <p:spPr/>
        <p:txBody>
          <a:bodyPr>
            <a:normAutofit lnSpcReduction="10000"/>
          </a:bodyPr>
          <a:lstStyle/>
          <a:p>
            <a:r>
              <a:rPr lang="en-GB" dirty="0"/>
              <a:t>Read through all of your material. Identify themes in your data. They may (or may not) reflect your questions. </a:t>
            </a:r>
          </a:p>
          <a:p>
            <a:r>
              <a:rPr lang="en-GB" dirty="0"/>
              <a:t>Develop a system for your themes – headings/</a:t>
            </a:r>
          </a:p>
          <a:p>
            <a:r>
              <a:rPr lang="en-GB" dirty="0"/>
              <a:t>Allocate codes to all chunks of your data which you think are relevant.. New themes/codes may emerge in the process. </a:t>
            </a:r>
          </a:p>
          <a:p>
            <a:r>
              <a:rPr lang="en-GB" dirty="0"/>
              <a:t>Always note the respondent ID with any data that you code</a:t>
            </a:r>
          </a:p>
        </p:txBody>
      </p:sp>
    </p:spTree>
    <p:extLst>
      <p:ext uri="{BB962C8B-B14F-4D97-AF65-F5344CB8AC3E}">
        <p14:creationId xmlns:p14="http://schemas.microsoft.com/office/powerpoint/2010/main" val="2023051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22648-3DFB-4CD3-BD81-B8C54BC94FCB}"/>
              </a:ext>
            </a:extLst>
          </p:cNvPr>
          <p:cNvSpPr>
            <a:spLocks noGrp="1"/>
          </p:cNvSpPr>
          <p:nvPr>
            <p:ph type="title"/>
          </p:nvPr>
        </p:nvSpPr>
        <p:spPr/>
        <p:txBody>
          <a:bodyPr/>
          <a:lstStyle/>
          <a:p>
            <a:r>
              <a:rPr lang="en-GB" dirty="0"/>
              <a:t>Analysis </a:t>
            </a:r>
          </a:p>
        </p:txBody>
      </p:sp>
      <p:sp>
        <p:nvSpPr>
          <p:cNvPr id="3" name="Content Placeholder 2">
            <a:extLst>
              <a:ext uri="{FF2B5EF4-FFF2-40B4-BE49-F238E27FC236}">
                <a16:creationId xmlns:a16="http://schemas.microsoft.com/office/drawing/2014/main" id="{A8CA3C72-D3D8-43C0-B8A8-0EC9328767F8}"/>
              </a:ext>
            </a:extLst>
          </p:cNvPr>
          <p:cNvSpPr>
            <a:spLocks noGrp="1"/>
          </p:cNvSpPr>
          <p:nvPr>
            <p:ph idx="1"/>
          </p:nvPr>
        </p:nvSpPr>
        <p:spPr/>
        <p:txBody>
          <a:bodyPr/>
          <a:lstStyle/>
          <a:p>
            <a:r>
              <a:rPr lang="en-GB" dirty="0"/>
              <a:t>Group themes together into categories (groups of related themes) </a:t>
            </a:r>
          </a:p>
          <a:p>
            <a:r>
              <a:rPr lang="en-GB" dirty="0"/>
              <a:t>Create a spreadsheet that contains your categories and themes, together with the appropriate data sections. </a:t>
            </a:r>
          </a:p>
          <a:p>
            <a:r>
              <a:rPr lang="en-GB" dirty="0"/>
              <a:t>This spreadsheet is a working document and should only be displayed as an Appendix or not at all. </a:t>
            </a:r>
          </a:p>
        </p:txBody>
      </p:sp>
    </p:spTree>
    <p:extLst>
      <p:ext uri="{BB962C8B-B14F-4D97-AF65-F5344CB8AC3E}">
        <p14:creationId xmlns:p14="http://schemas.microsoft.com/office/powerpoint/2010/main" val="1292273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AB91463-8F37-409A-9359-BF1F1D456B17}"/>
              </a:ext>
            </a:extLst>
          </p:cNvPr>
          <p:cNvSpPr txBox="1">
            <a:spLocks noGrp="1"/>
          </p:cNvSpPr>
          <p:nvPr>
            <p:ph type="title"/>
          </p:nvPr>
        </p:nvSpPr>
        <p:spPr>
          <a:xfrm>
            <a:off x="609600" y="274638"/>
            <a:ext cx="10972800" cy="1143000"/>
          </a:xfrm>
        </p:spPr>
        <p:txBody>
          <a:bodyPr anchor="ctr">
            <a:normAutofit/>
          </a:bodyPr>
          <a:lstStyle/>
          <a:p>
            <a:pPr>
              <a:lnSpc>
                <a:spcPct val="90000"/>
              </a:lnSpc>
            </a:pPr>
            <a:r>
              <a:rPr lang="en-GB" sz="3700" dirty="0"/>
              <a:t>A well-designed chart, or matrix, can facilitate the coding and categorisation process</a:t>
            </a:r>
          </a:p>
        </p:txBody>
      </p:sp>
      <p:pic>
        <p:nvPicPr>
          <p:cNvPr id="5" name="Picture 4">
            <a:extLst>
              <a:ext uri="{FF2B5EF4-FFF2-40B4-BE49-F238E27FC236}">
                <a16:creationId xmlns:a16="http://schemas.microsoft.com/office/drawing/2014/main" id="{EF1E2258-9F7E-4877-B639-053C0C9A81E2}"/>
              </a:ext>
            </a:extLst>
          </p:cNvPr>
          <p:cNvPicPr>
            <a:picLocks noChangeAspect="1"/>
          </p:cNvPicPr>
          <p:nvPr/>
        </p:nvPicPr>
        <p:blipFill>
          <a:blip r:embed="rId2"/>
          <a:stretch>
            <a:fillRect/>
          </a:stretch>
        </p:blipFill>
        <p:spPr>
          <a:xfrm>
            <a:off x="3785067" y="1600201"/>
            <a:ext cx="4621866" cy="3917032"/>
          </a:xfrm>
          <a:prstGeom prst="rect">
            <a:avLst/>
          </a:prstGeom>
          <a:noFill/>
        </p:spPr>
      </p:pic>
    </p:spTree>
    <p:extLst>
      <p:ext uri="{BB962C8B-B14F-4D97-AF65-F5344CB8AC3E}">
        <p14:creationId xmlns:p14="http://schemas.microsoft.com/office/powerpoint/2010/main" val="2583388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7037F-6158-4016-99EC-BCDDE6D0CD86}"/>
              </a:ext>
            </a:extLst>
          </p:cNvPr>
          <p:cNvSpPr>
            <a:spLocks noGrp="1"/>
          </p:cNvSpPr>
          <p:nvPr>
            <p:ph type="title"/>
          </p:nvPr>
        </p:nvSpPr>
        <p:spPr/>
        <p:txBody>
          <a:bodyPr/>
          <a:lstStyle/>
          <a:p>
            <a:r>
              <a:rPr lang="en-GB" dirty="0"/>
              <a:t>Discuss and interpret </a:t>
            </a:r>
          </a:p>
        </p:txBody>
      </p:sp>
      <p:sp>
        <p:nvSpPr>
          <p:cNvPr id="3" name="Content Placeholder 2">
            <a:extLst>
              <a:ext uri="{FF2B5EF4-FFF2-40B4-BE49-F238E27FC236}">
                <a16:creationId xmlns:a16="http://schemas.microsoft.com/office/drawing/2014/main" id="{9FE7CA9C-5C7E-4EA0-ABD6-6224C7C1BCB0}"/>
              </a:ext>
            </a:extLst>
          </p:cNvPr>
          <p:cNvSpPr>
            <a:spLocks noGrp="1"/>
          </p:cNvSpPr>
          <p:nvPr>
            <p:ph idx="1"/>
          </p:nvPr>
        </p:nvSpPr>
        <p:spPr/>
        <p:txBody>
          <a:bodyPr>
            <a:normAutofit fontScale="92500" lnSpcReduction="20000"/>
          </a:bodyPr>
          <a:lstStyle/>
          <a:p>
            <a:r>
              <a:rPr lang="en-GB" dirty="0"/>
              <a:t>Use your summary section from each theme to discuss and interpret the data. </a:t>
            </a:r>
          </a:p>
          <a:p>
            <a:r>
              <a:rPr lang="en-GB" dirty="0"/>
              <a:t>The discussion of qualitative data should ‘tell a story’ – match your discussion with your research objectives. Which findings were expected? Did they confirm existing literature? Or not? Are they entirely new? Refer back to the literature. </a:t>
            </a:r>
          </a:p>
          <a:p>
            <a:r>
              <a:rPr lang="en-GB" dirty="0"/>
              <a:t>If appropriate, develop a framework out of your categories and themes that reflects the relationships of themes in your data. </a:t>
            </a:r>
          </a:p>
        </p:txBody>
      </p:sp>
    </p:spTree>
    <p:extLst>
      <p:ext uri="{BB962C8B-B14F-4D97-AF65-F5344CB8AC3E}">
        <p14:creationId xmlns:p14="http://schemas.microsoft.com/office/powerpoint/2010/main" val="3411796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1D5BC-4D4C-4354-94A5-4D5C968F95FA}"/>
              </a:ext>
            </a:extLst>
          </p:cNvPr>
          <p:cNvSpPr>
            <a:spLocks noGrp="1"/>
          </p:cNvSpPr>
          <p:nvPr>
            <p:ph type="title"/>
          </p:nvPr>
        </p:nvSpPr>
        <p:spPr/>
        <p:txBody>
          <a:bodyPr/>
          <a:lstStyle/>
          <a:p>
            <a:r>
              <a:rPr lang="en-GB" dirty="0"/>
              <a:t>Formalities of qualitative data analysis </a:t>
            </a:r>
          </a:p>
        </p:txBody>
      </p:sp>
      <p:sp>
        <p:nvSpPr>
          <p:cNvPr id="3" name="Content Placeholder 2">
            <a:extLst>
              <a:ext uri="{FF2B5EF4-FFF2-40B4-BE49-F238E27FC236}">
                <a16:creationId xmlns:a16="http://schemas.microsoft.com/office/drawing/2014/main" id="{A05703CA-473D-449C-A6EB-5BB533450425}"/>
              </a:ext>
            </a:extLst>
          </p:cNvPr>
          <p:cNvSpPr>
            <a:spLocks noGrp="1"/>
          </p:cNvSpPr>
          <p:nvPr>
            <p:ph idx="1"/>
          </p:nvPr>
        </p:nvSpPr>
        <p:spPr/>
        <p:txBody>
          <a:bodyPr>
            <a:normAutofit fontScale="92500" lnSpcReduction="20000"/>
          </a:bodyPr>
          <a:lstStyle/>
          <a:p>
            <a:r>
              <a:rPr lang="en-GB" dirty="0"/>
              <a:t>The findings should include the presentation of selected interview excerpts – presented indented and single spaced. </a:t>
            </a:r>
          </a:p>
          <a:p>
            <a:r>
              <a:rPr lang="en-GB" dirty="0"/>
              <a:t>All interview excerpts need to be identified by respondent (R1, R2, etc.) </a:t>
            </a:r>
          </a:p>
          <a:p>
            <a:r>
              <a:rPr lang="en-GB" dirty="0"/>
              <a:t> There should be a table with demographic information of the respondents. This can be included in an Appendix. </a:t>
            </a:r>
          </a:p>
          <a:p>
            <a:r>
              <a:rPr lang="en-GB" dirty="0"/>
              <a:t>A copy of the research instrument needs to be provided in an Appendix. If another language was used, both the original and the English versions need to be provide</a:t>
            </a:r>
          </a:p>
        </p:txBody>
      </p:sp>
    </p:spTree>
    <p:extLst>
      <p:ext uri="{BB962C8B-B14F-4D97-AF65-F5344CB8AC3E}">
        <p14:creationId xmlns:p14="http://schemas.microsoft.com/office/powerpoint/2010/main" val="3852105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53860"/>
            <a:ext cx="8229600" cy="694278"/>
          </a:xfrm>
        </p:spPr>
        <p:txBody>
          <a:bodyPr anchor="ctr"/>
          <a:lstStyle/>
          <a:p>
            <a:r>
              <a:rPr lang="en-US" sz="3200" dirty="0"/>
              <a:t>Aids to help your analysis </a:t>
            </a:r>
            <a:endParaRPr lang="en-US" sz="3200" b="1" dirty="0"/>
          </a:p>
        </p:txBody>
      </p:sp>
      <p:sp>
        <p:nvSpPr>
          <p:cNvPr id="3" name="Learning Objective List"/>
          <p:cNvSpPr>
            <a:spLocks noGrp="1"/>
          </p:cNvSpPr>
          <p:nvPr>
            <p:ph idx="1"/>
          </p:nvPr>
        </p:nvSpPr>
        <p:spPr>
          <a:xfrm>
            <a:off x="1972063" y="1371601"/>
            <a:ext cx="8229600" cy="3400423"/>
          </a:xfrm>
        </p:spPr>
        <p:txBody>
          <a:bodyPr/>
          <a:lstStyle/>
          <a:p>
            <a:pPr marL="257175" indent="-257175">
              <a:spcBef>
                <a:spcPts val="600"/>
              </a:spcBef>
              <a:buSzPct val="100000"/>
            </a:pPr>
            <a:r>
              <a:rPr lang="en-US" sz="2800" dirty="0"/>
              <a:t>Interim or progress summaries</a:t>
            </a:r>
          </a:p>
          <a:p>
            <a:pPr marL="257175" indent="-257175">
              <a:spcBef>
                <a:spcPts val="600"/>
              </a:spcBef>
              <a:buSzPct val="100000"/>
            </a:pPr>
            <a:r>
              <a:rPr lang="en-US" sz="2800" dirty="0"/>
              <a:t>transcript summaries</a:t>
            </a:r>
          </a:p>
          <a:p>
            <a:pPr marL="257175" indent="-257175">
              <a:spcBef>
                <a:spcPts val="600"/>
              </a:spcBef>
              <a:buSzPct val="100000"/>
            </a:pPr>
            <a:r>
              <a:rPr lang="en-US" sz="2800" dirty="0"/>
              <a:t>document summaries</a:t>
            </a:r>
          </a:p>
          <a:p>
            <a:pPr marL="257175" indent="-257175">
              <a:spcBef>
                <a:spcPts val="600"/>
              </a:spcBef>
              <a:buSzPct val="100000"/>
            </a:pPr>
            <a:r>
              <a:rPr lang="en-US" sz="2800" dirty="0"/>
              <a:t>self-memo;</a:t>
            </a:r>
          </a:p>
          <a:p>
            <a:pPr marL="257175" indent="-257175">
              <a:spcBef>
                <a:spcPts val="600"/>
              </a:spcBef>
              <a:buSzPct val="100000"/>
            </a:pPr>
            <a:r>
              <a:rPr lang="en-US" sz="2800" dirty="0"/>
              <a:t>research notebook</a:t>
            </a:r>
          </a:p>
          <a:p>
            <a:pPr marL="257175" indent="-257175">
              <a:spcBef>
                <a:spcPts val="600"/>
              </a:spcBef>
              <a:buSzPct val="100000"/>
            </a:pPr>
            <a:r>
              <a:rPr lang="en-US" sz="2800" dirty="0"/>
              <a:t>reflective diary or journal</a:t>
            </a:r>
          </a:p>
          <a:p>
            <a:pPr marL="0" indent="0">
              <a:spcBef>
                <a:spcPts val="600"/>
              </a:spcBef>
              <a:buSzPct val="100000"/>
              <a:buNone/>
            </a:pPr>
            <a:endParaRPr lang="en-US" sz="2800" dirty="0"/>
          </a:p>
          <a:p>
            <a:pPr marL="0" indent="0">
              <a:spcBef>
                <a:spcPts val="600"/>
              </a:spcBef>
              <a:buSzPct val="100000"/>
              <a:buNone/>
            </a:pPr>
            <a:endParaRPr lang="en-US" sz="2800" dirty="0"/>
          </a:p>
        </p:txBody>
      </p:sp>
    </p:spTree>
    <p:extLst>
      <p:ext uri="{BB962C8B-B14F-4D97-AF65-F5344CB8AC3E}">
        <p14:creationId xmlns:p14="http://schemas.microsoft.com/office/powerpoint/2010/main" val="3411978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53860"/>
            <a:ext cx="8229600" cy="694278"/>
          </a:xfrm>
        </p:spPr>
        <p:txBody>
          <a:bodyPr anchor="ctr"/>
          <a:lstStyle/>
          <a:p>
            <a:r>
              <a:rPr lang="en-US" sz="3200" dirty="0"/>
              <a:t>Uses of thematic analysis </a:t>
            </a:r>
            <a:endParaRPr lang="en-US" sz="3200" b="1" dirty="0"/>
          </a:p>
        </p:txBody>
      </p:sp>
      <p:sp>
        <p:nvSpPr>
          <p:cNvPr id="3" name="Learning Objective List"/>
          <p:cNvSpPr>
            <a:spLocks noGrp="1"/>
          </p:cNvSpPr>
          <p:nvPr>
            <p:ph idx="1"/>
          </p:nvPr>
        </p:nvSpPr>
        <p:spPr>
          <a:xfrm>
            <a:off x="923827" y="1371897"/>
            <a:ext cx="9325073" cy="4581131"/>
          </a:xfrm>
        </p:spPr>
        <p:txBody>
          <a:bodyPr/>
          <a:lstStyle/>
          <a:p>
            <a:pPr marL="257175" indent="-257175">
              <a:spcBef>
                <a:spcPts val="600"/>
              </a:spcBef>
              <a:buSzPct val="100000"/>
            </a:pPr>
            <a:r>
              <a:rPr lang="en-US" sz="2600" dirty="0"/>
              <a:t>comprehend often large and disparate amounts of qualitative data</a:t>
            </a:r>
          </a:p>
          <a:p>
            <a:pPr marL="257175" indent="-257175">
              <a:spcBef>
                <a:spcPts val="600"/>
              </a:spcBef>
              <a:buSzPct val="100000"/>
            </a:pPr>
            <a:r>
              <a:rPr lang="en-US" sz="2600" dirty="0"/>
              <a:t>integrate related data drawn from different transcripts and notes</a:t>
            </a:r>
          </a:p>
          <a:p>
            <a:pPr marL="257175" indent="-257175">
              <a:spcBef>
                <a:spcPts val="600"/>
              </a:spcBef>
              <a:buSzPct val="100000"/>
            </a:pPr>
            <a:r>
              <a:rPr lang="en-US" sz="2600" dirty="0"/>
              <a:t>identify key themes or patterns from a data set for further exploration</a:t>
            </a:r>
          </a:p>
          <a:p>
            <a:pPr marL="257175" indent="-257175">
              <a:spcBef>
                <a:spcPts val="600"/>
              </a:spcBef>
              <a:buSzPct val="100000"/>
            </a:pPr>
            <a:r>
              <a:rPr lang="en-US" sz="2600" dirty="0"/>
              <a:t>produce a thematic description of these data; and/or</a:t>
            </a:r>
          </a:p>
          <a:p>
            <a:pPr marL="257175" indent="-257175">
              <a:spcBef>
                <a:spcPts val="600"/>
              </a:spcBef>
              <a:buSzPct val="100000"/>
            </a:pPr>
            <a:r>
              <a:rPr lang="en-US" sz="2600" dirty="0"/>
              <a:t>develop and test explanations and theories based on apparent thematic patterns or relationships</a:t>
            </a:r>
          </a:p>
          <a:p>
            <a:pPr marL="257175" indent="-257175">
              <a:spcBef>
                <a:spcPts val="600"/>
              </a:spcBef>
              <a:buSzPct val="100000"/>
            </a:pPr>
            <a:r>
              <a:rPr lang="en-US" sz="2600" dirty="0"/>
              <a:t>draw and verify conclusions</a:t>
            </a:r>
          </a:p>
          <a:p>
            <a:pPr marL="0" indent="0">
              <a:spcBef>
                <a:spcPts val="600"/>
              </a:spcBef>
              <a:buSzPct val="100000"/>
              <a:buNone/>
            </a:pPr>
            <a:endParaRPr lang="en-US" sz="2600" dirty="0"/>
          </a:p>
          <a:p>
            <a:pPr marL="0" indent="0">
              <a:spcBef>
                <a:spcPts val="600"/>
              </a:spcBef>
              <a:buSzPct val="100000"/>
              <a:buNone/>
            </a:pPr>
            <a:endParaRPr lang="en-US" sz="2600" dirty="0"/>
          </a:p>
        </p:txBody>
      </p:sp>
    </p:spTree>
    <p:extLst>
      <p:ext uri="{BB962C8B-B14F-4D97-AF65-F5344CB8AC3E}">
        <p14:creationId xmlns:p14="http://schemas.microsoft.com/office/powerpoint/2010/main" val="2770604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44433"/>
            <a:ext cx="8229600" cy="694278"/>
          </a:xfrm>
        </p:spPr>
        <p:txBody>
          <a:bodyPr anchor="ctr"/>
          <a:lstStyle/>
          <a:p>
            <a:r>
              <a:rPr lang="en-US" sz="3200" dirty="0"/>
              <a:t>Thematic analysis process </a:t>
            </a:r>
            <a:endParaRPr lang="en-US" sz="3200" b="1" dirty="0"/>
          </a:p>
        </p:txBody>
      </p:sp>
      <p:sp>
        <p:nvSpPr>
          <p:cNvPr id="3" name="Learning Objective List"/>
          <p:cNvSpPr>
            <a:spLocks noGrp="1"/>
          </p:cNvSpPr>
          <p:nvPr>
            <p:ph idx="1"/>
          </p:nvPr>
        </p:nvSpPr>
        <p:spPr>
          <a:xfrm>
            <a:off x="1972063" y="1371601"/>
            <a:ext cx="8229600" cy="3400423"/>
          </a:xfrm>
        </p:spPr>
        <p:txBody>
          <a:bodyPr/>
          <a:lstStyle/>
          <a:p>
            <a:pPr marL="257175" indent="-257175">
              <a:spcBef>
                <a:spcPts val="600"/>
              </a:spcBef>
              <a:buSzPct val="100000"/>
            </a:pPr>
            <a:r>
              <a:rPr lang="en-US" sz="2800" dirty="0"/>
              <a:t>data </a:t>
            </a:r>
            <a:r>
              <a:rPr lang="en-US" sz="2800" dirty="0" err="1"/>
              <a:t>familiarisation</a:t>
            </a:r>
            <a:endParaRPr lang="en-US" sz="2800" dirty="0"/>
          </a:p>
          <a:p>
            <a:pPr marL="257175" indent="-257175">
              <a:spcBef>
                <a:spcPts val="600"/>
              </a:spcBef>
              <a:buSzPct val="100000"/>
            </a:pPr>
            <a:r>
              <a:rPr lang="en-US" sz="2800" dirty="0"/>
              <a:t>data coding </a:t>
            </a:r>
            <a:r>
              <a:rPr lang="en-US" sz="2000" i="1" dirty="0"/>
              <a:t>(not usual at PG level)</a:t>
            </a:r>
            <a:endParaRPr lang="en-US" sz="2800" i="1" dirty="0"/>
          </a:p>
          <a:p>
            <a:pPr marL="257175" indent="-257175">
              <a:spcBef>
                <a:spcPts val="600"/>
              </a:spcBef>
              <a:buSzPct val="100000"/>
            </a:pPr>
            <a:r>
              <a:rPr lang="en-US" sz="2800" dirty="0"/>
              <a:t>initial theme generation</a:t>
            </a:r>
          </a:p>
          <a:p>
            <a:pPr marL="257175" indent="-257175">
              <a:spcBef>
                <a:spcPts val="600"/>
              </a:spcBef>
              <a:buSzPct val="100000"/>
            </a:pPr>
            <a:r>
              <a:rPr lang="en-US" sz="2800" dirty="0"/>
              <a:t>theme development and review</a:t>
            </a:r>
          </a:p>
          <a:p>
            <a:pPr marL="257175" indent="-257175">
              <a:spcBef>
                <a:spcPts val="600"/>
              </a:spcBef>
              <a:buSzPct val="100000"/>
            </a:pPr>
            <a:r>
              <a:rPr lang="en-US" sz="2800" dirty="0"/>
              <a:t>theme refining, defining and naming</a:t>
            </a:r>
          </a:p>
          <a:p>
            <a:pPr marL="257175" indent="-257175">
              <a:spcBef>
                <a:spcPts val="600"/>
              </a:spcBef>
              <a:buSzPct val="100000"/>
            </a:pPr>
            <a:r>
              <a:rPr lang="en-US" sz="2800" dirty="0"/>
              <a:t>(writing up)</a:t>
            </a:r>
          </a:p>
          <a:p>
            <a:pPr marL="0" indent="0">
              <a:spcBef>
                <a:spcPts val="600"/>
              </a:spcBef>
              <a:buSzPct val="100000"/>
              <a:buNone/>
            </a:pPr>
            <a:endParaRPr lang="en-US" sz="2800" dirty="0"/>
          </a:p>
          <a:p>
            <a:pPr marL="0" indent="0">
              <a:spcBef>
                <a:spcPts val="600"/>
              </a:spcBef>
              <a:buSzPct val="100000"/>
              <a:buNone/>
            </a:pPr>
            <a:endParaRPr lang="en-US" sz="2800" dirty="0"/>
          </a:p>
        </p:txBody>
      </p:sp>
    </p:spTree>
    <p:extLst>
      <p:ext uri="{BB962C8B-B14F-4D97-AF65-F5344CB8AC3E}">
        <p14:creationId xmlns:p14="http://schemas.microsoft.com/office/powerpoint/2010/main" val="964242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59119" y="1027248"/>
            <a:ext cx="7523620" cy="5308642"/>
          </a:xfrm>
          <a:prstGeom prst="rect">
            <a:avLst/>
          </a:prstGeom>
        </p:spPr>
      </p:pic>
      <p:sp>
        <p:nvSpPr>
          <p:cNvPr id="2" name="Learning Objectives">
            <a:extLst>
              <a:ext uri="{FF2B5EF4-FFF2-40B4-BE49-F238E27FC236}">
                <a16:creationId xmlns:a16="http://schemas.microsoft.com/office/drawing/2014/main" id="{5F697B8B-B606-D088-65F3-A99D3FED06D3}"/>
              </a:ext>
            </a:extLst>
          </p:cNvPr>
          <p:cNvSpPr txBox="1">
            <a:spLocks/>
          </p:cNvSpPr>
          <p:nvPr/>
        </p:nvSpPr>
        <p:spPr>
          <a:xfrm>
            <a:off x="1962538" y="342900"/>
            <a:ext cx="8229600" cy="694278"/>
          </a:xfrm>
          <a:prstGeom prst="rect">
            <a:avLst/>
          </a:prstGeom>
        </p:spPr>
        <p:txBody>
          <a:bodyPr vert="horz" lIns="0" tIns="0" rIns="0" bIns="0" rtlCol="0" anchor="ctr">
            <a:noAutofit/>
          </a:bodyPr>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pPr defTabSz="457200" eaLnBrk="0" fontAlgn="base" hangingPunct="0">
              <a:spcBef>
                <a:spcPct val="30000"/>
              </a:spcBef>
              <a:spcAft>
                <a:spcPct val="0"/>
              </a:spcAft>
              <a:defRPr/>
            </a:pPr>
            <a:r>
              <a:rPr lang="en-US" sz="3200" dirty="0"/>
              <a:t>Data structure diagram (extract)</a:t>
            </a:r>
            <a:endParaRPr lang="en-US" sz="1100" b="0" dirty="0"/>
          </a:p>
        </p:txBody>
      </p:sp>
    </p:spTree>
    <p:extLst>
      <p:ext uri="{BB962C8B-B14F-4D97-AF65-F5344CB8AC3E}">
        <p14:creationId xmlns:p14="http://schemas.microsoft.com/office/powerpoint/2010/main" val="1560011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96902"/>
            <a:ext cx="8229600" cy="1065010"/>
          </a:xfrm>
        </p:spPr>
        <p:txBody>
          <a:bodyPr anchor="ctr">
            <a:normAutofit fontScale="90000"/>
          </a:bodyPr>
          <a:lstStyle/>
          <a:p>
            <a:r>
              <a:rPr lang="en-US" sz="3200" dirty="0"/>
              <a:t>Template analysis: ways of re-</a:t>
            </a:r>
            <a:r>
              <a:rPr lang="en-US" sz="3200" dirty="0" err="1"/>
              <a:t>organising</a:t>
            </a:r>
            <a:r>
              <a:rPr lang="en-US" sz="3200" dirty="0"/>
              <a:t> a template </a:t>
            </a:r>
            <a:endParaRPr lang="en-US" sz="3200" b="1" dirty="0"/>
          </a:p>
        </p:txBody>
      </p:sp>
      <p:sp>
        <p:nvSpPr>
          <p:cNvPr id="3" name="Learning Objective List"/>
          <p:cNvSpPr>
            <a:spLocks noGrp="1"/>
          </p:cNvSpPr>
          <p:nvPr>
            <p:ph idx="1"/>
          </p:nvPr>
        </p:nvSpPr>
        <p:spPr>
          <a:xfrm>
            <a:off x="546755" y="1686316"/>
            <a:ext cx="9654908" cy="3400423"/>
          </a:xfrm>
        </p:spPr>
        <p:txBody>
          <a:bodyPr>
            <a:normAutofit/>
          </a:bodyPr>
          <a:lstStyle/>
          <a:p>
            <a:pPr marL="257175" indent="-257175">
              <a:spcBef>
                <a:spcPts val="600"/>
              </a:spcBef>
              <a:buSzPct val="100000"/>
            </a:pPr>
            <a:r>
              <a:rPr lang="en-US" sz="2000" dirty="0"/>
              <a:t>Insertion of a new code or theme into the hierarchy as the result of a relevant issue being identified through data collection for which there is no existing code or theme. </a:t>
            </a:r>
          </a:p>
          <a:p>
            <a:pPr marL="257175" indent="-257175">
              <a:spcBef>
                <a:spcPts val="600"/>
              </a:spcBef>
              <a:buSzPct val="100000"/>
            </a:pPr>
            <a:r>
              <a:rPr lang="en-US" sz="2000" dirty="0"/>
              <a:t>Deletion of a code or theme from the hierarchy if it is not needed.</a:t>
            </a:r>
          </a:p>
          <a:p>
            <a:pPr marL="257175" indent="-257175">
              <a:spcBef>
                <a:spcPts val="600"/>
              </a:spcBef>
              <a:buSzPct val="100000"/>
            </a:pPr>
            <a:r>
              <a:rPr lang="en-US" sz="2000" dirty="0"/>
              <a:t>Merging codes or themes that were originally considered distinctive.</a:t>
            </a:r>
          </a:p>
          <a:p>
            <a:pPr marL="257175" indent="-257175">
              <a:spcBef>
                <a:spcPts val="600"/>
              </a:spcBef>
              <a:buSzPct val="100000"/>
            </a:pPr>
            <a:r>
              <a:rPr lang="en-US" sz="2000" dirty="0"/>
              <a:t>Altering the classification of codes or themes, so that some are promoted to a higher level in the coding template, while others may be demoted.</a:t>
            </a:r>
          </a:p>
          <a:p>
            <a:pPr marL="257175" indent="-257175">
              <a:spcBef>
                <a:spcPts val="600"/>
              </a:spcBef>
              <a:buSzPct val="100000"/>
            </a:pPr>
            <a:r>
              <a:rPr lang="en-US" sz="2000" dirty="0"/>
              <a:t>Changing the scope of a code or theme. Inserted, deleted, merged and altered codes or themes may have implications for others in the coding template. </a:t>
            </a:r>
          </a:p>
          <a:p>
            <a:pPr marL="0" indent="0">
              <a:spcBef>
                <a:spcPts val="600"/>
              </a:spcBef>
              <a:buSzPct val="100000"/>
              <a:buNone/>
            </a:pPr>
            <a:endParaRPr lang="en-US" sz="2000" dirty="0"/>
          </a:p>
          <a:p>
            <a:pPr marL="0" indent="0">
              <a:spcBef>
                <a:spcPts val="600"/>
              </a:spcBef>
              <a:buSzPct val="100000"/>
              <a:buNone/>
            </a:pPr>
            <a:endParaRPr lang="en-US" sz="2000" dirty="0"/>
          </a:p>
        </p:txBody>
      </p:sp>
    </p:spTree>
    <p:extLst>
      <p:ext uri="{BB962C8B-B14F-4D97-AF65-F5344CB8AC3E}">
        <p14:creationId xmlns:p14="http://schemas.microsoft.com/office/powerpoint/2010/main" val="3362517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44433"/>
            <a:ext cx="8229600" cy="694278"/>
          </a:xfrm>
        </p:spPr>
        <p:txBody>
          <a:bodyPr anchor="ctr"/>
          <a:lstStyle/>
          <a:p>
            <a:r>
              <a:rPr lang="en-US" sz="3200" dirty="0"/>
              <a:t>Deductive explanation building procedure</a:t>
            </a:r>
            <a:endParaRPr lang="en-US" sz="3200" b="1" dirty="0"/>
          </a:p>
        </p:txBody>
      </p:sp>
      <p:sp>
        <p:nvSpPr>
          <p:cNvPr id="3" name="Learning Objective List"/>
          <p:cNvSpPr>
            <a:spLocks noGrp="1"/>
          </p:cNvSpPr>
          <p:nvPr>
            <p:ph idx="1"/>
          </p:nvPr>
        </p:nvSpPr>
        <p:spPr>
          <a:xfrm>
            <a:off x="829559" y="1399594"/>
            <a:ext cx="9372104" cy="3869990"/>
          </a:xfrm>
        </p:spPr>
        <p:txBody>
          <a:bodyPr>
            <a:normAutofit lnSpcReduction="10000"/>
          </a:bodyPr>
          <a:lstStyle/>
          <a:p>
            <a:pPr marL="257175" indent="-257175">
              <a:spcBef>
                <a:spcPts val="600"/>
              </a:spcBef>
              <a:buSzPct val="100000"/>
            </a:pPr>
            <a:r>
              <a:rPr lang="en-US" sz="2200" dirty="0"/>
              <a:t>Devise a theoretically based proposition, which you seek to test.</a:t>
            </a:r>
          </a:p>
          <a:p>
            <a:pPr marL="257175" indent="-257175">
              <a:spcBef>
                <a:spcPts val="600"/>
              </a:spcBef>
              <a:buSzPct val="100000"/>
            </a:pPr>
            <a:r>
              <a:rPr lang="en-US" sz="2200" dirty="0"/>
              <a:t>Undertake data collection using an initial, purposive case study to compare the findings in relation to your theoretically based proposition.</a:t>
            </a:r>
          </a:p>
          <a:p>
            <a:pPr marL="257175" indent="-257175">
              <a:spcBef>
                <a:spcPts val="600"/>
              </a:spcBef>
              <a:buSzPct val="100000"/>
            </a:pPr>
            <a:r>
              <a:rPr lang="en-US" sz="2200" dirty="0"/>
              <a:t>Where necessary, amend the theoretically based proposition in the light of the findings from the initial case study.</a:t>
            </a:r>
          </a:p>
          <a:p>
            <a:pPr marL="257175" indent="-257175">
              <a:spcBef>
                <a:spcPts val="600"/>
              </a:spcBef>
              <a:buSzPct val="100000"/>
            </a:pPr>
            <a:r>
              <a:rPr lang="en-US" sz="2200" dirty="0"/>
              <a:t>Select a further, purposive case study to undertake a further round of data collection in order to compare the findings to your revised proposition.</a:t>
            </a:r>
          </a:p>
          <a:p>
            <a:pPr marL="257175" indent="-257175">
              <a:spcBef>
                <a:spcPts val="600"/>
              </a:spcBef>
              <a:buSzPct val="100000"/>
            </a:pPr>
            <a:r>
              <a:rPr lang="en-US" sz="2200" dirty="0"/>
              <a:t>Where necessary, further amend the revised proposition in the light of the findings from the second case study.</a:t>
            </a:r>
          </a:p>
          <a:p>
            <a:pPr marL="257175" indent="-257175">
              <a:spcBef>
                <a:spcPts val="600"/>
              </a:spcBef>
              <a:buSzPct val="100000"/>
            </a:pPr>
            <a:r>
              <a:rPr lang="en-US" sz="2200" dirty="0"/>
              <a:t>Undertake further iterations until a satisfactory explanation is derived.</a:t>
            </a:r>
          </a:p>
          <a:p>
            <a:pPr marL="257175" indent="-257175">
              <a:spcBef>
                <a:spcPts val="600"/>
              </a:spcBef>
              <a:buSzPct val="100000"/>
            </a:pPr>
            <a:endParaRPr lang="en-US" sz="2200" dirty="0"/>
          </a:p>
          <a:p>
            <a:pPr marL="0" indent="0">
              <a:spcBef>
                <a:spcPts val="600"/>
              </a:spcBef>
              <a:buSzPct val="100000"/>
              <a:buNone/>
            </a:pPr>
            <a:endParaRPr lang="en-US" sz="2200" dirty="0"/>
          </a:p>
          <a:p>
            <a:pPr marL="0" indent="0">
              <a:spcBef>
                <a:spcPts val="600"/>
              </a:spcBef>
              <a:buSzPct val="100000"/>
              <a:buNone/>
            </a:pPr>
            <a:endParaRPr lang="en-US" sz="2200" dirty="0"/>
          </a:p>
        </p:txBody>
      </p:sp>
    </p:spTree>
    <p:extLst>
      <p:ext uri="{BB962C8B-B14F-4D97-AF65-F5344CB8AC3E}">
        <p14:creationId xmlns:p14="http://schemas.microsoft.com/office/powerpoint/2010/main" val="3344721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1A72-D5F8-416B-9917-2C5B1665B05C}"/>
              </a:ext>
            </a:extLst>
          </p:cNvPr>
          <p:cNvSpPr>
            <a:spLocks noGrp="1"/>
          </p:cNvSpPr>
          <p:nvPr>
            <p:ph type="title"/>
          </p:nvPr>
        </p:nvSpPr>
        <p:spPr/>
        <p:txBody>
          <a:bodyPr/>
          <a:lstStyle/>
          <a:p>
            <a:r>
              <a:rPr lang="en-GB" dirty="0"/>
              <a:t>Quantitative Analysis</a:t>
            </a:r>
          </a:p>
        </p:txBody>
      </p:sp>
      <p:sp>
        <p:nvSpPr>
          <p:cNvPr id="5" name="Text Placeholder 4">
            <a:extLst>
              <a:ext uri="{FF2B5EF4-FFF2-40B4-BE49-F238E27FC236}">
                <a16:creationId xmlns:a16="http://schemas.microsoft.com/office/drawing/2014/main" id="{26B2CC33-487E-418D-9CFF-3E0CDF78AB4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899876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F02E29-5EE6-4606-B767-27DFAD06DD40}"/>
              </a:ext>
            </a:extLst>
          </p:cNvPr>
          <p:cNvSpPr>
            <a:spLocks noGrp="1"/>
          </p:cNvSpPr>
          <p:nvPr>
            <p:ph type="title"/>
          </p:nvPr>
        </p:nvSpPr>
        <p:spPr/>
        <p:txBody>
          <a:bodyPr/>
          <a:lstStyle/>
          <a:p>
            <a:r>
              <a:rPr lang="en-GB" dirty="0"/>
              <a:t>You have done your survey – now what?</a:t>
            </a:r>
          </a:p>
        </p:txBody>
      </p:sp>
      <p:sp>
        <p:nvSpPr>
          <p:cNvPr id="5" name="Content Placeholder 4">
            <a:extLst>
              <a:ext uri="{FF2B5EF4-FFF2-40B4-BE49-F238E27FC236}">
                <a16:creationId xmlns:a16="http://schemas.microsoft.com/office/drawing/2014/main" id="{B7F453B8-D6D5-45E1-8E03-DC6EB0A505AC}"/>
              </a:ext>
            </a:extLst>
          </p:cNvPr>
          <p:cNvSpPr>
            <a:spLocks noGrp="1"/>
          </p:cNvSpPr>
          <p:nvPr>
            <p:ph idx="1"/>
          </p:nvPr>
        </p:nvSpPr>
        <p:spPr/>
        <p:txBody>
          <a:bodyPr/>
          <a:lstStyle/>
          <a:p>
            <a:r>
              <a:rPr lang="en-GB" dirty="0"/>
              <a:t>Successful quantitative analysis is based on good survey design </a:t>
            </a:r>
          </a:p>
          <a:p>
            <a:pPr marL="0" indent="0" algn="ctr">
              <a:buNone/>
            </a:pPr>
            <a:r>
              <a:rPr lang="en-GB" b="1" dirty="0"/>
              <a:t>Rubbish in – &gt; rubbish out ! </a:t>
            </a:r>
          </a:p>
          <a:p>
            <a:pPr marL="0" indent="0" algn="ctr">
              <a:buNone/>
            </a:pPr>
            <a:endParaRPr lang="en-GB" b="1" dirty="0"/>
          </a:p>
        </p:txBody>
      </p:sp>
      <p:pic>
        <p:nvPicPr>
          <p:cNvPr id="7" name="Picture 6">
            <a:extLst>
              <a:ext uri="{FF2B5EF4-FFF2-40B4-BE49-F238E27FC236}">
                <a16:creationId xmlns:a16="http://schemas.microsoft.com/office/drawing/2014/main" id="{63B1315C-8921-48BF-9E9B-29769D27E934}"/>
              </a:ext>
            </a:extLst>
          </p:cNvPr>
          <p:cNvPicPr>
            <a:picLocks noChangeAspect="1"/>
          </p:cNvPicPr>
          <p:nvPr/>
        </p:nvPicPr>
        <p:blipFill rotWithShape="1">
          <a:blip r:embed="rId2"/>
          <a:srcRect l="4158" t="1" b="64"/>
          <a:stretch/>
        </p:blipFill>
        <p:spPr>
          <a:xfrm>
            <a:off x="4415843" y="3558717"/>
            <a:ext cx="3360314" cy="1993435"/>
          </a:xfrm>
          <a:prstGeom prst="rect">
            <a:avLst/>
          </a:prstGeom>
        </p:spPr>
      </p:pic>
    </p:spTree>
    <p:extLst>
      <p:ext uri="{BB962C8B-B14F-4D97-AF65-F5344CB8AC3E}">
        <p14:creationId xmlns:p14="http://schemas.microsoft.com/office/powerpoint/2010/main" val="103519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10AEC-2A1F-4D4D-A8F1-3F169C9F3D83}"/>
              </a:ext>
            </a:extLst>
          </p:cNvPr>
          <p:cNvSpPr>
            <a:spLocks noGrp="1"/>
          </p:cNvSpPr>
          <p:nvPr>
            <p:ph type="title"/>
          </p:nvPr>
        </p:nvSpPr>
        <p:spPr/>
        <p:txBody>
          <a:bodyPr>
            <a:normAutofit fontScale="90000"/>
          </a:bodyPr>
          <a:lstStyle/>
          <a:p>
            <a:r>
              <a:rPr lang="en-GB" dirty="0"/>
              <a:t>This means… </a:t>
            </a:r>
            <a:br>
              <a:rPr lang="en-GB" dirty="0"/>
            </a:br>
            <a:endParaRPr lang="en-GB" dirty="0"/>
          </a:p>
        </p:txBody>
      </p:sp>
      <p:sp>
        <p:nvSpPr>
          <p:cNvPr id="3" name="Content Placeholder 2">
            <a:extLst>
              <a:ext uri="{FF2B5EF4-FFF2-40B4-BE49-F238E27FC236}">
                <a16:creationId xmlns:a16="http://schemas.microsoft.com/office/drawing/2014/main" id="{3D7D5A51-39E7-42A8-8411-F077BEACA42B}"/>
              </a:ext>
            </a:extLst>
          </p:cNvPr>
          <p:cNvSpPr>
            <a:spLocks noGrp="1"/>
          </p:cNvSpPr>
          <p:nvPr>
            <p:ph idx="1"/>
          </p:nvPr>
        </p:nvSpPr>
        <p:spPr/>
        <p:txBody>
          <a:bodyPr>
            <a:normAutofit fontScale="92500" lnSpcReduction="10000"/>
          </a:bodyPr>
          <a:lstStyle/>
          <a:p>
            <a:r>
              <a:rPr lang="en-GB" dirty="0"/>
              <a:t>Your questions need to capture what you want to know </a:t>
            </a:r>
          </a:p>
          <a:p>
            <a:r>
              <a:rPr lang="en-GB" dirty="0"/>
              <a:t>They need to be carefully worded, free from bias, not leading to an answer, unambiguous. </a:t>
            </a:r>
          </a:p>
          <a:p>
            <a:r>
              <a:rPr lang="en-GB" dirty="0"/>
              <a:t>You need to decide on your analysis before you design your survey </a:t>
            </a:r>
          </a:p>
          <a:p>
            <a:r>
              <a:rPr lang="en-GB" dirty="0"/>
              <a:t>For example: What type of questions do you need if you want to run ANOVA tests</a:t>
            </a:r>
          </a:p>
          <a:p>
            <a:r>
              <a:rPr lang="en-GB" dirty="0">
                <a:hlinkClick r:id="rId3"/>
              </a:rPr>
              <a:t>qualtrics.com/</a:t>
            </a:r>
            <a:r>
              <a:rPr lang="en-GB" dirty="0" err="1">
                <a:hlinkClick r:id="rId3"/>
              </a:rPr>
              <a:t>uk</a:t>
            </a:r>
            <a:r>
              <a:rPr lang="en-GB" dirty="0">
                <a:hlinkClick r:id="rId3"/>
              </a:rPr>
              <a:t>/experience-management/research/</a:t>
            </a:r>
            <a:r>
              <a:rPr lang="en-GB" dirty="0" err="1">
                <a:hlinkClick r:id="rId3"/>
              </a:rPr>
              <a:t>anova</a:t>
            </a:r>
            <a:r>
              <a:rPr lang="en-GB" dirty="0">
                <a:hlinkClick r:id="rId3"/>
              </a:rPr>
              <a:t>/</a:t>
            </a:r>
            <a:endParaRPr lang="en-GB" dirty="0"/>
          </a:p>
        </p:txBody>
      </p:sp>
    </p:spTree>
    <p:extLst>
      <p:ext uri="{BB962C8B-B14F-4D97-AF65-F5344CB8AC3E}">
        <p14:creationId xmlns:p14="http://schemas.microsoft.com/office/powerpoint/2010/main" val="28179284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41EAA-B559-4A82-8047-998B5DE69129}"/>
              </a:ext>
            </a:extLst>
          </p:cNvPr>
          <p:cNvSpPr>
            <a:spLocks noGrp="1"/>
          </p:cNvSpPr>
          <p:nvPr>
            <p:ph type="title"/>
          </p:nvPr>
        </p:nvSpPr>
        <p:spPr/>
        <p:txBody>
          <a:bodyPr/>
          <a:lstStyle/>
          <a:p>
            <a:r>
              <a:rPr lang="en-GB" dirty="0"/>
              <a:t>Presenting quantitative findings </a:t>
            </a:r>
          </a:p>
        </p:txBody>
      </p:sp>
      <p:sp>
        <p:nvSpPr>
          <p:cNvPr id="3" name="Content Placeholder 2">
            <a:extLst>
              <a:ext uri="{FF2B5EF4-FFF2-40B4-BE49-F238E27FC236}">
                <a16:creationId xmlns:a16="http://schemas.microsoft.com/office/drawing/2014/main" id="{9C9F582F-06A3-42D6-A232-4042C1E9344D}"/>
              </a:ext>
            </a:extLst>
          </p:cNvPr>
          <p:cNvSpPr>
            <a:spLocks noGrp="1"/>
          </p:cNvSpPr>
          <p:nvPr>
            <p:ph idx="1"/>
          </p:nvPr>
        </p:nvSpPr>
        <p:spPr/>
        <p:txBody>
          <a:bodyPr/>
          <a:lstStyle/>
          <a:p>
            <a:r>
              <a:rPr lang="en-GB" dirty="0"/>
              <a:t>Start this chapter with a repetition of your research objectives and the hypotheses that re-associated with each objective. Then present your findings </a:t>
            </a:r>
          </a:p>
          <a:p>
            <a:r>
              <a:rPr lang="en-GB" i="1" dirty="0"/>
              <a:t>Tip</a:t>
            </a:r>
            <a:r>
              <a:rPr lang="en-GB" dirty="0"/>
              <a:t>- Begin with a table of the demographics of the respondents with frequencies and percentages </a:t>
            </a:r>
          </a:p>
        </p:txBody>
      </p:sp>
    </p:spTree>
    <p:extLst>
      <p:ext uri="{BB962C8B-B14F-4D97-AF65-F5344CB8AC3E}">
        <p14:creationId xmlns:p14="http://schemas.microsoft.com/office/powerpoint/2010/main" val="23244201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idx="4294967295"/>
          </p:nvPr>
        </p:nvSpPr>
        <p:spPr>
          <a:xfrm>
            <a:off x="1962538" y="342900"/>
            <a:ext cx="8229600" cy="694278"/>
          </a:xfrm>
        </p:spPr>
        <p:txBody>
          <a:bodyPr anchor="ctr"/>
          <a:lstStyle/>
          <a:p>
            <a:r>
              <a:rPr lang="en-US" sz="3200" dirty="0"/>
              <a:t>Reasons for missing data</a:t>
            </a:r>
            <a:endParaRPr lang="en-US" sz="3200" b="1" dirty="0"/>
          </a:p>
        </p:txBody>
      </p:sp>
      <p:sp>
        <p:nvSpPr>
          <p:cNvPr id="3" name="Learning Objective List"/>
          <p:cNvSpPr>
            <a:spLocks noGrp="1"/>
          </p:cNvSpPr>
          <p:nvPr>
            <p:ph idx="1"/>
          </p:nvPr>
        </p:nvSpPr>
        <p:spPr>
          <a:xfrm>
            <a:off x="1263193" y="1380314"/>
            <a:ext cx="9023808" cy="4525963"/>
          </a:xfrm>
        </p:spPr>
        <p:txBody>
          <a:bodyPr>
            <a:normAutofit/>
          </a:bodyPr>
          <a:lstStyle/>
          <a:p>
            <a:pPr marL="257175" indent="-257175">
              <a:spcBef>
                <a:spcPts val="600"/>
              </a:spcBef>
              <a:buSzPct val="100000"/>
            </a:pPr>
            <a:r>
              <a:rPr lang="en-US" sz="2200" dirty="0"/>
              <a:t>the data were not required from the respondent, perhaps because of a skip generated by a filter question in a questionnaire</a:t>
            </a:r>
          </a:p>
          <a:p>
            <a:pPr marL="257175" indent="-257175">
              <a:spcBef>
                <a:spcPts val="600"/>
              </a:spcBef>
              <a:buSzPct val="100000"/>
            </a:pPr>
            <a:r>
              <a:rPr lang="en-US" sz="2200" dirty="0"/>
              <a:t>the respondent refused to answer the question (a non-response)</a:t>
            </a:r>
          </a:p>
          <a:p>
            <a:pPr marL="257175" indent="-257175">
              <a:spcBef>
                <a:spcPts val="600"/>
              </a:spcBef>
              <a:buSzPct val="100000"/>
            </a:pPr>
            <a:r>
              <a:rPr lang="en-US" sz="2200" dirty="0"/>
              <a:t>The respondent did not understand the question</a:t>
            </a:r>
          </a:p>
          <a:p>
            <a:pPr marL="257175" indent="-257175">
              <a:spcBef>
                <a:spcPts val="600"/>
              </a:spcBef>
              <a:buSzPct val="100000"/>
            </a:pPr>
            <a:r>
              <a:rPr lang="en-US" sz="2200" dirty="0"/>
              <a:t>the respondent did not know the answer or did not have an opinion. Sometimes this is treated as implying an answer; on other occasions it is treated as missing data</a:t>
            </a:r>
          </a:p>
          <a:p>
            <a:pPr marL="257175" indent="-257175">
              <a:spcBef>
                <a:spcPts val="600"/>
              </a:spcBef>
              <a:buSzPct val="100000"/>
            </a:pPr>
            <a:r>
              <a:rPr lang="en-US" sz="2200" dirty="0"/>
              <a:t>the respondent may have missed a question by mistake, or the respondent’s answer may be unclear</a:t>
            </a:r>
          </a:p>
          <a:p>
            <a:pPr marL="257175" indent="-257175">
              <a:spcBef>
                <a:spcPts val="600"/>
              </a:spcBef>
              <a:buSzPct val="100000"/>
            </a:pPr>
            <a:r>
              <a:rPr lang="en-US" sz="2200" dirty="0"/>
              <a:t>leaving part of a question in a survey blank implies an answer; in such cases the data are not classified as missing</a:t>
            </a:r>
          </a:p>
          <a:p>
            <a:pPr marL="0" indent="0">
              <a:spcBef>
                <a:spcPts val="600"/>
              </a:spcBef>
              <a:buSzPct val="100000"/>
              <a:buNone/>
            </a:pPr>
            <a:endParaRPr lang="en-US" sz="2200" dirty="0"/>
          </a:p>
          <a:p>
            <a:pPr marL="0" indent="0">
              <a:spcBef>
                <a:spcPts val="600"/>
              </a:spcBef>
              <a:buSzPct val="100000"/>
              <a:buNone/>
            </a:pPr>
            <a:endParaRPr lang="en-US" sz="2200" dirty="0"/>
          </a:p>
        </p:txBody>
      </p:sp>
    </p:spTree>
    <p:extLst>
      <p:ext uri="{BB962C8B-B14F-4D97-AF65-F5344CB8AC3E}">
        <p14:creationId xmlns:p14="http://schemas.microsoft.com/office/powerpoint/2010/main" val="7504487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9182A-26E2-43ED-B6F9-B16F740223EB}"/>
              </a:ext>
            </a:extLst>
          </p:cNvPr>
          <p:cNvSpPr>
            <a:spLocks noGrp="1"/>
          </p:cNvSpPr>
          <p:nvPr>
            <p:ph type="title"/>
          </p:nvPr>
        </p:nvSpPr>
        <p:spPr/>
        <p:txBody>
          <a:bodyPr/>
          <a:lstStyle/>
          <a:p>
            <a:r>
              <a:rPr lang="en-GB" dirty="0"/>
              <a:t>More on quantitative findings </a:t>
            </a:r>
          </a:p>
        </p:txBody>
      </p:sp>
      <p:sp>
        <p:nvSpPr>
          <p:cNvPr id="3" name="Content Placeholder 2">
            <a:extLst>
              <a:ext uri="{FF2B5EF4-FFF2-40B4-BE49-F238E27FC236}">
                <a16:creationId xmlns:a16="http://schemas.microsoft.com/office/drawing/2014/main" id="{38FBC648-DF60-452A-9728-35EDF6C4E1E9}"/>
              </a:ext>
            </a:extLst>
          </p:cNvPr>
          <p:cNvSpPr>
            <a:spLocks noGrp="1"/>
          </p:cNvSpPr>
          <p:nvPr>
            <p:ph idx="1"/>
          </p:nvPr>
        </p:nvSpPr>
        <p:spPr/>
        <p:txBody>
          <a:bodyPr>
            <a:normAutofit fontScale="85000" lnSpcReduction="10000"/>
          </a:bodyPr>
          <a:lstStyle/>
          <a:p>
            <a:r>
              <a:rPr lang="en-GB" dirty="0"/>
              <a:t>Data analysis that only includes frequencies and percentages is not at PG level. </a:t>
            </a:r>
          </a:p>
          <a:p>
            <a:r>
              <a:rPr lang="en-GB" dirty="0"/>
              <a:t>At the bare minimum, significant differences between different respondent groups and any questions with multiple answer possibilities should be analysed by using cross tabulations and chi-square analysis </a:t>
            </a:r>
          </a:p>
          <a:p>
            <a:r>
              <a:rPr lang="en-GB" dirty="0"/>
              <a:t>You can use SPSS, Excel or any other programme for your analysis. </a:t>
            </a:r>
          </a:p>
          <a:p>
            <a:r>
              <a:rPr lang="en-GB" dirty="0"/>
              <a:t> To establish significant differences you can also use online chi square calculators</a:t>
            </a:r>
            <a:endParaRPr lang="en-GB" sz="2400" dirty="0"/>
          </a:p>
        </p:txBody>
      </p:sp>
    </p:spTree>
    <p:extLst>
      <p:ext uri="{BB962C8B-B14F-4D97-AF65-F5344CB8AC3E}">
        <p14:creationId xmlns:p14="http://schemas.microsoft.com/office/powerpoint/2010/main" val="1716250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92379-9953-4199-B32B-E06A1480A71D}"/>
              </a:ext>
            </a:extLst>
          </p:cNvPr>
          <p:cNvSpPr>
            <a:spLocks noGrp="1"/>
          </p:cNvSpPr>
          <p:nvPr>
            <p:ph type="title"/>
          </p:nvPr>
        </p:nvSpPr>
        <p:spPr/>
        <p:txBody>
          <a:bodyPr/>
          <a:lstStyle/>
          <a:p>
            <a:r>
              <a:rPr lang="en-GB" dirty="0"/>
              <a:t>Graphs and Tables </a:t>
            </a:r>
          </a:p>
        </p:txBody>
      </p:sp>
      <p:sp>
        <p:nvSpPr>
          <p:cNvPr id="3" name="Content Placeholder 2">
            <a:extLst>
              <a:ext uri="{FF2B5EF4-FFF2-40B4-BE49-F238E27FC236}">
                <a16:creationId xmlns:a16="http://schemas.microsoft.com/office/drawing/2014/main" id="{E8F819A7-6D67-48B5-A5E3-8C4500365E12}"/>
              </a:ext>
            </a:extLst>
          </p:cNvPr>
          <p:cNvSpPr>
            <a:spLocks noGrp="1"/>
          </p:cNvSpPr>
          <p:nvPr>
            <p:ph idx="1"/>
          </p:nvPr>
        </p:nvSpPr>
        <p:spPr/>
        <p:txBody>
          <a:bodyPr>
            <a:normAutofit fontScale="92500"/>
          </a:bodyPr>
          <a:lstStyle/>
          <a:p>
            <a:r>
              <a:rPr lang="en-GB" dirty="0"/>
              <a:t>Use tables and graphs, quantitative data as text is very difficult to read. </a:t>
            </a:r>
          </a:p>
          <a:p>
            <a:r>
              <a:rPr lang="en-GB" dirty="0"/>
              <a:t>Use your common sense – which type of graph adds value? </a:t>
            </a:r>
          </a:p>
          <a:p>
            <a:r>
              <a:rPr lang="en-GB" dirty="0"/>
              <a:t>Don’t forget to label your graphs! </a:t>
            </a:r>
          </a:p>
          <a:p>
            <a:r>
              <a:rPr lang="en-GB" dirty="0"/>
              <a:t>Ensure your graph or table fits onto one page </a:t>
            </a:r>
          </a:p>
          <a:p>
            <a:r>
              <a:rPr lang="en-GB" dirty="0"/>
              <a:t>Only include key data in the main body of your text, put extra tables into the Appendix </a:t>
            </a:r>
          </a:p>
        </p:txBody>
      </p:sp>
    </p:spTree>
    <p:extLst>
      <p:ext uri="{BB962C8B-B14F-4D97-AF65-F5344CB8AC3E}">
        <p14:creationId xmlns:p14="http://schemas.microsoft.com/office/powerpoint/2010/main" val="478449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3E1C8-D261-4F09-B862-4A9D8A13F029}"/>
              </a:ext>
            </a:extLst>
          </p:cNvPr>
          <p:cNvSpPr>
            <a:spLocks noGrp="1"/>
          </p:cNvSpPr>
          <p:nvPr>
            <p:ph type="title"/>
          </p:nvPr>
        </p:nvSpPr>
        <p:spPr/>
        <p:txBody>
          <a:bodyPr/>
          <a:lstStyle/>
          <a:p>
            <a:r>
              <a:rPr lang="en-GB" dirty="0"/>
              <a:t>Issues with graphs </a:t>
            </a:r>
          </a:p>
        </p:txBody>
      </p:sp>
      <p:pic>
        <p:nvPicPr>
          <p:cNvPr id="5" name="Content Placeholder 4">
            <a:extLst>
              <a:ext uri="{FF2B5EF4-FFF2-40B4-BE49-F238E27FC236}">
                <a16:creationId xmlns:a16="http://schemas.microsoft.com/office/drawing/2014/main" id="{3485B17B-D074-4B81-BA0A-31DD66016A94}"/>
              </a:ext>
            </a:extLst>
          </p:cNvPr>
          <p:cNvPicPr>
            <a:picLocks noGrp="1" noChangeAspect="1"/>
          </p:cNvPicPr>
          <p:nvPr>
            <p:ph idx="1"/>
          </p:nvPr>
        </p:nvPicPr>
        <p:blipFill>
          <a:blip r:embed="rId2"/>
          <a:stretch>
            <a:fillRect/>
          </a:stretch>
        </p:blipFill>
        <p:spPr>
          <a:xfrm>
            <a:off x="2114026" y="1600200"/>
            <a:ext cx="7743038" cy="4695420"/>
          </a:xfrm>
        </p:spPr>
      </p:pic>
    </p:spTree>
    <p:extLst>
      <p:ext uri="{BB962C8B-B14F-4D97-AF65-F5344CB8AC3E}">
        <p14:creationId xmlns:p14="http://schemas.microsoft.com/office/powerpoint/2010/main" val="12218886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ABA09-9449-453A-9A13-6FA210A6F6B3}"/>
              </a:ext>
            </a:extLst>
          </p:cNvPr>
          <p:cNvSpPr>
            <a:spLocks noGrp="1"/>
          </p:cNvSpPr>
          <p:nvPr>
            <p:ph type="title"/>
          </p:nvPr>
        </p:nvSpPr>
        <p:spPr/>
        <p:txBody>
          <a:bodyPr/>
          <a:lstStyle/>
          <a:p>
            <a:r>
              <a:rPr lang="en-GB" dirty="0"/>
              <a:t>Writing up your findings</a:t>
            </a:r>
          </a:p>
        </p:txBody>
      </p:sp>
      <p:sp>
        <p:nvSpPr>
          <p:cNvPr id="3" name="Content Placeholder 2">
            <a:extLst>
              <a:ext uri="{FF2B5EF4-FFF2-40B4-BE49-F238E27FC236}">
                <a16:creationId xmlns:a16="http://schemas.microsoft.com/office/drawing/2014/main" id="{08E4D0F1-E69E-4C58-BB56-08BA564C84CD}"/>
              </a:ext>
            </a:extLst>
          </p:cNvPr>
          <p:cNvSpPr>
            <a:spLocks noGrp="1"/>
          </p:cNvSpPr>
          <p:nvPr>
            <p:ph idx="1"/>
          </p:nvPr>
        </p:nvSpPr>
        <p:spPr/>
        <p:txBody>
          <a:bodyPr/>
          <a:lstStyle/>
          <a:p>
            <a:r>
              <a:rPr lang="en-GB" dirty="0"/>
              <a:t>Often students write their chapter on research methods devoid of any reference to data analysis, with the result that when they eventually have the data in front of them they are not sure what to do with it!</a:t>
            </a:r>
          </a:p>
        </p:txBody>
      </p:sp>
    </p:spTree>
    <p:extLst>
      <p:ext uri="{BB962C8B-B14F-4D97-AF65-F5344CB8AC3E}">
        <p14:creationId xmlns:p14="http://schemas.microsoft.com/office/powerpoint/2010/main" val="6045295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444DE-620B-4158-9B42-9C6120E48B84}"/>
              </a:ext>
            </a:extLst>
          </p:cNvPr>
          <p:cNvSpPr>
            <a:spLocks noGrp="1"/>
          </p:cNvSpPr>
          <p:nvPr>
            <p:ph type="title"/>
          </p:nvPr>
        </p:nvSpPr>
        <p:spPr/>
        <p:txBody>
          <a:bodyPr/>
          <a:lstStyle/>
          <a:p>
            <a:r>
              <a:rPr lang="en-GB" dirty="0"/>
              <a:t>Discuss and Interpret</a:t>
            </a:r>
          </a:p>
        </p:txBody>
      </p:sp>
      <p:sp>
        <p:nvSpPr>
          <p:cNvPr id="3" name="Content Placeholder 2">
            <a:extLst>
              <a:ext uri="{FF2B5EF4-FFF2-40B4-BE49-F238E27FC236}">
                <a16:creationId xmlns:a16="http://schemas.microsoft.com/office/drawing/2014/main" id="{012CEBAA-78B2-44E6-B253-5055FE0B6054}"/>
              </a:ext>
            </a:extLst>
          </p:cNvPr>
          <p:cNvSpPr>
            <a:spLocks noGrp="1"/>
          </p:cNvSpPr>
          <p:nvPr>
            <p:ph idx="1"/>
          </p:nvPr>
        </p:nvSpPr>
        <p:spPr/>
        <p:txBody>
          <a:bodyPr>
            <a:normAutofit fontScale="92500" lnSpcReduction="20000"/>
          </a:bodyPr>
          <a:lstStyle/>
          <a:p>
            <a:r>
              <a:rPr lang="en-GB" dirty="0"/>
              <a:t>In quantitative projects the ‘Discussion’ is usually a separate chapter. </a:t>
            </a:r>
          </a:p>
          <a:p>
            <a:r>
              <a:rPr lang="en-GB" dirty="0"/>
              <a:t>In this chapter you need to interpret the analysis you have done previously. What does it mean? Are your hypotheses confirmed? Which findings were expected? Did they confirm existing literature? Or not? Are they entirely new? Refer back to the literature. </a:t>
            </a:r>
          </a:p>
          <a:p>
            <a:r>
              <a:rPr lang="en-GB" dirty="0"/>
              <a:t>If appropriate, develop a model out of your findings that reflects the relationships of variables in your data</a:t>
            </a:r>
          </a:p>
        </p:txBody>
      </p:sp>
    </p:spTree>
    <p:extLst>
      <p:ext uri="{BB962C8B-B14F-4D97-AF65-F5344CB8AC3E}">
        <p14:creationId xmlns:p14="http://schemas.microsoft.com/office/powerpoint/2010/main" val="3153740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6CCB0-74EB-4DB7-9A43-003CD73854C7}"/>
              </a:ext>
            </a:extLst>
          </p:cNvPr>
          <p:cNvSpPr>
            <a:spLocks noGrp="1"/>
          </p:cNvSpPr>
          <p:nvPr>
            <p:ph type="title"/>
          </p:nvPr>
        </p:nvSpPr>
        <p:spPr/>
        <p:txBody>
          <a:bodyPr/>
          <a:lstStyle/>
          <a:p>
            <a:r>
              <a:rPr lang="en-GB" dirty="0"/>
              <a:t>Findings and Discussion</a:t>
            </a:r>
          </a:p>
        </p:txBody>
      </p:sp>
      <p:sp>
        <p:nvSpPr>
          <p:cNvPr id="3" name="Content Placeholder 2">
            <a:extLst>
              <a:ext uri="{FF2B5EF4-FFF2-40B4-BE49-F238E27FC236}">
                <a16:creationId xmlns:a16="http://schemas.microsoft.com/office/drawing/2014/main" id="{45F24570-5243-4EFE-A05F-D55A02FEBB7E}"/>
              </a:ext>
            </a:extLst>
          </p:cNvPr>
          <p:cNvSpPr>
            <a:spLocks noGrp="1"/>
          </p:cNvSpPr>
          <p:nvPr>
            <p:ph idx="1"/>
          </p:nvPr>
        </p:nvSpPr>
        <p:spPr/>
        <p:txBody>
          <a:bodyPr>
            <a:normAutofit fontScale="92500" lnSpcReduction="10000"/>
          </a:bodyPr>
          <a:lstStyle/>
          <a:p>
            <a:r>
              <a:rPr lang="en-GB" dirty="0"/>
              <a:t>Write a brief introduction to your ‘Findings and Discussion’ chapter: </a:t>
            </a:r>
          </a:p>
          <a:p>
            <a:pPr lvl="1"/>
            <a:r>
              <a:rPr lang="en-GB" dirty="0"/>
              <a:t>(a) reminding the reader of the data that you set out to collect; </a:t>
            </a:r>
          </a:p>
          <a:p>
            <a:pPr lvl="1"/>
            <a:r>
              <a:rPr lang="en-GB" dirty="0"/>
              <a:t>(b) identifying how you will write up your findings (this should be based on the framework for data analysis you outlined in your research methods chapter); </a:t>
            </a:r>
          </a:p>
          <a:p>
            <a:pPr lvl="1"/>
            <a:r>
              <a:rPr lang="en-GB" dirty="0"/>
              <a:t>(c) placing your practical research in context; (d) naming the appendix/ appendices wherein you have placed your questionnaire(s)/responses, etc</a:t>
            </a:r>
          </a:p>
        </p:txBody>
      </p:sp>
    </p:spTree>
    <p:extLst>
      <p:ext uri="{BB962C8B-B14F-4D97-AF65-F5344CB8AC3E}">
        <p14:creationId xmlns:p14="http://schemas.microsoft.com/office/powerpoint/2010/main" val="11409733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AAF48AF-C614-D4C0-30E2-DB183296A665}"/>
              </a:ext>
            </a:extLst>
          </p:cNvPr>
          <p:cNvSpPr>
            <a:spLocks noGrp="1"/>
          </p:cNvSpPr>
          <p:nvPr>
            <p:ph type="title"/>
          </p:nvPr>
        </p:nvSpPr>
        <p:spPr>
          <a:xfrm>
            <a:off x="609600" y="273050"/>
            <a:ext cx="5762919" cy="1162050"/>
          </a:xfrm>
        </p:spPr>
        <p:txBody>
          <a:bodyPr/>
          <a:lstStyle/>
          <a:p>
            <a:r>
              <a:rPr lang="en-GB" dirty="0"/>
              <a:t>Process of description, analysis and synthesis leading to evaluation</a:t>
            </a:r>
            <a:endParaRPr lang="en-US" dirty="0"/>
          </a:p>
        </p:txBody>
      </p:sp>
      <p:pic>
        <p:nvPicPr>
          <p:cNvPr id="5" name="Content Placeholder 4">
            <a:extLst>
              <a:ext uri="{FF2B5EF4-FFF2-40B4-BE49-F238E27FC236}">
                <a16:creationId xmlns:a16="http://schemas.microsoft.com/office/drawing/2014/main" id="{C7B459BE-C95C-4AB4-B344-706EB4652920}"/>
              </a:ext>
            </a:extLst>
          </p:cNvPr>
          <p:cNvPicPr>
            <a:picLocks noGrp="1" noChangeAspect="1"/>
          </p:cNvPicPr>
          <p:nvPr>
            <p:ph idx="1"/>
          </p:nvPr>
        </p:nvPicPr>
        <p:blipFill>
          <a:blip r:embed="rId3"/>
          <a:stretch>
            <a:fillRect/>
          </a:stretch>
        </p:blipFill>
        <p:spPr>
          <a:xfrm>
            <a:off x="7654418" y="1508288"/>
            <a:ext cx="3043039" cy="3035432"/>
          </a:xfrm>
          <a:noFill/>
        </p:spPr>
      </p:pic>
      <p:sp>
        <p:nvSpPr>
          <p:cNvPr id="12" name="Text Placeholder 3">
            <a:extLst>
              <a:ext uri="{FF2B5EF4-FFF2-40B4-BE49-F238E27FC236}">
                <a16:creationId xmlns:a16="http://schemas.microsoft.com/office/drawing/2014/main" id="{2F650150-00B0-49D7-F003-AAA3657BF4AC}"/>
              </a:ext>
            </a:extLst>
          </p:cNvPr>
          <p:cNvSpPr>
            <a:spLocks noGrp="1"/>
          </p:cNvSpPr>
          <p:nvPr>
            <p:ph type="body" sz="half" idx="2"/>
          </p:nvPr>
        </p:nvSpPr>
        <p:spPr>
          <a:xfrm>
            <a:off x="483910" y="1699215"/>
            <a:ext cx="5612090" cy="4029891"/>
          </a:xfrm>
        </p:spPr>
        <p:txBody>
          <a:bodyPr>
            <a:normAutofit/>
          </a:bodyPr>
          <a:lstStyle/>
          <a:p>
            <a:r>
              <a:rPr lang="en-GB" sz="1800" dirty="0"/>
              <a:t>Your empirical findings should be described, analysed and synthesized.</a:t>
            </a:r>
          </a:p>
          <a:p>
            <a:r>
              <a:rPr lang="en-GB" sz="1800" dirty="0"/>
              <a:t>• </a:t>
            </a:r>
            <a:r>
              <a:rPr lang="en-GB" sz="1800" b="1" dirty="0">
                <a:solidFill>
                  <a:srgbClr val="FF0000"/>
                </a:solidFill>
              </a:rPr>
              <a:t>Description</a:t>
            </a:r>
            <a:r>
              <a:rPr lang="en-GB" sz="1800" dirty="0"/>
              <a:t> is a simple process, entailing the basic reporting and chronicling of empirical results (who said what, etc.).</a:t>
            </a:r>
          </a:p>
          <a:p>
            <a:r>
              <a:rPr lang="en-GB" sz="1800" dirty="0"/>
              <a:t>• </a:t>
            </a:r>
            <a:r>
              <a:rPr lang="en-GB" sz="1800" b="1" dirty="0">
                <a:solidFill>
                  <a:srgbClr val="FF0000"/>
                </a:solidFill>
              </a:rPr>
              <a:t>Analysis</a:t>
            </a:r>
            <a:r>
              <a:rPr lang="en-GB" sz="1800" dirty="0"/>
              <a:t> is intelligent interpretation of the aforementioned descriptions.</a:t>
            </a:r>
          </a:p>
          <a:p>
            <a:r>
              <a:rPr lang="en-GB" sz="1800" dirty="0"/>
              <a:t>• </a:t>
            </a:r>
            <a:r>
              <a:rPr lang="en-GB" sz="1800" b="1" dirty="0">
                <a:solidFill>
                  <a:srgbClr val="FF0000"/>
                </a:solidFill>
              </a:rPr>
              <a:t>Synthesis</a:t>
            </a:r>
            <a:r>
              <a:rPr lang="en-GB" sz="1800" dirty="0"/>
              <a:t> occurs when you compare and contrast your empirical findings against your Literature Review findings.</a:t>
            </a:r>
          </a:p>
          <a:p>
            <a:r>
              <a:rPr lang="en-GB" sz="1800" i="1" dirty="0"/>
              <a:t>(leaving the overall evaluation to your final chapter, the Conclusion)</a:t>
            </a:r>
          </a:p>
        </p:txBody>
      </p:sp>
      <p:sp>
        <p:nvSpPr>
          <p:cNvPr id="6" name="TextBox 5">
            <a:extLst>
              <a:ext uri="{FF2B5EF4-FFF2-40B4-BE49-F238E27FC236}">
                <a16:creationId xmlns:a16="http://schemas.microsoft.com/office/drawing/2014/main" id="{C38BEE4F-1048-46DF-A079-7583BE994C74}"/>
              </a:ext>
            </a:extLst>
          </p:cNvPr>
          <p:cNvSpPr txBox="1"/>
          <p:nvPr/>
        </p:nvSpPr>
        <p:spPr>
          <a:xfrm>
            <a:off x="9588878" y="4791844"/>
            <a:ext cx="3043039" cy="307777"/>
          </a:xfrm>
          <a:prstGeom prst="rect">
            <a:avLst/>
          </a:prstGeom>
          <a:noFill/>
        </p:spPr>
        <p:txBody>
          <a:bodyPr wrap="square" rtlCol="0">
            <a:spAutoFit/>
          </a:bodyPr>
          <a:lstStyle/>
          <a:p>
            <a:r>
              <a:rPr lang="en-GB" sz="1400" dirty="0" err="1"/>
              <a:t>Biggam</a:t>
            </a:r>
            <a:r>
              <a:rPr lang="en-GB" sz="1400" dirty="0"/>
              <a:t> (2019)</a:t>
            </a:r>
          </a:p>
        </p:txBody>
      </p:sp>
    </p:spTree>
    <p:extLst>
      <p:ext uri="{BB962C8B-B14F-4D97-AF65-F5344CB8AC3E}">
        <p14:creationId xmlns:p14="http://schemas.microsoft.com/office/powerpoint/2010/main" val="28262988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3928-F561-4B84-8FEB-861B62C62B9F}"/>
              </a:ext>
            </a:extLst>
          </p:cNvPr>
          <p:cNvSpPr>
            <a:spLocks noGrp="1"/>
          </p:cNvSpPr>
          <p:nvPr>
            <p:ph type="title"/>
          </p:nvPr>
        </p:nvSpPr>
        <p:spPr/>
        <p:txBody>
          <a:bodyPr/>
          <a:lstStyle/>
          <a:p>
            <a:r>
              <a:rPr lang="en-GB" dirty="0"/>
              <a:t>Recommendations and Conclusions</a:t>
            </a:r>
          </a:p>
        </p:txBody>
      </p:sp>
      <p:sp>
        <p:nvSpPr>
          <p:cNvPr id="3" name="Content Placeholder 2">
            <a:extLst>
              <a:ext uri="{FF2B5EF4-FFF2-40B4-BE49-F238E27FC236}">
                <a16:creationId xmlns:a16="http://schemas.microsoft.com/office/drawing/2014/main" id="{9F09E4BF-2F20-4837-93FF-85F3EA9E15F4}"/>
              </a:ext>
            </a:extLst>
          </p:cNvPr>
          <p:cNvSpPr>
            <a:spLocks noGrp="1"/>
          </p:cNvSpPr>
          <p:nvPr>
            <p:ph idx="1"/>
          </p:nvPr>
        </p:nvSpPr>
        <p:spPr/>
        <p:txBody>
          <a:bodyPr>
            <a:normAutofit fontScale="85000" lnSpcReduction="20000"/>
          </a:bodyPr>
          <a:lstStyle/>
          <a:p>
            <a:r>
              <a:rPr lang="en-GB" dirty="0"/>
              <a:t>The order of these two elements can vary, sometimes people prefer recommendations followed by conclusions; other people prefer them the other way around. It is not important which order is chosen. </a:t>
            </a:r>
          </a:p>
          <a:p>
            <a:r>
              <a:rPr lang="en-GB" dirty="0"/>
              <a:t>The following elements should be included, </a:t>
            </a:r>
          </a:p>
          <a:p>
            <a:r>
              <a:rPr lang="en-GB" dirty="0"/>
              <a:t>Recommendations for managerial practice </a:t>
            </a:r>
          </a:p>
          <a:p>
            <a:pPr lvl="1"/>
            <a:r>
              <a:rPr lang="en-GB" dirty="0"/>
              <a:t>Contributions to theory </a:t>
            </a:r>
          </a:p>
          <a:p>
            <a:pPr lvl="1"/>
            <a:r>
              <a:rPr lang="en-GB" dirty="0"/>
              <a:t>Managerial implications </a:t>
            </a:r>
          </a:p>
          <a:p>
            <a:pPr lvl="1"/>
            <a:r>
              <a:rPr lang="en-GB" dirty="0"/>
              <a:t>Limitations of the study leading to areas of further research</a:t>
            </a:r>
          </a:p>
          <a:p>
            <a:r>
              <a:rPr lang="en-GB" dirty="0"/>
              <a:t>This is the most important chapter of your dissertation! (This means you need to spend time on it!</a:t>
            </a:r>
          </a:p>
        </p:txBody>
      </p:sp>
    </p:spTree>
    <p:extLst>
      <p:ext uri="{BB962C8B-B14F-4D97-AF65-F5344CB8AC3E}">
        <p14:creationId xmlns:p14="http://schemas.microsoft.com/office/powerpoint/2010/main" val="27694621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30EA2-690E-433E-A721-BEC78BD47E91}"/>
              </a:ext>
            </a:extLst>
          </p:cNvPr>
          <p:cNvSpPr>
            <a:spLocks noGrp="1"/>
          </p:cNvSpPr>
          <p:nvPr>
            <p:ph type="title"/>
          </p:nvPr>
        </p:nvSpPr>
        <p:spPr/>
        <p:txBody>
          <a:bodyPr/>
          <a:lstStyle/>
          <a:p>
            <a:r>
              <a:rPr lang="en-GB" dirty="0"/>
              <a:t>Linkage examples </a:t>
            </a:r>
          </a:p>
        </p:txBody>
      </p:sp>
      <p:sp>
        <p:nvSpPr>
          <p:cNvPr id="3" name="Content Placeholder 2">
            <a:extLst>
              <a:ext uri="{FF2B5EF4-FFF2-40B4-BE49-F238E27FC236}">
                <a16:creationId xmlns:a16="http://schemas.microsoft.com/office/drawing/2014/main" id="{662EA50A-6721-4047-A98A-D442F9141ABE}"/>
              </a:ext>
            </a:extLst>
          </p:cNvPr>
          <p:cNvSpPr>
            <a:spLocks noGrp="1"/>
          </p:cNvSpPr>
          <p:nvPr>
            <p:ph idx="1"/>
          </p:nvPr>
        </p:nvSpPr>
        <p:spPr/>
        <p:txBody>
          <a:bodyPr>
            <a:normAutofit fontScale="55000" lnSpcReduction="20000"/>
          </a:bodyPr>
          <a:lstStyle/>
          <a:p>
            <a:r>
              <a:rPr lang="en-GB" dirty="0"/>
              <a:t>Before proceeding to examine X, it will be necessary to … </a:t>
            </a:r>
          </a:p>
          <a:p>
            <a:r>
              <a:rPr lang="en-GB" dirty="0"/>
              <a:t>Before employing these theories to examine X, it is necessary to … </a:t>
            </a:r>
          </a:p>
          <a:p>
            <a:r>
              <a:rPr lang="en-GB" dirty="0"/>
              <a:t>So far this paper/chapter has focussed on X. The following section will discuss … </a:t>
            </a:r>
          </a:p>
          <a:p>
            <a:r>
              <a:rPr lang="en-GB" dirty="0"/>
              <a:t>This chapter follows on from the previous chapter, which (examined/laid out/outlined) X. </a:t>
            </a:r>
          </a:p>
          <a:p>
            <a:r>
              <a:rPr lang="en-GB" dirty="0"/>
              <a:t>This chapter has demonstrated that … </a:t>
            </a:r>
          </a:p>
          <a:p>
            <a:r>
              <a:rPr lang="en-GB" dirty="0"/>
              <a:t>It is now necessary to explain the course of … </a:t>
            </a:r>
          </a:p>
          <a:p>
            <a:r>
              <a:rPr lang="en-GB" dirty="0"/>
              <a:t>Having discussed how to construct X, the final section of this paper addresses ways of … </a:t>
            </a:r>
          </a:p>
          <a:p>
            <a:r>
              <a:rPr lang="en-GB" dirty="0"/>
              <a:t>This section has analysed the causes of X and has argued that … The next part of this paper … In addition, it is important to ask … </a:t>
            </a:r>
          </a:p>
          <a:p>
            <a:r>
              <a:rPr lang="en-GB" dirty="0"/>
              <a:t>However, this system also has a number of serious drawbacks. </a:t>
            </a:r>
          </a:p>
          <a:p>
            <a:r>
              <a:rPr lang="en-GB" dirty="0"/>
              <a:t>Despite this, little progress has been made in the … </a:t>
            </a:r>
          </a:p>
          <a:p>
            <a:endParaRPr lang="en-GB" dirty="0"/>
          </a:p>
          <a:p>
            <a:pPr marL="0" indent="0" algn="r">
              <a:buNone/>
            </a:pPr>
            <a:r>
              <a:rPr lang="en-GB" sz="2900" dirty="0"/>
              <a:t>Source: https://www.sheffield.ac.uk/ssid/301/study-skills/writing/academic-writing/paragraph-flow-connectivity</a:t>
            </a:r>
          </a:p>
        </p:txBody>
      </p:sp>
    </p:spTree>
    <p:extLst>
      <p:ext uri="{BB962C8B-B14F-4D97-AF65-F5344CB8AC3E}">
        <p14:creationId xmlns:p14="http://schemas.microsoft.com/office/powerpoint/2010/main" val="34819111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A880B-AD02-4733-8978-A8C58F473E45}"/>
              </a:ext>
            </a:extLst>
          </p:cNvPr>
          <p:cNvSpPr>
            <a:spLocks noGrp="1"/>
          </p:cNvSpPr>
          <p:nvPr>
            <p:ph type="title"/>
          </p:nvPr>
        </p:nvSpPr>
        <p:spPr/>
        <p:txBody>
          <a:bodyPr>
            <a:normAutofit fontScale="90000"/>
          </a:bodyPr>
          <a:lstStyle/>
          <a:p>
            <a:r>
              <a:rPr lang="en-GB" dirty="0"/>
              <a:t>What makes a good dissertation… </a:t>
            </a:r>
            <a:br>
              <a:rPr lang="en-GB" dirty="0"/>
            </a:br>
            <a:endParaRPr lang="en-GB" dirty="0"/>
          </a:p>
        </p:txBody>
      </p:sp>
      <p:sp>
        <p:nvSpPr>
          <p:cNvPr id="3" name="Content Placeholder 2">
            <a:extLst>
              <a:ext uri="{FF2B5EF4-FFF2-40B4-BE49-F238E27FC236}">
                <a16:creationId xmlns:a16="http://schemas.microsoft.com/office/drawing/2014/main" id="{C248F29A-2456-4CC0-8D47-78D3F16246CF}"/>
              </a:ext>
            </a:extLst>
          </p:cNvPr>
          <p:cNvSpPr>
            <a:spLocks noGrp="1"/>
          </p:cNvSpPr>
          <p:nvPr>
            <p:ph idx="1"/>
          </p:nvPr>
        </p:nvSpPr>
        <p:spPr/>
        <p:txBody>
          <a:bodyPr>
            <a:normAutofit/>
          </a:bodyPr>
          <a:lstStyle/>
          <a:p>
            <a:r>
              <a:rPr lang="en-GB" dirty="0"/>
              <a:t>Always be critical and avoid description (of the literature, background, findings)</a:t>
            </a:r>
          </a:p>
          <a:p>
            <a:r>
              <a:rPr lang="en-GB" dirty="0"/>
              <a:t>Link chapters and paragraphs </a:t>
            </a:r>
          </a:p>
          <a:p>
            <a:r>
              <a:rPr lang="en-GB" dirty="0"/>
              <a:t>Use critical language </a:t>
            </a:r>
          </a:p>
          <a:p>
            <a:r>
              <a:rPr lang="en-GB" dirty="0"/>
              <a:t>Allow enough time for editing and proof reading</a:t>
            </a:r>
          </a:p>
          <a:p>
            <a:r>
              <a:rPr lang="en-GB" dirty="0"/>
              <a:t>Reference, reference, reference!</a:t>
            </a:r>
          </a:p>
        </p:txBody>
      </p:sp>
    </p:spTree>
    <p:extLst>
      <p:ext uri="{BB962C8B-B14F-4D97-AF65-F5344CB8AC3E}">
        <p14:creationId xmlns:p14="http://schemas.microsoft.com/office/powerpoint/2010/main" val="37860397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8F758-4018-4AAA-B092-E6AA2D44CB1D}"/>
              </a:ext>
            </a:extLst>
          </p:cNvPr>
          <p:cNvSpPr>
            <a:spLocks noGrp="1"/>
          </p:cNvSpPr>
          <p:nvPr>
            <p:ph type="title"/>
          </p:nvPr>
        </p:nvSpPr>
        <p:spPr/>
        <p:txBody>
          <a:bodyPr/>
          <a:lstStyle/>
          <a:p>
            <a:r>
              <a:rPr lang="en-GB" dirty="0"/>
              <a:t>Use critical language</a:t>
            </a:r>
          </a:p>
        </p:txBody>
      </p:sp>
      <p:pic>
        <p:nvPicPr>
          <p:cNvPr id="5" name="Content Placeholder 4">
            <a:extLst>
              <a:ext uri="{FF2B5EF4-FFF2-40B4-BE49-F238E27FC236}">
                <a16:creationId xmlns:a16="http://schemas.microsoft.com/office/drawing/2014/main" id="{851A6489-C50F-48BC-A107-4960A9F67C4B}"/>
              </a:ext>
            </a:extLst>
          </p:cNvPr>
          <p:cNvPicPr>
            <a:picLocks noGrp="1" noChangeAspect="1"/>
          </p:cNvPicPr>
          <p:nvPr>
            <p:ph idx="1"/>
          </p:nvPr>
        </p:nvPicPr>
        <p:blipFill>
          <a:blip r:embed="rId2"/>
          <a:stretch>
            <a:fillRect/>
          </a:stretch>
        </p:blipFill>
        <p:spPr>
          <a:xfrm>
            <a:off x="3459986" y="1600200"/>
            <a:ext cx="5272027" cy="3916363"/>
          </a:xfrm>
        </p:spPr>
      </p:pic>
    </p:spTree>
    <p:extLst>
      <p:ext uri="{BB962C8B-B14F-4D97-AF65-F5344CB8AC3E}">
        <p14:creationId xmlns:p14="http://schemas.microsoft.com/office/powerpoint/2010/main" val="39286710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084BAA7-9099-1CF3-91F6-6BD9E1474F0B}"/>
              </a:ext>
            </a:extLst>
          </p:cNvPr>
          <p:cNvSpPr>
            <a:spLocks noGrp="1"/>
          </p:cNvSpPr>
          <p:nvPr>
            <p:ph type="title"/>
          </p:nvPr>
        </p:nvSpPr>
        <p:spPr>
          <a:xfrm>
            <a:off x="609600" y="274638"/>
            <a:ext cx="10972800" cy="1143000"/>
          </a:xfrm>
        </p:spPr>
        <p:txBody>
          <a:bodyPr/>
          <a:lstStyle/>
          <a:p>
            <a:r>
              <a:rPr lang="en-US" dirty="0"/>
              <a:t>Conclusion chapter </a:t>
            </a:r>
          </a:p>
        </p:txBody>
      </p:sp>
      <p:sp>
        <p:nvSpPr>
          <p:cNvPr id="3" name="Content Placeholder 2">
            <a:extLst>
              <a:ext uri="{FF2B5EF4-FFF2-40B4-BE49-F238E27FC236}">
                <a16:creationId xmlns:a16="http://schemas.microsoft.com/office/drawing/2014/main" id="{125C3F05-CA36-4DA2-8B6E-8443E7CA00A8}"/>
              </a:ext>
            </a:extLst>
          </p:cNvPr>
          <p:cNvSpPr>
            <a:spLocks noGrp="1"/>
          </p:cNvSpPr>
          <p:nvPr>
            <p:ph sz="half" idx="1"/>
          </p:nvPr>
        </p:nvSpPr>
        <p:spPr>
          <a:xfrm>
            <a:off x="609600" y="1600201"/>
            <a:ext cx="5384800" cy="3989040"/>
          </a:xfrm>
        </p:spPr>
        <p:txBody>
          <a:bodyPr>
            <a:normAutofit/>
          </a:bodyPr>
          <a:lstStyle/>
          <a:p>
            <a:r>
              <a:rPr lang="en-GB" dirty="0"/>
              <a:t>As a result of your Literature Review and empirical research (if you did both),</a:t>
            </a:r>
          </a:p>
          <a:p>
            <a:pPr lvl="1"/>
            <a:r>
              <a:rPr lang="en-GB" sz="2800"/>
              <a:t>1 What did you find out in relation to your individual research objectives?</a:t>
            </a:r>
          </a:p>
          <a:p>
            <a:pPr lvl="1"/>
            <a:r>
              <a:rPr lang="en-GB" sz="2800"/>
              <a:t>2 What conclusions have you come to?</a:t>
            </a:r>
          </a:p>
        </p:txBody>
      </p:sp>
      <p:pic>
        <p:nvPicPr>
          <p:cNvPr id="5" name="Picture 4">
            <a:extLst>
              <a:ext uri="{FF2B5EF4-FFF2-40B4-BE49-F238E27FC236}">
                <a16:creationId xmlns:a16="http://schemas.microsoft.com/office/drawing/2014/main" id="{EFFB70E2-86D2-4B61-B7D2-4551FDCAD8E5}"/>
              </a:ext>
            </a:extLst>
          </p:cNvPr>
          <p:cNvPicPr>
            <a:picLocks noChangeAspect="1"/>
          </p:cNvPicPr>
          <p:nvPr/>
        </p:nvPicPr>
        <p:blipFill>
          <a:blip r:embed="rId2"/>
          <a:stretch>
            <a:fillRect/>
          </a:stretch>
        </p:blipFill>
        <p:spPr>
          <a:xfrm>
            <a:off x="6197600" y="1631379"/>
            <a:ext cx="5384800" cy="3926683"/>
          </a:xfrm>
          <a:prstGeom prst="rect">
            <a:avLst/>
          </a:prstGeom>
          <a:noFill/>
        </p:spPr>
      </p:pic>
    </p:spTree>
    <p:extLst>
      <p:ext uri="{BB962C8B-B14F-4D97-AF65-F5344CB8AC3E}">
        <p14:creationId xmlns:p14="http://schemas.microsoft.com/office/powerpoint/2010/main" val="32181099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299F81B-9662-E5B1-EC5C-B3068240D4B9}"/>
              </a:ext>
            </a:extLst>
          </p:cNvPr>
          <p:cNvSpPr>
            <a:spLocks noGrp="1"/>
          </p:cNvSpPr>
          <p:nvPr>
            <p:ph type="title"/>
          </p:nvPr>
        </p:nvSpPr>
        <p:spPr>
          <a:xfrm>
            <a:off x="609600" y="274638"/>
            <a:ext cx="10972800" cy="1143000"/>
          </a:xfrm>
        </p:spPr>
        <p:txBody>
          <a:bodyPr/>
          <a:lstStyle/>
          <a:p>
            <a:r>
              <a:rPr lang="en-US" dirty="0"/>
              <a:t>Common Mistakes </a:t>
            </a:r>
          </a:p>
        </p:txBody>
      </p:sp>
      <p:sp>
        <p:nvSpPr>
          <p:cNvPr id="11" name="Content Placeholder 2">
            <a:extLst>
              <a:ext uri="{FF2B5EF4-FFF2-40B4-BE49-F238E27FC236}">
                <a16:creationId xmlns:a16="http://schemas.microsoft.com/office/drawing/2014/main" id="{6F8FF636-49B5-8A15-0567-3C92BE04CB15}"/>
              </a:ext>
            </a:extLst>
          </p:cNvPr>
          <p:cNvSpPr>
            <a:spLocks noGrp="1"/>
          </p:cNvSpPr>
          <p:nvPr>
            <p:ph idx="1"/>
          </p:nvPr>
        </p:nvSpPr>
        <p:spPr>
          <a:xfrm>
            <a:off x="609600" y="1600201"/>
            <a:ext cx="10972800" cy="3917032"/>
          </a:xfrm>
        </p:spPr>
        <p:txBody>
          <a:bodyPr/>
          <a:lstStyle/>
          <a:p>
            <a:r>
              <a:rPr lang="en-GB" dirty="0"/>
              <a:t>A common mistake by students is to produce recommendations ‘out of the blue’, i.e. recommendations that have no or little obvious link to their research conclusions</a:t>
            </a:r>
            <a:endParaRPr lang="en-US" dirty="0"/>
          </a:p>
        </p:txBody>
      </p:sp>
    </p:spTree>
    <p:extLst>
      <p:ext uri="{BB962C8B-B14F-4D97-AF65-F5344CB8AC3E}">
        <p14:creationId xmlns:p14="http://schemas.microsoft.com/office/powerpoint/2010/main" val="13051405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1F2D604-2CAE-4FD5-9927-907C56102848}"/>
              </a:ext>
            </a:extLst>
          </p:cNvPr>
          <p:cNvSpPr>
            <a:spLocks noGrp="1"/>
          </p:cNvSpPr>
          <p:nvPr>
            <p:ph type="title"/>
          </p:nvPr>
        </p:nvSpPr>
        <p:spPr/>
        <p:txBody>
          <a:bodyPr/>
          <a:lstStyle/>
          <a:p>
            <a:r>
              <a:rPr lang="en-GB" dirty="0"/>
              <a:t>Limitations</a:t>
            </a:r>
          </a:p>
        </p:txBody>
      </p:sp>
      <p:sp>
        <p:nvSpPr>
          <p:cNvPr id="6" name="Content Placeholder 5">
            <a:extLst>
              <a:ext uri="{FF2B5EF4-FFF2-40B4-BE49-F238E27FC236}">
                <a16:creationId xmlns:a16="http://schemas.microsoft.com/office/drawing/2014/main" id="{601DEAAF-A391-40CC-B0B5-4377C1FC8D34}"/>
              </a:ext>
            </a:extLst>
          </p:cNvPr>
          <p:cNvSpPr>
            <a:spLocks noGrp="1"/>
          </p:cNvSpPr>
          <p:nvPr>
            <p:ph idx="1"/>
          </p:nvPr>
        </p:nvSpPr>
        <p:spPr/>
        <p:txBody>
          <a:bodyPr>
            <a:normAutofit fontScale="85000" lnSpcReduction="20000"/>
          </a:bodyPr>
          <a:lstStyle/>
          <a:p>
            <a:r>
              <a:rPr lang="en-GB" dirty="0"/>
              <a:t>Qualify your research work with reference to perceived limitations, e.g.</a:t>
            </a:r>
          </a:p>
          <a:p>
            <a:pPr lvl="1"/>
            <a:r>
              <a:rPr lang="en-GB" dirty="0"/>
              <a:t>Inability to generalise your findings (if that is the case), </a:t>
            </a:r>
          </a:p>
          <a:p>
            <a:pPr lvl="1"/>
            <a:r>
              <a:rPr lang="en-GB" dirty="0"/>
              <a:t>lack of time to do more (in-depth) research, restrictions on access to research subjects, etc. </a:t>
            </a:r>
          </a:p>
          <a:p>
            <a:r>
              <a:rPr lang="en-GB" dirty="0"/>
              <a:t>It is not absolutely necessary to create a sub-section, as long as you refer to the limitations of your work somewhere in the Conclusion.</a:t>
            </a:r>
          </a:p>
          <a:p>
            <a:r>
              <a:rPr lang="en-GB" i="1" dirty="0"/>
              <a:t>Tip - You can, cleverly, turn some of the limitations of your research into recommendations (‘This research revealed valuable insights into staff views of e-Learning. It is recommended, for a wider perspective, that students also be interviewed...’)</a:t>
            </a:r>
          </a:p>
        </p:txBody>
      </p:sp>
    </p:spTree>
    <p:extLst>
      <p:ext uri="{BB962C8B-B14F-4D97-AF65-F5344CB8AC3E}">
        <p14:creationId xmlns:p14="http://schemas.microsoft.com/office/powerpoint/2010/main" val="29411100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62E8E1-7C16-49F1-9660-A2BD1A00E9EF}"/>
              </a:ext>
            </a:extLst>
          </p:cNvPr>
          <p:cNvSpPr>
            <a:spLocks noGrp="1"/>
          </p:cNvSpPr>
          <p:nvPr>
            <p:ph type="title"/>
          </p:nvPr>
        </p:nvSpPr>
        <p:spPr>
          <a:xfrm>
            <a:off x="609600" y="274638"/>
            <a:ext cx="10972800" cy="1143000"/>
          </a:xfrm>
        </p:spPr>
        <p:txBody>
          <a:bodyPr anchor="ctr">
            <a:normAutofit/>
          </a:bodyPr>
          <a:lstStyle/>
          <a:p>
            <a:r>
              <a:rPr lang="en-GB"/>
              <a:t>Any Questions?</a:t>
            </a:r>
          </a:p>
        </p:txBody>
      </p:sp>
      <p:pic>
        <p:nvPicPr>
          <p:cNvPr id="9" name="Picture 6" descr="Yellow question mark">
            <a:extLst>
              <a:ext uri="{FF2B5EF4-FFF2-40B4-BE49-F238E27FC236}">
                <a16:creationId xmlns:a16="http://schemas.microsoft.com/office/drawing/2014/main" id="{2A03FBE1-7D72-75F5-E644-05900FEDBB30}"/>
              </a:ext>
            </a:extLst>
          </p:cNvPr>
          <p:cNvPicPr>
            <a:picLocks noChangeAspect="1"/>
          </p:cNvPicPr>
          <p:nvPr/>
        </p:nvPicPr>
        <p:blipFill rotWithShape="1">
          <a:blip r:embed="rId2"/>
          <a:srcRect t="11844" b="28659"/>
          <a:stretch/>
        </p:blipFill>
        <p:spPr>
          <a:xfrm>
            <a:off x="609600" y="1600201"/>
            <a:ext cx="10972800" cy="3917032"/>
          </a:xfrm>
          <a:prstGeom prst="rect">
            <a:avLst/>
          </a:prstGeom>
          <a:noFill/>
        </p:spPr>
      </p:pic>
    </p:spTree>
    <p:extLst>
      <p:ext uri="{BB962C8B-B14F-4D97-AF65-F5344CB8AC3E}">
        <p14:creationId xmlns:p14="http://schemas.microsoft.com/office/powerpoint/2010/main" val="28454700"/>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2179</Words>
  <Application>Microsoft Office PowerPoint</Application>
  <PresentationFormat>Widescreen</PresentationFormat>
  <Paragraphs>180</Paragraphs>
  <Slides>36</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Google Sans</vt:lpstr>
      <vt:lpstr>Myriad Pro</vt:lpstr>
      <vt:lpstr>Arial</vt:lpstr>
      <vt:lpstr>Calibri</vt:lpstr>
      <vt:lpstr>UWTSD</vt:lpstr>
      <vt:lpstr>DATA ANALYSIS and WRITING UP</vt:lpstr>
      <vt:lpstr>Session aims </vt:lpstr>
      <vt:lpstr>You have done your qualitative research  – now what?</vt:lpstr>
      <vt:lpstr>Transcription </vt:lpstr>
      <vt:lpstr>Qualitative data</vt:lpstr>
      <vt:lpstr>Analysis </vt:lpstr>
      <vt:lpstr>Analysis </vt:lpstr>
      <vt:lpstr>A well-designed chart, or matrix, can facilitate the coding and categorisation process</vt:lpstr>
      <vt:lpstr>Discuss and interpret </vt:lpstr>
      <vt:lpstr>Formalities of qualitative data analysis </vt:lpstr>
      <vt:lpstr>Aids to help your analysis </vt:lpstr>
      <vt:lpstr>Uses of thematic analysis </vt:lpstr>
      <vt:lpstr>Thematic analysis process </vt:lpstr>
      <vt:lpstr>PowerPoint Presentation</vt:lpstr>
      <vt:lpstr>Template analysis: ways of re-organising a template </vt:lpstr>
      <vt:lpstr>Deductive explanation building procedure</vt:lpstr>
      <vt:lpstr>Quantitative Analysis</vt:lpstr>
      <vt:lpstr>You have done your survey – now what?</vt:lpstr>
      <vt:lpstr>This means…  </vt:lpstr>
      <vt:lpstr>Presenting quantitative findings </vt:lpstr>
      <vt:lpstr>Reasons for missing data</vt:lpstr>
      <vt:lpstr>More on quantitative findings </vt:lpstr>
      <vt:lpstr>Graphs and Tables </vt:lpstr>
      <vt:lpstr>Issues with graphs </vt:lpstr>
      <vt:lpstr>Writing up your findings</vt:lpstr>
      <vt:lpstr>Discuss and Interpret</vt:lpstr>
      <vt:lpstr>Findings and Discussion</vt:lpstr>
      <vt:lpstr>Process of description, analysis and synthesis leading to evaluation</vt:lpstr>
      <vt:lpstr>Recommendations and Conclusions</vt:lpstr>
      <vt:lpstr>Linkage examples </vt:lpstr>
      <vt:lpstr>What makes a good dissertation…  </vt:lpstr>
      <vt:lpstr>Use critical language</vt:lpstr>
      <vt:lpstr>Conclusion chapter </vt:lpstr>
      <vt:lpstr>Common Mistakes </vt:lpstr>
      <vt:lpstr>Limitations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WRITING UP</dc:title>
  <dc:creator>Helen Evans (Institute of Management and Health)</dc:creator>
  <cp:lastModifiedBy>Helen Evans (Institute of Management and Health)</cp:lastModifiedBy>
  <cp:revision>2</cp:revision>
  <dcterms:created xsi:type="dcterms:W3CDTF">2024-03-12T17:10:54Z</dcterms:created>
  <dcterms:modified xsi:type="dcterms:W3CDTF">2024-03-19T15:48:57Z</dcterms:modified>
</cp:coreProperties>
</file>