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88" r:id="rId2"/>
    <p:sldId id="309" r:id="rId3"/>
    <p:sldId id="306" r:id="rId4"/>
    <p:sldId id="307" r:id="rId5"/>
    <p:sldId id="302" r:id="rId6"/>
    <p:sldId id="291" r:id="rId7"/>
    <p:sldId id="290" r:id="rId8"/>
    <p:sldId id="310" r:id="rId9"/>
    <p:sldId id="292" r:id="rId10"/>
    <p:sldId id="293" r:id="rId11"/>
    <p:sldId id="311" r:id="rId12"/>
    <p:sldId id="294" r:id="rId13"/>
    <p:sldId id="30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34" autoAdjust="0"/>
    <p:restoredTop sz="94660"/>
  </p:normalViewPr>
  <p:slideViewPr>
    <p:cSldViewPr snapToGrid="0">
      <p:cViewPr varScale="1">
        <p:scale>
          <a:sx n="90" d="100"/>
          <a:sy n="90" d="100"/>
        </p:scale>
        <p:origin x="33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877CF2-D3DF-44FF-BE69-636C3D9E79EE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FD3901B5-3248-452D-9B72-BC784F0ECECA}">
      <dgm:prSet phldrT="[Text]"/>
      <dgm:spPr/>
      <dgm:t>
        <a:bodyPr/>
        <a:lstStyle/>
        <a:p>
          <a:r>
            <a:rPr lang="en-GB" dirty="0"/>
            <a:t>Advocacy </a:t>
          </a:r>
        </a:p>
      </dgm:t>
    </dgm:pt>
    <dgm:pt modelId="{F5EBB6A9-FEE3-4423-AFA7-B6B5788D4F37}" type="parTrans" cxnId="{9763984E-995A-4AD6-8168-9D12CEDDAA9E}">
      <dgm:prSet/>
      <dgm:spPr/>
      <dgm:t>
        <a:bodyPr/>
        <a:lstStyle/>
        <a:p>
          <a:endParaRPr lang="en-GB"/>
        </a:p>
      </dgm:t>
    </dgm:pt>
    <dgm:pt modelId="{7C736B3F-5440-41A2-A8A2-2FE044A279BA}" type="sibTrans" cxnId="{9763984E-995A-4AD6-8168-9D12CEDDAA9E}">
      <dgm:prSet/>
      <dgm:spPr/>
      <dgm:t>
        <a:bodyPr/>
        <a:lstStyle/>
        <a:p>
          <a:endParaRPr lang="en-GB"/>
        </a:p>
      </dgm:t>
    </dgm:pt>
    <dgm:pt modelId="{9A982BD2-AC60-4C20-95B6-D93B38590A94}">
      <dgm:prSet phldrT="[Text]"/>
      <dgm:spPr/>
      <dgm:t>
        <a:bodyPr/>
        <a:lstStyle/>
        <a:p>
          <a:r>
            <a:rPr lang="en-GB" dirty="0"/>
            <a:t>Individual </a:t>
          </a:r>
        </a:p>
      </dgm:t>
    </dgm:pt>
    <dgm:pt modelId="{CC0FB2D0-DCEA-4C8A-A91C-C981EDDD824D}" type="parTrans" cxnId="{88B8E324-523F-4444-BA36-32EFBC35D894}">
      <dgm:prSet/>
      <dgm:spPr/>
      <dgm:t>
        <a:bodyPr/>
        <a:lstStyle/>
        <a:p>
          <a:endParaRPr lang="en-GB"/>
        </a:p>
      </dgm:t>
    </dgm:pt>
    <dgm:pt modelId="{2457EE82-2E82-4B2C-84D5-76881B73C48E}" type="sibTrans" cxnId="{88B8E324-523F-4444-BA36-32EFBC35D894}">
      <dgm:prSet/>
      <dgm:spPr/>
      <dgm:t>
        <a:bodyPr/>
        <a:lstStyle/>
        <a:p>
          <a:endParaRPr lang="en-GB"/>
        </a:p>
      </dgm:t>
    </dgm:pt>
    <dgm:pt modelId="{8D3D7B0D-95C3-4894-9A03-C1F71327CC27}">
      <dgm:prSet phldrT="[Text]"/>
      <dgm:spPr/>
      <dgm:t>
        <a:bodyPr/>
        <a:lstStyle/>
        <a:p>
          <a:r>
            <a:rPr lang="en-GB" dirty="0"/>
            <a:t>Services </a:t>
          </a:r>
        </a:p>
      </dgm:t>
    </dgm:pt>
    <dgm:pt modelId="{23573FB5-11C9-4C63-838F-4851084D4426}" type="parTrans" cxnId="{7DC212A3-E91E-4716-AD06-8696C63FCD1E}">
      <dgm:prSet/>
      <dgm:spPr/>
      <dgm:t>
        <a:bodyPr/>
        <a:lstStyle/>
        <a:p>
          <a:endParaRPr lang="en-GB"/>
        </a:p>
      </dgm:t>
    </dgm:pt>
    <dgm:pt modelId="{7715ABBC-B37A-4510-9084-B418AA096E04}" type="sibTrans" cxnId="{7DC212A3-E91E-4716-AD06-8696C63FCD1E}">
      <dgm:prSet/>
      <dgm:spPr/>
      <dgm:t>
        <a:bodyPr/>
        <a:lstStyle/>
        <a:p>
          <a:endParaRPr lang="en-GB"/>
        </a:p>
      </dgm:t>
    </dgm:pt>
    <dgm:pt modelId="{5DC67CCF-B36C-470C-90A3-33087A72A182}" type="pres">
      <dgm:prSet presAssocID="{FC877CF2-D3DF-44FF-BE69-636C3D9E79EE}" presName="compositeShape" presStyleCnt="0">
        <dgm:presLayoutVars>
          <dgm:chMax val="7"/>
          <dgm:dir/>
          <dgm:resizeHandles val="exact"/>
        </dgm:presLayoutVars>
      </dgm:prSet>
      <dgm:spPr/>
    </dgm:pt>
    <dgm:pt modelId="{226F8A0F-F6DB-4C2B-8F2F-B558705388AA}" type="pres">
      <dgm:prSet presAssocID="{FD3901B5-3248-452D-9B72-BC784F0ECECA}" presName="circ1" presStyleLbl="vennNode1" presStyleIdx="0" presStyleCnt="3"/>
      <dgm:spPr/>
    </dgm:pt>
    <dgm:pt modelId="{D91AE826-B72C-4457-96FC-72BE26A7ED46}" type="pres">
      <dgm:prSet presAssocID="{FD3901B5-3248-452D-9B72-BC784F0ECECA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DB36FA6F-4141-4C38-A681-577AB26925B2}" type="pres">
      <dgm:prSet presAssocID="{9A982BD2-AC60-4C20-95B6-D93B38590A94}" presName="circ2" presStyleLbl="vennNode1" presStyleIdx="1" presStyleCnt="3" custLinFactNeighborX="380" custLinFactNeighborY="380"/>
      <dgm:spPr/>
    </dgm:pt>
    <dgm:pt modelId="{F3FC7128-1F6C-4238-B49E-50E8C37BD987}" type="pres">
      <dgm:prSet presAssocID="{9A982BD2-AC60-4C20-95B6-D93B38590A94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AB578AE-7C19-47A4-A8BB-10D34F75080B}" type="pres">
      <dgm:prSet presAssocID="{8D3D7B0D-95C3-4894-9A03-C1F71327CC27}" presName="circ3" presStyleLbl="vennNode1" presStyleIdx="2" presStyleCnt="3"/>
      <dgm:spPr/>
    </dgm:pt>
    <dgm:pt modelId="{5F3FAAB6-D688-4430-A19A-E012E80E7FA8}" type="pres">
      <dgm:prSet presAssocID="{8D3D7B0D-95C3-4894-9A03-C1F71327CC27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68BA4322-A3B2-469A-8F04-10C7C0EB99BC}" type="presOf" srcId="{FD3901B5-3248-452D-9B72-BC784F0ECECA}" destId="{D91AE826-B72C-4457-96FC-72BE26A7ED46}" srcOrd="1" destOrd="0" presId="urn:microsoft.com/office/officeart/2005/8/layout/venn1"/>
    <dgm:cxn modelId="{88B8E324-523F-4444-BA36-32EFBC35D894}" srcId="{FC877CF2-D3DF-44FF-BE69-636C3D9E79EE}" destId="{9A982BD2-AC60-4C20-95B6-D93B38590A94}" srcOrd="1" destOrd="0" parTransId="{CC0FB2D0-DCEA-4C8A-A91C-C981EDDD824D}" sibTransId="{2457EE82-2E82-4B2C-84D5-76881B73C48E}"/>
    <dgm:cxn modelId="{9763984E-995A-4AD6-8168-9D12CEDDAA9E}" srcId="{FC877CF2-D3DF-44FF-BE69-636C3D9E79EE}" destId="{FD3901B5-3248-452D-9B72-BC784F0ECECA}" srcOrd="0" destOrd="0" parTransId="{F5EBB6A9-FEE3-4423-AFA7-B6B5788D4F37}" sibTransId="{7C736B3F-5440-41A2-A8A2-2FE044A279BA}"/>
    <dgm:cxn modelId="{5983BF57-F0A5-4C88-A9C0-195FA383BB14}" type="presOf" srcId="{8D3D7B0D-95C3-4894-9A03-C1F71327CC27}" destId="{5F3FAAB6-D688-4430-A19A-E012E80E7FA8}" srcOrd="1" destOrd="0" presId="urn:microsoft.com/office/officeart/2005/8/layout/venn1"/>
    <dgm:cxn modelId="{609D035A-331F-451D-A176-041BD8E4E791}" type="presOf" srcId="{9A982BD2-AC60-4C20-95B6-D93B38590A94}" destId="{F3FC7128-1F6C-4238-B49E-50E8C37BD987}" srcOrd="1" destOrd="0" presId="urn:microsoft.com/office/officeart/2005/8/layout/venn1"/>
    <dgm:cxn modelId="{D547797E-7A32-4D4F-B5A7-6BBC030CE723}" type="presOf" srcId="{FC877CF2-D3DF-44FF-BE69-636C3D9E79EE}" destId="{5DC67CCF-B36C-470C-90A3-33087A72A182}" srcOrd="0" destOrd="0" presId="urn:microsoft.com/office/officeart/2005/8/layout/venn1"/>
    <dgm:cxn modelId="{82595F86-008F-47DD-BF45-9D7FC89A9F81}" type="presOf" srcId="{9A982BD2-AC60-4C20-95B6-D93B38590A94}" destId="{DB36FA6F-4141-4C38-A681-577AB26925B2}" srcOrd="0" destOrd="0" presId="urn:microsoft.com/office/officeart/2005/8/layout/venn1"/>
    <dgm:cxn modelId="{92C9C186-04E9-48CC-9712-29D359E14670}" type="presOf" srcId="{8D3D7B0D-95C3-4894-9A03-C1F71327CC27}" destId="{8AB578AE-7C19-47A4-A8BB-10D34F75080B}" srcOrd="0" destOrd="0" presId="urn:microsoft.com/office/officeart/2005/8/layout/venn1"/>
    <dgm:cxn modelId="{7DC212A3-E91E-4716-AD06-8696C63FCD1E}" srcId="{FC877CF2-D3DF-44FF-BE69-636C3D9E79EE}" destId="{8D3D7B0D-95C3-4894-9A03-C1F71327CC27}" srcOrd="2" destOrd="0" parTransId="{23573FB5-11C9-4C63-838F-4851084D4426}" sibTransId="{7715ABBC-B37A-4510-9084-B418AA096E04}"/>
    <dgm:cxn modelId="{6CE3B4F3-4A5C-4357-8435-CC16F56ABA90}" type="presOf" srcId="{FD3901B5-3248-452D-9B72-BC784F0ECECA}" destId="{226F8A0F-F6DB-4C2B-8F2F-B558705388AA}" srcOrd="0" destOrd="0" presId="urn:microsoft.com/office/officeart/2005/8/layout/venn1"/>
    <dgm:cxn modelId="{1F117E24-C95D-429B-8172-7BDC430C6FD4}" type="presParOf" srcId="{5DC67CCF-B36C-470C-90A3-33087A72A182}" destId="{226F8A0F-F6DB-4C2B-8F2F-B558705388AA}" srcOrd="0" destOrd="0" presId="urn:microsoft.com/office/officeart/2005/8/layout/venn1"/>
    <dgm:cxn modelId="{DED3CAFF-16F4-47AE-B859-790B9D4A006B}" type="presParOf" srcId="{5DC67CCF-B36C-470C-90A3-33087A72A182}" destId="{D91AE826-B72C-4457-96FC-72BE26A7ED46}" srcOrd="1" destOrd="0" presId="urn:microsoft.com/office/officeart/2005/8/layout/venn1"/>
    <dgm:cxn modelId="{6D9B7B1C-B21B-4092-8916-D487A2D1BBD2}" type="presParOf" srcId="{5DC67CCF-B36C-470C-90A3-33087A72A182}" destId="{DB36FA6F-4141-4C38-A681-577AB26925B2}" srcOrd="2" destOrd="0" presId="urn:microsoft.com/office/officeart/2005/8/layout/venn1"/>
    <dgm:cxn modelId="{6A0B1769-08C2-49D7-825D-432B8455CFD3}" type="presParOf" srcId="{5DC67CCF-B36C-470C-90A3-33087A72A182}" destId="{F3FC7128-1F6C-4238-B49E-50E8C37BD987}" srcOrd="3" destOrd="0" presId="urn:microsoft.com/office/officeart/2005/8/layout/venn1"/>
    <dgm:cxn modelId="{0F0E9931-6B8A-46CB-8AAC-DA9EA472FA57}" type="presParOf" srcId="{5DC67CCF-B36C-470C-90A3-33087A72A182}" destId="{8AB578AE-7C19-47A4-A8BB-10D34F75080B}" srcOrd="4" destOrd="0" presId="urn:microsoft.com/office/officeart/2005/8/layout/venn1"/>
    <dgm:cxn modelId="{65F0367B-4855-43AD-B0FF-FB3DB912CAF2}" type="presParOf" srcId="{5DC67CCF-B36C-470C-90A3-33087A72A182}" destId="{5F3FAAB6-D688-4430-A19A-E012E80E7FA8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E07151-322C-4EC9-9C74-FB6525B35B54}" type="doc">
      <dgm:prSet loTypeId="urn:microsoft.com/office/officeart/2005/8/layout/equation2" loCatId="relationship" qsTypeId="urn:microsoft.com/office/officeart/2005/8/quickstyle/simple1" qsCatId="simple" csTypeId="urn:microsoft.com/office/officeart/2005/8/colors/accent1_2" csCatId="accent1" phldr="1"/>
      <dgm:spPr/>
    </dgm:pt>
    <dgm:pt modelId="{986BB112-44AC-423A-A977-09AE932590B3}">
      <dgm:prSet phldrT="[Text]"/>
      <dgm:spPr/>
      <dgm:t>
        <a:bodyPr/>
        <a:lstStyle/>
        <a:p>
          <a:r>
            <a:rPr lang="en-GB" dirty="0"/>
            <a:t>Advocay </a:t>
          </a:r>
        </a:p>
      </dgm:t>
    </dgm:pt>
    <dgm:pt modelId="{83C075CC-4A36-4E6E-9E17-973285A324D1}" type="parTrans" cxnId="{38CA68F9-B86D-4961-9908-A8470BB23855}">
      <dgm:prSet/>
      <dgm:spPr/>
      <dgm:t>
        <a:bodyPr/>
        <a:lstStyle/>
        <a:p>
          <a:endParaRPr lang="en-GB"/>
        </a:p>
      </dgm:t>
    </dgm:pt>
    <dgm:pt modelId="{BF507B78-9B95-4C60-B0DA-0BD422EBA703}" type="sibTrans" cxnId="{38CA68F9-B86D-4961-9908-A8470BB23855}">
      <dgm:prSet/>
      <dgm:spPr/>
      <dgm:t>
        <a:bodyPr/>
        <a:lstStyle/>
        <a:p>
          <a:endParaRPr lang="en-GB" dirty="0"/>
        </a:p>
      </dgm:t>
    </dgm:pt>
    <dgm:pt modelId="{93F4265F-0417-4F66-9C2B-BC8D323B9302}">
      <dgm:prSet phldrT="[Text]"/>
      <dgm:spPr/>
      <dgm:t>
        <a:bodyPr/>
        <a:lstStyle/>
        <a:p>
          <a:r>
            <a:rPr lang="en-GB" dirty="0"/>
            <a:t>Services</a:t>
          </a:r>
        </a:p>
      </dgm:t>
    </dgm:pt>
    <dgm:pt modelId="{E841D560-E9B6-4ED2-A4B1-6441CD88334C}" type="parTrans" cxnId="{E88C3E79-56CD-4FB0-8297-B93D125A14F1}">
      <dgm:prSet/>
      <dgm:spPr/>
      <dgm:t>
        <a:bodyPr/>
        <a:lstStyle/>
        <a:p>
          <a:endParaRPr lang="en-GB"/>
        </a:p>
      </dgm:t>
    </dgm:pt>
    <dgm:pt modelId="{857316DD-6E0A-4B8A-8BF5-AEE1430FA33E}" type="sibTrans" cxnId="{E88C3E79-56CD-4FB0-8297-B93D125A14F1}">
      <dgm:prSet/>
      <dgm:spPr/>
      <dgm:t>
        <a:bodyPr/>
        <a:lstStyle/>
        <a:p>
          <a:endParaRPr lang="en-GB" dirty="0"/>
        </a:p>
      </dgm:t>
    </dgm:pt>
    <dgm:pt modelId="{B125021F-BD5F-48F9-8617-4EAE0C30F643}">
      <dgm:prSet phldrT="[Text]"/>
      <dgm:spPr/>
      <dgm:t>
        <a:bodyPr/>
        <a:lstStyle/>
        <a:p>
          <a:r>
            <a:rPr lang="en-GB" dirty="0"/>
            <a:t>Individual </a:t>
          </a:r>
        </a:p>
      </dgm:t>
    </dgm:pt>
    <dgm:pt modelId="{3B43B5C0-A5E5-4BC0-B1BC-3A94A5B4DB90}" type="parTrans" cxnId="{B5F54BE8-CDE3-4987-A29E-F59662E178A7}">
      <dgm:prSet/>
      <dgm:spPr/>
      <dgm:t>
        <a:bodyPr/>
        <a:lstStyle/>
        <a:p>
          <a:endParaRPr lang="en-GB"/>
        </a:p>
      </dgm:t>
    </dgm:pt>
    <dgm:pt modelId="{EB9BE796-760C-4E92-B3B3-5F1F10C8857A}" type="sibTrans" cxnId="{B5F54BE8-CDE3-4987-A29E-F59662E178A7}">
      <dgm:prSet/>
      <dgm:spPr/>
      <dgm:t>
        <a:bodyPr/>
        <a:lstStyle/>
        <a:p>
          <a:endParaRPr lang="en-GB"/>
        </a:p>
      </dgm:t>
    </dgm:pt>
    <dgm:pt modelId="{427DA432-0D7E-4E3E-A63C-DB2828203B0B}" type="pres">
      <dgm:prSet presAssocID="{E2E07151-322C-4EC9-9C74-FB6525B35B54}" presName="Name0" presStyleCnt="0">
        <dgm:presLayoutVars>
          <dgm:dir/>
          <dgm:resizeHandles val="exact"/>
        </dgm:presLayoutVars>
      </dgm:prSet>
      <dgm:spPr/>
    </dgm:pt>
    <dgm:pt modelId="{8808C528-8F6D-4AA8-AD3F-235319949CB4}" type="pres">
      <dgm:prSet presAssocID="{E2E07151-322C-4EC9-9C74-FB6525B35B54}" presName="vNodes" presStyleCnt="0"/>
      <dgm:spPr/>
    </dgm:pt>
    <dgm:pt modelId="{06E4D365-47B6-43DA-A84A-F3A1D9EEC184}" type="pres">
      <dgm:prSet presAssocID="{986BB112-44AC-423A-A977-09AE932590B3}" presName="node" presStyleLbl="node1" presStyleIdx="0" presStyleCnt="3">
        <dgm:presLayoutVars>
          <dgm:bulletEnabled val="1"/>
        </dgm:presLayoutVars>
      </dgm:prSet>
      <dgm:spPr/>
    </dgm:pt>
    <dgm:pt modelId="{8E3C8175-DE13-4B18-A4F1-76D3F7FF14E9}" type="pres">
      <dgm:prSet presAssocID="{BF507B78-9B95-4C60-B0DA-0BD422EBA703}" presName="spacerT" presStyleCnt="0"/>
      <dgm:spPr/>
    </dgm:pt>
    <dgm:pt modelId="{9D330199-DC32-4045-8596-7E24208DA3D6}" type="pres">
      <dgm:prSet presAssocID="{BF507B78-9B95-4C60-B0DA-0BD422EBA703}" presName="sibTrans" presStyleLbl="sibTrans2D1" presStyleIdx="0" presStyleCnt="2"/>
      <dgm:spPr/>
    </dgm:pt>
    <dgm:pt modelId="{F4F438E0-8C42-47A2-A33E-2E006D5EE020}" type="pres">
      <dgm:prSet presAssocID="{BF507B78-9B95-4C60-B0DA-0BD422EBA703}" presName="spacerB" presStyleCnt="0"/>
      <dgm:spPr/>
    </dgm:pt>
    <dgm:pt modelId="{20F2AB8D-B877-4F88-B1CB-80DD03F0AABE}" type="pres">
      <dgm:prSet presAssocID="{93F4265F-0417-4F66-9C2B-BC8D323B9302}" presName="node" presStyleLbl="node1" presStyleIdx="1" presStyleCnt="3">
        <dgm:presLayoutVars>
          <dgm:bulletEnabled val="1"/>
        </dgm:presLayoutVars>
      </dgm:prSet>
      <dgm:spPr/>
    </dgm:pt>
    <dgm:pt modelId="{ABC55D81-E693-4795-AFF1-673C380E2912}" type="pres">
      <dgm:prSet presAssocID="{E2E07151-322C-4EC9-9C74-FB6525B35B54}" presName="sibTransLast" presStyleLbl="sibTrans2D1" presStyleIdx="1" presStyleCnt="2"/>
      <dgm:spPr/>
    </dgm:pt>
    <dgm:pt modelId="{77075E9E-1750-43C1-BB39-A8C580474343}" type="pres">
      <dgm:prSet presAssocID="{E2E07151-322C-4EC9-9C74-FB6525B35B54}" presName="connectorText" presStyleLbl="sibTrans2D1" presStyleIdx="1" presStyleCnt="2"/>
      <dgm:spPr/>
    </dgm:pt>
    <dgm:pt modelId="{D0DE1FA4-0D1F-43E6-9DC2-33010B996996}" type="pres">
      <dgm:prSet presAssocID="{E2E07151-322C-4EC9-9C74-FB6525B35B54}" presName="lastNode" presStyleLbl="node1" presStyleIdx="2" presStyleCnt="3">
        <dgm:presLayoutVars>
          <dgm:bulletEnabled val="1"/>
        </dgm:presLayoutVars>
      </dgm:prSet>
      <dgm:spPr/>
    </dgm:pt>
  </dgm:ptLst>
  <dgm:cxnLst>
    <dgm:cxn modelId="{9D398405-E2D5-4303-BAAB-7349EEAFC533}" type="presOf" srcId="{857316DD-6E0A-4B8A-8BF5-AEE1430FA33E}" destId="{ABC55D81-E693-4795-AFF1-673C380E2912}" srcOrd="0" destOrd="0" presId="urn:microsoft.com/office/officeart/2005/8/layout/equation2"/>
    <dgm:cxn modelId="{F3B5C227-A603-4C2B-A432-11D94780109A}" type="presOf" srcId="{93F4265F-0417-4F66-9C2B-BC8D323B9302}" destId="{20F2AB8D-B877-4F88-B1CB-80DD03F0AABE}" srcOrd="0" destOrd="0" presId="urn:microsoft.com/office/officeart/2005/8/layout/equation2"/>
    <dgm:cxn modelId="{903F1F42-D7EA-46BD-8105-9463C6CB81D4}" type="presOf" srcId="{857316DD-6E0A-4B8A-8BF5-AEE1430FA33E}" destId="{77075E9E-1750-43C1-BB39-A8C580474343}" srcOrd="1" destOrd="0" presId="urn:microsoft.com/office/officeart/2005/8/layout/equation2"/>
    <dgm:cxn modelId="{E88C3E79-56CD-4FB0-8297-B93D125A14F1}" srcId="{E2E07151-322C-4EC9-9C74-FB6525B35B54}" destId="{93F4265F-0417-4F66-9C2B-BC8D323B9302}" srcOrd="1" destOrd="0" parTransId="{E841D560-E9B6-4ED2-A4B1-6441CD88334C}" sibTransId="{857316DD-6E0A-4B8A-8BF5-AEE1430FA33E}"/>
    <dgm:cxn modelId="{7F3FE2BA-E953-46CC-96DB-802DA0BE3AF7}" type="presOf" srcId="{986BB112-44AC-423A-A977-09AE932590B3}" destId="{06E4D365-47B6-43DA-A84A-F3A1D9EEC184}" srcOrd="0" destOrd="0" presId="urn:microsoft.com/office/officeart/2005/8/layout/equation2"/>
    <dgm:cxn modelId="{18A9FCD9-9717-4AD2-A3FA-27B339A3D27C}" type="presOf" srcId="{E2E07151-322C-4EC9-9C74-FB6525B35B54}" destId="{427DA432-0D7E-4E3E-A63C-DB2828203B0B}" srcOrd="0" destOrd="0" presId="urn:microsoft.com/office/officeart/2005/8/layout/equation2"/>
    <dgm:cxn modelId="{93095BE7-FE4A-4766-AA71-88D1114A47E4}" type="presOf" srcId="{B125021F-BD5F-48F9-8617-4EAE0C30F643}" destId="{D0DE1FA4-0D1F-43E6-9DC2-33010B996996}" srcOrd="0" destOrd="0" presId="urn:microsoft.com/office/officeart/2005/8/layout/equation2"/>
    <dgm:cxn modelId="{B5F54BE8-CDE3-4987-A29E-F59662E178A7}" srcId="{E2E07151-322C-4EC9-9C74-FB6525B35B54}" destId="{B125021F-BD5F-48F9-8617-4EAE0C30F643}" srcOrd="2" destOrd="0" parTransId="{3B43B5C0-A5E5-4BC0-B1BC-3A94A5B4DB90}" sibTransId="{EB9BE796-760C-4E92-B3B3-5F1F10C8857A}"/>
    <dgm:cxn modelId="{38CA68F9-B86D-4961-9908-A8470BB23855}" srcId="{E2E07151-322C-4EC9-9C74-FB6525B35B54}" destId="{986BB112-44AC-423A-A977-09AE932590B3}" srcOrd="0" destOrd="0" parTransId="{83C075CC-4A36-4E6E-9E17-973285A324D1}" sibTransId="{BF507B78-9B95-4C60-B0DA-0BD422EBA703}"/>
    <dgm:cxn modelId="{890B72FE-CE86-46AB-9115-2ABA451BF512}" type="presOf" srcId="{BF507B78-9B95-4C60-B0DA-0BD422EBA703}" destId="{9D330199-DC32-4045-8596-7E24208DA3D6}" srcOrd="0" destOrd="0" presId="urn:microsoft.com/office/officeart/2005/8/layout/equation2"/>
    <dgm:cxn modelId="{DAC9C8F9-F296-4494-8BE6-55CFEF084862}" type="presParOf" srcId="{427DA432-0D7E-4E3E-A63C-DB2828203B0B}" destId="{8808C528-8F6D-4AA8-AD3F-235319949CB4}" srcOrd="0" destOrd="0" presId="urn:microsoft.com/office/officeart/2005/8/layout/equation2"/>
    <dgm:cxn modelId="{7B6E844A-407D-4AE6-9B34-9C2B97E4F8F6}" type="presParOf" srcId="{8808C528-8F6D-4AA8-AD3F-235319949CB4}" destId="{06E4D365-47B6-43DA-A84A-F3A1D9EEC184}" srcOrd="0" destOrd="0" presId="urn:microsoft.com/office/officeart/2005/8/layout/equation2"/>
    <dgm:cxn modelId="{A2D7E57B-68CE-4CCF-BFB6-F1B40D4E3BAB}" type="presParOf" srcId="{8808C528-8F6D-4AA8-AD3F-235319949CB4}" destId="{8E3C8175-DE13-4B18-A4F1-76D3F7FF14E9}" srcOrd="1" destOrd="0" presId="urn:microsoft.com/office/officeart/2005/8/layout/equation2"/>
    <dgm:cxn modelId="{841AB06B-9EA0-479D-9E13-38678FA5F388}" type="presParOf" srcId="{8808C528-8F6D-4AA8-AD3F-235319949CB4}" destId="{9D330199-DC32-4045-8596-7E24208DA3D6}" srcOrd="2" destOrd="0" presId="urn:microsoft.com/office/officeart/2005/8/layout/equation2"/>
    <dgm:cxn modelId="{839F85EF-446A-4DB0-A0A8-3DFFBFA5A601}" type="presParOf" srcId="{8808C528-8F6D-4AA8-AD3F-235319949CB4}" destId="{F4F438E0-8C42-47A2-A33E-2E006D5EE020}" srcOrd="3" destOrd="0" presId="urn:microsoft.com/office/officeart/2005/8/layout/equation2"/>
    <dgm:cxn modelId="{BCAE2250-9682-4CC1-9D5B-3DEBB8738478}" type="presParOf" srcId="{8808C528-8F6D-4AA8-AD3F-235319949CB4}" destId="{20F2AB8D-B877-4F88-B1CB-80DD03F0AABE}" srcOrd="4" destOrd="0" presId="urn:microsoft.com/office/officeart/2005/8/layout/equation2"/>
    <dgm:cxn modelId="{D27B4F1E-6E85-45D4-BF51-31770C5419A9}" type="presParOf" srcId="{427DA432-0D7E-4E3E-A63C-DB2828203B0B}" destId="{ABC55D81-E693-4795-AFF1-673C380E2912}" srcOrd="1" destOrd="0" presId="urn:microsoft.com/office/officeart/2005/8/layout/equation2"/>
    <dgm:cxn modelId="{CCAA166E-1A16-4B79-94F2-EDFC8CE9628E}" type="presParOf" srcId="{ABC55D81-E693-4795-AFF1-673C380E2912}" destId="{77075E9E-1750-43C1-BB39-A8C580474343}" srcOrd="0" destOrd="0" presId="urn:microsoft.com/office/officeart/2005/8/layout/equation2"/>
    <dgm:cxn modelId="{00901107-3F7C-47B1-8D91-B744CAE38942}" type="presParOf" srcId="{427DA432-0D7E-4E3E-A63C-DB2828203B0B}" destId="{D0DE1FA4-0D1F-43E6-9DC2-33010B996996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6F8A0F-F6DB-4C2B-8F2F-B558705388AA}">
      <dsp:nvSpPr>
        <dsp:cNvPr id="0" name=""/>
        <dsp:cNvSpPr/>
      </dsp:nvSpPr>
      <dsp:spPr>
        <a:xfrm>
          <a:off x="1614516" y="50588"/>
          <a:ext cx="2428240" cy="242824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Advocacy </a:t>
          </a:r>
        </a:p>
      </dsp:txBody>
      <dsp:txXfrm>
        <a:off x="1938281" y="475530"/>
        <a:ext cx="1780709" cy="1092708"/>
      </dsp:txXfrm>
    </dsp:sp>
    <dsp:sp modelId="{DB36FA6F-4141-4C38-A681-577AB26925B2}">
      <dsp:nvSpPr>
        <dsp:cNvPr id="0" name=""/>
        <dsp:cNvSpPr/>
      </dsp:nvSpPr>
      <dsp:spPr>
        <a:xfrm>
          <a:off x="2499933" y="1577465"/>
          <a:ext cx="2428240" cy="242824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Individual </a:t>
          </a:r>
        </a:p>
      </dsp:txBody>
      <dsp:txXfrm>
        <a:off x="3242570" y="2204761"/>
        <a:ext cx="1456944" cy="1335532"/>
      </dsp:txXfrm>
    </dsp:sp>
    <dsp:sp modelId="{8AB578AE-7C19-47A4-A8BB-10D34F75080B}">
      <dsp:nvSpPr>
        <dsp:cNvPr id="0" name=""/>
        <dsp:cNvSpPr/>
      </dsp:nvSpPr>
      <dsp:spPr>
        <a:xfrm>
          <a:off x="738326" y="1568238"/>
          <a:ext cx="2428240" cy="242824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Services </a:t>
          </a:r>
        </a:p>
      </dsp:txBody>
      <dsp:txXfrm>
        <a:off x="966985" y="2195533"/>
        <a:ext cx="1456944" cy="13355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E4D365-47B6-43DA-A84A-F3A1D9EEC184}">
      <dsp:nvSpPr>
        <dsp:cNvPr id="0" name=""/>
        <dsp:cNvSpPr/>
      </dsp:nvSpPr>
      <dsp:spPr>
        <a:xfrm>
          <a:off x="3531" y="284093"/>
          <a:ext cx="1253523" cy="12535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Advocay </a:t>
          </a:r>
        </a:p>
      </dsp:txBody>
      <dsp:txXfrm>
        <a:off x="187105" y="467667"/>
        <a:ext cx="886375" cy="886375"/>
      </dsp:txXfrm>
    </dsp:sp>
    <dsp:sp modelId="{9D330199-DC32-4045-8596-7E24208DA3D6}">
      <dsp:nvSpPr>
        <dsp:cNvPr id="0" name=""/>
        <dsp:cNvSpPr/>
      </dsp:nvSpPr>
      <dsp:spPr>
        <a:xfrm>
          <a:off x="266771" y="1639403"/>
          <a:ext cx="727043" cy="727043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363141" y="1917424"/>
        <a:ext cx="534303" cy="171001"/>
      </dsp:txXfrm>
    </dsp:sp>
    <dsp:sp modelId="{20F2AB8D-B877-4F88-B1CB-80DD03F0AABE}">
      <dsp:nvSpPr>
        <dsp:cNvPr id="0" name=""/>
        <dsp:cNvSpPr/>
      </dsp:nvSpPr>
      <dsp:spPr>
        <a:xfrm>
          <a:off x="3531" y="2468233"/>
          <a:ext cx="1253523" cy="12535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Services</a:t>
          </a:r>
        </a:p>
      </dsp:txBody>
      <dsp:txXfrm>
        <a:off x="187105" y="2651807"/>
        <a:ext cx="886375" cy="886375"/>
      </dsp:txXfrm>
    </dsp:sp>
    <dsp:sp modelId="{ABC55D81-E693-4795-AFF1-673C380E2912}">
      <dsp:nvSpPr>
        <dsp:cNvPr id="0" name=""/>
        <dsp:cNvSpPr/>
      </dsp:nvSpPr>
      <dsp:spPr>
        <a:xfrm>
          <a:off x="1445083" y="1769769"/>
          <a:ext cx="398620" cy="466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1445083" y="1863031"/>
        <a:ext cx="279034" cy="279786"/>
      </dsp:txXfrm>
    </dsp:sp>
    <dsp:sp modelId="{D0DE1FA4-0D1F-43E6-9DC2-33010B996996}">
      <dsp:nvSpPr>
        <dsp:cNvPr id="0" name=""/>
        <dsp:cNvSpPr/>
      </dsp:nvSpPr>
      <dsp:spPr>
        <a:xfrm>
          <a:off x="2009169" y="749401"/>
          <a:ext cx="2507047" cy="25070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Individual </a:t>
          </a:r>
        </a:p>
      </dsp:txBody>
      <dsp:txXfrm>
        <a:off x="2376318" y="1116550"/>
        <a:ext cx="1772749" cy="17727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602830-4FD0-4F98-B6D0-C4532937C59D}" type="datetimeFigureOut">
              <a:rPr lang="en-GB" smtClean="0"/>
              <a:t>02/02/2019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D86120-6770-459D-811B-4520DC8FEAE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732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D86120-6770-459D-811B-4520DC8FEAEE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5663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N.B. When you click on the Info button</a:t>
            </a:r>
            <a:r>
              <a:rPr lang="en-GB" baseline="0" dirty="0"/>
              <a:t> to link to the Welsh Government website ensure to show the PDF on SSCs and show the students which SSCs cover related areas of work.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1BDC9B-AA40-4D8E-9592-BEC560CDBC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9226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058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051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890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243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077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3064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0662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326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317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8591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89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02/02/2019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04" y="6108239"/>
            <a:ext cx="229516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429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otCW5OIFZc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forcare.org.uk/Standards-legislation/Care-Act/Learning-materials/learning-materials.aspx" TargetMode="External"/><Relationship Id="rId2" Type="http://schemas.openxmlformats.org/officeDocument/2006/relationships/hyperlink" Target="https://www.youtube.com/watch?v=FotCW5OIFZ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gov.wales/topics/educationandskills/skillsandtraining/sector-skills-councils/?lang=en" TargetMode="External"/><Relationship Id="rId4" Type="http://schemas.openxmlformats.org/officeDocument/2006/relationships/hyperlink" Target="https://www.scie.org.uk/care-act-2014/advocacy-services/commissioning-independent-advocacy/duties/independent-advocacy-care-act.a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A0371-E02F-4AA6-8808-42BB5CA05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4462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Welcome to ECAY 4001</a:t>
            </a:r>
            <a:br>
              <a:rPr lang="en-GB" sz="4000" b="1" dirty="0"/>
            </a:br>
            <a:r>
              <a:rPr lang="en-GB" sz="4000" b="1" dirty="0"/>
              <a:t> Advocacy in the Contemporary World  </a:t>
            </a:r>
            <a:br>
              <a:rPr lang="en-GB" b="1" dirty="0"/>
            </a:br>
            <a:r>
              <a:rPr lang="en-GB" sz="3100" b="1" dirty="0">
                <a:solidFill>
                  <a:schemeClr val="bg1">
                    <a:lumMod val="65000"/>
                  </a:schemeClr>
                </a:solidFill>
              </a:rPr>
              <a:t>Please take a moment to settle in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DE0035-0668-4996-BF9A-DFCC359B850B}"/>
              </a:ext>
            </a:extLst>
          </p:cNvPr>
          <p:cNvSpPr txBox="1"/>
          <p:nvPr/>
        </p:nvSpPr>
        <p:spPr>
          <a:xfrm>
            <a:off x="254000" y="2540001"/>
            <a:ext cx="49797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Song with lyrics student choice to be inserted here</a:t>
            </a:r>
          </a:p>
          <a:p>
            <a:r>
              <a:rPr lang="en-GB" dirty="0"/>
              <a:t> </a:t>
            </a:r>
            <a:r>
              <a:rPr lang="en-GB" dirty="0">
                <a:hlinkClick r:id="rId2"/>
              </a:rPr>
              <a:t>https://www.youtube.com/watch?v=FotCW5OIFZc</a:t>
            </a:r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9D7A7A-0D60-45A9-B223-76B121F0F7F6}"/>
              </a:ext>
            </a:extLst>
          </p:cNvPr>
          <p:cNvSpPr txBox="1"/>
          <p:nvPr/>
        </p:nvSpPr>
        <p:spPr>
          <a:xfrm>
            <a:off x="9533466" y="6019800"/>
            <a:ext cx="23909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(Adams, </a:t>
            </a:r>
            <a:r>
              <a:rPr lang="en-GB" i="1" dirty="0"/>
              <a:t>etal, </a:t>
            </a:r>
            <a:r>
              <a:rPr lang="en-GB" dirty="0"/>
              <a:t>2003)</a:t>
            </a:r>
          </a:p>
          <a:p>
            <a:r>
              <a:rPr lang="en-GB" dirty="0"/>
              <a:t>(Black eyed peas, 2003)</a:t>
            </a:r>
          </a:p>
        </p:txBody>
      </p:sp>
    </p:spTree>
    <p:extLst>
      <p:ext uri="{BB962C8B-B14F-4D97-AF65-F5344CB8AC3E}">
        <p14:creationId xmlns:p14="http://schemas.microsoft.com/office/powerpoint/2010/main" val="16780561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87347-E827-4DD8-AFFB-5DB487B98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09F3E-EC3A-4DD9-8521-D829792E4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000" y="2616202"/>
            <a:ext cx="11938000" cy="121073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accent1"/>
                </a:solidFill>
              </a:rPr>
              <a:t>Last session we looked at professional advocacy</a:t>
            </a:r>
          </a:p>
          <a:p>
            <a:pPr marL="0" indent="0" algn="ctr">
              <a:buNone/>
            </a:pPr>
            <a:r>
              <a:rPr lang="en-GB" sz="4000" b="1" dirty="0">
                <a:solidFill>
                  <a:schemeClr val="accent1"/>
                </a:solidFill>
              </a:rPr>
              <a:t> learning recap discussion </a:t>
            </a:r>
          </a:p>
        </p:txBody>
      </p:sp>
    </p:spTree>
    <p:extLst>
      <p:ext uri="{BB962C8B-B14F-4D97-AF65-F5344CB8AC3E}">
        <p14:creationId xmlns:p14="http://schemas.microsoft.com/office/powerpoint/2010/main" val="3040568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EB86B-8AA8-4048-A7CE-D0DCF47A7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1199"/>
            <a:ext cx="10972800" cy="686201"/>
          </a:xfrm>
        </p:spPr>
        <p:txBody>
          <a:bodyPr>
            <a:normAutofit/>
          </a:bodyPr>
          <a:lstStyle/>
          <a:p>
            <a:r>
              <a:rPr lang="en-GB" sz="3600" b="1" dirty="0"/>
              <a:t>Non independent Advocacy What could it look like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02EE318-6DB8-4070-B7EB-A38E2E0CE2F3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226291" y="1599430"/>
          <a:ext cx="5657273" cy="4047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032A630-60D0-4783-8558-953DDF017F46}"/>
              </a:ext>
            </a:extLst>
          </p:cNvPr>
          <p:cNvSpPr txBox="1"/>
          <p:nvPr/>
        </p:nvSpPr>
        <p:spPr>
          <a:xfrm>
            <a:off x="5706090" y="1599430"/>
            <a:ext cx="5876310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Social work and health care practitioners who deliver advocacy can create overlaps.</a:t>
            </a:r>
          </a:p>
          <a:p>
            <a:endParaRPr lang="en-GB" sz="3200" dirty="0"/>
          </a:p>
          <a:p>
            <a:r>
              <a:rPr lang="en-GB" sz="3200" dirty="0"/>
              <a:t>Although they may have best interest priority for the individual it can not be seen as truly  independent. 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9505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4CC62-BEEC-45DB-B472-243F36FD2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7988" y="0"/>
            <a:ext cx="8456023" cy="635726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Independent advocacy representation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64737CB-F040-4DE4-9DED-73D7BD1712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7200349"/>
              </p:ext>
            </p:extLst>
          </p:nvPr>
        </p:nvGraphicFramePr>
        <p:xfrm>
          <a:off x="348343" y="1313212"/>
          <a:ext cx="4519748" cy="4005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841D702-86AD-48B7-B0C7-40AE6ACC3735}"/>
              </a:ext>
            </a:extLst>
          </p:cNvPr>
          <p:cNvSpPr txBox="1"/>
          <p:nvPr/>
        </p:nvSpPr>
        <p:spPr>
          <a:xfrm>
            <a:off x="5486400" y="1123405"/>
            <a:ext cx="67056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Advocacy which is delivered alongside other services</a:t>
            </a:r>
          </a:p>
          <a:p>
            <a:r>
              <a:rPr lang="en-GB" sz="2800" dirty="0"/>
              <a:t>remains independent to the service user.</a:t>
            </a:r>
          </a:p>
          <a:p>
            <a:endParaRPr lang="en-GB" sz="2800" dirty="0"/>
          </a:p>
          <a:p>
            <a:r>
              <a:rPr lang="en-GB" sz="2800" dirty="0"/>
              <a:t>This form of advocacy provision</a:t>
            </a:r>
          </a:p>
          <a:p>
            <a:r>
              <a:rPr lang="en-GB" sz="2800" dirty="0"/>
              <a:t>is not constricted by services overlaps.</a:t>
            </a:r>
          </a:p>
          <a:p>
            <a:endParaRPr lang="en-GB" sz="2800" dirty="0"/>
          </a:p>
          <a:p>
            <a:r>
              <a:rPr lang="en-GB" sz="2800" dirty="0"/>
              <a:t>The services working together in a multi agency approach </a:t>
            </a:r>
          </a:p>
          <a:p>
            <a:r>
              <a:rPr lang="en-GB" sz="2800" dirty="0"/>
              <a:t>retain their independence </a:t>
            </a:r>
          </a:p>
          <a:p>
            <a:r>
              <a:rPr lang="en-GB" sz="2800" dirty="0"/>
              <a:t>while still addressing the needs of the individual.     </a:t>
            </a:r>
          </a:p>
        </p:txBody>
      </p:sp>
    </p:spTree>
    <p:extLst>
      <p:ext uri="{BB962C8B-B14F-4D97-AF65-F5344CB8AC3E}">
        <p14:creationId xmlns:p14="http://schemas.microsoft.com/office/powerpoint/2010/main" val="3943407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116632"/>
            <a:ext cx="8229600" cy="792088"/>
          </a:xfrm>
        </p:spPr>
        <p:txBody>
          <a:bodyPr/>
          <a:lstStyle/>
          <a:p>
            <a:r>
              <a:rPr lang="en-GB" b="1" dirty="0"/>
              <a:t>Independent Advocacy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775520" y="980728"/>
            <a:ext cx="871296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 have looked at our own thoughts on different types of advocacy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However, in the UK context the term ‘independent advocacy’ has a specific meaning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This meaning is being defined by legislation such as the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Care Act 2014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 will now look, in more detail, at the concept of independent advocacy</a:t>
            </a:r>
          </a:p>
        </p:txBody>
      </p:sp>
    </p:spTree>
    <p:extLst>
      <p:ext uri="{BB962C8B-B14F-4D97-AF65-F5344CB8AC3E}">
        <p14:creationId xmlns:p14="http://schemas.microsoft.com/office/powerpoint/2010/main" val="3876695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116632"/>
            <a:ext cx="8229600" cy="792088"/>
          </a:xfrm>
        </p:spPr>
        <p:txBody>
          <a:bodyPr/>
          <a:lstStyle/>
          <a:p>
            <a:r>
              <a:rPr lang="en-GB" b="1" dirty="0"/>
              <a:t>Independent Advocacy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191627" y="1772817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Discuss what you understand the concept of ‘independent advocacy’ to mean.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639616" y="980728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Divide yourselves into groups.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47628" y="316739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Share your discussions with the larger group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55640" y="4417949"/>
            <a:ext cx="66967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 what contexts have you encountered the concept of ‘independent advocacy’ </a:t>
            </a:r>
          </a:p>
        </p:txBody>
      </p:sp>
    </p:spTree>
    <p:extLst>
      <p:ext uri="{BB962C8B-B14F-4D97-AF65-F5344CB8AC3E}">
        <p14:creationId xmlns:p14="http://schemas.microsoft.com/office/powerpoint/2010/main" val="6603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116632"/>
            <a:ext cx="8229600" cy="792088"/>
          </a:xfrm>
        </p:spPr>
        <p:txBody>
          <a:bodyPr/>
          <a:lstStyle/>
          <a:p>
            <a:r>
              <a:rPr lang="en-GB" b="1" dirty="0"/>
              <a:t>Independent Advocacy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763394" y="2204864"/>
            <a:ext cx="87129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noProof="0" dirty="0">
                <a:solidFill>
                  <a:prstClr val="black"/>
                </a:solidFill>
                <a:latin typeface="Calibri"/>
              </a:rPr>
              <a:t>p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roviders of advocacy must be independent of the local authority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noProof="0" dirty="0">
                <a:solidFill>
                  <a:prstClr val="black"/>
                </a:solidFill>
                <a:latin typeface="Calibri"/>
              </a:rPr>
              <a:t>w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ith their own constitution, code of practice and complaints procedure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Advocates under the Care Act will be managed by, and primarily accountable to, the advocacy organisation that recruits and employs them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hereby maintaining their independence from the local authority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63394" y="1052737"/>
            <a:ext cx="87129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Care Act 2014 gives a clear outline of what independent advocacy entails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362262" y="5589240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Social Care Institute for Excellence (2015)</a:t>
            </a:r>
          </a:p>
        </p:txBody>
      </p:sp>
    </p:spTree>
    <p:extLst>
      <p:ext uri="{BB962C8B-B14F-4D97-AF65-F5344CB8AC3E}">
        <p14:creationId xmlns:p14="http://schemas.microsoft.com/office/powerpoint/2010/main" val="144437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ECEAC-A482-4714-93D4-4CB8333E6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Independent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913CA-B634-4F3D-B21C-86991CD58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a device connected to the internet </a:t>
            </a:r>
          </a:p>
          <a:p>
            <a:r>
              <a:rPr lang="en-GB" dirty="0"/>
              <a:t>Search for definitions of independent advocacy in legislation  and provision towards it </a:t>
            </a:r>
          </a:p>
          <a:p>
            <a:r>
              <a:rPr lang="en-GB" dirty="0"/>
              <a:t>How do these compare to The Care Act (2004)?</a:t>
            </a:r>
          </a:p>
          <a:p>
            <a:r>
              <a:rPr lang="en-GB" dirty="0"/>
              <a:t>Discuss your findings with the group  </a:t>
            </a:r>
          </a:p>
        </p:txBody>
      </p:sp>
    </p:spTree>
    <p:extLst>
      <p:ext uri="{BB962C8B-B14F-4D97-AF65-F5344CB8AC3E}">
        <p14:creationId xmlns:p14="http://schemas.microsoft.com/office/powerpoint/2010/main" val="21327722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116632"/>
            <a:ext cx="8229600" cy="792088"/>
          </a:xfrm>
        </p:spPr>
        <p:txBody>
          <a:bodyPr/>
          <a:lstStyle/>
          <a:p>
            <a:r>
              <a:rPr lang="en-GB" b="1" dirty="0"/>
              <a:t>Setting Professional Standards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72372" y="1074523"/>
            <a:ext cx="4971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What are Sector Skills Councils?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362262" y="6165304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Welsh Government (2015)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4113" y="980729"/>
            <a:ext cx="710809" cy="7108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063552" y="1772817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Sector Skills Councils (SSCs) are independent, employer led UK wide organisations.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063552" y="2636912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They aim to develop high quality skills standards with employers which support productivity and profitability, growth and enhance competitiveness in UK and overseas markets.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63552" y="4206573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SSCs are licensed by the UK Commission for Employment and Skills (UKCES).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63552" y="504627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One of these is ‘Skills for Care and Development’</a:t>
            </a:r>
          </a:p>
        </p:txBody>
      </p:sp>
    </p:spTree>
    <p:extLst>
      <p:ext uri="{BB962C8B-B14F-4D97-AF65-F5344CB8AC3E}">
        <p14:creationId xmlns:p14="http://schemas.microsoft.com/office/powerpoint/2010/main" val="3483929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116632"/>
            <a:ext cx="8229600" cy="792088"/>
          </a:xfrm>
        </p:spPr>
        <p:txBody>
          <a:bodyPr/>
          <a:lstStyle/>
          <a:p>
            <a:r>
              <a:rPr lang="en-GB" b="1" dirty="0"/>
              <a:t>Setting Professional Standards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72372" y="1074523"/>
            <a:ext cx="4971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Why am I telling you this?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4113" y="980729"/>
            <a:ext cx="710809" cy="7108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063552" y="1877924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Skills for Care and Development produce a range of materials to assist in the professional development of staff in the care sector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063552" y="3236784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This course is intended to be vocationally relevant for those considering becoming advocates or continuing their continuous professional development (CPD)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063552" y="4725145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Therefore it makes sense to use Skills for Care as one of our main points of reference.</a:t>
            </a:r>
          </a:p>
        </p:txBody>
      </p:sp>
    </p:spTree>
    <p:extLst>
      <p:ext uri="{BB962C8B-B14F-4D97-AF65-F5344CB8AC3E}">
        <p14:creationId xmlns:p14="http://schemas.microsoft.com/office/powerpoint/2010/main" val="3440619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EAA04-3AC7-4302-889F-ECE631EF8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Quiz time!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A18A381-F247-4F34-AABA-73F30ACD30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4437" y="1885686"/>
            <a:ext cx="2143125" cy="214312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A6115A5-4039-442B-B4DA-A491FBC5ED95}"/>
              </a:ext>
            </a:extLst>
          </p:cNvPr>
          <p:cNvSpPr txBox="1"/>
          <p:nvPr/>
        </p:nvSpPr>
        <p:spPr>
          <a:xfrm>
            <a:off x="3427031" y="4523318"/>
            <a:ext cx="5337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Hand out independent professional advocate(IPA) quiz </a:t>
            </a:r>
          </a:p>
        </p:txBody>
      </p:sp>
    </p:spTree>
    <p:extLst>
      <p:ext uri="{BB962C8B-B14F-4D97-AF65-F5344CB8AC3E}">
        <p14:creationId xmlns:p14="http://schemas.microsoft.com/office/powerpoint/2010/main" val="3844990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599" y="3429000"/>
            <a:ext cx="8686801" cy="168017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Next Session  </a:t>
            </a:r>
            <a:br>
              <a:rPr lang="en-GB" b="1" dirty="0">
                <a:solidFill>
                  <a:schemeClr val="accent1"/>
                </a:solidFill>
              </a:rPr>
            </a:br>
            <a:r>
              <a:rPr lang="en-GB" b="1" dirty="0">
                <a:solidFill>
                  <a:schemeClr val="accent1"/>
                </a:solidFill>
              </a:rPr>
              <a:t>Anti-oppressive practice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71664" y="836712"/>
            <a:ext cx="6048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Any Questions?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72" y="1988841"/>
            <a:ext cx="1142857" cy="1142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329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3E60E-00CE-426A-801D-0ACA54033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066" y="130705"/>
            <a:ext cx="1634067" cy="457198"/>
          </a:xfrm>
        </p:spPr>
        <p:txBody>
          <a:bodyPr>
            <a:normAutofit fontScale="90000"/>
          </a:bodyPr>
          <a:lstStyle/>
          <a:p>
            <a:r>
              <a:rPr lang="en-GB" sz="2400" b="1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1D2C6-98A6-4682-AC11-E3CFC2A5D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07534"/>
            <a:ext cx="1219200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300" dirty="0"/>
              <a:t>Adams, W. Gomez, J. Pineda, A. Timberlake, J. Board, P. Fratatango, M. Pajon, JR, G. (2003) </a:t>
            </a:r>
            <a:r>
              <a:rPr lang="en-GB" sz="2300" i="1" dirty="0"/>
              <a:t>Where is the love.</a:t>
            </a:r>
            <a:r>
              <a:rPr lang="en-GB" sz="2300" dirty="0"/>
              <a:t> Santa Monica, CA: A&amp;M Records. </a:t>
            </a:r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r>
              <a:rPr lang="en-GB" sz="2300" dirty="0"/>
              <a:t>Black eyed peas (2003) </a:t>
            </a:r>
            <a:r>
              <a:rPr lang="en-GB" sz="2300" i="1" dirty="0"/>
              <a:t>Where is the love. </a:t>
            </a:r>
            <a:r>
              <a:rPr lang="en-GB" sz="2300" dirty="0"/>
              <a:t>Available at: </a:t>
            </a:r>
            <a:r>
              <a:rPr lang="en-GB" sz="2300" dirty="0">
                <a:hlinkClick r:id="rId2"/>
              </a:rPr>
              <a:t>https://www.youtube.com/watch?v=FotCW5OIFZc</a:t>
            </a:r>
            <a:r>
              <a:rPr lang="en-GB" sz="2300" dirty="0"/>
              <a:t> (Downloaded 2/2/2019).</a:t>
            </a:r>
          </a:p>
          <a:p>
            <a:pPr marL="0" indent="0">
              <a:buNone/>
            </a:pPr>
            <a:r>
              <a:rPr lang="en-GB" sz="2300" dirty="0"/>
              <a:t>    </a:t>
            </a:r>
            <a:endParaRPr lang="en-GB" sz="2300" i="1" dirty="0"/>
          </a:p>
          <a:p>
            <a:pPr marL="0" indent="0">
              <a:buNone/>
            </a:pPr>
            <a:r>
              <a:rPr lang="en-GB" sz="2300" dirty="0"/>
              <a:t>Skills for Care and Development (No Date) </a:t>
            </a:r>
            <a:r>
              <a:rPr lang="en-GB" sz="2300" i="1" dirty="0"/>
              <a:t>Independent Advocacy and the Care Act 2014</a:t>
            </a:r>
            <a:r>
              <a:rPr lang="en-GB" sz="2300" dirty="0"/>
              <a:t> Skills for Care Available at: </a:t>
            </a:r>
            <a:r>
              <a:rPr lang="en-GB" sz="2300" dirty="0">
                <a:hlinkClick r:id="rId3"/>
              </a:rPr>
              <a:t>http://www.skillsforcare.org.uk/Standards-legislation/Care-Act/Learning-materials/learning-materials.aspx</a:t>
            </a:r>
            <a:r>
              <a:rPr lang="en-GB" sz="2300" dirty="0"/>
              <a:t> [Last accessed: 13/09/2017] </a:t>
            </a:r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r>
              <a:rPr lang="en-GB" sz="2300" dirty="0"/>
              <a:t>Social Care Institute for Excellence (2015) </a:t>
            </a:r>
            <a:r>
              <a:rPr lang="en-GB" sz="2300" i="1" dirty="0"/>
              <a:t>Independent advocacy under the Care Act 2014 </a:t>
            </a:r>
            <a:r>
              <a:rPr lang="en-GB" sz="2300" dirty="0"/>
              <a:t>SCIE</a:t>
            </a:r>
            <a:r>
              <a:rPr lang="en-GB" sz="2300" i="1" dirty="0"/>
              <a:t> </a:t>
            </a:r>
            <a:r>
              <a:rPr lang="en-GB" sz="2300" dirty="0"/>
              <a:t>Available at: </a:t>
            </a:r>
            <a:r>
              <a:rPr lang="en-GB" sz="2300" dirty="0">
                <a:hlinkClick r:id="rId4"/>
              </a:rPr>
              <a:t>https://www.scie.org.uk/care-act-2014/advocacy-services/commissioning-independent-advocacy/duties/independent-advocacy-care-act.asp</a:t>
            </a:r>
            <a:r>
              <a:rPr lang="en-GB" sz="2300" dirty="0"/>
              <a:t> [Last Accessed: 02/02/2018]</a:t>
            </a:r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r>
              <a:rPr lang="en-GB" sz="2300" dirty="0"/>
              <a:t>Welsh Government (2015) </a:t>
            </a:r>
            <a:r>
              <a:rPr lang="en-GB" sz="2300" i="1" dirty="0"/>
              <a:t>Sector Skills Councils and standard setting organisations</a:t>
            </a:r>
            <a:r>
              <a:rPr lang="en-GB" sz="2300" dirty="0"/>
              <a:t> Welsh Government Available at: </a:t>
            </a:r>
            <a:r>
              <a:rPr lang="en-GB" sz="2300" dirty="0">
                <a:hlinkClick r:id="rId5"/>
              </a:rPr>
              <a:t>http://gov.wales/topics/educationandskills/skillsandtraining/sector-skills-councils/?lang=en</a:t>
            </a:r>
            <a:r>
              <a:rPr lang="en-GB" sz="2300" dirty="0"/>
              <a:t> [Last accessed: 02/02/2018]</a:t>
            </a:r>
          </a:p>
          <a:p>
            <a:pPr marL="0" indent="0">
              <a:buNone/>
            </a:pPr>
            <a:endParaRPr lang="en-GB" sz="24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00311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4341</TotalTime>
  <Words>621</Words>
  <Application>Microsoft Office PowerPoint</Application>
  <PresentationFormat>Widescreen</PresentationFormat>
  <Paragraphs>86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UWTSD PPT Template</vt:lpstr>
      <vt:lpstr>Welcome to ECAY 4001  Advocacy in the Contemporary World   Please take a moment to settle in </vt:lpstr>
      <vt:lpstr> </vt:lpstr>
      <vt:lpstr>Non independent Advocacy What could it look like </vt:lpstr>
      <vt:lpstr>Independent advocacy representation </vt:lpstr>
      <vt:lpstr>Independent Advocacy</vt:lpstr>
      <vt:lpstr>Independent Advocacy</vt:lpstr>
      <vt:lpstr>Independent Advocacy</vt:lpstr>
      <vt:lpstr>Independent study </vt:lpstr>
      <vt:lpstr>Setting Professional Standards</vt:lpstr>
      <vt:lpstr>Setting Professional Standards</vt:lpstr>
      <vt:lpstr>Quiz time!</vt:lpstr>
      <vt:lpstr>Next Session   Anti-oppressive practice 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williams</dc:creator>
  <cp:lastModifiedBy>peter williams</cp:lastModifiedBy>
  <cp:revision>26</cp:revision>
  <dcterms:created xsi:type="dcterms:W3CDTF">2019-01-27T20:29:59Z</dcterms:created>
  <dcterms:modified xsi:type="dcterms:W3CDTF">2019-02-02T19:54:05Z</dcterms:modified>
</cp:coreProperties>
</file>