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6" r:id="rId3"/>
    <p:sldId id="257" r:id="rId4"/>
    <p:sldId id="258" r:id="rId5"/>
    <p:sldId id="259" r:id="rId6"/>
    <p:sldId id="260" r:id="rId7"/>
    <p:sldId id="277" r:id="rId8"/>
    <p:sldId id="261" r:id="rId9"/>
    <p:sldId id="262" r:id="rId10"/>
    <p:sldId id="263" r:id="rId11"/>
    <p:sldId id="264" r:id="rId12"/>
    <p:sldId id="265" r:id="rId13"/>
    <p:sldId id="266" r:id="rId14"/>
    <p:sldId id="267" r:id="rId15"/>
    <p:sldId id="279" r:id="rId16"/>
    <p:sldId id="278" r:id="rId17"/>
    <p:sldId id="269" r:id="rId18"/>
    <p:sldId id="270" r:id="rId19"/>
    <p:sldId id="271" r:id="rId20"/>
    <p:sldId id="272" r:id="rId21"/>
    <p:sldId id="280" r:id="rId22"/>
    <p:sldId id="273" r:id="rId23"/>
    <p:sldId id="274" r:id="rId24"/>
    <p:sldId id="275" r:id="rId25"/>
    <p:sldId id="281" r:id="rId26"/>
    <p:sldId id="268"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D71A63-7C91-47EB-A052-634DEF4D9F3F}"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278C6-84FE-4CF1-875C-B00A92A9811C}"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4548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D71A63-7C91-47EB-A052-634DEF4D9F3F}"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2733876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D71A63-7C91-47EB-A052-634DEF4D9F3F}"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4005215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D71A63-7C91-47EB-A052-634DEF4D9F3F}" type="datetimeFigureOut">
              <a:rPr lang="en-GB" smtClean="0"/>
              <a:t>17/03/2020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3636926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D71A63-7C91-47EB-A052-634DEF4D9F3F}" type="datetimeFigureOut">
              <a:rPr lang="en-GB" smtClean="0"/>
              <a:t>17/03/2020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1322385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D71A63-7C91-47EB-A052-634DEF4D9F3F}" type="datetimeFigureOut">
              <a:rPr lang="en-GB" smtClean="0"/>
              <a:t>17/03/2020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167415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D71A63-7C91-47EB-A052-634DEF4D9F3F}" type="datetimeFigureOut">
              <a:rPr lang="en-GB" smtClean="0"/>
              <a:t>17/03/2020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2591694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D71A63-7C91-47EB-A052-634DEF4D9F3F}" type="datetimeFigureOut">
              <a:rPr lang="en-GB" smtClean="0"/>
              <a:t>17/03/2020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393940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D71A63-7C91-47EB-A052-634DEF4D9F3F}" type="datetimeFigureOut">
              <a:rPr lang="en-GB" smtClean="0"/>
              <a:t>17/03/2020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2209144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5BD71A63-7C91-47EB-A052-634DEF4D9F3F}" type="datetimeFigureOut">
              <a:rPr lang="en-GB" smtClean="0"/>
              <a:t>17/03/2020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993428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D71A63-7C91-47EB-A052-634DEF4D9F3F}"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40025364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D71A63-7C91-47EB-A052-634DEF4D9F3F}"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278C6-84FE-4CF1-875C-B00A92A9811C}"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119016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D71A63-7C91-47EB-A052-634DEF4D9F3F}"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34093321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D71A63-7C91-47EB-A052-634DEF4D9F3F}"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278C6-84FE-4CF1-875C-B00A92A9811C}"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817313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D71A63-7C91-47EB-A052-634DEF4D9F3F}"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2815668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D71A63-7C91-47EB-A052-634DEF4D9F3F}"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33804496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D71A63-7C91-47EB-A052-634DEF4D9F3F}"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278C6-84FE-4CF1-875C-B00A92A9811C}" type="slidenum">
              <a:rPr lang="en-GB" smtClean="0"/>
              <a:t>‹#›</a:t>
            </a:fld>
            <a:endParaRPr lang="en-GB"/>
          </a:p>
        </p:txBody>
      </p:sp>
    </p:spTree>
    <p:extLst>
      <p:ext uri="{BB962C8B-B14F-4D97-AF65-F5344CB8AC3E}">
        <p14:creationId xmlns:p14="http://schemas.microsoft.com/office/powerpoint/2010/main" val="1462355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5BD71A63-7C91-47EB-A052-634DEF4D9F3F}" type="datetimeFigureOut">
              <a:rPr lang="en-GB" smtClean="0"/>
              <a:t>17/03/2020</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87278C6-84FE-4CF1-875C-B00A92A9811C}" type="slidenum">
              <a:rPr lang="en-GB" smtClean="0"/>
              <a:t>‹#›</a:t>
            </a:fld>
            <a:endParaRPr lang="en-GB"/>
          </a:p>
        </p:txBody>
      </p:sp>
    </p:spTree>
    <p:extLst>
      <p:ext uri="{BB962C8B-B14F-4D97-AF65-F5344CB8AC3E}">
        <p14:creationId xmlns:p14="http://schemas.microsoft.com/office/powerpoint/2010/main" val="21724666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lancashiretelegraph.co.uk/news/10567642.blackburn-builder-hell-banned-fined-110-000-major-breaches-health-safety/" TargetMode="External"/><Relationship Id="rId2" Type="http://schemas.openxmlformats.org/officeDocument/2006/relationships/hyperlink" Target="http://www.nhbc.co.uk/Builders/ProductsandServices/Healthandsafety/SafetyNet/Recentprosecutionsround-up-February201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E2B7D-2ACA-48A9-80BC-106895C24E48}"/>
              </a:ext>
            </a:extLst>
          </p:cNvPr>
          <p:cNvSpPr>
            <a:spLocks noGrp="1"/>
          </p:cNvSpPr>
          <p:nvPr>
            <p:ph type="ctrTitle"/>
          </p:nvPr>
        </p:nvSpPr>
        <p:spPr/>
        <p:txBody>
          <a:bodyPr/>
          <a:lstStyle/>
          <a:p>
            <a:r>
              <a:rPr lang="en-GB" dirty="0"/>
              <a:t>HSE Prosecution Examples</a:t>
            </a:r>
          </a:p>
        </p:txBody>
      </p:sp>
      <p:sp>
        <p:nvSpPr>
          <p:cNvPr id="3" name="Subtitle 2">
            <a:extLst>
              <a:ext uri="{FF2B5EF4-FFF2-40B4-BE49-F238E27FC236}">
                <a16:creationId xmlns:a16="http://schemas.microsoft.com/office/drawing/2014/main" id="{45E9A6D7-2EE0-479B-B758-84175599F834}"/>
              </a:ext>
            </a:extLst>
          </p:cNvPr>
          <p:cNvSpPr>
            <a:spLocks noGrp="1"/>
          </p:cNvSpPr>
          <p:nvPr>
            <p:ph type="subTitle" idx="1"/>
          </p:nvPr>
        </p:nvSpPr>
        <p:spPr/>
        <p:txBody>
          <a:bodyPr/>
          <a:lstStyle/>
          <a:p>
            <a:r>
              <a:rPr lang="en-GB" dirty="0"/>
              <a:t>Dr Deborah Hughes</a:t>
            </a:r>
          </a:p>
        </p:txBody>
      </p:sp>
    </p:spTree>
    <p:extLst>
      <p:ext uri="{BB962C8B-B14F-4D97-AF65-F5344CB8AC3E}">
        <p14:creationId xmlns:p14="http://schemas.microsoft.com/office/powerpoint/2010/main" val="1096463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E6DEA-7121-4CFF-A6DC-2B584137CA06}"/>
              </a:ext>
            </a:extLst>
          </p:cNvPr>
          <p:cNvSpPr>
            <a:spLocks noGrp="1"/>
          </p:cNvSpPr>
          <p:nvPr>
            <p:ph type="title"/>
          </p:nvPr>
        </p:nvSpPr>
        <p:spPr/>
        <p:txBody>
          <a:bodyPr/>
          <a:lstStyle/>
          <a:p>
            <a:r>
              <a:rPr lang="en-GB" dirty="0"/>
              <a:t>Case Study 1</a:t>
            </a:r>
          </a:p>
        </p:txBody>
      </p:sp>
      <p:sp>
        <p:nvSpPr>
          <p:cNvPr id="3" name="Content Placeholder 2">
            <a:extLst>
              <a:ext uri="{FF2B5EF4-FFF2-40B4-BE49-F238E27FC236}">
                <a16:creationId xmlns:a16="http://schemas.microsoft.com/office/drawing/2014/main" id="{71CF404C-3DD2-417E-9A53-96E2A94D09A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43652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9C137-A96E-4CBC-B547-26F27819BBDB}"/>
              </a:ext>
            </a:extLst>
          </p:cNvPr>
          <p:cNvSpPr>
            <a:spLocks noGrp="1"/>
          </p:cNvSpPr>
          <p:nvPr>
            <p:ph type="title"/>
          </p:nvPr>
        </p:nvSpPr>
        <p:spPr/>
        <p:txBody>
          <a:bodyPr/>
          <a:lstStyle/>
          <a:p>
            <a:r>
              <a:rPr lang="en-GB" b="1" u="sng" dirty="0"/>
              <a:t>Poor welfare facilities Prosecution </a:t>
            </a:r>
            <a:endParaRPr lang="en-GB" dirty="0"/>
          </a:p>
        </p:txBody>
      </p:sp>
      <p:sp>
        <p:nvSpPr>
          <p:cNvPr id="3" name="Content Placeholder 2">
            <a:extLst>
              <a:ext uri="{FF2B5EF4-FFF2-40B4-BE49-F238E27FC236}">
                <a16:creationId xmlns:a16="http://schemas.microsoft.com/office/drawing/2014/main" id="{04F1DA82-BE2C-4718-8FFB-6A903A704115}"/>
              </a:ext>
            </a:extLst>
          </p:cNvPr>
          <p:cNvSpPr>
            <a:spLocks noGrp="1"/>
          </p:cNvSpPr>
          <p:nvPr>
            <p:ph idx="1"/>
          </p:nvPr>
        </p:nvSpPr>
        <p:spPr/>
        <p:txBody>
          <a:bodyPr/>
          <a:lstStyle/>
          <a:p>
            <a:r>
              <a:rPr lang="en-GB" sz="2400" dirty="0"/>
              <a:t>A Gloucestershire house builder and the company's managing director have been fined for poor welfare facilities and unsafe excavation work at a house building site near Cinderford.</a:t>
            </a:r>
          </a:p>
          <a:p>
            <a:r>
              <a:rPr lang="en-GB" sz="2400" dirty="0"/>
              <a:t>The Health and Safety Executive (HSE) identified a number of concerns at the new-build development, in December 2013. They included a lack of hot running water and washing facilities.</a:t>
            </a:r>
          </a:p>
          <a:p>
            <a:endParaRPr lang="en-GB" dirty="0"/>
          </a:p>
        </p:txBody>
      </p:sp>
    </p:spTree>
    <p:extLst>
      <p:ext uri="{BB962C8B-B14F-4D97-AF65-F5344CB8AC3E}">
        <p14:creationId xmlns:p14="http://schemas.microsoft.com/office/powerpoint/2010/main" val="974868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82E77-2633-4FC9-8465-3C2EAECA09CA}"/>
              </a:ext>
            </a:extLst>
          </p:cNvPr>
          <p:cNvSpPr>
            <a:spLocks noGrp="1"/>
          </p:cNvSpPr>
          <p:nvPr>
            <p:ph type="title"/>
          </p:nvPr>
        </p:nvSpPr>
        <p:spPr/>
        <p:txBody>
          <a:bodyPr/>
          <a:lstStyle/>
          <a:p>
            <a:r>
              <a:rPr lang="en-GB" dirty="0"/>
              <a:t>K W Bell Group Ltd</a:t>
            </a:r>
          </a:p>
        </p:txBody>
      </p:sp>
      <p:sp>
        <p:nvSpPr>
          <p:cNvPr id="3" name="Content Placeholder 2">
            <a:extLst>
              <a:ext uri="{FF2B5EF4-FFF2-40B4-BE49-F238E27FC236}">
                <a16:creationId xmlns:a16="http://schemas.microsoft.com/office/drawing/2014/main" id="{AB8B1865-88E2-4A98-899B-611444B8AEB6}"/>
              </a:ext>
            </a:extLst>
          </p:cNvPr>
          <p:cNvSpPr>
            <a:spLocks noGrp="1"/>
          </p:cNvSpPr>
          <p:nvPr>
            <p:ph idx="1"/>
          </p:nvPr>
        </p:nvSpPr>
        <p:spPr/>
        <p:txBody>
          <a:bodyPr/>
          <a:lstStyle/>
          <a:p>
            <a:r>
              <a:rPr lang="en-GB" sz="2800" dirty="0"/>
              <a:t>Local firm K W Bell Group Ltd and MD Keith Bell, both accepted that welfare and safety standards at the site fell short and the offences had been committed with the consent, connivance or was attributable to the neglect of, Keith Bell himself.</a:t>
            </a:r>
          </a:p>
          <a:p>
            <a:endParaRPr lang="en-GB" dirty="0"/>
          </a:p>
        </p:txBody>
      </p:sp>
    </p:spTree>
    <p:extLst>
      <p:ext uri="{BB962C8B-B14F-4D97-AF65-F5344CB8AC3E}">
        <p14:creationId xmlns:p14="http://schemas.microsoft.com/office/powerpoint/2010/main" val="1019917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C45C0-C023-4A52-84AF-4249781271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8DDCA7-E7D1-40FF-B910-5617230E4C5C}"/>
              </a:ext>
            </a:extLst>
          </p:cNvPr>
          <p:cNvSpPr>
            <a:spLocks noGrp="1"/>
          </p:cNvSpPr>
          <p:nvPr>
            <p:ph idx="1"/>
          </p:nvPr>
        </p:nvSpPr>
        <p:spPr>
          <a:xfrm>
            <a:off x="684212" y="685800"/>
            <a:ext cx="8534400" cy="4383350"/>
          </a:xfrm>
        </p:spPr>
        <p:txBody>
          <a:bodyPr>
            <a:normAutofit/>
          </a:bodyPr>
          <a:lstStyle/>
          <a:p>
            <a:r>
              <a:rPr lang="en-GB" sz="2800" dirty="0"/>
              <a:t>K W Bell Group Ltd, was fined a total of £4,000 and ordered to pay £765 in costs after pleading guilty to two separate breaches of the Construction (Design and Management) Regulations 2007.</a:t>
            </a:r>
          </a:p>
          <a:p>
            <a:r>
              <a:rPr lang="en-GB" sz="2800" dirty="0"/>
              <a:t>Keith Bell, was personally fined £9,000 with £3,502 costs after also pleading guilty to the same breaches.</a:t>
            </a:r>
          </a:p>
          <a:p>
            <a:endParaRPr lang="en-GB" dirty="0"/>
          </a:p>
        </p:txBody>
      </p:sp>
    </p:spTree>
    <p:extLst>
      <p:ext uri="{BB962C8B-B14F-4D97-AF65-F5344CB8AC3E}">
        <p14:creationId xmlns:p14="http://schemas.microsoft.com/office/powerpoint/2010/main" val="89105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88768-E984-4C5F-8813-806D3C86996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91FF9E-EFD0-42CF-B91E-F7B36848F653}"/>
              </a:ext>
            </a:extLst>
          </p:cNvPr>
          <p:cNvSpPr>
            <a:spLocks noGrp="1"/>
          </p:cNvSpPr>
          <p:nvPr>
            <p:ph idx="1"/>
          </p:nvPr>
        </p:nvSpPr>
        <p:spPr>
          <a:xfrm>
            <a:off x="684212" y="1660124"/>
            <a:ext cx="8534400" cy="2640943"/>
          </a:xfrm>
        </p:spPr>
        <p:txBody>
          <a:bodyPr/>
          <a:lstStyle/>
          <a:p>
            <a:r>
              <a:rPr lang="en-GB" sz="2800" dirty="0"/>
              <a:t>After the hearing, HSE commented that there were no excuses for insufficient welfare facilities. "It is a clear legal requirement, and both parties should have known that as experienced developers.“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64297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AF9D4-694F-40B9-94C4-6C4ED1AAA943}"/>
              </a:ext>
            </a:extLst>
          </p:cNvPr>
          <p:cNvSpPr>
            <a:spLocks noGrp="1"/>
          </p:cNvSpPr>
          <p:nvPr>
            <p:ph type="title"/>
          </p:nvPr>
        </p:nvSpPr>
        <p:spPr/>
        <p:txBody>
          <a:bodyPr/>
          <a:lstStyle/>
          <a:p>
            <a:r>
              <a:rPr lang="en-GB" dirty="0"/>
              <a:t>Case Study 2</a:t>
            </a:r>
          </a:p>
        </p:txBody>
      </p:sp>
      <p:sp>
        <p:nvSpPr>
          <p:cNvPr id="3" name="Content Placeholder 2">
            <a:extLst>
              <a:ext uri="{FF2B5EF4-FFF2-40B4-BE49-F238E27FC236}">
                <a16:creationId xmlns:a16="http://schemas.microsoft.com/office/drawing/2014/main" id="{726EF70F-8CBB-4F4F-8F8A-D323F4CD1D6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50347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A304D-E6EF-4401-AB92-802DD22FD9C0}"/>
              </a:ext>
            </a:extLst>
          </p:cNvPr>
          <p:cNvSpPr>
            <a:spLocks noGrp="1"/>
          </p:cNvSpPr>
          <p:nvPr>
            <p:ph type="title"/>
          </p:nvPr>
        </p:nvSpPr>
        <p:spPr/>
        <p:txBody>
          <a:bodyPr>
            <a:normAutofit fontScale="90000"/>
          </a:bodyPr>
          <a:lstStyle/>
          <a:p>
            <a:r>
              <a:rPr lang="en-GB" dirty="0"/>
              <a:t>Star Wars film maker fined £1.6 million for injuring Harrison Ford</a:t>
            </a:r>
          </a:p>
        </p:txBody>
      </p:sp>
      <p:pic>
        <p:nvPicPr>
          <p:cNvPr id="4" name="Content Placeholder 3">
            <a:extLst>
              <a:ext uri="{FF2B5EF4-FFF2-40B4-BE49-F238E27FC236}">
                <a16:creationId xmlns:a16="http://schemas.microsoft.com/office/drawing/2014/main" id="{C2015DFF-D0D0-4D62-9251-5B563D1AF9C3}"/>
              </a:ext>
            </a:extLst>
          </p:cNvPr>
          <p:cNvPicPr>
            <a:picLocks noGrp="1" noChangeAspect="1"/>
          </p:cNvPicPr>
          <p:nvPr>
            <p:ph idx="1"/>
          </p:nvPr>
        </p:nvPicPr>
        <p:blipFill>
          <a:blip r:embed="rId2"/>
          <a:stretch>
            <a:fillRect/>
          </a:stretch>
        </p:blipFill>
        <p:spPr>
          <a:xfrm>
            <a:off x="1939113" y="612557"/>
            <a:ext cx="8481731" cy="4081833"/>
          </a:xfrm>
          <a:prstGeom prst="rect">
            <a:avLst/>
          </a:prstGeom>
        </p:spPr>
      </p:pic>
    </p:spTree>
    <p:extLst>
      <p:ext uri="{BB962C8B-B14F-4D97-AF65-F5344CB8AC3E}">
        <p14:creationId xmlns:p14="http://schemas.microsoft.com/office/powerpoint/2010/main" val="2003688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9B257-04F5-4EF2-BF8C-86AB183933B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3B83D1-4974-4A10-9306-C495B5A4FE0A}"/>
              </a:ext>
            </a:extLst>
          </p:cNvPr>
          <p:cNvSpPr>
            <a:spLocks noGrp="1"/>
          </p:cNvSpPr>
          <p:nvPr>
            <p:ph idx="1"/>
          </p:nvPr>
        </p:nvSpPr>
        <p:spPr>
          <a:xfrm>
            <a:off x="684212" y="685800"/>
            <a:ext cx="8534400" cy="5794899"/>
          </a:xfrm>
        </p:spPr>
        <p:txBody>
          <a:bodyPr>
            <a:normAutofit/>
          </a:bodyPr>
          <a:lstStyle/>
          <a:p>
            <a:r>
              <a:rPr lang="en-GB" sz="2400" i="1" dirty="0"/>
              <a:t>The makers of Star Wars: The Force Awakens have been sentenced after failing to protect the actors and workers while on set during filming, after actor Harrison Ford was struck by a heavy hydraulic metal door on the set of the Millennium Falcon at Pinewood Studios.</a:t>
            </a:r>
            <a:endParaRPr lang="en-GB" sz="2400" dirty="0"/>
          </a:p>
          <a:p>
            <a:r>
              <a:rPr lang="en-GB" sz="2400" dirty="0"/>
              <a:t>Mr Ford suffered a broken leg and deep lacerations when he was knocked off his feet and pinned to the floor of the Millennium Falcon set, as a prop door closed on him. HSE’s investigation found that there was no automatic emergency cut off, to protect those on set, instead relying on the reactions of the prop operator(s) to bring the door to a stop.</a:t>
            </a:r>
          </a:p>
        </p:txBody>
      </p:sp>
    </p:spTree>
    <p:extLst>
      <p:ext uri="{BB962C8B-B14F-4D97-AF65-F5344CB8AC3E}">
        <p14:creationId xmlns:p14="http://schemas.microsoft.com/office/powerpoint/2010/main" val="4207153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2208E-AF4A-4C5F-9173-B07C5F1F435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A6CCDCED-97F9-4F85-896E-864A70A55C9C}"/>
              </a:ext>
            </a:extLst>
          </p:cNvPr>
          <p:cNvPicPr>
            <a:picLocks noGrp="1" noChangeAspect="1"/>
          </p:cNvPicPr>
          <p:nvPr>
            <p:ph idx="1"/>
          </p:nvPr>
        </p:nvPicPr>
        <p:blipFill>
          <a:blip r:embed="rId2"/>
          <a:stretch>
            <a:fillRect/>
          </a:stretch>
        </p:blipFill>
        <p:spPr>
          <a:xfrm>
            <a:off x="2541588" y="685800"/>
            <a:ext cx="4819650" cy="3614738"/>
          </a:xfrm>
          <a:prstGeom prst="rect">
            <a:avLst/>
          </a:prstGeom>
        </p:spPr>
      </p:pic>
    </p:spTree>
    <p:extLst>
      <p:ext uri="{BB962C8B-B14F-4D97-AF65-F5344CB8AC3E}">
        <p14:creationId xmlns:p14="http://schemas.microsoft.com/office/powerpoint/2010/main" val="438449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DD273-D021-4329-8789-240D0B5CA3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1BC64E-BB62-467D-B55B-9DB490EE6D1F}"/>
              </a:ext>
            </a:extLst>
          </p:cNvPr>
          <p:cNvSpPr>
            <a:spLocks noGrp="1"/>
          </p:cNvSpPr>
          <p:nvPr>
            <p:ph idx="1"/>
          </p:nvPr>
        </p:nvSpPr>
        <p:spPr>
          <a:xfrm>
            <a:off x="684212" y="685800"/>
            <a:ext cx="8534400" cy="4773967"/>
          </a:xfrm>
        </p:spPr>
        <p:txBody>
          <a:bodyPr>
            <a:normAutofit/>
          </a:bodyPr>
          <a:lstStyle/>
          <a:p>
            <a:r>
              <a:rPr lang="en-GB" sz="2400" dirty="0"/>
              <a:t>Aylesbury Crown Court heard how a combination of preventable events, starting with how the door was designed, led to the incident.</a:t>
            </a:r>
          </a:p>
          <a:p>
            <a:r>
              <a:rPr lang="en-GB" sz="2400" dirty="0"/>
              <a:t>During dress rehearsals on the 12 June 2014 Harrison Ford walked back towards the entrance ramp of the Millennium Falcon and pressed the prop door button to ‘close’ the door. As the cameras were not rolling he did not expect it to close. The production crew member who was operating the prop believed they were in full rehearsal and closed the door.</a:t>
            </a:r>
          </a:p>
          <a:p>
            <a:endParaRPr lang="en-GB" dirty="0"/>
          </a:p>
        </p:txBody>
      </p:sp>
    </p:spTree>
    <p:extLst>
      <p:ext uri="{BB962C8B-B14F-4D97-AF65-F5344CB8AC3E}">
        <p14:creationId xmlns:p14="http://schemas.microsoft.com/office/powerpoint/2010/main" val="2443919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4A623-61E4-43C2-A42D-448E6C7C37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63EFFA-60E4-4F17-B842-176EABFA830F}"/>
              </a:ext>
            </a:extLst>
          </p:cNvPr>
          <p:cNvSpPr>
            <a:spLocks noGrp="1"/>
          </p:cNvSpPr>
          <p:nvPr>
            <p:ph idx="1"/>
          </p:nvPr>
        </p:nvSpPr>
        <p:spPr/>
        <p:txBody>
          <a:bodyPr/>
          <a:lstStyle/>
          <a:p>
            <a:r>
              <a:rPr lang="en-GB" sz="2400" dirty="0"/>
              <a:t>The door’s steel frame was overlaid with sheets of metal and had a tapered edge. It’s operation moved from ceiling to floor in a sharp downward motion. It did not have any automated safety mechanisms to cut out if a person was unexpectedly under the door.</a:t>
            </a:r>
          </a:p>
          <a:p>
            <a:r>
              <a:rPr lang="en-GB" sz="2400" dirty="0"/>
              <a:t>A spokesman for the Health and Safety Executive (HSE) compared the power of the door’s drive system “to the weight of a small car”.</a:t>
            </a:r>
          </a:p>
          <a:p>
            <a:pPr marL="0" indent="0">
              <a:buNone/>
            </a:pPr>
            <a:endParaRPr lang="en-GB" dirty="0"/>
          </a:p>
        </p:txBody>
      </p:sp>
    </p:spTree>
    <p:extLst>
      <p:ext uri="{BB962C8B-B14F-4D97-AF65-F5344CB8AC3E}">
        <p14:creationId xmlns:p14="http://schemas.microsoft.com/office/powerpoint/2010/main" val="1700071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26ED3-0EE5-483F-BCDE-632A03D89C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0A1920-3934-4DFB-BA62-5F9DF34D9A35}"/>
              </a:ext>
            </a:extLst>
          </p:cNvPr>
          <p:cNvSpPr>
            <a:spLocks noGrp="1"/>
          </p:cNvSpPr>
          <p:nvPr>
            <p:ph idx="1"/>
          </p:nvPr>
        </p:nvSpPr>
        <p:spPr>
          <a:xfrm>
            <a:off x="684212" y="685800"/>
            <a:ext cx="8534400" cy="5857043"/>
          </a:xfrm>
        </p:spPr>
        <p:txBody>
          <a:bodyPr>
            <a:normAutofit/>
          </a:bodyPr>
          <a:lstStyle/>
          <a:p>
            <a:r>
              <a:rPr lang="en-GB" sz="2400" dirty="0"/>
              <a:t>The risk of the door causing a serious injury or death had been highlighted by one of the health and safety officers for the production company. </a:t>
            </a:r>
            <a:r>
              <a:rPr lang="en-GB" sz="2400" dirty="0" err="1"/>
              <a:t>Foodles</a:t>
            </a:r>
            <a:r>
              <a:rPr lang="en-GB" sz="2400" dirty="0"/>
              <a:t> Production (UK) Ltd should have put a system in place to ensure the actors and production workers were protected. A different design with inbuilt safety features or using a different material could have guarded against any possible miscommunication on a busy film set.</a:t>
            </a:r>
          </a:p>
          <a:p>
            <a:r>
              <a:rPr lang="en-GB" sz="2400" dirty="0" err="1"/>
              <a:t>Foodles</a:t>
            </a:r>
            <a:r>
              <a:rPr lang="en-GB" sz="2400" dirty="0"/>
              <a:t> Production (UK) Ltd, </a:t>
            </a:r>
            <a:r>
              <a:rPr lang="en-GB" sz="2400" u="sng" dirty="0"/>
              <a:t>who had pleaded guilty at a previous hearing </a:t>
            </a:r>
            <a:r>
              <a:rPr lang="en-GB" sz="2400" dirty="0"/>
              <a:t>to Section 2 and Section 3 (1) of the </a:t>
            </a:r>
            <a:r>
              <a:rPr lang="en-GB" sz="2400" u="sng" dirty="0"/>
              <a:t>Health and Safety at Work etc. Act 1974</a:t>
            </a:r>
            <a:r>
              <a:rPr lang="en-GB" sz="2400" dirty="0"/>
              <a:t>, were today fined £1.6 million and ordered to pay costs of £20,861.22 at Aylesbury Crown Court.</a:t>
            </a:r>
          </a:p>
          <a:p>
            <a:pPr marL="0" indent="0">
              <a:buNone/>
            </a:pPr>
            <a:endParaRPr lang="en-GB" dirty="0"/>
          </a:p>
        </p:txBody>
      </p:sp>
    </p:spTree>
    <p:extLst>
      <p:ext uri="{BB962C8B-B14F-4D97-AF65-F5344CB8AC3E}">
        <p14:creationId xmlns:p14="http://schemas.microsoft.com/office/powerpoint/2010/main" val="1313386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A4380-8E32-4E1E-902C-F2F20EAE5D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93EA67-BEB2-4376-9DE8-4DC03219A8AF}"/>
              </a:ext>
            </a:extLst>
          </p:cNvPr>
          <p:cNvSpPr>
            <a:spLocks noGrp="1"/>
          </p:cNvSpPr>
          <p:nvPr>
            <p:ph idx="1"/>
          </p:nvPr>
        </p:nvSpPr>
        <p:spPr>
          <a:xfrm>
            <a:off x="684212" y="685800"/>
            <a:ext cx="8534400" cy="5537447"/>
          </a:xfrm>
        </p:spPr>
        <p:txBody>
          <a:bodyPr>
            <a:normAutofit/>
          </a:bodyPr>
          <a:lstStyle/>
          <a:p>
            <a:r>
              <a:rPr lang="en-GB" sz="2400" dirty="0"/>
              <a:t>HSE’s Divisional Director Tim Galloway said: “This incident was foreseeable and preventable and could have resulted in more serious injury or even death.</a:t>
            </a:r>
          </a:p>
          <a:p>
            <a:r>
              <a:rPr lang="en-GB" sz="2400" dirty="0"/>
              <a:t>“The power and speed of the door was such that, had Mr Ford or anyone else had been struck on the head by the door as it closed, they might easily have been killed.</a:t>
            </a:r>
          </a:p>
          <a:p>
            <a:r>
              <a:rPr lang="en-GB" sz="2400" dirty="0"/>
              <a:t>“It was only the almost instantaneous actions of the prop operator in hitting the emergency stop that prevented the door from continuing to press down on Mr Ford as he lay on the floor.</a:t>
            </a:r>
          </a:p>
          <a:p>
            <a:pPr marL="0" indent="0">
              <a:buNone/>
            </a:pPr>
            <a:endParaRPr lang="en-GB" dirty="0"/>
          </a:p>
        </p:txBody>
      </p:sp>
    </p:spTree>
    <p:extLst>
      <p:ext uri="{BB962C8B-B14F-4D97-AF65-F5344CB8AC3E}">
        <p14:creationId xmlns:p14="http://schemas.microsoft.com/office/powerpoint/2010/main" val="537139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D6FC0-2F95-4A72-8084-48A67DBE572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8AD7F69-E5FC-4FC1-9649-ABCC12E92CE4}"/>
              </a:ext>
            </a:extLst>
          </p:cNvPr>
          <p:cNvSpPr>
            <a:spLocks noGrp="1"/>
          </p:cNvSpPr>
          <p:nvPr>
            <p:ph idx="1"/>
          </p:nvPr>
        </p:nvSpPr>
        <p:spPr/>
        <p:txBody>
          <a:bodyPr/>
          <a:lstStyle/>
          <a:p>
            <a:r>
              <a:rPr lang="en-GB" sz="2400" dirty="0"/>
              <a:t>“I think everyone would accept that all the people who work in the film industry have a right to know that the risks they take to entertain us, including when making action movies, are properly managed and controlled.”</a:t>
            </a:r>
          </a:p>
          <a:p>
            <a:r>
              <a:rPr lang="en-GB" sz="2400" dirty="0"/>
              <a:t>Previously in a statement, </a:t>
            </a:r>
            <a:r>
              <a:rPr lang="en-GB" sz="2400" dirty="0" err="1"/>
              <a:t>Foodles</a:t>
            </a:r>
            <a:r>
              <a:rPr lang="en-GB" sz="2400" dirty="0"/>
              <a:t> said it had provided “full co-operation” through the HSE investigation, saying: “The safety of our cast and crew was always a top priority throughout the production”.</a:t>
            </a:r>
          </a:p>
          <a:p>
            <a:pPr marL="0" indent="0">
              <a:buNone/>
            </a:pPr>
            <a:endParaRPr lang="en-GB" dirty="0"/>
          </a:p>
        </p:txBody>
      </p:sp>
    </p:spTree>
    <p:extLst>
      <p:ext uri="{BB962C8B-B14F-4D97-AF65-F5344CB8AC3E}">
        <p14:creationId xmlns:p14="http://schemas.microsoft.com/office/powerpoint/2010/main" val="379941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FA77B-19AA-4100-BC0F-491C2B3C48E2}"/>
              </a:ext>
            </a:extLst>
          </p:cNvPr>
          <p:cNvSpPr>
            <a:spLocks noGrp="1"/>
          </p:cNvSpPr>
          <p:nvPr>
            <p:ph type="title"/>
          </p:nvPr>
        </p:nvSpPr>
        <p:spPr/>
        <p:txBody>
          <a:bodyPr/>
          <a:lstStyle/>
          <a:p>
            <a:r>
              <a:rPr lang="en-GB" dirty="0"/>
              <a:t>Case Study 3</a:t>
            </a:r>
          </a:p>
        </p:txBody>
      </p:sp>
      <p:sp>
        <p:nvSpPr>
          <p:cNvPr id="3" name="Content Placeholder 2">
            <a:extLst>
              <a:ext uri="{FF2B5EF4-FFF2-40B4-BE49-F238E27FC236}">
                <a16:creationId xmlns:a16="http://schemas.microsoft.com/office/drawing/2014/main" id="{BD27CA32-1C98-4501-A58F-048C6506EF0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79827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408C9-0641-4DB4-9AD4-41A5A616F016}"/>
              </a:ext>
            </a:extLst>
          </p:cNvPr>
          <p:cNvSpPr>
            <a:spLocks noGrp="1"/>
          </p:cNvSpPr>
          <p:nvPr>
            <p:ph type="title"/>
          </p:nvPr>
        </p:nvSpPr>
        <p:spPr>
          <a:xfrm>
            <a:off x="684212" y="1713390"/>
            <a:ext cx="4322794" cy="4281009"/>
          </a:xfrm>
        </p:spPr>
        <p:txBody>
          <a:bodyPr>
            <a:normAutofit fontScale="90000"/>
          </a:bodyPr>
          <a:lstStyle/>
          <a:p>
            <a:r>
              <a:rPr lang="en-GB" dirty="0"/>
              <a:t>Blackburn 'builder from hell' banned and fined £110,000 for major breaches of health and safety</a:t>
            </a:r>
            <a:br>
              <a:rPr lang="en-GB" dirty="0"/>
            </a:br>
            <a:endParaRPr lang="en-GB" dirty="0"/>
          </a:p>
        </p:txBody>
      </p:sp>
      <p:pic>
        <p:nvPicPr>
          <p:cNvPr id="4" name="Content Placeholder 3">
            <a:extLst>
              <a:ext uri="{FF2B5EF4-FFF2-40B4-BE49-F238E27FC236}">
                <a16:creationId xmlns:a16="http://schemas.microsoft.com/office/drawing/2014/main" id="{26F6605D-2190-49A8-8F86-26B9140837D2}"/>
              </a:ext>
            </a:extLst>
          </p:cNvPr>
          <p:cNvPicPr>
            <a:picLocks noGrp="1" noChangeAspect="1"/>
          </p:cNvPicPr>
          <p:nvPr>
            <p:ph idx="1"/>
          </p:nvPr>
        </p:nvPicPr>
        <p:blipFill>
          <a:blip r:embed="rId2"/>
          <a:stretch>
            <a:fillRect/>
          </a:stretch>
        </p:blipFill>
        <p:spPr>
          <a:xfrm>
            <a:off x="5147975" y="224160"/>
            <a:ext cx="6836880" cy="5526479"/>
          </a:xfrm>
          <a:prstGeom prst="rect">
            <a:avLst/>
          </a:prstGeom>
        </p:spPr>
      </p:pic>
    </p:spTree>
    <p:extLst>
      <p:ext uri="{BB962C8B-B14F-4D97-AF65-F5344CB8AC3E}">
        <p14:creationId xmlns:p14="http://schemas.microsoft.com/office/powerpoint/2010/main" val="40626667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DEF6-D9CF-4D6B-BABC-C13AC49062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879263E-31BB-4B95-A443-B046F2B19670}"/>
              </a:ext>
            </a:extLst>
          </p:cNvPr>
          <p:cNvSpPr>
            <a:spLocks noGrp="1"/>
          </p:cNvSpPr>
          <p:nvPr>
            <p:ph idx="1"/>
          </p:nvPr>
        </p:nvSpPr>
        <p:spPr>
          <a:xfrm>
            <a:off x="684212" y="685800"/>
            <a:ext cx="8534400" cy="5120196"/>
          </a:xfrm>
        </p:spPr>
        <p:txBody>
          <a:bodyPr/>
          <a:lstStyle/>
          <a:p>
            <a:pPr fontAlgn="base"/>
            <a:r>
              <a:rPr lang="en-GB" sz="2400" b="1" dirty="0"/>
              <a:t>A CONSTRUCTION boss was caught on camera watching one of his workmen balance precariously on an excavator bucket 12 feet above the ground.</a:t>
            </a:r>
          </a:p>
          <a:p>
            <a:pPr fontAlgn="base"/>
            <a:r>
              <a:rPr lang="en-GB" sz="2400" dirty="0"/>
              <a:t>Derek Hugh Barnes and his company, Paddle Ltd, which he is sole director of, were ordered to pay £110,000 in fines and costs following the episode and another serious incident which left a bricklayer with back and leg injuries.</a:t>
            </a:r>
          </a:p>
          <a:p>
            <a:pPr fontAlgn="base"/>
            <a:r>
              <a:rPr lang="en-GB" sz="2400" dirty="0"/>
              <a:t>The former millionaire, from Blackburn, was also given a suspended prison sentence and disqualified from being a company director for three years.</a:t>
            </a:r>
          </a:p>
          <a:p>
            <a:endParaRPr lang="en-GB" dirty="0"/>
          </a:p>
        </p:txBody>
      </p:sp>
    </p:spTree>
    <p:extLst>
      <p:ext uri="{BB962C8B-B14F-4D97-AF65-F5344CB8AC3E}">
        <p14:creationId xmlns:p14="http://schemas.microsoft.com/office/powerpoint/2010/main" val="1247488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1F9B4-6A86-4994-BA55-70185EBE81B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EEACB4-7F8C-4A87-8F02-90E0B88AAD59}"/>
              </a:ext>
            </a:extLst>
          </p:cNvPr>
          <p:cNvSpPr>
            <a:spLocks noGrp="1"/>
          </p:cNvSpPr>
          <p:nvPr>
            <p:ph idx="1"/>
          </p:nvPr>
        </p:nvSpPr>
        <p:spPr>
          <a:xfrm>
            <a:off x="684212" y="685800"/>
            <a:ext cx="8534400" cy="5723878"/>
          </a:xfrm>
        </p:spPr>
        <p:txBody>
          <a:bodyPr/>
          <a:lstStyle/>
          <a:p>
            <a:pPr fontAlgn="base"/>
            <a:r>
              <a:rPr lang="en-GB" sz="2400" dirty="0"/>
              <a:t>Barnes, once dubbed ‘the builder from hell’, showed ‘a blatant disregard’ of safety on his construction sites, according to the Health and Safety Executive (HSE).</a:t>
            </a:r>
          </a:p>
          <a:p>
            <a:pPr fontAlgn="base"/>
            <a:r>
              <a:rPr lang="en-GB" sz="2400" dirty="0"/>
              <a:t>A worried householder took the picture after spotting the workman perching dangerously without safety precautions as he worked on a first floor window.</a:t>
            </a:r>
          </a:p>
          <a:p>
            <a:pPr fontAlgn="base"/>
            <a:r>
              <a:rPr lang="en-GB" sz="2400" dirty="0"/>
              <a:t>The HSE said that Barnes had been watching and clearly consenting to the machine being misused.</a:t>
            </a:r>
          </a:p>
          <a:p>
            <a:pPr marL="0" indent="0">
              <a:buNone/>
            </a:pPr>
            <a:endParaRPr lang="en-GB" dirty="0"/>
          </a:p>
        </p:txBody>
      </p:sp>
    </p:spTree>
    <p:extLst>
      <p:ext uri="{BB962C8B-B14F-4D97-AF65-F5344CB8AC3E}">
        <p14:creationId xmlns:p14="http://schemas.microsoft.com/office/powerpoint/2010/main" val="22352672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D6E4E-AAB0-4FF9-97BD-7963AB7D316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02126B4-9E82-4006-BA79-66F81084C8FE}"/>
              </a:ext>
            </a:extLst>
          </p:cNvPr>
          <p:cNvSpPr>
            <a:spLocks noGrp="1"/>
          </p:cNvSpPr>
          <p:nvPr>
            <p:ph idx="1"/>
          </p:nvPr>
        </p:nvSpPr>
        <p:spPr>
          <a:xfrm>
            <a:off x="684212" y="685800"/>
            <a:ext cx="8534400" cy="5848165"/>
          </a:xfrm>
        </p:spPr>
        <p:txBody>
          <a:bodyPr>
            <a:normAutofit/>
          </a:bodyPr>
          <a:lstStyle/>
          <a:p>
            <a:pPr fontAlgn="base"/>
            <a:r>
              <a:rPr lang="en-GB" sz="2400" dirty="0"/>
              <a:t>Six months earlier at the same construction site bricklayer Daniel King, 22, was injured after he fell 12 feet from scaffolding which was poorly constructed and overloaded.</a:t>
            </a:r>
          </a:p>
          <a:p>
            <a:pPr fontAlgn="base"/>
            <a:r>
              <a:rPr lang="en-GB" sz="2400" dirty="0"/>
              <a:t>There was no evidence it had been erected by a competent person as the law requires and it was found to be in very poor condition and missing vital fall protection measures.</a:t>
            </a:r>
          </a:p>
          <a:p>
            <a:endParaRPr lang="en-GB" dirty="0"/>
          </a:p>
        </p:txBody>
      </p:sp>
    </p:spTree>
    <p:extLst>
      <p:ext uri="{BB962C8B-B14F-4D97-AF65-F5344CB8AC3E}">
        <p14:creationId xmlns:p14="http://schemas.microsoft.com/office/powerpoint/2010/main" val="3937740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9511A-A55E-4333-9D74-C04C4BBBDB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01C5CB-6B51-4095-B891-DE3BB7EB9083}"/>
              </a:ext>
            </a:extLst>
          </p:cNvPr>
          <p:cNvSpPr>
            <a:spLocks noGrp="1"/>
          </p:cNvSpPr>
          <p:nvPr>
            <p:ph idx="1"/>
          </p:nvPr>
        </p:nvSpPr>
        <p:spPr>
          <a:xfrm>
            <a:off x="684212" y="685800"/>
            <a:ext cx="8534400" cy="4907132"/>
          </a:xfrm>
        </p:spPr>
        <p:txBody>
          <a:bodyPr>
            <a:noAutofit/>
          </a:bodyPr>
          <a:lstStyle/>
          <a:p>
            <a:pPr fontAlgn="base"/>
            <a:r>
              <a:rPr lang="en-GB" sz="2400" dirty="0"/>
              <a:t>The 75-year-old boss of a string of failed companies over the last 30 years, who has a luxury home in </a:t>
            </a:r>
            <a:r>
              <a:rPr lang="en-GB" sz="2400" dirty="0" err="1"/>
              <a:t>Pleasington</a:t>
            </a:r>
            <a:r>
              <a:rPr lang="en-GB" sz="2400" dirty="0"/>
              <a:t>, was accused by the judge of having ‘driven a coach and horses’ through health and safety legislation.</a:t>
            </a:r>
          </a:p>
          <a:p>
            <a:pPr fontAlgn="base"/>
            <a:r>
              <a:rPr lang="en-GB" sz="2400" dirty="0"/>
              <a:t>His conviction at Swansea Crown Court brought to an end a lengthy career as a building boss, which included running Northern Development (Holdings), which went into liquidation in 1975, and Pinedale Estates Ltd and New City Builders Merchants, which folded in 1992.</a:t>
            </a:r>
          </a:p>
        </p:txBody>
      </p:sp>
    </p:spTree>
    <p:extLst>
      <p:ext uri="{BB962C8B-B14F-4D97-AF65-F5344CB8AC3E}">
        <p14:creationId xmlns:p14="http://schemas.microsoft.com/office/powerpoint/2010/main" val="8936728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D64E-5ABE-4A75-A998-EBF9BC1987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2E168D-9303-4C7F-9DB5-20C0C47D2DE0}"/>
              </a:ext>
            </a:extLst>
          </p:cNvPr>
          <p:cNvSpPr>
            <a:spLocks noGrp="1"/>
          </p:cNvSpPr>
          <p:nvPr>
            <p:ph idx="1"/>
          </p:nvPr>
        </p:nvSpPr>
        <p:spPr>
          <a:xfrm>
            <a:off x="684212" y="685800"/>
            <a:ext cx="8534400" cy="5308599"/>
          </a:xfrm>
        </p:spPr>
        <p:txBody>
          <a:bodyPr>
            <a:normAutofit/>
          </a:bodyPr>
          <a:lstStyle/>
          <a:p>
            <a:r>
              <a:rPr lang="en-GB" sz="2400" dirty="0"/>
              <a:t>Judge Peter Griffiths heard that Barnes, formerly of </a:t>
            </a:r>
            <a:r>
              <a:rPr lang="en-GB" sz="2400" dirty="0" err="1"/>
              <a:t>Whins</a:t>
            </a:r>
            <a:r>
              <a:rPr lang="en-GB" sz="2400" dirty="0"/>
              <a:t> Lane, Read, who bid to become </a:t>
            </a:r>
            <a:r>
              <a:rPr lang="en-GB" sz="2400" b="1" dirty="0"/>
              <a:t>Blackburn Rovers</a:t>
            </a:r>
            <a:r>
              <a:rPr lang="en-GB" sz="2400" dirty="0"/>
              <a:t> chairman in the 1960’s, had a lengthy history of more than 100 contraventions raised by the HSE all over the UK.</a:t>
            </a:r>
          </a:p>
          <a:p>
            <a:pPr fontAlgn="base"/>
            <a:r>
              <a:rPr lang="en-GB" sz="2400" dirty="0"/>
              <a:t>In 2005, Glasgow City councillor Alistair Watson said of Barnes: ‘He's the builder from hell' during a row over a half-built estate.</a:t>
            </a:r>
          </a:p>
          <a:p>
            <a:pPr fontAlgn="base"/>
            <a:r>
              <a:rPr lang="en-GB" sz="2400" dirty="0"/>
              <a:t>The latest prosecution followed two incidents at a site near Port Talbot, in South Wales, where the firm was building new homes.</a:t>
            </a:r>
          </a:p>
          <a:p>
            <a:endParaRPr lang="en-GB" dirty="0"/>
          </a:p>
        </p:txBody>
      </p:sp>
    </p:spTree>
    <p:extLst>
      <p:ext uri="{BB962C8B-B14F-4D97-AF65-F5344CB8AC3E}">
        <p14:creationId xmlns:p14="http://schemas.microsoft.com/office/powerpoint/2010/main" val="29948618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D2DB4-DDFD-4F52-9098-98EC56EBCE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4C23F8-0468-4CA7-A52B-D77053B27C62}"/>
              </a:ext>
            </a:extLst>
          </p:cNvPr>
          <p:cNvSpPr>
            <a:spLocks noGrp="1"/>
          </p:cNvSpPr>
          <p:nvPr>
            <p:ph idx="1"/>
          </p:nvPr>
        </p:nvSpPr>
        <p:spPr>
          <a:xfrm>
            <a:off x="684212" y="685800"/>
            <a:ext cx="8534400" cy="4987031"/>
          </a:xfrm>
        </p:spPr>
        <p:txBody>
          <a:bodyPr>
            <a:normAutofit/>
          </a:bodyPr>
          <a:lstStyle/>
          <a:p>
            <a:pPr fontAlgn="base"/>
            <a:r>
              <a:rPr lang="en-GB" sz="2400" dirty="0"/>
              <a:t>Paddle Ltd, of Old Hall Lane, </a:t>
            </a:r>
            <a:r>
              <a:rPr lang="en-GB" sz="2400" dirty="0" err="1"/>
              <a:t>Pleasington</a:t>
            </a:r>
            <a:r>
              <a:rPr lang="en-GB" sz="2400" dirty="0"/>
              <a:t>, Blackburn, was fined £56,000 and ordered to pay £11,000 in costs after pleading guilty to breaches of the Work at Height Regulations 2005 and the Health and Safety at Work Act 1974 on July 19 2013.</a:t>
            </a:r>
          </a:p>
          <a:p>
            <a:pPr fontAlgn="base"/>
            <a:r>
              <a:rPr lang="en-GB" sz="2400" dirty="0"/>
              <a:t>Barnes was sentenced to eight months imprisonment suspended for two years, disqualified from acting as a company director of three years and fined £32,000 with £11,000 costs after pleading guilty to breaching Section 37 of the Health and Safety at Work Act 1974.</a:t>
            </a:r>
          </a:p>
          <a:p>
            <a:endParaRPr lang="en-GB" dirty="0"/>
          </a:p>
        </p:txBody>
      </p:sp>
    </p:spTree>
    <p:extLst>
      <p:ext uri="{BB962C8B-B14F-4D97-AF65-F5344CB8AC3E}">
        <p14:creationId xmlns:p14="http://schemas.microsoft.com/office/powerpoint/2010/main" val="20735436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A8291-F46D-4A1E-B768-D8557CBE97D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E934958-8499-4263-A68B-1A6BCCF8E5ED}"/>
              </a:ext>
            </a:extLst>
          </p:cNvPr>
          <p:cNvSpPr>
            <a:spLocks noGrp="1"/>
          </p:cNvSpPr>
          <p:nvPr>
            <p:ph idx="1"/>
          </p:nvPr>
        </p:nvSpPr>
        <p:spPr>
          <a:xfrm>
            <a:off x="684212" y="685800"/>
            <a:ext cx="8534400" cy="5308599"/>
          </a:xfrm>
        </p:spPr>
        <p:txBody>
          <a:bodyPr>
            <a:normAutofit/>
          </a:bodyPr>
          <a:lstStyle/>
          <a:p>
            <a:pPr fontAlgn="base"/>
            <a:r>
              <a:rPr lang="en-GB" sz="2600" dirty="0"/>
              <a:t>Sentencing Barnes, Judge Griffiths, said: “There has to be a level of deterrent. Other directors who control construction companies need to know they must apply the law and can’t cut corners. Derek Barnes has driven a coach and horses through the work at height regulations.”</a:t>
            </a:r>
          </a:p>
          <a:p>
            <a:pPr fontAlgn="base"/>
            <a:r>
              <a:rPr lang="en-GB" sz="2600" dirty="0"/>
              <a:t>HSE Inspector Phil Nicolle said: “Paddle Ltd and Derek Barnes have, over the years, shown a blatant disregard for health and safety management on their construction sites, as was clearly evident when we investigated the </a:t>
            </a:r>
            <a:r>
              <a:rPr lang="en-GB" sz="2600" dirty="0" err="1"/>
              <a:t>Baglan</a:t>
            </a:r>
            <a:r>
              <a:rPr lang="en-GB" sz="2600" dirty="0"/>
              <a:t> incidents.</a:t>
            </a:r>
          </a:p>
          <a:p>
            <a:endParaRPr lang="en-GB" dirty="0"/>
          </a:p>
        </p:txBody>
      </p:sp>
    </p:spTree>
    <p:extLst>
      <p:ext uri="{BB962C8B-B14F-4D97-AF65-F5344CB8AC3E}">
        <p14:creationId xmlns:p14="http://schemas.microsoft.com/office/powerpoint/2010/main" val="28115708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3C530-19CA-4372-8D63-78B6491FDB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376A00C-B57C-4EF7-B7DF-9BC82A92DD7C}"/>
              </a:ext>
            </a:extLst>
          </p:cNvPr>
          <p:cNvSpPr>
            <a:spLocks noGrp="1"/>
          </p:cNvSpPr>
          <p:nvPr>
            <p:ph idx="1"/>
          </p:nvPr>
        </p:nvSpPr>
        <p:spPr/>
        <p:txBody>
          <a:bodyPr>
            <a:normAutofit/>
          </a:bodyPr>
          <a:lstStyle/>
          <a:p>
            <a:r>
              <a:rPr lang="en-GB" sz="2400" dirty="0"/>
              <a:t>“Worker safety was clearly compromised on both occasions and the failings we identified are textbook examples of why falls from height remain such a common problem in the </a:t>
            </a:r>
            <a:r>
              <a:rPr lang="en-GB" sz="2400" b="1" dirty="0"/>
              <a:t>construction industry</a:t>
            </a:r>
            <a:r>
              <a:rPr lang="en-GB" sz="2400" dirty="0"/>
              <a:t>.”</a:t>
            </a:r>
          </a:p>
        </p:txBody>
      </p:sp>
    </p:spTree>
    <p:extLst>
      <p:ext uri="{BB962C8B-B14F-4D97-AF65-F5344CB8AC3E}">
        <p14:creationId xmlns:p14="http://schemas.microsoft.com/office/powerpoint/2010/main" val="41083025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7776E-0725-4CEF-B379-F62201D6205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2EC7F08-2735-4D02-A03A-8E5C82AB3123}"/>
              </a:ext>
            </a:extLst>
          </p:cNvPr>
          <p:cNvSpPr>
            <a:spLocks noGrp="1"/>
          </p:cNvSpPr>
          <p:nvPr>
            <p:ph idx="1"/>
          </p:nvPr>
        </p:nvSpPr>
        <p:spPr/>
        <p:txBody>
          <a:bodyPr/>
          <a:lstStyle/>
          <a:p>
            <a:r>
              <a:rPr lang="en-GB" i="1" u="sng" dirty="0">
                <a:hlinkClick r:id="rId2"/>
              </a:rPr>
              <a:t>http://www.nhbc.co.uk/Builders/ProductsandServices/Healthandsafety/SafetyNet/Recentprosecutionsround-up-February2015/</a:t>
            </a:r>
            <a:r>
              <a:rPr lang="en-GB" i="1" u="sng" dirty="0"/>
              <a:t>   - Accessed January 2016.    </a:t>
            </a:r>
          </a:p>
          <a:p>
            <a:r>
              <a:rPr lang="en-GB" dirty="0">
                <a:hlinkClick r:id="rId3"/>
              </a:rPr>
              <a:t>https://www.lancashiretelegraph.co.uk/news/10567642.blackburn-builder-hell-banned-fined-110-000-major-breaches-health-safety/</a:t>
            </a:r>
            <a:endParaRPr lang="en-GB" dirty="0"/>
          </a:p>
        </p:txBody>
      </p:sp>
    </p:spTree>
    <p:extLst>
      <p:ext uri="{BB962C8B-B14F-4D97-AF65-F5344CB8AC3E}">
        <p14:creationId xmlns:p14="http://schemas.microsoft.com/office/powerpoint/2010/main" val="215472710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9515</TotalTime>
  <Words>1540</Words>
  <Application>Microsoft Office PowerPoint</Application>
  <PresentationFormat>Widescreen</PresentationFormat>
  <Paragraphs>51</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Century Gothic</vt:lpstr>
      <vt:lpstr>Wingdings 3</vt:lpstr>
      <vt:lpstr>Slice</vt:lpstr>
      <vt:lpstr>HSE Prosecution Examples</vt:lpstr>
      <vt:lpstr>Case Study 1</vt:lpstr>
      <vt:lpstr>Poor welfare facilities Prosecution </vt:lpstr>
      <vt:lpstr>K W Bell Group Ltd</vt:lpstr>
      <vt:lpstr>PowerPoint Presentation</vt:lpstr>
      <vt:lpstr>PowerPoint Presentation</vt:lpstr>
      <vt:lpstr>Case Study 2</vt:lpstr>
      <vt:lpstr>Star Wars film maker fined £1.6 million for injuring Harrison Ford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 3</vt:lpstr>
      <vt:lpstr>Blackburn 'builder from hell' banned and fined £110,000 for major breaches of health and safety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Debbie Hughes</dc:creator>
  <cp:lastModifiedBy>Debbie Hughes</cp:lastModifiedBy>
  <cp:revision>9</cp:revision>
  <dcterms:created xsi:type="dcterms:W3CDTF">2020-03-16T14:17:40Z</dcterms:created>
  <dcterms:modified xsi:type="dcterms:W3CDTF">2020-03-23T22:44:23Z</dcterms:modified>
</cp:coreProperties>
</file>