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7" r:id="rId2"/>
    <p:sldId id="277" r:id="rId3"/>
    <p:sldId id="260" r:id="rId4"/>
    <p:sldId id="258" r:id="rId5"/>
    <p:sldId id="263" r:id="rId6"/>
    <p:sldId id="278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F1106B-9644-45D1-9342-1BCE3BCB8060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49C581-8ACF-4357-B446-327C45B28F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08624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B3F336-7DD2-47CF-A0F3-D1163B2A9C10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7586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E2A77A-B473-ADA9-6E30-3A846015838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6D37907-46BC-667F-C551-F7A72228AF5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2B8FAA-BE5D-920A-0777-E296969CB0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003C8A-A5E5-4FB0-A601-A7070FE06FEA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7A5F83-9FB7-24AE-35A6-80B4513DBB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820391-C7FC-B1FE-3801-76B46FFFE2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90627A-BB53-4BA5-8297-C2F823829F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77145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D9CB34-A067-90C3-2DE7-975769D588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FA09B7-C712-9746-E24B-BD307CE0F7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191F1E-1219-A98C-BE49-6D07647E90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003C8A-A5E5-4FB0-A601-A7070FE06FEA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0965DF-6B53-7923-D3F5-6E6A1E4F7E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935B5A-2D80-F766-D5EF-48FCEEE71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90627A-BB53-4BA5-8297-C2F823829F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6522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B2D154-C374-B423-A825-C75B066D2C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6BF94CA-A4AE-B56B-FD1A-AC627C71592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105826-DDC8-7322-6E19-3E1AE16A89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003C8A-A5E5-4FB0-A601-A7070FE06FEA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DDAD9E-4FD1-A8C9-B8F4-A1A9A6C314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BA8C47-7A15-E03B-78CA-F51158F835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90627A-BB53-4BA5-8297-C2F823829F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16977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FD4F07-DDDD-67E5-36FC-55B8CF1405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4D5A4E-39E4-784C-0096-B1CD54FDFE4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8CAD9D-0795-FA2D-3D18-5055043DDAD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C58237-DC74-271D-5309-4A33D388C5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003C8A-A5E5-4FB0-A601-A7070FE06FEA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CD7A18B-EFF2-B367-8485-3B628A78EF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29EB6D0-D3CF-09B8-E4AF-2FBCECE686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90627A-BB53-4BA5-8297-C2F823829F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93158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C0B67D-3946-63B5-B383-F47C9FFC6F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C11292-FCC0-B3F3-7D0E-8C2C5DB65AE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05EFE1C-5844-AA0E-D5CA-55679F0F0F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A414DA7-1132-6E26-2332-B5BFA95426D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1E27423-BDC2-F724-0E0D-CBA643CDE40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E926B99-5557-B299-EE46-9FB36941D8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003C8A-A5E5-4FB0-A601-A7070FE06FEA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B07779D-C984-7A90-13BA-9D23E1CA25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9C9CB89-8F20-1F10-D9EF-ED56D9C691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90627A-BB53-4BA5-8297-C2F823829F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42595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06B6F8-1798-B73D-8A82-036B08FFD3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B9D5D82-3CC8-D138-33EE-3B477CDC65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003C8A-A5E5-4FB0-A601-A7070FE06FEA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F5590E6-1267-FAF4-6527-3F50ECE4A2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0EC755A-08DF-1EBA-9111-8625BF3187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90627A-BB53-4BA5-8297-C2F823829F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52645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DDB905D-CE96-97CE-FA50-B0D285356E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003C8A-A5E5-4FB0-A601-A7070FE06FEA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57A1B8A-C8EB-FD8A-060C-DAF813119A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D19A96-797D-AC8C-DD76-7E7F83888C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90627A-BB53-4BA5-8297-C2F823829F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61726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DD70E5-CF22-2834-B0D7-D48ADD4677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C31927-490D-B62B-295B-AD85AF84FD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144746B-C01C-2350-8B9D-ACF0BFA6738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E21FFB8-69A0-4B82-B68A-5A8C21BF3E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003C8A-A5E5-4FB0-A601-A7070FE06FEA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527F62E-40D9-7B61-119C-B65235A732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C7009C0-6D66-998A-19A6-CAD98596B9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90627A-BB53-4BA5-8297-C2F823829F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58823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F4056A-60AB-448F-F56D-37AA3F87D8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E6D84FD-7822-1A2C-581A-C5A32422BB9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8D040A6-03A8-A080-B448-1F53A49F8F5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D1F6E08-FAF4-109E-A74D-5CA8A00908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003C8A-A5E5-4FB0-A601-A7070FE06FEA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EEDD1DC-86BF-A2DD-6241-7FAF29D6BF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737446-7719-4F8D-AB3F-45E95B39CD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90627A-BB53-4BA5-8297-C2F823829F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05489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E483E7-0892-96C9-3CCB-3ED8FCE20D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D343B5E-B279-60AA-001B-EE87687BAB4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AE6BAA-8956-8DBF-8170-B0FC991FF1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003C8A-A5E5-4FB0-A601-A7070FE06FEA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474CD6-4ABB-E57A-7681-CF520353B2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BCDF6B-FF31-12E4-92B6-0281FCD90D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90627A-BB53-4BA5-8297-C2F823829F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23433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7B28100-AA53-78BF-AEA7-6B3CA086FB7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F6D942-9962-8A95-1D74-E5C0E6E40F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14DA89-BBF8-D794-5FA9-A197EBDFE1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003C8A-A5E5-4FB0-A601-A7070FE06FEA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CA2183-340F-EE1D-49B8-1EDDF5E637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A88EFC-25F5-3C9C-F3EA-CE5BAFEB21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90627A-BB53-4BA5-8297-C2F823829F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19079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E7343BBF-5896-492F-B293-DE44DE8319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600127" y="5095875"/>
            <a:ext cx="4991747" cy="1762125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8BC4C36-9C93-4585-BF64-797C379471F5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466725" y="466725"/>
            <a:ext cx="11258550" cy="5924550"/>
          </a:xfrm>
          <a:custGeom>
            <a:avLst/>
            <a:gdLst>
              <a:gd name="connsiteX0" fmla="*/ 0 w 11258550"/>
              <a:gd name="connsiteY0" fmla="*/ 0 h 5924550"/>
              <a:gd name="connsiteX1" fmla="*/ 11258550 w 11258550"/>
              <a:gd name="connsiteY1" fmla="*/ 0 h 5924550"/>
              <a:gd name="connsiteX2" fmla="*/ 11258550 w 11258550"/>
              <a:gd name="connsiteY2" fmla="*/ 5924550 h 5924550"/>
              <a:gd name="connsiteX3" fmla="*/ 8125149 w 11258550"/>
              <a:gd name="connsiteY3" fmla="*/ 5924550 h 5924550"/>
              <a:gd name="connsiteX4" fmla="*/ 8125149 w 11258550"/>
              <a:gd name="connsiteY4" fmla="*/ 4629150 h 5924550"/>
              <a:gd name="connsiteX5" fmla="*/ 3133402 w 11258550"/>
              <a:gd name="connsiteY5" fmla="*/ 4629150 h 5924550"/>
              <a:gd name="connsiteX6" fmla="*/ 3133402 w 11258550"/>
              <a:gd name="connsiteY6" fmla="*/ 5924550 h 5924550"/>
              <a:gd name="connsiteX7" fmla="*/ 0 w 11258550"/>
              <a:gd name="connsiteY7" fmla="*/ 5924550 h 592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258550" h="5924550">
                <a:moveTo>
                  <a:pt x="0" y="0"/>
                </a:moveTo>
                <a:lnTo>
                  <a:pt x="11258550" y="0"/>
                </a:lnTo>
                <a:lnTo>
                  <a:pt x="11258550" y="5924550"/>
                </a:lnTo>
                <a:lnTo>
                  <a:pt x="8125149" y="5924550"/>
                </a:lnTo>
                <a:lnTo>
                  <a:pt x="8125149" y="4629150"/>
                </a:lnTo>
                <a:lnTo>
                  <a:pt x="3133402" y="4629150"/>
                </a:lnTo>
                <a:lnTo>
                  <a:pt x="3133402" y="5924550"/>
                </a:lnTo>
                <a:lnTo>
                  <a:pt x="0" y="5924550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18" name="Text Placeholder 17">
            <a:extLst>
              <a:ext uri="{FF2B5EF4-FFF2-40B4-BE49-F238E27FC236}">
                <a16:creationId xmlns:a16="http://schemas.microsoft.com/office/drawing/2014/main" id="{7749D11F-03B6-400D-94E7-177EEBC5C7C3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960921" y="6176266"/>
            <a:ext cx="4270159" cy="339247"/>
          </a:xfrm>
        </p:spPr>
        <p:txBody>
          <a:bodyPr>
            <a:noAutofit/>
          </a:bodyPr>
          <a:lstStyle>
            <a:lvl1pPr marL="0" indent="0" algn="ctr">
              <a:buNone/>
              <a:defRPr sz="2000" spc="100" baseline="0">
                <a:solidFill>
                  <a:schemeClr val="accent6"/>
                </a:solidFill>
              </a:defRPr>
            </a:lvl1pPr>
          </a:lstStyle>
          <a:p>
            <a:pPr lvl="0"/>
            <a:r>
              <a:rPr lang="en-US"/>
              <a:t>Click to add name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4C86F7-04B1-4F1F-B4FB-8A3C2793606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960940" y="5489855"/>
            <a:ext cx="4270248" cy="640080"/>
          </a:xfrm>
        </p:spPr>
        <p:txBody>
          <a:bodyPr anchor="t">
            <a:noAutofit/>
          </a:bodyPr>
          <a:lstStyle>
            <a:lvl1pPr algn="ctr">
              <a:lnSpc>
                <a:spcPct val="80000"/>
              </a:lnSpc>
              <a:defRPr sz="5000" cap="all" baseline="0">
                <a:ln w="19050">
                  <a:solidFill>
                    <a:schemeClr val="accent6"/>
                  </a:solidFill>
                </a:ln>
                <a:noFill/>
              </a:defRPr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104273918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About 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D96E7A44-0539-4C8E-ABEB-E56B131C44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029326" y="2152651"/>
            <a:ext cx="6162674" cy="290988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200CB7D0-0851-45AD-932F-0A0BD59CCB0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" y="466726"/>
            <a:ext cx="6848474" cy="6391274"/>
          </a:xfrm>
          <a:custGeom>
            <a:avLst/>
            <a:gdLst>
              <a:gd name="connsiteX0" fmla="*/ 0 w 6848474"/>
              <a:gd name="connsiteY0" fmla="*/ 0 h 6391274"/>
              <a:gd name="connsiteX1" fmla="*/ 6848474 w 6848474"/>
              <a:gd name="connsiteY1" fmla="*/ 0 h 6391274"/>
              <a:gd name="connsiteX2" fmla="*/ 6848474 w 6848474"/>
              <a:gd name="connsiteY2" fmla="*/ 1685925 h 6391274"/>
              <a:gd name="connsiteX3" fmla="*/ 6029325 w 6848474"/>
              <a:gd name="connsiteY3" fmla="*/ 1685925 h 6391274"/>
              <a:gd name="connsiteX4" fmla="*/ 6029325 w 6848474"/>
              <a:gd name="connsiteY4" fmla="*/ 4595813 h 6391274"/>
              <a:gd name="connsiteX5" fmla="*/ 6848474 w 6848474"/>
              <a:gd name="connsiteY5" fmla="*/ 4595813 h 6391274"/>
              <a:gd name="connsiteX6" fmla="*/ 6848474 w 6848474"/>
              <a:gd name="connsiteY6" fmla="*/ 6391274 h 6391274"/>
              <a:gd name="connsiteX7" fmla="*/ 0 w 6848474"/>
              <a:gd name="connsiteY7" fmla="*/ 6391274 h 63912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848474" h="6391274">
                <a:moveTo>
                  <a:pt x="0" y="0"/>
                </a:moveTo>
                <a:lnTo>
                  <a:pt x="6848474" y="0"/>
                </a:lnTo>
                <a:lnTo>
                  <a:pt x="6848474" y="1685925"/>
                </a:lnTo>
                <a:lnTo>
                  <a:pt x="6029325" y="1685925"/>
                </a:lnTo>
                <a:lnTo>
                  <a:pt x="6029325" y="4595813"/>
                </a:lnTo>
                <a:lnTo>
                  <a:pt x="6848474" y="4595813"/>
                </a:lnTo>
                <a:lnTo>
                  <a:pt x="6848474" y="6391274"/>
                </a:lnTo>
                <a:lnTo>
                  <a:pt x="0" y="6391274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0C0B0C-9F99-4C31-993B-EB072ABAD2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8/03/20XX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32CDF4-F0E3-4D07-89C6-5ABCCDDD87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5BDA5F-715E-4514-9476-437B3EB013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BF860B6F-2FE3-4DE6-9496-980E987E7466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A9D38E0F-D52F-4777-9D68-D30CB3B8C8ED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524625" y="2624137"/>
            <a:ext cx="5172075" cy="2033588"/>
          </a:xfrm>
        </p:spPr>
        <p:txBody>
          <a:bodyPr>
            <a:noAutofit/>
          </a:bodyPr>
          <a:lstStyle>
            <a:lvl1pPr marL="0" indent="0">
              <a:lnSpc>
                <a:spcPct val="125000"/>
              </a:lnSpc>
              <a:spcBef>
                <a:spcPts val="0"/>
              </a:spcBef>
              <a:buNone/>
              <a:defRPr sz="1600" spc="100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1E083E92-8775-41F5-A992-0786A408138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692272" y="671808"/>
            <a:ext cx="3661528" cy="639192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203416686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Product Overview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2">
            <a:extLst>
              <a:ext uri="{FF2B5EF4-FFF2-40B4-BE49-F238E27FC236}">
                <a16:creationId xmlns:a16="http://schemas.microsoft.com/office/drawing/2014/main" id="{693F3E0E-712E-4821-A89E-6727BD3825A0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0" y="466725"/>
            <a:ext cx="4858139" cy="5924550"/>
          </a:xfrm>
        </p:spPr>
        <p:txBody>
          <a:bodyPr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94311D2-47FE-44C1-9B1C-179CAA3380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r>
              <a:rPr lang="en-US" dirty="0"/>
              <a:t>8/03/20XX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EDFF648-B296-4801-91A9-A6868BFA7F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364D7C8-0561-4530-BCD5-AB0BB1977A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fld id="{BF860B6F-2FE3-4DE6-9496-980E987E7466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B50F7E33-83E1-4951-9CEC-14866D6A3C44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598135" y="2759613"/>
            <a:ext cx="2824355" cy="1117566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l">
              <a:lnSpc>
                <a:spcPct val="125000"/>
              </a:lnSpc>
              <a:spcBef>
                <a:spcPts val="100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4F01B4AA-8A2C-488B-A306-BC09BA1C66A5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5598135" y="2176946"/>
            <a:ext cx="2824355" cy="581530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buNone/>
              <a:defRPr sz="1600" cap="all" spc="100" baseline="0">
                <a:solidFill>
                  <a:schemeClr val="accent4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C79840D9-3F3D-4DFB-9592-867BB8CA12E3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845966" y="2759613"/>
            <a:ext cx="2595758" cy="1117566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l">
              <a:lnSpc>
                <a:spcPct val="125000"/>
              </a:lnSpc>
              <a:spcBef>
                <a:spcPts val="100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3" name="Text Placeholder 10">
            <a:extLst>
              <a:ext uri="{FF2B5EF4-FFF2-40B4-BE49-F238E27FC236}">
                <a16:creationId xmlns:a16="http://schemas.microsoft.com/office/drawing/2014/main" id="{32DFBC7C-0887-40D8-93DA-CBE9F58B1CBD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8845966" y="2176946"/>
            <a:ext cx="2595758" cy="581530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buNone/>
              <a:defRPr sz="1600" cap="all" spc="100" baseline="0">
                <a:solidFill>
                  <a:schemeClr val="accent4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C3C60B52-4450-4317-A5DF-A3E617C12A21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5598135" y="4712146"/>
            <a:ext cx="2824355" cy="1117566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l">
              <a:lnSpc>
                <a:spcPct val="125000"/>
              </a:lnSpc>
              <a:spcBef>
                <a:spcPts val="100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5F1DE6B-CBDA-40EB-A055-4FDC09ACC656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5598135" y="4129479"/>
            <a:ext cx="2824355" cy="581530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buNone/>
              <a:defRPr sz="1600" cap="all" spc="100" baseline="0">
                <a:solidFill>
                  <a:schemeClr val="accent4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A9593E99-8D88-45AD-83AF-7F7F9AB6930E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8845966" y="4712146"/>
            <a:ext cx="2595758" cy="1117566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l">
              <a:lnSpc>
                <a:spcPct val="125000"/>
              </a:lnSpc>
              <a:spcBef>
                <a:spcPts val="100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D95823CC-CA7F-4F5B-B442-48A39696933C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8845966" y="4129479"/>
            <a:ext cx="2595758" cy="581530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buNone/>
              <a:defRPr sz="1600" cap="all" spc="100" baseline="0">
                <a:solidFill>
                  <a:schemeClr val="accent4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F87501-8949-4796-90C5-50D20B54AA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86411" y="941112"/>
            <a:ext cx="6074545" cy="63919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29406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Probl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5760CB-267C-4B96-8D93-EA77523054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 dirty="0"/>
              <a:t>8/03/20XX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5F8915-ABFD-4CAE-AC61-1E1B2B1C6F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 dirty="0"/>
              <a:t>PITCH DECK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F7218A-692D-4EB0-817E-60AFD432FC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BF860B6F-2FE3-4DE6-9496-980E987E7466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Text Placeholder 10">
            <a:extLst>
              <a:ext uri="{FF2B5EF4-FFF2-40B4-BE49-F238E27FC236}">
                <a16:creationId xmlns:a16="http://schemas.microsoft.com/office/drawing/2014/main" id="{D5A4AB60-E1AB-4239-BFC7-C10A235B18E0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38200" y="2700899"/>
            <a:ext cx="3281555" cy="1472693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53300DCB-9114-4ADF-8664-EFDD2C7A6E6A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838200" y="2321396"/>
            <a:ext cx="3281555" cy="426393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buNone/>
              <a:defRPr sz="1600" cap="all" spc="100" baseline="0">
                <a:solidFill>
                  <a:schemeClr val="accent4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6B69E913-93AE-4878-BA45-C2A83F5ACE30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838200" y="4683183"/>
            <a:ext cx="3281555" cy="1067648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EF306DC8-5642-4A13-B67A-9BF5A74DB8BB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838200" y="4303679"/>
            <a:ext cx="3281555" cy="426393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buNone/>
              <a:defRPr sz="1600" cap="all" spc="100" baseline="0">
                <a:solidFill>
                  <a:schemeClr val="accent4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3" name="Text Placeholder 10">
            <a:extLst>
              <a:ext uri="{FF2B5EF4-FFF2-40B4-BE49-F238E27FC236}">
                <a16:creationId xmlns:a16="http://schemas.microsoft.com/office/drawing/2014/main" id="{CC0CA179-9852-4BA8-8E7D-8C5F43775EA9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4465159" y="2715236"/>
            <a:ext cx="3281555" cy="1472693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51735A5-9931-4467-9BBD-D622219F38F6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4465159" y="2335733"/>
            <a:ext cx="3281555" cy="426393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buNone/>
              <a:defRPr sz="1600" cap="all" spc="100" baseline="0">
                <a:solidFill>
                  <a:schemeClr val="accent4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5467CBB-A84A-4371-9C2F-3BD7181223E8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4465159" y="4697520"/>
            <a:ext cx="3281555" cy="1067648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5E96B9F0-428C-454F-A050-D0D8E8714281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4465159" y="4318016"/>
            <a:ext cx="3281555" cy="426393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buNone/>
              <a:defRPr sz="1600" cap="all" spc="100" baseline="0">
                <a:solidFill>
                  <a:schemeClr val="accent4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DBEB11F1-0872-4500-8CBB-63D9F6BBAF00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8089832" y="2715236"/>
            <a:ext cx="3281555" cy="1472693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8" name="Text Placeholder 10">
            <a:extLst>
              <a:ext uri="{FF2B5EF4-FFF2-40B4-BE49-F238E27FC236}">
                <a16:creationId xmlns:a16="http://schemas.microsoft.com/office/drawing/2014/main" id="{1D1E8BAA-941F-4D25-92A6-7E9A2C3664CD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8089832" y="2335733"/>
            <a:ext cx="3281555" cy="426393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buNone/>
              <a:defRPr sz="1600" cap="all" spc="100" baseline="0">
                <a:solidFill>
                  <a:schemeClr val="accent4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9A7E5E59-1A85-4D6C-9DFC-E288DD5ABE98}"/>
              </a:ext>
            </a:extLst>
          </p:cNvPr>
          <p:cNvSpPr/>
          <p:nvPr userDrawn="1"/>
        </p:nvSpPr>
        <p:spPr>
          <a:xfrm rot="5400000">
            <a:off x="9766385" y="-1006534"/>
            <a:ext cx="972645" cy="392429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7B2D7D-08A6-4C69-B43C-2288E5BBDAE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891574" y="658420"/>
            <a:ext cx="6408851" cy="665965"/>
          </a:xfrm>
        </p:spPr>
        <p:txBody>
          <a:bodyPr/>
          <a:lstStyle>
            <a:lvl1pPr algn="r">
              <a:defRPr/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409547647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Business Mod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457E51-8279-450D-ABC2-889F91AD71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 dirty="0"/>
              <a:t>8/03/20XX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F52AC3-8AAB-49A9-8BB4-9A82193F9C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 dirty="0"/>
              <a:t>PITCH DECK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42EBEF-1685-466C-9FC9-D1A2D4A689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BF860B6F-2FE3-4DE6-9496-980E987E7466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5360F31D-8187-4BBF-807F-BCD7628363E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 flipH="1">
            <a:off x="1" y="466725"/>
            <a:ext cx="6096000" cy="5924550"/>
          </a:xfrm>
        </p:spPr>
        <p:txBody>
          <a:bodyPr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361D3AC4-50E4-442B-88DA-99E01D461FAD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934200" y="2183098"/>
            <a:ext cx="4419600" cy="642075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2BA1C8C7-E942-4381-8DFB-35C0D375D503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934200" y="1632228"/>
            <a:ext cx="4419600" cy="550870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buNone/>
              <a:defRPr sz="1600" cap="all" spc="1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8" name="Text Placeholder 10">
            <a:extLst>
              <a:ext uri="{FF2B5EF4-FFF2-40B4-BE49-F238E27FC236}">
                <a16:creationId xmlns:a16="http://schemas.microsoft.com/office/drawing/2014/main" id="{619FB69F-436E-4680-805E-129656D1FC8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934200" y="3732794"/>
            <a:ext cx="4419600" cy="642075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9" name="Text Placeholder 10">
            <a:extLst>
              <a:ext uri="{FF2B5EF4-FFF2-40B4-BE49-F238E27FC236}">
                <a16:creationId xmlns:a16="http://schemas.microsoft.com/office/drawing/2014/main" id="{9EEFB823-5D40-4C5F-8E5C-8DA54596313D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934200" y="3181924"/>
            <a:ext cx="4419600" cy="550870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buNone/>
              <a:defRPr sz="1600" cap="all" spc="1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20" name="Text Placeholder 10">
            <a:extLst>
              <a:ext uri="{FF2B5EF4-FFF2-40B4-BE49-F238E27FC236}">
                <a16:creationId xmlns:a16="http://schemas.microsoft.com/office/drawing/2014/main" id="{97A70DDF-2854-466D-AE9A-7AA7BF32982D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934200" y="5307885"/>
            <a:ext cx="4419600" cy="642075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21" name="Text Placeholder 10">
            <a:extLst>
              <a:ext uri="{FF2B5EF4-FFF2-40B4-BE49-F238E27FC236}">
                <a16:creationId xmlns:a16="http://schemas.microsoft.com/office/drawing/2014/main" id="{C6C41E82-34D6-471D-81E8-FCA62C7F22F7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934200" y="4757015"/>
            <a:ext cx="4419600" cy="550870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buNone/>
              <a:defRPr sz="1600" cap="all" spc="1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0E1AE8-90BE-4DE3-93E9-B997D48FE67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513162" y="668924"/>
            <a:ext cx="6041908" cy="642075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25124508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FA676AC-D449-E13E-25EC-C586643FC9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B2886B-D295-CD4F-CB1E-C17314F5E66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A675F0-8997-D07F-8F63-FF0BF18735E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6003C8A-A5E5-4FB0-A601-A7070FE06FEA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E47297-637D-5F81-A926-290EB32DF2C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14D61D-3A1D-9F6C-273F-5D438739661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E90627A-BB53-4BA5-8297-C2F823829F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76663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7.jpeg"/><Relationship Id="rId5" Type="http://schemas.microsoft.com/office/2007/relationships/hdphoto" Target="../media/hdphoto2.wdp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6.xml"/><Relationship Id="rId5" Type="http://schemas.microsoft.com/office/2007/relationships/hdphoto" Target="../media/hdphoto3.wdp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7" descr="Close up of two people holding hands">
            <a:extLst>
              <a:ext uri="{FF2B5EF4-FFF2-40B4-BE49-F238E27FC236}">
                <a16:creationId xmlns:a16="http://schemas.microsoft.com/office/drawing/2014/main" id="{E41FFEB7-5147-4211-9DEE-48A580FDD93D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66725" y="375009"/>
            <a:ext cx="11258550" cy="5924550"/>
          </a:xfrm>
        </p:spPr>
      </p:pic>
      <p:sp>
        <p:nvSpPr>
          <p:cNvPr id="20" name="Title 19">
            <a:extLst>
              <a:ext uri="{FF2B5EF4-FFF2-40B4-BE49-F238E27FC236}">
                <a16:creationId xmlns:a16="http://schemas.microsoft.com/office/drawing/2014/main" id="{49020275-58F0-4491-8E8A-0A2AD5ED9D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00170" y="4908884"/>
            <a:ext cx="4335307" cy="1135781"/>
          </a:xfrm>
        </p:spPr>
        <p:txBody>
          <a:bodyPr>
            <a:noAutofit/>
          </a:bodyPr>
          <a:lstStyle/>
          <a:p>
            <a:br>
              <a:rPr lang="en-GB" sz="4000" dirty="0">
                <a:latin typeface="+mn-lt"/>
              </a:rPr>
            </a:br>
            <a:r>
              <a:rPr lang="en-GB" sz="4000" dirty="0">
                <a:latin typeface="+mn-lt"/>
              </a:rPr>
              <a:t>Riverdale Nursing Home</a:t>
            </a:r>
            <a:br>
              <a:rPr lang="en-GB" sz="4800" dirty="0"/>
            </a:br>
            <a:endParaRPr lang="en-US" sz="4800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37683FC-06FB-EF1C-047A-59AAA400E490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512194" y="728065"/>
            <a:ext cx="7045691" cy="4180819"/>
          </a:xfr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/>
          <a:lstStyle/>
          <a:p>
            <a:r>
              <a:rPr lang="en-GB" b="1" dirty="0">
                <a:latin typeface="+mj-lt"/>
              </a:rPr>
              <a:t>Presenters: Fareen Riaz 20240330</a:t>
            </a:r>
          </a:p>
          <a:p>
            <a:r>
              <a:rPr lang="en-GB" b="1" dirty="0">
                <a:latin typeface="+mj-lt"/>
              </a:rPr>
              <a:t>               Naseem Ibrahim 2536482</a:t>
            </a:r>
          </a:p>
          <a:p>
            <a:r>
              <a:rPr lang="en-GB" b="1" dirty="0">
                <a:latin typeface="+mj-lt"/>
              </a:rPr>
              <a:t>               Shabana Farooq 2534526</a:t>
            </a:r>
          </a:p>
          <a:p>
            <a:r>
              <a:rPr lang="en-GB" b="1" dirty="0">
                <a:latin typeface="+mj-lt"/>
              </a:rPr>
              <a:t>Denise Clare Cartwright 2534150</a:t>
            </a:r>
          </a:p>
          <a:p>
            <a:endParaRPr lang="en-GB" b="1" dirty="0">
              <a:latin typeface="+mj-lt"/>
            </a:endParaRPr>
          </a:p>
          <a:p>
            <a:endParaRPr lang="en-GB" b="1" dirty="0">
              <a:latin typeface="+mj-lt"/>
            </a:endParaRPr>
          </a:p>
          <a:p>
            <a:endParaRPr lang="en-GB" b="1" dirty="0">
              <a:latin typeface="+mj-lt"/>
            </a:endParaRPr>
          </a:p>
          <a:p>
            <a:r>
              <a:rPr lang="en-GB" b="1" dirty="0">
                <a:latin typeface="+mj-lt"/>
              </a:rPr>
              <a:t>Submitted on 15 June 2026</a:t>
            </a:r>
          </a:p>
          <a:p>
            <a:endParaRPr lang="en-GB" b="1" dirty="0">
              <a:latin typeface="+mj-lt"/>
            </a:endParaRPr>
          </a:p>
          <a:p>
            <a:r>
              <a:rPr lang="en-GB" b="1" dirty="0">
                <a:latin typeface="+mj-lt"/>
              </a:rPr>
              <a:t>Lecturer: Dr.Masud Siddiqui</a:t>
            </a:r>
          </a:p>
        </p:txBody>
      </p:sp>
    </p:spTree>
    <p:extLst>
      <p:ext uri="{BB962C8B-B14F-4D97-AF65-F5344CB8AC3E}">
        <p14:creationId xmlns:p14="http://schemas.microsoft.com/office/powerpoint/2010/main" val="24090689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Title 68">
            <a:extLst>
              <a:ext uri="{FF2B5EF4-FFF2-40B4-BE49-F238E27FC236}">
                <a16:creationId xmlns:a16="http://schemas.microsoft.com/office/drawing/2014/main" id="{A74CEF14-9F3D-49A7-B904-B4E3A7113A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92272" y="906239"/>
            <a:ext cx="4004428" cy="639192"/>
          </a:xfrm>
        </p:spPr>
        <p:txBody>
          <a:bodyPr>
            <a:normAutofit fontScale="90000"/>
          </a:bodyPr>
          <a:lstStyle/>
          <a:p>
            <a:r>
              <a:rPr lang="en-GB" sz="2800" dirty="0"/>
              <a:t>The Challenge: Staff Communication</a:t>
            </a:r>
            <a:br>
              <a:rPr lang="en-GB" dirty="0"/>
            </a:br>
            <a:endParaRPr lang="en-US" dirty="0"/>
          </a:p>
        </p:txBody>
      </p:sp>
      <p:pic>
        <p:nvPicPr>
          <p:cNvPr id="15" name="Picture Placeholder 14" descr="A close up of a nurse">
            <a:extLst>
              <a:ext uri="{FF2B5EF4-FFF2-40B4-BE49-F238E27FC236}">
                <a16:creationId xmlns:a16="http://schemas.microsoft.com/office/drawing/2014/main" id="{D67D6F18-268F-4677-BF55-4B1B9EE4BF3E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" y="466726"/>
            <a:ext cx="6848474" cy="6391274"/>
          </a:xfrm>
        </p:spPr>
      </p:pic>
      <p:sp>
        <p:nvSpPr>
          <p:cNvPr id="24" name="Text Placeholder 23">
            <a:extLst>
              <a:ext uri="{FF2B5EF4-FFF2-40B4-BE49-F238E27FC236}">
                <a16:creationId xmlns:a16="http://schemas.microsoft.com/office/drawing/2014/main" id="{78FE74D7-D9BF-46B2-AB6D-79E819EB9A0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524625" y="2624136"/>
            <a:ext cx="5172075" cy="4233864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Staff are currently split across two separate buildings, making face to face updates difficult.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Shift handovers between carers, nurses, and admin often get lost or duplicated.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Missing urgent messages about resident care or medication is a major safety risk.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Poor communication between shifts directly impacts the quality of patient care (</a:t>
            </a:r>
            <a:r>
              <a:rPr lang="en-GB" sz="1400" dirty="0" err="1"/>
              <a:t>Spiezio</a:t>
            </a:r>
            <a:r>
              <a:rPr lang="en-GB" sz="1400" dirty="0"/>
              <a:t> et al., 2021).</a:t>
            </a:r>
            <a:endParaRPr lang="en-US" sz="1400" dirty="0"/>
          </a:p>
        </p:txBody>
      </p:sp>
      <p:pic>
        <p:nvPicPr>
          <p:cNvPr id="6" name="Picture 5" descr="A colorful objects with a question mark&#10;&#10;Description automatically generated">
            <a:extLst>
              <a:ext uri="{FF2B5EF4-FFF2-40B4-BE49-F238E27FC236}">
                <a16:creationId xmlns:a16="http://schemas.microsoft.com/office/drawing/2014/main" id="{3D8EB794-D74A-67BD-76E9-836217B01CD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3952"/>
          <a:stretch/>
        </p:blipFill>
        <p:spPr>
          <a:xfrm>
            <a:off x="7686674" y="4957989"/>
            <a:ext cx="4299470" cy="1763486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31B5EF5-D35E-4241-92D4-3A81649784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515753"/>
            <a:ext cx="2743200" cy="205722"/>
          </a:xfrm>
        </p:spPr>
        <p:txBody>
          <a:bodyPr/>
          <a:lstStyle/>
          <a:p>
            <a:fld id="{BF860B6F-2FE3-4DE6-9496-980E987E7466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57506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Title 84">
            <a:extLst>
              <a:ext uri="{FF2B5EF4-FFF2-40B4-BE49-F238E27FC236}">
                <a16:creationId xmlns:a16="http://schemas.microsoft.com/office/drawing/2014/main" id="{583A8370-72B5-4ECE-B5E0-5B47654B24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86411" y="941112"/>
            <a:ext cx="6605589" cy="639192"/>
          </a:xfrm>
        </p:spPr>
        <p:txBody>
          <a:bodyPr>
            <a:normAutofit fontScale="90000"/>
          </a:bodyPr>
          <a:lstStyle/>
          <a:p>
            <a:r>
              <a:rPr lang="en-US" sz="4400" dirty="0"/>
              <a:t>Solution: Microsoft teams</a:t>
            </a:r>
          </a:p>
        </p:txBody>
      </p:sp>
      <p:sp>
        <p:nvSpPr>
          <p:cNvPr id="69" name="Text Placeholder 68">
            <a:extLst>
              <a:ext uri="{FF2B5EF4-FFF2-40B4-BE49-F238E27FC236}">
                <a16:creationId xmlns:a16="http://schemas.microsoft.com/office/drawing/2014/main" id="{D5A5B5EE-B963-4A0A-AB3C-8CDDDE24B855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5598135" y="2176946"/>
            <a:ext cx="2824355" cy="581530"/>
          </a:xfrm>
        </p:spPr>
        <p:txBody>
          <a:bodyPr/>
          <a:lstStyle/>
          <a:p>
            <a:r>
              <a:rPr lang="en-US" dirty="0"/>
              <a:t>Unified platform</a:t>
            </a:r>
          </a:p>
        </p:txBody>
      </p:sp>
      <p:sp>
        <p:nvSpPr>
          <p:cNvPr id="68" name="Text Placeholder 67">
            <a:extLst>
              <a:ext uri="{FF2B5EF4-FFF2-40B4-BE49-F238E27FC236}">
                <a16:creationId xmlns:a16="http://schemas.microsoft.com/office/drawing/2014/main" id="{261BE4C3-90A1-4FC4-93CA-BF3A80B863C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598135" y="2759613"/>
            <a:ext cx="2824355" cy="1117566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Microsoft Teams provides one central, secure app for all staff to use.</a:t>
            </a:r>
            <a:r>
              <a:rPr lang="en-US" dirty="0"/>
              <a:t>​</a:t>
            </a:r>
          </a:p>
          <a:p>
            <a:endParaRPr lang="en-US" dirty="0"/>
          </a:p>
        </p:txBody>
      </p:sp>
      <p:sp>
        <p:nvSpPr>
          <p:cNvPr id="73" name="Text Placeholder 72">
            <a:extLst>
              <a:ext uri="{FF2B5EF4-FFF2-40B4-BE49-F238E27FC236}">
                <a16:creationId xmlns:a16="http://schemas.microsoft.com/office/drawing/2014/main" id="{026DDC61-3AC5-449B-8C25-482F5510466F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5598135" y="4129479"/>
            <a:ext cx="2824355" cy="581530"/>
          </a:xfrm>
        </p:spPr>
        <p:txBody>
          <a:bodyPr/>
          <a:lstStyle/>
          <a:p>
            <a:r>
              <a:rPr lang="en-US" dirty="0"/>
              <a:t>Mobile accessibility </a:t>
            </a:r>
          </a:p>
        </p:txBody>
      </p:sp>
      <p:sp>
        <p:nvSpPr>
          <p:cNvPr id="72" name="Text Placeholder 71">
            <a:extLst>
              <a:ext uri="{FF2B5EF4-FFF2-40B4-BE49-F238E27FC236}">
                <a16:creationId xmlns:a16="http://schemas.microsoft.com/office/drawing/2014/main" id="{5CC67B51-3695-40FC-B51D-1CD99DF1626D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5598135" y="4712146"/>
            <a:ext cx="2824355" cy="1601568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Staff can use it on ward tablets or mobile devices to stay connected while on the floor or in different locations.</a:t>
            </a:r>
          </a:p>
        </p:txBody>
      </p:sp>
      <p:sp>
        <p:nvSpPr>
          <p:cNvPr id="71" name="Text Placeholder 70">
            <a:extLst>
              <a:ext uri="{FF2B5EF4-FFF2-40B4-BE49-F238E27FC236}">
                <a16:creationId xmlns:a16="http://schemas.microsoft.com/office/drawing/2014/main" id="{79406243-F21B-4811-AE74-DA58E3665F07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8845966" y="2176946"/>
            <a:ext cx="2595758" cy="581530"/>
          </a:xfrm>
        </p:spPr>
        <p:txBody>
          <a:bodyPr/>
          <a:lstStyle/>
          <a:p>
            <a:r>
              <a:rPr lang="en-US" dirty="0" err="1"/>
              <a:t>Organised</a:t>
            </a:r>
            <a:r>
              <a:rPr lang="en-US" dirty="0"/>
              <a:t> workplaces</a:t>
            </a:r>
          </a:p>
        </p:txBody>
      </p:sp>
      <p:sp>
        <p:nvSpPr>
          <p:cNvPr id="70" name="Text Placeholder 69">
            <a:extLst>
              <a:ext uri="{FF2B5EF4-FFF2-40B4-BE49-F238E27FC236}">
                <a16:creationId xmlns:a16="http://schemas.microsoft.com/office/drawing/2014/main" id="{25C9712B-794E-4F23-928A-FFCA310FE747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8845966" y="2759613"/>
            <a:ext cx="2595758" cy="1117566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We can set up specific "Channels" (</a:t>
            </a:r>
            <a:r>
              <a:rPr lang="en-GB" dirty="0" err="1"/>
              <a:t>e.g</a:t>
            </a:r>
            <a:r>
              <a:rPr lang="en-GB" dirty="0"/>
              <a:t> Building Handovers, Medication Alerts. Rotas).</a:t>
            </a:r>
          </a:p>
          <a:p>
            <a:endParaRPr lang="en-ZA" dirty="0"/>
          </a:p>
        </p:txBody>
      </p:sp>
      <p:sp>
        <p:nvSpPr>
          <p:cNvPr id="75" name="Text Placeholder 74">
            <a:extLst>
              <a:ext uri="{FF2B5EF4-FFF2-40B4-BE49-F238E27FC236}">
                <a16:creationId xmlns:a16="http://schemas.microsoft.com/office/drawing/2014/main" id="{205C921F-FFBE-48CD-9E47-0AF86467AC92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8845966" y="4129479"/>
            <a:ext cx="2595758" cy="581530"/>
          </a:xfrm>
        </p:spPr>
        <p:txBody>
          <a:bodyPr/>
          <a:lstStyle/>
          <a:p>
            <a:r>
              <a:rPr lang="en-US" dirty="0"/>
              <a:t>Instant communication</a:t>
            </a:r>
          </a:p>
        </p:txBody>
      </p:sp>
      <p:sp>
        <p:nvSpPr>
          <p:cNvPr id="74" name="Text Placeholder 73">
            <a:extLst>
              <a:ext uri="{FF2B5EF4-FFF2-40B4-BE49-F238E27FC236}">
                <a16:creationId xmlns:a16="http://schemas.microsoft.com/office/drawing/2014/main" id="{CDF4F5AB-B79A-4FAC-8AAF-D1AE5176A9D5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8845966" y="4712146"/>
            <a:ext cx="2595758" cy="1117566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Real-time messaging replaces easily lost paper notes.</a:t>
            </a:r>
            <a:endParaRPr lang="en-Z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637CBF2-4176-4C56-8824-858FA51AEF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515753"/>
            <a:ext cx="2743200" cy="205722"/>
          </a:xfrm>
        </p:spPr>
        <p:txBody>
          <a:bodyPr/>
          <a:lstStyle/>
          <a:p>
            <a:fld id="{BF860B6F-2FE3-4DE6-9496-980E987E7466}" type="slidenum">
              <a:rPr lang="en-US" smtClean="0"/>
              <a:pPr/>
              <a:t>3</a:t>
            </a:fld>
            <a:endParaRPr lang="en-US" dirty="0"/>
          </a:p>
        </p:txBody>
      </p:sp>
      <p:pic>
        <p:nvPicPr>
          <p:cNvPr id="10" name="Picture Placeholder 9" descr="A hand holding a phone with text on it&#10;&#10;Description automatically generated">
            <a:extLst>
              <a:ext uri="{FF2B5EF4-FFF2-40B4-BE49-F238E27FC236}">
                <a16:creationId xmlns:a16="http://schemas.microsoft.com/office/drawing/2014/main" id="{A12ED5B5-0D89-CCB2-053E-C28C5EB507AE}"/>
              </a:ext>
            </a:extLst>
          </p:cNvPr>
          <p:cNvPicPr>
            <a:picLocks noGrp="1" noChangeAspect="1"/>
          </p:cNvPicPr>
          <p:nvPr>
            <p:ph type="pic" sz="quarter" idx="16"/>
          </p:nvPr>
        </p:nvPicPr>
        <p:blipFill>
          <a:blip r:embed="rId2"/>
          <a:srcRect l="27638" r="27638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068843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Title 110">
            <a:extLst>
              <a:ext uri="{FF2B5EF4-FFF2-40B4-BE49-F238E27FC236}">
                <a16:creationId xmlns:a16="http://schemas.microsoft.com/office/drawing/2014/main" id="{27400555-FDF0-4051-BE1D-9F1757952D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1574" y="1132697"/>
            <a:ext cx="6408851" cy="665965"/>
          </a:xfrm>
        </p:spPr>
        <p:txBody>
          <a:bodyPr>
            <a:normAutofit fontScale="90000"/>
          </a:bodyPr>
          <a:lstStyle/>
          <a:p>
            <a:r>
              <a:rPr lang="en-GB" sz="4400" dirty="0"/>
              <a:t>How Microsoft Teams Improves Daily Work</a:t>
            </a:r>
            <a:br>
              <a:rPr lang="en-GB" dirty="0"/>
            </a:br>
            <a:br>
              <a:rPr lang="en-GB" dirty="0"/>
            </a:br>
            <a:endParaRPr lang="en-US" dirty="0"/>
          </a:p>
        </p:txBody>
      </p:sp>
      <p:sp>
        <p:nvSpPr>
          <p:cNvPr id="125" name="Text Placeholder 124">
            <a:extLst>
              <a:ext uri="{FF2B5EF4-FFF2-40B4-BE49-F238E27FC236}">
                <a16:creationId xmlns:a16="http://schemas.microsoft.com/office/drawing/2014/main" id="{24A06C02-7294-4961-8375-FFBAE150C3AB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838200" y="2321396"/>
            <a:ext cx="3281555" cy="426393"/>
          </a:xfrm>
        </p:spPr>
        <p:txBody>
          <a:bodyPr/>
          <a:lstStyle/>
          <a:p>
            <a:r>
              <a:rPr lang="en-GB" b="1" dirty="0"/>
              <a:t>Stops Duplicated Work</a:t>
            </a:r>
            <a:endParaRPr lang="en-GB" dirty="0"/>
          </a:p>
        </p:txBody>
      </p:sp>
      <p:sp>
        <p:nvSpPr>
          <p:cNvPr id="124" name="Text Placeholder 123">
            <a:extLst>
              <a:ext uri="{FF2B5EF4-FFF2-40B4-BE49-F238E27FC236}">
                <a16:creationId xmlns:a16="http://schemas.microsoft.com/office/drawing/2014/main" id="{3190266D-0F33-45C1-99B6-88C3D275ABBD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38200" y="2700899"/>
            <a:ext cx="3281555" cy="1472693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When a shift update is posted in a channel, everyone reads it at once. No need to repeat the same information.</a:t>
            </a:r>
          </a:p>
        </p:txBody>
      </p:sp>
      <p:sp>
        <p:nvSpPr>
          <p:cNvPr id="129" name="Text Placeholder 128">
            <a:extLst>
              <a:ext uri="{FF2B5EF4-FFF2-40B4-BE49-F238E27FC236}">
                <a16:creationId xmlns:a16="http://schemas.microsoft.com/office/drawing/2014/main" id="{24CA3500-51E5-4AF6-9AE0-8124B5B6ECF1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4465159" y="2335733"/>
            <a:ext cx="3281555" cy="426393"/>
          </a:xfrm>
        </p:spPr>
        <p:txBody>
          <a:bodyPr/>
          <a:lstStyle/>
          <a:p>
            <a:r>
              <a:rPr lang="en-GB" b="1" dirty="0"/>
              <a:t>Instant Availability</a:t>
            </a:r>
            <a:endParaRPr lang="en-GB" dirty="0"/>
          </a:p>
        </p:txBody>
      </p:sp>
      <p:sp>
        <p:nvSpPr>
          <p:cNvPr id="128" name="Text Placeholder 127">
            <a:extLst>
              <a:ext uri="{FF2B5EF4-FFF2-40B4-BE49-F238E27FC236}">
                <a16:creationId xmlns:a16="http://schemas.microsoft.com/office/drawing/2014/main" id="{22FD1740-CC8B-4FB4-8039-C542AFD0838D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4465159" y="2715236"/>
            <a:ext cx="3281555" cy="1472693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 green dot lets a carer know exactly which nurse is online and available in an emergency.</a:t>
            </a:r>
          </a:p>
          <a:p>
            <a:endParaRPr lang="en-US" dirty="0"/>
          </a:p>
        </p:txBody>
      </p:sp>
      <p:sp>
        <p:nvSpPr>
          <p:cNvPr id="133" name="Text Placeholder 132">
            <a:extLst>
              <a:ext uri="{FF2B5EF4-FFF2-40B4-BE49-F238E27FC236}">
                <a16:creationId xmlns:a16="http://schemas.microsoft.com/office/drawing/2014/main" id="{BB833D39-612C-4855-AA0C-F37FEF73994B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8089832" y="2335733"/>
            <a:ext cx="3281555" cy="426393"/>
          </a:xfrm>
        </p:spPr>
        <p:txBody>
          <a:bodyPr/>
          <a:lstStyle/>
          <a:p>
            <a:r>
              <a:rPr lang="en-GB" b="1" dirty="0"/>
              <a:t>Clear Audit Trail:</a:t>
            </a:r>
            <a:r>
              <a:rPr lang="en-GB" dirty="0"/>
              <a:t> </a:t>
            </a:r>
          </a:p>
        </p:txBody>
      </p:sp>
      <p:sp>
        <p:nvSpPr>
          <p:cNvPr id="132" name="Text Placeholder 131">
            <a:extLst>
              <a:ext uri="{FF2B5EF4-FFF2-40B4-BE49-F238E27FC236}">
                <a16:creationId xmlns:a16="http://schemas.microsoft.com/office/drawing/2014/main" id="{67591C3B-1BC3-4E5D-B720-AEE8A0418657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8089832" y="2715236"/>
            <a:ext cx="3281555" cy="1472693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Teams keeps a secure, searchable history of instructions, which is crucial for accountability in care settings (Smith and Jones, 2023).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B7C6ECA-F6C9-4E40-9615-903B54C7BA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515753"/>
            <a:ext cx="2743200" cy="205722"/>
          </a:xfrm>
        </p:spPr>
        <p:txBody>
          <a:bodyPr/>
          <a:lstStyle/>
          <a:p>
            <a:fld id="{BF860B6F-2FE3-4DE6-9496-980E987E7466}" type="slidenum">
              <a:rPr lang="en-US" smtClean="0"/>
              <a:pPr/>
              <a:t>4</a:t>
            </a:fld>
            <a:endParaRPr lang="en-US" dirty="0"/>
          </a:p>
        </p:txBody>
      </p:sp>
      <p:pic>
        <p:nvPicPr>
          <p:cNvPr id="14" name="Picture 13" descr="A blue padlock and document with arrows&#10;&#10;Description automatically generated">
            <a:extLst>
              <a:ext uri="{FF2B5EF4-FFF2-40B4-BE49-F238E27FC236}">
                <a16:creationId xmlns:a16="http://schemas.microsoft.com/office/drawing/2014/main" id="{FF229566-D09C-0E86-F9E0-FB48C3C1304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>
                        <a14:foregroundMark x1="63281" y1="38021" x2="63281" y2="38021"/>
                        <a14:foregroundMark x1="61825" y1="38477" x2="57422" y2="44141"/>
                        <a14:foregroundMark x1="63956" y1="49544" x2="56570" y2="50651"/>
                        <a14:foregroundMark x1="63956" y1="62370" x2="58026" y2="5768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862706" y="4447903"/>
            <a:ext cx="3735805" cy="2037712"/>
          </a:xfrm>
          <a:prstGeom prst="rect">
            <a:avLst/>
          </a:prstGeom>
        </p:spPr>
      </p:pic>
      <p:pic>
        <p:nvPicPr>
          <p:cNvPr id="16" name="Picture 15" descr="A logo with text and a blue circle with green dots&#10;&#10;Description automatically generated">
            <a:extLst>
              <a:ext uri="{FF2B5EF4-FFF2-40B4-BE49-F238E27FC236}">
                <a16:creationId xmlns:a16="http://schemas.microsoft.com/office/drawing/2014/main" id="{0CAAB673-413D-658A-8A7C-DA8456907FA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881743" y="3379129"/>
            <a:ext cx="3918835" cy="2137547"/>
          </a:xfrm>
          <a:prstGeom prst="rect">
            <a:avLst/>
          </a:prstGeom>
        </p:spPr>
      </p:pic>
      <p:pic>
        <p:nvPicPr>
          <p:cNvPr id="1026" name="Picture 2" descr="Duplicate or copy Outline Style Icon 66505619 Vector Art at Vecteezy">
            <a:extLst>
              <a:ext uri="{FF2B5EF4-FFF2-40B4-BE49-F238E27FC236}">
                <a16:creationId xmlns:a16="http://schemas.microsoft.com/office/drawing/2014/main" id="{4D545CE0-9EC5-517F-55FC-95677AE4DAB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8684" y="4109365"/>
            <a:ext cx="980585" cy="9805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916191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Title 44">
            <a:extLst>
              <a:ext uri="{FF2B5EF4-FFF2-40B4-BE49-F238E27FC236}">
                <a16:creationId xmlns:a16="http://schemas.microsoft.com/office/drawing/2014/main" id="{56DDD3FB-981D-46B3-9DF6-1D5D6429B8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75046" y="947402"/>
            <a:ext cx="6041908" cy="642075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Advantages &amp; Limitations</a:t>
            </a:r>
            <a:br>
              <a:rPr lang="en-GB" dirty="0"/>
            </a:br>
            <a:endParaRPr lang="en-US" dirty="0"/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6D400E89-A3FC-4A30-90D4-896304E917C8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3886200" y="1589477"/>
            <a:ext cx="4419600" cy="550870"/>
          </a:xfrm>
        </p:spPr>
        <p:txBody>
          <a:bodyPr/>
          <a:lstStyle/>
          <a:p>
            <a:pPr algn="ctr"/>
            <a:r>
              <a:rPr lang="en-GB" b="1" dirty="0"/>
              <a:t>Advantages</a:t>
            </a:r>
            <a:endParaRPr lang="en-GB" dirty="0"/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0321A7BC-BAD6-4CBA-9AD5-2AD73F8A426C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3886200" y="2140347"/>
            <a:ext cx="4419600" cy="642075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Bridges the physical gap between the two buildings instantly.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Integrates directly with other MS 365 tools (like Word and OneDrive) for care plans.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Improves patient safety with faster response times.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Working in Realtime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711776CC-28DB-4411-A56D-DE696A68354D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3886200" y="3847780"/>
            <a:ext cx="4419600" cy="550870"/>
          </a:xfrm>
        </p:spPr>
        <p:txBody>
          <a:bodyPr>
            <a:normAutofit/>
          </a:bodyPr>
          <a:lstStyle/>
          <a:p>
            <a:pPr algn="ctr"/>
            <a:r>
              <a:rPr lang="en-GB" b="1" dirty="0"/>
              <a:t>Limitations</a:t>
            </a:r>
            <a:endParaRPr lang="en-GB" dirty="0"/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C13A8B1A-034D-495C-BF80-E42F8306CF2B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886200" y="4398649"/>
            <a:ext cx="4419600" cy="2274303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Tech Anxiety: Some staff may struggle to learn a new digital system at first (Green, 2024).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If alerts aren't managed strictly, staff might start ignoring them.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Device Security: Requires strict rules so staff don't access sensitive data on unsecured personal phones.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22" name="Slide Number Placeholder 21">
            <a:extLst>
              <a:ext uri="{FF2B5EF4-FFF2-40B4-BE49-F238E27FC236}">
                <a16:creationId xmlns:a16="http://schemas.microsoft.com/office/drawing/2014/main" id="{D83D237B-5C8E-4573-85F9-91EC63F3EA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562600" y="6473002"/>
            <a:ext cx="2743200" cy="205722"/>
          </a:xfrm>
        </p:spPr>
        <p:txBody>
          <a:bodyPr/>
          <a:lstStyle/>
          <a:p>
            <a:fld id="{BF860B6F-2FE3-4DE6-9496-980E987E7466}" type="slidenum">
              <a:rPr lang="en-US" smtClean="0"/>
              <a:pPr/>
              <a:t>5</a:t>
            </a:fld>
            <a:endParaRPr lang="en-US" dirty="0"/>
          </a:p>
        </p:txBody>
      </p:sp>
      <p:pic>
        <p:nvPicPr>
          <p:cNvPr id="13" name="Picture Placeholder 12" descr="A yellow and green sign with a green thumb up and a yellow triangle&#10;&#10;Description automatically generated">
            <a:extLst>
              <a:ext uri="{FF2B5EF4-FFF2-40B4-BE49-F238E27FC236}">
                <a16:creationId xmlns:a16="http://schemas.microsoft.com/office/drawing/2014/main" id="{9FED05DC-024E-62A3-10AD-E94B36BCE2D5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l="17829" t="22072" r="55512" b="27951"/>
          <a:stretch/>
        </p:blipFill>
        <p:spPr>
          <a:xfrm>
            <a:off x="2302809" y="2232063"/>
            <a:ext cx="1490382" cy="1524000"/>
          </a:xfrm>
        </p:spPr>
      </p:pic>
      <p:pic>
        <p:nvPicPr>
          <p:cNvPr id="27" name="Picture 26" descr="A yellow and green sign with a green thumb up and a yellow triangle&#10;&#10;Description automatically generated">
            <a:extLst>
              <a:ext uri="{FF2B5EF4-FFF2-40B4-BE49-F238E27FC236}">
                <a16:creationId xmlns:a16="http://schemas.microsoft.com/office/drawing/2014/main" id="{A56D2346-DA8E-05AA-AE7F-7C8AF104406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24349" b="67643" l="56108" r="80682">
                        <a14:foregroundMark x1="56783" y1="61263" x2="59588" y2="67383"/>
                        <a14:foregroundMark x1="59588" y1="67383" x2="66761" y2="67773"/>
                        <a14:foregroundMark x1="66761" y1="67773" x2="79403" y2="62760"/>
                        <a14:foregroundMark x1="79403" y1="62760" x2="79013" y2="55534"/>
                        <a14:foregroundMark x1="80717" y1="59180" x2="80078" y2="65365"/>
                        <a14:foregroundMark x1="70703" y1="27930" x2="67010" y2="24349"/>
                        <a14:foregroundMark x1="67010" y1="24349" x2="70810" y2="26107"/>
                      </a14:backgroundRemoval>
                    </a14:imgEffect>
                  </a14:imgLayer>
                </a14:imgProps>
              </a:ext>
            </a:extLst>
          </a:blip>
          <a:srcRect l="53215" t="22982" r="17678" b="29539"/>
          <a:stretch/>
        </p:blipFill>
        <p:spPr>
          <a:xfrm>
            <a:off x="2209800" y="4590594"/>
            <a:ext cx="1580602" cy="14063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93139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9A88370-0829-B5AD-925F-EB79A20AE7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Title 44">
            <a:extLst>
              <a:ext uri="{FF2B5EF4-FFF2-40B4-BE49-F238E27FC236}">
                <a16:creationId xmlns:a16="http://schemas.microsoft.com/office/drawing/2014/main" id="{3996B098-BB70-D5B2-B224-4C91CFF956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75046" y="990153"/>
            <a:ext cx="6041908" cy="642075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References</a:t>
            </a:r>
            <a:br>
              <a:rPr lang="en-GB" dirty="0"/>
            </a:br>
            <a:br>
              <a:rPr lang="en-GB" dirty="0"/>
            </a:br>
            <a:endParaRPr lang="en-US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BDA5F849-6A8E-EF14-4FC4-11B535934756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2019300" y="1425846"/>
            <a:ext cx="8153400" cy="4442001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Kuek, A. and </a:t>
            </a:r>
            <a:r>
              <a:rPr lang="en-GB" dirty="0" err="1"/>
              <a:t>Hakkennes</a:t>
            </a:r>
            <a:r>
              <a:rPr lang="en-GB" dirty="0"/>
              <a:t>, S. (2020) 'Healthcare staff digital literacy levels and their attitudes towards information systems', </a:t>
            </a:r>
            <a:r>
              <a:rPr lang="en-GB" i="1" dirty="0"/>
              <a:t>Health Informatics Journal</a:t>
            </a:r>
            <a:r>
              <a:rPr lang="en-GB" dirty="0"/>
              <a:t>, 26(1), pp. 592–612.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Müller, M., Jürgens, J., </a:t>
            </a:r>
            <a:r>
              <a:rPr lang="en-GB" dirty="0" err="1"/>
              <a:t>Redaèlli</a:t>
            </a:r>
            <a:r>
              <a:rPr lang="en-GB" dirty="0"/>
              <a:t>, M., Klingberg, K., Hautz, W.E. and Stock, S. (2018) 'Impact of the communication and patient hand-off tool SBAR on patient safety: a systematic review', </a:t>
            </a:r>
            <a:r>
              <a:rPr lang="en-GB" i="1" dirty="0"/>
              <a:t>BMJ Open</a:t>
            </a:r>
            <a:r>
              <a:rPr lang="en-GB" dirty="0"/>
              <a:t>, 8(8), p. e022202.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Thillai, S., Calthorpe, S., </a:t>
            </a:r>
            <a:r>
              <a:rPr lang="en-GB" dirty="0" err="1"/>
              <a:t>Vusirikala</a:t>
            </a:r>
            <a:r>
              <a:rPr lang="en-GB" dirty="0"/>
              <a:t>, A. and Yau, C. (2024) 'Being a ‘Teams’ player: a quality improvement project expanding the role of Microsoft Teams to improve communication and efficiency of junior doctors in a ward-based hospital setting', </a:t>
            </a:r>
            <a:r>
              <a:rPr lang="en-GB" i="1" dirty="0"/>
              <a:t>Future Healthcare Journal</a:t>
            </a:r>
            <a:r>
              <a:rPr lang="en-GB" dirty="0"/>
              <a:t>, 11(1), p. 100096.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94592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515</Words>
  <Application>Microsoft Office PowerPoint</Application>
  <PresentationFormat>Widescreen</PresentationFormat>
  <Paragraphs>54</Paragraphs>
  <Slides>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Aptos</vt:lpstr>
      <vt:lpstr>Aptos Display</vt:lpstr>
      <vt:lpstr>Arial</vt:lpstr>
      <vt:lpstr>Office Theme</vt:lpstr>
      <vt:lpstr> Riverdale Nursing Home </vt:lpstr>
      <vt:lpstr>The Challenge: Staff Communication </vt:lpstr>
      <vt:lpstr>Solution: Microsoft teams</vt:lpstr>
      <vt:lpstr>How Microsoft Teams Improves Daily Work  </vt:lpstr>
      <vt:lpstr>Advantages &amp; Limitations </vt:lpstr>
      <vt:lpstr>References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Fareen Riaz (2540330)</dc:creator>
  <cp:lastModifiedBy>Fareen Riaz (2540330)</cp:lastModifiedBy>
  <cp:revision>1</cp:revision>
  <dcterms:created xsi:type="dcterms:W3CDTF">2026-06-15T08:06:00Z</dcterms:created>
  <dcterms:modified xsi:type="dcterms:W3CDTF">2026-06-15T08:07:15Z</dcterms:modified>
</cp:coreProperties>
</file>