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41"/>
  </p:notesMasterIdLst>
  <p:sldIdLst>
    <p:sldId id="292" r:id="rId9"/>
    <p:sldId id="259" r:id="rId10"/>
    <p:sldId id="310" r:id="rId11"/>
    <p:sldId id="397" r:id="rId12"/>
    <p:sldId id="398" r:id="rId13"/>
    <p:sldId id="399" r:id="rId14"/>
    <p:sldId id="400" r:id="rId15"/>
    <p:sldId id="401" r:id="rId16"/>
    <p:sldId id="402" r:id="rId17"/>
    <p:sldId id="403" r:id="rId18"/>
    <p:sldId id="1184" r:id="rId19"/>
    <p:sldId id="1185" r:id="rId20"/>
    <p:sldId id="1186" r:id="rId21"/>
    <p:sldId id="407" r:id="rId22"/>
    <p:sldId id="408" r:id="rId23"/>
    <p:sldId id="409" r:id="rId24"/>
    <p:sldId id="410" r:id="rId25"/>
    <p:sldId id="411" r:id="rId26"/>
    <p:sldId id="412" r:id="rId27"/>
    <p:sldId id="413" r:id="rId28"/>
    <p:sldId id="414" r:id="rId29"/>
    <p:sldId id="415" r:id="rId30"/>
    <p:sldId id="416" r:id="rId31"/>
    <p:sldId id="417" r:id="rId32"/>
    <p:sldId id="418" r:id="rId33"/>
    <p:sldId id="419" r:id="rId34"/>
    <p:sldId id="421" r:id="rId35"/>
    <p:sldId id="422" r:id="rId36"/>
    <p:sldId id="423" r:id="rId37"/>
    <p:sldId id="396" r:id="rId38"/>
    <p:sldId id="425" r:id="rId39"/>
    <p:sldId id="405"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803AD3-C60E-4F28-BB14-6ECEE814B529}" v="1" dt="2025-12-05T00:23:03.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varScale="1">
        <p:scale>
          <a:sx n="96" d="100"/>
          <a:sy n="96" d="100"/>
        </p:scale>
        <p:origin x="97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6/11/relationships/changesInfo" Target="changesInfos/changesInfo1.xml"/><Relationship Id="rId20" Type="http://schemas.openxmlformats.org/officeDocument/2006/relationships/slide" Target="slides/slide12.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BBAD60DF-75FC-47FB-864F-62F5392E6509}"/>
    <pc:docChg chg="custSel addSld delSld modSld">
      <pc:chgData name="Munyaradzi Nicholas Murira" userId="6ab3fae5-94bd-47ef-9f25-6c1f645127cf" providerId="ADAL" clId="{BBAD60DF-75FC-47FB-864F-62F5392E6509}" dt="2025-12-05T00:23:34.700" v="43" actId="20577"/>
      <pc:docMkLst>
        <pc:docMk/>
      </pc:docMkLst>
      <pc:sldChg chg="del">
        <pc:chgData name="Munyaradzi Nicholas Murira" userId="6ab3fae5-94bd-47ef-9f25-6c1f645127cf" providerId="ADAL" clId="{BBAD60DF-75FC-47FB-864F-62F5392E6509}" dt="2025-12-05T00:11:13.434" v="0" actId="47"/>
        <pc:sldMkLst>
          <pc:docMk/>
          <pc:sldMk cId="4059603072" sldId="294"/>
        </pc:sldMkLst>
      </pc:sldChg>
      <pc:sldChg chg="del">
        <pc:chgData name="Munyaradzi Nicholas Murira" userId="6ab3fae5-94bd-47ef-9f25-6c1f645127cf" providerId="ADAL" clId="{BBAD60DF-75FC-47FB-864F-62F5392E6509}" dt="2025-12-05T00:20:02.196" v="1" actId="47"/>
        <pc:sldMkLst>
          <pc:docMk/>
          <pc:sldMk cId="3364572801" sldId="406"/>
        </pc:sldMkLst>
      </pc:sldChg>
      <pc:sldChg chg="modSp add mod">
        <pc:chgData name="Munyaradzi Nicholas Murira" userId="6ab3fae5-94bd-47ef-9f25-6c1f645127cf" providerId="ADAL" clId="{BBAD60DF-75FC-47FB-864F-62F5392E6509}" dt="2025-12-05T00:23:34.700" v="43" actId="20577"/>
        <pc:sldMkLst>
          <pc:docMk/>
          <pc:sldMk cId="3045158170" sldId="1186"/>
        </pc:sldMkLst>
        <pc:spChg chg="mod">
          <ac:chgData name="Munyaradzi Nicholas Murira" userId="6ab3fae5-94bd-47ef-9f25-6c1f645127cf" providerId="ADAL" clId="{BBAD60DF-75FC-47FB-864F-62F5392E6509}" dt="2025-12-05T00:23:34.700" v="43" actId="20577"/>
          <ac:spMkLst>
            <pc:docMk/>
            <pc:sldMk cId="3045158170" sldId="1186"/>
            <ac:spMk id="2" creationId="{CAEDF7B0-0AB4-4E79-5525-7A112BADD841}"/>
          </ac:spMkLst>
        </pc:spChg>
        <pc:spChg chg="mod">
          <ac:chgData name="Munyaradzi Nicholas Murira" userId="6ab3fae5-94bd-47ef-9f25-6c1f645127cf" providerId="ADAL" clId="{BBAD60DF-75FC-47FB-864F-62F5392E6509}" dt="2025-12-05T00:23:12.229" v="6" actId="27636"/>
          <ac:spMkLst>
            <pc:docMk/>
            <pc:sldMk cId="3045158170" sldId="1186"/>
            <ac:spMk id="3" creationId="{177DA80D-1E14-CCF4-C7C8-1CF8DBE8DC3A}"/>
          </ac:spMkLst>
        </pc:spChg>
      </pc:sldChg>
    </pc:docChg>
  </pc:docChgLst>
  <pc:docChgLst>
    <pc:chgData name="Munyaradzi Nicholas Murira" userId="6ab3fae5-94bd-47ef-9f25-6c1f645127cf" providerId="ADAL" clId="{5AB78F87-1674-4110-B53E-C30736FC572A}"/>
    <pc:docChg chg="undo custSel delSld modSld">
      <pc:chgData name="Munyaradzi Nicholas Murira" userId="6ab3fae5-94bd-47ef-9f25-6c1f645127cf" providerId="ADAL" clId="{5AB78F87-1674-4110-B53E-C30736FC572A}" dt="2025-02-16T22:03:37.916" v="69" actId="5793"/>
      <pc:docMkLst>
        <pc:docMk/>
      </pc:docMkLst>
      <pc:sldChg chg="del">
        <pc:chgData name="Munyaradzi Nicholas Murira" userId="6ab3fae5-94bd-47ef-9f25-6c1f645127cf" providerId="ADAL" clId="{5AB78F87-1674-4110-B53E-C30736FC572A}" dt="2025-02-16T13:21:11.048" v="0" actId="47"/>
        <pc:sldMkLst>
          <pc:docMk/>
          <pc:sldMk cId="3977872131" sldId="258"/>
        </pc:sldMkLst>
      </pc:sldChg>
      <pc:sldChg chg="modSp mod">
        <pc:chgData name="Munyaradzi Nicholas Murira" userId="6ab3fae5-94bd-47ef-9f25-6c1f645127cf" providerId="ADAL" clId="{5AB78F87-1674-4110-B53E-C30736FC572A}" dt="2025-02-16T13:56:08.819" v="6" actId="14100"/>
        <pc:sldMkLst>
          <pc:docMk/>
          <pc:sldMk cId="3140765813" sldId="398"/>
        </pc:sldMkLst>
      </pc:sldChg>
      <pc:sldChg chg="modSp mod">
        <pc:chgData name="Munyaradzi Nicholas Murira" userId="6ab3fae5-94bd-47ef-9f25-6c1f645127cf" providerId="ADAL" clId="{5AB78F87-1674-4110-B53E-C30736FC572A}" dt="2025-02-16T20:43:22.743" v="29" actId="20577"/>
        <pc:sldMkLst>
          <pc:docMk/>
          <pc:sldMk cId="3669674973" sldId="408"/>
        </pc:sldMkLst>
      </pc:sldChg>
      <pc:sldChg chg="modSp mod">
        <pc:chgData name="Munyaradzi Nicholas Murira" userId="6ab3fae5-94bd-47ef-9f25-6c1f645127cf" providerId="ADAL" clId="{5AB78F87-1674-4110-B53E-C30736FC572A}" dt="2025-02-16T21:30:56.508" v="62" actId="20577"/>
        <pc:sldMkLst>
          <pc:docMk/>
          <pc:sldMk cId="3565800415" sldId="414"/>
        </pc:sldMkLst>
      </pc:sldChg>
      <pc:sldChg chg="del">
        <pc:chgData name="Munyaradzi Nicholas Murira" userId="6ab3fae5-94bd-47ef-9f25-6c1f645127cf" providerId="ADAL" clId="{5AB78F87-1674-4110-B53E-C30736FC572A}" dt="2025-02-16T21:57:51.242" v="63" actId="47"/>
        <pc:sldMkLst>
          <pc:docMk/>
          <pc:sldMk cId="922249385" sldId="420"/>
        </pc:sldMkLst>
      </pc:sldChg>
      <pc:sldChg chg="modSp mod">
        <pc:chgData name="Munyaradzi Nicholas Murira" userId="6ab3fae5-94bd-47ef-9f25-6c1f645127cf" providerId="ADAL" clId="{5AB78F87-1674-4110-B53E-C30736FC572A}" dt="2025-02-16T22:00:29.610" v="65" actId="20577"/>
        <pc:sldMkLst>
          <pc:docMk/>
          <pc:sldMk cId="3967334701" sldId="423"/>
        </pc:sldMkLst>
      </pc:sldChg>
      <pc:sldChg chg="del">
        <pc:chgData name="Munyaradzi Nicholas Murira" userId="6ab3fae5-94bd-47ef-9f25-6c1f645127cf" providerId="ADAL" clId="{5AB78F87-1674-4110-B53E-C30736FC572A}" dt="2025-02-16T22:03:03.898" v="66" actId="47"/>
        <pc:sldMkLst>
          <pc:docMk/>
          <pc:sldMk cId="3738005037" sldId="424"/>
        </pc:sldMkLst>
      </pc:sldChg>
      <pc:sldChg chg="modSp mod">
        <pc:chgData name="Munyaradzi Nicholas Murira" userId="6ab3fae5-94bd-47ef-9f25-6c1f645127cf" providerId="ADAL" clId="{5AB78F87-1674-4110-B53E-C30736FC572A}" dt="2025-02-16T22:03:37.916" v="69" actId="5793"/>
        <pc:sldMkLst>
          <pc:docMk/>
          <pc:sldMk cId="3159640343" sldId="425"/>
        </pc:sldMkLst>
      </pc:sldChg>
      <pc:sldChg chg="del">
        <pc:chgData name="Munyaradzi Nicholas Murira" userId="6ab3fae5-94bd-47ef-9f25-6c1f645127cf" providerId="ADAL" clId="{5AB78F87-1674-4110-B53E-C30736FC572A}" dt="2025-02-16T13:21:17.535" v="1" actId="47"/>
        <pc:sldMkLst>
          <pc:docMk/>
          <pc:sldMk cId="2029505594" sldId="1183"/>
        </pc:sldMkLst>
      </pc:sldChg>
      <pc:sldChg chg="modSp mod">
        <pc:chgData name="Munyaradzi Nicholas Murira" userId="6ab3fae5-94bd-47ef-9f25-6c1f645127cf" providerId="ADAL" clId="{5AB78F87-1674-4110-B53E-C30736FC572A}" dt="2025-02-16T20:32:38.252" v="27" actId="20577"/>
        <pc:sldMkLst>
          <pc:docMk/>
          <pc:sldMk cId="1023661511" sldId="11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05/12/2025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12/5/2025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fontScale="85000" lnSpcReduction="20000"/>
          </a:bodyPr>
          <a:lstStyle/>
          <a:p>
            <a:pPr marL="0" indent="0" fontAlgn="ctr">
              <a:buNone/>
            </a:pPr>
            <a:r>
              <a:rPr lang="en-US" b="1" dirty="0"/>
              <a:t>Network Address Translation</a:t>
            </a:r>
          </a:p>
          <a:p>
            <a:pPr fontAlgn="ctr"/>
            <a:r>
              <a:rPr lang="en-US" dirty="0"/>
              <a:t>Characteristics of NAT</a:t>
            </a:r>
            <a:r>
              <a:rPr lang="en-GB" dirty="0"/>
              <a:t>		</a:t>
            </a:r>
          </a:p>
          <a:p>
            <a:pPr fontAlgn="ctr"/>
            <a:r>
              <a:rPr lang="en-US" dirty="0"/>
              <a:t>Types</a:t>
            </a:r>
            <a:r>
              <a:rPr lang="en-GB" dirty="0"/>
              <a:t>		</a:t>
            </a:r>
          </a:p>
          <a:p>
            <a:pPr fontAlgn="ctr"/>
            <a:r>
              <a:rPr lang="en-US" dirty="0"/>
              <a:t>Advantages </a:t>
            </a:r>
            <a:r>
              <a:rPr lang="en-GB" dirty="0"/>
              <a:t>		</a:t>
            </a:r>
          </a:p>
          <a:p>
            <a:pPr fontAlgn="ctr"/>
            <a:r>
              <a:rPr lang="en-US" dirty="0"/>
              <a:t>Disadvantages</a:t>
            </a:r>
            <a:r>
              <a:rPr lang="en-GB" dirty="0"/>
              <a:t>			</a:t>
            </a:r>
            <a:endParaRPr lang="en-US" dirty="0"/>
          </a:p>
          <a:p>
            <a:pPr fontAlgn="ctr"/>
            <a:endParaRPr lang="en-GB" dirty="0"/>
          </a:p>
          <a:p>
            <a:pPr marL="0" indent="0" fontAlgn="ctr">
              <a:buNone/>
            </a:pPr>
            <a:r>
              <a:rPr lang="en-US" b="1" dirty="0"/>
              <a:t>Configurations</a:t>
            </a:r>
          </a:p>
          <a:p>
            <a:pPr fontAlgn="ctr"/>
            <a:r>
              <a:rPr lang="en-US" dirty="0"/>
              <a:t>Static NAT</a:t>
            </a:r>
            <a:r>
              <a:rPr lang="en-GB" dirty="0"/>
              <a:t>	</a:t>
            </a:r>
          </a:p>
          <a:p>
            <a:pPr fontAlgn="ctr"/>
            <a:r>
              <a:rPr lang="en-US" dirty="0" err="1"/>
              <a:t>Dyamic</a:t>
            </a:r>
            <a:r>
              <a:rPr lang="en-US" dirty="0"/>
              <a:t> NAT</a:t>
            </a:r>
            <a:r>
              <a:rPr lang="en-GB" dirty="0"/>
              <a:t>		</a:t>
            </a:r>
          </a:p>
          <a:p>
            <a:pPr fontAlgn="ctr"/>
            <a:r>
              <a:rPr lang="en-US" dirty="0"/>
              <a:t>PAT</a:t>
            </a:r>
          </a:p>
        </p:txBody>
      </p:sp>
    </p:spTree>
    <p:extLst>
      <p:ext uri="{BB962C8B-B14F-4D97-AF65-F5344CB8AC3E}">
        <p14:creationId xmlns:p14="http://schemas.microsoft.com/office/powerpoint/2010/main" val="2748647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Autofit/>
          </a:bodyPr>
          <a:lstStyle/>
          <a:p>
            <a:pPr algn="just">
              <a:buFont typeface="Wingdings" panose="05000000000000000000" pitchFamily="2" charset="2"/>
              <a:buChar char="§"/>
            </a:pPr>
            <a:r>
              <a:rPr lang="en-US" sz="2200" dirty="0">
                <a:solidFill>
                  <a:srgbClr val="000000"/>
                </a:solidFill>
              </a:rPr>
              <a:t>Networks are commonly implemented using private IPv4 addresses, as defined in RFC 1918.</a:t>
            </a:r>
          </a:p>
          <a:p>
            <a:pPr algn="just">
              <a:buFont typeface="Wingdings" panose="05000000000000000000" pitchFamily="2" charset="2"/>
              <a:buChar char="§"/>
            </a:pPr>
            <a:r>
              <a:rPr lang="en-US" sz="2200" b="1" i="1" dirty="0">
                <a:solidFill>
                  <a:srgbClr val="000000"/>
                </a:solidFill>
              </a:rPr>
              <a:t>Private IPv4 addresses cannot be routed over the internet</a:t>
            </a:r>
            <a:r>
              <a:rPr lang="en-US" sz="2200" dirty="0">
                <a:solidFill>
                  <a:srgbClr val="000000"/>
                </a:solidFill>
              </a:rPr>
              <a:t> and are used within an organization or site to </a:t>
            </a:r>
            <a:r>
              <a:rPr lang="en-US" sz="2200" b="1" i="1" dirty="0">
                <a:solidFill>
                  <a:srgbClr val="000000"/>
                </a:solidFill>
              </a:rPr>
              <a:t>allow devices to communicate locally</a:t>
            </a:r>
            <a:r>
              <a:rPr lang="en-US" sz="2200" dirty="0">
                <a:solidFill>
                  <a:srgbClr val="000000"/>
                </a:solidFill>
              </a:rPr>
              <a:t>.</a:t>
            </a:r>
          </a:p>
          <a:p>
            <a:pPr algn="just">
              <a:buFont typeface="Wingdings" panose="05000000000000000000" pitchFamily="2" charset="2"/>
              <a:buChar char="§"/>
            </a:pPr>
            <a:r>
              <a:rPr lang="en-US" sz="2200" dirty="0">
                <a:solidFill>
                  <a:srgbClr val="000000"/>
                </a:solidFill>
              </a:rPr>
              <a:t>To allow a device with a </a:t>
            </a:r>
            <a:r>
              <a:rPr lang="en-US" sz="2200" b="1" i="1" dirty="0">
                <a:solidFill>
                  <a:srgbClr val="000000"/>
                </a:solidFill>
              </a:rPr>
              <a:t>private IPv4 address to access devices and resources outside of the local network, the private address must first be translated to a public address</a:t>
            </a:r>
            <a:r>
              <a:rPr lang="en-US" sz="2200" dirty="0">
                <a:solidFill>
                  <a:srgbClr val="000000"/>
                </a:solidFill>
              </a:rPr>
              <a:t>.</a:t>
            </a:r>
          </a:p>
          <a:p>
            <a:pPr algn="just">
              <a:buFont typeface="Wingdings" panose="05000000000000000000" pitchFamily="2" charset="2"/>
              <a:buChar char="§"/>
            </a:pPr>
            <a:r>
              <a:rPr lang="en-US" sz="2200" b="1" i="1" dirty="0">
                <a:solidFill>
                  <a:srgbClr val="FF0000"/>
                </a:solidFill>
              </a:rPr>
              <a:t>NAT provides the translation of private addresses to public addresses</a:t>
            </a:r>
            <a:r>
              <a:rPr lang="en-US" sz="2200" dirty="0">
                <a:solidFill>
                  <a:srgbClr val="000000"/>
                </a:solidFill>
              </a:rPr>
              <a:t>.</a:t>
            </a:r>
          </a:p>
        </p:txBody>
      </p:sp>
      <p:graphicFrame>
        <p:nvGraphicFramePr>
          <p:cNvPr id="4" name="Content Placeholder 3">
            <a:extLst>
              <a:ext uri="{FF2B5EF4-FFF2-40B4-BE49-F238E27FC236}">
                <a16:creationId xmlns:a16="http://schemas.microsoft.com/office/drawing/2014/main" id="{B5F121B8-4F04-440C-B80A-CDC61C915FC4}"/>
              </a:ext>
            </a:extLst>
          </p:cNvPr>
          <p:cNvGraphicFramePr>
            <a:graphicFrameLocks/>
          </p:cNvGraphicFramePr>
          <p:nvPr/>
        </p:nvGraphicFramePr>
        <p:xfrm>
          <a:off x="7899823" y="1970571"/>
          <a:ext cx="3723503" cy="1353786"/>
        </p:xfrm>
        <a:graphic>
          <a:graphicData uri="http://schemas.openxmlformats.org/drawingml/2006/table">
            <a:tbl>
              <a:tblPr firstRow="1" bandRow="1">
                <a:tableStyleId>{5C22544A-7EE6-4342-B048-85BDC9FD1C3A}</a:tableStyleId>
              </a:tblPr>
              <a:tblGrid>
                <a:gridCol w="595194">
                  <a:extLst>
                    <a:ext uri="{9D8B030D-6E8A-4147-A177-3AD203B41FA5}">
                      <a16:colId xmlns:a16="http://schemas.microsoft.com/office/drawing/2014/main" val="20001"/>
                    </a:ext>
                  </a:extLst>
                </a:gridCol>
                <a:gridCol w="2100591">
                  <a:extLst>
                    <a:ext uri="{9D8B030D-6E8A-4147-A177-3AD203B41FA5}">
                      <a16:colId xmlns:a16="http://schemas.microsoft.com/office/drawing/2014/main" val="3156509146"/>
                    </a:ext>
                  </a:extLst>
                </a:gridCol>
                <a:gridCol w="1027718">
                  <a:extLst>
                    <a:ext uri="{9D8B030D-6E8A-4147-A177-3AD203B41FA5}">
                      <a16:colId xmlns:a16="http://schemas.microsoft.com/office/drawing/2014/main" val="20002"/>
                    </a:ext>
                  </a:extLst>
                </a:gridCol>
              </a:tblGrid>
              <a:tr h="301434">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200" dirty="0"/>
                        <a:t>Class</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200" dirty="0"/>
                        <a:t>Activity Type</a:t>
                      </a:r>
                    </a:p>
                  </a:txBody>
                  <a:tcPr marL="68580" marR="68580" marT="34290" marB="34290" anchor="ctr"/>
                </a:tc>
                <a:tc>
                  <a:txBody>
                    <a:bodyPr/>
                    <a:lstStyle/>
                    <a:p>
                      <a:r>
                        <a:rPr lang="en-US" sz="1200" dirty="0"/>
                        <a:t>Activity Name</a:t>
                      </a:r>
                    </a:p>
                  </a:txBody>
                  <a:tcPr marL="68580" marR="68580" marT="34290" marB="34290" anchor="ctr"/>
                </a:tc>
                <a:extLst>
                  <a:ext uri="{0D108BD9-81ED-4DB2-BD59-A6C34878D82A}">
                    <a16:rowId xmlns:a16="http://schemas.microsoft.com/office/drawing/2014/main" val="10000"/>
                  </a:ext>
                </a:extLst>
              </a:tr>
              <a:tr h="350784">
                <a:tc>
                  <a:txBody>
                    <a:bodyPr/>
                    <a:lstStyle/>
                    <a:p>
                      <a:pPr algn="ctr"/>
                      <a:r>
                        <a:rPr lang="en-US" sz="1100" dirty="0"/>
                        <a:t>A</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10.0.0.0 – 10.255.255.255</a:t>
                      </a:r>
                    </a:p>
                  </a:txBody>
                  <a:tcPr marL="68580" marR="68580" marT="34290" marB="34290" anchor="ctr"/>
                </a:tc>
                <a:tc>
                  <a:txBody>
                    <a:bodyPr/>
                    <a:lstStyle/>
                    <a:p>
                      <a:r>
                        <a:rPr lang="en-US" sz="1100" dirty="0"/>
                        <a:t>10.0.0.0/8</a:t>
                      </a:r>
                    </a:p>
                  </a:txBody>
                  <a:tcPr marL="68580" marR="68580" marT="34290" marB="34290" anchor="ctr"/>
                </a:tc>
                <a:extLst>
                  <a:ext uri="{0D108BD9-81ED-4DB2-BD59-A6C34878D82A}">
                    <a16:rowId xmlns:a16="http://schemas.microsoft.com/office/drawing/2014/main" val="10001"/>
                  </a:ext>
                </a:extLst>
              </a:tr>
              <a:tr h="350784">
                <a:tc>
                  <a:txBody>
                    <a:bodyPr/>
                    <a:lstStyle/>
                    <a:p>
                      <a:pPr algn="ctr"/>
                      <a:r>
                        <a:rPr lang="en-US" sz="1100" dirty="0"/>
                        <a:t>B</a:t>
                      </a:r>
                    </a:p>
                  </a:txBody>
                  <a:tcPr marL="68580" marR="68580" marT="34290" marB="34290"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172.16.0.0 – 172.31.255.255</a:t>
                      </a:r>
                    </a:p>
                  </a:txBody>
                  <a:tcPr marL="68580" marR="68580" marT="34290" marB="34290" anchor="ctr"/>
                </a:tc>
                <a:tc>
                  <a:txBody>
                    <a:bodyPr/>
                    <a:lstStyle/>
                    <a:p>
                      <a:r>
                        <a:rPr lang="en-US" sz="1100" dirty="0"/>
                        <a:t>172.16.0.0/12</a:t>
                      </a:r>
                    </a:p>
                  </a:txBody>
                  <a:tcPr marL="68580" marR="68580" marT="34290" marB="34290" anchor="ctr"/>
                </a:tc>
                <a:extLst>
                  <a:ext uri="{0D108BD9-81ED-4DB2-BD59-A6C34878D82A}">
                    <a16:rowId xmlns:a16="http://schemas.microsoft.com/office/drawing/2014/main" val="10006"/>
                  </a:ext>
                </a:extLst>
              </a:tr>
              <a:tr h="350784">
                <a:tc>
                  <a:txBody>
                    <a:bodyPr/>
                    <a:lstStyle/>
                    <a:p>
                      <a:pPr algn="ctr"/>
                      <a:r>
                        <a:rPr lang="en-US" sz="1100" dirty="0"/>
                        <a:t>C</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 – 192.168.255.255</a:t>
                      </a:r>
                    </a:p>
                  </a:txBody>
                  <a:tcPr marL="68580" marR="68580" marT="34290" marB="34290" anchor="ct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192.168.0.0/16</a:t>
                      </a:r>
                    </a:p>
                  </a:txBody>
                  <a:tcPr marL="68580" marR="68580" marT="34290" marB="34290" anchor="ctr"/>
                </a:tc>
                <a:extLst>
                  <a:ext uri="{0D108BD9-81ED-4DB2-BD59-A6C34878D82A}">
                    <a16:rowId xmlns:a16="http://schemas.microsoft.com/office/drawing/2014/main" val="10008"/>
                  </a:ext>
                </a:extLst>
              </a:tr>
            </a:tbl>
          </a:graphicData>
        </a:graphic>
      </p:graphicFrame>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99823" y="3830922"/>
            <a:ext cx="3621817" cy="1305119"/>
          </a:xfrm>
          <a:prstGeom prst="rect">
            <a:avLst/>
          </a:prstGeom>
        </p:spPr>
      </p:pic>
    </p:spTree>
    <p:extLst>
      <p:ext uri="{BB962C8B-B14F-4D97-AF65-F5344CB8AC3E}">
        <p14:creationId xmlns:p14="http://schemas.microsoft.com/office/powerpoint/2010/main" val="2723625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Introduction</a:t>
            </a:r>
            <a:endParaRPr lang="en-GB" dirty="0"/>
          </a:p>
        </p:txBody>
      </p:sp>
      <p:sp>
        <p:nvSpPr>
          <p:cNvPr id="3" name="Content Placeholder 2"/>
          <p:cNvSpPr>
            <a:spLocks noGrp="1"/>
          </p:cNvSpPr>
          <p:nvPr>
            <p:ph idx="1"/>
          </p:nvPr>
        </p:nvSpPr>
        <p:spPr>
          <a:xfrm>
            <a:off x="609601" y="1606024"/>
            <a:ext cx="6647358" cy="4014331"/>
          </a:xfrm>
        </p:spPr>
        <p:txBody>
          <a:bodyPr>
            <a:normAutofit fontScale="85000" lnSpcReduction="20000"/>
          </a:bodyPr>
          <a:lstStyle/>
          <a:p>
            <a:pPr algn="just">
              <a:buFont typeface="Wingdings" panose="05000000000000000000" pitchFamily="2" charset="2"/>
              <a:buChar char="§"/>
            </a:pPr>
            <a:r>
              <a:rPr lang="en-US" dirty="0">
                <a:solidFill>
                  <a:srgbClr val="000000"/>
                </a:solidFill>
              </a:rPr>
              <a:t>The primary use of NAT is to </a:t>
            </a:r>
            <a:r>
              <a:rPr lang="en-US" b="1" i="1" dirty="0">
                <a:solidFill>
                  <a:srgbClr val="000000"/>
                </a:solidFill>
              </a:rPr>
              <a:t>conserve public IPv4 addresses</a:t>
            </a:r>
            <a:r>
              <a:rPr lang="en-US" dirty="0">
                <a:solidFill>
                  <a:srgbClr val="000000"/>
                </a:solidFill>
              </a:rPr>
              <a:t>.</a:t>
            </a:r>
          </a:p>
          <a:p>
            <a:pPr algn="just">
              <a:buFont typeface="Wingdings" panose="05000000000000000000" pitchFamily="2" charset="2"/>
              <a:buChar char="§"/>
            </a:pPr>
            <a:r>
              <a:rPr lang="en-US" i="1" dirty="0">
                <a:solidFill>
                  <a:srgbClr val="000000"/>
                </a:solidFill>
              </a:rPr>
              <a:t>NAT allows networks to use private IPv4 addresses internally and translates them to a public address when needed</a:t>
            </a:r>
            <a:r>
              <a:rPr lang="en-US" dirty="0">
                <a:solidFill>
                  <a:srgbClr val="000000"/>
                </a:solidFill>
              </a:rPr>
              <a:t>.</a:t>
            </a:r>
          </a:p>
          <a:p>
            <a:pPr algn="just">
              <a:buFont typeface="Wingdings" panose="05000000000000000000" pitchFamily="2" charset="2"/>
              <a:buChar char="§"/>
            </a:pPr>
            <a:r>
              <a:rPr lang="en-US" b="1" i="1" dirty="0">
                <a:solidFill>
                  <a:srgbClr val="FF0000"/>
                </a:solidFill>
              </a:rPr>
              <a:t>A NAT router typically operates at the border of a stub network</a:t>
            </a:r>
            <a:r>
              <a:rPr lang="en-US" dirty="0">
                <a:solidFill>
                  <a:srgbClr val="FF0000"/>
                </a:solidFill>
              </a:rPr>
              <a:t>.</a:t>
            </a:r>
          </a:p>
          <a:p>
            <a:pPr algn="just">
              <a:buFont typeface="Wingdings" panose="05000000000000000000" pitchFamily="2" charset="2"/>
              <a:buChar char="§"/>
            </a:pPr>
            <a:r>
              <a:rPr lang="en-US" dirty="0">
                <a:solidFill>
                  <a:srgbClr val="000000"/>
                </a:solidFill>
              </a:rPr>
              <a:t>When a device inside the stub network wants to communicate with a device outside of its network, the packet is forwarded to the border router which performs the NAT process, translating the internal private address of the device to a public, outside, routable address.</a:t>
            </a:r>
          </a:p>
        </p:txBody>
      </p:sp>
      <p:pic>
        <p:nvPicPr>
          <p:cNvPr id="5" name="Picture 4">
            <a:extLst>
              <a:ext uri="{FF2B5EF4-FFF2-40B4-BE49-F238E27FC236}">
                <a16:creationId xmlns:a16="http://schemas.microsoft.com/office/drawing/2014/main" id="{515380D8-C9C9-44F5-9C37-38ABF708F5E6}"/>
              </a:ext>
            </a:extLst>
          </p:cNvPr>
          <p:cNvPicPr>
            <a:picLocks noChangeAspect="1"/>
          </p:cNvPicPr>
          <p:nvPr/>
        </p:nvPicPr>
        <p:blipFill>
          <a:blip r:embed="rId2"/>
          <a:stretch>
            <a:fillRect/>
          </a:stretch>
        </p:blipFill>
        <p:spPr>
          <a:xfrm>
            <a:off x="7812460" y="1320690"/>
            <a:ext cx="3621817" cy="1305119"/>
          </a:xfrm>
          <a:prstGeom prst="rect">
            <a:avLst/>
          </a:prstGeom>
        </p:spPr>
      </p:pic>
      <p:pic>
        <p:nvPicPr>
          <p:cNvPr id="6" name="Picture 5">
            <a:extLst>
              <a:ext uri="{FF2B5EF4-FFF2-40B4-BE49-F238E27FC236}">
                <a16:creationId xmlns:a16="http://schemas.microsoft.com/office/drawing/2014/main" id="{7DC6B7C5-99DD-491F-B9AE-23EE81145E31}"/>
              </a:ext>
            </a:extLst>
          </p:cNvPr>
          <p:cNvPicPr>
            <a:picLocks noChangeAspect="1"/>
          </p:cNvPicPr>
          <p:nvPr/>
        </p:nvPicPr>
        <p:blipFill>
          <a:blip r:embed="rId3"/>
          <a:stretch>
            <a:fillRect/>
          </a:stretch>
        </p:blipFill>
        <p:spPr>
          <a:xfrm>
            <a:off x="7508344" y="2751288"/>
            <a:ext cx="4230047" cy="2704456"/>
          </a:xfrm>
          <a:prstGeom prst="rect">
            <a:avLst/>
          </a:prstGeom>
        </p:spPr>
      </p:pic>
    </p:spTree>
    <p:extLst>
      <p:ext uri="{BB962C8B-B14F-4D97-AF65-F5344CB8AC3E}">
        <p14:creationId xmlns:p14="http://schemas.microsoft.com/office/powerpoint/2010/main" val="20950911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92075"/>
            <a:ext cx="11481847" cy="1325563"/>
          </a:xfrm>
        </p:spPr>
        <p:txBody>
          <a:bodyPr>
            <a:normAutofit/>
          </a:bodyPr>
          <a:lstStyle/>
          <a:p>
            <a:r>
              <a:rPr lang="en-GB" dirty="0">
                <a:solidFill>
                  <a:schemeClr val="accent1">
                    <a:lumMod val="50000"/>
                  </a:schemeClr>
                </a:solidFill>
              </a:rPr>
              <a:t>NAT: How it works?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7199" y="2137722"/>
            <a:ext cx="11609015" cy="3388435"/>
          </a:xfrm>
        </p:spPr>
        <p:txBody>
          <a:bodyPr>
            <a:noAutofit/>
          </a:bodyPr>
          <a:lstStyle/>
          <a:p>
            <a:pPr algn="just">
              <a:buFont typeface="Wingdings" panose="05000000000000000000" pitchFamily="2" charset="2"/>
              <a:buChar char="Ø"/>
            </a:pPr>
            <a:r>
              <a:rPr lang="en-US" sz="2000" dirty="0">
                <a:solidFill>
                  <a:srgbClr val="000000"/>
                </a:solidFill>
              </a:rPr>
              <a:t>PC1 wants to communicate with an outside web server with public address 209.165.201.1.</a:t>
            </a:r>
          </a:p>
          <a:p>
            <a:pPr algn="just">
              <a:buFont typeface="Wingdings" panose="05000000000000000000" pitchFamily="2" charset="2"/>
              <a:buChar char="Ø"/>
            </a:pPr>
            <a:r>
              <a:rPr lang="en-US" sz="2000" dirty="0">
                <a:solidFill>
                  <a:srgbClr val="000000"/>
                </a:solidFill>
              </a:rPr>
              <a:t>PC1 sends a packet addressed to the web server. </a:t>
            </a:r>
          </a:p>
          <a:p>
            <a:pPr algn="just">
              <a:buFont typeface="Wingdings" panose="05000000000000000000" pitchFamily="2" charset="2"/>
              <a:buChar char="Ø"/>
            </a:pPr>
            <a:r>
              <a:rPr lang="en-US" sz="2000" dirty="0">
                <a:solidFill>
                  <a:srgbClr val="000000"/>
                </a:solidFill>
              </a:rPr>
              <a:t>R2 receives the packet and reads the source IPv4 address to determine if it needs translation.</a:t>
            </a:r>
          </a:p>
          <a:p>
            <a:pPr algn="just">
              <a:buFont typeface="Wingdings" panose="05000000000000000000" pitchFamily="2" charset="2"/>
              <a:buChar char="Ø"/>
            </a:pPr>
            <a:r>
              <a:rPr lang="en-US" sz="2000" dirty="0">
                <a:solidFill>
                  <a:srgbClr val="000000"/>
                </a:solidFill>
              </a:rPr>
              <a:t>R2 adds mapping of the local to global address to the NAT table.</a:t>
            </a:r>
          </a:p>
          <a:p>
            <a:pPr algn="just">
              <a:buFont typeface="Wingdings" panose="05000000000000000000" pitchFamily="2" charset="2"/>
              <a:buChar char="Ø"/>
            </a:pPr>
            <a:r>
              <a:rPr lang="en-US" sz="2000" dirty="0">
                <a:solidFill>
                  <a:srgbClr val="000000"/>
                </a:solidFill>
              </a:rPr>
              <a:t>R2 sends the packet with the translated source address toward the destination.</a:t>
            </a:r>
          </a:p>
          <a:p>
            <a:pPr algn="just">
              <a:buFont typeface="Wingdings" panose="05000000000000000000" pitchFamily="2" charset="2"/>
              <a:buChar char="Ø"/>
            </a:pPr>
            <a:r>
              <a:rPr lang="en-US" sz="2000" dirty="0">
                <a:solidFill>
                  <a:srgbClr val="000000"/>
                </a:solidFill>
              </a:rPr>
              <a:t>The web server responds with a packet addressed to the inside global address of PC1 (209.165.200.226).</a:t>
            </a:r>
          </a:p>
          <a:p>
            <a:pPr algn="just">
              <a:buFont typeface="Wingdings" panose="05000000000000000000" pitchFamily="2" charset="2"/>
              <a:buChar char="Ø"/>
            </a:pPr>
            <a:r>
              <a:rPr lang="en-US" sz="2000" dirty="0">
                <a:solidFill>
                  <a:srgbClr val="000000"/>
                </a:solidFill>
              </a:rPr>
              <a:t>R2 receives the packet with destination address 209.165.200.226. R2 checks the NAT table and finds an entry for this mapping. R2 uses this information and translates the inside global address (209.165.200.226) to the inside local address (192.168.10.10), and the packet is forwarded toward PC1.</a:t>
            </a:r>
          </a:p>
        </p:txBody>
      </p:sp>
      <p:pic>
        <p:nvPicPr>
          <p:cNvPr id="8" name="Picture 7">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l="10329" t="35967" r="7405"/>
          <a:stretch/>
        </p:blipFill>
        <p:spPr>
          <a:xfrm>
            <a:off x="6095999" y="540583"/>
            <a:ext cx="3696956" cy="1597139"/>
          </a:xfrm>
          <a:prstGeom prst="rect">
            <a:avLst/>
          </a:prstGeom>
        </p:spPr>
      </p:pic>
      <p:pic>
        <p:nvPicPr>
          <p:cNvPr id="9" name="Picture 8">
            <a:extLst>
              <a:ext uri="{FF2B5EF4-FFF2-40B4-BE49-F238E27FC236}">
                <a16:creationId xmlns:a16="http://schemas.microsoft.com/office/drawing/2014/main" id="{0177C11A-554F-4416-BE0C-E4F7434D7F09}"/>
              </a:ext>
            </a:extLst>
          </p:cNvPr>
          <p:cNvPicPr>
            <a:picLocks noChangeAspect="1"/>
          </p:cNvPicPr>
          <p:nvPr/>
        </p:nvPicPr>
        <p:blipFill rotWithShape="1">
          <a:blip r:embed="rId2"/>
          <a:srcRect b="69298"/>
          <a:stretch/>
        </p:blipFill>
        <p:spPr>
          <a:xfrm>
            <a:off x="355076" y="984186"/>
            <a:ext cx="5489658" cy="935488"/>
          </a:xfrm>
          <a:prstGeom prst="rect">
            <a:avLst/>
          </a:prstGeom>
        </p:spPr>
      </p:pic>
    </p:spTree>
    <p:extLst>
      <p:ext uri="{BB962C8B-B14F-4D97-AF65-F5344CB8AC3E}">
        <p14:creationId xmlns:p14="http://schemas.microsoft.com/office/powerpoint/2010/main" val="3140765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 </a:t>
            </a:r>
            <a:endParaRPr lang="en-GB" dirty="0"/>
          </a:p>
        </p:txBody>
      </p:sp>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68548" y="1364621"/>
            <a:ext cx="11616824" cy="3184081"/>
          </a:xfrm>
        </p:spPr>
        <p:txBody>
          <a:bodyPr>
            <a:noAutofit/>
          </a:bodyPr>
          <a:lstStyle/>
          <a:p>
            <a:pPr algn="just">
              <a:buFont typeface="Wingdings" panose="05000000000000000000" pitchFamily="2" charset="2"/>
              <a:buChar char="§"/>
            </a:pPr>
            <a:r>
              <a:rPr lang="en-US" sz="2000" dirty="0">
                <a:solidFill>
                  <a:srgbClr val="000000"/>
                </a:solidFill>
              </a:rPr>
              <a:t>NAT includes four types of addresses:</a:t>
            </a:r>
          </a:p>
          <a:p>
            <a:pPr marL="896938" indent="-268288" algn="just">
              <a:buFont typeface="Wingdings" panose="05000000000000000000" pitchFamily="2" charset="2"/>
              <a:buChar char="Ø"/>
            </a:pPr>
            <a:r>
              <a:rPr lang="en-US" sz="2000" dirty="0">
                <a:solidFill>
                  <a:srgbClr val="000000"/>
                </a:solidFill>
              </a:rPr>
              <a:t>Inside local address</a:t>
            </a:r>
          </a:p>
          <a:p>
            <a:pPr marL="896938" indent="-268288" algn="just">
              <a:buFont typeface="Wingdings" panose="05000000000000000000" pitchFamily="2" charset="2"/>
              <a:buChar char="Ø"/>
            </a:pPr>
            <a:r>
              <a:rPr lang="en-US" sz="2000" dirty="0">
                <a:solidFill>
                  <a:srgbClr val="000000"/>
                </a:solidFill>
              </a:rPr>
              <a:t>Inside global address</a:t>
            </a:r>
          </a:p>
          <a:p>
            <a:pPr marL="896938" indent="-268288" algn="just">
              <a:buFont typeface="Wingdings" panose="05000000000000000000" pitchFamily="2" charset="2"/>
              <a:buChar char="Ø"/>
            </a:pPr>
            <a:r>
              <a:rPr lang="en-US" sz="2000" dirty="0">
                <a:solidFill>
                  <a:srgbClr val="000000"/>
                </a:solidFill>
              </a:rPr>
              <a:t>Outside local address</a:t>
            </a:r>
          </a:p>
          <a:p>
            <a:pPr marL="896938" indent="-268288" algn="just">
              <a:buFont typeface="Wingdings" panose="05000000000000000000" pitchFamily="2" charset="2"/>
              <a:buChar char="Ø"/>
            </a:pPr>
            <a:r>
              <a:rPr lang="en-US" sz="2000" dirty="0">
                <a:solidFill>
                  <a:srgbClr val="000000"/>
                </a:solidFill>
              </a:rPr>
              <a:t>Outside global address</a:t>
            </a:r>
          </a:p>
          <a:p>
            <a:pPr marL="896938" indent="-268288" algn="just">
              <a:buFont typeface="Wingdings" panose="05000000000000000000" pitchFamily="2" charset="2"/>
              <a:buChar char="Ø"/>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NAT terminology is always applied from the perspective of the device with the translated address:</a:t>
            </a:r>
            <a:endParaRPr lang="en-US" sz="2000" b="1" dirty="0">
              <a:solidFill>
                <a:srgbClr val="000000"/>
              </a:solidFill>
            </a:endParaRPr>
          </a:p>
          <a:p>
            <a:pPr marL="896938" indent="-268288" algn="just">
              <a:buFont typeface="Wingdings" panose="05000000000000000000" pitchFamily="2" charset="2"/>
              <a:buChar char="Ø"/>
            </a:pPr>
            <a:r>
              <a:rPr lang="en-US" sz="2000" b="1" dirty="0">
                <a:solidFill>
                  <a:srgbClr val="000000"/>
                </a:solidFill>
              </a:rPr>
              <a:t>Inside address</a:t>
            </a:r>
            <a:r>
              <a:rPr lang="en-US" sz="2000" dirty="0">
                <a:solidFill>
                  <a:srgbClr val="000000"/>
                </a:solidFill>
              </a:rPr>
              <a:t> - The address of the device which is being translated by NAT.</a:t>
            </a:r>
          </a:p>
          <a:p>
            <a:pPr marL="896938" indent="-268288" algn="just">
              <a:buFont typeface="Wingdings" panose="05000000000000000000" pitchFamily="2" charset="2"/>
              <a:buChar char="Ø"/>
            </a:pPr>
            <a:r>
              <a:rPr lang="en-US" sz="2000" b="1" dirty="0">
                <a:solidFill>
                  <a:srgbClr val="000000"/>
                </a:solidFill>
              </a:rPr>
              <a:t>Outside address</a:t>
            </a:r>
            <a:r>
              <a:rPr lang="en-US" sz="2000" dirty="0">
                <a:solidFill>
                  <a:srgbClr val="000000"/>
                </a:solidFill>
              </a:rPr>
              <a:t> - The address of the destination device.</a:t>
            </a:r>
          </a:p>
          <a:p>
            <a:pPr marL="896938" indent="-268288" algn="just">
              <a:buFont typeface="Wingdings" panose="05000000000000000000" pitchFamily="2" charset="2"/>
              <a:buChar char="Ø"/>
            </a:pPr>
            <a:r>
              <a:rPr lang="en-US" sz="2000" b="1" dirty="0">
                <a:solidFill>
                  <a:srgbClr val="000000"/>
                </a:solidFill>
              </a:rPr>
              <a:t>Local address</a:t>
            </a:r>
            <a:r>
              <a:rPr lang="en-US" sz="2000" dirty="0">
                <a:solidFill>
                  <a:srgbClr val="000000"/>
                </a:solidFill>
              </a:rPr>
              <a:t> - A local address is any address that appears on the inside portion of the network.</a:t>
            </a:r>
          </a:p>
          <a:p>
            <a:pPr marL="896938" indent="-268288" algn="just">
              <a:buFont typeface="Wingdings" panose="05000000000000000000" pitchFamily="2" charset="2"/>
              <a:buChar char="Ø"/>
            </a:pPr>
            <a:r>
              <a:rPr lang="en-US" sz="2000" b="1" dirty="0">
                <a:solidFill>
                  <a:srgbClr val="000000"/>
                </a:solidFill>
              </a:rPr>
              <a:t>Global address</a:t>
            </a:r>
            <a:r>
              <a:rPr lang="en-US" sz="2000" dirty="0">
                <a:solidFill>
                  <a:srgbClr val="000000"/>
                </a:solidFill>
              </a:rPr>
              <a:t> - A global address is any address that appears on the outside portion of the network.</a:t>
            </a:r>
          </a:p>
          <a:p>
            <a:pPr marL="896938" indent="-268288" algn="just">
              <a:buFont typeface="Wingdings" panose="05000000000000000000" pitchFamily="2" charset="2"/>
              <a:buChar char="Ø"/>
            </a:pPr>
            <a:endParaRPr lang="en-US" sz="1600" dirty="0">
              <a:solidFill>
                <a:srgbClr val="000000"/>
              </a:solidFill>
            </a:endParaRPr>
          </a:p>
          <a:p>
            <a:pPr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1930230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Characteristics</a:t>
            </a:r>
            <a:endParaRPr lang="en-GB" dirty="0"/>
          </a:p>
        </p:txBody>
      </p:sp>
      <p:sp>
        <p:nvSpPr>
          <p:cNvPr id="3" name="Content Placeholder 2"/>
          <p:cNvSpPr>
            <a:spLocks noGrp="1"/>
          </p:cNvSpPr>
          <p:nvPr>
            <p:ph idx="1"/>
          </p:nvPr>
        </p:nvSpPr>
        <p:spPr>
          <a:xfrm>
            <a:off x="116484" y="1244924"/>
            <a:ext cx="6097941" cy="4014331"/>
          </a:xfrm>
        </p:spPr>
        <p:txBody>
          <a:bodyPr>
            <a:noAutofit/>
          </a:bodyPr>
          <a:lstStyle/>
          <a:p>
            <a:pPr marL="0" indent="0" algn="just">
              <a:buNone/>
            </a:pPr>
            <a:r>
              <a:rPr lang="en-US" sz="2000" b="1" dirty="0">
                <a:solidFill>
                  <a:srgbClr val="000000"/>
                </a:solidFill>
              </a:rPr>
              <a:t>Inside local address </a:t>
            </a:r>
            <a:r>
              <a:rPr lang="en-US" sz="2000" i="1" dirty="0">
                <a:solidFill>
                  <a:srgbClr val="000000"/>
                </a:solidFill>
              </a:rPr>
              <a:t>The address of the source as seen from inside the network. This is typically a private IPv4 address. The inside local address of PC1 is 192.168.10.10.</a:t>
            </a:r>
          </a:p>
          <a:p>
            <a:pPr marL="0" indent="0" algn="just">
              <a:buNone/>
            </a:pPr>
            <a:r>
              <a:rPr lang="en-US" sz="2000" b="1" dirty="0">
                <a:solidFill>
                  <a:srgbClr val="000000"/>
                </a:solidFill>
              </a:rPr>
              <a:t>Inside global addresses </a:t>
            </a:r>
            <a:r>
              <a:rPr lang="en-US" sz="2000" i="1" dirty="0">
                <a:solidFill>
                  <a:srgbClr val="000000"/>
                </a:solidFill>
              </a:rPr>
              <a:t>The address of source as seen from the outside network. The inside global address of PC1 is 209.165.200.226</a:t>
            </a:r>
          </a:p>
          <a:p>
            <a:pPr marL="0" indent="0" algn="just">
              <a:buNone/>
            </a:pPr>
            <a:r>
              <a:rPr lang="en-US" sz="2000" b="1" dirty="0">
                <a:solidFill>
                  <a:srgbClr val="000000"/>
                </a:solidFill>
              </a:rPr>
              <a:t>Outside global address </a:t>
            </a:r>
            <a:r>
              <a:rPr lang="en-US" sz="2000" i="1" dirty="0">
                <a:solidFill>
                  <a:srgbClr val="000000"/>
                </a:solidFill>
              </a:rPr>
              <a:t>The address of the destination as seen from the outside network. The outside global address of the web server is 209.165.201.1</a:t>
            </a:r>
          </a:p>
          <a:p>
            <a:pPr marL="0" indent="0" algn="just">
              <a:buNone/>
            </a:pPr>
            <a:r>
              <a:rPr lang="en-US" sz="2000" b="1" dirty="0">
                <a:solidFill>
                  <a:srgbClr val="000000"/>
                </a:solidFill>
              </a:rPr>
              <a:t>Outside local address </a:t>
            </a:r>
            <a:r>
              <a:rPr lang="en-US" sz="2000" i="1" dirty="0">
                <a:solidFill>
                  <a:srgbClr val="000000"/>
                </a:solidFill>
              </a:rPr>
              <a:t>The address of the destination as seen from the inside network. PC1 sends traffic to the web server at the IPv4 address 209.165.201.1. While uncommon, this address could be different than the globally routable address of the destination.</a:t>
            </a:r>
          </a:p>
        </p:txBody>
      </p:sp>
      <p:pic>
        <p:nvPicPr>
          <p:cNvPr id="6" name="Picture 5">
            <a:extLst>
              <a:ext uri="{FF2B5EF4-FFF2-40B4-BE49-F238E27FC236}">
                <a16:creationId xmlns:a16="http://schemas.microsoft.com/office/drawing/2014/main" id="{2F19BFB1-0B05-4B03-9EC6-F5CC037FB1DA}"/>
              </a:ext>
            </a:extLst>
          </p:cNvPr>
          <p:cNvPicPr>
            <a:picLocks noChangeAspect="1"/>
          </p:cNvPicPr>
          <p:nvPr/>
        </p:nvPicPr>
        <p:blipFill>
          <a:blip r:embed="rId2"/>
          <a:stretch>
            <a:fillRect/>
          </a:stretch>
        </p:blipFill>
        <p:spPr>
          <a:xfrm>
            <a:off x="6290140" y="1408323"/>
            <a:ext cx="5850807" cy="4202794"/>
          </a:xfrm>
          <a:prstGeom prst="rect">
            <a:avLst/>
          </a:prstGeom>
        </p:spPr>
      </p:pic>
    </p:spTree>
    <p:extLst>
      <p:ext uri="{BB962C8B-B14F-4D97-AF65-F5344CB8AC3E}">
        <p14:creationId xmlns:p14="http://schemas.microsoft.com/office/powerpoint/2010/main" val="428179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Static NAT uses a one-to-one mapping of local and global addresses configured by the network administrator that remain constant.</a:t>
            </a:r>
          </a:p>
          <a:p>
            <a:pPr algn="just">
              <a:buFont typeface="Wingdings" panose="05000000000000000000" pitchFamily="2" charset="2"/>
              <a:buChar char="§"/>
            </a:pPr>
            <a:r>
              <a:rPr lang="en-US" sz="2000" dirty="0">
                <a:solidFill>
                  <a:srgbClr val="000000"/>
                </a:solidFill>
              </a:rPr>
              <a:t>Static NAT is useful for web servers or devices that must have a consistent address that is accessible from the internet, such as a company web server. </a:t>
            </a:r>
          </a:p>
          <a:p>
            <a:pPr algn="just">
              <a:buFont typeface="Wingdings" panose="05000000000000000000" pitchFamily="2" charset="2"/>
              <a:buChar char="§"/>
            </a:pPr>
            <a:r>
              <a:rPr lang="en-US" sz="2000" dirty="0">
                <a:solidFill>
                  <a:srgbClr val="000000"/>
                </a:solidFill>
              </a:rPr>
              <a:t>It is also useful for devices that must be accessible by authorized personnel when offsite, but not by the general public on the internet.</a:t>
            </a:r>
          </a:p>
        </p:txBody>
      </p:sp>
      <p:pic>
        <p:nvPicPr>
          <p:cNvPr id="5" name="Picture 4">
            <a:extLst>
              <a:ext uri="{FF2B5EF4-FFF2-40B4-BE49-F238E27FC236}">
                <a16:creationId xmlns:a16="http://schemas.microsoft.com/office/drawing/2014/main" id="{5BC9CE4A-9BF8-4B26-9139-B53C76F013B9}"/>
              </a:ext>
            </a:extLst>
          </p:cNvPr>
          <p:cNvPicPr>
            <a:picLocks noChangeAspect="1"/>
          </p:cNvPicPr>
          <p:nvPr/>
        </p:nvPicPr>
        <p:blipFill>
          <a:blip r:embed="rId2"/>
          <a:stretch>
            <a:fillRect/>
          </a:stretch>
        </p:blipFill>
        <p:spPr>
          <a:xfrm>
            <a:off x="6587174" y="1244924"/>
            <a:ext cx="5422334" cy="4409522"/>
          </a:xfrm>
          <a:prstGeom prst="rect">
            <a:avLst/>
          </a:prstGeom>
        </p:spPr>
      </p:pic>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Static NAT requires that enough public addresses are available to satisfy the total number of simultaneous user sessions.</a:t>
            </a:r>
          </a:p>
        </p:txBody>
      </p:sp>
    </p:spTree>
    <p:extLst>
      <p:ext uri="{BB962C8B-B14F-4D97-AF65-F5344CB8AC3E}">
        <p14:creationId xmlns:p14="http://schemas.microsoft.com/office/powerpoint/2010/main" val="3437567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Dynamic NAT uses a pool of public addresses and assigns them on a first-come, first-served basis. </a:t>
            </a:r>
          </a:p>
          <a:p>
            <a:pPr algn="just">
              <a:buFont typeface="Wingdings" panose="05000000000000000000" pitchFamily="2" charset="2"/>
              <a:buChar char="§"/>
            </a:pPr>
            <a:r>
              <a:rPr lang="en-US" sz="2000" dirty="0">
                <a:solidFill>
                  <a:srgbClr val="000000"/>
                </a:solidFill>
              </a:rPr>
              <a:t>When an inside device requests access to an outside network, dynamic NAT assigns an available public IPv4 address from the pool.</a:t>
            </a:r>
          </a:p>
          <a:p>
            <a:pPr algn="just">
              <a:buFont typeface="Wingdings" panose="05000000000000000000" pitchFamily="2" charset="2"/>
              <a:buChar char="§"/>
            </a:pPr>
            <a:r>
              <a:rPr lang="en-US" sz="2000" dirty="0">
                <a:solidFill>
                  <a:srgbClr val="000000"/>
                </a:solidFill>
              </a:rPr>
              <a:t>The other addresses in the pool are still available for use. </a:t>
            </a:r>
          </a:p>
        </p:txBody>
      </p:sp>
      <p:sp>
        <p:nvSpPr>
          <p:cNvPr id="7" name="Rectangle 6">
            <a:extLst>
              <a:ext uri="{FF2B5EF4-FFF2-40B4-BE49-F238E27FC236}">
                <a16:creationId xmlns:a16="http://schemas.microsoft.com/office/drawing/2014/main" id="{D319AADB-E749-48FD-9D9B-E822781DB2D4}"/>
              </a:ext>
            </a:extLst>
          </p:cNvPr>
          <p:cNvSpPr/>
          <p:nvPr/>
        </p:nvSpPr>
        <p:spPr>
          <a:xfrm>
            <a:off x="740079" y="4825286"/>
            <a:ext cx="5544238" cy="523220"/>
          </a:xfrm>
          <a:prstGeom prst="rect">
            <a:avLst/>
          </a:prstGeom>
        </p:spPr>
        <p:txBody>
          <a:bodyPr wrap="square">
            <a:spAutoFit/>
          </a:bodyPr>
          <a:lstStyle/>
          <a:p>
            <a:r>
              <a:rPr lang="en-US" sz="1400" b="1" dirty="0"/>
              <a:t>Note</a:t>
            </a:r>
            <a:r>
              <a:rPr lang="en-US" sz="1400" dirty="0"/>
              <a:t>: Dynamic NAT requires that enough public addresses are available to satisfy the total number of simultaneous user sessions.</a:t>
            </a:r>
          </a:p>
        </p:txBody>
      </p:sp>
      <p:pic>
        <p:nvPicPr>
          <p:cNvPr id="6" name="Picture 5">
            <a:extLst>
              <a:ext uri="{FF2B5EF4-FFF2-40B4-BE49-F238E27FC236}">
                <a16:creationId xmlns:a16="http://schemas.microsoft.com/office/drawing/2014/main" id="{D5D0E6BD-6429-4B15-BBCD-5302ADA99F2B}"/>
              </a:ext>
            </a:extLst>
          </p:cNvPr>
          <p:cNvPicPr>
            <a:picLocks noChangeAspect="1"/>
          </p:cNvPicPr>
          <p:nvPr/>
        </p:nvPicPr>
        <p:blipFill>
          <a:blip r:embed="rId2"/>
          <a:stretch>
            <a:fillRect/>
          </a:stretch>
        </p:blipFill>
        <p:spPr>
          <a:xfrm>
            <a:off x="6528932" y="1244924"/>
            <a:ext cx="5525634" cy="4245686"/>
          </a:xfrm>
          <a:prstGeom prst="rect">
            <a:avLst/>
          </a:prstGeom>
        </p:spPr>
      </p:pic>
    </p:spTree>
    <p:extLst>
      <p:ext uri="{BB962C8B-B14F-4D97-AF65-F5344CB8AC3E}">
        <p14:creationId xmlns:p14="http://schemas.microsoft.com/office/powerpoint/2010/main" val="3877547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Port Address Translation (PAT), also known as NAT overload, maps multiple private IPv4 addresses to a single public IPv4 address or a few addresses.</a:t>
            </a:r>
          </a:p>
          <a:p>
            <a:pPr algn="just">
              <a:buFont typeface="Wingdings" panose="05000000000000000000" pitchFamily="2" charset="2"/>
              <a:buChar char="§"/>
            </a:pPr>
            <a:r>
              <a:rPr lang="en-US" sz="2000" dirty="0">
                <a:solidFill>
                  <a:srgbClr val="000000"/>
                </a:solidFill>
              </a:rPr>
              <a:t>With PAT, when the NAT router receives a packet from the client, it uses the source port number to uniquely identify the specific NAT translation.</a:t>
            </a:r>
          </a:p>
          <a:p>
            <a:pPr algn="just">
              <a:buFont typeface="Wingdings" panose="05000000000000000000" pitchFamily="2" charset="2"/>
              <a:buChar char="§"/>
            </a:pPr>
            <a:r>
              <a:rPr lang="en-US" sz="2000" dirty="0">
                <a:solidFill>
                  <a:srgbClr val="000000"/>
                </a:solidFill>
              </a:rPr>
              <a:t>PAT ensures that devices use a different TCP port number for each session with a server on the internet.</a:t>
            </a:r>
          </a:p>
        </p:txBody>
      </p:sp>
      <p:pic>
        <p:nvPicPr>
          <p:cNvPr id="8" name="Picture 7">
            <a:extLst>
              <a:ext uri="{FF2B5EF4-FFF2-40B4-BE49-F238E27FC236}">
                <a16:creationId xmlns:a16="http://schemas.microsoft.com/office/drawing/2014/main" id="{DA67F2E0-B90A-4E85-B79F-69CBF146FA25}"/>
              </a:ext>
            </a:extLst>
          </p:cNvPr>
          <p:cNvPicPr>
            <a:picLocks noChangeAspect="1"/>
          </p:cNvPicPr>
          <p:nvPr/>
        </p:nvPicPr>
        <p:blipFill>
          <a:blip r:embed="rId2"/>
          <a:stretch>
            <a:fillRect/>
          </a:stretch>
        </p:blipFill>
        <p:spPr>
          <a:xfrm>
            <a:off x="6625411" y="1524485"/>
            <a:ext cx="5386983" cy="3455208"/>
          </a:xfrm>
          <a:prstGeom prst="rect">
            <a:avLst/>
          </a:prstGeom>
        </p:spPr>
      </p:pic>
    </p:spTree>
    <p:extLst>
      <p:ext uri="{BB962C8B-B14F-4D97-AF65-F5344CB8AC3E}">
        <p14:creationId xmlns:p14="http://schemas.microsoft.com/office/powerpoint/2010/main" val="2534783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sp>
        <p:nvSpPr>
          <p:cNvPr id="3" name="Content Placeholder 2"/>
          <p:cNvSpPr>
            <a:spLocks noGrp="1"/>
          </p:cNvSpPr>
          <p:nvPr>
            <p:ph idx="1"/>
          </p:nvPr>
        </p:nvSpPr>
        <p:spPr>
          <a:xfrm>
            <a:off x="267913" y="1244924"/>
            <a:ext cx="6261019" cy="4014331"/>
          </a:xfrm>
        </p:spPr>
        <p:txBody>
          <a:bodyPr>
            <a:noAutofit/>
          </a:bodyPr>
          <a:lstStyle/>
          <a:p>
            <a:pPr algn="just">
              <a:buFont typeface="Wingdings" panose="05000000000000000000" pitchFamily="2" charset="2"/>
              <a:buChar char="§"/>
            </a:pPr>
            <a:r>
              <a:rPr lang="en-US" sz="2000" dirty="0">
                <a:solidFill>
                  <a:srgbClr val="000000"/>
                </a:solidFill>
              </a:rPr>
              <a:t>PAT attempts to preserve the original source port. If the original source port is already used, PAT assigns the first available port number starting from the beginning of the appropriate port group 0-511, 512-1,023, or 1,024-65,535.</a:t>
            </a:r>
          </a:p>
          <a:p>
            <a:pPr lvl="1" algn="just">
              <a:buFont typeface="Wingdings" panose="05000000000000000000" pitchFamily="2" charset="2"/>
              <a:buChar char="§"/>
            </a:pPr>
            <a:r>
              <a:rPr lang="en-US" sz="2000" dirty="0">
                <a:solidFill>
                  <a:srgbClr val="000000"/>
                </a:solidFill>
              </a:rPr>
              <a:t>When there are no more ports available and there is more than one external address in the address pool, PAT moves to the next address to try to allocate the original source port. </a:t>
            </a:r>
          </a:p>
          <a:p>
            <a:pPr lvl="1" algn="just">
              <a:buFont typeface="Wingdings" panose="05000000000000000000" pitchFamily="2" charset="2"/>
              <a:buChar char="§"/>
            </a:pPr>
            <a:r>
              <a:rPr lang="en-US" sz="2000" dirty="0">
                <a:solidFill>
                  <a:srgbClr val="000000"/>
                </a:solidFill>
              </a:rPr>
              <a:t>The process continues until there are no more available ports or external IPv4 addresses in the address pool.</a:t>
            </a:r>
          </a:p>
        </p:txBody>
      </p:sp>
      <p:pic>
        <p:nvPicPr>
          <p:cNvPr id="5" name="Picture 4">
            <a:extLst>
              <a:ext uri="{FF2B5EF4-FFF2-40B4-BE49-F238E27FC236}">
                <a16:creationId xmlns:a16="http://schemas.microsoft.com/office/drawing/2014/main" id="{95CEA0BD-915F-45DB-944F-319F1F17C6BB}"/>
              </a:ext>
            </a:extLst>
          </p:cNvPr>
          <p:cNvPicPr>
            <a:picLocks noChangeAspect="1"/>
          </p:cNvPicPr>
          <p:nvPr/>
        </p:nvPicPr>
        <p:blipFill>
          <a:blip r:embed="rId2"/>
          <a:stretch>
            <a:fillRect/>
          </a:stretch>
        </p:blipFill>
        <p:spPr>
          <a:xfrm>
            <a:off x="6528932" y="1729139"/>
            <a:ext cx="5603582" cy="3045900"/>
          </a:xfrm>
          <a:prstGeom prst="rect">
            <a:avLst/>
          </a:prstGeom>
        </p:spPr>
      </p:pic>
    </p:spTree>
    <p:extLst>
      <p:ext uri="{BB962C8B-B14F-4D97-AF65-F5344CB8AC3E}">
        <p14:creationId xmlns:p14="http://schemas.microsoft.com/office/powerpoint/2010/main" val="1029432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NAT: Types</a:t>
            </a:r>
            <a:endParaRPr lang="en-GB" dirty="0"/>
          </a:p>
        </p:txBody>
      </p:sp>
      <p:graphicFrame>
        <p:nvGraphicFramePr>
          <p:cNvPr id="6" name="Content Placeholder 3">
            <a:extLst>
              <a:ext uri="{FF2B5EF4-FFF2-40B4-BE49-F238E27FC236}">
                <a16:creationId xmlns:a16="http://schemas.microsoft.com/office/drawing/2014/main" id="{D8660A0A-6E2A-4997-9584-58F05B01C4C7}"/>
              </a:ext>
            </a:extLst>
          </p:cNvPr>
          <p:cNvGraphicFramePr>
            <a:graphicFrameLocks/>
          </p:cNvGraphicFramePr>
          <p:nvPr>
            <p:extLst>
              <p:ext uri="{D42A27DB-BD31-4B8C-83A1-F6EECF244321}">
                <p14:modId xmlns:p14="http://schemas.microsoft.com/office/powerpoint/2010/main" val="2828269531"/>
              </p:ext>
            </p:extLst>
          </p:nvPr>
        </p:nvGraphicFramePr>
        <p:xfrm>
          <a:off x="252643" y="1239814"/>
          <a:ext cx="7091678" cy="4066035"/>
        </p:xfrm>
        <a:graphic>
          <a:graphicData uri="http://schemas.openxmlformats.org/drawingml/2006/table">
            <a:tbl>
              <a:tblPr firstRow="1" bandRow="1">
                <a:tableStyleId>{5C22544A-7EE6-4342-B048-85BDC9FD1C3A}</a:tableStyleId>
              </a:tblPr>
              <a:tblGrid>
                <a:gridCol w="3294297">
                  <a:extLst>
                    <a:ext uri="{9D8B030D-6E8A-4147-A177-3AD203B41FA5}">
                      <a16:colId xmlns:a16="http://schemas.microsoft.com/office/drawing/2014/main" val="3156509146"/>
                    </a:ext>
                  </a:extLst>
                </a:gridCol>
                <a:gridCol w="3797381">
                  <a:extLst>
                    <a:ext uri="{9D8B030D-6E8A-4147-A177-3AD203B41FA5}">
                      <a16:colId xmlns:a16="http://schemas.microsoft.com/office/drawing/2014/main" val="20002"/>
                    </a:ext>
                  </a:extLst>
                </a:gridCol>
              </a:tblGrid>
              <a:tr h="477912">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400" dirty="0"/>
                        <a:t>NAT (Static &amp; Dynamic)</a:t>
                      </a:r>
                    </a:p>
                  </a:txBody>
                  <a:tcPr marL="68580" marR="68580" marT="34290" marB="34290" anchor="ctr"/>
                </a:tc>
                <a:tc>
                  <a:txBody>
                    <a:bodyPr/>
                    <a:lstStyle/>
                    <a:p>
                      <a:pPr algn="ctr"/>
                      <a:r>
                        <a:rPr lang="en-US" sz="1400" dirty="0"/>
                        <a:t>PAT</a:t>
                      </a:r>
                    </a:p>
                  </a:txBody>
                  <a:tcPr marL="68580" marR="68580" marT="34290" marB="34290" anchor="ctr"/>
                </a:tc>
                <a:extLst>
                  <a:ext uri="{0D108BD9-81ED-4DB2-BD59-A6C34878D82A}">
                    <a16:rowId xmlns:a16="http://schemas.microsoft.com/office/drawing/2014/main" val="10000"/>
                  </a:ext>
                </a:extLst>
              </a:tr>
              <a:tr h="906092">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800" dirty="0"/>
                        <a:t>One-to-one mapping between Inside Local and Inside Global addresses.</a:t>
                      </a:r>
                    </a:p>
                  </a:txBody>
                  <a:tcPr marL="68580" marR="68580" marT="34290" marB="34290" anchor="ctr"/>
                </a:tc>
                <a:tc>
                  <a:txBody>
                    <a:bodyPr/>
                    <a:lstStyle/>
                    <a:p>
                      <a:pPr algn="just"/>
                      <a:r>
                        <a:rPr lang="en-US" sz="1800" dirty="0"/>
                        <a:t>One Inside Global address can be mapped to many Inside Local addresses.</a:t>
                      </a:r>
                    </a:p>
                  </a:txBody>
                  <a:tcPr marL="68580" marR="68580" marT="34290" marB="34290" anchor="ctr"/>
                </a:tc>
                <a:extLst>
                  <a:ext uri="{0D108BD9-81ED-4DB2-BD59-A6C34878D82A}">
                    <a16:rowId xmlns:a16="http://schemas.microsoft.com/office/drawing/2014/main" val="10001"/>
                  </a:ext>
                </a:extLst>
              </a:tr>
              <a:tr h="1208122">
                <a:tc>
                  <a:txBody>
                    <a:bodyPr/>
                    <a:lstStyle/>
                    <a:p>
                      <a:pPr algn="just"/>
                      <a:r>
                        <a:rPr lang="en-US" sz="1800" dirty="0"/>
                        <a:t>Uses only IPv4 addresses in translation process.</a:t>
                      </a:r>
                    </a:p>
                  </a:txBody>
                  <a:tcPr anchor="ctr"/>
                </a:tc>
                <a:tc>
                  <a:txBody>
                    <a:bodyPr/>
                    <a:lstStyle/>
                    <a:p>
                      <a:pPr algn="just"/>
                      <a:r>
                        <a:rPr lang="en-US" sz="1800" dirty="0"/>
                        <a:t>Uses IPv4 addresses and TCP or UDP source port numbers in translation process.</a:t>
                      </a:r>
                    </a:p>
                  </a:txBody>
                  <a:tcPr anchor="ctr"/>
                </a:tc>
                <a:extLst>
                  <a:ext uri="{0D108BD9-81ED-4DB2-BD59-A6C34878D82A}">
                    <a16:rowId xmlns:a16="http://schemas.microsoft.com/office/drawing/2014/main" val="10006"/>
                  </a:ext>
                </a:extLst>
              </a:tr>
              <a:tr h="1473909">
                <a:tc>
                  <a:txBody>
                    <a:bodyPr/>
                    <a:lstStyle/>
                    <a:p>
                      <a:pPr algn="just"/>
                      <a:r>
                        <a:rPr lang="en-US" sz="1800" dirty="0"/>
                        <a:t>A unique Inside Global address is required for each inside host accessing the outside network.</a:t>
                      </a:r>
                    </a:p>
                  </a:txBody>
                  <a:tcPr anchor="ctr"/>
                </a:tc>
                <a:tc>
                  <a:txBody>
                    <a:bodyPr/>
                    <a:lstStyle/>
                    <a:p>
                      <a:pPr algn="just"/>
                      <a:r>
                        <a:rPr lang="en-US" sz="1800" dirty="0"/>
                        <a:t>A single unique Inside Global address can be shared by many inside hosts accessing the outside network.</a:t>
                      </a:r>
                    </a:p>
                  </a:txBody>
                  <a:tcPr anchor="ctr"/>
                </a:tc>
                <a:extLst>
                  <a:ext uri="{0D108BD9-81ED-4DB2-BD59-A6C34878D82A}">
                    <a16:rowId xmlns:a16="http://schemas.microsoft.com/office/drawing/2014/main" val="10008"/>
                  </a:ext>
                </a:extLst>
              </a:tr>
            </a:tbl>
          </a:graphicData>
        </a:graphic>
      </p:graphicFrame>
      <p:sp>
        <p:nvSpPr>
          <p:cNvPr id="7" name="Content Placeholder 3">
            <a:extLst>
              <a:ext uri="{FF2B5EF4-FFF2-40B4-BE49-F238E27FC236}">
                <a16:creationId xmlns:a16="http://schemas.microsoft.com/office/drawing/2014/main" id="{50693879-5816-3444-9D50-A12F1F37F5DE}"/>
              </a:ext>
            </a:extLst>
          </p:cNvPr>
          <p:cNvSpPr>
            <a:spLocks noGrp="1"/>
          </p:cNvSpPr>
          <p:nvPr>
            <p:ph idx="1"/>
          </p:nvPr>
        </p:nvSpPr>
        <p:spPr>
          <a:xfrm>
            <a:off x="7607391" y="1239815"/>
            <a:ext cx="4256512" cy="350194"/>
          </a:xfrm>
        </p:spPr>
        <p:txBody>
          <a:bodyPr>
            <a:normAutofit fontScale="92500"/>
          </a:bodyPr>
          <a:lstStyle/>
          <a:p>
            <a:pPr marL="0" indent="0" algn="l">
              <a:buNone/>
            </a:pPr>
            <a:r>
              <a:rPr lang="en-US" sz="1600" i="1" dirty="0">
                <a:solidFill>
                  <a:srgbClr val="000000"/>
                </a:solidFill>
              </a:rPr>
              <a:t>Summary of the differences between NAT and PAT.</a:t>
            </a:r>
            <a:endParaRPr lang="en-US" sz="1400" i="1" dirty="0">
              <a:solidFill>
                <a:srgbClr val="000000"/>
              </a:solidFill>
            </a:endParaRPr>
          </a:p>
        </p:txBody>
      </p:sp>
      <p:graphicFrame>
        <p:nvGraphicFramePr>
          <p:cNvPr id="8" name="Content Placeholder 3">
            <a:extLst>
              <a:ext uri="{FF2B5EF4-FFF2-40B4-BE49-F238E27FC236}">
                <a16:creationId xmlns:a16="http://schemas.microsoft.com/office/drawing/2014/main" id="{4CC75CEC-45C9-4653-899A-51999B23A46A}"/>
              </a:ext>
            </a:extLst>
          </p:cNvPr>
          <p:cNvGraphicFramePr>
            <a:graphicFrameLocks/>
          </p:cNvGraphicFramePr>
          <p:nvPr/>
        </p:nvGraphicFramePr>
        <p:xfrm>
          <a:off x="7652977" y="2195992"/>
          <a:ext cx="4007079" cy="652218"/>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01434">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350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a:t>
                      </a:r>
                    </a:p>
                  </a:txBody>
                  <a:tcPr marL="68580" marR="68580" marT="34290" marB="34290" anchor="ctr"/>
                </a:tc>
                <a:tc>
                  <a:txBody>
                    <a:bodyPr/>
                    <a:lstStyle/>
                    <a:p>
                      <a:r>
                        <a:rPr lang="en-US" sz="1100" dirty="0"/>
                        <a:t>192.168.10.10</a:t>
                      </a:r>
                    </a:p>
                  </a:txBody>
                  <a:tcPr marL="68580" marR="68580" marT="34290" marB="34290" anchor="ctr"/>
                </a:tc>
                <a:extLst>
                  <a:ext uri="{0D108BD9-81ED-4DB2-BD59-A6C34878D82A}">
                    <a16:rowId xmlns:a16="http://schemas.microsoft.com/office/drawing/2014/main" val="10001"/>
                  </a:ext>
                </a:extLst>
              </a:tr>
            </a:tbl>
          </a:graphicData>
        </a:graphic>
      </p:graphicFrame>
      <p:graphicFrame>
        <p:nvGraphicFramePr>
          <p:cNvPr id="9" name="Content Placeholder 3">
            <a:extLst>
              <a:ext uri="{FF2B5EF4-FFF2-40B4-BE49-F238E27FC236}">
                <a16:creationId xmlns:a16="http://schemas.microsoft.com/office/drawing/2014/main" id="{B0216FFA-3DE9-4BB7-AEB8-D90808DCBBDF}"/>
              </a:ext>
            </a:extLst>
          </p:cNvPr>
          <p:cNvGraphicFramePr>
            <a:graphicFrameLocks/>
          </p:cNvGraphicFramePr>
          <p:nvPr/>
        </p:nvGraphicFramePr>
        <p:xfrm>
          <a:off x="7652977" y="3849799"/>
          <a:ext cx="4007079" cy="756192"/>
        </p:xfrm>
        <a:graphic>
          <a:graphicData uri="http://schemas.openxmlformats.org/drawingml/2006/table">
            <a:tbl>
              <a:tblPr firstRow="1" bandRow="1">
                <a:tableStyleId>{5C22544A-7EE6-4342-B048-85BDC9FD1C3A}</a:tableStyleId>
              </a:tblPr>
              <a:tblGrid>
                <a:gridCol w="2005085">
                  <a:extLst>
                    <a:ext uri="{9D8B030D-6E8A-4147-A177-3AD203B41FA5}">
                      <a16:colId xmlns:a16="http://schemas.microsoft.com/office/drawing/2014/main" val="3156509146"/>
                    </a:ext>
                  </a:extLst>
                </a:gridCol>
                <a:gridCol w="2001994">
                  <a:extLst>
                    <a:ext uri="{9D8B030D-6E8A-4147-A177-3AD203B41FA5}">
                      <a16:colId xmlns:a16="http://schemas.microsoft.com/office/drawing/2014/main" val="20002"/>
                    </a:ext>
                  </a:extLst>
                </a:gridCol>
              </a:tblGrid>
              <a:tr h="349487">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US" sz="1100" dirty="0"/>
                        <a:t>Inside Global Address</a:t>
                      </a:r>
                    </a:p>
                  </a:txBody>
                  <a:tcPr marL="68580" marR="68580" marT="34290" marB="34290" anchor="ctr"/>
                </a:tc>
                <a:tc>
                  <a:txBody>
                    <a:bodyPr/>
                    <a:lstStyle/>
                    <a:p>
                      <a:r>
                        <a:rPr lang="en-US" sz="1100" dirty="0"/>
                        <a:t>Inside Local Address</a:t>
                      </a:r>
                    </a:p>
                  </a:txBody>
                  <a:tcPr marL="68580" marR="68580" marT="34290" marB="34290" anchor="ctr"/>
                </a:tc>
                <a:extLst>
                  <a:ext uri="{0D108BD9-81ED-4DB2-BD59-A6C34878D82A}">
                    <a16:rowId xmlns:a16="http://schemas.microsoft.com/office/drawing/2014/main" val="10000"/>
                  </a:ext>
                </a:extLst>
              </a:tr>
              <a:tr h="4067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t>209.165.200.226:2031</a:t>
                      </a:r>
                    </a:p>
                  </a:txBody>
                  <a:tcPr marL="68580" marR="68580" marT="34290" marB="34290" anchor="ctr"/>
                </a:tc>
                <a:tc>
                  <a:txBody>
                    <a:bodyPr/>
                    <a:lstStyle/>
                    <a:p>
                      <a:r>
                        <a:rPr lang="en-US" sz="1100" dirty="0"/>
                        <a:t>192.168.10.10:2031</a:t>
                      </a:r>
                    </a:p>
                  </a:txBody>
                  <a:tcPr marL="68580" marR="68580" marT="34290" marB="34290" anchor="ctr"/>
                </a:tc>
                <a:extLst>
                  <a:ext uri="{0D108BD9-81ED-4DB2-BD59-A6C34878D82A}">
                    <a16:rowId xmlns:a16="http://schemas.microsoft.com/office/drawing/2014/main" val="10001"/>
                  </a:ext>
                </a:extLst>
              </a:tr>
            </a:tbl>
          </a:graphicData>
        </a:graphic>
      </p:graphicFrame>
      <p:sp>
        <p:nvSpPr>
          <p:cNvPr id="10" name="Rectangle 9"/>
          <p:cNvSpPr/>
          <p:nvPr/>
        </p:nvSpPr>
        <p:spPr>
          <a:xfrm>
            <a:off x="7607391" y="4659518"/>
            <a:ext cx="4273985" cy="646331"/>
          </a:xfrm>
          <a:prstGeom prst="rect">
            <a:avLst/>
          </a:prstGeom>
        </p:spPr>
        <p:txBody>
          <a:bodyPr wrap="square">
            <a:spAutoFit/>
          </a:bodyPr>
          <a:lstStyle/>
          <a:p>
            <a:r>
              <a:rPr lang="en-US" b="1" dirty="0">
                <a:solidFill>
                  <a:srgbClr val="000000"/>
                </a:solidFill>
              </a:rPr>
              <a:t>PAT</a:t>
            </a:r>
            <a:r>
              <a:rPr lang="en-US" dirty="0">
                <a:solidFill>
                  <a:srgbClr val="000000"/>
                </a:solidFill>
              </a:rPr>
              <a:t> - PAT modifies both the IPv4 address and the port number.</a:t>
            </a:r>
          </a:p>
        </p:txBody>
      </p:sp>
      <p:sp>
        <p:nvSpPr>
          <p:cNvPr id="11" name="Rectangle 10"/>
          <p:cNvSpPr/>
          <p:nvPr/>
        </p:nvSpPr>
        <p:spPr>
          <a:xfrm>
            <a:off x="7577743" y="2910561"/>
            <a:ext cx="4004658" cy="369332"/>
          </a:xfrm>
          <a:prstGeom prst="rect">
            <a:avLst/>
          </a:prstGeom>
        </p:spPr>
        <p:txBody>
          <a:bodyPr wrap="square">
            <a:spAutoFit/>
          </a:bodyPr>
          <a:lstStyle/>
          <a:p>
            <a:r>
              <a:rPr lang="en-US" b="1" dirty="0">
                <a:solidFill>
                  <a:srgbClr val="000000"/>
                </a:solidFill>
              </a:rPr>
              <a:t>NAT</a:t>
            </a:r>
            <a:r>
              <a:rPr lang="en-US" dirty="0">
                <a:solidFill>
                  <a:srgbClr val="000000"/>
                </a:solidFill>
              </a:rPr>
              <a:t> - Only modifies the IPv4 addresses</a:t>
            </a:r>
          </a:p>
        </p:txBody>
      </p:sp>
    </p:spTree>
    <p:extLst>
      <p:ext uri="{BB962C8B-B14F-4D97-AF65-F5344CB8AC3E}">
        <p14:creationId xmlns:p14="http://schemas.microsoft.com/office/powerpoint/2010/main" val="1023661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1F96F-C0FC-8E4C-6EF8-7CF95D2824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EDF7B0-0AB4-4E79-5525-7A112BADD841}"/>
              </a:ext>
            </a:extLst>
          </p:cNvPr>
          <p:cNvSpPr>
            <a:spLocks noGrp="1"/>
          </p:cNvSpPr>
          <p:nvPr>
            <p:ph type="title"/>
          </p:nvPr>
        </p:nvSpPr>
        <p:spPr/>
        <p:txBody>
          <a:bodyPr/>
          <a:lstStyle/>
          <a:p>
            <a:r>
              <a:rPr lang="en-GB" dirty="0">
                <a:solidFill>
                  <a:schemeClr val="accent1">
                    <a:lumMod val="50000"/>
                  </a:schemeClr>
                </a:solidFill>
              </a:rPr>
              <a:t>Cisco CLI Configurations </a:t>
            </a:r>
            <a:r>
              <a:rPr lang="en-GB">
                <a:solidFill>
                  <a:schemeClr val="accent1">
                    <a:lumMod val="50000"/>
                  </a:schemeClr>
                </a:solidFill>
              </a:rPr>
              <a:t>(Optional)</a:t>
            </a:r>
            <a:endParaRPr lang="en-GB" dirty="0"/>
          </a:p>
        </p:txBody>
      </p:sp>
      <p:sp>
        <p:nvSpPr>
          <p:cNvPr id="3" name="Content Placeholder 2">
            <a:extLst>
              <a:ext uri="{FF2B5EF4-FFF2-40B4-BE49-F238E27FC236}">
                <a16:creationId xmlns:a16="http://schemas.microsoft.com/office/drawing/2014/main" id="{177DA80D-1E14-CCF4-C7C8-1CF8DBE8DC3A}"/>
              </a:ext>
            </a:extLst>
          </p:cNvPr>
          <p:cNvSpPr>
            <a:spLocks noGrp="1"/>
          </p:cNvSpPr>
          <p:nvPr>
            <p:ph idx="1"/>
          </p:nvPr>
        </p:nvSpPr>
        <p:spPr>
          <a:xfrm>
            <a:off x="609600" y="1600200"/>
            <a:ext cx="10972800" cy="4014331"/>
          </a:xfrm>
        </p:spPr>
        <p:txBody>
          <a:bodyPr>
            <a:normAutofit/>
          </a:bodyPr>
          <a:lstStyle/>
          <a:p>
            <a:pPr marL="0" indent="0" fontAlgn="ctr">
              <a:buNone/>
            </a:pPr>
            <a:endParaRPr lang="en-US" dirty="0"/>
          </a:p>
        </p:txBody>
      </p:sp>
    </p:spTree>
    <p:extLst>
      <p:ext uri="{BB962C8B-B14F-4D97-AF65-F5344CB8AC3E}">
        <p14:creationId xmlns:p14="http://schemas.microsoft.com/office/powerpoint/2010/main" val="3045158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2000" dirty="0">
                <a:solidFill>
                  <a:srgbClr val="000000"/>
                </a:solidFill>
              </a:rPr>
              <a:t>Static NAT is a one-to-one mapping between an inside address and an outside address. </a:t>
            </a:r>
          </a:p>
          <a:p>
            <a:pPr algn="just">
              <a:buFont typeface="Wingdings" panose="05000000000000000000" pitchFamily="2" charset="2"/>
              <a:buChar char="§"/>
            </a:pPr>
            <a:r>
              <a:rPr lang="en-US" sz="2000" dirty="0">
                <a:solidFill>
                  <a:srgbClr val="000000"/>
                </a:solidFill>
              </a:rPr>
              <a:t>Static NAT allows external devices to initiate connections to internal devices using the statically assigned public address. </a:t>
            </a:r>
          </a:p>
          <a:p>
            <a:pPr algn="just">
              <a:buFont typeface="Wingdings" panose="05000000000000000000" pitchFamily="2" charset="2"/>
              <a:buChar char="§"/>
            </a:pPr>
            <a:r>
              <a:rPr lang="en-US" sz="2000" dirty="0">
                <a:solidFill>
                  <a:srgbClr val="000000"/>
                </a:solidFill>
              </a:rPr>
              <a:t>For instance, an internal web server may be mapped to a specific inside global address so that it is accessible from outside networks.</a:t>
            </a:r>
          </a:p>
          <a:p>
            <a:pPr algn="just">
              <a:buFont typeface="Wingdings" panose="05000000000000000000" pitchFamily="2" charset="2"/>
              <a:buChar char="§"/>
            </a:pPr>
            <a:r>
              <a:rPr lang="en-US" sz="1800" dirty="0">
                <a:solidFill>
                  <a:srgbClr val="000000"/>
                </a:solidFill>
              </a:rPr>
              <a:t>There are two basic tasks when configuring static NAT translations:</a:t>
            </a:r>
          </a:p>
          <a:p>
            <a:pPr marL="0" indent="0" algn="just">
              <a:buNone/>
            </a:pPr>
            <a:endParaRPr lang="en-US" sz="1800" b="1" i="1" dirty="0">
              <a:solidFill>
                <a:srgbClr val="000000"/>
              </a:solidFill>
            </a:endParaRPr>
          </a:p>
          <a:p>
            <a:pPr marL="0" indent="0" algn="just">
              <a:buNone/>
            </a:pPr>
            <a:r>
              <a:rPr lang="en-US" sz="1800" b="1" i="1" dirty="0">
                <a:solidFill>
                  <a:srgbClr val="000000"/>
                </a:solidFill>
              </a:rPr>
              <a:t>Step 1 </a:t>
            </a:r>
            <a:r>
              <a:rPr lang="en-US" sz="1800" i="1" dirty="0">
                <a:solidFill>
                  <a:srgbClr val="000000"/>
                </a:solidFill>
              </a:rPr>
              <a:t>- Create a mapping between the inside local address and the inside global addresses using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source static </a:t>
            </a:r>
            <a:r>
              <a:rPr lang="en-US" sz="1800" i="1" dirty="0">
                <a:solidFill>
                  <a:srgbClr val="000000"/>
                </a:solidFill>
              </a:rPr>
              <a:t>command.</a:t>
            </a:r>
          </a:p>
          <a:p>
            <a:pPr marL="0" indent="0" algn="just">
              <a:buNone/>
            </a:pPr>
            <a:r>
              <a:rPr lang="en-US" sz="1800" b="1" i="1" dirty="0">
                <a:solidFill>
                  <a:srgbClr val="000000"/>
                </a:solidFill>
              </a:rPr>
              <a:t>Step 2</a:t>
            </a:r>
            <a:r>
              <a:rPr lang="en-US" sz="1800" i="1" dirty="0">
                <a:solidFill>
                  <a:srgbClr val="000000"/>
                </a:solidFill>
              </a:rPr>
              <a:t> - The interfaces participating in the translation are configured as inside or outside relative to NAT with the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inside </a:t>
            </a:r>
            <a:r>
              <a:rPr lang="en-US" sz="1800" i="1" dirty="0">
                <a:solidFill>
                  <a:srgbClr val="000000"/>
                </a:solidFill>
              </a:rPr>
              <a:t>and </a:t>
            </a:r>
            <a:r>
              <a:rPr lang="en-US" sz="1800" b="1" i="1" dirty="0" err="1">
                <a:solidFill>
                  <a:srgbClr val="000000"/>
                </a:solidFill>
              </a:rPr>
              <a:t>ip</a:t>
            </a:r>
            <a:r>
              <a:rPr lang="en-US" sz="1800" b="1" i="1" dirty="0">
                <a:solidFill>
                  <a:srgbClr val="000000"/>
                </a:solidFill>
              </a:rPr>
              <a:t> </a:t>
            </a:r>
            <a:r>
              <a:rPr lang="en-US" sz="1800" b="1" i="1" dirty="0" err="1">
                <a:solidFill>
                  <a:srgbClr val="000000"/>
                </a:solidFill>
              </a:rPr>
              <a:t>nat</a:t>
            </a:r>
            <a:r>
              <a:rPr lang="en-US" sz="1800" b="1" i="1" dirty="0">
                <a:solidFill>
                  <a:srgbClr val="000000"/>
                </a:solidFill>
              </a:rPr>
              <a:t> outside </a:t>
            </a:r>
            <a:r>
              <a:rPr lang="en-US" sz="1800" i="1" dirty="0">
                <a:solidFill>
                  <a:srgbClr val="000000"/>
                </a:solidFill>
              </a:rPr>
              <a:t>commands.</a:t>
            </a:r>
          </a:p>
          <a:p>
            <a:pPr marL="0" indent="0" algn="just">
              <a:buNone/>
            </a:pPr>
            <a:endParaRPr lang="en-US" sz="1800" dirty="0">
              <a:solidFill>
                <a:srgbClr val="000000"/>
              </a:solidFill>
            </a:endParaRPr>
          </a:p>
          <a:p>
            <a:pPr algn="just">
              <a:buFont typeface="Wingdings" panose="05000000000000000000" pitchFamily="2" charset="2"/>
              <a:buChar char="§"/>
            </a:pPr>
            <a:endParaRPr lang="en-US" sz="1800" dirty="0">
              <a:solidFill>
                <a:srgbClr val="000000"/>
              </a:solidFill>
            </a:endParaRP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sp>
        <p:nvSpPr>
          <p:cNvPr id="7" name="TextBox 6">
            <a:extLst>
              <a:ext uri="{FF2B5EF4-FFF2-40B4-BE49-F238E27FC236}">
                <a16:creationId xmlns:a16="http://schemas.microsoft.com/office/drawing/2014/main" id="{477D55F0-599C-47AB-8CC2-3EC9AC35A522}"/>
              </a:ext>
            </a:extLst>
          </p:cNvPr>
          <p:cNvSpPr txBox="1"/>
          <p:nvPr/>
        </p:nvSpPr>
        <p:spPr>
          <a:xfrm>
            <a:off x="7254226" y="3198491"/>
            <a:ext cx="4882836" cy="1615827"/>
          </a:xfrm>
          <a:prstGeom prst="rect">
            <a:avLst/>
          </a:prstGeom>
          <a:solidFill>
            <a:srgbClr val="000000"/>
          </a:solidFill>
        </p:spPr>
        <p:txBody>
          <a:bodyPr wrap="square" rtlCol="0">
            <a:spAutoFit/>
          </a:bodyPr>
          <a:lstStyle/>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 source static 192.168.10.254 209.165.201.5</a:t>
            </a:r>
          </a:p>
          <a:p>
            <a:r>
              <a:rPr lang="en-US" sz="1100" dirty="0">
                <a:solidFill>
                  <a:schemeClr val="bg1"/>
                </a:solidFill>
                <a:latin typeface="Courier New" panose="02070309020205020404" pitchFamily="49" charset="0"/>
                <a:cs typeface="Courier New" panose="02070309020205020404" pitchFamily="49" charset="0"/>
              </a:rPr>
              <a:t>R2(</a:t>
            </a:r>
            <a:r>
              <a:rPr lang="en-US" sz="1100" dirty="0" err="1">
                <a:solidFill>
                  <a:schemeClr val="bg1"/>
                </a:solidFill>
                <a:latin typeface="Courier New" panose="02070309020205020404" pitchFamily="49" charset="0"/>
                <a:cs typeface="Courier New" panose="02070309020205020404" pitchFamily="49" charset="0"/>
              </a:rPr>
              <a:t>config</a:t>
            </a:r>
            <a:r>
              <a:rPr lang="en-US" sz="1100" dirty="0">
                <a:solidFill>
                  <a:schemeClr val="bg1"/>
                </a:solidFill>
                <a:latin typeface="Courier New" panose="02070309020205020404" pitchFamily="49" charset="0"/>
                <a:cs typeface="Courier New" panose="02070309020205020404" pitchFamily="49" charset="0"/>
              </a:rPr>
              <a:t>)# </a:t>
            </a:r>
            <a:r>
              <a:rPr lang="en-US" sz="1100" b="1" dirty="0">
                <a:solidFill>
                  <a:schemeClr val="bg1"/>
                </a:solidFill>
                <a:latin typeface="Courier New" panose="02070309020205020404" pitchFamily="49" charset="0"/>
                <a:cs typeface="Courier New" panose="02070309020205020404" pitchFamily="49" charset="0"/>
              </a:rPr>
              <a:t>interface serial 0/1/0</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192.168.1.2 255.255.255.252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inside</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exit</a:t>
            </a:r>
          </a:p>
          <a:p>
            <a:r>
              <a:rPr lang="en-US" sz="1100" dirty="0">
                <a:solidFill>
                  <a:schemeClr val="bg1"/>
                </a:solidFill>
                <a:latin typeface="Courier New" panose="02070309020205020404" pitchFamily="49" charset="0"/>
                <a:cs typeface="Courier New" panose="02070309020205020404" pitchFamily="49" charset="0"/>
              </a:rPr>
              <a:t>R2(config)# </a:t>
            </a:r>
            <a:r>
              <a:rPr lang="en-US" sz="1100" b="1" dirty="0">
                <a:solidFill>
                  <a:schemeClr val="bg1"/>
                </a:solidFill>
                <a:latin typeface="Courier New" panose="02070309020205020404" pitchFamily="49" charset="0"/>
                <a:cs typeface="Courier New" panose="02070309020205020404" pitchFamily="49" charset="0"/>
              </a:rPr>
              <a:t>interface serial 0/1/1</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bg1"/>
                </a:solidFill>
                <a:latin typeface="Courier New" panose="02070309020205020404" pitchFamily="49" charset="0"/>
                <a:cs typeface="Courier New" panose="02070309020205020404" pitchFamily="49" charset="0"/>
              </a:rPr>
              <a:t>ip address 209.165.200.1 255.255.255.252</a:t>
            </a:r>
          </a:p>
          <a:p>
            <a:r>
              <a:rPr lang="en-US" sz="1100" dirty="0">
                <a:solidFill>
                  <a:schemeClr val="bg1"/>
                </a:solidFill>
                <a:latin typeface="Courier New" panose="02070309020205020404" pitchFamily="49" charset="0"/>
                <a:cs typeface="Courier New" panose="02070309020205020404" pitchFamily="49" charset="0"/>
              </a:rPr>
              <a:t>R2(config-if)# </a:t>
            </a:r>
            <a:r>
              <a:rPr lang="en-US" sz="1100" b="1" dirty="0">
                <a:solidFill>
                  <a:schemeClr val="accent6">
                    <a:lumMod val="75000"/>
                  </a:schemeClr>
                </a:solidFill>
                <a:latin typeface="Courier New" panose="02070309020205020404" pitchFamily="49" charset="0"/>
                <a:cs typeface="Courier New" panose="02070309020205020404" pitchFamily="49" charset="0"/>
              </a:rPr>
              <a:t>ip nat outside</a:t>
            </a:r>
          </a:p>
        </p:txBody>
      </p:sp>
    </p:spTree>
    <p:extLst>
      <p:ext uri="{BB962C8B-B14F-4D97-AF65-F5344CB8AC3E}">
        <p14:creationId xmlns:p14="http://schemas.microsoft.com/office/powerpoint/2010/main" val="1664929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static NAT translation process between the client and the web server:</a:t>
            </a:r>
          </a:p>
          <a:p>
            <a:pPr marL="914400" lvl="1" indent="-457200" algn="just">
              <a:buFont typeface="+mj-lt"/>
              <a:buAutoNum type="arabicPeriod"/>
            </a:pPr>
            <a:r>
              <a:rPr lang="en-US" sz="1900" dirty="0">
                <a:solidFill>
                  <a:srgbClr val="000000"/>
                </a:solidFill>
              </a:rPr>
              <a:t>The client sends a packet to the web server.</a:t>
            </a:r>
          </a:p>
          <a:p>
            <a:pPr marL="914400" lvl="1" indent="-457200" algn="just">
              <a:buFont typeface="+mj-lt"/>
              <a:buAutoNum type="arabicPeriod"/>
            </a:pPr>
            <a:r>
              <a:rPr lang="en-US" sz="1900" dirty="0">
                <a:solidFill>
                  <a:srgbClr val="000000"/>
                </a:solidFill>
              </a:rPr>
              <a:t>R2 receives packets from the client on its NAT outside interface and checks its NAT table. </a:t>
            </a:r>
          </a:p>
          <a:p>
            <a:pPr marL="914400" lvl="1" indent="-457200" algn="just">
              <a:buFont typeface="+mj-lt"/>
              <a:buAutoNum type="arabicPeriod"/>
            </a:pPr>
            <a:r>
              <a:rPr lang="en-US" sz="1900" dirty="0">
                <a:solidFill>
                  <a:srgbClr val="000000"/>
                </a:solidFill>
              </a:rPr>
              <a:t>R2 translates the inside global address  to the inside local address and forwards the packet towards the web server.</a:t>
            </a:r>
          </a:p>
          <a:p>
            <a:pPr marL="914400" lvl="1" indent="-457200" algn="just">
              <a:buFont typeface="+mj-lt"/>
              <a:buAutoNum type="arabicPeriod"/>
            </a:pPr>
            <a:r>
              <a:rPr lang="en-US" sz="1900" dirty="0">
                <a:solidFill>
                  <a:srgbClr val="000000"/>
                </a:solidFill>
              </a:rPr>
              <a:t>The web server receives the packet and responds to the client using its inside local address.</a:t>
            </a:r>
          </a:p>
          <a:p>
            <a:pPr marL="914400" lvl="1" indent="-457200" algn="just">
              <a:buFont typeface="+mj-lt"/>
              <a:buAutoNum type="arabicPeriod"/>
            </a:pPr>
            <a:r>
              <a:rPr lang="en-US" sz="1900" b="1" dirty="0">
                <a:solidFill>
                  <a:srgbClr val="000000"/>
                </a:solidFill>
              </a:rPr>
              <a:t>(a)</a:t>
            </a:r>
            <a:r>
              <a:rPr lang="en-US" sz="1900" dirty="0">
                <a:solidFill>
                  <a:srgbClr val="000000"/>
                </a:solidFill>
              </a:rPr>
              <a:t> R2 receives the packet from the web server on its NAT inside interface with source address of the inside local address of the web server and (b) translates the source address to the inside global address. </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Tree>
    <p:extLst>
      <p:ext uri="{BB962C8B-B14F-4D97-AF65-F5344CB8AC3E}">
        <p14:creationId xmlns:p14="http://schemas.microsoft.com/office/powerpoint/2010/main" val="3669674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1900" b="1" i="1" dirty="0">
                <a:solidFill>
                  <a:srgbClr val="000000"/>
                </a:solidFill>
              </a:rPr>
              <a:t>Verify the static NAT translation process between the client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lvl="1" algn="just">
              <a:buFont typeface="Wingdings" panose="05000000000000000000" pitchFamily="2" charset="2"/>
              <a:buChar char="§"/>
            </a:pPr>
            <a:r>
              <a:rPr lang="en-US" sz="1900" dirty="0">
                <a:solidFill>
                  <a:srgbClr val="000000"/>
                </a:solidFill>
              </a:rPr>
              <a:t>This command shows active NAT translations. </a:t>
            </a:r>
          </a:p>
          <a:p>
            <a:pPr lvl="1" algn="just">
              <a:buFont typeface="Wingdings" panose="05000000000000000000" pitchFamily="2" charset="2"/>
              <a:buChar char="§"/>
            </a:pPr>
            <a:r>
              <a:rPr lang="en-US" sz="1900" dirty="0">
                <a:solidFill>
                  <a:srgbClr val="000000"/>
                </a:solidFill>
              </a:rPr>
              <a:t>Because the example is a static NAT configuration, the translation is always present in the NAT table regardless of any active communications.</a:t>
            </a:r>
          </a:p>
          <a:p>
            <a:pPr lvl="1" algn="just">
              <a:buFont typeface="Wingdings" panose="05000000000000000000" pitchFamily="2" charset="2"/>
              <a:buChar char="§"/>
            </a:pPr>
            <a:r>
              <a:rPr lang="en-US" sz="1900" dirty="0">
                <a:solidFill>
                  <a:srgbClr val="000000"/>
                </a:solidFill>
              </a:rPr>
              <a:t>If the command is issued during an active session, the output also indicates the address of the outside device.</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7" name="TextBox 6">
            <a:extLst>
              <a:ext uri="{FF2B5EF4-FFF2-40B4-BE49-F238E27FC236}">
                <a16:creationId xmlns:a16="http://schemas.microsoft.com/office/drawing/2014/main" id="{273F9887-658E-40D2-A4F9-AF10A096AAD3}"/>
              </a:ext>
            </a:extLst>
          </p:cNvPr>
          <p:cNvSpPr txBox="1"/>
          <p:nvPr/>
        </p:nvSpPr>
        <p:spPr>
          <a:xfrm>
            <a:off x="267913" y="4008062"/>
            <a:ext cx="6860912" cy="73866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1</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
        <p:nvSpPr>
          <p:cNvPr id="9" name="TextBox 8">
            <a:extLst>
              <a:ext uri="{FF2B5EF4-FFF2-40B4-BE49-F238E27FC236}">
                <a16:creationId xmlns:a16="http://schemas.microsoft.com/office/drawing/2014/main" id="{78AD0EEB-FD03-47DE-A7E4-FE736DEF6604}"/>
              </a:ext>
            </a:extLst>
          </p:cNvPr>
          <p:cNvSpPr txBox="1"/>
          <p:nvPr/>
        </p:nvSpPr>
        <p:spPr>
          <a:xfrm>
            <a:off x="267913" y="4817581"/>
            <a:ext cx="6860912" cy="900246"/>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translations</a:t>
            </a:r>
          </a:p>
          <a:p>
            <a:r>
              <a:rPr lang="en-US" sz="105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1050" dirty="0">
                <a:solidFill>
                  <a:schemeClr val="bg1"/>
                </a:solidFill>
                <a:latin typeface="Courier New" panose="02070309020205020404" pitchFamily="49" charset="0"/>
                <a:cs typeface="Courier New" panose="02070309020205020404" pitchFamily="49" charset="0"/>
              </a:rPr>
              <a:t>tcp  209.165.201.5       192.168.10.254      209.165.200.254       209.165.200.254</a:t>
            </a:r>
          </a:p>
          <a:p>
            <a:r>
              <a:rPr lang="en-US" sz="1050" dirty="0">
                <a:solidFill>
                  <a:schemeClr val="bg1"/>
                </a:solidFill>
                <a:latin typeface="Courier New" panose="02070309020205020404" pitchFamily="49" charset="0"/>
                <a:cs typeface="Courier New" panose="02070309020205020404" pitchFamily="49" charset="0"/>
              </a:rPr>
              <a:t>---  209.165.201.5       192.168.10.254        ---                   ---</a:t>
            </a:r>
          </a:p>
          <a:p>
            <a:r>
              <a:rPr lang="en-US" sz="1050" dirty="0">
                <a:solidFill>
                  <a:schemeClr val="bg1"/>
                </a:solidFill>
                <a:latin typeface="Courier New" panose="02070309020205020404" pitchFamily="49" charset="0"/>
                <a:cs typeface="Courier New" panose="02070309020205020404" pitchFamily="49" charset="0"/>
              </a:rPr>
              <a:t>Total number of translations: 2</a:t>
            </a:r>
            <a:endParaRPr lang="en-US" sz="105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516477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Static NAT</a:t>
            </a:r>
            <a:endParaRPr lang="en-GB" dirty="0"/>
          </a:p>
        </p:txBody>
      </p:sp>
      <p:sp>
        <p:nvSpPr>
          <p:cNvPr id="3" name="Content Placeholder 2"/>
          <p:cNvSpPr>
            <a:spLocks noGrp="1"/>
          </p:cNvSpPr>
          <p:nvPr>
            <p:ph idx="1"/>
          </p:nvPr>
        </p:nvSpPr>
        <p:spPr>
          <a:xfrm>
            <a:off x="267913" y="1244925"/>
            <a:ext cx="7029814" cy="2692282"/>
          </a:xfrm>
        </p:spPr>
        <p:txBody>
          <a:bodyPr>
            <a:noAutofit/>
          </a:bodyPr>
          <a:lstStyle/>
          <a:p>
            <a:pPr algn="just">
              <a:buFont typeface="Wingdings" panose="05000000000000000000" pitchFamily="2" charset="2"/>
              <a:buChar char="§"/>
            </a:pPr>
            <a:r>
              <a:rPr lang="en-US" sz="2000" dirty="0">
                <a:solidFill>
                  <a:srgbClr val="000000"/>
                </a:solidFill>
              </a:rPr>
              <a:t>Another useful command is </a:t>
            </a:r>
            <a:r>
              <a:rPr lang="en-US" sz="2000" b="1" i="1" dirty="0">
                <a:solidFill>
                  <a:srgbClr val="FF0000"/>
                </a:solidFill>
              </a:rPr>
              <a:t>show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b="1" dirty="0">
                <a:solidFill>
                  <a:srgbClr val="000000"/>
                </a:solidFill>
              </a:rPr>
              <a:t>.</a:t>
            </a:r>
          </a:p>
          <a:p>
            <a:pPr algn="just">
              <a:buFont typeface="Wingdings" panose="05000000000000000000" pitchFamily="2" charset="2"/>
              <a:buChar char="§"/>
            </a:pPr>
            <a:r>
              <a:rPr lang="en-US" sz="2000" dirty="0">
                <a:solidFill>
                  <a:srgbClr val="000000"/>
                </a:solidFill>
              </a:rPr>
              <a:t>It displays information about the total number of active translations, NAT configuration parameters, the number of addresses in the pool, and the number of addresses that have been allocated.</a:t>
            </a:r>
          </a:p>
          <a:p>
            <a:pPr algn="just">
              <a:buFont typeface="Wingdings" panose="05000000000000000000" pitchFamily="2" charset="2"/>
              <a:buChar char="§"/>
            </a:pPr>
            <a:r>
              <a:rPr lang="en-US" sz="2000" dirty="0">
                <a:solidFill>
                  <a:srgbClr val="000000"/>
                </a:solidFill>
              </a:rPr>
              <a:t>To verify that the NAT translation is working, it is best to clear statistics from any past translations using the </a:t>
            </a:r>
            <a:r>
              <a:rPr lang="en-US" sz="2000" b="1" i="1" dirty="0">
                <a:solidFill>
                  <a:srgbClr val="FF0000"/>
                </a:solidFill>
              </a:rPr>
              <a:t>clear </a:t>
            </a:r>
            <a:r>
              <a:rPr lang="en-US" sz="2000" b="1" i="1" dirty="0" err="1">
                <a:solidFill>
                  <a:srgbClr val="FF0000"/>
                </a:solidFill>
              </a:rPr>
              <a:t>ip</a:t>
            </a:r>
            <a:r>
              <a:rPr lang="en-US" sz="2000" b="1" i="1" dirty="0">
                <a:solidFill>
                  <a:srgbClr val="FF0000"/>
                </a:solidFill>
              </a:rPr>
              <a:t> </a:t>
            </a:r>
            <a:r>
              <a:rPr lang="en-US" sz="2000" b="1" i="1" dirty="0" err="1">
                <a:solidFill>
                  <a:srgbClr val="FF0000"/>
                </a:solidFill>
              </a:rPr>
              <a:t>nat</a:t>
            </a:r>
            <a:r>
              <a:rPr lang="en-US" sz="2000" b="1" i="1" dirty="0">
                <a:solidFill>
                  <a:srgbClr val="FF0000"/>
                </a:solidFill>
              </a:rPr>
              <a:t> statistics</a:t>
            </a:r>
            <a:r>
              <a:rPr lang="en-US" sz="2000" dirty="0">
                <a:solidFill>
                  <a:srgbClr val="000000"/>
                </a:solidFill>
              </a:rPr>
              <a:t> command before testing.</a:t>
            </a:r>
          </a:p>
        </p:txBody>
      </p:sp>
      <p:pic>
        <p:nvPicPr>
          <p:cNvPr id="6" name="Picture 5">
            <a:extLst>
              <a:ext uri="{FF2B5EF4-FFF2-40B4-BE49-F238E27FC236}">
                <a16:creationId xmlns:a16="http://schemas.microsoft.com/office/drawing/2014/main" id="{5603F9AA-EF4E-4334-898A-B492770E997E}"/>
              </a:ext>
            </a:extLst>
          </p:cNvPr>
          <p:cNvPicPr>
            <a:picLocks noChangeAspect="1"/>
          </p:cNvPicPr>
          <p:nvPr/>
        </p:nvPicPr>
        <p:blipFill>
          <a:blip r:embed="rId2"/>
          <a:stretch>
            <a:fillRect/>
          </a:stretch>
        </p:blipFill>
        <p:spPr>
          <a:xfrm>
            <a:off x="7254226" y="1348921"/>
            <a:ext cx="4758374" cy="1849571"/>
          </a:xfrm>
          <a:prstGeom prst="rect">
            <a:avLst/>
          </a:prstGeom>
        </p:spPr>
      </p:pic>
      <p:pic>
        <p:nvPicPr>
          <p:cNvPr id="8" name="Picture 7">
            <a:extLst>
              <a:ext uri="{FF2B5EF4-FFF2-40B4-BE49-F238E27FC236}">
                <a16:creationId xmlns:a16="http://schemas.microsoft.com/office/drawing/2014/main" id="{FF590F7B-7C1D-4A18-825C-640351652AAC}"/>
              </a:ext>
            </a:extLst>
          </p:cNvPr>
          <p:cNvPicPr>
            <a:picLocks noChangeAspect="1"/>
          </p:cNvPicPr>
          <p:nvPr/>
        </p:nvPicPr>
        <p:blipFill rotWithShape="1">
          <a:blip r:embed="rId3"/>
          <a:srcRect t="30549"/>
          <a:stretch/>
        </p:blipFill>
        <p:spPr>
          <a:xfrm>
            <a:off x="7185267" y="3115947"/>
            <a:ext cx="4606346" cy="1898692"/>
          </a:xfrm>
          <a:prstGeom prst="rect">
            <a:avLst/>
          </a:prstGeom>
        </p:spPr>
      </p:pic>
      <p:sp>
        <p:nvSpPr>
          <p:cNvPr id="10" name="TextBox 9">
            <a:extLst>
              <a:ext uri="{FF2B5EF4-FFF2-40B4-BE49-F238E27FC236}">
                <a16:creationId xmlns:a16="http://schemas.microsoft.com/office/drawing/2014/main" id="{273F9887-658E-40D2-A4F9-AF10A096AAD3}"/>
              </a:ext>
            </a:extLst>
          </p:cNvPr>
          <p:cNvSpPr txBox="1"/>
          <p:nvPr/>
        </p:nvSpPr>
        <p:spPr>
          <a:xfrm>
            <a:off x="267913" y="3937207"/>
            <a:ext cx="6986313" cy="1569660"/>
          </a:xfrm>
          <a:prstGeom prst="rect">
            <a:avLst/>
          </a:prstGeom>
          <a:solidFill>
            <a:srgbClr val="000000"/>
          </a:solidFill>
        </p:spPr>
        <p:txBody>
          <a:bodyPr wrap="square" rtlCol="0">
            <a:spAutoFit/>
          </a:bodyPr>
          <a:lstStyle/>
          <a:p>
            <a:r>
              <a:rPr lang="en-US" sz="1200" dirty="0">
                <a:solidFill>
                  <a:schemeClr val="bg1"/>
                </a:solidFill>
                <a:latin typeface="Courier New" panose="02070309020205020404" pitchFamily="49" charset="0"/>
                <a:cs typeface="Courier New" panose="02070309020205020404" pitchFamily="49" charset="0"/>
              </a:rPr>
              <a:t>R2# </a:t>
            </a:r>
            <a:r>
              <a:rPr lang="en-US" sz="1200" b="1" dirty="0">
                <a:solidFill>
                  <a:schemeClr val="bg1"/>
                </a:solidFill>
                <a:latin typeface="Courier New" panose="02070309020205020404" pitchFamily="49" charset="0"/>
                <a:cs typeface="Courier New" panose="02070309020205020404" pitchFamily="49" charset="0"/>
              </a:rPr>
              <a:t>show ip nat statistics</a:t>
            </a:r>
          </a:p>
          <a:p>
            <a:r>
              <a:rPr lang="en-US" sz="1200" dirty="0">
                <a:solidFill>
                  <a:schemeClr val="bg1"/>
                </a:solidFill>
                <a:latin typeface="Courier New" panose="02070309020205020404" pitchFamily="49" charset="0"/>
                <a:cs typeface="Courier New" panose="02070309020205020404" pitchFamily="49" charset="0"/>
              </a:rPr>
              <a:t>Total active translations: 1 (1 static, 0 dynamic; 0 extended)</a:t>
            </a:r>
          </a:p>
          <a:p>
            <a:r>
              <a:rPr lang="en-US" sz="1200" dirty="0">
                <a:solidFill>
                  <a:schemeClr val="bg1"/>
                </a:solidFill>
                <a:latin typeface="Courier New" panose="02070309020205020404" pitchFamily="49" charset="0"/>
                <a:cs typeface="Courier New" panose="02070309020205020404" pitchFamily="49" charset="0"/>
              </a:rPr>
              <a:t>Outside interfaces:</a:t>
            </a:r>
          </a:p>
          <a:p>
            <a:r>
              <a:rPr lang="en-US" sz="1200" dirty="0">
                <a:solidFill>
                  <a:schemeClr val="bg1"/>
                </a:solidFill>
                <a:latin typeface="Courier New" panose="02070309020205020404" pitchFamily="49" charset="0"/>
                <a:cs typeface="Courier New" panose="02070309020205020404" pitchFamily="49" charset="0"/>
              </a:rPr>
              <a:t>  Serial0/1/1</a:t>
            </a:r>
          </a:p>
          <a:p>
            <a:r>
              <a:rPr lang="en-US" sz="1200" dirty="0">
                <a:solidFill>
                  <a:schemeClr val="bg1"/>
                </a:solidFill>
                <a:latin typeface="Courier New" panose="02070309020205020404" pitchFamily="49" charset="0"/>
                <a:cs typeface="Courier New" panose="02070309020205020404" pitchFamily="49" charset="0"/>
              </a:rPr>
              <a:t>Inside interfaces:</a:t>
            </a:r>
          </a:p>
          <a:p>
            <a:r>
              <a:rPr lang="en-US" sz="1200" dirty="0">
                <a:solidFill>
                  <a:schemeClr val="bg1"/>
                </a:solidFill>
                <a:latin typeface="Courier New" panose="02070309020205020404" pitchFamily="49" charset="0"/>
                <a:cs typeface="Courier New" panose="02070309020205020404" pitchFamily="49" charset="0"/>
              </a:rPr>
              <a:t>  Serial0/1/0</a:t>
            </a:r>
          </a:p>
          <a:p>
            <a:r>
              <a:rPr lang="en-US" sz="1200" dirty="0">
                <a:solidFill>
                  <a:schemeClr val="accent6">
                    <a:lumMod val="75000"/>
                  </a:schemeClr>
                </a:solidFill>
                <a:latin typeface="Courier New" panose="02070309020205020404" pitchFamily="49" charset="0"/>
                <a:cs typeface="Courier New" panose="02070309020205020404" pitchFamily="49" charset="0"/>
              </a:rPr>
              <a:t>Hits: 4  Misses: 1</a:t>
            </a:r>
          </a:p>
          <a:p>
            <a:r>
              <a:rPr lang="en-US" sz="1200" dirty="0">
                <a:solidFill>
                  <a:schemeClr val="bg1"/>
                </a:solidFill>
                <a:latin typeface="Courier New" panose="02070309020205020404" pitchFamily="49" charset="0"/>
                <a:cs typeface="Courier New" panose="02070309020205020404" pitchFamily="49" charset="0"/>
              </a:rPr>
              <a:t>(output omitted)</a:t>
            </a:r>
            <a:endParaRPr lang="en-US" sz="1200" b="1" dirty="0">
              <a:solidFill>
                <a:schemeClr val="accent6">
                  <a:lumMod val="75000"/>
                </a:schemeClr>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0931462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16448" y="3558588"/>
            <a:ext cx="11559103" cy="2300606"/>
          </a:xfrm>
        </p:spPr>
        <p:txBody>
          <a:bodyPr>
            <a:noAutofit/>
          </a:bodyPr>
          <a:lstStyle/>
          <a:p>
            <a:pPr algn="just">
              <a:buFont typeface="Wingdings" panose="05000000000000000000" pitchFamily="2" charset="2"/>
              <a:buChar char="§"/>
            </a:pPr>
            <a:r>
              <a:rPr lang="en-US" sz="1900" dirty="0">
                <a:solidFill>
                  <a:srgbClr val="000000"/>
                </a:solidFill>
              </a:rPr>
              <a:t>Dynamic NAT automatically maps inside local addresses to inside global addresses.</a:t>
            </a:r>
          </a:p>
          <a:p>
            <a:pPr algn="just">
              <a:buFont typeface="Wingdings" panose="05000000000000000000" pitchFamily="2" charset="2"/>
              <a:buChar char="§"/>
            </a:pPr>
            <a:r>
              <a:rPr lang="en-US" sz="1900" dirty="0">
                <a:solidFill>
                  <a:srgbClr val="000000"/>
                </a:solidFill>
              </a:rPr>
              <a:t>Dynamic NAT uses a pool of inside global addresses.</a:t>
            </a:r>
          </a:p>
          <a:p>
            <a:pPr algn="just">
              <a:buFont typeface="Wingdings" panose="05000000000000000000" pitchFamily="2" charset="2"/>
              <a:buChar char="§"/>
            </a:pPr>
            <a:r>
              <a:rPr lang="en-US" sz="1900" dirty="0">
                <a:solidFill>
                  <a:srgbClr val="000000"/>
                </a:solidFill>
              </a:rPr>
              <a:t>The pool of inside global addresses is available to any device on the inside network on a first-come first-served basis.</a:t>
            </a:r>
          </a:p>
          <a:p>
            <a:pPr algn="just">
              <a:buFont typeface="Wingdings" panose="05000000000000000000" pitchFamily="2" charset="2"/>
              <a:buChar char="§"/>
            </a:pPr>
            <a:r>
              <a:rPr lang="en-US" sz="1900" dirty="0">
                <a:solidFill>
                  <a:srgbClr val="000000"/>
                </a:solidFill>
              </a:rPr>
              <a:t>If all addresses in the pool are in use, a device must wait for an available address before it can access the outside network.</a:t>
            </a: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2525670" y="1236222"/>
            <a:ext cx="6385363" cy="2223356"/>
          </a:xfrm>
          <a:prstGeom prst="rect">
            <a:avLst/>
          </a:prstGeom>
        </p:spPr>
      </p:pic>
    </p:spTree>
    <p:extLst>
      <p:ext uri="{BB962C8B-B14F-4D97-AF65-F5344CB8AC3E}">
        <p14:creationId xmlns:p14="http://schemas.microsoft.com/office/powerpoint/2010/main" val="2380768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374691" y="1230704"/>
            <a:ext cx="5496106" cy="1683195"/>
          </a:xfrm>
        </p:spPr>
        <p:txBody>
          <a:bodyPr>
            <a:noAutofit/>
          </a:bodyPr>
          <a:lstStyle/>
          <a:p>
            <a:pPr marL="457200" indent="-457200" algn="just">
              <a:buFont typeface="+mj-lt"/>
              <a:buAutoNum type="arabicPeriod"/>
            </a:pPr>
            <a:r>
              <a:rPr lang="en-US" sz="2000" i="1" dirty="0">
                <a:solidFill>
                  <a:srgbClr val="000000"/>
                </a:solidFill>
              </a:rPr>
              <a:t>Define the pool of addresses that will be used for translation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pool</a:t>
            </a:r>
            <a:r>
              <a:rPr lang="en-US" sz="2000" i="1" dirty="0">
                <a:solidFill>
                  <a:srgbClr val="000000"/>
                </a:solidFill>
              </a:rPr>
              <a:t> command. </a:t>
            </a:r>
          </a:p>
          <a:p>
            <a:pPr marL="457200" indent="-457200" algn="just">
              <a:buFont typeface="+mj-lt"/>
              <a:buAutoNum type="arabicPeriod"/>
            </a:pPr>
            <a:r>
              <a:rPr lang="en-US" sz="2000" i="1" dirty="0">
                <a:solidFill>
                  <a:srgbClr val="000000"/>
                </a:solidFill>
              </a:rPr>
              <a:t>Configure a standard ACL to identify (permit) only those addresses that are to be translated.</a:t>
            </a:r>
          </a:p>
          <a:p>
            <a:pPr marL="457200" indent="-457200" algn="just">
              <a:buFont typeface="+mj-lt"/>
              <a:buAutoNum type="arabicPeriod"/>
            </a:pPr>
            <a:r>
              <a:rPr lang="en-US" sz="2000" i="1" dirty="0">
                <a:solidFill>
                  <a:srgbClr val="000000"/>
                </a:solidFill>
              </a:rPr>
              <a:t>Bind the ACL to the pool, using the </a:t>
            </a:r>
            <a:r>
              <a:rPr lang="en-US" sz="2000" b="1" i="1" dirty="0" err="1">
                <a:solidFill>
                  <a:srgbClr val="000000"/>
                </a:solidFill>
              </a:rPr>
              <a:t>ip</a:t>
            </a:r>
            <a:r>
              <a:rPr lang="en-US" sz="2000" b="1" i="1" dirty="0">
                <a:solidFill>
                  <a:srgbClr val="000000"/>
                </a:solidFill>
              </a:rPr>
              <a:t> </a:t>
            </a:r>
            <a:r>
              <a:rPr lang="en-US" sz="2000" b="1" i="1" dirty="0" err="1">
                <a:solidFill>
                  <a:srgbClr val="000000"/>
                </a:solidFill>
              </a:rPr>
              <a:t>nat</a:t>
            </a:r>
            <a:r>
              <a:rPr lang="en-US" sz="2000" b="1" i="1" dirty="0">
                <a:solidFill>
                  <a:srgbClr val="000000"/>
                </a:solidFill>
              </a:rPr>
              <a:t> inside source list</a:t>
            </a:r>
            <a:r>
              <a:rPr lang="en-US" sz="2000" i="1" dirty="0">
                <a:solidFill>
                  <a:srgbClr val="000000"/>
                </a:solidFill>
              </a:rPr>
              <a:t> command.</a:t>
            </a:r>
          </a:p>
          <a:p>
            <a:pPr marL="457200" indent="-457200">
              <a:buFont typeface="+mj-lt"/>
              <a:buAutoNum type="arabicPeriod"/>
            </a:pPr>
            <a:r>
              <a:rPr lang="en-US" sz="2000" dirty="0">
                <a:solidFill>
                  <a:srgbClr val="000000"/>
                </a:solidFill>
              </a:rPr>
              <a:t>Identify which interfaces are inside. </a:t>
            </a:r>
          </a:p>
          <a:p>
            <a:pPr marL="457200" indent="-457200">
              <a:buFont typeface="+mj-lt"/>
              <a:buAutoNum type="arabicPeriod"/>
            </a:pPr>
            <a:r>
              <a:rPr lang="en-US" sz="2000" dirty="0">
                <a:solidFill>
                  <a:srgbClr val="000000"/>
                </a:solidFill>
              </a:rPr>
              <a:t>Identify which interfaces are outside. </a:t>
            </a:r>
          </a:p>
          <a:p>
            <a:pPr marL="457200" indent="-457200" algn="just">
              <a:buFont typeface="+mj-lt"/>
              <a:buAutoNum type="arabicPeriod"/>
            </a:pPr>
            <a:endParaRPr lang="en-US" sz="2000" i="1" dirty="0">
              <a:solidFill>
                <a:srgbClr val="000000"/>
              </a:solidFill>
            </a:endParaRPr>
          </a:p>
          <a:p>
            <a:pPr algn="just">
              <a:buFont typeface="+mj-lt"/>
              <a:buAutoNum type="arabicPeriod"/>
            </a:pPr>
            <a:endParaRPr lang="en-US" sz="1600" dirty="0">
              <a:solidFill>
                <a:srgbClr val="000000"/>
              </a:solidFill>
            </a:endParaRPr>
          </a:p>
        </p:txBody>
      </p:sp>
      <p:pic>
        <p:nvPicPr>
          <p:cNvPr id="9" name="Picture 8">
            <a:extLst>
              <a:ext uri="{FF2B5EF4-FFF2-40B4-BE49-F238E27FC236}">
                <a16:creationId xmlns:a16="http://schemas.microsoft.com/office/drawing/2014/main" id="{442592A8-A473-4812-8DA8-E167F4D11661}"/>
              </a:ext>
            </a:extLst>
          </p:cNvPr>
          <p:cNvPicPr>
            <a:picLocks noChangeAspect="1"/>
          </p:cNvPicPr>
          <p:nvPr/>
        </p:nvPicPr>
        <p:blipFill rotWithShape="1">
          <a:blip r:embed="rId2"/>
          <a:srcRect b="16054"/>
          <a:stretch/>
        </p:blipFill>
        <p:spPr>
          <a:xfrm>
            <a:off x="5963985" y="1137237"/>
            <a:ext cx="5907778" cy="2057063"/>
          </a:xfrm>
          <a:prstGeom prst="rect">
            <a:avLst/>
          </a:prstGeom>
        </p:spPr>
      </p:pic>
      <p:sp>
        <p:nvSpPr>
          <p:cNvPr id="6" name="TextBox 5">
            <a:extLst>
              <a:ext uri="{FF2B5EF4-FFF2-40B4-BE49-F238E27FC236}">
                <a16:creationId xmlns:a16="http://schemas.microsoft.com/office/drawing/2014/main" id="{C5AB92B7-035F-4C02-A3A3-0391A892BC0F}"/>
              </a:ext>
            </a:extLst>
          </p:cNvPr>
          <p:cNvSpPr txBox="1"/>
          <p:nvPr/>
        </p:nvSpPr>
        <p:spPr>
          <a:xfrm>
            <a:off x="1286085" y="4056899"/>
            <a:ext cx="10193420" cy="1600438"/>
          </a:xfrm>
          <a:prstGeom prst="rect">
            <a:avLst/>
          </a:prstGeom>
          <a:solidFill>
            <a:srgbClr val="000000"/>
          </a:solidFill>
        </p:spPr>
        <p:txBody>
          <a:bodyPr wrap="square" rtlCol="0">
            <a:spAutoFit/>
          </a:bodyPr>
          <a:lstStyle/>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access-list 1 permit 192.168.0.0 0.0.255.255</a:t>
            </a:r>
          </a:p>
          <a:p>
            <a:r>
              <a:rPr lang="en-US" sz="1400" dirty="0">
                <a:solidFill>
                  <a:schemeClr val="bg1"/>
                </a:solidFill>
                <a:latin typeface="Courier New" panose="02070309020205020404" pitchFamily="49" charset="0"/>
                <a:cs typeface="Courier New" panose="02070309020205020404" pitchFamily="49" charset="0"/>
              </a:rPr>
              <a:t>R2(config)# </a:t>
            </a:r>
            <a:r>
              <a:rPr lang="en-US" sz="1400" b="1" dirty="0">
                <a:solidFill>
                  <a:schemeClr val="bg1"/>
                </a:solidFill>
                <a:latin typeface="Courier New" panose="02070309020205020404" pitchFamily="49" charset="0"/>
                <a:cs typeface="Courier New" panose="02070309020205020404" pitchFamily="49" charset="0"/>
              </a:rPr>
              <a:t>ip nat inside source list 1 pool NAT-POOL1</a:t>
            </a:r>
          </a:p>
          <a:p>
            <a:r>
              <a:rPr lang="pt-BR" sz="1400" dirty="0">
                <a:solidFill>
                  <a:schemeClr val="bg1"/>
                </a:solidFill>
                <a:latin typeface="Courier New" panose="02070309020205020404" pitchFamily="49" charset="0"/>
                <a:cs typeface="Courier New" panose="02070309020205020404" pitchFamily="49" charset="0"/>
              </a:rPr>
              <a:t>R2(config)# </a:t>
            </a:r>
            <a:r>
              <a:rPr lang="pt-BR" sz="1400" b="1" dirty="0">
                <a:solidFill>
                  <a:schemeClr val="bg1"/>
                </a:solidFill>
                <a:latin typeface="Courier New" panose="02070309020205020404" pitchFamily="49" charset="0"/>
                <a:cs typeface="Courier New" panose="02070309020205020404" pitchFamily="49" charset="0"/>
              </a:rPr>
              <a:t>interface serial 0/1/0</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inside</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chemeClr val="bg1"/>
                </a:solidFill>
                <a:latin typeface="Courier New" panose="02070309020205020404" pitchFamily="49" charset="0"/>
                <a:cs typeface="Courier New" panose="02070309020205020404" pitchFamily="49" charset="0"/>
              </a:rPr>
              <a:t>interface serial 0/1/1</a:t>
            </a:r>
          </a:p>
          <a:p>
            <a:r>
              <a:rPr lang="pt-BR" sz="1400" dirty="0">
                <a:solidFill>
                  <a:schemeClr val="bg1"/>
                </a:solidFill>
                <a:latin typeface="Courier New" panose="02070309020205020404" pitchFamily="49" charset="0"/>
                <a:cs typeface="Courier New" panose="02070309020205020404" pitchFamily="49" charset="0"/>
              </a:rPr>
              <a:t>R2(config-if)# </a:t>
            </a:r>
            <a:r>
              <a:rPr lang="pt-BR" sz="1400" b="1" dirty="0">
                <a:solidFill>
                  <a:srgbClr val="FFC000"/>
                </a:solidFill>
                <a:latin typeface="Courier New" panose="02070309020205020404" pitchFamily="49" charset="0"/>
                <a:cs typeface="Courier New" panose="02070309020205020404" pitchFamily="49" charset="0"/>
              </a:rPr>
              <a:t>ip nat outside</a:t>
            </a:r>
            <a:endParaRPr lang="en-US" sz="140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40239864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860912" cy="4014331"/>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 the dynamic NAT translation process between the clients and the web server:</a:t>
            </a:r>
            <a:endParaRPr lang="en-US" sz="1600" dirty="0">
              <a:solidFill>
                <a:srgbClr val="000000"/>
              </a:solidFill>
            </a:endParaRPr>
          </a:p>
          <a:p>
            <a:pPr marL="715963" indent="-179388" algn="just">
              <a:buFont typeface="+mj-lt"/>
              <a:buAutoNum type="arabicPeriod"/>
            </a:pPr>
            <a:r>
              <a:rPr lang="en-US" sz="1800" dirty="0">
                <a:solidFill>
                  <a:srgbClr val="000000"/>
                </a:solidFill>
              </a:rPr>
              <a:t>PC1 and PC2 send packets requesting a connection to the server.</a:t>
            </a:r>
          </a:p>
          <a:p>
            <a:pPr marL="715963" indent="-179388" algn="just">
              <a:buFont typeface="+mj-lt"/>
              <a:buAutoNum type="arabicPeriod"/>
            </a:pPr>
            <a:r>
              <a:rPr lang="en-US" sz="1800" dirty="0">
                <a:solidFill>
                  <a:srgbClr val="000000"/>
                </a:solidFill>
              </a:rPr>
              <a:t>R2 receives the first packet from PC1, checks the ALC to determine if the packet should be translated, selects an available global address, and creates a translation entry in the NAT table.</a:t>
            </a:r>
          </a:p>
          <a:p>
            <a:pPr marL="715963" indent="-179388" algn="just">
              <a:buFont typeface="+mj-lt"/>
              <a:buAutoNum type="arabicPeriod"/>
            </a:pPr>
            <a:r>
              <a:rPr lang="en-US" sz="1800" dirty="0">
                <a:solidFill>
                  <a:srgbClr val="000000"/>
                </a:solidFill>
              </a:rPr>
              <a:t>R2 replaces the inside local source address of PC1, 192.168.10.10, with the translated inside global address of 209.165.200.226 and forwards the packet. (The same process occurs for the packet from PC2 using the translated address of 209.165.200.227.)</a:t>
            </a: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7" name="Picture 6">
            <a:extLst>
              <a:ext uri="{FF2B5EF4-FFF2-40B4-BE49-F238E27FC236}">
                <a16:creationId xmlns:a16="http://schemas.microsoft.com/office/drawing/2014/main" id="{E686AF63-BC2D-49E1-848F-276B6A74C084}"/>
              </a:ext>
            </a:extLst>
          </p:cNvPr>
          <p:cNvPicPr>
            <a:picLocks noChangeAspect="1"/>
          </p:cNvPicPr>
          <p:nvPr/>
        </p:nvPicPr>
        <p:blipFill>
          <a:blip r:embed="rId2"/>
          <a:stretch>
            <a:fillRect/>
          </a:stretch>
        </p:blipFill>
        <p:spPr>
          <a:xfrm>
            <a:off x="7341287" y="1244924"/>
            <a:ext cx="4579869" cy="3431912"/>
          </a:xfrm>
          <a:prstGeom prst="rect">
            <a:avLst/>
          </a:prstGeom>
        </p:spPr>
      </p:pic>
    </p:spTree>
    <p:extLst>
      <p:ext uri="{BB962C8B-B14F-4D97-AF65-F5344CB8AC3E}">
        <p14:creationId xmlns:p14="http://schemas.microsoft.com/office/powerpoint/2010/main" val="42149953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267913" y="1244924"/>
            <a:ext cx="6930650" cy="4315904"/>
          </a:xfrm>
        </p:spPr>
        <p:txBody>
          <a:bodyPr>
            <a:noAutofit/>
          </a:bodyPr>
          <a:lstStyle/>
          <a:p>
            <a:pPr algn="just">
              <a:buFont typeface="Wingdings" panose="05000000000000000000" pitchFamily="2" charset="2"/>
              <a:buChar char="§"/>
            </a:pPr>
            <a:r>
              <a:rPr lang="en-US" sz="1900" b="1" i="1" dirty="0" err="1">
                <a:solidFill>
                  <a:srgbClr val="000000"/>
                </a:solidFill>
              </a:rPr>
              <a:t>Analyse</a:t>
            </a:r>
            <a:r>
              <a:rPr lang="en-US" sz="1900" b="1" i="1" dirty="0">
                <a:solidFill>
                  <a:srgbClr val="000000"/>
                </a:solidFill>
              </a:rPr>
              <a:t>…</a:t>
            </a:r>
          </a:p>
          <a:p>
            <a:pPr algn="just">
              <a:buFont typeface="+mj-lt"/>
              <a:buAutoNum type="arabicPeriod" startAt="4"/>
            </a:pPr>
            <a:r>
              <a:rPr lang="en-US" sz="1800" dirty="0">
                <a:solidFill>
                  <a:srgbClr val="000000"/>
                </a:solidFill>
              </a:rPr>
              <a:t>The server receives the packet from PC1 and responds using the destination address of 209.165.200.226. The server receives the packet from PC2, it responds to using the destination address of 209.165.200.227.</a:t>
            </a:r>
          </a:p>
          <a:p>
            <a:pPr algn="just">
              <a:buFont typeface="+mj-lt"/>
              <a:buAutoNum type="arabicPeriod" startAt="4"/>
            </a:pPr>
            <a:r>
              <a:rPr lang="en-US" sz="1800" b="1" dirty="0">
                <a:solidFill>
                  <a:srgbClr val="000000"/>
                </a:solidFill>
              </a:rPr>
              <a:t>(a) </a:t>
            </a:r>
            <a:r>
              <a:rPr lang="en-US" sz="1800" dirty="0">
                <a:solidFill>
                  <a:srgbClr val="000000"/>
                </a:solidFill>
              </a:rPr>
              <a:t>When R2 receives the packet with the destination address of 209.165.200.226; it performs a NAT table lookup and translates the address back to the inside local address and forwards the packet towards PC1.</a:t>
            </a:r>
            <a:br>
              <a:rPr lang="en-US" sz="1800" dirty="0">
                <a:solidFill>
                  <a:srgbClr val="000000"/>
                </a:solidFill>
              </a:rPr>
            </a:br>
            <a:r>
              <a:rPr lang="en-US" sz="1800" b="1" dirty="0">
                <a:solidFill>
                  <a:srgbClr val="000000"/>
                </a:solidFill>
              </a:rPr>
              <a:t>(b)</a:t>
            </a:r>
            <a:r>
              <a:rPr lang="en-US" sz="1800" dirty="0">
                <a:solidFill>
                  <a:srgbClr val="000000"/>
                </a:solidFill>
              </a:rPr>
              <a:t> When R2 receives the packet with the destination address of 209.165.200.227; it performs a NAT table lookup and translates the address back to the inside local address 192.168.11.10 and forwards the packet toward PC2.</a:t>
            </a:r>
          </a:p>
          <a:p>
            <a:pPr algn="just">
              <a:buFont typeface="+mj-lt"/>
              <a:buAutoNum type="arabicPeriod" startAt="4"/>
            </a:pPr>
            <a:r>
              <a:rPr lang="en-US" sz="1800" dirty="0">
                <a:solidFill>
                  <a:srgbClr val="000000"/>
                </a:solidFill>
              </a:rPr>
              <a:t>PC1 and PC2 receive the packets and continue the conversation. The router performs Steps 2 to 5 for each packet.</a:t>
            </a:r>
          </a:p>
          <a:p>
            <a:pPr marL="0" indent="0"/>
            <a:endParaRPr lang="en-US" sz="1600" dirty="0">
              <a:solidFill>
                <a:srgbClr val="000000"/>
              </a:solidFill>
            </a:endParaRPr>
          </a:p>
          <a:p>
            <a:pPr marL="285750" indent="-285750" algn="just"/>
            <a:endParaRPr lang="en-US" sz="1600" dirty="0">
              <a:solidFill>
                <a:srgbClr val="000000"/>
              </a:solidFill>
            </a:endParaRPr>
          </a:p>
          <a:p>
            <a:pPr marL="0" indent="0" algn="just"/>
            <a:endParaRPr lang="en-US" sz="1200" dirty="0">
              <a:solidFill>
                <a:srgbClr val="000000"/>
              </a:solidFill>
            </a:endParaRPr>
          </a:p>
        </p:txBody>
      </p:sp>
      <p:pic>
        <p:nvPicPr>
          <p:cNvPr id="5" name="Picture 4">
            <a:extLst>
              <a:ext uri="{FF2B5EF4-FFF2-40B4-BE49-F238E27FC236}">
                <a16:creationId xmlns:a16="http://schemas.microsoft.com/office/drawing/2014/main" id="{DAD416A2-B74F-4E34-958C-CB28BBC47954}"/>
              </a:ext>
            </a:extLst>
          </p:cNvPr>
          <p:cNvPicPr>
            <a:picLocks noChangeAspect="1"/>
          </p:cNvPicPr>
          <p:nvPr/>
        </p:nvPicPr>
        <p:blipFill>
          <a:blip r:embed="rId2"/>
          <a:stretch>
            <a:fillRect/>
          </a:stretch>
        </p:blipFill>
        <p:spPr>
          <a:xfrm>
            <a:off x="7198563" y="1417638"/>
            <a:ext cx="4725524" cy="3684307"/>
          </a:xfrm>
          <a:prstGeom prst="rect">
            <a:avLst/>
          </a:prstGeom>
        </p:spPr>
      </p:pic>
    </p:spTree>
    <p:extLst>
      <p:ext uri="{BB962C8B-B14F-4D97-AF65-F5344CB8AC3E}">
        <p14:creationId xmlns:p14="http://schemas.microsoft.com/office/powerpoint/2010/main" val="35658004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87363" y="1233276"/>
            <a:ext cx="6575526" cy="2692282"/>
          </a:xfrm>
        </p:spPr>
        <p:txBody>
          <a:bodyPr>
            <a:noAutofit/>
          </a:bodyPr>
          <a:lstStyle/>
          <a:p>
            <a:pPr algn="just">
              <a:buFont typeface="Wingdings" panose="05000000000000000000" pitchFamily="2" charset="2"/>
              <a:buChar char="§"/>
            </a:pPr>
            <a:r>
              <a:rPr lang="en-US" sz="1900" b="1" i="1" dirty="0">
                <a:solidFill>
                  <a:srgbClr val="000000"/>
                </a:solidFill>
              </a:rPr>
              <a:t>Verify the dynamic NAT translation process between the clients and the web server: </a:t>
            </a:r>
            <a:r>
              <a:rPr lang="en-US" sz="1900" dirty="0">
                <a:solidFill>
                  <a:srgbClr val="000000"/>
                </a:solidFill>
              </a:rPr>
              <a:t>issue the </a:t>
            </a:r>
            <a:r>
              <a:rPr lang="en-US" sz="1900" b="1" i="1" dirty="0">
                <a:solidFill>
                  <a:srgbClr val="FF0000"/>
                </a:solidFill>
              </a:rPr>
              <a:t>show </a:t>
            </a:r>
            <a:r>
              <a:rPr lang="en-US" sz="1900" b="1" i="1" dirty="0" err="1">
                <a:solidFill>
                  <a:srgbClr val="FF0000"/>
                </a:solidFill>
              </a:rPr>
              <a:t>ip</a:t>
            </a:r>
            <a:r>
              <a:rPr lang="en-US" sz="1900" b="1" i="1" dirty="0">
                <a:solidFill>
                  <a:srgbClr val="FF0000"/>
                </a:solidFill>
              </a:rPr>
              <a:t> </a:t>
            </a:r>
            <a:r>
              <a:rPr lang="en-US" sz="1900" b="1" i="1" dirty="0" err="1">
                <a:solidFill>
                  <a:srgbClr val="FF0000"/>
                </a:solidFill>
              </a:rPr>
              <a:t>nat</a:t>
            </a:r>
            <a:r>
              <a:rPr lang="en-US" sz="1900" b="1" i="1" dirty="0">
                <a:solidFill>
                  <a:srgbClr val="FF0000"/>
                </a:solidFill>
              </a:rPr>
              <a:t> translations</a:t>
            </a:r>
            <a:r>
              <a:rPr lang="en-US" sz="1900" i="1" dirty="0">
                <a:solidFill>
                  <a:srgbClr val="FF0000"/>
                </a:solidFill>
              </a:rPr>
              <a:t> </a:t>
            </a:r>
            <a:r>
              <a:rPr lang="en-US" sz="1900" dirty="0">
                <a:solidFill>
                  <a:srgbClr val="000000"/>
                </a:solidFill>
              </a:rPr>
              <a:t>command.</a:t>
            </a:r>
          </a:p>
          <a:p>
            <a:pPr algn="just">
              <a:buFont typeface="Wingdings" panose="05000000000000000000" pitchFamily="2" charset="2"/>
              <a:buChar char="§"/>
            </a:pPr>
            <a:r>
              <a:rPr lang="en-US" sz="1800" dirty="0">
                <a:solidFill>
                  <a:srgbClr val="000000"/>
                </a:solidFill>
              </a:rPr>
              <a:t>The output of 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all static translations that have been configured and any dynamic translations that have been created by traffic.</a:t>
            </a:r>
          </a:p>
          <a:p>
            <a:pPr algn="just">
              <a:buFont typeface="Wingdings" panose="05000000000000000000" pitchFamily="2" charset="2"/>
              <a:buChar char="§"/>
            </a:pPr>
            <a:r>
              <a:rPr lang="en-US" sz="1800" dirty="0">
                <a:solidFill>
                  <a:srgbClr val="000000"/>
                </a:solidFill>
              </a:rPr>
              <a:t>Adding the</a:t>
            </a:r>
            <a:r>
              <a:rPr lang="en-US" sz="1800" b="1" dirty="0">
                <a:solidFill>
                  <a:srgbClr val="000000"/>
                </a:solidFill>
              </a:rPr>
              <a:t> verbose </a:t>
            </a:r>
            <a:r>
              <a:rPr lang="en-US" sz="1800" dirty="0">
                <a:solidFill>
                  <a:srgbClr val="000000"/>
                </a:solidFill>
              </a:rPr>
              <a:t>keyword displays additional information about each translation, including how long ago the entry was created and used.</a:t>
            </a:r>
          </a:p>
          <a:p>
            <a:pPr algn="just">
              <a:buFont typeface="Wingdings" panose="05000000000000000000" pitchFamily="2" charset="2"/>
              <a:buChar char="§"/>
            </a:pPr>
            <a:r>
              <a:rPr lang="en-US" sz="1800" dirty="0">
                <a:solidFill>
                  <a:srgbClr val="000000"/>
                </a:solidFill>
              </a:rPr>
              <a:t>By default, translation entries time out after 24 hours, unless the timers have been reconfigured with the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 timeout</a:t>
            </a:r>
            <a:r>
              <a:rPr lang="en-US" sz="1800" dirty="0">
                <a:solidFill>
                  <a:srgbClr val="000000"/>
                </a:solidFill>
              </a:rPr>
              <a:t> </a:t>
            </a:r>
            <a:r>
              <a:rPr lang="en-US" sz="1800" i="1" dirty="0">
                <a:solidFill>
                  <a:srgbClr val="000000"/>
                </a:solidFill>
              </a:rPr>
              <a:t>timeout-seconds</a:t>
            </a:r>
            <a:r>
              <a:rPr lang="en-US" sz="1800" dirty="0">
                <a:solidFill>
                  <a:srgbClr val="000000"/>
                </a:solidFill>
              </a:rPr>
              <a:t> command in global configuration mode. </a:t>
            </a:r>
          </a:p>
          <a:p>
            <a:pPr algn="just">
              <a:buFont typeface="Wingdings" panose="05000000000000000000" pitchFamily="2" charset="2"/>
              <a:buChar char="§"/>
            </a:pPr>
            <a:r>
              <a:rPr lang="en-US" sz="1800" dirty="0">
                <a:solidFill>
                  <a:srgbClr val="000000"/>
                </a:solidFill>
              </a:rPr>
              <a:t>To clear dynamic entries before the timeout has expired, use the </a:t>
            </a:r>
            <a:r>
              <a:rPr lang="en-US" sz="1800" b="1" dirty="0">
                <a:solidFill>
                  <a:srgbClr val="000000"/>
                </a:solidFill>
              </a:rPr>
              <a:t>clear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a:t>
            </a:r>
            <a:r>
              <a:rPr lang="en-US" sz="1800" dirty="0">
                <a:solidFill>
                  <a:srgbClr val="000000"/>
                </a:solidFill>
              </a:rPr>
              <a:t> privileged EXEC mode command.</a:t>
            </a:r>
          </a:p>
          <a:p>
            <a:pPr algn="just">
              <a:buFont typeface="Wingdings" panose="05000000000000000000" pitchFamily="2" charset="2"/>
              <a:buChar char="§"/>
            </a:pPr>
            <a:endParaRPr lang="en-US" sz="1200" dirty="0">
              <a:solidFill>
                <a:srgbClr val="000000"/>
              </a:solidFill>
            </a:endParaRPr>
          </a:p>
        </p:txBody>
      </p:sp>
      <p:sp>
        <p:nvSpPr>
          <p:cNvPr id="10" name="TextBox 9">
            <a:extLst>
              <a:ext uri="{FF2B5EF4-FFF2-40B4-BE49-F238E27FC236}">
                <a16:creationId xmlns:a16="http://schemas.microsoft.com/office/drawing/2014/main" id="{E069F52E-0461-45E4-BE52-F85A33205591}"/>
              </a:ext>
            </a:extLst>
          </p:cNvPr>
          <p:cNvSpPr txBox="1"/>
          <p:nvPr/>
        </p:nvSpPr>
        <p:spPr>
          <a:xfrm>
            <a:off x="6686182" y="1297731"/>
            <a:ext cx="5451459"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--- 209.165.200.228    192.168.10.10      ---                ---</a:t>
            </a:r>
          </a:p>
          <a:p>
            <a:r>
              <a:rPr lang="en-US" sz="900" dirty="0">
                <a:solidFill>
                  <a:schemeClr val="bg1"/>
                </a:solidFill>
                <a:latin typeface="Courier New" panose="02070309020205020404" pitchFamily="49" charset="0"/>
                <a:cs typeface="Courier New" panose="02070309020205020404" pitchFamily="49" charset="0"/>
              </a:rPr>
              <a:t>--- 209.165.200.229    192.168.11.10      ---                ---</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11" name="TextBox 10">
            <a:extLst>
              <a:ext uri="{FF2B5EF4-FFF2-40B4-BE49-F238E27FC236}">
                <a16:creationId xmlns:a16="http://schemas.microsoft.com/office/drawing/2014/main" id="{E069F52E-0461-45E4-BE52-F85A33205591}"/>
              </a:ext>
            </a:extLst>
          </p:cNvPr>
          <p:cNvSpPr txBox="1"/>
          <p:nvPr/>
        </p:nvSpPr>
        <p:spPr>
          <a:xfrm>
            <a:off x="6686184" y="2372989"/>
            <a:ext cx="5451458" cy="1523494"/>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 verbose</a:t>
            </a:r>
          </a:p>
          <a:p>
            <a:r>
              <a:rPr lang="en-US" sz="8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800" dirty="0">
                <a:solidFill>
                  <a:schemeClr val="bg1"/>
                </a:solidFill>
                <a:latin typeface="Courier New" panose="02070309020205020404" pitchFamily="49" charset="0"/>
                <a:cs typeface="Courier New" panose="02070309020205020404" pitchFamily="49" charset="0"/>
              </a:rPr>
              <a:t>tcp 209.165.200.228    192.168.10.10      ---                ---</a:t>
            </a:r>
          </a:p>
          <a:p>
            <a:r>
              <a:rPr lang="en-US" sz="800" dirty="0">
                <a:solidFill>
                  <a:schemeClr val="bg1"/>
                </a:solidFill>
                <a:latin typeface="Courier New" panose="02070309020205020404" pitchFamily="49" charset="0"/>
                <a:cs typeface="Courier New" panose="02070309020205020404" pitchFamily="49" charset="0"/>
              </a:rPr>
              <a:t>    create 00:02:11, use 00:02:11 timeout:86400000, left 23:57:48,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10, lc_entries: 0</a:t>
            </a:r>
          </a:p>
          <a:p>
            <a:r>
              <a:rPr lang="en-US" sz="800" dirty="0">
                <a:solidFill>
                  <a:schemeClr val="bg1"/>
                </a:solidFill>
                <a:latin typeface="Courier New" panose="02070309020205020404" pitchFamily="49" charset="0"/>
                <a:cs typeface="Courier New" panose="02070309020205020404" pitchFamily="49" charset="0"/>
              </a:rPr>
              <a:t>tcp 209.165.200.229    192.168.11.10      ---                ---</a:t>
            </a:r>
          </a:p>
          <a:p>
            <a:r>
              <a:rPr lang="en-US" sz="800" dirty="0">
                <a:solidFill>
                  <a:schemeClr val="bg1"/>
                </a:solidFill>
                <a:latin typeface="Courier New" panose="02070309020205020404" pitchFamily="49" charset="0"/>
                <a:cs typeface="Courier New" panose="02070309020205020404" pitchFamily="49" charset="0"/>
              </a:rPr>
              <a:t>    create 00:02:10, use 00:02:10 timeout:86400000, left 23:57:49, Map-Id(In): 1, </a:t>
            </a:r>
          </a:p>
          <a:p>
            <a:r>
              <a:rPr lang="en-US" sz="800" dirty="0">
                <a:solidFill>
                  <a:schemeClr val="bg1"/>
                </a:solidFill>
                <a:latin typeface="Courier New" panose="02070309020205020404" pitchFamily="49" charset="0"/>
                <a:cs typeface="Courier New" panose="02070309020205020404" pitchFamily="49" charset="0"/>
              </a:rPr>
              <a:t>    flags: </a:t>
            </a:r>
          </a:p>
          <a:p>
            <a:r>
              <a:rPr lang="en-US" sz="800" dirty="0">
                <a:solidFill>
                  <a:schemeClr val="bg1"/>
                </a:solidFill>
                <a:latin typeface="Courier New" panose="02070309020205020404" pitchFamily="49" charset="0"/>
                <a:cs typeface="Courier New" panose="02070309020205020404" pitchFamily="49" charset="0"/>
              </a:rPr>
              <a:t>none, use_count: 0, entry-id: 12, lc_entries: 0</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
        <p:nvSpPr>
          <p:cNvPr id="12" name="TextBox 11">
            <a:extLst>
              <a:ext uri="{FF2B5EF4-FFF2-40B4-BE49-F238E27FC236}">
                <a16:creationId xmlns:a16="http://schemas.microsoft.com/office/drawing/2014/main" id="{E069F52E-0461-45E4-BE52-F85A33205591}"/>
              </a:ext>
            </a:extLst>
          </p:cNvPr>
          <p:cNvSpPr txBox="1"/>
          <p:nvPr/>
        </p:nvSpPr>
        <p:spPr>
          <a:xfrm>
            <a:off x="6686181" y="4186911"/>
            <a:ext cx="5451459" cy="430887"/>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clear ip nat translation *</a:t>
            </a:r>
          </a:p>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translation</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4232338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graphicFrame>
        <p:nvGraphicFramePr>
          <p:cNvPr id="7" name="Content Placeholder 3">
            <a:extLst>
              <a:ext uri="{FF2B5EF4-FFF2-40B4-BE49-F238E27FC236}">
                <a16:creationId xmlns:a16="http://schemas.microsoft.com/office/drawing/2014/main" id="{DBC7A83C-E0EE-48CF-9FB3-8433E5D2F4F2}"/>
              </a:ext>
            </a:extLst>
          </p:cNvPr>
          <p:cNvGraphicFramePr>
            <a:graphicFrameLocks/>
          </p:cNvGraphicFramePr>
          <p:nvPr/>
        </p:nvGraphicFramePr>
        <p:xfrm>
          <a:off x="273249" y="1493353"/>
          <a:ext cx="11544062" cy="3969750"/>
        </p:xfrm>
        <a:graphic>
          <a:graphicData uri="http://schemas.openxmlformats.org/drawingml/2006/table">
            <a:tbl>
              <a:tblPr firstRow="1" bandRow="1">
                <a:tableStyleId>{5C22544A-7EE6-4342-B048-85BDC9FD1C3A}</a:tableStyleId>
              </a:tblPr>
              <a:tblGrid>
                <a:gridCol w="5265570">
                  <a:extLst>
                    <a:ext uri="{9D8B030D-6E8A-4147-A177-3AD203B41FA5}">
                      <a16:colId xmlns:a16="http://schemas.microsoft.com/office/drawing/2014/main" val="3156509146"/>
                    </a:ext>
                  </a:extLst>
                </a:gridCol>
                <a:gridCol w="6278492">
                  <a:extLst>
                    <a:ext uri="{9D8B030D-6E8A-4147-A177-3AD203B41FA5}">
                      <a16:colId xmlns:a16="http://schemas.microsoft.com/office/drawing/2014/main" val="20002"/>
                    </a:ext>
                  </a:extLst>
                </a:gridCol>
              </a:tblGrid>
              <a:tr h="493700">
                <a:tc>
                  <a:txBody>
                    <a:bodyPr/>
                    <a:lstStyle/>
                    <a:p>
                      <a:pPr marL="0" marR="0" lvl="0" indent="0" algn="ctr" defTabSz="685777" rtl="0" eaLnBrk="1" fontAlgn="auto" latinLnBrk="0" hangingPunct="1">
                        <a:lnSpc>
                          <a:spcPct val="100000"/>
                        </a:lnSpc>
                        <a:spcBef>
                          <a:spcPts val="0"/>
                        </a:spcBef>
                        <a:spcAft>
                          <a:spcPts val="0"/>
                        </a:spcAft>
                        <a:buClrTx/>
                        <a:buSzTx/>
                        <a:buFontTx/>
                        <a:buNone/>
                        <a:tabLst/>
                        <a:defRPr/>
                      </a:pPr>
                      <a:r>
                        <a:rPr lang="en-US" sz="1600" dirty="0"/>
                        <a:t>Command</a:t>
                      </a:r>
                    </a:p>
                  </a:txBody>
                  <a:tcPr marL="68580" marR="68580" marT="34290" marB="34290" anchor="ctr"/>
                </a:tc>
                <a:tc>
                  <a:txBody>
                    <a:bodyPr/>
                    <a:lstStyle/>
                    <a:p>
                      <a:pPr algn="ctr"/>
                      <a:r>
                        <a:rPr lang="en-US" sz="1600" dirty="0"/>
                        <a:t>Description</a:t>
                      </a:r>
                    </a:p>
                  </a:txBody>
                  <a:tcPr marL="68580" marR="68580" marT="34290" marB="34290" anchor="ctr"/>
                </a:tc>
                <a:extLst>
                  <a:ext uri="{0D108BD9-81ED-4DB2-BD59-A6C34878D82A}">
                    <a16:rowId xmlns:a16="http://schemas.microsoft.com/office/drawing/2014/main" val="10000"/>
                  </a:ext>
                </a:extLst>
              </a:tr>
              <a:tr h="129974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1" kern="1200" dirty="0">
                          <a:solidFill>
                            <a:schemeClr val="dk1"/>
                          </a:solidFill>
                          <a:effectLst/>
                          <a:latin typeface="Courier New" panose="02070309020205020404" pitchFamily="49" charset="0"/>
                          <a:ea typeface="+mn-ea"/>
                          <a:cs typeface="Courier New" panose="02070309020205020404" pitchFamily="49" charset="0"/>
                        </a:rPr>
                        <a:t>clear ip nat translation *</a:t>
                      </a:r>
                      <a:endParaRPr lang="en-US" sz="1600" dirty="0">
                        <a:latin typeface="Courier New" panose="02070309020205020404" pitchFamily="49" charset="0"/>
                        <a:cs typeface="Courier New" panose="02070309020205020404" pitchFamily="49" charset="0"/>
                      </a:endParaRPr>
                    </a:p>
                  </a:txBody>
                  <a:tcPr marL="68580" marR="68580" marT="34290" marB="34290" anchor="ctr"/>
                </a:tc>
                <a:tc>
                  <a:txBody>
                    <a:bodyPr/>
                    <a:lstStyle/>
                    <a:p>
                      <a:pPr algn="just"/>
                      <a:r>
                        <a:rPr lang="en-US" sz="1600" b="1" i="1" dirty="0"/>
                        <a:t>Clears all dynamic address translation entries from the NAT translation table.</a:t>
                      </a:r>
                    </a:p>
                  </a:txBody>
                  <a:tcPr marL="68580" marR="68580" marT="34290" marB="34290" anchor="ctr"/>
                </a:tc>
                <a:extLst>
                  <a:ext uri="{0D108BD9-81ED-4DB2-BD59-A6C34878D82A}">
                    <a16:rowId xmlns:a16="http://schemas.microsoft.com/office/drawing/2014/main" val="10001"/>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 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local-ip </a:t>
                      </a:r>
                      <a:r>
                        <a:rPr lang="en-US" sz="1600" dirty="0">
                          <a:latin typeface="Courier New" panose="02070309020205020404" pitchFamily="49" charset="0"/>
                          <a:cs typeface="Courier New" panose="02070309020205020404" pitchFamily="49" charset="0"/>
                        </a:rPr>
                        <a:t>[</a:t>
                      </a:r>
                      <a:r>
                        <a:rPr lang="en-US" sz="1600" b="1" dirty="0">
                          <a:latin typeface="Courier New" panose="02070309020205020404" pitchFamily="49" charset="0"/>
                          <a:cs typeface="Courier New" panose="02070309020205020404" pitchFamily="49" charset="0"/>
                        </a:rPr>
                        <a:t>outside</a:t>
                      </a:r>
                      <a:r>
                        <a:rPr lang="en-US" sz="1600" i="1" dirty="0">
                          <a:latin typeface="Courier New" panose="02070309020205020404" pitchFamily="49" charset="0"/>
                          <a:cs typeface="Courier New" panose="02070309020205020404" pitchFamily="49" charset="0"/>
                        </a:rPr>
                        <a:t> local-ip global-ip</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 simple dynamic translation entry containing an inside translation or both inside and outside translation.</a:t>
                      </a:r>
                    </a:p>
                  </a:txBody>
                  <a:tcPr anchor="ctr"/>
                </a:tc>
                <a:extLst>
                  <a:ext uri="{0D108BD9-81ED-4DB2-BD59-A6C34878D82A}">
                    <a16:rowId xmlns:a16="http://schemas.microsoft.com/office/drawing/2014/main" val="10006"/>
                  </a:ext>
                </a:extLst>
              </a:tr>
              <a:tr h="1088155">
                <a:tc>
                  <a:txBody>
                    <a:bodyPr/>
                    <a:lstStyle/>
                    <a:p>
                      <a:pPr algn="just"/>
                      <a:r>
                        <a:rPr lang="en-US" sz="1600" b="1" dirty="0">
                          <a:latin typeface="Courier New" panose="02070309020205020404" pitchFamily="49" charset="0"/>
                          <a:cs typeface="Courier New" panose="02070309020205020404" pitchFamily="49" charset="0"/>
                        </a:rPr>
                        <a:t>clear ip nat translation</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protocol</a:t>
                      </a:r>
                      <a:r>
                        <a:rPr lang="en-US" sz="1600" dirty="0">
                          <a:latin typeface="Courier New" panose="02070309020205020404" pitchFamily="49" charset="0"/>
                          <a:cs typeface="Courier New" panose="02070309020205020404" pitchFamily="49" charset="0"/>
                        </a:rPr>
                        <a:t> </a:t>
                      </a:r>
                      <a:r>
                        <a:rPr lang="en-US" sz="1600" b="1" dirty="0">
                          <a:latin typeface="Courier New" panose="02070309020205020404" pitchFamily="49" charset="0"/>
                          <a:cs typeface="Courier New" panose="02070309020205020404" pitchFamily="49" charset="0"/>
                        </a:rPr>
                        <a:t>inside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global-ip global-port local-ip local-port</a:t>
                      </a:r>
                      <a:r>
                        <a:rPr lang="en-US" sz="1600" dirty="0">
                          <a:latin typeface="Courier New" panose="02070309020205020404" pitchFamily="49" charset="0"/>
                          <a:cs typeface="Courier New" panose="02070309020205020404" pitchFamily="49" charset="0"/>
                        </a:rPr>
                        <a:t> [ </a:t>
                      </a:r>
                      <a:r>
                        <a:rPr lang="en-US" sz="1600" b="1" dirty="0">
                          <a:latin typeface="Courier New" panose="02070309020205020404" pitchFamily="49" charset="0"/>
                          <a:cs typeface="Courier New" panose="02070309020205020404" pitchFamily="49" charset="0"/>
                        </a:rPr>
                        <a:t>outside</a:t>
                      </a:r>
                      <a:r>
                        <a:rPr lang="en-US" sz="1600" dirty="0">
                          <a:latin typeface="Courier New" panose="02070309020205020404" pitchFamily="49" charset="0"/>
                          <a:cs typeface="Courier New" panose="02070309020205020404" pitchFamily="49" charset="0"/>
                        </a:rPr>
                        <a:t> </a:t>
                      </a:r>
                      <a:r>
                        <a:rPr lang="en-US" sz="1600" i="1" dirty="0">
                          <a:latin typeface="Courier New" panose="02070309020205020404" pitchFamily="49" charset="0"/>
                          <a:cs typeface="Courier New" panose="02070309020205020404" pitchFamily="49" charset="0"/>
                        </a:rPr>
                        <a:t>local-ip local-port global-ip global-port</a:t>
                      </a:r>
                      <a:r>
                        <a:rPr lang="en-US" sz="1600" dirty="0">
                          <a:latin typeface="Courier New" panose="02070309020205020404" pitchFamily="49" charset="0"/>
                          <a:cs typeface="Courier New" panose="02070309020205020404" pitchFamily="49" charset="0"/>
                        </a:rPr>
                        <a:t>]</a:t>
                      </a:r>
                    </a:p>
                  </a:txBody>
                  <a:tcPr anchor="ctr"/>
                </a:tc>
                <a:tc>
                  <a:txBody>
                    <a:bodyPr/>
                    <a:lstStyle/>
                    <a:p>
                      <a:pPr algn="just"/>
                      <a:r>
                        <a:rPr lang="en-US" sz="1600" b="1" i="1" dirty="0"/>
                        <a:t>Clears an extended dynamic translation entry.</a:t>
                      </a:r>
                    </a:p>
                  </a:txBody>
                  <a:tcPr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7109555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Dynamic NAT</a:t>
            </a:r>
            <a:endParaRPr lang="en-GB" dirty="0"/>
          </a:p>
        </p:txBody>
      </p:sp>
      <p:sp>
        <p:nvSpPr>
          <p:cNvPr id="3" name="Content Placeholder 2"/>
          <p:cNvSpPr>
            <a:spLocks noGrp="1"/>
          </p:cNvSpPr>
          <p:nvPr>
            <p:ph idx="1"/>
          </p:nvPr>
        </p:nvSpPr>
        <p:spPr>
          <a:xfrm>
            <a:off x="609599" y="1233276"/>
            <a:ext cx="5418451" cy="1783662"/>
          </a:xfrm>
        </p:spPr>
        <p:txBody>
          <a:bodyPr>
            <a:noAutofit/>
          </a:bodyPr>
          <a:lstStyle/>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statistics</a:t>
            </a:r>
            <a:r>
              <a:rPr lang="en-US" sz="2000" dirty="0">
                <a:solidFill>
                  <a:srgbClr val="000000"/>
                </a:solidFill>
              </a:rPr>
              <a:t> command displays information about the total number of active translations, NAT configuration parameters, the number of addresses in the pool, and how many of the addresses have been allocated.</a:t>
            </a: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endParaRPr lang="en-US" sz="2000" dirty="0">
              <a:solidFill>
                <a:srgbClr val="000000"/>
              </a:solidFill>
            </a:endParaRPr>
          </a:p>
          <a:p>
            <a:pPr algn="just">
              <a:buFont typeface="Wingdings" panose="05000000000000000000" pitchFamily="2" charset="2"/>
              <a:buChar char="§"/>
            </a:pPr>
            <a:r>
              <a:rPr lang="en-US" sz="2000" dirty="0">
                <a:solidFill>
                  <a:srgbClr val="000000"/>
                </a:solidFill>
              </a:rPr>
              <a:t>The </a:t>
            </a:r>
            <a:r>
              <a:rPr lang="en-US" sz="2000" b="1" dirty="0">
                <a:solidFill>
                  <a:srgbClr val="000000"/>
                </a:solidFill>
              </a:rPr>
              <a:t>show running-</a:t>
            </a:r>
            <a:r>
              <a:rPr lang="en-US" sz="2000" b="1" dirty="0" err="1">
                <a:solidFill>
                  <a:srgbClr val="000000"/>
                </a:solidFill>
              </a:rPr>
              <a:t>config</a:t>
            </a:r>
            <a:r>
              <a:rPr lang="en-US" sz="2000" dirty="0">
                <a:solidFill>
                  <a:srgbClr val="000000"/>
                </a:solidFill>
              </a:rPr>
              <a:t> command and show s the NAT, ACL, interface, or pool commands with the required values. </a:t>
            </a:r>
          </a:p>
          <a:p>
            <a:pPr algn="just">
              <a:buFont typeface="Wingdings" panose="05000000000000000000" pitchFamily="2" charset="2"/>
              <a:buChar char="§"/>
            </a:pPr>
            <a:endParaRPr lang="en-US" sz="2000" dirty="0">
              <a:solidFill>
                <a:srgbClr val="000000"/>
              </a:solidFill>
            </a:endParaRPr>
          </a:p>
        </p:txBody>
      </p:sp>
      <p:sp>
        <p:nvSpPr>
          <p:cNvPr id="7" name="TextBox 6">
            <a:extLst>
              <a:ext uri="{FF2B5EF4-FFF2-40B4-BE49-F238E27FC236}">
                <a16:creationId xmlns:a16="http://schemas.microsoft.com/office/drawing/2014/main" id="{E069F52E-0461-45E4-BE52-F85A33205591}"/>
              </a:ext>
            </a:extLst>
          </p:cNvPr>
          <p:cNvSpPr txBox="1"/>
          <p:nvPr/>
        </p:nvSpPr>
        <p:spPr>
          <a:xfrm>
            <a:off x="6096000" y="1233276"/>
            <a:ext cx="5910587" cy="2862322"/>
          </a:xfrm>
          <a:prstGeom prst="rect">
            <a:avLst/>
          </a:prstGeom>
          <a:solidFill>
            <a:srgbClr val="000000"/>
          </a:solidFill>
        </p:spPr>
        <p:txBody>
          <a:bodyPr wrap="square" rtlCol="0">
            <a:spAutoFit/>
          </a:bodyPr>
          <a:lstStyle/>
          <a:p>
            <a:r>
              <a:rPr lang="en-US" sz="1000" dirty="0">
                <a:solidFill>
                  <a:schemeClr val="bg1"/>
                </a:solidFill>
                <a:latin typeface="Courier New" panose="02070309020205020404" pitchFamily="49" charset="0"/>
                <a:cs typeface="Courier New" panose="02070309020205020404" pitchFamily="49" charset="0"/>
              </a:rPr>
              <a:t>R2# </a:t>
            </a:r>
            <a:r>
              <a:rPr lang="en-US" sz="1000" b="1" dirty="0">
                <a:solidFill>
                  <a:schemeClr val="bg1"/>
                </a:solidFill>
                <a:latin typeface="Courier New" panose="02070309020205020404" pitchFamily="49" charset="0"/>
                <a:cs typeface="Courier New" panose="02070309020205020404" pitchFamily="49" charset="0"/>
              </a:rPr>
              <a:t>show ip nat statistics </a:t>
            </a:r>
          </a:p>
          <a:p>
            <a:r>
              <a:rPr lang="en-US" sz="1000" dirty="0">
                <a:solidFill>
                  <a:schemeClr val="bg1"/>
                </a:solidFill>
                <a:latin typeface="Courier New" panose="02070309020205020404" pitchFamily="49" charset="0"/>
                <a:cs typeface="Courier New" panose="02070309020205020404" pitchFamily="49" charset="0"/>
              </a:rPr>
              <a:t>Total active translations: 4 (0 static, 4 dynamic; 0 extended)</a:t>
            </a:r>
          </a:p>
          <a:p>
            <a:r>
              <a:rPr lang="en-US" sz="1000" dirty="0">
                <a:solidFill>
                  <a:schemeClr val="bg1"/>
                </a:solidFill>
                <a:latin typeface="Courier New" panose="02070309020205020404" pitchFamily="49" charset="0"/>
                <a:cs typeface="Courier New" panose="02070309020205020404" pitchFamily="49" charset="0"/>
              </a:rPr>
              <a:t>Peak translations: 4, occurred 00:31:43 ago</a:t>
            </a:r>
          </a:p>
          <a:p>
            <a:r>
              <a:rPr lang="en-US" sz="1000" dirty="0">
                <a:solidFill>
                  <a:schemeClr val="bg1"/>
                </a:solidFill>
                <a:latin typeface="Courier New" panose="02070309020205020404" pitchFamily="49" charset="0"/>
                <a:cs typeface="Courier New" panose="02070309020205020404" pitchFamily="49" charset="0"/>
              </a:rPr>
              <a:t>Outside interfaces:</a:t>
            </a:r>
          </a:p>
          <a:p>
            <a:r>
              <a:rPr lang="en-US" sz="1000" dirty="0">
                <a:solidFill>
                  <a:schemeClr val="bg1"/>
                </a:solidFill>
                <a:latin typeface="Courier New" panose="02070309020205020404" pitchFamily="49" charset="0"/>
                <a:cs typeface="Courier New" panose="02070309020205020404" pitchFamily="49" charset="0"/>
              </a:rPr>
              <a:t>  Serial0/1/1</a:t>
            </a:r>
          </a:p>
          <a:p>
            <a:r>
              <a:rPr lang="en-US" sz="1000" dirty="0">
                <a:solidFill>
                  <a:schemeClr val="bg1"/>
                </a:solidFill>
                <a:latin typeface="Courier New" panose="02070309020205020404" pitchFamily="49" charset="0"/>
                <a:cs typeface="Courier New" panose="02070309020205020404" pitchFamily="49" charset="0"/>
              </a:rPr>
              <a:t>Inside interfaces: </a:t>
            </a:r>
          </a:p>
          <a:p>
            <a:r>
              <a:rPr lang="en-US" sz="1000" dirty="0">
                <a:solidFill>
                  <a:schemeClr val="bg1"/>
                </a:solidFill>
                <a:latin typeface="Courier New" panose="02070309020205020404" pitchFamily="49" charset="0"/>
                <a:cs typeface="Courier New" panose="02070309020205020404" pitchFamily="49" charset="0"/>
              </a:rPr>
              <a:t>  Serial0/1/0</a:t>
            </a:r>
          </a:p>
          <a:p>
            <a:r>
              <a:rPr lang="en-US" sz="1000" dirty="0">
                <a:solidFill>
                  <a:schemeClr val="bg1"/>
                </a:solidFill>
                <a:latin typeface="Courier New" panose="02070309020205020404" pitchFamily="49" charset="0"/>
                <a:cs typeface="Courier New" panose="02070309020205020404" pitchFamily="49" charset="0"/>
              </a:rPr>
              <a:t>Hits: 47  Misses: 0</a:t>
            </a:r>
          </a:p>
          <a:p>
            <a:r>
              <a:rPr lang="en-US" sz="100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00" dirty="0">
                <a:solidFill>
                  <a:schemeClr val="bg1"/>
                </a:solidFill>
                <a:latin typeface="Courier New" panose="02070309020205020404" pitchFamily="49" charset="0"/>
                <a:cs typeface="Courier New" panose="02070309020205020404" pitchFamily="49" charset="0"/>
              </a:rPr>
              <a:t>Expired translations: 5</a:t>
            </a:r>
          </a:p>
          <a:p>
            <a:r>
              <a:rPr lang="en-US" sz="1000" dirty="0">
                <a:solidFill>
                  <a:schemeClr val="bg1"/>
                </a:solidFill>
                <a:latin typeface="Courier New" panose="02070309020205020404" pitchFamily="49" charset="0"/>
                <a:cs typeface="Courier New" panose="02070309020205020404" pitchFamily="49" charset="0"/>
              </a:rPr>
              <a:t>Dynamic mappings:</a:t>
            </a:r>
          </a:p>
          <a:p>
            <a:r>
              <a:rPr lang="en-US" sz="1000" dirty="0">
                <a:solidFill>
                  <a:schemeClr val="bg1"/>
                </a:solidFill>
                <a:latin typeface="Courier New" panose="02070309020205020404" pitchFamily="49" charset="0"/>
                <a:cs typeface="Courier New" panose="02070309020205020404" pitchFamily="49" charset="0"/>
              </a:rPr>
              <a:t>-- Inside Source</a:t>
            </a:r>
          </a:p>
          <a:p>
            <a:r>
              <a:rPr lang="en-US" sz="1000" dirty="0">
                <a:solidFill>
                  <a:schemeClr val="bg1"/>
                </a:solidFill>
                <a:latin typeface="Courier New" panose="02070309020205020404" pitchFamily="49" charset="0"/>
                <a:cs typeface="Courier New" panose="02070309020205020404" pitchFamily="49" charset="0"/>
              </a:rPr>
              <a:t>[Id: 1] access-list 1 pool NAT-POOL1 refcount 4</a:t>
            </a:r>
          </a:p>
          <a:p>
            <a:r>
              <a:rPr lang="en-US" sz="1000" dirty="0">
                <a:solidFill>
                  <a:schemeClr val="bg1"/>
                </a:solidFill>
                <a:latin typeface="Courier New" panose="02070309020205020404" pitchFamily="49" charset="0"/>
                <a:cs typeface="Courier New" panose="02070309020205020404" pitchFamily="49" charset="0"/>
              </a:rPr>
              <a:t> </a:t>
            </a:r>
            <a:r>
              <a:rPr lang="en-US" sz="1000" dirty="0">
                <a:solidFill>
                  <a:schemeClr val="accent6">
                    <a:lumMod val="75000"/>
                  </a:schemeClr>
                </a:solidFill>
                <a:latin typeface="Courier New" panose="02070309020205020404" pitchFamily="49" charset="0"/>
                <a:cs typeface="Courier New" panose="02070309020205020404" pitchFamily="49" charset="0"/>
              </a:rPr>
              <a:t>pool NAT-POOL1: netmask 255.255.255.224</a:t>
            </a:r>
          </a:p>
          <a:p>
            <a:r>
              <a:rPr lang="en-US" sz="1000" dirty="0">
                <a:solidFill>
                  <a:schemeClr val="accent6">
                    <a:lumMod val="75000"/>
                  </a:schemeClr>
                </a:solidFill>
                <a:latin typeface="Courier New" panose="02070309020205020404" pitchFamily="49" charset="0"/>
                <a:cs typeface="Courier New" panose="02070309020205020404" pitchFamily="49" charset="0"/>
              </a:rPr>
              <a:t>	start 209.165.200.226 end 209.165.200.240</a:t>
            </a:r>
          </a:p>
          <a:p>
            <a:r>
              <a:rPr lang="en-US" sz="100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2 (13%), misses 0</a:t>
            </a:r>
          </a:p>
          <a:p>
            <a:r>
              <a:rPr lang="en-US" sz="1000" dirty="0">
                <a:solidFill>
                  <a:schemeClr val="bg1"/>
                </a:solidFill>
                <a:latin typeface="Courier New" panose="02070309020205020404" pitchFamily="49" charset="0"/>
                <a:cs typeface="Courier New" panose="02070309020205020404" pitchFamily="49" charset="0"/>
              </a:rPr>
              <a:t>(output omitted)</a:t>
            </a:r>
          </a:p>
          <a:p>
            <a:r>
              <a:rPr lang="en-US" sz="1000" dirty="0">
                <a:solidFill>
                  <a:schemeClr val="bg1"/>
                </a:solidFill>
                <a:latin typeface="Courier New" panose="02070309020205020404" pitchFamily="49" charset="0"/>
                <a:cs typeface="Courier New" panose="02070309020205020404" pitchFamily="49" charset="0"/>
              </a:rPr>
              <a:t>R2#</a:t>
            </a:r>
            <a:endParaRPr lang="en-US" sz="10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E069F52E-0461-45E4-BE52-F85A33205591}"/>
              </a:ext>
            </a:extLst>
          </p:cNvPr>
          <p:cNvSpPr txBox="1"/>
          <p:nvPr/>
        </p:nvSpPr>
        <p:spPr>
          <a:xfrm>
            <a:off x="5618416" y="4854777"/>
            <a:ext cx="6388171" cy="57708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running-config | include NAT</a:t>
            </a:r>
          </a:p>
          <a:p>
            <a:r>
              <a:rPr lang="en-US" sz="1050" dirty="0">
                <a:solidFill>
                  <a:schemeClr val="bg1"/>
                </a:solidFill>
                <a:latin typeface="Courier New" panose="02070309020205020404" pitchFamily="49" charset="0"/>
                <a:cs typeface="Courier New" panose="02070309020205020404" pitchFamily="49" charset="0"/>
              </a:rPr>
              <a:t>ip nat pool NAT-POOL1 209.165.200.226 209.165.200.240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ip nat inside source list 1 pool NAT-POOL1</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62598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459131" y="1490995"/>
            <a:ext cx="11559103" cy="2300606"/>
          </a:xfrm>
        </p:spPr>
        <p:txBody>
          <a:bodyPr>
            <a:noAutofit/>
          </a:bodyPr>
          <a:lstStyle/>
          <a:p>
            <a:pPr algn="just">
              <a:buFont typeface="Wingdings" panose="05000000000000000000" pitchFamily="2" charset="2"/>
              <a:buChar char="§"/>
            </a:pPr>
            <a:r>
              <a:rPr lang="en-US" sz="2000" dirty="0">
                <a:solidFill>
                  <a:srgbClr val="000000"/>
                </a:solidFill>
              </a:rPr>
              <a:t>To configure PAT to use a single IPv4 address,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all hosts from network 192.168.0.0/16 (matching ACL 1) that send traffic through router R2 to the internet will be translated to IPv4 address 209.165.200.225 (IPv4 address of interface S0/1/1). The traffic flows will be identified by port numbers in the NAT table because the </a:t>
            </a:r>
            <a:r>
              <a:rPr lang="en-US" sz="2000" b="1" dirty="0">
                <a:solidFill>
                  <a:srgbClr val="000000"/>
                </a:solidFill>
              </a:rPr>
              <a:t>overload</a:t>
            </a:r>
            <a:r>
              <a:rPr lang="en-US" sz="2000" dirty="0">
                <a:solidFill>
                  <a:srgbClr val="000000"/>
                </a:solidFill>
              </a:rPr>
              <a:t> keyword is configured.</a:t>
            </a:r>
          </a:p>
          <a:p>
            <a:pPr algn="just">
              <a:buFont typeface="Wingdings" panose="05000000000000000000" pitchFamily="2" charset="2"/>
              <a:buChar char="§"/>
            </a:pPr>
            <a:endParaRPr lang="en-US" sz="2400" dirty="0">
              <a:solidFill>
                <a:srgbClr val="000000"/>
              </a:solidFill>
            </a:endParaRPr>
          </a:p>
        </p:txBody>
      </p:sp>
      <p:sp>
        <p:nvSpPr>
          <p:cNvPr id="5" name="TextBox 4">
            <a:extLst>
              <a:ext uri="{FF2B5EF4-FFF2-40B4-BE49-F238E27FC236}">
                <a16:creationId xmlns:a16="http://schemas.microsoft.com/office/drawing/2014/main" id="{8E4D9B25-7DC2-4015-BF3F-0D2A1A29248A}"/>
              </a:ext>
            </a:extLst>
          </p:cNvPr>
          <p:cNvSpPr txBox="1"/>
          <p:nvPr/>
        </p:nvSpPr>
        <p:spPr>
          <a:xfrm>
            <a:off x="3026644" y="3625437"/>
            <a:ext cx="5922235"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ip nat inside source list 1 interface serial 0/1/0 </a:t>
            </a:r>
            <a:r>
              <a:rPr lang="en-US" sz="1050" b="1"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serial0/1/0</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inside</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exit</a:t>
            </a:r>
          </a:p>
          <a:p>
            <a:r>
              <a:rPr lang="en-US" sz="1050" dirty="0">
                <a:solidFill>
                  <a:schemeClr val="bg1"/>
                </a:solidFill>
                <a:latin typeface="Courier New" panose="02070309020205020404" pitchFamily="49" charset="0"/>
                <a:cs typeface="Courier New" panose="02070309020205020404" pitchFamily="49" charset="0"/>
              </a:rPr>
              <a:t>R2(config)# </a:t>
            </a:r>
            <a:r>
              <a:rPr lang="en-US" sz="1050" b="1" dirty="0">
                <a:solidFill>
                  <a:schemeClr val="bg1"/>
                </a:solidFill>
                <a:latin typeface="Courier New" panose="02070309020205020404" pitchFamily="49" charset="0"/>
                <a:cs typeface="Courier New" panose="02070309020205020404" pitchFamily="49" charset="0"/>
              </a:rPr>
              <a:t>interface Serial0/1/1</a:t>
            </a:r>
          </a:p>
          <a:p>
            <a:r>
              <a:rPr lang="en-US" sz="1050" dirty="0">
                <a:solidFill>
                  <a:schemeClr val="bg1"/>
                </a:solidFill>
                <a:latin typeface="Courier New" panose="02070309020205020404" pitchFamily="49" charset="0"/>
                <a:cs typeface="Courier New" panose="02070309020205020404" pitchFamily="49" charset="0"/>
              </a:rPr>
              <a:t>R2(config-if)# </a:t>
            </a:r>
            <a:r>
              <a:rPr lang="en-US" sz="1050" b="1" dirty="0">
                <a:solidFill>
                  <a:schemeClr val="bg1"/>
                </a:solidFill>
                <a:latin typeface="Courier New" panose="02070309020205020404" pitchFamily="49" charset="0"/>
                <a:cs typeface="Courier New" panose="02070309020205020404" pitchFamily="49" charset="0"/>
              </a:rPr>
              <a:t>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1926435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PAT</a:t>
            </a:r>
            <a:endParaRPr lang="en-GB" dirty="0"/>
          </a:p>
        </p:txBody>
      </p:sp>
      <p:sp>
        <p:nvSpPr>
          <p:cNvPr id="3" name="Content Placeholder 2"/>
          <p:cNvSpPr>
            <a:spLocks noGrp="1"/>
          </p:cNvSpPr>
          <p:nvPr>
            <p:ph idx="1"/>
          </p:nvPr>
        </p:nvSpPr>
        <p:spPr>
          <a:xfrm>
            <a:off x="380515" y="1417638"/>
            <a:ext cx="11559103" cy="2300606"/>
          </a:xfrm>
        </p:spPr>
        <p:txBody>
          <a:bodyPr>
            <a:noAutofit/>
          </a:bodyPr>
          <a:lstStyle/>
          <a:p>
            <a:pPr algn="just">
              <a:buFont typeface="Wingdings" panose="05000000000000000000" pitchFamily="2" charset="2"/>
              <a:buChar char="§"/>
            </a:pPr>
            <a:r>
              <a:rPr lang="en-US" sz="2000" dirty="0">
                <a:solidFill>
                  <a:srgbClr val="000000"/>
                </a:solidFill>
              </a:rPr>
              <a:t>An ISP may allocate more than one public IPv4 address to an organization. In this scenario the organization can configure PAT to use a pool of IPv4 public addresses for translation.</a:t>
            </a:r>
          </a:p>
          <a:p>
            <a:pPr algn="just">
              <a:buFont typeface="Wingdings" panose="05000000000000000000" pitchFamily="2" charset="2"/>
              <a:buChar char="§"/>
            </a:pPr>
            <a:r>
              <a:rPr lang="en-US" sz="2000" dirty="0">
                <a:solidFill>
                  <a:srgbClr val="000000"/>
                </a:solidFill>
              </a:rPr>
              <a:t>To configure PAT for a dynamic NAT address pool, simply add the keyword </a:t>
            </a:r>
            <a:r>
              <a:rPr lang="en-US" sz="2000" b="1" dirty="0">
                <a:solidFill>
                  <a:srgbClr val="000000"/>
                </a:solidFill>
              </a:rPr>
              <a:t>overload</a:t>
            </a:r>
            <a:r>
              <a:rPr lang="en-US" sz="2000" dirty="0">
                <a:solidFill>
                  <a:srgbClr val="000000"/>
                </a:solidFill>
              </a:rPr>
              <a:t> to the </a:t>
            </a:r>
            <a:r>
              <a:rPr lang="en-US" sz="2000" b="1" dirty="0" err="1">
                <a:solidFill>
                  <a:srgbClr val="000000"/>
                </a:solidFill>
              </a:rPr>
              <a:t>ip</a:t>
            </a:r>
            <a:r>
              <a:rPr lang="en-US" sz="2000" b="1" dirty="0">
                <a:solidFill>
                  <a:srgbClr val="000000"/>
                </a:solidFill>
              </a:rPr>
              <a:t> </a:t>
            </a:r>
            <a:r>
              <a:rPr lang="en-US" sz="2000" b="1" dirty="0" err="1">
                <a:solidFill>
                  <a:srgbClr val="000000"/>
                </a:solidFill>
              </a:rPr>
              <a:t>nat</a:t>
            </a:r>
            <a:r>
              <a:rPr lang="en-US" sz="2000" b="1" dirty="0">
                <a:solidFill>
                  <a:srgbClr val="000000"/>
                </a:solidFill>
              </a:rPr>
              <a:t> inside source</a:t>
            </a:r>
            <a:r>
              <a:rPr lang="en-US" sz="2000" dirty="0">
                <a:solidFill>
                  <a:srgbClr val="000000"/>
                </a:solidFill>
              </a:rPr>
              <a:t> command.</a:t>
            </a:r>
          </a:p>
          <a:p>
            <a:pPr algn="just">
              <a:buFont typeface="Wingdings" panose="05000000000000000000" pitchFamily="2" charset="2"/>
              <a:buChar char="§"/>
            </a:pPr>
            <a:r>
              <a:rPr lang="en-US" sz="2000" dirty="0">
                <a:solidFill>
                  <a:srgbClr val="000000"/>
                </a:solidFill>
              </a:rPr>
              <a:t>In the example, NAT-POOL2 is bound to an ACL to permit 192.168.0.0/16 to be translated. These hosts can share an IPv4 address from the pool because PAT is enabled with the keyword </a:t>
            </a:r>
            <a:r>
              <a:rPr lang="en-US" sz="2000" b="1" dirty="0">
                <a:solidFill>
                  <a:srgbClr val="000000"/>
                </a:solidFill>
              </a:rPr>
              <a:t>overload</a:t>
            </a:r>
            <a:r>
              <a:rPr lang="en-US" sz="1800" dirty="0">
                <a:solidFill>
                  <a:srgbClr val="000000"/>
                </a:solidFill>
              </a:rPr>
              <a:t>.</a:t>
            </a:r>
          </a:p>
        </p:txBody>
      </p:sp>
      <p:sp>
        <p:nvSpPr>
          <p:cNvPr id="6" name="TextBox 5">
            <a:extLst>
              <a:ext uri="{FF2B5EF4-FFF2-40B4-BE49-F238E27FC236}">
                <a16:creationId xmlns:a16="http://schemas.microsoft.com/office/drawing/2014/main" id="{8E4D9B25-7DC2-4015-BF3F-0D2A1A29248A}"/>
              </a:ext>
            </a:extLst>
          </p:cNvPr>
          <p:cNvSpPr txBox="1"/>
          <p:nvPr/>
        </p:nvSpPr>
        <p:spPr>
          <a:xfrm>
            <a:off x="2415593" y="3840303"/>
            <a:ext cx="7360814" cy="1223412"/>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R2(config)# ip nat pool NAT-POOL2 209.165.200.226 209.165.200.240 netmask 255.255.255.224</a:t>
            </a:r>
          </a:p>
          <a:p>
            <a:r>
              <a:rPr lang="en-US" sz="1050" dirty="0">
                <a:solidFill>
                  <a:schemeClr val="bg1"/>
                </a:solidFill>
                <a:latin typeface="Courier New" panose="02070309020205020404" pitchFamily="49" charset="0"/>
                <a:cs typeface="Courier New" panose="02070309020205020404" pitchFamily="49" charset="0"/>
              </a:rPr>
              <a:t>R2(config)# access-list 1 permit 192.168.0.0 0.0.255.255</a:t>
            </a:r>
          </a:p>
          <a:p>
            <a:r>
              <a:rPr lang="en-US" sz="1050" dirty="0">
                <a:solidFill>
                  <a:schemeClr val="bg1"/>
                </a:solidFill>
                <a:latin typeface="Courier New" panose="02070309020205020404" pitchFamily="49" charset="0"/>
                <a:cs typeface="Courier New" panose="02070309020205020404" pitchFamily="49" charset="0"/>
              </a:rPr>
              <a:t>R2(config)# ip nat inside source list 1 pool NAT-POOL2 </a:t>
            </a:r>
            <a:r>
              <a:rPr lang="en-US" sz="1050" dirty="0">
                <a:solidFill>
                  <a:schemeClr val="accent6">
                    <a:lumMod val="75000"/>
                  </a:schemeClr>
                </a:solidFill>
                <a:latin typeface="Courier New" panose="02070309020205020404" pitchFamily="49" charset="0"/>
                <a:cs typeface="Courier New" panose="02070309020205020404" pitchFamily="49" charset="0"/>
              </a:rPr>
              <a:t>overload</a:t>
            </a:r>
          </a:p>
          <a:p>
            <a:r>
              <a:rPr lang="en-US" sz="1050" dirty="0">
                <a:solidFill>
                  <a:schemeClr val="bg1"/>
                </a:solidFill>
                <a:latin typeface="Courier New" panose="02070309020205020404" pitchFamily="49" charset="0"/>
                <a:cs typeface="Courier New" panose="02070309020205020404" pitchFamily="49" charset="0"/>
              </a:rPr>
              <a:t>R2(config)# interface serial0/1/0</a:t>
            </a:r>
          </a:p>
          <a:p>
            <a:r>
              <a:rPr lang="en-US" sz="1050" dirty="0">
                <a:solidFill>
                  <a:schemeClr val="bg1"/>
                </a:solidFill>
                <a:latin typeface="Courier New" panose="02070309020205020404" pitchFamily="49" charset="0"/>
                <a:cs typeface="Courier New" panose="02070309020205020404" pitchFamily="49" charset="0"/>
              </a:rPr>
              <a:t>R2(config-if)# ip nat inside</a:t>
            </a:r>
          </a:p>
          <a:p>
            <a:r>
              <a:rPr lang="en-US" sz="1050" dirty="0">
                <a:solidFill>
                  <a:schemeClr val="bg1"/>
                </a:solidFill>
                <a:latin typeface="Courier New" panose="02070309020205020404" pitchFamily="49" charset="0"/>
                <a:cs typeface="Courier New" panose="02070309020205020404" pitchFamily="49" charset="0"/>
              </a:rPr>
              <a:t>R2(config-if)# interface serial0/1/0</a:t>
            </a:r>
          </a:p>
          <a:p>
            <a:r>
              <a:rPr lang="en-US" sz="1050" dirty="0">
                <a:solidFill>
                  <a:schemeClr val="bg1"/>
                </a:solidFill>
                <a:latin typeface="Courier New" panose="02070309020205020404" pitchFamily="49" charset="0"/>
                <a:cs typeface="Courier New" panose="02070309020205020404" pitchFamily="49" charset="0"/>
              </a:rPr>
              <a:t>R2(config-if)# ip nat outside</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29344712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PC to Server</a:t>
            </a:r>
            <a:endParaRPr lang="en-US" sz="2000" b="1" dirty="0">
              <a:solidFill>
                <a:srgbClr val="000000"/>
              </a:solidFill>
            </a:endParaRPr>
          </a:p>
          <a:p>
            <a:pPr algn="just">
              <a:buFont typeface="+mj-lt"/>
              <a:buAutoNum type="arabicPeriod"/>
            </a:pPr>
            <a:r>
              <a:rPr lang="en-US" sz="2000" dirty="0">
                <a:solidFill>
                  <a:srgbClr val="000000"/>
                </a:solidFill>
              </a:rPr>
              <a:t>PC1 and PC2 send packets to Svr1 and Svr2.</a:t>
            </a:r>
          </a:p>
          <a:p>
            <a:pPr algn="just">
              <a:buFont typeface="+mj-lt"/>
              <a:buAutoNum type="arabicPeriod"/>
            </a:pPr>
            <a:r>
              <a:rPr lang="en-US" sz="2000" dirty="0">
                <a:solidFill>
                  <a:srgbClr val="000000"/>
                </a:solidFill>
              </a:rPr>
              <a:t>The packet from PC1 reaches R2 first. R2 modifies the source IPv4 address to 209.165.200.225 (inside global address). The packet is then forwarded towards Svr1.</a:t>
            </a:r>
          </a:p>
          <a:p>
            <a:pPr algn="just">
              <a:buFont typeface="+mj-lt"/>
              <a:buAutoNum type="arabicPeriod"/>
            </a:pPr>
            <a:r>
              <a:rPr lang="en-US" sz="2000" dirty="0">
                <a:solidFill>
                  <a:srgbClr val="000000"/>
                </a:solidFill>
              </a:rPr>
              <a:t>The packet from PC2 arrives at R2. PAT changes the source IPv4 address of PC2 to the inside global address 209.165.200.225. PC2 has the same source port number as the translation for PC1. PAT increments the source port number until it is a unique value in its table. In this instance, it is 1445.</a:t>
            </a:r>
          </a:p>
        </p:txBody>
      </p:sp>
      <p:pic>
        <p:nvPicPr>
          <p:cNvPr id="5" name="Picture 4">
            <a:extLst>
              <a:ext uri="{FF2B5EF4-FFF2-40B4-BE49-F238E27FC236}">
                <a16:creationId xmlns:a16="http://schemas.microsoft.com/office/drawing/2014/main" id="{FFE8261F-EEFC-4354-95EA-D985E6FF03C4}"/>
              </a:ext>
            </a:extLst>
          </p:cNvPr>
          <p:cNvPicPr>
            <a:picLocks noChangeAspect="1"/>
          </p:cNvPicPr>
          <p:nvPr/>
        </p:nvPicPr>
        <p:blipFill>
          <a:blip r:embed="rId2"/>
          <a:stretch>
            <a:fillRect/>
          </a:stretch>
        </p:blipFill>
        <p:spPr>
          <a:xfrm>
            <a:off x="7288890" y="1233276"/>
            <a:ext cx="4726442" cy="4446771"/>
          </a:xfrm>
          <a:prstGeom prst="rect">
            <a:avLst/>
          </a:prstGeom>
        </p:spPr>
      </p:pic>
    </p:spTree>
    <p:extLst>
      <p:ext uri="{BB962C8B-B14F-4D97-AF65-F5344CB8AC3E}">
        <p14:creationId xmlns:p14="http://schemas.microsoft.com/office/powerpoint/2010/main" val="4453039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Analyse PAT</a:t>
            </a:r>
            <a:endParaRPr lang="en-GB" dirty="0"/>
          </a:p>
        </p:txBody>
      </p:sp>
      <p:sp>
        <p:nvSpPr>
          <p:cNvPr id="3" name="Content Placeholder 2"/>
          <p:cNvSpPr>
            <a:spLocks noGrp="1"/>
          </p:cNvSpPr>
          <p:nvPr>
            <p:ph idx="1"/>
          </p:nvPr>
        </p:nvSpPr>
        <p:spPr>
          <a:xfrm>
            <a:off x="609599" y="1233276"/>
            <a:ext cx="6679291" cy="1783662"/>
          </a:xfrm>
        </p:spPr>
        <p:txBody>
          <a:bodyPr>
            <a:noAutofit/>
          </a:bodyPr>
          <a:lstStyle/>
          <a:p>
            <a:pPr marL="0" indent="0" algn="just">
              <a:buNone/>
            </a:pPr>
            <a:r>
              <a:rPr lang="en-US" sz="2000" b="1" dirty="0"/>
              <a:t>Server to PC</a:t>
            </a:r>
            <a:endParaRPr lang="en-US" sz="2000" b="1" dirty="0">
              <a:solidFill>
                <a:srgbClr val="000000"/>
              </a:solidFill>
            </a:endParaRPr>
          </a:p>
          <a:p>
            <a:pPr algn="just">
              <a:buFont typeface="+mj-lt"/>
              <a:buAutoNum type="arabicPeriod"/>
            </a:pPr>
            <a:r>
              <a:rPr lang="en-US" sz="2000" dirty="0">
                <a:solidFill>
                  <a:srgbClr val="000000"/>
                </a:solidFill>
              </a:rPr>
              <a:t>The servers use the source port from the received packet as the destination port, and the source address as the destination address for the return traffic.</a:t>
            </a:r>
          </a:p>
          <a:p>
            <a:pPr algn="just">
              <a:buFont typeface="+mj-lt"/>
              <a:buAutoNum type="arabicPeriod"/>
            </a:pPr>
            <a:r>
              <a:rPr lang="en-US" sz="2000" dirty="0">
                <a:solidFill>
                  <a:srgbClr val="000000"/>
                </a:solidFill>
              </a:rPr>
              <a:t>R2 changes the destination IPv4 address of the packet from Srv1 from 209.165.200.225 to 192.168.10.10, and forwards the packet toward PC1.</a:t>
            </a:r>
          </a:p>
          <a:p>
            <a:pPr algn="just">
              <a:buFont typeface="+mj-lt"/>
              <a:buAutoNum type="arabicPeriod"/>
            </a:pPr>
            <a:r>
              <a:rPr lang="en-US" sz="2000" dirty="0">
                <a:solidFill>
                  <a:srgbClr val="000000"/>
                </a:solidFill>
              </a:rPr>
              <a:t>R2 changes the destination address of packet from Srv2. from 209.165.200.225 to 192.168.10.11. and modifies the destinations port back to its original value of 1444. The packet is then forwarded toward PC2.</a:t>
            </a:r>
          </a:p>
        </p:txBody>
      </p:sp>
      <p:pic>
        <p:nvPicPr>
          <p:cNvPr id="6" name="Picture 5">
            <a:extLst>
              <a:ext uri="{FF2B5EF4-FFF2-40B4-BE49-F238E27FC236}">
                <a16:creationId xmlns:a16="http://schemas.microsoft.com/office/drawing/2014/main" id="{97FFE441-D27A-4F87-9509-A545F38ACF1E}"/>
              </a:ext>
            </a:extLst>
          </p:cNvPr>
          <p:cNvPicPr>
            <a:picLocks noChangeAspect="1"/>
          </p:cNvPicPr>
          <p:nvPr/>
        </p:nvPicPr>
        <p:blipFill>
          <a:blip r:embed="rId2"/>
          <a:stretch>
            <a:fillRect/>
          </a:stretch>
        </p:blipFill>
        <p:spPr>
          <a:xfrm>
            <a:off x="7337219" y="1233276"/>
            <a:ext cx="4585118" cy="4253124"/>
          </a:xfrm>
          <a:prstGeom prst="rect">
            <a:avLst/>
          </a:prstGeom>
        </p:spPr>
      </p:pic>
    </p:spTree>
    <p:extLst>
      <p:ext uri="{BB962C8B-B14F-4D97-AF65-F5344CB8AC3E}">
        <p14:creationId xmlns:p14="http://schemas.microsoft.com/office/powerpoint/2010/main" val="5455513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Configuration: Verify PAT</a:t>
            </a:r>
            <a:endParaRPr lang="en-GB" dirty="0"/>
          </a:p>
        </p:txBody>
      </p:sp>
      <p:sp>
        <p:nvSpPr>
          <p:cNvPr id="3" name="Content Placeholder 2"/>
          <p:cNvSpPr>
            <a:spLocks noGrp="1"/>
          </p:cNvSpPr>
          <p:nvPr>
            <p:ph idx="1"/>
          </p:nvPr>
        </p:nvSpPr>
        <p:spPr>
          <a:xfrm>
            <a:off x="87362" y="1233276"/>
            <a:ext cx="5952337" cy="2692282"/>
          </a:xfrm>
        </p:spPr>
        <p:txBody>
          <a:bodyPr>
            <a:noAutofit/>
          </a:bodyPr>
          <a:lstStyle/>
          <a:p>
            <a:pPr algn="just">
              <a:buFont typeface="Wingdings" panose="05000000000000000000" pitchFamily="2" charset="2"/>
              <a:buChar char="§"/>
            </a:pPr>
            <a:r>
              <a:rPr lang="en-US" sz="1800" dirty="0">
                <a:solidFill>
                  <a:srgbClr val="000000"/>
                </a:solidFill>
              </a:rPr>
              <a:t>The same commands used to verify static and dynamic NAT are used to verify PAT. </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translations</a:t>
            </a:r>
            <a:r>
              <a:rPr lang="en-US" sz="1800" dirty="0">
                <a:solidFill>
                  <a:srgbClr val="000000"/>
                </a:solidFill>
              </a:rPr>
              <a:t> command displays the translations from two different hosts to different web servers. </a:t>
            </a:r>
          </a:p>
          <a:p>
            <a:pPr algn="just">
              <a:buFont typeface="Wingdings" panose="05000000000000000000" pitchFamily="2" charset="2"/>
              <a:buChar char="§"/>
            </a:pPr>
            <a:r>
              <a:rPr lang="en-US" sz="1800" dirty="0">
                <a:solidFill>
                  <a:srgbClr val="000000"/>
                </a:solidFill>
              </a:rPr>
              <a:t>Notice that two different inside hosts are allocated the same IPv4 address of 209.165.200.225 (inside global address). The source port numbers in the NAT table differentiate the two transactions.</a:t>
            </a:r>
          </a:p>
          <a:p>
            <a:pPr algn="just">
              <a:buFont typeface="Wingdings" panose="05000000000000000000" pitchFamily="2" charset="2"/>
              <a:buChar char="§"/>
            </a:pPr>
            <a:r>
              <a:rPr lang="en-US" sz="1800" dirty="0">
                <a:solidFill>
                  <a:srgbClr val="000000"/>
                </a:solidFill>
              </a:rPr>
              <a:t>The </a:t>
            </a:r>
            <a:r>
              <a:rPr lang="en-US" sz="1800" b="1" dirty="0">
                <a:solidFill>
                  <a:srgbClr val="000000"/>
                </a:solidFill>
              </a:rPr>
              <a:t>show </a:t>
            </a:r>
            <a:r>
              <a:rPr lang="en-US" sz="1800" b="1" dirty="0" err="1">
                <a:solidFill>
                  <a:srgbClr val="000000"/>
                </a:solidFill>
              </a:rPr>
              <a:t>ip</a:t>
            </a:r>
            <a:r>
              <a:rPr lang="en-US" sz="1800" b="1" dirty="0">
                <a:solidFill>
                  <a:srgbClr val="000000"/>
                </a:solidFill>
              </a:rPr>
              <a:t> </a:t>
            </a:r>
            <a:r>
              <a:rPr lang="en-US" sz="1800" b="1" dirty="0" err="1">
                <a:solidFill>
                  <a:srgbClr val="000000"/>
                </a:solidFill>
              </a:rPr>
              <a:t>nat</a:t>
            </a:r>
            <a:r>
              <a:rPr lang="en-US" sz="1800" b="1" dirty="0">
                <a:solidFill>
                  <a:srgbClr val="000000"/>
                </a:solidFill>
              </a:rPr>
              <a:t> statistics</a:t>
            </a:r>
            <a:r>
              <a:rPr lang="en-US" sz="1800" dirty="0">
                <a:solidFill>
                  <a:srgbClr val="000000"/>
                </a:solidFill>
              </a:rPr>
              <a:t> command verifies that NAT-POOL2 has allocated a single address for both translations. Also shown are the number and type of active translations, NAT configuration parameters, the number of addresses in the pool, and how many have been allocated.</a:t>
            </a:r>
          </a:p>
        </p:txBody>
      </p:sp>
      <p:sp>
        <p:nvSpPr>
          <p:cNvPr id="7" name="TextBox 6">
            <a:extLst>
              <a:ext uri="{FF2B5EF4-FFF2-40B4-BE49-F238E27FC236}">
                <a16:creationId xmlns:a16="http://schemas.microsoft.com/office/drawing/2014/main" id="{4542B632-CC48-439D-9988-47679C6115B5}"/>
              </a:ext>
            </a:extLst>
          </p:cNvPr>
          <p:cNvSpPr txBox="1"/>
          <p:nvPr/>
        </p:nvSpPr>
        <p:spPr>
          <a:xfrm>
            <a:off x="6157163" y="1309659"/>
            <a:ext cx="5928060" cy="784830"/>
          </a:xfrm>
          <a:prstGeom prst="rect">
            <a:avLst/>
          </a:prstGeom>
          <a:solidFill>
            <a:srgbClr val="000000"/>
          </a:solidFill>
        </p:spPr>
        <p:txBody>
          <a:bodyPr wrap="square" rtlCol="0">
            <a:spAutoFit/>
          </a:bodyPr>
          <a:lstStyle/>
          <a:p>
            <a:r>
              <a:rPr lang="en-US" sz="900" dirty="0">
                <a:solidFill>
                  <a:schemeClr val="bg1"/>
                </a:solidFill>
                <a:latin typeface="Courier New" panose="02070309020205020404" pitchFamily="49" charset="0"/>
                <a:cs typeface="Courier New" panose="02070309020205020404" pitchFamily="49" charset="0"/>
              </a:rPr>
              <a:t>R2# </a:t>
            </a:r>
            <a:r>
              <a:rPr lang="en-US" sz="900" b="1" dirty="0">
                <a:solidFill>
                  <a:schemeClr val="bg1"/>
                </a:solidFill>
                <a:latin typeface="Courier New" panose="02070309020205020404" pitchFamily="49" charset="0"/>
                <a:cs typeface="Courier New" panose="02070309020205020404" pitchFamily="49" charset="0"/>
              </a:rPr>
              <a:t>show ip nat translations</a:t>
            </a:r>
          </a:p>
          <a:p>
            <a:r>
              <a:rPr lang="en-US" sz="900" dirty="0">
                <a:solidFill>
                  <a:schemeClr val="bg1"/>
                </a:solidFill>
                <a:latin typeface="Courier New" panose="02070309020205020404" pitchFamily="49" charset="0"/>
                <a:cs typeface="Courier New" panose="02070309020205020404" pitchFamily="49" charset="0"/>
              </a:rPr>
              <a:t>Pro Inside global          Inside local         Outside local      Outside global</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209.165.200.225:1444</a:t>
            </a:r>
            <a:r>
              <a:rPr lang="en-US" sz="900" dirty="0">
                <a:solidFill>
                  <a:schemeClr val="bg1"/>
                </a:solidFill>
                <a:latin typeface="Courier New" panose="02070309020205020404" pitchFamily="49" charset="0"/>
                <a:cs typeface="Courier New" panose="02070309020205020404" pitchFamily="49" charset="0"/>
              </a:rPr>
              <a:t>  192.168.10.10:1444  209.165.201.1:80   209.165.201.1:80</a:t>
            </a:r>
          </a:p>
          <a:p>
            <a:r>
              <a:rPr lang="en-US" sz="900" dirty="0">
                <a:solidFill>
                  <a:schemeClr val="bg1"/>
                </a:solidFill>
                <a:latin typeface="Courier New" panose="02070309020205020404" pitchFamily="49" charset="0"/>
                <a:cs typeface="Courier New" panose="02070309020205020404" pitchFamily="49" charset="0"/>
              </a:rPr>
              <a:t>tcp </a:t>
            </a:r>
            <a:r>
              <a:rPr lang="en-US" sz="900" dirty="0">
                <a:solidFill>
                  <a:schemeClr val="accent6">
                    <a:lumMod val="75000"/>
                  </a:schemeClr>
                </a:solidFill>
                <a:latin typeface="Courier New" panose="02070309020205020404" pitchFamily="49" charset="0"/>
                <a:cs typeface="Courier New" panose="02070309020205020404" pitchFamily="49" charset="0"/>
              </a:rPr>
              <a:t>209.165.200.225:1445</a:t>
            </a:r>
            <a:r>
              <a:rPr lang="en-US" sz="900" dirty="0">
                <a:solidFill>
                  <a:schemeClr val="bg1"/>
                </a:solidFill>
                <a:latin typeface="Courier New" panose="02070309020205020404" pitchFamily="49" charset="0"/>
                <a:cs typeface="Courier New" panose="02070309020205020404" pitchFamily="49" charset="0"/>
              </a:rPr>
              <a:t>  192.168.11.10:1444  209.165.202.129:80 209.165.202.129:80</a:t>
            </a:r>
          </a:p>
          <a:p>
            <a:r>
              <a:rPr lang="en-US" sz="900" dirty="0">
                <a:solidFill>
                  <a:schemeClr val="bg1"/>
                </a:solidFill>
                <a:latin typeface="Courier New" panose="02070309020205020404" pitchFamily="49" charset="0"/>
                <a:cs typeface="Courier New" panose="02070309020205020404" pitchFamily="49" charset="0"/>
              </a:rPr>
              <a:t>R2#</a:t>
            </a:r>
            <a:endParaRPr lang="en-US" sz="900" b="1" dirty="0">
              <a:solidFill>
                <a:srgbClr val="FFC000"/>
              </a:solidFill>
              <a:latin typeface="Courier New" panose="02070309020205020404" pitchFamily="49" charset="0"/>
              <a:cs typeface="Courier New" panose="02070309020205020404" pitchFamily="49" charset="0"/>
            </a:endParaRPr>
          </a:p>
        </p:txBody>
      </p:sp>
      <p:sp>
        <p:nvSpPr>
          <p:cNvPr id="8" name="TextBox 7">
            <a:extLst>
              <a:ext uri="{FF2B5EF4-FFF2-40B4-BE49-F238E27FC236}">
                <a16:creationId xmlns:a16="http://schemas.microsoft.com/office/drawing/2014/main" id="{4542B632-CC48-439D-9988-47679C6115B5}"/>
              </a:ext>
            </a:extLst>
          </p:cNvPr>
          <p:cNvSpPr txBox="1"/>
          <p:nvPr/>
        </p:nvSpPr>
        <p:spPr>
          <a:xfrm>
            <a:off x="6145516" y="2623229"/>
            <a:ext cx="5939707" cy="3000821"/>
          </a:xfrm>
          <a:prstGeom prst="rect">
            <a:avLst/>
          </a:prstGeom>
          <a:solidFill>
            <a:srgbClr val="000000"/>
          </a:solidFill>
        </p:spPr>
        <p:txBody>
          <a:bodyPr wrap="square" rtlCol="0">
            <a:spAutoFit/>
          </a:bodyPr>
          <a:lstStyle/>
          <a:p>
            <a:r>
              <a:rPr lang="en-US" sz="1050" dirty="0">
                <a:solidFill>
                  <a:schemeClr val="bg1"/>
                </a:solidFill>
                <a:latin typeface="Courier New" panose="02070309020205020404" pitchFamily="49" charset="0"/>
                <a:cs typeface="Courier New" panose="02070309020205020404" pitchFamily="49" charset="0"/>
              </a:rPr>
              <a:t>R2# </a:t>
            </a:r>
            <a:r>
              <a:rPr lang="en-US" sz="1050" b="1" dirty="0">
                <a:solidFill>
                  <a:schemeClr val="bg1"/>
                </a:solidFill>
                <a:latin typeface="Courier New" panose="02070309020205020404" pitchFamily="49" charset="0"/>
                <a:cs typeface="Courier New" panose="02070309020205020404" pitchFamily="49" charset="0"/>
              </a:rPr>
              <a:t>show ip nat statistics </a:t>
            </a:r>
          </a:p>
          <a:p>
            <a:r>
              <a:rPr lang="en-US" sz="1050" dirty="0">
                <a:solidFill>
                  <a:schemeClr val="bg1"/>
                </a:solidFill>
                <a:latin typeface="Courier New" panose="02070309020205020404" pitchFamily="49" charset="0"/>
                <a:cs typeface="Courier New" panose="02070309020205020404" pitchFamily="49" charset="0"/>
              </a:rPr>
              <a:t>Total active translations: 4 (0 static, 2 dynamic; 2 extended)</a:t>
            </a:r>
          </a:p>
          <a:p>
            <a:r>
              <a:rPr lang="en-US" sz="1050" dirty="0">
                <a:solidFill>
                  <a:schemeClr val="bg1"/>
                </a:solidFill>
                <a:latin typeface="Courier New" panose="02070309020205020404" pitchFamily="49" charset="0"/>
                <a:cs typeface="Courier New" panose="02070309020205020404" pitchFamily="49" charset="0"/>
              </a:rPr>
              <a:t>Peak translations: 2, occurred 00:31:43 ago</a:t>
            </a:r>
          </a:p>
          <a:p>
            <a:r>
              <a:rPr lang="en-US" sz="1050" dirty="0">
                <a:solidFill>
                  <a:schemeClr val="bg1"/>
                </a:solidFill>
                <a:latin typeface="Courier New" panose="02070309020205020404" pitchFamily="49" charset="0"/>
                <a:cs typeface="Courier New" panose="02070309020205020404" pitchFamily="49" charset="0"/>
              </a:rPr>
              <a:t>Outside interfaces:</a:t>
            </a:r>
          </a:p>
          <a:p>
            <a:r>
              <a:rPr lang="en-US" sz="1050" dirty="0">
                <a:solidFill>
                  <a:schemeClr val="bg1"/>
                </a:solidFill>
                <a:latin typeface="Courier New" panose="02070309020205020404" pitchFamily="49" charset="0"/>
                <a:cs typeface="Courier New" panose="02070309020205020404" pitchFamily="49" charset="0"/>
              </a:rPr>
              <a:t>  Serial0/1/1</a:t>
            </a:r>
          </a:p>
          <a:p>
            <a:r>
              <a:rPr lang="en-US" sz="1050" dirty="0">
                <a:solidFill>
                  <a:schemeClr val="bg1"/>
                </a:solidFill>
                <a:latin typeface="Courier New" panose="02070309020205020404" pitchFamily="49" charset="0"/>
                <a:cs typeface="Courier New" panose="02070309020205020404" pitchFamily="49" charset="0"/>
              </a:rPr>
              <a:t>Inside interfaces: </a:t>
            </a:r>
          </a:p>
          <a:p>
            <a:r>
              <a:rPr lang="en-US" sz="1050" dirty="0">
                <a:solidFill>
                  <a:schemeClr val="bg1"/>
                </a:solidFill>
                <a:latin typeface="Courier New" panose="02070309020205020404" pitchFamily="49" charset="0"/>
                <a:cs typeface="Courier New" panose="02070309020205020404" pitchFamily="49" charset="0"/>
              </a:rPr>
              <a:t>  Serial0/1/0</a:t>
            </a:r>
          </a:p>
          <a:p>
            <a:r>
              <a:rPr lang="en-US" sz="1050" dirty="0">
                <a:solidFill>
                  <a:schemeClr val="bg1"/>
                </a:solidFill>
                <a:latin typeface="Courier New" panose="02070309020205020404" pitchFamily="49" charset="0"/>
                <a:cs typeface="Courier New" panose="02070309020205020404" pitchFamily="49" charset="0"/>
              </a:rPr>
              <a:t>Hits: 4  Misses: 0</a:t>
            </a:r>
          </a:p>
          <a:p>
            <a:r>
              <a:rPr lang="en-US" sz="1050" dirty="0">
                <a:solidFill>
                  <a:schemeClr val="bg1"/>
                </a:solidFill>
                <a:latin typeface="Courier New" panose="02070309020205020404" pitchFamily="49" charset="0"/>
                <a:cs typeface="Courier New" panose="02070309020205020404" pitchFamily="49" charset="0"/>
              </a:rPr>
              <a:t>CEF Translated packets: 47, CEF Punted packets: 0</a:t>
            </a:r>
          </a:p>
          <a:p>
            <a:r>
              <a:rPr lang="en-US" sz="1050" dirty="0">
                <a:solidFill>
                  <a:schemeClr val="bg1"/>
                </a:solidFill>
                <a:latin typeface="Courier New" panose="02070309020205020404" pitchFamily="49" charset="0"/>
                <a:cs typeface="Courier New" panose="02070309020205020404" pitchFamily="49" charset="0"/>
              </a:rPr>
              <a:t>Expired translations: 0</a:t>
            </a:r>
          </a:p>
          <a:p>
            <a:r>
              <a:rPr lang="en-US" sz="1050" dirty="0">
                <a:solidFill>
                  <a:schemeClr val="bg1"/>
                </a:solidFill>
                <a:latin typeface="Courier New" panose="02070309020205020404" pitchFamily="49" charset="0"/>
                <a:cs typeface="Courier New" panose="02070309020205020404" pitchFamily="49" charset="0"/>
              </a:rPr>
              <a:t>Dynamic mappings:</a:t>
            </a:r>
          </a:p>
          <a:p>
            <a:r>
              <a:rPr lang="en-US" sz="1050" dirty="0">
                <a:solidFill>
                  <a:schemeClr val="bg1"/>
                </a:solidFill>
                <a:latin typeface="Courier New" panose="02070309020205020404" pitchFamily="49" charset="0"/>
                <a:cs typeface="Courier New" panose="02070309020205020404" pitchFamily="49" charset="0"/>
              </a:rPr>
              <a:t>-- Inside Source</a:t>
            </a:r>
          </a:p>
          <a:p>
            <a:r>
              <a:rPr lang="en-US" sz="1050" dirty="0">
                <a:solidFill>
                  <a:schemeClr val="bg1"/>
                </a:solidFill>
                <a:latin typeface="Courier New" panose="02070309020205020404" pitchFamily="49" charset="0"/>
                <a:cs typeface="Courier New" panose="02070309020205020404" pitchFamily="49" charset="0"/>
              </a:rPr>
              <a:t>[Id: 3] access-list 1 pool NAT-POOL2 refcount 2</a:t>
            </a:r>
          </a:p>
          <a:p>
            <a:r>
              <a:rPr lang="en-US" sz="1050" dirty="0">
                <a:solidFill>
                  <a:schemeClr val="bg1"/>
                </a:solidFill>
                <a:latin typeface="Courier New" panose="02070309020205020404" pitchFamily="49" charset="0"/>
                <a:cs typeface="Courier New" panose="02070309020205020404" pitchFamily="49" charset="0"/>
              </a:rPr>
              <a:t> </a:t>
            </a:r>
            <a:r>
              <a:rPr lang="en-US" sz="1050" dirty="0">
                <a:solidFill>
                  <a:schemeClr val="accent6">
                    <a:lumMod val="75000"/>
                  </a:schemeClr>
                </a:solidFill>
                <a:latin typeface="Courier New" panose="02070309020205020404" pitchFamily="49" charset="0"/>
                <a:cs typeface="Courier New" panose="02070309020205020404" pitchFamily="49" charset="0"/>
              </a:rPr>
              <a:t>pool NAT-POOL2: netmask 255.255.255.224</a:t>
            </a:r>
          </a:p>
          <a:p>
            <a:r>
              <a:rPr lang="en-US" sz="1050" dirty="0">
                <a:solidFill>
                  <a:schemeClr val="accent6">
                    <a:lumMod val="75000"/>
                  </a:schemeClr>
                </a:solidFill>
                <a:latin typeface="Courier New" panose="02070309020205020404" pitchFamily="49" charset="0"/>
                <a:cs typeface="Courier New" panose="02070309020205020404" pitchFamily="49" charset="0"/>
              </a:rPr>
              <a:t>	start 209.165.200.225 end 209.165.200.240</a:t>
            </a:r>
          </a:p>
          <a:p>
            <a:r>
              <a:rPr lang="en-US" sz="1050" dirty="0">
                <a:solidFill>
                  <a:schemeClr val="accent6">
                    <a:lumMod val="75000"/>
                  </a:schemeClr>
                </a:solidFill>
                <a:latin typeface="Courier New" panose="02070309020205020404" pitchFamily="49" charset="0"/>
                <a:cs typeface="Courier New" panose="02070309020205020404" pitchFamily="49" charset="0"/>
              </a:rPr>
              <a:t>	type generic, total addresses 15, allocated 1 (6%), misses 0</a:t>
            </a:r>
          </a:p>
          <a:p>
            <a:r>
              <a:rPr lang="en-US" sz="1050" dirty="0">
                <a:solidFill>
                  <a:schemeClr val="bg1"/>
                </a:solidFill>
                <a:latin typeface="Courier New" panose="02070309020205020404" pitchFamily="49" charset="0"/>
                <a:cs typeface="Courier New" panose="02070309020205020404" pitchFamily="49" charset="0"/>
              </a:rPr>
              <a:t>(output omitted)</a:t>
            </a:r>
          </a:p>
          <a:p>
            <a:r>
              <a:rPr lang="en-US" sz="1050" dirty="0">
                <a:solidFill>
                  <a:schemeClr val="bg1"/>
                </a:solidFill>
                <a:latin typeface="Courier New" panose="02070309020205020404" pitchFamily="49" charset="0"/>
                <a:cs typeface="Courier New" panose="02070309020205020404" pitchFamily="49" charset="0"/>
              </a:rPr>
              <a:t>R2#</a:t>
            </a:r>
            <a:endParaRPr lang="en-US" sz="1050" b="1" dirty="0">
              <a:solidFill>
                <a:srgbClr val="FFC000"/>
              </a:solidFill>
              <a:latin typeface="Courier New" panose="02070309020205020404" pitchFamily="49" charset="0"/>
              <a:cs typeface="Courier New" panose="02070309020205020404" pitchFamily="49" charset="0"/>
            </a:endParaRPr>
          </a:p>
        </p:txBody>
      </p:sp>
    </p:spTree>
    <p:extLst>
      <p:ext uri="{BB962C8B-B14F-4D97-AF65-F5344CB8AC3E}">
        <p14:creationId xmlns:p14="http://schemas.microsoft.com/office/powerpoint/2010/main" val="3967334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2000" i="1" dirty="0"/>
              <a:t>There are not enough public IPv4 addresses to assign a unique address to each device connected to the internet.</a:t>
            </a:r>
          </a:p>
          <a:p>
            <a:pPr algn="just">
              <a:spcBef>
                <a:spcPts val="0"/>
              </a:spcBef>
              <a:buFont typeface="Wingdings" panose="05000000000000000000" pitchFamily="2" charset="2"/>
              <a:buChar char="ü"/>
            </a:pPr>
            <a:r>
              <a:rPr lang="en-US" sz="2000" dirty="0"/>
              <a:t>The primary use of NAT is to conserve public IPv4 addresses.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 NAT terminology, the inside network is the set of networks that is subject to translation. The outside network refers to all other networks.</a:t>
            </a:r>
          </a:p>
          <a:p>
            <a:pPr algn="just">
              <a:spcBef>
                <a:spcPts val="0"/>
              </a:spcBef>
              <a:buFont typeface="Wingdings" panose="05000000000000000000" pitchFamily="2" charset="2"/>
              <a:buChar char="ü"/>
            </a:pPr>
            <a:r>
              <a:rPr lang="en-US" sz="2000" dirty="0"/>
              <a:t>NAT terminology is always applied from the perspective of the device with the translated address.</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Inside address are the address of the device which is being translated by NAT.</a:t>
            </a:r>
          </a:p>
          <a:p>
            <a:pPr algn="just">
              <a:spcBef>
                <a:spcPts val="0"/>
              </a:spcBef>
              <a:buFont typeface="Wingdings" panose="05000000000000000000" pitchFamily="2" charset="2"/>
              <a:buChar char="ü"/>
            </a:pPr>
            <a:r>
              <a:rPr lang="en-US" sz="2000" dirty="0"/>
              <a:t>Outside address are the address of the destination device.</a:t>
            </a:r>
          </a:p>
          <a:p>
            <a:pPr algn="just">
              <a:spcBef>
                <a:spcPts val="0"/>
              </a:spcBef>
              <a:buFont typeface="Wingdings" panose="05000000000000000000" pitchFamily="2" charset="2"/>
              <a:buChar char="ü"/>
            </a:pPr>
            <a:r>
              <a:rPr lang="en-US" sz="2000" dirty="0"/>
              <a:t>Local address is any address that appears on the inside portion of the network.</a:t>
            </a:r>
          </a:p>
          <a:p>
            <a:pPr algn="just">
              <a:spcBef>
                <a:spcPts val="0"/>
              </a:spcBef>
              <a:buFont typeface="Wingdings" panose="05000000000000000000" pitchFamily="2" charset="2"/>
              <a:buChar char="ü"/>
            </a:pPr>
            <a:r>
              <a:rPr lang="en-US" sz="2000" dirty="0"/>
              <a:t>Global address is any address that appears on the outside portion of the network.</a:t>
            </a:r>
          </a:p>
          <a:p>
            <a:pPr algn="just">
              <a:spcBef>
                <a:spcPts val="0"/>
              </a:spcBef>
              <a:buFont typeface="Wingdings" panose="05000000000000000000" pitchFamily="2" charset="2"/>
              <a:buChar char="ü"/>
            </a:pPr>
            <a:endParaRPr lang="en-US" sz="2000" dirty="0"/>
          </a:p>
          <a:p>
            <a:pPr algn="just">
              <a:spcBef>
                <a:spcPts val="0"/>
              </a:spcBef>
              <a:buFont typeface="Wingdings" panose="05000000000000000000" pitchFamily="2" charset="2"/>
              <a:buChar char="ü"/>
            </a:pPr>
            <a:r>
              <a:rPr lang="en-US" sz="2000" dirty="0"/>
              <a:t>Static NAT uses a one-to-one mapping of local and global addresses.</a:t>
            </a:r>
          </a:p>
          <a:p>
            <a:pPr algn="just">
              <a:spcBef>
                <a:spcPts val="0"/>
              </a:spcBef>
              <a:buFont typeface="Wingdings" panose="05000000000000000000" pitchFamily="2" charset="2"/>
              <a:buChar char="ü"/>
            </a:pPr>
            <a:r>
              <a:rPr lang="en-US" sz="2000" dirty="0"/>
              <a:t>Dynamic NAT uses a pool of public addresses and assigns them on a first-come, first-served basis.</a:t>
            </a:r>
          </a:p>
          <a:p>
            <a:pPr algn="just">
              <a:spcBef>
                <a:spcPts val="0"/>
              </a:spcBef>
              <a:spcAft>
                <a:spcPts val="0"/>
              </a:spcAft>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a:p>
            <a:pPr algn="just">
              <a:spcBef>
                <a:spcPts val="0"/>
              </a:spcBef>
              <a:spcAft>
                <a:spcPts val="0"/>
              </a:spcAft>
              <a:buFont typeface="Wingdings" panose="05000000000000000000" pitchFamily="2" charset="2"/>
              <a:buChar char="ü"/>
            </a:pPr>
            <a:endParaRPr lang="en-US" sz="2000" dirty="0"/>
          </a:p>
          <a:p>
            <a:pPr algn="just">
              <a:spcBef>
                <a:spcPts val="0"/>
              </a:spcBef>
              <a:buFont typeface="Wingdings" panose="05000000000000000000" pitchFamily="2" charset="2"/>
              <a:buChar char="ü"/>
            </a:pPr>
            <a:endParaRPr lang="en-US" sz="2000" dirty="0"/>
          </a:p>
        </p:txBody>
      </p:sp>
    </p:spTree>
    <p:extLst>
      <p:ext uri="{BB962C8B-B14F-4D97-AF65-F5344CB8AC3E}">
        <p14:creationId xmlns:p14="http://schemas.microsoft.com/office/powerpoint/2010/main" val="25055935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322272" y="1255546"/>
            <a:ext cx="11728006" cy="3432168"/>
          </a:xfrm>
        </p:spPr>
        <p:txBody>
          <a:bodyPr>
            <a:noAutofit/>
          </a:bodyPr>
          <a:lstStyle/>
          <a:p>
            <a:pPr algn="just">
              <a:spcBef>
                <a:spcPts val="0"/>
              </a:spcBef>
              <a:buFont typeface="Wingdings" panose="05000000000000000000" pitchFamily="2" charset="2"/>
              <a:buChar char="ü"/>
            </a:pPr>
            <a:r>
              <a:rPr lang="en-US" sz="1800" dirty="0"/>
              <a:t>Port Address Translation (PAT), also known as NAT overload, maps multiple private IPv4 addresses to a single public IPv4 address or a few addresses. </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NAT increases forwarding delays because the translation of each IPv4 address within the packet headers takes time.</a:t>
            </a:r>
          </a:p>
          <a:p>
            <a:pPr algn="just">
              <a:spcBef>
                <a:spcPts val="0"/>
              </a:spcBef>
              <a:buFont typeface="Wingdings" panose="05000000000000000000" pitchFamily="2" charset="2"/>
              <a:buChar char="ü"/>
            </a:pPr>
            <a:r>
              <a:rPr lang="en-US" sz="1800" dirty="0"/>
              <a:t>NAT complicates the use of tunneling protocols, such as IPsec, because NAT modifies values in the headers, causing integrity checks to fail.</a:t>
            </a:r>
          </a:p>
          <a:p>
            <a:pPr algn="just">
              <a:spcBef>
                <a:spcPts val="0"/>
              </a:spcBef>
              <a:buFont typeface="Wingdings" panose="05000000000000000000" pitchFamily="2" charset="2"/>
              <a:buChar char="ü"/>
            </a:pPr>
            <a:endParaRPr lang="en-US" sz="1800" dirty="0"/>
          </a:p>
          <a:p>
            <a:pPr algn="just">
              <a:spcBef>
                <a:spcPts val="0"/>
              </a:spcBef>
              <a:buFont typeface="Wingdings" panose="05000000000000000000" pitchFamily="2" charset="2"/>
              <a:buChar char="ü"/>
            </a:pPr>
            <a:r>
              <a:rPr lang="en-US" sz="1800" dirty="0"/>
              <a:t>The </a:t>
            </a:r>
            <a:r>
              <a:rPr lang="en-US" sz="1800" b="1" dirty="0"/>
              <a:t>show </a:t>
            </a:r>
            <a:r>
              <a:rPr lang="en-US" sz="1800" b="1" dirty="0" err="1"/>
              <a:t>ip</a:t>
            </a:r>
            <a:r>
              <a:rPr lang="en-US" sz="1800" b="1" dirty="0"/>
              <a:t> </a:t>
            </a:r>
            <a:r>
              <a:rPr lang="en-US" sz="1800" b="1" dirty="0" err="1"/>
              <a:t>nat</a:t>
            </a:r>
            <a:r>
              <a:rPr lang="en-US" sz="1800" b="1" dirty="0"/>
              <a:t> translations</a:t>
            </a:r>
            <a:r>
              <a:rPr lang="en-US" sz="1800" dirty="0"/>
              <a:t> command displays all static translations that have been configured and any dynamic translations that have been created by traffic. </a:t>
            </a:r>
          </a:p>
          <a:p>
            <a:pPr algn="just">
              <a:spcBef>
                <a:spcPts val="0"/>
              </a:spcBef>
              <a:buFont typeface="Wingdings" panose="05000000000000000000" pitchFamily="2" charset="2"/>
              <a:buChar char="ü"/>
            </a:pPr>
            <a:r>
              <a:rPr lang="en-US" sz="1800" dirty="0"/>
              <a:t>To clear dynamic entries before the timeout has expired, use the </a:t>
            </a:r>
            <a:r>
              <a:rPr lang="en-US" sz="1800" b="1" dirty="0"/>
              <a:t>clear </a:t>
            </a:r>
            <a:r>
              <a:rPr lang="en-US" sz="1800" b="1" dirty="0" err="1"/>
              <a:t>ip</a:t>
            </a:r>
            <a:r>
              <a:rPr lang="en-US" sz="1800" b="1" dirty="0"/>
              <a:t> </a:t>
            </a:r>
            <a:r>
              <a:rPr lang="en-US" sz="1800" b="1" dirty="0" err="1"/>
              <a:t>nat</a:t>
            </a:r>
            <a:r>
              <a:rPr lang="en-US" sz="1800" b="1" dirty="0"/>
              <a:t> translation</a:t>
            </a:r>
            <a:r>
              <a:rPr lang="en-US" sz="1800" dirty="0"/>
              <a:t> privileged EXEC mode command.</a:t>
            </a:r>
          </a:p>
          <a:p>
            <a:pPr algn="just">
              <a:spcBef>
                <a:spcPts val="0"/>
              </a:spcBef>
              <a:buFont typeface="Wingdings" panose="05000000000000000000" pitchFamily="2" charset="2"/>
              <a:buChar char="ü"/>
            </a:pPr>
            <a:endParaRPr lang="en-US" sz="1800" dirty="0"/>
          </a:p>
          <a:p>
            <a:pPr marL="0" indent="0" algn="just">
              <a:spcBef>
                <a:spcPts val="0"/>
              </a:spcBef>
              <a:buNone/>
            </a:pPr>
            <a:endParaRPr lang="en-US" sz="1800" dirty="0"/>
          </a:p>
        </p:txBody>
      </p:sp>
    </p:spTree>
    <p:extLst>
      <p:ext uri="{BB962C8B-B14F-4D97-AF65-F5344CB8AC3E}">
        <p14:creationId xmlns:p14="http://schemas.microsoft.com/office/powerpoint/2010/main" val="31596403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3679</Words>
  <Application>Microsoft Office PowerPoint</Application>
  <PresentationFormat>Widescreen</PresentationFormat>
  <Paragraphs>320</Paragraphs>
  <Slides>32</Slides>
  <Notes>0</Notes>
  <HiddenSlides>0</HiddenSlides>
  <MMClips>0</MMClips>
  <ScaleCrop>false</ScaleCrop>
  <HeadingPairs>
    <vt:vector size="6" baseType="variant">
      <vt:variant>
        <vt:lpstr>Fonts Used</vt:lpstr>
      </vt:variant>
      <vt:variant>
        <vt:i4>5</vt:i4>
      </vt:variant>
      <vt:variant>
        <vt:lpstr>Theme</vt:lpstr>
      </vt:variant>
      <vt:variant>
        <vt:i4>5</vt:i4>
      </vt:variant>
      <vt:variant>
        <vt:lpstr>Slide Titles</vt:lpstr>
      </vt:variant>
      <vt:variant>
        <vt:i4>32</vt:i4>
      </vt:variant>
    </vt:vector>
  </HeadingPairs>
  <TitlesOfParts>
    <vt:vector size="42" baseType="lpstr">
      <vt:lpstr>Arial</vt:lpstr>
      <vt:lpstr>Calibri</vt:lpstr>
      <vt:lpstr>Calibri Light</vt:lpstr>
      <vt:lpstr>Courier New</vt:lpstr>
      <vt:lpstr>Wingdings</vt:lpstr>
      <vt:lpstr>UWTSD 200 Holding Page</vt:lpstr>
      <vt:lpstr>UWTSD 200_Title Page</vt:lpstr>
      <vt:lpstr>UWTSD 200_Text 1</vt:lpstr>
      <vt:lpstr>UWTSD 200_Title Page 2</vt:lpstr>
      <vt:lpstr>UWTSD 200_Subtitle 4</vt:lpstr>
      <vt:lpstr>PowerPoint Presentation</vt:lpstr>
      <vt:lpstr>Today’s objectives</vt:lpstr>
      <vt:lpstr>NAT: Introduction</vt:lpstr>
      <vt:lpstr>NAT:  Introduction</vt:lpstr>
      <vt:lpstr>NAT: How it works? </vt:lpstr>
      <vt:lpstr>NAT:  Characteristics </vt:lpstr>
      <vt:lpstr>NAT: Characteristics</vt:lpstr>
      <vt:lpstr>NAT: Types</vt:lpstr>
      <vt:lpstr>NAT: Types</vt:lpstr>
      <vt:lpstr>NAT: Types</vt:lpstr>
      <vt:lpstr>NAT: Types</vt:lpstr>
      <vt:lpstr>NAT: Types</vt:lpstr>
      <vt:lpstr>Cisco CLI Configurations (Optional)</vt:lpstr>
      <vt:lpstr>Configuration: Static NAT</vt:lpstr>
      <vt:lpstr>Configuration: Static NAT</vt:lpstr>
      <vt:lpstr>Configuration: Static NAT</vt:lpstr>
      <vt:lpstr>Configuration: Static NAT</vt:lpstr>
      <vt:lpstr>Configuration: Dynamic NAT</vt:lpstr>
      <vt:lpstr>Configuration: Dynamic NAT</vt:lpstr>
      <vt:lpstr>Configuration: Dynamic NAT</vt:lpstr>
      <vt:lpstr>Configuration: Dynamic NAT</vt:lpstr>
      <vt:lpstr>Configuration: Dynamic NAT</vt:lpstr>
      <vt:lpstr>Configuration: Dynamic NAT</vt:lpstr>
      <vt:lpstr>Configuration: Dynamic NAT</vt:lpstr>
      <vt:lpstr>Configuration: PAT</vt:lpstr>
      <vt:lpstr>Configuration: PAT</vt:lpstr>
      <vt:lpstr>Configuration: Analyse PAT</vt:lpstr>
      <vt:lpstr>Configuration: Analyse PAT</vt:lpstr>
      <vt:lpstr>Configuration: Verify PAT</vt:lpstr>
      <vt:lpstr>Summary </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63</cp:revision>
  <dcterms:created xsi:type="dcterms:W3CDTF">2021-03-05T06:07:01Z</dcterms:created>
  <dcterms:modified xsi:type="dcterms:W3CDTF">2025-12-05T00:23:39Z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