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 id="2147483750" r:id="rId2"/>
    <p:sldMasterId id="2147483762" r:id="rId3"/>
    <p:sldMasterId id="2147483774" r:id="rId4"/>
  </p:sldMasterIdLst>
  <p:notesMasterIdLst>
    <p:notesMasterId r:id="rId41"/>
  </p:notesMasterIdLst>
  <p:sldIdLst>
    <p:sldId id="256" r:id="rId5"/>
    <p:sldId id="474" r:id="rId6"/>
    <p:sldId id="264" r:id="rId7"/>
    <p:sldId id="488" r:id="rId8"/>
    <p:sldId id="478" r:id="rId9"/>
    <p:sldId id="274" r:id="rId10"/>
    <p:sldId id="477" r:id="rId11"/>
    <p:sldId id="489" r:id="rId12"/>
    <p:sldId id="490" r:id="rId13"/>
    <p:sldId id="288" r:id="rId14"/>
    <p:sldId id="319" r:id="rId15"/>
    <p:sldId id="428" r:id="rId16"/>
    <p:sldId id="475" r:id="rId17"/>
    <p:sldId id="476" r:id="rId18"/>
    <p:sldId id="480" r:id="rId19"/>
    <p:sldId id="491" r:id="rId20"/>
    <p:sldId id="495" r:id="rId21"/>
    <p:sldId id="492" r:id="rId22"/>
    <p:sldId id="493" r:id="rId23"/>
    <p:sldId id="494" r:id="rId24"/>
    <p:sldId id="499" r:id="rId25"/>
    <p:sldId id="500" r:id="rId26"/>
    <p:sldId id="496" r:id="rId27"/>
    <p:sldId id="497" r:id="rId28"/>
    <p:sldId id="498" r:id="rId29"/>
    <p:sldId id="501" r:id="rId30"/>
    <p:sldId id="481" r:id="rId31"/>
    <p:sldId id="502" r:id="rId32"/>
    <p:sldId id="505" r:id="rId33"/>
    <p:sldId id="503" r:id="rId34"/>
    <p:sldId id="504" r:id="rId35"/>
    <p:sldId id="298" r:id="rId36"/>
    <p:sldId id="306" r:id="rId37"/>
    <p:sldId id="506" r:id="rId38"/>
    <p:sldId id="486" r:id="rId39"/>
    <p:sldId id="507" r:id="rId40"/>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52" autoAdjust="0"/>
    <p:restoredTop sz="94660"/>
  </p:normalViewPr>
  <p:slideViewPr>
    <p:cSldViewPr snapToGrid="0">
      <p:cViewPr varScale="1">
        <p:scale>
          <a:sx n="77" d="100"/>
          <a:sy n="77" d="100"/>
        </p:scale>
        <p:origin x="84"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7FAC8FE7-5BDB-4D0F-8FA8-4E05F3F017EF}" type="datetimeFigureOut">
              <a:rPr lang="en-GB" smtClean="0"/>
              <a:t>11/02/2025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AFC4B298-7714-492C-89C2-624A00D6B31B}" type="slidenum">
              <a:rPr lang="en-GB" smtClean="0"/>
              <a:t>‹#›</a:t>
            </a:fld>
            <a:endParaRPr lang="en-GB"/>
          </a:p>
        </p:txBody>
      </p:sp>
    </p:spTree>
    <p:extLst>
      <p:ext uri="{BB962C8B-B14F-4D97-AF65-F5344CB8AC3E}">
        <p14:creationId xmlns:p14="http://schemas.microsoft.com/office/powerpoint/2010/main" val="1191284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FC1928-B77C-4553-8713-2C91393A32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1442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FC1928-B77C-4553-8713-2C91393A32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5341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B990660-4B7D-4C11-96DB-B19FFA8CA9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5011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2/11/2025</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877373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01451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03252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893724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08133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128291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832672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06867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459165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809698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2/11/2025</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29605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4E395F-D09D-40E4-8A07-8329AF32E7F6}" type="datetimeFigureOut">
              <a:rPr lang="en-US" smtClean="0"/>
              <a:pPr/>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15423344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A4E395F-D09D-40E4-8A07-8329AF32E7F6}" type="datetimeFigureOut">
              <a:rPr lang="en-US" smtClean="0"/>
              <a:pPr/>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1922385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4E395F-D09D-40E4-8A07-8329AF32E7F6}" type="datetimeFigureOut">
              <a:rPr lang="en-US" smtClean="0"/>
              <a:pPr/>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3224641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A4E395F-D09D-40E4-8A07-8329AF32E7F6}" type="datetimeFigureOut">
              <a:rPr lang="en-US" smtClean="0"/>
              <a:pPr/>
              <a:t>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33359563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A4E395F-D09D-40E4-8A07-8329AF32E7F6}" type="datetimeFigureOut">
              <a:rPr lang="en-US" smtClean="0"/>
              <a:pPr/>
              <a:t>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1354477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A4E395F-D09D-40E4-8A07-8329AF32E7F6}" type="datetimeFigureOut">
              <a:rPr lang="en-US" smtClean="0"/>
              <a:pPr/>
              <a:t>2/11/2025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33651420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4E395F-D09D-40E4-8A07-8329AF32E7F6}" type="datetimeFigureOut">
              <a:rPr lang="en-US" smtClean="0"/>
              <a:pPr/>
              <a:t>2/11/2025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26524224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4E395F-D09D-40E4-8A07-8329AF32E7F6}" type="datetimeFigureOut">
              <a:rPr lang="en-US" smtClean="0"/>
              <a:pPr/>
              <a:t>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21776497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4E395F-D09D-40E4-8A07-8329AF32E7F6}" type="datetimeFigureOut">
              <a:rPr lang="en-US" smtClean="0"/>
              <a:pPr/>
              <a:t>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21843925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A4E395F-D09D-40E4-8A07-8329AF32E7F6}" type="datetimeFigureOut">
              <a:rPr lang="en-US" smtClean="0"/>
              <a:pPr/>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18325029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A4E395F-D09D-40E4-8A07-8329AF32E7F6}" type="datetimeFigureOut">
              <a:rPr lang="en-US" smtClean="0"/>
              <a:pPr/>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E1DFAB-B5B7-4A75-BD66-2D4247EB82F5}" type="slidenum">
              <a:rPr lang="en-US" smtClean="0"/>
              <a:pPr/>
              <a:t>‹#›</a:t>
            </a:fld>
            <a:endParaRPr lang="en-US"/>
          </a:p>
        </p:txBody>
      </p:sp>
    </p:spTree>
    <p:extLst>
      <p:ext uri="{BB962C8B-B14F-4D97-AF65-F5344CB8AC3E}">
        <p14:creationId xmlns:p14="http://schemas.microsoft.com/office/powerpoint/2010/main" val="692589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6BFA8-ED74-9B5F-7AA2-A25159BDB8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144994-A3FD-C9C2-DB6B-94588B17C8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56F3D5-7C5D-1DC4-C1B1-408322083D24}"/>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5" name="Footer Placeholder 4">
            <a:extLst>
              <a:ext uri="{FF2B5EF4-FFF2-40B4-BE49-F238E27FC236}">
                <a16:creationId xmlns:a16="http://schemas.microsoft.com/office/drawing/2014/main" id="{EB371874-102B-03E5-2BA3-A93B3F5373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2B0E3-170C-BC5D-D878-550D49E629C2}"/>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8180533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57EF8-4F62-2842-8107-5046E61C87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C243B0-DB40-EA6C-48EA-CD6630F095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126BC-43E2-00C8-A118-3FC706FE50E7}"/>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5" name="Footer Placeholder 4">
            <a:extLst>
              <a:ext uri="{FF2B5EF4-FFF2-40B4-BE49-F238E27FC236}">
                <a16:creationId xmlns:a16="http://schemas.microsoft.com/office/drawing/2014/main" id="{5F928D49-B7FF-96E8-AC0A-47FD16BBFD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60C35-A5CA-2AF7-371C-E38020780A7F}"/>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31980879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EDDC5-C3F9-7F93-C88A-A26C619139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2B089D-F938-634E-65C2-548D633A6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A90CBE-8001-67E4-1501-54CA57FA5F72}"/>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5" name="Footer Placeholder 4">
            <a:extLst>
              <a:ext uri="{FF2B5EF4-FFF2-40B4-BE49-F238E27FC236}">
                <a16:creationId xmlns:a16="http://schemas.microsoft.com/office/drawing/2014/main" id="{35350060-9247-FF7D-E16F-C7820C4F03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3608AD-895F-9278-E5DC-62B091856F2D}"/>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5545752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B9700-7C60-40A4-0A3A-D2086ADC1E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DF988C-00ED-C648-7947-CADF1ECF07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AD8360-D929-131A-0000-DAB212E74B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CBD423-55C2-F1FF-CF27-DA00A797F1E2}"/>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6" name="Footer Placeholder 5">
            <a:extLst>
              <a:ext uri="{FF2B5EF4-FFF2-40B4-BE49-F238E27FC236}">
                <a16:creationId xmlns:a16="http://schemas.microsoft.com/office/drawing/2014/main" id="{00DF4A09-F72A-F808-F9DE-B80F03315D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716D89-E629-27CD-4340-E25C903D4BDF}"/>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34495991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C727-FF4C-5D37-72D7-D8576C17AE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0F38C4-7B6D-D6FE-4955-4E5AA14300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195B5F-B031-49AA-8BA4-2C9B430223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2505C2-CEBF-82C2-F74F-D5DFB202C6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3E6408-0D13-078E-DA56-610086B95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DF44C0-BC1B-CEAD-F63B-D6D24B3EECBD}"/>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8" name="Footer Placeholder 7">
            <a:extLst>
              <a:ext uri="{FF2B5EF4-FFF2-40B4-BE49-F238E27FC236}">
                <a16:creationId xmlns:a16="http://schemas.microsoft.com/office/drawing/2014/main" id="{38515D69-5334-DFA9-F65B-2097AE3FDD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61BD75-AFF8-10FD-6F31-D341D55A929F}"/>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23199798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84829-35A8-0DEB-CA8E-CCE170B66FA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E5B5D3C-84BA-010A-C871-D40C6E40F266}"/>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4" name="Footer Placeholder 3">
            <a:extLst>
              <a:ext uri="{FF2B5EF4-FFF2-40B4-BE49-F238E27FC236}">
                <a16:creationId xmlns:a16="http://schemas.microsoft.com/office/drawing/2014/main" id="{82A4E285-9C61-1635-4BEA-FE042F79EC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967AFE-2D37-C068-FB81-9EC16A091C64}"/>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2299071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3F4AF0-EDB3-7DBB-3891-0DD89573D525}"/>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3" name="Footer Placeholder 2">
            <a:extLst>
              <a:ext uri="{FF2B5EF4-FFF2-40B4-BE49-F238E27FC236}">
                <a16:creationId xmlns:a16="http://schemas.microsoft.com/office/drawing/2014/main" id="{245AD959-E681-307E-5918-97F2CBB243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44DEA5-E3D4-A5B8-988B-58005B440026}"/>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21991423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C1AE6-C44F-4A62-7218-75B4B957A5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199AD5-FF4E-382C-9F91-0236C5A36B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04F207-C95D-8A65-3029-1253B607B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3EABC4-59C3-8156-FB4D-8E6065700DC4}"/>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6" name="Footer Placeholder 5">
            <a:extLst>
              <a:ext uri="{FF2B5EF4-FFF2-40B4-BE49-F238E27FC236}">
                <a16:creationId xmlns:a16="http://schemas.microsoft.com/office/drawing/2014/main" id="{D583EE78-2000-817F-73BA-BC923B726C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98D2B1-7644-BCA4-77D8-FC86E581652E}"/>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18177190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9B987-A1A3-C290-0E3C-4A04BB365D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48A065-956D-0DD5-2897-FA6C8BA08A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BEDCB0-C408-E8C4-2000-CD494B7147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6F754C-785B-B451-90CF-CBDFA0E2CA35}"/>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6" name="Footer Placeholder 5">
            <a:extLst>
              <a:ext uri="{FF2B5EF4-FFF2-40B4-BE49-F238E27FC236}">
                <a16:creationId xmlns:a16="http://schemas.microsoft.com/office/drawing/2014/main" id="{C7496B96-7845-C621-A9BF-5F02C0485C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8B159-F3B1-1533-20BB-0F14790A94C1}"/>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32051441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8DF4F-A638-6E12-5106-68F903FB07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ED7E3C-FA79-4E5A-FDEF-0AEE00A2C0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FCC7EA-8955-D1D6-2D4C-BD4531E83595}"/>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5" name="Footer Placeholder 4">
            <a:extLst>
              <a:ext uri="{FF2B5EF4-FFF2-40B4-BE49-F238E27FC236}">
                <a16:creationId xmlns:a16="http://schemas.microsoft.com/office/drawing/2014/main" id="{64161095-98BD-A059-CC16-70AAA534DC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CEE372-698C-6CE4-68F0-9245595F23AB}"/>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34768347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F5114-27A9-B72C-4423-E7FDD3E135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4B8DDB-C0FB-FFC8-4008-A9D534B451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5A4A27-3C49-2B1D-DF76-6B174158C9A0}"/>
              </a:ext>
            </a:extLst>
          </p:cNvPr>
          <p:cNvSpPr>
            <a:spLocks noGrp="1"/>
          </p:cNvSpPr>
          <p:nvPr>
            <p:ph type="dt" sz="half" idx="10"/>
          </p:nvPr>
        </p:nvSpPr>
        <p:spPr/>
        <p:txBody>
          <a:bodyPr/>
          <a:lstStyle/>
          <a:p>
            <a:fld id="{F28CAF5F-D52C-42FE-9270-51F230183D84}" type="datetimeFigureOut">
              <a:rPr lang="en-GB" smtClean="0"/>
              <a:t>11/02/2025</a:t>
            </a:fld>
            <a:endParaRPr lang="en-GB"/>
          </a:p>
        </p:txBody>
      </p:sp>
      <p:sp>
        <p:nvSpPr>
          <p:cNvPr id="5" name="Footer Placeholder 4">
            <a:extLst>
              <a:ext uri="{FF2B5EF4-FFF2-40B4-BE49-F238E27FC236}">
                <a16:creationId xmlns:a16="http://schemas.microsoft.com/office/drawing/2014/main" id="{E5BCBCCC-4448-F50A-9541-D18B1AD2B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BB392-780F-043E-1A83-C872BA9442B7}"/>
              </a:ext>
            </a:extLst>
          </p:cNvPr>
          <p:cNvSpPr>
            <a:spLocks noGrp="1"/>
          </p:cNvSpPr>
          <p:nvPr>
            <p:ph type="sldNum" sz="quarter" idx="12"/>
          </p:nvPr>
        </p:nvSpPr>
        <p:spPr/>
        <p:txBody>
          <a:bodyPr/>
          <a:lstStyle/>
          <a:p>
            <a:fld id="{815121B2-4D4E-41DC-9F6B-345E33D67811}" type="slidenum">
              <a:rPr lang="en-GB" smtClean="0"/>
              <a:t>‹#›</a:t>
            </a:fld>
            <a:endParaRPr lang="en-GB"/>
          </a:p>
        </p:txBody>
      </p:sp>
    </p:spTree>
    <p:extLst>
      <p:ext uri="{BB962C8B-B14F-4D97-AF65-F5344CB8AC3E}">
        <p14:creationId xmlns:p14="http://schemas.microsoft.com/office/powerpoint/2010/main" val="34642025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261062211"/>
      </p:ext>
    </p:extLst>
  </p:cSld>
  <p:clrMapOvr>
    <a:masterClrMapping/>
  </p:clrMapOvr>
  <p:extLst>
    <p:ext uri="{DCECCB84-F9BA-43D5-87BE-67443E8EF086}">
      <p15:sldGuideLst xmlns:p15="http://schemas.microsoft.com/office/powerpoint/2012/main">
        <p15:guide id="1" pos="7392">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9100738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1444654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24345409"/>
      </p:ext>
    </p:extLst>
  </p:cSld>
  <p:clrMapOvr>
    <a:masterClrMapping/>
  </p:clrMapOvr>
  <p:extLst>
    <p:ext uri="{DCECCB84-F9BA-43D5-87BE-67443E8EF086}">
      <p15:sldGuideLst xmlns:p15="http://schemas.microsoft.com/office/powerpoint/2012/main">
        <p15:guide id="1" pos="3840">
          <p15:clr>
            <a:srgbClr val="FBAE40"/>
          </p15:clr>
        </p15:guide>
        <p15:guide id="2" pos="2568">
          <p15:clr>
            <a:srgbClr val="5ACBF0"/>
          </p15:clr>
        </p15:guide>
        <p15:guide id="3" pos="5136">
          <p15:clr>
            <a:srgbClr val="5ACBF0"/>
          </p15:clr>
        </p15:guide>
        <p15:guide id="4" pos="7392">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766240412"/>
      </p:ext>
    </p:extLst>
  </p:cSld>
  <p:clrMapOvr>
    <a:masterClrMapping/>
  </p:clrMapOvr>
  <p:extLst>
    <p:ext uri="{DCECCB84-F9BA-43D5-87BE-67443E8EF086}">
      <p15:sldGuideLst xmlns:p15="http://schemas.microsoft.com/office/powerpoint/2012/main">
        <p15:guide id="1" pos="3840">
          <p15:clr>
            <a:srgbClr val="FBAE40"/>
          </p15:clr>
        </p15:guide>
        <p15:guide id="2" pos="576">
          <p15:clr>
            <a:srgbClr val="FBAE40"/>
          </p15:clr>
        </p15:guide>
        <p15:guide id="3" pos="708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8025496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2187193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91589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20287021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588174022"/>
      </p:ext>
    </p:extLst>
  </p:cSld>
  <p:clrMapOvr>
    <a:masterClrMapping/>
  </p:clrMapOvr>
  <p:extLst>
    <p:ext uri="{DCECCB84-F9BA-43D5-87BE-67443E8EF086}">
      <p15:sldGuideLst xmlns:p15="http://schemas.microsoft.com/office/powerpoint/2012/main">
        <p15:guide id="1" orient="horz" pos="3432">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2067567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15058828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1293773245"/>
      </p:ext>
    </p:extLst>
  </p:cSld>
  <p:clrMapOvr>
    <a:masterClrMapping/>
  </p:clrMapOvr>
  <p:extLst>
    <p:ext uri="{DCECCB84-F9BA-43D5-87BE-67443E8EF086}">
      <p15:sldGuideLst xmlns:p15="http://schemas.microsoft.com/office/powerpoint/2012/main">
        <p15:guide id="1" pos="3840">
          <p15:clr>
            <a:srgbClr val="FBAE40"/>
          </p15:clr>
        </p15:guide>
        <p15:guide id="2" pos="576">
          <p15:clr>
            <a:srgbClr val="FBAE40"/>
          </p15:clr>
        </p15:guide>
        <p15:guide id="3" pos="708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27833247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173000780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5478275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0672228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0074441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6891918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40654634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25701297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7653029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07459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slideLayout" Target="../slideLayouts/slideLayout51.xml"/><Relationship Id="rId3" Type="http://schemas.openxmlformats.org/officeDocument/2006/relationships/slideLayout" Target="../slideLayouts/slideLayout36.xml"/><Relationship Id="rId21" Type="http://schemas.openxmlformats.org/officeDocument/2006/relationships/slideLayout" Target="../slideLayouts/slideLayout54.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20" Type="http://schemas.openxmlformats.org/officeDocument/2006/relationships/slideLayout" Target="../slideLayouts/slideLayout53.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24" Type="http://schemas.openxmlformats.org/officeDocument/2006/relationships/theme" Target="../theme/theme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23" Type="http://schemas.openxmlformats.org/officeDocument/2006/relationships/slideLayout" Target="../slideLayouts/slideLayout56.xml"/><Relationship Id="rId10" Type="http://schemas.openxmlformats.org/officeDocument/2006/relationships/slideLayout" Target="../slideLayouts/slideLayout43.xml"/><Relationship Id="rId19" Type="http://schemas.openxmlformats.org/officeDocument/2006/relationships/slideLayout" Target="../slideLayouts/slideLayout52.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 Id="rId22"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2/11/2025</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1979020588"/>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38" r:id="rId6"/>
    <p:sldLayoutId id="2147483743"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4E395F-D09D-40E4-8A07-8329AF32E7F6}" type="datetimeFigureOut">
              <a:rPr lang="en-US" smtClean="0"/>
              <a:pPr/>
              <a:t>2/11/2025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E1DFAB-B5B7-4A75-BD66-2D4247EB82F5}" type="slidenum">
              <a:rPr lang="en-US" smtClean="0"/>
              <a:pPr/>
              <a:t>‹#›</a:t>
            </a:fld>
            <a:endParaRPr lang="en-US"/>
          </a:p>
        </p:txBody>
      </p:sp>
    </p:spTree>
    <p:extLst>
      <p:ext uri="{BB962C8B-B14F-4D97-AF65-F5344CB8AC3E}">
        <p14:creationId xmlns:p14="http://schemas.microsoft.com/office/powerpoint/2010/main" val="388424517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D93715-8156-AFDA-B5D8-338873016C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A3048F-8084-E9E6-83A4-9D946BCE37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01E99C-3FF6-6DE4-6A5E-70D5E7D908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8CAF5F-D52C-42FE-9270-51F230183D84}" type="datetimeFigureOut">
              <a:rPr lang="en-GB" smtClean="0"/>
              <a:t>11/02/2025</a:t>
            </a:fld>
            <a:endParaRPr lang="en-GB"/>
          </a:p>
        </p:txBody>
      </p:sp>
      <p:sp>
        <p:nvSpPr>
          <p:cNvPr id="5" name="Footer Placeholder 4">
            <a:extLst>
              <a:ext uri="{FF2B5EF4-FFF2-40B4-BE49-F238E27FC236}">
                <a16:creationId xmlns:a16="http://schemas.microsoft.com/office/drawing/2014/main" id="{DE381774-771A-5568-6793-29F76AF11F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AB22C2-F49A-532E-3C26-B06BF4A68A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5121B2-4D4E-41DC-9F6B-345E33D67811}" type="slidenum">
              <a:rPr lang="en-GB" smtClean="0"/>
              <a:t>‹#›</a:t>
            </a:fld>
            <a:endParaRPr lang="en-GB"/>
          </a:p>
        </p:txBody>
      </p:sp>
    </p:spTree>
    <p:extLst>
      <p:ext uri="{BB962C8B-B14F-4D97-AF65-F5344CB8AC3E}">
        <p14:creationId xmlns:p14="http://schemas.microsoft.com/office/powerpoint/2010/main" val="1505657098"/>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1304311747"/>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 id="2147483792" r:id="rId18"/>
    <p:sldLayoutId id="2147483793" r:id="rId19"/>
    <p:sldLayoutId id="2147483794" r:id="rId20"/>
    <p:sldLayoutId id="2147483795" r:id="rId21"/>
    <p:sldLayoutId id="2147483796" r:id="rId22"/>
    <p:sldLayoutId id="2147483797"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pos="1920">
          <p15:clr>
            <a:srgbClr val="F26B43"/>
          </p15:clr>
        </p15:guide>
        <p15:guide id="3" pos="5760">
          <p15:clr>
            <a:srgbClr val="F26B43"/>
          </p15:clr>
        </p15:guide>
        <p15:guide id="4" pos="7104">
          <p15:clr>
            <a:srgbClr val="C35EA4"/>
          </p15:clr>
        </p15:guide>
        <p15:guide id="5" pos="576">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49.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9.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uk-12427748" TargetMode="External"/><Relationship Id="rId2" Type="http://schemas.openxmlformats.org/officeDocument/2006/relationships/hyperlink" Target="http://www.bbc.co.uk/news/uk-england-london-24046324" TargetMode="External"/><Relationship Id="rId1" Type="http://schemas.openxmlformats.org/officeDocument/2006/relationships/slideLayout" Target="../slideLayouts/slideLayout18.xml"/><Relationship Id="rId4" Type="http://schemas.openxmlformats.org/officeDocument/2006/relationships/hyperlink" Target="https://www.youtube.com/watch?v=LyVPYWPOv18"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arlingtonva.s3.amazonaws.com/wp-content/uploads/sites/4/2013/09/FOG.jpg" TargetMode="External"/><Relationship Id="rId2" Type="http://schemas.openxmlformats.org/officeDocument/2006/relationships/image" Target="../media/image20.jpeg"/><Relationship Id="rId1" Type="http://schemas.openxmlformats.org/officeDocument/2006/relationships/slideLayout" Target="../slideLayouts/slideLayout18.xml"/><Relationship Id="rId5" Type="http://schemas.openxmlformats.org/officeDocument/2006/relationships/image" Target="../media/image22.jpe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google.co.uk/url?sa=i&amp;rct=j&amp;q=&amp;esrc=s&amp;source=images&amp;cd=&amp;cad=rja&amp;uact=8&amp;ved=0ahUKEwiRxtLY07XQAhXFWxoKHUctAfkQjRwIBw&amp;url=https://news.usc.edu/78266/professor-paves-way-for-usc-price-partnerships-in-asia/&amp;psig=AFQjCNFKl6nEaeO-nLY1Te3FWdyHqO63Xg&amp;ust=1479673381905190" TargetMode="Externa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a background splashed with colors">
            <a:extLst>
              <a:ext uri="{FF2B5EF4-FFF2-40B4-BE49-F238E27FC236}">
                <a16:creationId xmlns:a16="http://schemas.microsoft.com/office/drawing/2014/main" id="{F364D44C-F96F-E185-F68F-1AD630F90D57}"/>
              </a:ext>
            </a:extLst>
          </p:cNvPr>
          <p:cNvPicPr>
            <a:picLocks noChangeAspect="1"/>
          </p:cNvPicPr>
          <p:nvPr/>
        </p:nvPicPr>
        <p:blipFill>
          <a:blip r:embed="rId2">
            <a:alphaModFix amt="50000"/>
          </a:blip>
          <a:srcRect t="5388" b="7276"/>
          <a:stretch/>
        </p:blipFill>
        <p:spPr>
          <a:xfrm>
            <a:off x="20" y="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26" name="Group 25">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7" name="Freeform: Shape 26">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326E8ED-8779-AF71-544E-5B6709CC81B4}"/>
              </a:ext>
            </a:extLst>
          </p:cNvPr>
          <p:cNvSpPr>
            <a:spLocks noGrp="1"/>
          </p:cNvSpPr>
          <p:nvPr>
            <p:ph type="ctrTitle"/>
          </p:nvPr>
        </p:nvSpPr>
        <p:spPr>
          <a:xfrm>
            <a:off x="761999" y="1514475"/>
            <a:ext cx="8381999" cy="1995487"/>
          </a:xfrm>
        </p:spPr>
        <p:txBody>
          <a:bodyPr>
            <a:normAutofit fontScale="90000"/>
          </a:bodyPr>
          <a:lstStyle/>
          <a:p>
            <a:pPr algn="l"/>
            <a:r>
              <a:rPr lang="en-GB" sz="6800" dirty="0"/>
              <a:t>THAMES TIDEWAY TUNNEL – The Super Sewer</a:t>
            </a:r>
          </a:p>
        </p:txBody>
      </p:sp>
      <p:sp>
        <p:nvSpPr>
          <p:cNvPr id="3" name="Subtitle 2">
            <a:extLst>
              <a:ext uri="{FF2B5EF4-FFF2-40B4-BE49-F238E27FC236}">
                <a16:creationId xmlns:a16="http://schemas.microsoft.com/office/drawing/2014/main" id="{E8C462B8-22F1-5697-8993-76FE27F577F8}"/>
              </a:ext>
            </a:extLst>
          </p:cNvPr>
          <p:cNvSpPr>
            <a:spLocks noGrp="1"/>
          </p:cNvSpPr>
          <p:nvPr>
            <p:ph type="subTitle" idx="1"/>
          </p:nvPr>
        </p:nvSpPr>
        <p:spPr>
          <a:xfrm>
            <a:off x="915563" y="4720997"/>
            <a:ext cx="8382000" cy="548549"/>
          </a:xfrm>
        </p:spPr>
        <p:txBody>
          <a:bodyPr>
            <a:normAutofit/>
          </a:bodyPr>
          <a:lstStyle/>
          <a:p>
            <a:pPr algn="l"/>
            <a:r>
              <a:rPr lang="en-GB" b="1" dirty="0"/>
              <a:t>ENVIRONMENTAL and ENGINEERING ISSUES </a:t>
            </a:r>
          </a:p>
        </p:txBody>
      </p:sp>
      <p:sp>
        <p:nvSpPr>
          <p:cNvPr id="6" name="TextBox 5">
            <a:extLst>
              <a:ext uri="{FF2B5EF4-FFF2-40B4-BE49-F238E27FC236}">
                <a16:creationId xmlns:a16="http://schemas.microsoft.com/office/drawing/2014/main" id="{52BFDE9C-91E4-E24F-6595-5AA66705A6D7}"/>
              </a:ext>
            </a:extLst>
          </p:cNvPr>
          <p:cNvSpPr txBox="1"/>
          <p:nvPr/>
        </p:nvSpPr>
        <p:spPr>
          <a:xfrm>
            <a:off x="664277" y="6153829"/>
            <a:ext cx="2804858" cy="646331"/>
          </a:xfrm>
          <a:prstGeom prst="rect">
            <a:avLst/>
          </a:prstGeom>
          <a:noFill/>
        </p:spPr>
        <p:txBody>
          <a:bodyPr wrap="square" rtlCol="0">
            <a:spAutoFit/>
          </a:bodyPr>
          <a:lstStyle/>
          <a:p>
            <a:pPr algn="ctr"/>
            <a:r>
              <a:rPr lang="en-GB" dirty="0"/>
              <a:t>(</a:t>
            </a:r>
            <a:r>
              <a:rPr lang="en-GB" dirty="0" err="1"/>
              <a:t>Adpt</a:t>
            </a:r>
            <a:r>
              <a:rPr lang="en-GB" dirty="0"/>
              <a:t>.) Allan Nantel</a:t>
            </a:r>
          </a:p>
          <a:p>
            <a:pPr algn="ctr"/>
            <a:r>
              <a:rPr lang="en-GB" dirty="0"/>
              <a:t> January 2025</a:t>
            </a:r>
          </a:p>
        </p:txBody>
      </p:sp>
    </p:spTree>
    <p:extLst>
      <p:ext uri="{BB962C8B-B14F-4D97-AF65-F5344CB8AC3E}">
        <p14:creationId xmlns:p14="http://schemas.microsoft.com/office/powerpoint/2010/main" val="1807976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163D4B-848D-E54F-64B1-4AE04F4BEA64}"/>
              </a:ext>
            </a:extLst>
          </p:cNvPr>
          <p:cNvSpPr txBox="1"/>
          <p:nvPr/>
        </p:nvSpPr>
        <p:spPr>
          <a:xfrm>
            <a:off x="449179" y="504017"/>
            <a:ext cx="11293642" cy="5078313"/>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Arial" panose="020B0604020202020204" pitchFamily="34" charset="0"/>
              </a:rPr>
              <a:t>Also known as ‘urban waste-water’, </a:t>
            </a:r>
            <a:r>
              <a:rPr lang="en-GB" dirty="0">
                <a:solidFill>
                  <a:srgbClr val="000000"/>
                </a:solidFill>
                <a:latin typeface="Arial" panose="020B0604020202020204" pitchFamily="34" charset="0"/>
                <a:ea typeface="Arial" panose="020B0604020202020204" pitchFamily="34" charset="0"/>
              </a:rPr>
              <a:t>this is</a:t>
            </a:r>
            <a:r>
              <a:rPr lang="en-GB" sz="1800" dirty="0">
                <a:solidFill>
                  <a:srgbClr val="000000"/>
                </a:solidFill>
                <a:effectLst/>
                <a:latin typeface="Arial" panose="020B0604020202020204" pitchFamily="34" charset="0"/>
                <a:ea typeface="Arial" panose="020B0604020202020204" pitchFamily="34" charset="0"/>
              </a:rPr>
              <a:t> ‘waste-water’ from toilets, sinks, baths and other household appliances, rainwater runoff from roads and rooftops, and waste-water produced by industry</a:t>
            </a:r>
            <a:r>
              <a:rPr lang="en-GB" dirty="0">
                <a:solidFill>
                  <a:srgbClr val="000000"/>
                </a:solidFill>
                <a:latin typeface="Arial" panose="020B0604020202020204" pitchFamily="34" charset="0"/>
                <a:ea typeface="Arial" panose="020B0604020202020204" pitchFamily="34" charset="0"/>
              </a:rPr>
              <a:t>.</a:t>
            </a:r>
            <a:r>
              <a:rPr lang="en-GB" sz="1800" dirty="0">
                <a:solidFill>
                  <a:srgbClr val="000000"/>
                </a:solidFill>
                <a:effectLst/>
                <a:latin typeface="Arial" panose="020B0604020202020204" pitchFamily="34" charset="0"/>
                <a:ea typeface="Arial" panose="020B0604020202020204" pitchFamily="34" charset="0"/>
              </a:rPr>
              <a:t> </a:t>
            </a:r>
          </a:p>
          <a:p>
            <a:r>
              <a:rPr lang="en-GB" sz="1800" dirty="0">
                <a:solidFill>
                  <a:srgbClr val="000000"/>
                </a:solidFill>
                <a:effectLst/>
                <a:latin typeface="Arial" panose="020B0604020202020204" pitchFamily="34" charset="0"/>
                <a:ea typeface="Arial" panose="020B0604020202020204" pitchFamily="34" charset="0"/>
              </a:rPr>
              <a:t>(Department for Environment, Food and Rural Affairs, 2002). </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Great improvements for UK over last 200 years in waste-water management </a:t>
            </a:r>
          </a:p>
          <a:p>
            <a:r>
              <a:rPr lang="en-GB" b="1" dirty="0">
                <a:solidFill>
                  <a:srgbClr val="000000"/>
                </a:solidFill>
                <a:latin typeface="Arial" panose="020B0604020202020204" pitchFamily="34" charset="0"/>
              </a:rPr>
              <a:t>started</a:t>
            </a:r>
            <a:r>
              <a:rPr lang="en-GB" dirty="0">
                <a:solidFill>
                  <a:srgbClr val="000000"/>
                </a:solidFill>
                <a:latin typeface="Arial" panose="020B0604020202020204" pitchFamily="34" charset="0"/>
              </a:rPr>
              <a:t> in London in 1858.</a:t>
            </a:r>
          </a:p>
          <a:p>
            <a:endParaRPr lang="en-GB" dirty="0">
              <a:solidFill>
                <a:srgbClr val="000000"/>
              </a:solidFill>
              <a:latin typeface="Arial" panose="020B0604020202020204" pitchFamily="34" charset="0"/>
            </a:endParaRPr>
          </a:p>
          <a:p>
            <a:r>
              <a:rPr lang="en-GB" b="1" u="sng" dirty="0">
                <a:solidFill>
                  <a:srgbClr val="000000"/>
                </a:solidFill>
                <a:latin typeface="Arial" panose="020B0604020202020204" pitchFamily="34" charset="0"/>
              </a:rPr>
              <a:t>Pre-1858 </a:t>
            </a:r>
            <a:r>
              <a:rPr lang="en-GB" dirty="0">
                <a:solidFill>
                  <a:srgbClr val="000000"/>
                </a:solidFill>
                <a:latin typeface="Arial" panose="020B0604020202020204" pitchFamily="34" charset="0"/>
              </a:rPr>
              <a:t>- Excess Sewage primarily directly released into streets and into </a:t>
            </a:r>
          </a:p>
          <a:p>
            <a:r>
              <a:rPr lang="en-GB" dirty="0">
                <a:solidFill>
                  <a:srgbClr val="000000"/>
                </a:solidFill>
                <a:latin typeface="Arial" panose="020B0604020202020204" pitchFamily="34" charset="0"/>
              </a:rPr>
              <a:t>River Thames.</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Damage to Ecosystems,  Killing Fish, Contaminating drinking water…</a:t>
            </a:r>
          </a:p>
          <a:p>
            <a:r>
              <a:rPr lang="en-GB" dirty="0">
                <a:solidFill>
                  <a:srgbClr val="000000"/>
                </a:solidFill>
                <a:latin typeface="Arial" panose="020B0604020202020204" pitchFamily="34" charset="0"/>
              </a:rPr>
              <a:t>And diseases such as Cholera and Typhus outbreaks with 10,000 deaths</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The ‘Great Stink’ 1858 finally led Government to bring Joseph </a:t>
            </a:r>
            <a:r>
              <a:rPr lang="en-GB" dirty="0" err="1">
                <a:solidFill>
                  <a:srgbClr val="000000"/>
                </a:solidFill>
                <a:latin typeface="Arial" panose="020B0604020202020204" pitchFamily="34" charset="0"/>
              </a:rPr>
              <a:t>Bazalgette</a:t>
            </a:r>
            <a:r>
              <a:rPr lang="en-GB" dirty="0">
                <a:solidFill>
                  <a:srgbClr val="000000"/>
                </a:solidFill>
                <a:latin typeface="Arial" panose="020B0604020202020204" pitchFamily="34" charset="0"/>
              </a:rPr>
              <a:t> in </a:t>
            </a:r>
          </a:p>
          <a:p>
            <a:r>
              <a:rPr lang="en-GB" dirty="0">
                <a:solidFill>
                  <a:srgbClr val="000000"/>
                </a:solidFill>
                <a:latin typeface="Arial" panose="020B0604020202020204" pitchFamily="34" charset="0"/>
              </a:rPr>
              <a:t>as Chief Civil Engineer of the Metropolitan Board of Works.</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At that time, a population of 3 Million people (but is now nearing 9 Million)</a:t>
            </a:r>
          </a:p>
          <a:p>
            <a:endParaRPr lang="en-GB" dirty="0"/>
          </a:p>
        </p:txBody>
      </p:sp>
      <p:sp>
        <p:nvSpPr>
          <p:cNvPr id="8" name="TextBox 7">
            <a:extLst>
              <a:ext uri="{FF2B5EF4-FFF2-40B4-BE49-F238E27FC236}">
                <a16:creationId xmlns:a16="http://schemas.microsoft.com/office/drawing/2014/main" id="{D83045E7-FF90-B214-3AE6-8DC6ECDD20E8}"/>
              </a:ext>
            </a:extLst>
          </p:cNvPr>
          <p:cNvSpPr txBox="1"/>
          <p:nvPr/>
        </p:nvSpPr>
        <p:spPr>
          <a:xfrm>
            <a:off x="449179" y="5362188"/>
            <a:ext cx="11542524" cy="1289456"/>
          </a:xfrm>
          <a:prstGeom prst="rect">
            <a:avLst/>
          </a:prstGeom>
          <a:noFill/>
        </p:spPr>
        <p:txBody>
          <a:bodyPr wrap="square">
            <a:spAutoFit/>
          </a:bodyPr>
          <a:lstStyle/>
          <a:p>
            <a:pPr marL="6350" marR="1270" indent="-6350" algn="just">
              <a:lnSpc>
                <a:spcPct val="125000"/>
              </a:lnSpc>
              <a:spcAft>
                <a:spcPts val="1460"/>
              </a:spcAft>
            </a:pPr>
            <a:r>
              <a:rPr lang="en-GB" sz="1800" i="1" kern="100" dirty="0">
                <a:solidFill>
                  <a:srgbClr val="000000"/>
                </a:solidFill>
                <a:effectLst/>
                <a:latin typeface="Arial" panose="020B0604020202020204" pitchFamily="34" charset="0"/>
                <a:ea typeface="Arial" panose="020B0604020202020204" pitchFamily="34" charset="0"/>
              </a:rPr>
              <a:t>‘Despite the pollution and disease, issues it was intending to solve, the system of sewers and embankments was unpopular with some London residents at the time, as it cut off direct access to the river in some areas.’</a:t>
            </a:r>
          </a:p>
          <a:p>
            <a:pPr marL="6350" marR="1270" indent="-6350" algn="just">
              <a:lnSpc>
                <a:spcPct val="125000"/>
              </a:lnSpc>
              <a:spcAft>
                <a:spcPts val="1460"/>
              </a:spcAft>
            </a:pPr>
            <a:endParaRPr lang="en-GB" sz="1800" i="1" kern="100" dirty="0">
              <a:solidFill>
                <a:srgbClr val="000000"/>
              </a:solidFill>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12102BF1-2B3E-2F92-64FB-F2987D7D675F}"/>
              </a:ext>
            </a:extLst>
          </p:cNvPr>
          <p:cNvSpPr txBox="1"/>
          <p:nvPr/>
        </p:nvSpPr>
        <p:spPr>
          <a:xfrm>
            <a:off x="385039" y="6151684"/>
            <a:ext cx="2804891" cy="404598"/>
          </a:xfrm>
          <a:prstGeom prst="rect">
            <a:avLst/>
          </a:prstGeom>
          <a:noFill/>
        </p:spPr>
        <p:txBody>
          <a:bodyPr wrap="square">
            <a:spAutoFit/>
          </a:bodyPr>
          <a:lstStyle/>
          <a:p>
            <a:pPr marL="6350" marR="1270" indent="-6350" algn="just">
              <a:lnSpc>
                <a:spcPct val="125000"/>
              </a:lnSpc>
              <a:spcAft>
                <a:spcPts val="1460"/>
              </a:spcAft>
            </a:pPr>
            <a:r>
              <a:rPr lang="en-GB" sz="1800" kern="100" dirty="0">
                <a:solidFill>
                  <a:srgbClr val="000000"/>
                </a:solidFill>
                <a:effectLst/>
                <a:latin typeface="Arial" panose="020B0604020202020204" pitchFamily="34" charset="0"/>
                <a:ea typeface="Arial" panose="020B0604020202020204" pitchFamily="34" charset="0"/>
              </a:rPr>
              <a:t> (Historic England, 2024).</a:t>
            </a:r>
          </a:p>
        </p:txBody>
      </p:sp>
      <p:pic>
        <p:nvPicPr>
          <p:cNvPr id="2052" name="Picture 4" descr="Sir Joseph Bazalgette: Why we admire this 19th-century engineer">
            <a:extLst>
              <a:ext uri="{FF2B5EF4-FFF2-40B4-BE49-F238E27FC236}">
                <a16:creationId xmlns:a16="http://schemas.microsoft.com/office/drawing/2014/main" id="{A33769DF-70C8-1053-E01B-9BFB53C7E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5316" y="1997879"/>
            <a:ext cx="3622766" cy="2410927"/>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42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anim calcmode="lin" valueType="num">
                                      <p:cBhvr additive="base">
                                        <p:cTn id="2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anim calcmode="lin" valueType="num">
                                      <p:cBhvr additive="base">
                                        <p:cTn id="2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anim calcmode="lin" valueType="num">
                                      <p:cBhvr additive="base">
                                        <p:cTn id="3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15" end="15"/>
                                            </p:txEl>
                                          </p:spTgt>
                                        </p:tgtEl>
                                        <p:attrNameLst>
                                          <p:attrName>style.visibility</p:attrName>
                                        </p:attrNameLst>
                                      </p:cBhvr>
                                      <p:to>
                                        <p:strVal val="visible"/>
                                      </p:to>
                                    </p:set>
                                    <p:anim calcmode="lin" valueType="num">
                                      <p:cBhvr additive="base">
                                        <p:cTn id="3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 calcmode="lin" valueType="num">
                                      <p:cBhvr additive="base">
                                        <p:cTn id="45" dur="500" fill="hold"/>
                                        <p:tgtEl>
                                          <p:spTgt spid="8"/>
                                        </p:tgtEl>
                                        <p:attrNameLst>
                                          <p:attrName>ppt_x</p:attrName>
                                        </p:attrNameLst>
                                      </p:cBhvr>
                                      <p:tavLst>
                                        <p:tav tm="0">
                                          <p:val>
                                            <p:strVal val="#ppt_x"/>
                                          </p:val>
                                        </p:tav>
                                        <p:tav tm="100000">
                                          <p:val>
                                            <p:strVal val="#ppt_x"/>
                                          </p:val>
                                        </p:tav>
                                      </p:tavLst>
                                    </p:anim>
                                    <p:anim calcmode="lin" valueType="num">
                                      <p:cBhvr additive="base">
                                        <p:cTn id="46" dur="500" fill="hold"/>
                                        <p:tgtEl>
                                          <p:spTgt spid="8"/>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6013415-2AD2-FC51-7725-E07EF6B4E06E}"/>
              </a:ext>
            </a:extLst>
          </p:cNvPr>
          <p:cNvPicPr>
            <a:picLocks noChangeAspect="1"/>
          </p:cNvPicPr>
          <p:nvPr/>
        </p:nvPicPr>
        <p:blipFill rotWithShape="1">
          <a:blip r:embed="rId3">
            <a:alphaModFix amt="70000"/>
          </a:blip>
          <a:srcRect r="15401"/>
          <a:stretch/>
        </p:blipFill>
        <p:spPr>
          <a:xfrm>
            <a:off x="2519309"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D087A1C3-EFE7-73AE-0F13-12806F60F706}"/>
              </a:ext>
            </a:extLst>
          </p:cNvPr>
          <p:cNvSpPr>
            <a:spLocks noGrp="1"/>
          </p:cNvSpPr>
          <p:nvPr>
            <p:ph type="title"/>
          </p:nvPr>
        </p:nvSpPr>
        <p:spPr>
          <a:xfrm>
            <a:off x="306977" y="138703"/>
            <a:ext cx="10515600" cy="1325563"/>
          </a:xfrm>
        </p:spPr>
        <p:txBody>
          <a:bodyPr>
            <a:normAutofit/>
          </a:bodyPr>
          <a:lstStyle/>
          <a:p>
            <a:r>
              <a:rPr lang="en-GB" sz="3200" b="1" dirty="0" err="1">
                <a:solidFill>
                  <a:schemeClr val="tx2"/>
                </a:solidFill>
                <a:latin typeface="Arial" panose="020B0604020202020204" pitchFamily="34" charset="0"/>
                <a:cs typeface="Arial" panose="020B0604020202020204" pitchFamily="34" charset="0"/>
              </a:rPr>
              <a:t>Bazalgette’s</a:t>
            </a:r>
            <a:r>
              <a:rPr lang="en-GB" sz="3200" b="1" dirty="0">
                <a:solidFill>
                  <a:schemeClr val="tx2"/>
                </a:solidFill>
                <a:latin typeface="Arial" panose="020B0604020202020204" pitchFamily="34" charset="0"/>
                <a:cs typeface="Arial" panose="020B0604020202020204" pitchFamily="34" charset="0"/>
              </a:rPr>
              <a:t> solution</a:t>
            </a:r>
            <a:endParaRPr lang="en-GB" sz="3200" dirty="0">
              <a:solidFill>
                <a:schemeClr val="tx2"/>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F074DF1-0CC1-FC17-E64E-70CBE5BFD94A}"/>
              </a:ext>
            </a:extLst>
          </p:cNvPr>
          <p:cNvSpPr>
            <a:spLocks noGrp="1"/>
          </p:cNvSpPr>
          <p:nvPr>
            <p:ph idx="1"/>
          </p:nvPr>
        </p:nvSpPr>
        <p:spPr>
          <a:xfrm>
            <a:off x="420188" y="1298803"/>
            <a:ext cx="3690257" cy="5319711"/>
          </a:xfrm>
        </p:spPr>
        <p:txBody>
          <a:bodyPr>
            <a:normAutofit lnSpcReduction="10000"/>
          </a:bodyPr>
          <a:lstStyle/>
          <a:p>
            <a:r>
              <a:rPr lang="en-GB" dirty="0"/>
              <a:t>An underground brick-built sewerage collection system across London stretching 100 miles.</a:t>
            </a:r>
          </a:p>
          <a:p>
            <a:r>
              <a:rPr lang="en-GB" dirty="0"/>
              <a:t>Still in remarkably good condition after 175 years of use.</a:t>
            </a:r>
          </a:p>
          <a:p>
            <a:r>
              <a:rPr lang="en-GB" dirty="0"/>
              <a:t>But…..the efficiency of the system is compromised by modern day use, overuse and abuse.</a:t>
            </a:r>
          </a:p>
        </p:txBody>
      </p:sp>
    </p:spTree>
    <p:extLst>
      <p:ext uri="{BB962C8B-B14F-4D97-AF65-F5344CB8AC3E}">
        <p14:creationId xmlns:p14="http://schemas.microsoft.com/office/powerpoint/2010/main" val="1017512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Great Stink - Wikipedia">
            <a:extLst>
              <a:ext uri="{FF2B5EF4-FFF2-40B4-BE49-F238E27FC236}">
                <a16:creationId xmlns:a16="http://schemas.microsoft.com/office/drawing/2014/main" id="{471DBFDA-9473-0EA9-8D84-FE02F9634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553" b="2736"/>
          <a:stretch/>
        </p:blipFill>
        <p:spPr bwMode="auto">
          <a:xfrm>
            <a:off x="0"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6D963523-8E4B-3393-BA22-A209FE997551}"/>
              </a:ext>
            </a:extLst>
          </p:cNvPr>
          <p:cNvSpPr txBox="1"/>
          <p:nvPr/>
        </p:nvSpPr>
        <p:spPr>
          <a:xfrm>
            <a:off x="8366762" y="134345"/>
            <a:ext cx="3822189" cy="462273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effectLst/>
              </a:rPr>
              <a:t>Thames Water is the water provider operating in both the London and Thames Valley area, and it has around </a:t>
            </a:r>
            <a:r>
              <a:rPr lang="en-US" sz="2000" b="1" dirty="0">
                <a:effectLst/>
              </a:rPr>
              <a:t>sixteen million customers overall</a:t>
            </a:r>
            <a:r>
              <a:rPr lang="en-US" sz="2000" dirty="0">
                <a:effectLst/>
              </a:rPr>
              <a:t> </a:t>
            </a:r>
          </a:p>
          <a:p>
            <a:pPr>
              <a:lnSpc>
                <a:spcPct val="90000"/>
              </a:lnSpc>
              <a:spcAft>
                <a:spcPts val="600"/>
              </a:spcAft>
            </a:pPr>
            <a:r>
              <a:rPr lang="en-US" sz="2000" dirty="0">
                <a:effectLst/>
              </a:rPr>
              <a:t>(Thames Water, 2024). </a:t>
            </a:r>
          </a:p>
          <a:p>
            <a:pPr indent="-228600">
              <a:lnSpc>
                <a:spcPct val="90000"/>
              </a:lnSpc>
              <a:spcAft>
                <a:spcPts val="600"/>
              </a:spcAft>
              <a:buFont typeface="Arial" panose="020B0604020202020204" pitchFamily="34" charset="0"/>
              <a:buChar char="•"/>
            </a:pPr>
            <a:r>
              <a:rPr lang="en-US" sz="2000" dirty="0">
                <a:effectLst/>
              </a:rPr>
              <a:t>In 2000, they commissioned a report called the </a:t>
            </a:r>
          </a:p>
          <a:p>
            <a:pPr>
              <a:lnSpc>
                <a:spcPct val="90000"/>
              </a:lnSpc>
              <a:spcAft>
                <a:spcPts val="600"/>
              </a:spcAft>
            </a:pPr>
            <a:r>
              <a:rPr lang="en-US" sz="2000" dirty="0">
                <a:effectLst/>
              </a:rPr>
              <a:t>‘Thames Tideway Strategic Study’</a:t>
            </a:r>
          </a:p>
          <a:p>
            <a:pPr>
              <a:lnSpc>
                <a:spcPct val="90000"/>
              </a:lnSpc>
              <a:spcAft>
                <a:spcPts val="600"/>
              </a:spcAft>
            </a:pPr>
            <a:r>
              <a:rPr lang="en-US" sz="2000" dirty="0">
                <a:effectLst/>
              </a:rPr>
              <a:t> which assessed the damage being caused by sewage overflows at the time. </a:t>
            </a:r>
            <a:endParaRPr lang="en-US" sz="2000" dirty="0"/>
          </a:p>
        </p:txBody>
      </p:sp>
      <p:pic>
        <p:nvPicPr>
          <p:cNvPr id="2" name="Picture 2">
            <a:extLst>
              <a:ext uri="{FF2B5EF4-FFF2-40B4-BE49-F238E27FC236}">
                <a16:creationId xmlns:a16="http://schemas.microsoft.com/office/drawing/2014/main" id="{06E3B40B-78E5-3304-4803-8463D80520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3716" y="3893535"/>
            <a:ext cx="3800953" cy="29644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C88BEE5-131C-7670-D522-E26119942770}"/>
              </a:ext>
            </a:extLst>
          </p:cNvPr>
          <p:cNvSpPr txBox="1"/>
          <p:nvPr/>
        </p:nvSpPr>
        <p:spPr>
          <a:xfrm>
            <a:off x="5013323" y="6348178"/>
            <a:ext cx="3158837" cy="369332"/>
          </a:xfrm>
          <a:prstGeom prst="rect">
            <a:avLst/>
          </a:prstGeom>
          <a:solidFill>
            <a:schemeClr val="bg1"/>
          </a:solidFill>
          <a:ln>
            <a:solidFill>
              <a:schemeClr val="tx1"/>
            </a:solidFill>
          </a:ln>
        </p:spPr>
        <p:txBody>
          <a:bodyPr wrap="square" rtlCol="0">
            <a:spAutoFit/>
          </a:bodyPr>
          <a:lstStyle/>
          <a:p>
            <a:r>
              <a:rPr lang="en-GB" b="1" dirty="0"/>
              <a:t>1858 Newspaper illustrations</a:t>
            </a:r>
          </a:p>
        </p:txBody>
      </p:sp>
    </p:spTree>
    <p:extLst>
      <p:ext uri="{BB962C8B-B14F-4D97-AF65-F5344CB8AC3E}">
        <p14:creationId xmlns:p14="http://schemas.microsoft.com/office/powerpoint/2010/main" val="282858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049953-E0ED-CAF7-5978-80A88F7A966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4BA1F2F-1A8A-2FFF-6178-5FE323B4D0A6}"/>
              </a:ext>
            </a:extLst>
          </p:cNvPr>
          <p:cNvSpPr txBox="1"/>
          <p:nvPr/>
        </p:nvSpPr>
        <p:spPr>
          <a:xfrm>
            <a:off x="656302" y="388194"/>
            <a:ext cx="10545885" cy="1531188"/>
          </a:xfrm>
          <a:prstGeom prst="rect">
            <a:avLst/>
          </a:prstGeom>
          <a:noFill/>
        </p:spPr>
        <p:txBody>
          <a:bodyPr wrap="square">
            <a:spAutoFit/>
          </a:bodyPr>
          <a:lstStyle/>
          <a:p>
            <a:pPr marR="1270" algn="just">
              <a:lnSpc>
                <a:spcPct val="125000"/>
              </a:lnSpc>
              <a:spcAft>
                <a:spcPts val="1460"/>
              </a:spcAft>
            </a:pPr>
            <a:r>
              <a:rPr lang="en-GB" kern="100" dirty="0">
                <a:solidFill>
                  <a:srgbClr val="000000"/>
                </a:solidFill>
                <a:latin typeface="Arial" panose="020B0604020202020204" pitchFamily="34" charset="0"/>
                <a:ea typeface="Arial" panose="020B0604020202020204" pitchFamily="34" charset="0"/>
              </a:rPr>
              <a:t>I</a:t>
            </a:r>
            <a:r>
              <a:rPr lang="en-GB" sz="1800" kern="100" dirty="0">
                <a:solidFill>
                  <a:srgbClr val="000000"/>
                </a:solidFill>
                <a:effectLst/>
                <a:latin typeface="Arial" panose="020B0604020202020204" pitchFamily="34" charset="0"/>
                <a:ea typeface="Arial" panose="020B0604020202020204" pitchFamily="34" charset="0"/>
              </a:rPr>
              <a:t>n 2019, the sewer system in the London area was estimated to always be at 80% capacity, even in normal weather conditions. </a:t>
            </a:r>
          </a:p>
          <a:p>
            <a:pPr marL="6350" marR="1270" indent="-6350" algn="just"/>
            <a:r>
              <a:rPr lang="en-GB" sz="1800" kern="100" dirty="0">
                <a:solidFill>
                  <a:srgbClr val="000000"/>
                </a:solidFill>
                <a:effectLst/>
                <a:latin typeface="Arial" panose="020B0604020202020204" pitchFamily="34" charset="0"/>
                <a:ea typeface="Arial" panose="020B0604020202020204" pitchFamily="34" charset="0"/>
              </a:rPr>
              <a:t>This means that releases would take place, even when heavy rain events were not occurring </a:t>
            </a:r>
          </a:p>
          <a:p>
            <a:pPr marL="6350" marR="1270" indent="-6350" algn="just"/>
            <a:r>
              <a:rPr lang="en-GB" sz="1800" kern="100" dirty="0">
                <a:solidFill>
                  <a:srgbClr val="000000"/>
                </a:solidFill>
                <a:effectLst/>
                <a:latin typeface="Arial" panose="020B0604020202020204" pitchFamily="34" charset="0"/>
                <a:ea typeface="Arial" panose="020B0604020202020204" pitchFamily="34" charset="0"/>
              </a:rPr>
              <a:t>(Munro </a:t>
            </a:r>
            <a:r>
              <a:rPr lang="en-GB" sz="1800" i="1" kern="100" dirty="0">
                <a:solidFill>
                  <a:srgbClr val="000000"/>
                </a:solidFill>
                <a:effectLst/>
                <a:latin typeface="Arial" panose="020B0604020202020204" pitchFamily="34" charset="0"/>
                <a:ea typeface="Arial" panose="020B0604020202020204" pitchFamily="34" charset="0"/>
              </a:rPr>
              <a:t>et al, </a:t>
            </a:r>
            <a:r>
              <a:rPr lang="en-GB" sz="1800" kern="100" dirty="0">
                <a:solidFill>
                  <a:srgbClr val="000000"/>
                </a:solidFill>
                <a:effectLst/>
                <a:latin typeface="Arial" panose="020B0604020202020204" pitchFamily="34" charset="0"/>
                <a:ea typeface="Arial" panose="020B0604020202020204" pitchFamily="34" charset="0"/>
              </a:rPr>
              <a:t>2019).</a:t>
            </a:r>
          </a:p>
        </p:txBody>
      </p:sp>
      <p:sp>
        <p:nvSpPr>
          <p:cNvPr id="5" name="TextBox 4">
            <a:extLst>
              <a:ext uri="{FF2B5EF4-FFF2-40B4-BE49-F238E27FC236}">
                <a16:creationId xmlns:a16="http://schemas.microsoft.com/office/drawing/2014/main" id="{E9449469-2702-347F-5272-8E72A5F6D9A8}"/>
              </a:ext>
            </a:extLst>
          </p:cNvPr>
          <p:cNvSpPr txBox="1"/>
          <p:nvPr/>
        </p:nvSpPr>
        <p:spPr>
          <a:xfrm>
            <a:off x="656302" y="2343978"/>
            <a:ext cx="10817942" cy="1200329"/>
          </a:xfrm>
          <a:prstGeom prst="rect">
            <a:avLst/>
          </a:prstGeom>
          <a:noFill/>
        </p:spPr>
        <p:txBody>
          <a:bodyPr wrap="square">
            <a:spAutoFit/>
          </a:bodyPr>
          <a:lstStyle/>
          <a:p>
            <a:pPr algn="just"/>
            <a:r>
              <a:rPr lang="en-GB" sz="1800" dirty="0">
                <a:solidFill>
                  <a:srgbClr val="000000"/>
                </a:solidFill>
                <a:effectLst/>
                <a:latin typeface="Arial" panose="020B0604020202020204" pitchFamily="34" charset="0"/>
                <a:ea typeface="Arial" panose="020B0604020202020204" pitchFamily="34" charset="0"/>
              </a:rPr>
              <a:t>There are </a:t>
            </a:r>
            <a:r>
              <a:rPr lang="en-GB" sz="1800" b="1" dirty="0">
                <a:solidFill>
                  <a:srgbClr val="000000"/>
                </a:solidFill>
                <a:effectLst/>
                <a:latin typeface="Arial" panose="020B0604020202020204" pitchFamily="34" charset="0"/>
                <a:ea typeface="Arial" panose="020B0604020202020204" pitchFamily="34" charset="0"/>
              </a:rPr>
              <a:t>57</a:t>
            </a:r>
            <a:r>
              <a:rPr lang="en-GB" sz="1800" dirty="0">
                <a:solidFill>
                  <a:srgbClr val="000000"/>
                </a:solidFill>
                <a:effectLst/>
                <a:latin typeface="Arial" panose="020B0604020202020204" pitchFamily="34" charset="0"/>
                <a:ea typeface="Arial" panose="020B0604020202020204" pitchFamily="34" charset="0"/>
              </a:rPr>
              <a:t> </a:t>
            </a:r>
            <a:r>
              <a:rPr lang="en-GB" dirty="0">
                <a:solidFill>
                  <a:srgbClr val="000000"/>
                </a:solidFill>
                <a:latin typeface="Arial" panose="020B0604020202020204" pitchFamily="34" charset="0"/>
                <a:ea typeface="Arial" panose="020B0604020202020204" pitchFamily="34" charset="0"/>
              </a:rPr>
              <a:t> CSO’s </a:t>
            </a:r>
            <a:r>
              <a:rPr lang="en-GB" sz="1800" dirty="0">
                <a:solidFill>
                  <a:srgbClr val="000000"/>
                </a:solidFill>
                <a:effectLst/>
                <a:latin typeface="Arial" panose="020B0604020202020204" pitchFamily="34" charset="0"/>
                <a:ea typeface="Arial" panose="020B0604020202020204" pitchFamily="34" charset="0"/>
              </a:rPr>
              <a:t>that either discharge directly into the Thames river, or into tributaries. </a:t>
            </a:r>
          </a:p>
          <a:p>
            <a:pPr algn="just"/>
            <a:r>
              <a:rPr lang="en-GB" sz="1800" dirty="0">
                <a:solidFill>
                  <a:srgbClr val="000000"/>
                </a:solidFill>
                <a:effectLst/>
                <a:latin typeface="Arial" panose="020B0604020202020204" pitchFamily="34" charset="0"/>
                <a:ea typeface="Arial" panose="020B0604020202020204" pitchFamily="34" charset="0"/>
              </a:rPr>
              <a:t>Of these </a:t>
            </a:r>
            <a:r>
              <a:rPr lang="en-GB" b="1" dirty="0">
                <a:solidFill>
                  <a:srgbClr val="000000"/>
                </a:solidFill>
                <a:latin typeface="Arial" panose="020B0604020202020204" pitchFamily="34" charset="0"/>
                <a:ea typeface="Arial" panose="020B0604020202020204" pitchFamily="34" charset="0"/>
              </a:rPr>
              <a:t>57</a:t>
            </a:r>
            <a:r>
              <a:rPr lang="en-GB" sz="1800" dirty="0">
                <a:solidFill>
                  <a:srgbClr val="000000"/>
                </a:solidFill>
                <a:effectLst/>
                <a:latin typeface="Arial" panose="020B0604020202020204" pitchFamily="34" charset="0"/>
                <a:ea typeface="Arial" panose="020B0604020202020204" pitchFamily="34" charset="0"/>
              </a:rPr>
              <a:t>, </a:t>
            </a:r>
            <a:r>
              <a:rPr lang="en-GB" b="1" dirty="0">
                <a:solidFill>
                  <a:srgbClr val="000000"/>
                </a:solidFill>
                <a:latin typeface="Arial" panose="020B0604020202020204" pitchFamily="34" charset="0"/>
                <a:ea typeface="Arial" panose="020B0604020202020204" pitchFamily="34" charset="0"/>
              </a:rPr>
              <a:t>36</a:t>
            </a:r>
            <a:r>
              <a:rPr lang="en-GB" dirty="0">
                <a:solidFill>
                  <a:srgbClr val="000000"/>
                </a:solidFill>
                <a:latin typeface="Arial" panose="020B0604020202020204" pitchFamily="34" charset="0"/>
                <a:ea typeface="Arial" panose="020B0604020202020204" pitchFamily="34" charset="0"/>
              </a:rPr>
              <a:t> </a:t>
            </a:r>
            <a:r>
              <a:rPr lang="en-GB" sz="1800" dirty="0">
                <a:solidFill>
                  <a:srgbClr val="000000"/>
                </a:solidFill>
                <a:effectLst/>
                <a:latin typeface="Arial" panose="020B0604020202020204" pitchFamily="34" charset="0"/>
                <a:ea typeface="Arial" panose="020B0604020202020204" pitchFamily="34" charset="0"/>
              </a:rPr>
              <a:t>showed evidence of causing environmental damage in a 2012 investigation, </a:t>
            </a:r>
          </a:p>
          <a:p>
            <a:pPr algn="just"/>
            <a:r>
              <a:rPr lang="en-GB" sz="1800" dirty="0">
                <a:solidFill>
                  <a:srgbClr val="000000"/>
                </a:solidFill>
                <a:effectLst/>
                <a:latin typeface="Arial" panose="020B0604020202020204" pitchFamily="34" charset="0"/>
                <a:ea typeface="Arial" panose="020B0604020202020204" pitchFamily="34" charset="0"/>
              </a:rPr>
              <a:t>including introduction of pathogens, causing aesthetic damage and lowering levels of dissolved oxygen. </a:t>
            </a:r>
          </a:p>
          <a:p>
            <a:pPr algn="just"/>
            <a:r>
              <a:rPr lang="en-GB" sz="1800" dirty="0">
                <a:solidFill>
                  <a:srgbClr val="000000"/>
                </a:solidFill>
                <a:effectLst/>
                <a:latin typeface="Arial" panose="020B0604020202020204" pitchFamily="34" charset="0"/>
                <a:ea typeface="Arial" panose="020B0604020202020204" pitchFamily="34" charset="0"/>
              </a:rPr>
              <a:t>(Lloyd, 2012). </a:t>
            </a:r>
            <a:endParaRPr lang="en-GB" dirty="0"/>
          </a:p>
        </p:txBody>
      </p:sp>
      <p:sp>
        <p:nvSpPr>
          <p:cNvPr id="7" name="TextBox 6">
            <a:extLst>
              <a:ext uri="{FF2B5EF4-FFF2-40B4-BE49-F238E27FC236}">
                <a16:creationId xmlns:a16="http://schemas.microsoft.com/office/drawing/2014/main" id="{8A7DBD84-88C3-7FFB-7D66-138775CFEBD0}"/>
              </a:ext>
            </a:extLst>
          </p:cNvPr>
          <p:cNvSpPr txBox="1"/>
          <p:nvPr/>
        </p:nvSpPr>
        <p:spPr>
          <a:xfrm>
            <a:off x="593481" y="3658935"/>
            <a:ext cx="6288950" cy="3020699"/>
          </a:xfrm>
          <a:prstGeom prst="rect">
            <a:avLst/>
          </a:prstGeom>
          <a:noFill/>
        </p:spPr>
        <p:txBody>
          <a:bodyPr wrap="square">
            <a:spAutoFit/>
          </a:bodyPr>
          <a:lstStyle/>
          <a:p>
            <a:pPr marL="6350" marR="1270" indent="-6350" algn="just">
              <a:lnSpc>
                <a:spcPct val="125000"/>
              </a:lnSpc>
              <a:spcAft>
                <a:spcPts val="1460"/>
              </a:spcAft>
            </a:pPr>
            <a:r>
              <a:rPr lang="en-GB" sz="1800" kern="100" dirty="0">
                <a:solidFill>
                  <a:srgbClr val="000000"/>
                </a:solidFill>
                <a:effectLst/>
                <a:latin typeface="Arial" panose="020B0604020202020204" pitchFamily="34" charset="0"/>
                <a:ea typeface="Arial" panose="020B0604020202020204" pitchFamily="34" charset="0"/>
              </a:rPr>
              <a:t>As the organic matter in sewage breaks down, it uses up large amounts of the dissolved oxygen content in water. </a:t>
            </a:r>
          </a:p>
          <a:p>
            <a:pPr marL="6350" marR="1270" indent="-6350" algn="just">
              <a:lnSpc>
                <a:spcPct val="125000"/>
              </a:lnSpc>
            </a:pPr>
            <a:r>
              <a:rPr lang="en-GB" sz="1800" kern="100" dirty="0">
                <a:solidFill>
                  <a:srgbClr val="000000"/>
                </a:solidFill>
                <a:effectLst/>
                <a:latin typeface="Arial" panose="020B0604020202020204" pitchFamily="34" charset="0"/>
                <a:ea typeface="Arial" panose="020B0604020202020204" pitchFamily="34" charset="0"/>
              </a:rPr>
              <a:t>As many organisms living in the water require this to breathe, lack of dissolved oxygen can increase susceptibility to disease, limit growth and development, and cause species death. </a:t>
            </a:r>
          </a:p>
          <a:p>
            <a:pPr marL="6350" marR="1270" indent="-6350" algn="just">
              <a:lnSpc>
                <a:spcPct val="125000"/>
              </a:lnSpc>
            </a:pPr>
            <a:r>
              <a:rPr lang="en-GB" sz="1800" kern="100" dirty="0">
                <a:solidFill>
                  <a:srgbClr val="000000"/>
                </a:solidFill>
                <a:effectLst/>
                <a:latin typeface="Arial" panose="020B0604020202020204" pitchFamily="34" charset="0"/>
                <a:ea typeface="Arial" panose="020B0604020202020204" pitchFamily="34" charset="0"/>
              </a:rPr>
              <a:t>(Mahaffey </a:t>
            </a:r>
            <a:r>
              <a:rPr lang="en-GB" sz="1800" i="1" kern="100" dirty="0">
                <a:solidFill>
                  <a:srgbClr val="000000"/>
                </a:solidFill>
                <a:effectLst/>
                <a:latin typeface="Arial" panose="020B0604020202020204" pitchFamily="34" charset="0"/>
                <a:ea typeface="Arial" panose="020B0604020202020204" pitchFamily="34" charset="0"/>
              </a:rPr>
              <a:t>et al, </a:t>
            </a:r>
            <a:r>
              <a:rPr lang="en-GB" sz="1800" kern="100" dirty="0">
                <a:solidFill>
                  <a:srgbClr val="000000"/>
                </a:solidFill>
                <a:effectLst/>
                <a:latin typeface="Arial" panose="020B0604020202020204" pitchFamily="34" charset="0"/>
                <a:ea typeface="Arial" panose="020B0604020202020204" pitchFamily="34" charset="0"/>
              </a:rPr>
              <a:t>2020; Bhat and </a:t>
            </a:r>
            <a:r>
              <a:rPr lang="en-GB" sz="1800" kern="100" dirty="0" err="1">
                <a:solidFill>
                  <a:srgbClr val="000000"/>
                </a:solidFill>
                <a:effectLst/>
                <a:latin typeface="Arial" panose="020B0604020202020204" pitchFamily="34" charset="0"/>
                <a:ea typeface="Arial" panose="020B0604020202020204" pitchFamily="34" charset="0"/>
              </a:rPr>
              <a:t>Qayoom</a:t>
            </a:r>
            <a:r>
              <a:rPr lang="en-GB" sz="1800" kern="100" dirty="0">
                <a:solidFill>
                  <a:srgbClr val="000000"/>
                </a:solidFill>
                <a:effectLst/>
                <a:latin typeface="Arial" panose="020B0604020202020204" pitchFamily="34" charset="0"/>
                <a:ea typeface="Arial" panose="020B0604020202020204" pitchFamily="34" charset="0"/>
              </a:rPr>
              <a:t>, 2021; Ali </a:t>
            </a:r>
            <a:r>
              <a:rPr lang="en-GB" sz="1800" i="1" kern="100" dirty="0">
                <a:solidFill>
                  <a:srgbClr val="000000"/>
                </a:solidFill>
                <a:effectLst/>
                <a:latin typeface="Arial" panose="020B0604020202020204" pitchFamily="34" charset="0"/>
                <a:ea typeface="Arial" panose="020B0604020202020204" pitchFamily="34" charset="0"/>
              </a:rPr>
              <a:t>et al</a:t>
            </a:r>
            <a:r>
              <a:rPr lang="en-GB" sz="1800" kern="100" dirty="0">
                <a:solidFill>
                  <a:srgbClr val="000000"/>
                </a:solidFill>
                <a:effectLst/>
                <a:latin typeface="Arial" panose="020B0604020202020204" pitchFamily="34" charset="0"/>
                <a:ea typeface="Arial" panose="020B0604020202020204" pitchFamily="34" charset="0"/>
              </a:rPr>
              <a:t>, 2022).</a:t>
            </a:r>
          </a:p>
        </p:txBody>
      </p:sp>
      <p:pic>
        <p:nvPicPr>
          <p:cNvPr id="1026" name="Picture 2" descr="Thames Tunnel Seeks to Turn the Tide on Pollution | 2018-12-12 |  Engineering News-Record">
            <a:extLst>
              <a:ext uri="{FF2B5EF4-FFF2-40B4-BE49-F238E27FC236}">
                <a16:creationId xmlns:a16="http://schemas.microsoft.com/office/drawing/2014/main" id="{CBB23ED0-E3D3-8ACA-6645-336052D9FA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215" r="20830" b="1"/>
          <a:stretch/>
        </p:blipFill>
        <p:spPr bwMode="auto">
          <a:xfrm>
            <a:off x="8306382" y="3429000"/>
            <a:ext cx="3804133" cy="3365262"/>
          </a:xfrm>
          <a:custGeom>
            <a:avLst/>
            <a:gdLst/>
            <a:ahLst/>
            <a:cxnLst/>
            <a:rect l="l" t="t" r="r" b="b"/>
            <a:pathLst>
              <a:path w="6323162" h="5593660">
                <a:moveTo>
                  <a:pt x="2177447" y="0"/>
                </a:moveTo>
                <a:lnTo>
                  <a:pt x="4826316" y="0"/>
                </a:lnTo>
                <a:lnTo>
                  <a:pt x="4971508" y="75777"/>
                </a:lnTo>
                <a:cubicBezTo>
                  <a:pt x="5197582" y="210111"/>
                  <a:pt x="5400550" y="381325"/>
                  <a:pt x="5577109" y="586873"/>
                </a:cubicBezTo>
                <a:cubicBezTo>
                  <a:pt x="6058235" y="1147205"/>
                  <a:pt x="6323162" y="1943505"/>
                  <a:pt x="6323162" y="2829148"/>
                </a:cubicBezTo>
                <a:cubicBezTo>
                  <a:pt x="6323162" y="3182494"/>
                  <a:pt x="6220623" y="3466081"/>
                  <a:pt x="5990836" y="3748729"/>
                </a:cubicBezTo>
                <a:cubicBezTo>
                  <a:pt x="5750480" y="4044392"/>
                  <a:pt x="5389327" y="4316711"/>
                  <a:pt x="5006899" y="4604992"/>
                </a:cubicBezTo>
                <a:cubicBezTo>
                  <a:pt x="4936343" y="4658116"/>
                  <a:pt x="4863453" y="4713117"/>
                  <a:pt x="4790566" y="4768788"/>
                </a:cubicBezTo>
                <a:cubicBezTo>
                  <a:pt x="4138128" y="5267012"/>
                  <a:pt x="3661945" y="5593660"/>
                  <a:pt x="3012943" y="5593660"/>
                </a:cubicBezTo>
                <a:cubicBezTo>
                  <a:pt x="2024062" y="5593660"/>
                  <a:pt x="1323723" y="5192693"/>
                  <a:pt x="671286" y="4252856"/>
                </a:cubicBezTo>
                <a:cubicBezTo>
                  <a:pt x="585906" y="4129842"/>
                  <a:pt x="502446" y="4017964"/>
                  <a:pt x="421733" y="3909839"/>
                </a:cubicBezTo>
                <a:cubicBezTo>
                  <a:pt x="254471" y="3685679"/>
                  <a:pt x="130655" y="3515312"/>
                  <a:pt x="48655" y="3351082"/>
                </a:cubicBezTo>
                <a:lnTo>
                  <a:pt x="0" y="3239820"/>
                </a:lnTo>
                <a:lnTo>
                  <a:pt x="0" y="2248150"/>
                </a:lnTo>
                <a:lnTo>
                  <a:pt x="1658" y="2239520"/>
                </a:lnTo>
                <a:cubicBezTo>
                  <a:pt x="51657" y="2045089"/>
                  <a:pt x="126469" y="1853225"/>
                  <a:pt x="225714" y="1665285"/>
                </a:cubicBezTo>
                <a:cubicBezTo>
                  <a:pt x="419948" y="1297585"/>
                  <a:pt x="697641" y="961011"/>
                  <a:pt x="1050970" y="665214"/>
                </a:cubicBezTo>
                <a:cubicBezTo>
                  <a:pt x="1311437" y="447090"/>
                  <a:pt x="1608578" y="257641"/>
                  <a:pt x="1923692" y="107844"/>
                </a:cubicBezTo>
                <a:close/>
              </a:path>
            </a:pathLst>
          </a:custGeom>
          <a:noFill/>
          <a:extLst>
            <a:ext uri="{909E8E84-426E-40DD-AFC4-6F175D3DCCD1}">
              <a14:hiddenFill xmlns:a14="http://schemas.microsoft.com/office/drawing/2010/main">
                <a:solidFill>
                  <a:srgbClr val="FFFFFF"/>
                </a:solidFill>
              </a14:hiddenFill>
            </a:ext>
          </a:extLst>
        </p:spPr>
      </p:pic>
      <p:sp>
        <p:nvSpPr>
          <p:cNvPr id="4" name="Arrow: Bent 3">
            <a:extLst>
              <a:ext uri="{FF2B5EF4-FFF2-40B4-BE49-F238E27FC236}">
                <a16:creationId xmlns:a16="http://schemas.microsoft.com/office/drawing/2014/main" id="{71404F7A-AC53-897A-3414-C89AE55C4AD1}"/>
              </a:ext>
            </a:extLst>
          </p:cNvPr>
          <p:cNvSpPr/>
          <p:nvPr/>
        </p:nvSpPr>
        <p:spPr>
          <a:xfrm rot="5400000">
            <a:off x="10898445" y="2661606"/>
            <a:ext cx="813816" cy="868680"/>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6" name="Straight Arrow Connector 5">
            <a:extLst>
              <a:ext uri="{FF2B5EF4-FFF2-40B4-BE49-F238E27FC236}">
                <a16:creationId xmlns:a16="http://schemas.microsoft.com/office/drawing/2014/main" id="{762A0907-BB19-19D7-F010-366DA5314CAD}"/>
              </a:ext>
            </a:extLst>
          </p:cNvPr>
          <p:cNvCxnSpPr>
            <a:cxnSpLocks/>
          </p:cNvCxnSpPr>
          <p:nvPr/>
        </p:nvCxnSpPr>
        <p:spPr>
          <a:xfrm>
            <a:off x="1005142" y="1919382"/>
            <a:ext cx="0" cy="42459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83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 calcmode="lin" valueType="num">
                                      <p:cBhvr additive="base">
                                        <p:cTn id="2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anim calcmode="lin" valueType="num">
                                      <p:cBhvr additive="base">
                                        <p:cTn id="2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 calcmode="lin" valueType="num">
                                      <p:cBhvr additive="base">
                                        <p:cTn id="3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7">
                                            <p:txEl>
                                              <p:pRg st="0" end="0"/>
                                            </p:txEl>
                                          </p:spTgt>
                                        </p:tgtEl>
                                        <p:attrNameLst>
                                          <p:attrName>style.visibility</p:attrName>
                                        </p:attrNameLst>
                                      </p:cBhvr>
                                      <p:to>
                                        <p:strVal val="visible"/>
                                      </p:to>
                                    </p:set>
                                    <p:anim calcmode="lin" valueType="num">
                                      <p:cBhvr additive="base">
                                        <p:cTn id="4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7">
                                            <p:txEl>
                                              <p:pRg st="1" end="1"/>
                                            </p:txEl>
                                          </p:spTgt>
                                        </p:tgtEl>
                                        <p:attrNameLst>
                                          <p:attrName>style.visibility</p:attrName>
                                        </p:attrNameLst>
                                      </p:cBhvr>
                                      <p:to>
                                        <p:strVal val="visible"/>
                                      </p:to>
                                    </p:set>
                                    <p:anim calcmode="lin" valueType="num">
                                      <p:cBhvr additive="base">
                                        <p:cTn id="4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7">
                                            <p:txEl>
                                              <p:pRg st="2" end="2"/>
                                            </p:txEl>
                                          </p:spTgt>
                                        </p:tgtEl>
                                        <p:attrNameLst>
                                          <p:attrName>style.visibility</p:attrName>
                                        </p:attrNameLst>
                                      </p:cBhvr>
                                      <p:to>
                                        <p:strVal val="visible"/>
                                      </p:to>
                                    </p:set>
                                    <p:anim calcmode="lin" valueType="num">
                                      <p:cBhvr additive="base">
                                        <p:cTn id="5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F1DC0E05-F437-B07D-FE75-3BB9E4D364BD}"/>
              </a:ext>
            </a:extLst>
          </p:cNvPr>
          <p:cNvSpPr txBox="1">
            <a:spLocks/>
          </p:cNvSpPr>
          <p:nvPr/>
        </p:nvSpPr>
        <p:spPr>
          <a:xfrm>
            <a:off x="459486" y="5025616"/>
            <a:ext cx="3418990" cy="1412119"/>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0" normalizeH="0" baseline="0" noProof="0" dirty="0">
                <a:ln>
                  <a:noFill/>
                </a:ln>
                <a:solidFill>
                  <a:srgbClr val="373545"/>
                </a:solidFill>
                <a:effectLst/>
                <a:uLnTx/>
                <a:uFillTx/>
                <a:latin typeface="Arial Black" panose="020B0A04020102020204" pitchFamily="34" charset="0"/>
              </a:rPr>
              <a:t>Thames Tideway</a:t>
            </a:r>
          </a:p>
          <a:p>
            <a:pPr marL="0" marR="0" lvl="0" indent="0" algn="l" defTabSz="914400" rtl="0" eaLnBrk="1" fontAlgn="auto" latinLnBrk="0" hangingPunct="1">
              <a:lnSpc>
                <a:spcPct val="90000"/>
              </a:lnSpc>
              <a:spcBef>
                <a:spcPct val="0"/>
              </a:spcBef>
              <a:spcAft>
                <a:spcPts val="600"/>
              </a:spcAft>
              <a:buClrTx/>
              <a:buSzTx/>
              <a:buFontTx/>
              <a:buNone/>
              <a:tabLst/>
              <a:defRPr/>
            </a:pPr>
            <a:r>
              <a:rPr lang="en-US" sz="4000" b="1" dirty="0">
                <a:solidFill>
                  <a:srgbClr val="373545"/>
                </a:solidFill>
                <a:latin typeface="Arial Black" panose="020B0A04020102020204" pitchFamily="34" charset="0"/>
              </a:rPr>
              <a:t>Super-Sewer</a:t>
            </a:r>
            <a:endParaRPr kumimoji="0" lang="en-US" sz="4000" b="0" i="0" u="none" strike="noStrike" kern="1200" cap="none" spc="0" normalizeH="0" baseline="0" noProof="0" dirty="0">
              <a:ln>
                <a:noFill/>
              </a:ln>
              <a:solidFill>
                <a:srgbClr val="373545"/>
              </a:solidFill>
              <a:effectLst/>
              <a:uLnTx/>
              <a:uFillTx/>
              <a:latin typeface="Arial Black" panose="020B0A04020102020204" pitchFamily="34" charset="0"/>
            </a:endParaRPr>
          </a:p>
        </p:txBody>
      </p:sp>
      <p:sp>
        <p:nvSpPr>
          <p:cNvPr id="12"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990C449-C39F-98F8-EAAF-9F5962F73B94}"/>
              </a:ext>
            </a:extLst>
          </p:cNvPr>
          <p:cNvSpPr>
            <a:spLocks noGrp="1"/>
          </p:cNvSpPr>
          <p:nvPr>
            <p:ph idx="1"/>
          </p:nvPr>
        </p:nvSpPr>
        <p:spPr>
          <a:xfrm>
            <a:off x="4337961" y="4523413"/>
            <a:ext cx="7770232" cy="2191494"/>
          </a:xfrm>
        </p:spPr>
        <p:txBody>
          <a:bodyPr vert="horz" lIns="91440" tIns="45720" rIns="91440" bIns="45720" rtlCol="0" anchor="ctr">
            <a:noAutofit/>
          </a:bodyPr>
          <a:lstStyle/>
          <a:p>
            <a:r>
              <a:rPr lang="en-GB" sz="1400" b="1" dirty="0">
                <a:solidFill>
                  <a:schemeClr val="tx2"/>
                </a:solidFill>
                <a:latin typeface="Arial" panose="020B0604020202020204" pitchFamily="34" charset="0"/>
                <a:cs typeface="Arial" panose="020B0604020202020204" pitchFamily="34" charset="0"/>
              </a:rPr>
              <a:t>Running </a:t>
            </a:r>
            <a:r>
              <a:rPr lang="en-GB" sz="1400" b="1" i="0" dirty="0">
                <a:solidFill>
                  <a:schemeClr val="tx2"/>
                </a:solidFill>
                <a:effectLst/>
                <a:latin typeface="Arial" panose="020B0604020202020204" pitchFamily="34" charset="0"/>
                <a:cs typeface="Arial" panose="020B0604020202020204" pitchFamily="34" charset="0"/>
              </a:rPr>
              <a:t>under London for 25 kilometres, from Ealing in the west to Beckton in the east, at depths between 30 and 60 metres</a:t>
            </a:r>
            <a:r>
              <a:rPr lang="en-GB" sz="1400" b="1" dirty="0">
                <a:solidFill>
                  <a:schemeClr val="tx2"/>
                </a:solidFill>
                <a:latin typeface="Arial" panose="020B0604020202020204" pitchFamily="34" charset="0"/>
                <a:cs typeface="Arial" panose="020B0604020202020204" pitchFamily="34" charset="0"/>
              </a:rPr>
              <a:t> </a:t>
            </a:r>
          </a:p>
          <a:p>
            <a:r>
              <a:rPr lang="en-GB" sz="1400" b="1" dirty="0">
                <a:solidFill>
                  <a:schemeClr val="tx2"/>
                </a:solidFill>
                <a:latin typeface="Arial" panose="020B0604020202020204" pitchFamily="34" charset="0"/>
                <a:cs typeface="Arial" panose="020B0604020202020204" pitchFamily="34" charset="0"/>
              </a:rPr>
              <a:t>U</a:t>
            </a:r>
            <a:r>
              <a:rPr lang="en-GB" sz="1400" b="1" i="0" dirty="0">
                <a:solidFill>
                  <a:schemeClr val="tx2"/>
                </a:solidFill>
                <a:effectLst/>
                <a:latin typeface="Arial" panose="020B0604020202020204" pitchFamily="34" charset="0"/>
                <a:cs typeface="Arial" panose="020B0604020202020204" pitchFamily="34" charset="0"/>
              </a:rPr>
              <a:t>sing gravity to transfer the waste eastwards for treatment.</a:t>
            </a:r>
          </a:p>
          <a:p>
            <a:r>
              <a:rPr lang="en-GB" sz="1400" b="1" dirty="0">
                <a:solidFill>
                  <a:schemeClr val="tx2"/>
                </a:solidFill>
                <a:latin typeface="Arial" panose="020B0604020202020204" pitchFamily="34" charset="0"/>
                <a:cs typeface="Arial" panose="020B0604020202020204" pitchFamily="34" charset="0"/>
              </a:rPr>
              <a:t>Started 2016 with intended completion 2023. </a:t>
            </a:r>
          </a:p>
          <a:p>
            <a:r>
              <a:rPr lang="en-GB" sz="1400" b="1" dirty="0">
                <a:solidFill>
                  <a:schemeClr val="tx2"/>
                </a:solidFill>
                <a:latin typeface="Arial" panose="020B0604020202020204" pitchFamily="34" charset="0"/>
                <a:cs typeface="Arial" panose="020B0604020202020204" pitchFamily="34" charset="0"/>
              </a:rPr>
              <a:t>Actual Completion late 2024</a:t>
            </a:r>
          </a:p>
          <a:p>
            <a:r>
              <a:rPr lang="en-GB" sz="1400" b="1" dirty="0">
                <a:solidFill>
                  <a:schemeClr val="tx2"/>
                </a:solidFill>
                <a:latin typeface="Arial" panose="020B0604020202020204" pitchFamily="34" charset="0"/>
                <a:cs typeface="Arial" panose="020B0604020202020204" pitchFamily="34" charset="0"/>
              </a:rPr>
              <a:t>Initial costs 4.2 Billion pounds………rose year on year to 6.4 Billion pounds</a:t>
            </a:r>
          </a:p>
        </p:txBody>
      </p:sp>
      <p:pic>
        <p:nvPicPr>
          <p:cNvPr id="6" name="Picture 5">
            <a:extLst>
              <a:ext uri="{FF2B5EF4-FFF2-40B4-BE49-F238E27FC236}">
                <a16:creationId xmlns:a16="http://schemas.microsoft.com/office/drawing/2014/main" id="{CEAD3A1F-6FF9-9150-F4D5-94E7FE9C3E29}"/>
              </a:ext>
            </a:extLst>
          </p:cNvPr>
          <p:cNvPicPr>
            <a:picLocks noChangeAspect="1"/>
          </p:cNvPicPr>
          <p:nvPr/>
        </p:nvPicPr>
        <p:blipFill rotWithShape="1">
          <a:blip r:embed="rId3"/>
          <a:srcRect t="2513" b="35269"/>
          <a:stretch/>
        </p:blipFill>
        <p:spPr>
          <a:xfrm>
            <a:off x="-73739" y="22612"/>
            <a:ext cx="12265738" cy="4582739"/>
          </a:xfrm>
          <a:prstGeom prst="rect">
            <a:avLst/>
          </a:prstGeom>
        </p:spPr>
      </p:pic>
    </p:spTree>
    <p:extLst>
      <p:ext uri="{BB962C8B-B14F-4D97-AF65-F5344CB8AC3E}">
        <p14:creationId xmlns:p14="http://schemas.microsoft.com/office/powerpoint/2010/main" val="3668449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C0917-6542-7AB4-9189-777C41B5191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FAFD631-C164-F30B-C01F-B2D73D997652}"/>
              </a:ext>
            </a:extLst>
          </p:cNvPr>
          <p:cNvSpPr txBox="1"/>
          <p:nvPr/>
        </p:nvSpPr>
        <p:spPr>
          <a:xfrm>
            <a:off x="565971" y="583525"/>
            <a:ext cx="10913806" cy="3867084"/>
          </a:xfrm>
          <a:prstGeom prst="rect">
            <a:avLst/>
          </a:prstGeom>
          <a:noFill/>
        </p:spPr>
        <p:txBody>
          <a:bodyPr wrap="square">
            <a:spAutoFit/>
          </a:bodyPr>
          <a:lstStyle/>
          <a:p>
            <a:pPr marL="285750" marR="1270" indent="-285750" algn="just">
              <a:lnSpc>
                <a:spcPct val="125000"/>
              </a:lnSpc>
              <a:spcAft>
                <a:spcPts val="15"/>
              </a:spcAft>
              <a:buFont typeface="Arial" panose="020B0604020202020204" pitchFamily="34" charset="0"/>
              <a:buChar char="•"/>
            </a:pPr>
            <a:r>
              <a:rPr lang="en-GB" kern="100" dirty="0">
                <a:solidFill>
                  <a:srgbClr val="000000"/>
                </a:solidFill>
                <a:latin typeface="Arial" panose="020B0604020202020204" pitchFamily="34" charset="0"/>
                <a:ea typeface="Arial" panose="020B0604020202020204" pitchFamily="34" charset="0"/>
              </a:rPr>
              <a:t>M</a:t>
            </a:r>
            <a:r>
              <a:rPr lang="en-GB" sz="1800" kern="100" dirty="0">
                <a:solidFill>
                  <a:srgbClr val="000000"/>
                </a:solidFill>
                <a:effectLst/>
                <a:latin typeface="Arial" panose="020B0604020202020204" pitchFamily="34" charset="0"/>
                <a:ea typeface="Arial" panose="020B0604020202020204" pitchFamily="34" charset="0"/>
              </a:rPr>
              <a:t>ounting pressures on the sewer systems demonstrate the need for the increased capacity the new sewer system would provide</a:t>
            </a:r>
            <a:r>
              <a:rPr lang="en-GB" kern="100" dirty="0">
                <a:solidFill>
                  <a:srgbClr val="000000"/>
                </a:solidFill>
                <a:latin typeface="Arial" panose="020B0604020202020204" pitchFamily="34" charset="0"/>
                <a:ea typeface="Arial" panose="020B0604020202020204" pitchFamily="34" charset="0"/>
              </a:rPr>
              <a:t>.</a:t>
            </a:r>
          </a:p>
          <a:p>
            <a:pPr marL="6350" marR="1270" indent="-6350" algn="just">
              <a:lnSpc>
                <a:spcPct val="125000"/>
              </a:lnSpc>
              <a:spcAft>
                <a:spcPts val="15"/>
              </a:spcAft>
            </a:pPr>
            <a:endParaRPr lang="en-GB" sz="1800" kern="100" dirty="0">
              <a:solidFill>
                <a:srgbClr val="000000"/>
              </a:solidFill>
              <a:effectLst/>
              <a:latin typeface="Arial" panose="020B0604020202020204" pitchFamily="34" charset="0"/>
              <a:ea typeface="Arial" panose="020B0604020202020204" pitchFamily="34" charset="0"/>
            </a:endParaRPr>
          </a:p>
          <a:p>
            <a:pPr marL="285750" marR="1270" indent="-285750" algn="just">
              <a:lnSpc>
                <a:spcPct val="125000"/>
              </a:lnSpc>
              <a:spcAft>
                <a:spcPts val="15"/>
              </a:spcAft>
              <a:buFont typeface="Arial" panose="020B0604020202020204" pitchFamily="34" charset="0"/>
              <a:buChar char="•"/>
            </a:pPr>
            <a:r>
              <a:rPr lang="en-GB" sz="1800" kern="100" dirty="0">
                <a:solidFill>
                  <a:srgbClr val="000000"/>
                </a:solidFill>
                <a:effectLst/>
                <a:latin typeface="Arial" panose="020B0604020202020204" pitchFamily="34" charset="0"/>
                <a:ea typeface="Arial" panose="020B0604020202020204" pitchFamily="34" charset="0"/>
              </a:rPr>
              <a:t>The reason that </a:t>
            </a:r>
            <a:r>
              <a:rPr lang="en-GB" kern="100" dirty="0">
                <a:solidFill>
                  <a:srgbClr val="000000"/>
                </a:solidFill>
                <a:latin typeface="Arial" panose="020B0604020202020204" pitchFamily="34" charset="0"/>
                <a:ea typeface="Arial" panose="020B0604020202020204" pitchFamily="34" charset="0"/>
              </a:rPr>
              <a:t>problems </a:t>
            </a:r>
            <a:r>
              <a:rPr lang="en-GB" sz="1800" kern="100" dirty="0">
                <a:solidFill>
                  <a:srgbClr val="000000"/>
                </a:solidFill>
                <a:effectLst/>
                <a:latin typeface="Arial" panose="020B0604020202020204" pitchFamily="34" charset="0"/>
                <a:ea typeface="Arial" panose="020B0604020202020204" pitchFamily="34" charset="0"/>
              </a:rPr>
              <a:t>occur is because of the type of sewer system common in the UK. </a:t>
            </a:r>
          </a:p>
          <a:p>
            <a:pPr marR="1270" algn="just">
              <a:lnSpc>
                <a:spcPct val="125000"/>
              </a:lnSpc>
              <a:spcAft>
                <a:spcPts val="15"/>
              </a:spcAft>
            </a:pPr>
            <a:r>
              <a:rPr lang="en-GB" kern="100" dirty="0">
                <a:solidFill>
                  <a:srgbClr val="000000"/>
                </a:solidFill>
                <a:latin typeface="Arial" panose="020B0604020202020204" pitchFamily="34" charset="0"/>
                <a:ea typeface="Arial" panose="020B0604020202020204" pitchFamily="34" charset="0"/>
              </a:rPr>
              <a:t>    This is k</a:t>
            </a:r>
            <a:r>
              <a:rPr lang="en-GB" sz="1800" kern="100" dirty="0">
                <a:solidFill>
                  <a:srgbClr val="000000"/>
                </a:solidFill>
                <a:effectLst/>
                <a:latin typeface="Arial" panose="020B0604020202020204" pitchFamily="34" charset="0"/>
                <a:ea typeface="Arial" panose="020B0604020202020204" pitchFamily="34" charset="0"/>
              </a:rPr>
              <a:t>nown as ‘The </a:t>
            </a:r>
            <a:r>
              <a:rPr lang="en-GB" kern="100" dirty="0">
                <a:solidFill>
                  <a:srgbClr val="000000"/>
                </a:solidFill>
                <a:latin typeface="Arial" panose="020B0604020202020204" pitchFamily="34" charset="0"/>
                <a:ea typeface="Arial" panose="020B0604020202020204" pitchFamily="34" charset="0"/>
              </a:rPr>
              <a:t>C</a:t>
            </a:r>
            <a:r>
              <a:rPr lang="en-GB" sz="1800" kern="100" dirty="0">
                <a:solidFill>
                  <a:srgbClr val="000000"/>
                </a:solidFill>
                <a:effectLst/>
                <a:latin typeface="Arial" panose="020B0604020202020204" pitchFamily="34" charset="0"/>
                <a:ea typeface="Arial" panose="020B0604020202020204" pitchFamily="34" charset="0"/>
              </a:rPr>
              <a:t>ombined System’. </a:t>
            </a:r>
          </a:p>
          <a:p>
            <a:pPr marL="285750" marR="1270" indent="-285750" algn="just">
              <a:lnSpc>
                <a:spcPct val="125000"/>
              </a:lnSpc>
              <a:spcAft>
                <a:spcPts val="15"/>
              </a:spcAft>
              <a:buFont typeface="Arial" panose="020B0604020202020204" pitchFamily="34" charset="0"/>
              <a:buChar char="•"/>
            </a:pPr>
            <a:endParaRPr lang="en-GB" kern="100" dirty="0">
              <a:solidFill>
                <a:srgbClr val="000000"/>
              </a:solidFill>
              <a:latin typeface="Arial" panose="020B0604020202020204" pitchFamily="34" charset="0"/>
              <a:ea typeface="Arial" panose="020B0604020202020204" pitchFamily="34" charset="0"/>
            </a:endParaRPr>
          </a:p>
          <a:p>
            <a:pPr marL="285750" marR="1270" indent="-285750" algn="just">
              <a:lnSpc>
                <a:spcPct val="125000"/>
              </a:lnSpc>
              <a:spcAft>
                <a:spcPts val="15"/>
              </a:spcAft>
              <a:buFont typeface="Arial" panose="020B0604020202020204" pitchFamily="34" charset="0"/>
              <a:buChar char="•"/>
            </a:pPr>
            <a:r>
              <a:rPr lang="en-GB" kern="100" dirty="0">
                <a:solidFill>
                  <a:srgbClr val="000000"/>
                </a:solidFill>
                <a:latin typeface="Arial" panose="020B0604020202020204" pitchFamily="34" charset="0"/>
                <a:ea typeface="Arial" panose="020B0604020202020204" pitchFamily="34" charset="0"/>
              </a:rPr>
              <a:t>In older properties….I</a:t>
            </a:r>
            <a:r>
              <a:rPr lang="en-GB" sz="1800" kern="100" dirty="0">
                <a:solidFill>
                  <a:srgbClr val="000000"/>
                </a:solidFill>
                <a:effectLst/>
                <a:latin typeface="Arial" panose="020B0604020202020204" pitchFamily="34" charset="0"/>
                <a:ea typeface="Arial" panose="020B0604020202020204" pitchFamily="34" charset="0"/>
              </a:rPr>
              <a:t>t involves all forms of urban waste-water</a:t>
            </a:r>
            <a:r>
              <a:rPr lang="en-GB" kern="100" dirty="0">
                <a:solidFill>
                  <a:srgbClr val="000000"/>
                </a:solidFill>
                <a:latin typeface="Arial" panose="020B0604020202020204" pitchFamily="34" charset="0"/>
                <a:ea typeface="Arial" panose="020B0604020202020204" pitchFamily="34" charset="0"/>
              </a:rPr>
              <a:t>/</a:t>
            </a:r>
            <a:r>
              <a:rPr lang="en-GB" sz="1800" kern="100" dirty="0">
                <a:solidFill>
                  <a:srgbClr val="000000"/>
                </a:solidFill>
                <a:effectLst/>
                <a:latin typeface="Arial" panose="020B0604020202020204" pitchFamily="34" charset="0"/>
                <a:ea typeface="Arial" panose="020B0604020202020204" pitchFamily="34" charset="0"/>
              </a:rPr>
              <a:t>sewage being transported </a:t>
            </a:r>
            <a:r>
              <a:rPr lang="en-GB" sz="1800" b="1" kern="100" dirty="0">
                <a:solidFill>
                  <a:srgbClr val="000000"/>
                </a:solidFill>
                <a:effectLst/>
                <a:latin typeface="Arial" panose="020B0604020202020204" pitchFamily="34" charset="0"/>
                <a:ea typeface="Arial" panose="020B0604020202020204" pitchFamily="34" charset="0"/>
              </a:rPr>
              <a:t>together, through one discharge pipe.</a:t>
            </a:r>
            <a:endParaRPr lang="en-GB" b="1" kern="100" dirty="0">
              <a:solidFill>
                <a:srgbClr val="000000"/>
              </a:solidFill>
              <a:latin typeface="Arial" panose="020B0604020202020204" pitchFamily="34" charset="0"/>
              <a:ea typeface="Arial" panose="020B0604020202020204" pitchFamily="34" charset="0"/>
            </a:endParaRPr>
          </a:p>
          <a:p>
            <a:pPr marR="1270" algn="just">
              <a:lnSpc>
                <a:spcPct val="125000"/>
              </a:lnSpc>
              <a:spcAft>
                <a:spcPts val="15"/>
              </a:spcAft>
            </a:pPr>
            <a:r>
              <a:rPr lang="en-GB" sz="1800" kern="100" dirty="0">
                <a:solidFill>
                  <a:srgbClr val="000000"/>
                </a:solidFill>
                <a:effectLst/>
                <a:latin typeface="Arial" panose="020B0604020202020204" pitchFamily="34" charset="0"/>
                <a:ea typeface="Arial" panose="020B0604020202020204" pitchFamily="34" charset="0"/>
              </a:rPr>
              <a:t>    Discharges from toilets which requires a </a:t>
            </a:r>
            <a:r>
              <a:rPr lang="en-GB" sz="1800" b="1" kern="100" dirty="0">
                <a:solidFill>
                  <a:srgbClr val="000000"/>
                </a:solidFill>
                <a:effectLst/>
                <a:latin typeface="Arial" panose="020B0604020202020204" pitchFamily="34" charset="0"/>
                <a:ea typeface="Arial" panose="020B0604020202020204" pitchFamily="34" charset="0"/>
              </a:rPr>
              <a:t>‘heavy’ treatment </a:t>
            </a:r>
            <a:r>
              <a:rPr lang="en-GB" sz="1800" kern="100" dirty="0">
                <a:solidFill>
                  <a:srgbClr val="000000"/>
                </a:solidFill>
                <a:effectLst/>
                <a:latin typeface="Arial" panose="020B0604020202020204" pitchFamily="34" charset="0"/>
                <a:ea typeface="Arial" panose="020B0604020202020204" pitchFamily="34" charset="0"/>
              </a:rPr>
              <a:t>before re-use</a:t>
            </a:r>
            <a:r>
              <a:rPr lang="en-GB" kern="100" dirty="0">
                <a:solidFill>
                  <a:srgbClr val="000000"/>
                </a:solidFill>
                <a:latin typeface="Arial" panose="020B0604020202020204" pitchFamily="34" charset="0"/>
                <a:ea typeface="Arial" panose="020B0604020202020204" pitchFamily="34" charset="0"/>
              </a:rPr>
              <a:t> and…</a:t>
            </a:r>
          </a:p>
          <a:p>
            <a:pPr marR="1270" algn="just">
              <a:lnSpc>
                <a:spcPct val="125000"/>
              </a:lnSpc>
              <a:spcAft>
                <a:spcPts val="15"/>
              </a:spcAft>
            </a:pPr>
            <a:r>
              <a:rPr lang="en-GB" sz="1800" kern="100" dirty="0">
                <a:solidFill>
                  <a:srgbClr val="000000"/>
                </a:solidFill>
                <a:effectLst/>
                <a:latin typeface="Arial" panose="020B0604020202020204" pitchFamily="34" charset="0"/>
                <a:ea typeface="Arial" panose="020B0604020202020204" pitchFamily="34" charset="0"/>
              </a:rPr>
              <a:t>    </a:t>
            </a:r>
            <a:r>
              <a:rPr lang="en-GB" kern="100" dirty="0">
                <a:solidFill>
                  <a:srgbClr val="000000"/>
                </a:solidFill>
                <a:latin typeface="Arial" panose="020B0604020202020204" pitchFamily="34" charset="0"/>
                <a:ea typeface="Arial" panose="020B0604020202020204" pitchFamily="34" charset="0"/>
              </a:rPr>
              <a:t>R</a:t>
            </a:r>
            <a:r>
              <a:rPr lang="en-GB" sz="1800" kern="100" dirty="0">
                <a:solidFill>
                  <a:srgbClr val="000000"/>
                </a:solidFill>
                <a:effectLst/>
                <a:latin typeface="Arial" panose="020B0604020202020204" pitchFamily="34" charset="0"/>
                <a:ea typeface="Arial" panose="020B0604020202020204" pitchFamily="34" charset="0"/>
              </a:rPr>
              <a:t>ainwater run-off from roads and roofs, </a:t>
            </a:r>
            <a:r>
              <a:rPr lang="en-GB" sz="1800" b="1" kern="100" dirty="0">
                <a:solidFill>
                  <a:srgbClr val="000000"/>
                </a:solidFill>
                <a:effectLst/>
                <a:latin typeface="Arial" panose="020B0604020202020204" pitchFamily="34" charset="0"/>
                <a:ea typeface="Arial" panose="020B0604020202020204" pitchFamily="34" charset="0"/>
              </a:rPr>
              <a:t>which </a:t>
            </a:r>
            <a:r>
              <a:rPr lang="en-GB" b="1" kern="100" dirty="0">
                <a:solidFill>
                  <a:srgbClr val="000000"/>
                </a:solidFill>
                <a:latin typeface="Arial" panose="020B0604020202020204" pitchFamily="34" charset="0"/>
                <a:ea typeface="Arial" panose="020B0604020202020204" pitchFamily="34" charset="0"/>
              </a:rPr>
              <a:t>should </a:t>
            </a:r>
            <a:r>
              <a:rPr lang="en-GB" sz="1800" b="1" kern="100" dirty="0">
                <a:solidFill>
                  <a:srgbClr val="000000"/>
                </a:solidFill>
                <a:effectLst/>
                <a:latin typeface="Arial" panose="020B0604020202020204" pitchFamily="34" charset="0"/>
                <a:ea typeface="Arial" panose="020B0604020202020204" pitchFamily="34" charset="0"/>
              </a:rPr>
              <a:t>require less heavy treatment </a:t>
            </a:r>
            <a:r>
              <a:rPr lang="en-GB" sz="1800" kern="100" dirty="0">
                <a:solidFill>
                  <a:srgbClr val="000000"/>
                </a:solidFill>
                <a:effectLst/>
                <a:latin typeface="Arial" panose="020B0604020202020204" pitchFamily="34" charset="0"/>
                <a:ea typeface="Arial" panose="020B0604020202020204" pitchFamily="34" charset="0"/>
              </a:rPr>
              <a:t>if it had not been</a:t>
            </a:r>
          </a:p>
          <a:p>
            <a:pPr marR="1270" algn="just">
              <a:lnSpc>
                <a:spcPct val="125000"/>
              </a:lnSpc>
              <a:spcAft>
                <a:spcPts val="15"/>
              </a:spcAft>
            </a:pPr>
            <a:r>
              <a:rPr lang="en-GB" kern="100" dirty="0">
                <a:solidFill>
                  <a:srgbClr val="000000"/>
                </a:solidFill>
                <a:latin typeface="Arial" panose="020B0604020202020204" pitchFamily="34" charset="0"/>
                <a:ea typeface="Arial" panose="020B0604020202020204" pitchFamily="34" charset="0"/>
              </a:rPr>
              <a:t>  </a:t>
            </a:r>
            <a:r>
              <a:rPr lang="en-GB" sz="1800" kern="100" dirty="0">
                <a:solidFill>
                  <a:srgbClr val="000000"/>
                </a:solidFill>
                <a:effectLst/>
                <a:latin typeface="Arial" panose="020B0604020202020204" pitchFamily="34" charset="0"/>
                <a:ea typeface="Arial" panose="020B0604020202020204" pitchFamily="34" charset="0"/>
              </a:rPr>
              <a:t>  mixed with foul water.</a:t>
            </a:r>
          </a:p>
        </p:txBody>
      </p:sp>
      <p:pic>
        <p:nvPicPr>
          <p:cNvPr id="1026" name="Picture 2" descr="excess water running into a storm drain">
            <a:extLst>
              <a:ext uri="{FF2B5EF4-FFF2-40B4-BE49-F238E27FC236}">
                <a16:creationId xmlns:a16="http://schemas.microsoft.com/office/drawing/2014/main" id="{50491098-9205-24E4-B882-0AE0ED1128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675" y="4323755"/>
            <a:ext cx="4505325" cy="253424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Is a Combined System of Drainage Right for Your Property?">
            <a:extLst>
              <a:ext uri="{FF2B5EF4-FFF2-40B4-BE49-F238E27FC236}">
                <a16:creationId xmlns:a16="http://schemas.microsoft.com/office/drawing/2014/main" id="{05F9506B-7D71-DD18-FF12-62607FCFE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6203" y="4323755"/>
            <a:ext cx="2517596" cy="251759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8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3881323-7350-4521-26AD-BBEE0FD8A8C1}"/>
              </a:ext>
            </a:extLst>
          </p:cNvPr>
          <p:cNvPicPr>
            <a:picLocks noChangeAspect="1"/>
          </p:cNvPicPr>
          <p:nvPr/>
        </p:nvPicPr>
        <p:blipFill>
          <a:blip r:embed="rId2"/>
          <a:stretch>
            <a:fillRect/>
          </a:stretch>
        </p:blipFill>
        <p:spPr>
          <a:xfrm>
            <a:off x="291434" y="512759"/>
            <a:ext cx="8610459" cy="6278532"/>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3597126-9224-E016-6EBD-1DEB85D27056}"/>
              </a:ext>
            </a:extLst>
          </p:cNvPr>
          <p:cNvSpPr txBox="1"/>
          <p:nvPr/>
        </p:nvSpPr>
        <p:spPr>
          <a:xfrm>
            <a:off x="9095075" y="1991982"/>
            <a:ext cx="2903743" cy="2862322"/>
          </a:xfrm>
          <a:prstGeom prst="rect">
            <a:avLst/>
          </a:prstGeom>
          <a:solidFill>
            <a:schemeClr val="bg1">
              <a:lumMod val="85000"/>
            </a:schemeClr>
          </a:solidFill>
          <a:ln>
            <a:solidFill>
              <a:schemeClr val="tx1"/>
            </a:solidFill>
          </a:ln>
        </p:spPr>
        <p:txBody>
          <a:bodyPr wrap="square">
            <a:spAutoFit/>
          </a:bodyPr>
          <a:lstStyle/>
          <a:p>
            <a:r>
              <a:rPr lang="en-GB" dirty="0">
                <a:solidFill>
                  <a:srgbClr val="000000"/>
                </a:solidFill>
                <a:latin typeface="Arial" panose="020B0604020202020204" pitchFamily="34" charset="0"/>
                <a:ea typeface="Arial" panose="020B0604020202020204" pitchFamily="34" charset="0"/>
              </a:rPr>
              <a:t>A</a:t>
            </a:r>
            <a:r>
              <a:rPr lang="en-GB" sz="1800" dirty="0">
                <a:solidFill>
                  <a:srgbClr val="000000"/>
                </a:solidFill>
                <a:effectLst/>
                <a:latin typeface="Arial" panose="020B0604020202020204" pitchFamily="34" charset="0"/>
                <a:ea typeface="Arial" panose="020B0604020202020204" pitchFamily="34" charset="0"/>
              </a:rPr>
              <a:t> </a:t>
            </a:r>
            <a:r>
              <a:rPr lang="en-GB" dirty="0">
                <a:solidFill>
                  <a:srgbClr val="000000"/>
                </a:solidFill>
                <a:latin typeface="Arial" panose="020B0604020202020204" pitchFamily="34" charset="0"/>
                <a:ea typeface="Arial" panose="020B0604020202020204" pitchFamily="34" charset="0"/>
              </a:rPr>
              <a:t>c</a:t>
            </a:r>
            <a:r>
              <a:rPr lang="en-GB" sz="1800" dirty="0">
                <a:solidFill>
                  <a:srgbClr val="000000"/>
                </a:solidFill>
                <a:effectLst/>
                <a:latin typeface="Arial" panose="020B0604020202020204" pitchFamily="34" charset="0"/>
                <a:ea typeface="Arial" panose="020B0604020202020204" pitchFamily="34" charset="0"/>
              </a:rPr>
              <a:t>ombined sewer system is the concept of “combined sewage overflows”. </a:t>
            </a:r>
          </a:p>
          <a:p>
            <a:r>
              <a:rPr lang="en-GB" sz="1800" dirty="0">
                <a:solidFill>
                  <a:srgbClr val="000000"/>
                </a:solidFill>
                <a:effectLst/>
                <a:latin typeface="Arial" panose="020B0604020202020204" pitchFamily="34" charset="0"/>
                <a:ea typeface="Arial" panose="020B0604020202020204" pitchFamily="34" charset="0"/>
              </a:rPr>
              <a:t>This is a mechanism by which when the system is inundated, diluted sewage is released into water bodies to prevent it flooding houses or streets. </a:t>
            </a:r>
            <a:endParaRPr lang="en-GB" dirty="0"/>
          </a:p>
        </p:txBody>
      </p:sp>
    </p:spTree>
    <p:extLst>
      <p:ext uri="{BB962C8B-B14F-4D97-AF65-F5344CB8AC3E}">
        <p14:creationId xmlns:p14="http://schemas.microsoft.com/office/powerpoint/2010/main" val="3073639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68B797C-E8C1-45B5-DCF1-F7CC79B263BD}"/>
              </a:ext>
            </a:extLst>
          </p:cNvPr>
          <p:cNvPicPr/>
          <p:nvPr/>
        </p:nvPicPr>
        <p:blipFill>
          <a:blip r:embed="rId2"/>
          <a:stretch>
            <a:fillRect/>
          </a:stretch>
        </p:blipFill>
        <p:spPr>
          <a:xfrm>
            <a:off x="200197" y="266801"/>
            <a:ext cx="9215718" cy="6227855"/>
          </a:xfrm>
          <a:prstGeom prst="rect">
            <a:avLst/>
          </a:prstGeom>
          <a:ln>
            <a:noFill/>
          </a:ln>
        </p:spPr>
      </p:pic>
      <p:sp>
        <p:nvSpPr>
          <p:cNvPr id="3" name="TextBox 2">
            <a:extLst>
              <a:ext uri="{FF2B5EF4-FFF2-40B4-BE49-F238E27FC236}">
                <a16:creationId xmlns:a16="http://schemas.microsoft.com/office/drawing/2014/main" id="{00712C31-5D3A-124E-669B-619DC1DBD460}"/>
              </a:ext>
            </a:extLst>
          </p:cNvPr>
          <p:cNvSpPr txBox="1"/>
          <p:nvPr/>
        </p:nvSpPr>
        <p:spPr>
          <a:xfrm>
            <a:off x="341301" y="363344"/>
            <a:ext cx="8960641" cy="369332"/>
          </a:xfrm>
          <a:prstGeom prst="rect">
            <a:avLst/>
          </a:prstGeom>
          <a:solidFill>
            <a:schemeClr val="bg1">
              <a:lumMod val="85000"/>
            </a:schemeClr>
          </a:solidFill>
        </p:spPr>
        <p:txBody>
          <a:bodyPr wrap="square" rtlCol="0">
            <a:spAutoFit/>
          </a:bodyPr>
          <a:lstStyle/>
          <a:p>
            <a:r>
              <a:rPr lang="en-GB" dirty="0"/>
              <a:t>THE INTENDED PROJECT – Interception and Storage – Reducing CSO overflows by 95%</a:t>
            </a:r>
          </a:p>
        </p:txBody>
      </p:sp>
      <p:cxnSp>
        <p:nvCxnSpPr>
          <p:cNvPr id="5" name="Straight Arrow Connector 4">
            <a:extLst>
              <a:ext uri="{FF2B5EF4-FFF2-40B4-BE49-F238E27FC236}">
                <a16:creationId xmlns:a16="http://schemas.microsoft.com/office/drawing/2014/main" id="{457E176B-591D-4353-2716-D02F57D72D9C}"/>
              </a:ext>
            </a:extLst>
          </p:cNvPr>
          <p:cNvCxnSpPr>
            <a:cxnSpLocks/>
          </p:cNvCxnSpPr>
          <p:nvPr/>
        </p:nvCxnSpPr>
        <p:spPr>
          <a:xfrm>
            <a:off x="2974564" y="5357763"/>
            <a:ext cx="148524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13CE0E5C-69AD-0D3A-7EA9-B7AC04162587}"/>
              </a:ext>
            </a:extLst>
          </p:cNvPr>
          <p:cNvCxnSpPr>
            <a:cxnSpLocks/>
          </p:cNvCxnSpPr>
          <p:nvPr/>
        </p:nvCxnSpPr>
        <p:spPr>
          <a:xfrm flipH="1">
            <a:off x="5873913" y="5464972"/>
            <a:ext cx="1401634" cy="4350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A27B05A0-3C8B-6739-A688-EF35E817AB57}"/>
              </a:ext>
            </a:extLst>
          </p:cNvPr>
          <p:cNvSpPr txBox="1"/>
          <p:nvPr/>
        </p:nvSpPr>
        <p:spPr>
          <a:xfrm>
            <a:off x="1301388" y="5034598"/>
            <a:ext cx="1820486" cy="646331"/>
          </a:xfrm>
          <a:prstGeom prst="rect">
            <a:avLst/>
          </a:prstGeom>
          <a:noFill/>
        </p:spPr>
        <p:txBody>
          <a:bodyPr wrap="square" rtlCol="0">
            <a:spAutoFit/>
          </a:bodyPr>
          <a:lstStyle/>
          <a:p>
            <a:pPr algn="ctr"/>
            <a:r>
              <a:rPr lang="en-GB" dirty="0">
                <a:solidFill>
                  <a:schemeClr val="bg1">
                    <a:lumMod val="50000"/>
                  </a:schemeClr>
                </a:solidFill>
              </a:rPr>
              <a:t>Vertical shaft 30 to 60m deep</a:t>
            </a:r>
          </a:p>
        </p:txBody>
      </p:sp>
      <p:sp>
        <p:nvSpPr>
          <p:cNvPr id="17" name="TextBox 16">
            <a:extLst>
              <a:ext uri="{FF2B5EF4-FFF2-40B4-BE49-F238E27FC236}">
                <a16:creationId xmlns:a16="http://schemas.microsoft.com/office/drawing/2014/main" id="{A58B69AD-ACB5-7E5B-8838-0BC367F25A1C}"/>
              </a:ext>
            </a:extLst>
          </p:cNvPr>
          <p:cNvSpPr txBox="1"/>
          <p:nvPr/>
        </p:nvSpPr>
        <p:spPr>
          <a:xfrm>
            <a:off x="6988457" y="4851169"/>
            <a:ext cx="1820486" cy="1477328"/>
          </a:xfrm>
          <a:prstGeom prst="rect">
            <a:avLst/>
          </a:prstGeom>
          <a:noFill/>
        </p:spPr>
        <p:txBody>
          <a:bodyPr wrap="square" rtlCol="0">
            <a:spAutoFit/>
          </a:bodyPr>
          <a:lstStyle/>
          <a:p>
            <a:pPr algn="ctr"/>
            <a:r>
              <a:rPr lang="en-GB" dirty="0">
                <a:solidFill>
                  <a:schemeClr val="bg1">
                    <a:lumMod val="50000"/>
                  </a:schemeClr>
                </a:solidFill>
              </a:rPr>
              <a:t>Angled horizontal tunnel, with sewage flow by gravity to Abbey Mills</a:t>
            </a:r>
          </a:p>
        </p:txBody>
      </p:sp>
      <p:sp>
        <p:nvSpPr>
          <p:cNvPr id="19" name="AutoShape 2" descr="A view downwards into the inside of a deep tunnel shaft.">
            <a:extLst>
              <a:ext uri="{FF2B5EF4-FFF2-40B4-BE49-F238E27FC236}">
                <a16:creationId xmlns:a16="http://schemas.microsoft.com/office/drawing/2014/main" id="{DBA63C21-AB8A-5568-71D5-265F0E7C51E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2" name="Picture 21" descr="A long metal ladder in a tunnel&#10;&#10;AI-generated content may be incorrect.">
            <a:extLst>
              <a:ext uri="{FF2B5EF4-FFF2-40B4-BE49-F238E27FC236}">
                <a16:creationId xmlns:a16="http://schemas.microsoft.com/office/drawing/2014/main" id="{03B48579-D845-7776-B245-9A821DA1C9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5284" y="3172575"/>
            <a:ext cx="2386638" cy="3228225"/>
          </a:xfrm>
          <a:prstGeom prst="rect">
            <a:avLst/>
          </a:prstGeom>
          <a:ln w="19050">
            <a:solidFill>
              <a:schemeClr val="tx1"/>
            </a:solidFill>
          </a:ln>
        </p:spPr>
      </p:pic>
    </p:spTree>
    <p:extLst>
      <p:ext uri="{BB962C8B-B14F-4D97-AF65-F5344CB8AC3E}">
        <p14:creationId xmlns:p14="http://schemas.microsoft.com/office/powerpoint/2010/main" val="3482325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99" name="Rectangle 98">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8198" y="978408"/>
            <a:ext cx="4607052" cy="1106424"/>
          </a:xfrm>
        </p:spPr>
        <p:txBody>
          <a:bodyPr rtlCol="0">
            <a:normAutofit/>
          </a:bodyPr>
          <a:lstStyle/>
          <a:p>
            <a:r>
              <a:rPr lang="en-GB" sz="2900"/>
              <a:t>TECHNIQUES USED</a:t>
            </a:r>
          </a:p>
        </p:txBody>
      </p:sp>
      <p:sp>
        <p:nvSpPr>
          <p:cNvPr id="100" name="Rectangle 99">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1" name="Rectangle 100">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3E6C265D-8A28-2715-B813-1EE90CC4A04D}"/>
              </a:ext>
            </a:extLst>
          </p:cNvPr>
          <p:cNvSpPr>
            <a:spLocks noGrp="1"/>
          </p:cNvSpPr>
          <p:nvPr>
            <p:ph idx="1"/>
          </p:nvPr>
        </p:nvSpPr>
        <p:spPr>
          <a:xfrm>
            <a:off x="841246" y="2368296"/>
            <a:ext cx="4607052" cy="3502152"/>
          </a:xfrm>
        </p:spPr>
        <p:txBody>
          <a:bodyPr vert="horz" lIns="91440" tIns="45720" rIns="91440" bIns="45720" rtlCol="0">
            <a:normAutofit/>
          </a:bodyPr>
          <a:lstStyle/>
          <a:p>
            <a:r>
              <a:rPr lang="en-US" sz="1800" dirty="0"/>
              <a:t>Boring machines used to excavate shafts &amp; tunnel</a:t>
            </a:r>
          </a:p>
          <a:p>
            <a:r>
              <a:rPr lang="en-US" sz="1800" dirty="0"/>
              <a:t>Multiple bores used as ground made up of chalk &amp; clay</a:t>
            </a:r>
          </a:p>
          <a:p>
            <a:r>
              <a:rPr lang="en-US" sz="1800" dirty="0"/>
              <a:t>3D modeling system </a:t>
            </a:r>
            <a:r>
              <a:rPr lang="en-US" sz="1800" dirty="0" err="1"/>
              <a:t>arcGIS</a:t>
            </a:r>
            <a:r>
              <a:rPr lang="en-US" sz="1800" dirty="0"/>
              <a:t> incorporated to map utilities, rail lines, previous sewer systems &amp; unexploded ordinance</a:t>
            </a:r>
          </a:p>
          <a:p>
            <a:endParaRPr lang="en-US" sz="1800" dirty="0"/>
          </a:p>
        </p:txBody>
      </p:sp>
      <p:pic>
        <p:nvPicPr>
          <p:cNvPr id="15" name="Picture 14" descr="A large blue and black machine in a tunnel&#10;&#10;AI-generated content may be incorrect.">
            <a:extLst>
              <a:ext uri="{FF2B5EF4-FFF2-40B4-BE49-F238E27FC236}">
                <a16:creationId xmlns:a16="http://schemas.microsoft.com/office/drawing/2014/main" id="{00BA547A-158D-503F-1427-F505705EB1BC}"/>
              </a:ext>
            </a:extLst>
          </p:cNvPr>
          <p:cNvPicPr>
            <a:picLocks noChangeAspect="1"/>
          </p:cNvPicPr>
          <p:nvPr/>
        </p:nvPicPr>
        <p:blipFill>
          <a:blip r:embed="rId3"/>
          <a:srcRect t="28255" r="3" b="10595"/>
          <a:stretch/>
        </p:blipFill>
        <p:spPr>
          <a:xfrm>
            <a:off x="6324599" y="10"/>
            <a:ext cx="5457817" cy="3337549"/>
          </a:xfrm>
          <a:prstGeom prst="rect">
            <a:avLst/>
          </a:prstGeom>
          <a:ln w="19050">
            <a:solidFill>
              <a:schemeClr val="tx1"/>
            </a:solidFill>
          </a:ln>
        </p:spPr>
      </p:pic>
      <p:pic>
        <p:nvPicPr>
          <p:cNvPr id="18" name="Picture 17" descr="A diagram of a tunnel&#10;&#10;AI-generated content may be incorrect.">
            <a:extLst>
              <a:ext uri="{FF2B5EF4-FFF2-40B4-BE49-F238E27FC236}">
                <a16:creationId xmlns:a16="http://schemas.microsoft.com/office/drawing/2014/main" id="{1A6C5D1D-4FDC-C0ED-9404-BF266E3ACEFD}"/>
              </a:ext>
            </a:extLst>
          </p:cNvPr>
          <p:cNvPicPr>
            <a:picLocks noChangeAspect="1"/>
          </p:cNvPicPr>
          <p:nvPr/>
        </p:nvPicPr>
        <p:blipFill>
          <a:blip r:embed="rId4"/>
          <a:srcRect l="-6273" t="-2284" r="55" b="-5527"/>
          <a:stretch/>
        </p:blipFill>
        <p:spPr>
          <a:xfrm>
            <a:off x="5036534" y="3439762"/>
            <a:ext cx="6883824" cy="3598342"/>
          </a:xfrm>
          <a:prstGeom prst="rect">
            <a:avLst/>
          </a:prstGeom>
        </p:spPr>
      </p:pic>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9755045" y="6356349"/>
            <a:ext cx="1598757" cy="365125"/>
          </a:xfrm>
        </p:spPr>
        <p:txBody>
          <a:bodyPr rtlCol="0">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5CEABB6-07DC-46E8-9B57-56EC44A396E5}" type="slidenum">
              <a:rPr kumimoji="0" lang="en-GB" sz="1000" b="0" i="0" u="none" strike="noStrike" kern="1200" cap="none" spc="0" normalizeH="0" baseline="0" noProof="0">
                <a:ln>
                  <a:noFill/>
                </a:ln>
                <a:solidFill>
                  <a:prstClr val="white"/>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GB" sz="1000" b="0" i="0" u="none" strike="noStrike" kern="1200" cap="none" spc="0" normalizeH="0" baseline="0" noProof="0">
              <a:ln>
                <a:noFill/>
              </a:ln>
              <a:solidFill>
                <a:prstClr val="white"/>
              </a:solidFill>
              <a:effectLst/>
              <a:uLnTx/>
              <a:uFillTx/>
              <a:latin typeface="Avenir Next LT Pro Light"/>
              <a:ea typeface="+mn-ea"/>
              <a:cs typeface="+mn-cs"/>
            </a:endParaRPr>
          </a:p>
        </p:txBody>
      </p:sp>
    </p:spTree>
    <p:extLst>
      <p:ext uri="{BB962C8B-B14F-4D97-AF65-F5344CB8AC3E}">
        <p14:creationId xmlns:p14="http://schemas.microsoft.com/office/powerpoint/2010/main" val="1775124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pic>
        <p:nvPicPr>
          <p:cNvPr id="8" name="Picture 7" descr="A collage of a tunnel&#10;&#10;AI-generated content may be incorrect.">
            <a:extLst>
              <a:ext uri="{FF2B5EF4-FFF2-40B4-BE49-F238E27FC236}">
                <a16:creationId xmlns:a16="http://schemas.microsoft.com/office/drawing/2014/main" id="{62A23530-D5A8-C85F-5E60-7429837D5B64}"/>
              </a:ext>
            </a:extLst>
          </p:cNvPr>
          <p:cNvPicPr>
            <a:picLocks noChangeAspect="1"/>
          </p:cNvPicPr>
          <p:nvPr/>
        </p:nvPicPr>
        <p:blipFill>
          <a:blip r:embed="rId2"/>
          <a:srcRect t="1328" r="-2" b="4230"/>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9" name="Picture 8" descr="A collage of a tunnel&#10;&#10;AI-generated content may be incorrect.">
            <a:extLst>
              <a:ext uri="{FF2B5EF4-FFF2-40B4-BE49-F238E27FC236}">
                <a16:creationId xmlns:a16="http://schemas.microsoft.com/office/drawing/2014/main" id="{991A094B-428A-9D87-A826-6CF43425843F}"/>
              </a:ext>
            </a:extLst>
          </p:cNvPr>
          <p:cNvPicPr>
            <a:picLocks noChangeAspect="1"/>
          </p:cNvPicPr>
          <p:nvPr/>
        </p:nvPicPr>
        <p:blipFill>
          <a:blip r:embed="rId3"/>
          <a:srcRect t="5074" r="-2" b="-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6" name="Freeform: Shape 15">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9AE0F7-1C3A-E40D-F752-A9E029B432D3}"/>
              </a:ext>
            </a:extLst>
          </p:cNvPr>
          <p:cNvSpPr>
            <a:spLocks noGrp="1"/>
          </p:cNvSpPr>
          <p:nvPr>
            <p:ph type="title"/>
          </p:nvPr>
        </p:nvSpPr>
        <p:spPr>
          <a:xfrm>
            <a:off x="448056" y="859536"/>
            <a:ext cx="4832802" cy="1243584"/>
          </a:xfrm>
        </p:spPr>
        <p:txBody>
          <a:bodyPr>
            <a:normAutofit/>
          </a:bodyPr>
          <a:lstStyle/>
          <a:p>
            <a:r>
              <a:rPr lang="en-US" sz="3400">
                <a:cs typeface="Posterama"/>
              </a:rPr>
              <a:t>TECHNIQUES USED</a:t>
            </a:r>
            <a:endParaRPr lang="en-US" sz="3400"/>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39403A-F548-0961-AC07-C5966BFA5A27}"/>
              </a:ext>
            </a:extLst>
          </p:cNvPr>
          <p:cNvSpPr>
            <a:spLocks noGrp="1"/>
          </p:cNvSpPr>
          <p:nvPr>
            <p:ph idx="1"/>
          </p:nvPr>
        </p:nvSpPr>
        <p:spPr>
          <a:xfrm>
            <a:off x="448056" y="2512611"/>
            <a:ext cx="4832803" cy="3664351"/>
          </a:xfrm>
        </p:spPr>
        <p:txBody>
          <a:bodyPr vert="horz" lIns="91440" tIns="45720" rIns="91440" bIns="45720" rtlCol="0" anchor="t">
            <a:normAutofit/>
          </a:bodyPr>
          <a:lstStyle/>
          <a:p>
            <a:r>
              <a:rPr lang="en-US" sz="2000" b="1" dirty="0"/>
              <a:t>Precast construction used for;</a:t>
            </a:r>
          </a:p>
          <a:p>
            <a:r>
              <a:rPr lang="en-US" sz="2000" dirty="0"/>
              <a:t>Segmental lining concrete tunnel rings formed off site &amp; delivered via rail, barge &amp; road</a:t>
            </a:r>
          </a:p>
          <a:p>
            <a:r>
              <a:rPr lang="en-US" sz="2000" dirty="0"/>
              <a:t>Precast culverts used for tricky installation</a:t>
            </a:r>
          </a:p>
          <a:p>
            <a:r>
              <a:rPr lang="en-US" sz="2000" dirty="0"/>
              <a:t>Cofferdam construction for installing culvert</a:t>
            </a:r>
          </a:p>
          <a:p>
            <a:r>
              <a:rPr lang="en-US" sz="2000" dirty="0"/>
              <a:t>Concrete lined shafts for equipment/material access &amp; future maintenance</a:t>
            </a:r>
          </a:p>
          <a:p>
            <a:endParaRPr lang="en-US" sz="2000" dirty="0"/>
          </a:p>
          <a:p>
            <a:endParaRPr lang="en-US" sz="2000" dirty="0"/>
          </a:p>
        </p:txBody>
      </p:sp>
      <p:sp>
        <p:nvSpPr>
          <p:cNvPr id="6" name="Slide Number Placeholder 5">
            <a:extLst>
              <a:ext uri="{FF2B5EF4-FFF2-40B4-BE49-F238E27FC236}">
                <a16:creationId xmlns:a16="http://schemas.microsoft.com/office/drawing/2014/main" id="{9567DC2D-E584-E7A4-E913-B58B52E50E9D}"/>
              </a:ext>
            </a:extLst>
          </p:cNvPr>
          <p:cNvSpPr>
            <a:spLocks noGrp="1"/>
          </p:cNvSpPr>
          <p:nvPr>
            <p:ph type="sldNum" sz="quarter" idx="12"/>
          </p:nvPr>
        </p:nvSpPr>
        <p:spPr>
          <a:xfrm>
            <a:off x="9009888"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5CEABB6-07DC-46E8-9B57-56EC44A396E5}" type="slidenum">
              <a:rPr kumimoji="0" lang="en-GB" sz="1000" b="0" i="0" u="none" strike="noStrike" kern="1200" cap="none" spc="0" normalizeH="0" baseline="0" noProof="0">
                <a:ln>
                  <a:noFill/>
                </a:ln>
                <a:solidFill>
                  <a:prstClr val="white"/>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GB" sz="1000" b="0" i="0" u="none" strike="noStrike" kern="1200" cap="none" spc="0" normalizeH="0" baseline="0" noProof="0">
              <a:ln>
                <a:noFill/>
              </a:ln>
              <a:solidFill>
                <a:prstClr val="white"/>
              </a:solidFill>
              <a:effectLst/>
              <a:uLnTx/>
              <a:uFillTx/>
              <a:latin typeface="Avenir Next LT Pro Light"/>
              <a:ea typeface="+mn-ea"/>
              <a:cs typeface="+mn-cs"/>
            </a:endParaRPr>
          </a:p>
        </p:txBody>
      </p:sp>
    </p:spTree>
    <p:extLst>
      <p:ext uri="{BB962C8B-B14F-4D97-AF65-F5344CB8AC3E}">
        <p14:creationId xmlns:p14="http://schemas.microsoft.com/office/powerpoint/2010/main" val="1150498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80766" y="1674001"/>
            <a:ext cx="5954994" cy="646331"/>
          </a:xfrm>
          <a:prstGeom prst="rect">
            <a:avLst/>
          </a:prstGeom>
        </p:spPr>
        <p:txBody>
          <a:bodyPr wrap="square">
            <a:spAutoFit/>
          </a:bodyPr>
          <a:lstStyle/>
          <a:p>
            <a:r>
              <a:rPr lang="en-GB" u="sng" dirty="0">
                <a:solidFill>
                  <a:prstClr val="black"/>
                </a:solidFill>
                <a:latin typeface="Calibri"/>
                <a:hlinkClick r:id="rId2"/>
              </a:rPr>
              <a:t>http://www.bbc.co.uk/news/uk-england-london-24046324</a:t>
            </a:r>
            <a:endParaRPr lang="en-GB" u="sng" dirty="0">
              <a:solidFill>
                <a:prstClr val="black"/>
              </a:solidFill>
              <a:latin typeface="Calibri"/>
            </a:endParaRPr>
          </a:p>
          <a:p>
            <a:endParaRPr lang="en-GB" dirty="0">
              <a:solidFill>
                <a:prstClr val="black"/>
              </a:solidFill>
              <a:latin typeface="Calibri"/>
            </a:endParaRPr>
          </a:p>
        </p:txBody>
      </p:sp>
      <p:sp>
        <p:nvSpPr>
          <p:cNvPr id="4" name="TextBox 3"/>
          <p:cNvSpPr txBox="1"/>
          <p:nvPr/>
        </p:nvSpPr>
        <p:spPr>
          <a:xfrm>
            <a:off x="2324100" y="139563"/>
            <a:ext cx="7543800" cy="707886"/>
          </a:xfrm>
          <a:prstGeom prst="rect">
            <a:avLst/>
          </a:prstGeom>
          <a:noFill/>
        </p:spPr>
        <p:txBody>
          <a:bodyPr wrap="square" rtlCol="0">
            <a:spAutoFit/>
          </a:bodyPr>
          <a:lstStyle/>
          <a:p>
            <a:r>
              <a:rPr lang="en-GB" sz="4000" dirty="0">
                <a:solidFill>
                  <a:prstClr val="black"/>
                </a:solidFill>
                <a:latin typeface="Arial" pitchFamily="34" charset="0"/>
                <a:cs typeface="Arial" pitchFamily="34" charset="0"/>
              </a:rPr>
              <a:t>LONDONS New ‘Super Sewer’</a:t>
            </a:r>
          </a:p>
        </p:txBody>
      </p:sp>
      <p:sp>
        <p:nvSpPr>
          <p:cNvPr id="5" name="Rectangle 4"/>
          <p:cNvSpPr/>
          <p:nvPr/>
        </p:nvSpPr>
        <p:spPr>
          <a:xfrm>
            <a:off x="3214166" y="1236802"/>
            <a:ext cx="5421594" cy="388696"/>
          </a:xfrm>
          <a:prstGeom prst="rect">
            <a:avLst/>
          </a:prstGeom>
        </p:spPr>
        <p:txBody>
          <a:bodyPr wrap="square">
            <a:spAutoFit/>
          </a:bodyPr>
          <a:lstStyle/>
          <a:p>
            <a:pPr>
              <a:lnSpc>
                <a:spcPct val="107000"/>
              </a:lnSpc>
              <a:spcAft>
                <a:spcPts val="800"/>
              </a:spcAft>
            </a:pP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http://www.bbc.co.uk/news/uk-12427748</a:t>
            </a:r>
            <a:endPar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3105563" y="2135958"/>
            <a:ext cx="5105400" cy="646331"/>
          </a:xfrm>
          <a:prstGeom prst="rect">
            <a:avLst/>
          </a:prstGeom>
        </p:spPr>
        <p:txBody>
          <a:bodyPr wrap="square">
            <a:spAutoFit/>
          </a:bodyPr>
          <a:lstStyle/>
          <a:p>
            <a:pPr algn="just"/>
            <a:r>
              <a:rPr lang="en-GB" dirty="0">
                <a:solidFill>
                  <a:prstClr val="black"/>
                </a:solidFill>
                <a:latin typeface="Calibri"/>
                <a:hlinkClick r:id="rId4"/>
              </a:rPr>
              <a:t>https://www.youtube.com/watch?v=LyVPYWPOv18</a:t>
            </a:r>
            <a:endParaRPr lang="en-GB" dirty="0">
              <a:solidFill>
                <a:prstClr val="black"/>
              </a:solidFill>
              <a:latin typeface="Calibri"/>
            </a:endParaRPr>
          </a:p>
          <a:p>
            <a:pPr algn="just"/>
            <a:endParaRPr lang="en-GB" dirty="0">
              <a:solidFill>
                <a:prstClr val="black"/>
              </a:solidFill>
              <a:latin typeface="Calibri"/>
            </a:endParaRPr>
          </a:p>
        </p:txBody>
      </p:sp>
      <p:sp>
        <p:nvSpPr>
          <p:cNvPr id="2" name="TextBox 1"/>
          <p:cNvSpPr txBox="1"/>
          <p:nvPr/>
        </p:nvSpPr>
        <p:spPr>
          <a:xfrm>
            <a:off x="552593" y="4014299"/>
            <a:ext cx="10001397"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prstClr val="black"/>
                </a:solidFill>
                <a:latin typeface="Calibri"/>
              </a:rPr>
              <a:t>What are the Engineering impacts of achieving the project completion?</a:t>
            </a:r>
          </a:p>
        </p:txBody>
      </p:sp>
      <p:sp>
        <p:nvSpPr>
          <p:cNvPr id="8" name="Rectangle 7"/>
          <p:cNvSpPr/>
          <p:nvPr/>
        </p:nvSpPr>
        <p:spPr>
          <a:xfrm>
            <a:off x="552593" y="3078302"/>
            <a:ext cx="11411387" cy="984885"/>
          </a:xfrm>
          <a:prstGeom prst="rect">
            <a:avLst/>
          </a:prstGeom>
        </p:spPr>
        <p:txBody>
          <a:bodyPr wrap="square">
            <a:spAutoFit/>
          </a:bodyPr>
          <a:lstStyle/>
          <a:p>
            <a:pPr marL="285750" indent="-285750">
              <a:buFont typeface="Arial" panose="020B0604020202020204" pitchFamily="34" charset="0"/>
              <a:buChar char="•"/>
            </a:pPr>
            <a:r>
              <a:rPr lang="en-GB" sz="2000" dirty="0">
                <a:solidFill>
                  <a:prstClr val="black"/>
                </a:solidFill>
                <a:latin typeface="Calibri"/>
              </a:rPr>
              <a:t>Around 10,000 tonnes of sewage related litter entered the tidal River Thames from CSOs every year. </a:t>
            </a:r>
          </a:p>
          <a:p>
            <a:r>
              <a:rPr lang="en-GB" sz="2000" dirty="0">
                <a:solidFill>
                  <a:prstClr val="black"/>
                </a:solidFill>
                <a:latin typeface="Calibri"/>
              </a:rPr>
              <a:t>     This is anticipated to be reduced by 90 to 95% now the Tideway Tunnel is in operation.</a:t>
            </a:r>
          </a:p>
          <a:p>
            <a:endParaRPr lang="en-GB" dirty="0">
              <a:solidFill>
                <a:prstClr val="black"/>
              </a:solidFill>
              <a:latin typeface="Calibri"/>
            </a:endParaRPr>
          </a:p>
        </p:txBody>
      </p:sp>
      <p:sp>
        <p:nvSpPr>
          <p:cNvPr id="9" name="TextBox 8"/>
          <p:cNvSpPr txBox="1"/>
          <p:nvPr/>
        </p:nvSpPr>
        <p:spPr>
          <a:xfrm>
            <a:off x="552592" y="4441616"/>
            <a:ext cx="7103267"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prstClr val="black"/>
                </a:solidFill>
                <a:latin typeface="Calibri"/>
              </a:rPr>
              <a:t>What are the Environmental issues?</a:t>
            </a:r>
          </a:p>
        </p:txBody>
      </p:sp>
      <p:sp>
        <p:nvSpPr>
          <p:cNvPr id="10" name="TextBox 9">
            <a:extLst>
              <a:ext uri="{FF2B5EF4-FFF2-40B4-BE49-F238E27FC236}">
                <a16:creationId xmlns:a16="http://schemas.microsoft.com/office/drawing/2014/main" id="{0C6C220F-7E5B-39F2-065A-B33823212270}"/>
              </a:ext>
            </a:extLst>
          </p:cNvPr>
          <p:cNvSpPr txBox="1"/>
          <p:nvPr/>
        </p:nvSpPr>
        <p:spPr>
          <a:xfrm>
            <a:off x="830033" y="5464240"/>
            <a:ext cx="10189860" cy="646331"/>
          </a:xfrm>
          <a:prstGeom prst="rect">
            <a:avLst/>
          </a:prstGeom>
          <a:noFill/>
        </p:spPr>
        <p:txBody>
          <a:bodyPr wrap="square">
            <a:spAutoFit/>
          </a:bodyPr>
          <a:lstStyle/>
          <a:p>
            <a:pPr algn="ctr"/>
            <a:r>
              <a:rPr lang="en-GB" dirty="0">
                <a:solidFill>
                  <a:srgbClr val="000000"/>
                </a:solidFill>
                <a:latin typeface="Arial" panose="020B0604020202020204" pitchFamily="34" charset="0"/>
                <a:ea typeface="Arial" panose="020B0604020202020204" pitchFamily="34" charset="0"/>
              </a:rPr>
              <a:t>T</a:t>
            </a:r>
            <a:r>
              <a:rPr lang="en-GB" sz="1800" dirty="0">
                <a:solidFill>
                  <a:srgbClr val="000000"/>
                </a:solidFill>
                <a:effectLst/>
                <a:latin typeface="Arial" panose="020B0604020202020204" pitchFamily="34" charset="0"/>
                <a:ea typeface="Arial" panose="020B0604020202020204" pitchFamily="34" charset="0"/>
              </a:rPr>
              <a:t>here are many environmental and socio-cultural impacts </a:t>
            </a:r>
            <a:r>
              <a:rPr lang="en-GB" dirty="0">
                <a:solidFill>
                  <a:srgbClr val="000000"/>
                </a:solidFill>
                <a:latin typeface="Arial" panose="020B0604020202020204" pitchFamily="34" charset="0"/>
                <a:ea typeface="Arial" panose="020B0604020202020204" pitchFamily="34" charset="0"/>
              </a:rPr>
              <a:t>with</a:t>
            </a:r>
            <a:r>
              <a:rPr lang="en-GB" sz="1800" dirty="0">
                <a:solidFill>
                  <a:srgbClr val="000000"/>
                </a:solidFill>
                <a:effectLst/>
                <a:latin typeface="Arial" panose="020B0604020202020204" pitchFamily="34" charset="0"/>
                <a:ea typeface="Arial" panose="020B0604020202020204" pitchFamily="34" charset="0"/>
              </a:rPr>
              <a:t> a project of this size in such a densely populated area, both detrimental and beneficial. </a:t>
            </a:r>
            <a:endParaRPr lang="en-GB" dirty="0"/>
          </a:p>
        </p:txBody>
      </p:sp>
      <p:sp>
        <p:nvSpPr>
          <p:cNvPr id="7" name="TextBox 6">
            <a:extLst>
              <a:ext uri="{FF2B5EF4-FFF2-40B4-BE49-F238E27FC236}">
                <a16:creationId xmlns:a16="http://schemas.microsoft.com/office/drawing/2014/main" id="{EF1BBC1A-9197-014A-135D-114C61AE89E1}"/>
              </a:ext>
            </a:extLst>
          </p:cNvPr>
          <p:cNvSpPr txBox="1"/>
          <p:nvPr/>
        </p:nvSpPr>
        <p:spPr>
          <a:xfrm>
            <a:off x="2197851" y="762155"/>
            <a:ext cx="7454224" cy="369332"/>
          </a:xfrm>
          <a:prstGeom prst="rect">
            <a:avLst/>
          </a:prstGeom>
          <a:noFill/>
        </p:spPr>
        <p:txBody>
          <a:bodyPr wrap="square">
            <a:spAutoFit/>
          </a:bodyPr>
          <a:lstStyle/>
          <a:p>
            <a:r>
              <a:rPr lang="en-GB" kern="100" dirty="0">
                <a:solidFill>
                  <a:srgbClr val="000000"/>
                </a:solidFill>
                <a:latin typeface="Arial" panose="020B0604020202020204" pitchFamily="34" charset="0"/>
                <a:ea typeface="Arial" panose="020B0604020202020204" pitchFamily="34" charset="0"/>
              </a:rPr>
              <a:t>‘T</a:t>
            </a:r>
            <a:r>
              <a:rPr lang="en-GB" sz="1800" kern="100" dirty="0">
                <a:solidFill>
                  <a:srgbClr val="000000"/>
                </a:solidFill>
                <a:effectLst/>
                <a:latin typeface="Arial" panose="020B0604020202020204" pitchFamily="34" charset="0"/>
                <a:ea typeface="Arial" panose="020B0604020202020204" pitchFamily="34" charset="0"/>
              </a:rPr>
              <a:t>he direct release of sewage into water bodies was a primary concern’</a:t>
            </a:r>
            <a:endParaRPr lang="en-GB" dirty="0"/>
          </a:p>
        </p:txBody>
      </p:sp>
      <p:sp>
        <p:nvSpPr>
          <p:cNvPr id="11" name="TextBox 10">
            <a:extLst>
              <a:ext uri="{FF2B5EF4-FFF2-40B4-BE49-F238E27FC236}">
                <a16:creationId xmlns:a16="http://schemas.microsoft.com/office/drawing/2014/main" id="{AC81C74B-6052-C222-F18F-302FA01C7DA3}"/>
              </a:ext>
            </a:extLst>
          </p:cNvPr>
          <p:cNvSpPr txBox="1"/>
          <p:nvPr/>
        </p:nvSpPr>
        <p:spPr>
          <a:xfrm>
            <a:off x="636001" y="6110571"/>
            <a:ext cx="11101136" cy="646331"/>
          </a:xfrm>
          <a:prstGeom prst="rect">
            <a:avLst/>
          </a:prstGeom>
          <a:noFill/>
        </p:spPr>
        <p:txBody>
          <a:bodyPr wrap="square">
            <a:spAutoFit/>
          </a:bodyPr>
          <a:lstStyle/>
          <a:p>
            <a:pPr algn="ctr"/>
            <a:r>
              <a:rPr lang="en-GB" sz="1800" dirty="0">
                <a:solidFill>
                  <a:srgbClr val="000000"/>
                </a:solidFill>
                <a:effectLst/>
                <a:latin typeface="Arial" panose="020B0604020202020204" pitchFamily="34" charset="0"/>
                <a:ea typeface="Arial" panose="020B0604020202020204" pitchFamily="34" charset="0"/>
              </a:rPr>
              <a:t>The project is partially being funded directly by Thames Water, and partially by increases to customer water bills going forward (x4!)</a:t>
            </a:r>
            <a:endParaRPr lang="en-GB" dirty="0"/>
          </a:p>
        </p:txBody>
      </p:sp>
      <p:sp>
        <p:nvSpPr>
          <p:cNvPr id="12" name="TextBox 11">
            <a:extLst>
              <a:ext uri="{FF2B5EF4-FFF2-40B4-BE49-F238E27FC236}">
                <a16:creationId xmlns:a16="http://schemas.microsoft.com/office/drawing/2014/main" id="{772AD462-0B82-D633-5874-5EBE0C6F83B7}"/>
              </a:ext>
            </a:extLst>
          </p:cNvPr>
          <p:cNvSpPr txBox="1"/>
          <p:nvPr/>
        </p:nvSpPr>
        <p:spPr>
          <a:xfrm>
            <a:off x="563333" y="4889559"/>
            <a:ext cx="7720055"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prstClr val="black"/>
                </a:solidFill>
                <a:latin typeface="Calibri"/>
              </a:rPr>
              <a:t>What are the Socio-Cultural issues for residents?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additive="base">
                                        <p:cTn id="1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anim calcmode="lin" valueType="num">
                                      <p:cBhvr additive="base">
                                        <p:cTn id="2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2">
                                            <p:txEl>
                                              <p:pRg st="0" end="0"/>
                                            </p:txEl>
                                          </p:spTgt>
                                        </p:tgtEl>
                                        <p:attrNameLst>
                                          <p:attrName>style.visibility</p:attrName>
                                        </p:attrNameLst>
                                      </p:cBhvr>
                                      <p:to>
                                        <p:strVal val="visible"/>
                                      </p:to>
                                    </p:set>
                                    <p:anim calcmode="lin" valueType="num">
                                      <p:cBhvr additive="base">
                                        <p:cTn id="2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anim calcmode="lin" valueType="num">
                                      <p:cBhvr additive="base">
                                        <p:cTn id="35"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BF3DBA-B983-C168-52DD-004D8E6A266C}"/>
              </a:ext>
            </a:extLst>
          </p:cNvPr>
          <p:cNvSpPr txBox="1"/>
          <p:nvPr/>
        </p:nvSpPr>
        <p:spPr>
          <a:xfrm>
            <a:off x="194605" y="-62275"/>
            <a:ext cx="11297265" cy="3520836"/>
          </a:xfrm>
          <a:prstGeom prst="rect">
            <a:avLst/>
          </a:prstGeom>
          <a:noFill/>
        </p:spPr>
        <p:txBody>
          <a:bodyPr wrap="square">
            <a:spAutoFit/>
          </a:bodyPr>
          <a:lstStyle/>
          <a:p>
            <a:pPr marL="6350" marR="1270" indent="-6350" algn="just">
              <a:lnSpc>
                <a:spcPct val="125000"/>
              </a:lnSpc>
              <a:spcAft>
                <a:spcPts val="15"/>
              </a:spcAft>
            </a:pPr>
            <a:endParaRPr lang="en-GB" kern="100" dirty="0">
              <a:solidFill>
                <a:srgbClr val="000000"/>
              </a:solidFill>
              <a:latin typeface="Arial" panose="020B0604020202020204" pitchFamily="34" charset="0"/>
              <a:ea typeface="Arial" panose="020B0604020202020204" pitchFamily="34" charset="0"/>
            </a:endParaRPr>
          </a:p>
          <a:p>
            <a:pPr marL="6350" marR="1270" indent="-6350" algn="just">
              <a:lnSpc>
                <a:spcPct val="125000"/>
              </a:lnSpc>
              <a:spcAft>
                <a:spcPts val="15"/>
              </a:spcAft>
            </a:pPr>
            <a:r>
              <a:rPr lang="en-GB" sz="1800" kern="100" dirty="0">
                <a:solidFill>
                  <a:srgbClr val="000000"/>
                </a:solidFill>
                <a:effectLst/>
                <a:latin typeface="Arial" panose="020B0604020202020204" pitchFamily="34" charset="0"/>
                <a:ea typeface="Arial" panose="020B0604020202020204" pitchFamily="34" charset="0"/>
              </a:rPr>
              <a:t>Sewage is well documented to be extremely damaging to aquatic ecosystems (Whelan </a:t>
            </a:r>
            <a:r>
              <a:rPr lang="en-GB" sz="1800" i="1" kern="100" dirty="0">
                <a:solidFill>
                  <a:srgbClr val="000000"/>
                </a:solidFill>
                <a:effectLst/>
                <a:latin typeface="Arial" panose="020B0604020202020204" pitchFamily="34" charset="0"/>
                <a:ea typeface="Arial" panose="020B0604020202020204" pitchFamily="34" charset="0"/>
              </a:rPr>
              <a:t>et al, </a:t>
            </a:r>
            <a:r>
              <a:rPr lang="en-GB" sz="1800" kern="100" dirty="0">
                <a:solidFill>
                  <a:srgbClr val="000000"/>
                </a:solidFill>
                <a:effectLst/>
                <a:latin typeface="Arial" panose="020B0604020202020204" pitchFamily="34" charset="0"/>
                <a:ea typeface="Arial" panose="020B0604020202020204" pitchFamily="34" charset="0"/>
              </a:rPr>
              <a:t>2022; Albini </a:t>
            </a:r>
            <a:r>
              <a:rPr lang="en-GB" sz="1800" i="1" kern="100" dirty="0">
                <a:solidFill>
                  <a:srgbClr val="000000"/>
                </a:solidFill>
                <a:effectLst/>
                <a:latin typeface="Arial" panose="020B0604020202020204" pitchFamily="34" charset="0"/>
                <a:ea typeface="Arial" panose="020B0604020202020204" pitchFamily="34" charset="0"/>
              </a:rPr>
              <a:t>et al, </a:t>
            </a:r>
            <a:r>
              <a:rPr lang="en-GB" sz="1800" kern="100" dirty="0">
                <a:solidFill>
                  <a:srgbClr val="000000"/>
                </a:solidFill>
                <a:effectLst/>
                <a:latin typeface="Arial" panose="020B0604020202020204" pitchFamily="34" charset="0"/>
                <a:ea typeface="Arial" panose="020B0604020202020204" pitchFamily="34" charset="0"/>
              </a:rPr>
              <a:t>2023), and it is also still harmful to humans, with people interacting with contaminated water bodies reporting illnesses ranging from stomach bugs to </a:t>
            </a:r>
            <a:r>
              <a:rPr lang="en-GB" sz="1800" i="1" kern="100" dirty="0">
                <a:solidFill>
                  <a:srgbClr val="000000"/>
                </a:solidFill>
                <a:effectLst/>
                <a:latin typeface="Arial" panose="020B0604020202020204" pitchFamily="34" charset="0"/>
                <a:ea typeface="Arial" panose="020B0604020202020204" pitchFamily="34" charset="0"/>
              </a:rPr>
              <a:t>E. coli </a:t>
            </a:r>
            <a:r>
              <a:rPr lang="en-GB" sz="1800" kern="100" dirty="0">
                <a:solidFill>
                  <a:srgbClr val="000000"/>
                </a:solidFill>
                <a:effectLst/>
                <a:latin typeface="Arial" panose="020B0604020202020204" pitchFamily="34" charset="0"/>
                <a:ea typeface="Arial" panose="020B0604020202020204" pitchFamily="34" charset="0"/>
              </a:rPr>
              <a:t>(Surfers Against Sewage, 2024).</a:t>
            </a:r>
          </a:p>
          <a:p>
            <a:pPr marL="6350" marR="1270" indent="-6350" algn="just">
              <a:lnSpc>
                <a:spcPct val="125000"/>
              </a:lnSpc>
              <a:spcAft>
                <a:spcPts val="15"/>
              </a:spcAft>
            </a:pPr>
            <a:r>
              <a:rPr lang="en-GB" sz="1800" kern="100" dirty="0">
                <a:solidFill>
                  <a:srgbClr val="000000"/>
                </a:solidFill>
                <a:effectLst/>
                <a:latin typeface="Arial" panose="020B0604020202020204" pitchFamily="34" charset="0"/>
                <a:ea typeface="Arial" panose="020B0604020202020204" pitchFamily="34" charset="0"/>
              </a:rPr>
              <a:t>WE FACE…</a:t>
            </a:r>
          </a:p>
          <a:p>
            <a:pPr marL="285750" marR="1270" indent="-285750" algn="just">
              <a:lnSpc>
                <a:spcPct val="125000"/>
              </a:lnSpc>
              <a:spcAft>
                <a:spcPts val="15"/>
              </a:spcAft>
              <a:buFont typeface="Arial" panose="020B0604020202020204" pitchFamily="34" charset="0"/>
              <a:buChar char="•"/>
            </a:pPr>
            <a:r>
              <a:rPr lang="en-GB" sz="1800" kern="100" dirty="0">
                <a:solidFill>
                  <a:srgbClr val="000000"/>
                </a:solidFill>
                <a:effectLst/>
                <a:latin typeface="Arial" panose="020B0604020202020204" pitchFamily="34" charset="0"/>
                <a:ea typeface="Arial" panose="020B0604020202020204" pitchFamily="34" charset="0"/>
              </a:rPr>
              <a:t>More extreme weather conditions and flooding events</a:t>
            </a:r>
          </a:p>
          <a:p>
            <a:pPr marL="285750" marR="1270" indent="-285750" algn="just">
              <a:lnSpc>
                <a:spcPct val="125000"/>
              </a:lnSpc>
              <a:spcAft>
                <a:spcPts val="15"/>
              </a:spcAft>
              <a:buFont typeface="Arial" panose="020B0604020202020204" pitchFamily="34" charset="0"/>
              <a:buChar char="•"/>
            </a:pPr>
            <a:r>
              <a:rPr lang="en-GB" kern="100" dirty="0">
                <a:solidFill>
                  <a:srgbClr val="000000"/>
                </a:solidFill>
                <a:latin typeface="Arial" panose="020B0604020202020204" pitchFamily="34" charset="0"/>
                <a:ea typeface="Arial" panose="020B0604020202020204" pitchFamily="34" charset="0"/>
              </a:rPr>
              <a:t>Urban population growth</a:t>
            </a:r>
          </a:p>
          <a:p>
            <a:pPr marL="285750" marR="1270" indent="-285750" algn="just">
              <a:lnSpc>
                <a:spcPct val="125000"/>
              </a:lnSpc>
              <a:spcAft>
                <a:spcPts val="15"/>
              </a:spcAft>
              <a:buFont typeface="Arial" panose="020B0604020202020204" pitchFamily="34" charset="0"/>
              <a:buChar char="•"/>
            </a:pPr>
            <a:r>
              <a:rPr lang="en-GB" sz="1800" kern="100" dirty="0">
                <a:solidFill>
                  <a:srgbClr val="000000"/>
                </a:solidFill>
                <a:effectLst/>
                <a:latin typeface="Arial" panose="020B0604020202020204" pitchFamily="34" charset="0"/>
                <a:ea typeface="Arial" panose="020B0604020202020204" pitchFamily="34" charset="0"/>
              </a:rPr>
              <a:t>Infrastructure and building projects creating extensive </a:t>
            </a:r>
          </a:p>
          <a:p>
            <a:pPr marR="1270" algn="just">
              <a:lnSpc>
                <a:spcPct val="125000"/>
              </a:lnSpc>
              <a:spcAft>
                <a:spcPts val="15"/>
              </a:spcAft>
            </a:pPr>
            <a:r>
              <a:rPr lang="en-GB" kern="100" dirty="0">
                <a:solidFill>
                  <a:srgbClr val="000000"/>
                </a:solidFill>
                <a:latin typeface="Arial" panose="020B0604020202020204" pitchFamily="34" charset="0"/>
                <a:ea typeface="Arial" panose="020B0604020202020204" pitchFamily="34" charset="0"/>
              </a:rPr>
              <a:t>     </a:t>
            </a:r>
            <a:r>
              <a:rPr lang="en-GB" sz="1800" kern="100" dirty="0">
                <a:solidFill>
                  <a:srgbClr val="000000"/>
                </a:solidFill>
                <a:effectLst/>
                <a:latin typeface="Arial" panose="020B0604020202020204" pitchFamily="34" charset="0"/>
                <a:ea typeface="Arial" panose="020B0604020202020204" pitchFamily="34" charset="0"/>
              </a:rPr>
              <a:t>areas of hard surfaces rather than green soakaway.</a:t>
            </a:r>
          </a:p>
          <a:p>
            <a:pPr marR="1270" algn="just">
              <a:lnSpc>
                <a:spcPct val="125000"/>
              </a:lnSpc>
              <a:spcAft>
                <a:spcPts val="15"/>
              </a:spcAft>
            </a:pPr>
            <a:r>
              <a:rPr lang="en-GB" kern="100" dirty="0">
                <a:solidFill>
                  <a:srgbClr val="000000"/>
                </a:solidFill>
                <a:latin typeface="Arial" panose="020B0604020202020204" pitchFamily="34" charset="0"/>
                <a:ea typeface="Arial" panose="020B0604020202020204" pitchFamily="34" charset="0"/>
              </a:rPr>
              <a:t>     that would potentially decrease natural urban runoff.</a:t>
            </a:r>
            <a:endParaRPr lang="en-GB" sz="1800" kern="100" dirty="0">
              <a:solidFill>
                <a:srgbClr val="000000"/>
              </a:solidFill>
              <a:effectLst/>
              <a:latin typeface="Arial" panose="020B0604020202020204" pitchFamily="34" charset="0"/>
              <a:ea typeface="Arial" panose="020B0604020202020204" pitchFamily="34" charset="0"/>
            </a:endParaRPr>
          </a:p>
        </p:txBody>
      </p:sp>
      <p:pic>
        <p:nvPicPr>
          <p:cNvPr id="1026" name="Picture 2" descr="Cars driving through flood waters in central London">
            <a:extLst>
              <a:ext uri="{FF2B5EF4-FFF2-40B4-BE49-F238E27FC236}">
                <a16:creationId xmlns:a16="http://schemas.microsoft.com/office/drawing/2014/main" id="{94978160-D2A2-7CD5-7F9E-979E93A258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8763" y="2167637"/>
            <a:ext cx="5459780" cy="3071126"/>
          </a:xfrm>
          <a:prstGeom prst="rect">
            <a:avLst/>
          </a:prstGeom>
          <a:noFill/>
          <a:ln w="15875">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3B7B785-11D7-0233-5C93-5290782B52A6}"/>
              </a:ext>
            </a:extLst>
          </p:cNvPr>
          <p:cNvSpPr txBox="1"/>
          <p:nvPr/>
        </p:nvSpPr>
        <p:spPr>
          <a:xfrm>
            <a:off x="6431890" y="5307727"/>
            <a:ext cx="5459780" cy="338554"/>
          </a:xfrm>
          <a:prstGeom prst="rect">
            <a:avLst/>
          </a:prstGeom>
          <a:noFill/>
        </p:spPr>
        <p:txBody>
          <a:bodyPr wrap="square">
            <a:spAutoFit/>
          </a:bodyPr>
          <a:lstStyle/>
          <a:p>
            <a:pPr algn="l" fontAlgn="base"/>
            <a:r>
              <a:rPr lang="en-GB" sz="1600" b="1" i="0" dirty="0">
                <a:solidFill>
                  <a:srgbClr val="141414"/>
                </a:solidFill>
                <a:effectLst/>
                <a:latin typeface="ReithSerif"/>
              </a:rPr>
              <a:t>Should London become a 'sponge city’? (BBC news, May 2024)</a:t>
            </a:r>
          </a:p>
        </p:txBody>
      </p:sp>
      <p:pic>
        <p:nvPicPr>
          <p:cNvPr id="1030" name="Picture 6" descr="man walking through floods with bus in background">
            <a:extLst>
              <a:ext uri="{FF2B5EF4-FFF2-40B4-BE49-F238E27FC236}">
                <a16:creationId xmlns:a16="http://schemas.microsoft.com/office/drawing/2014/main" id="{65E28173-904D-6836-5729-6BAF33F79D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842" y="3765607"/>
            <a:ext cx="5237889" cy="2946312"/>
          </a:xfrm>
          <a:prstGeom prst="rect">
            <a:avLst/>
          </a:prstGeom>
          <a:noFill/>
          <a:ln w="158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5829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A misconnected drain empties sewage into the Pymmes Brook (credit Thames Water)">
            <a:extLst>
              <a:ext uri="{FF2B5EF4-FFF2-40B4-BE49-F238E27FC236}">
                <a16:creationId xmlns:a16="http://schemas.microsoft.com/office/drawing/2014/main" id="{3C54A806-AA03-C694-FFC6-BAF1F8356F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061" r="9779" b="-3"/>
          <a:stretch/>
        </p:blipFill>
        <p:spPr bwMode="auto">
          <a:xfrm>
            <a:off x="-4642" y="10"/>
            <a:ext cx="3006061" cy="3339639"/>
          </a:xfrm>
          <a:prstGeom prst="rect">
            <a:avLst/>
          </a:prstGeom>
          <a:noFill/>
          <a:ln w="19050">
            <a:solidFill>
              <a:schemeClr val="tx1"/>
            </a:solidFill>
          </a:ln>
        </p:spPr>
      </p:pic>
      <p:pic>
        <p:nvPicPr>
          <p:cNvPr id="4" name="Picture 2" descr="A pipe clogged with thick fats, oil and grease, also known as FOG.">
            <a:hlinkClick r:id="rId3"/>
            <a:extLst>
              <a:ext uri="{FF2B5EF4-FFF2-40B4-BE49-F238E27FC236}">
                <a16:creationId xmlns:a16="http://schemas.microsoft.com/office/drawing/2014/main" id="{0D220E69-E268-1E1C-327C-38F7E1F3197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14633" r="18195" b="1"/>
          <a:stretch/>
        </p:blipFill>
        <p:spPr bwMode="auto">
          <a:xfrm>
            <a:off x="3198068" y="10"/>
            <a:ext cx="2991088" cy="3339639"/>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2" name="Picture 2" descr="fatberg">
            <a:extLst>
              <a:ext uri="{FF2B5EF4-FFF2-40B4-BE49-F238E27FC236}">
                <a16:creationId xmlns:a16="http://schemas.microsoft.com/office/drawing/2014/main" id="{B367A2C3-AA08-327D-9159-BB615D1FECF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r="1" b="2336"/>
          <a:stretch/>
        </p:blipFill>
        <p:spPr bwMode="auto">
          <a:xfrm>
            <a:off x="-2" y="3518351"/>
            <a:ext cx="6189158" cy="3339649"/>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7D3AFB2-FFC6-11C9-2B9B-6809C7A39D77}"/>
              </a:ext>
            </a:extLst>
          </p:cNvPr>
          <p:cNvSpPr txBox="1"/>
          <p:nvPr/>
        </p:nvSpPr>
        <p:spPr>
          <a:xfrm>
            <a:off x="6720337" y="1013011"/>
            <a:ext cx="5148389" cy="3672967"/>
          </a:xfrm>
          <a:prstGeom prst="rect">
            <a:avLst/>
          </a:prstGeom>
        </p:spPr>
        <p:txBody>
          <a:bodyPr vert="horz" lIns="91440" tIns="45720" rIns="91440" bIns="45720" rtlCol="0">
            <a:noAutofit/>
          </a:bodyPr>
          <a:lstStyle/>
          <a:p>
            <a:pPr marL="6350" marR="1270" indent="-228600">
              <a:lnSpc>
                <a:spcPct val="90000"/>
              </a:lnSpc>
              <a:buFont typeface="Arial" panose="020B0604020202020204" pitchFamily="34" charset="0"/>
              <a:buChar char="•"/>
            </a:pPr>
            <a:r>
              <a:rPr lang="en-US" sz="2400" dirty="0">
                <a:effectLst/>
                <a:latin typeface="Arial" panose="020B0604020202020204" pitchFamily="34" charset="0"/>
                <a:cs typeface="Arial" panose="020B0604020202020204" pitchFamily="34" charset="0"/>
              </a:rPr>
              <a:t>The increased pressures</a:t>
            </a:r>
          </a:p>
          <a:p>
            <a:pPr marR="1270">
              <a:lnSpc>
                <a:spcPct val="90000"/>
              </a:lnSpc>
            </a:pPr>
            <a:r>
              <a:rPr lang="en-US" sz="2400" dirty="0">
                <a:effectLst/>
                <a:latin typeface="Arial" panose="020B0604020202020204" pitchFamily="34" charset="0"/>
                <a:cs typeface="Arial" panose="020B0604020202020204" pitchFamily="34" charset="0"/>
              </a:rPr>
              <a:t>   from population</a:t>
            </a:r>
          </a:p>
          <a:p>
            <a:pPr marR="1270">
              <a:lnSpc>
                <a:spcPct val="90000"/>
              </a:lnSpc>
            </a:pPr>
            <a:r>
              <a:rPr lang="en-US" sz="2400" dirty="0">
                <a:effectLst/>
                <a:latin typeface="Arial" panose="020B0604020202020204" pitchFamily="34" charset="0"/>
                <a:cs typeface="Arial" panose="020B0604020202020204" pitchFamily="34" charset="0"/>
              </a:rPr>
              <a:t> </a:t>
            </a:r>
          </a:p>
          <a:p>
            <a:pPr marL="6350" marR="1270" indent="-2286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L</a:t>
            </a:r>
            <a:r>
              <a:rPr lang="en-US" sz="2400" dirty="0">
                <a:effectLst/>
                <a:latin typeface="Arial" panose="020B0604020202020204" pitchFamily="34" charset="0"/>
                <a:cs typeface="Arial" panose="020B0604020202020204" pitchFamily="34" charset="0"/>
              </a:rPr>
              <a:t>ack of ‘natural’ drainage</a:t>
            </a:r>
            <a:r>
              <a:rPr lang="en-US" sz="2400" dirty="0">
                <a:latin typeface="Arial" panose="020B0604020202020204" pitchFamily="34" charset="0"/>
                <a:cs typeface="Arial" panose="020B0604020202020204" pitchFamily="34" charset="0"/>
              </a:rPr>
              <a:t> in</a:t>
            </a:r>
          </a:p>
          <a:p>
            <a:pPr marR="1270">
              <a:lnSpc>
                <a:spcPct val="90000"/>
              </a:lnSpc>
            </a:pP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urbanisation</a:t>
            </a:r>
            <a:r>
              <a:rPr lang="en-US" sz="2400" dirty="0">
                <a:effectLst/>
                <a:latin typeface="Arial" panose="020B0604020202020204" pitchFamily="34" charset="0"/>
                <a:cs typeface="Arial" panose="020B0604020202020204" pitchFamily="34" charset="0"/>
              </a:rPr>
              <a:t> </a:t>
            </a:r>
          </a:p>
          <a:p>
            <a:pPr marR="1270">
              <a:lnSpc>
                <a:spcPct val="90000"/>
              </a:lnSpc>
            </a:pPr>
            <a:endParaRPr lang="en-US" sz="2400" dirty="0">
              <a:effectLst/>
              <a:latin typeface="Arial" panose="020B0604020202020204" pitchFamily="34" charset="0"/>
              <a:cs typeface="Arial" panose="020B0604020202020204" pitchFamily="34" charset="0"/>
            </a:endParaRPr>
          </a:p>
          <a:p>
            <a:pPr marL="6350" marR="1270" indent="-228600">
              <a:lnSpc>
                <a:spcPct val="90000"/>
              </a:lnSpc>
              <a:spcAft>
                <a:spcPts val="1460"/>
              </a:spcAft>
              <a:buFont typeface="Arial" panose="020B0604020202020204" pitchFamily="34" charset="0"/>
              <a:buChar char="•"/>
            </a:pPr>
            <a:r>
              <a:rPr lang="en-US" sz="2400" dirty="0">
                <a:latin typeface="Arial" panose="020B0604020202020204" pitchFamily="34" charset="0"/>
                <a:cs typeface="Arial" panose="020B0604020202020204" pitchFamily="34" charset="0"/>
              </a:rPr>
              <a:t>E</a:t>
            </a:r>
            <a:r>
              <a:rPr lang="en-US" sz="2400" dirty="0">
                <a:effectLst/>
                <a:latin typeface="Arial" panose="020B0604020202020204" pitchFamily="34" charset="0"/>
                <a:cs typeface="Arial" panose="020B0604020202020204" pitchFamily="34" charset="0"/>
              </a:rPr>
              <a:t>xtreme weather events </a:t>
            </a:r>
          </a:p>
          <a:p>
            <a:pPr marL="6350" marR="1270" indent="-228600">
              <a:lnSpc>
                <a:spcPct val="90000"/>
              </a:lnSpc>
              <a:spcAft>
                <a:spcPts val="1460"/>
              </a:spcAft>
              <a:buFont typeface="Arial" panose="020B0604020202020204" pitchFamily="34" charset="0"/>
              <a:buChar char="•"/>
            </a:pPr>
            <a:endParaRPr lang="en-US" sz="2400" dirty="0">
              <a:effectLst/>
              <a:latin typeface="Arial" panose="020B0604020202020204" pitchFamily="34" charset="0"/>
              <a:cs typeface="Arial" panose="020B0604020202020204" pitchFamily="34" charset="0"/>
            </a:endParaRPr>
          </a:p>
          <a:p>
            <a:pPr marL="6350" marR="1270" indent="-228600" algn="just">
              <a:lnSpc>
                <a:spcPct val="90000"/>
              </a:lnSpc>
              <a:spcAft>
                <a:spcPts val="1460"/>
              </a:spcAft>
              <a:buFont typeface="Arial" panose="020B0604020202020204" pitchFamily="34" charset="0"/>
              <a:buChar char="•"/>
            </a:pPr>
            <a:r>
              <a:rPr lang="en-US" sz="2400" b="1" dirty="0">
                <a:effectLst/>
                <a:latin typeface="Arial" panose="020B0604020202020204" pitchFamily="34" charset="0"/>
                <a:cs typeface="Arial" panose="020B0604020202020204" pitchFamily="34" charset="0"/>
              </a:rPr>
              <a:t>Change of materials </a:t>
            </a:r>
            <a:r>
              <a:rPr lang="en-US" sz="2400" dirty="0">
                <a:effectLst/>
                <a:latin typeface="Arial" panose="020B0604020202020204" pitchFamily="34" charset="0"/>
                <a:cs typeface="Arial" panose="020B0604020202020204" pitchFamily="34" charset="0"/>
              </a:rPr>
              <a:t>entering the sewage system today compared to when it was originally constructed… such as </a:t>
            </a:r>
            <a:r>
              <a:rPr lang="en-US" sz="2400" b="1" dirty="0">
                <a:effectLst/>
                <a:latin typeface="Arial" panose="020B0604020202020204" pitchFamily="34" charset="0"/>
                <a:cs typeface="Arial" panose="020B0604020202020204" pitchFamily="34" charset="0"/>
              </a:rPr>
              <a:t>oils</a:t>
            </a:r>
            <a:r>
              <a:rPr lang="en-US" sz="2400" dirty="0">
                <a:effectLst/>
                <a:latin typeface="Arial" panose="020B0604020202020204" pitchFamily="34" charset="0"/>
                <a:cs typeface="Arial" panose="020B0604020202020204" pitchFamily="34" charset="0"/>
              </a:rPr>
              <a:t> and </a:t>
            </a:r>
            <a:r>
              <a:rPr lang="en-US" sz="2400" b="1" dirty="0">
                <a:effectLst/>
                <a:latin typeface="Arial" panose="020B0604020202020204" pitchFamily="34" charset="0"/>
                <a:cs typeface="Arial" panose="020B0604020202020204" pitchFamily="34" charset="0"/>
              </a:rPr>
              <a:t>plastic wastes </a:t>
            </a:r>
            <a:r>
              <a:rPr lang="en-US" sz="2400" dirty="0">
                <a:effectLst/>
                <a:latin typeface="Arial" panose="020B0604020202020204" pitchFamily="34" charset="0"/>
                <a:cs typeface="Arial" panose="020B0604020202020204" pitchFamily="34" charset="0"/>
              </a:rPr>
              <a:t>causing new issues such as ‘fatbergs’</a:t>
            </a:r>
            <a:r>
              <a:rPr lang="en-US" sz="2400" dirty="0">
                <a:latin typeface="Arial" panose="020B0604020202020204" pitchFamily="34" charset="0"/>
                <a:cs typeface="Arial" panose="020B0604020202020204" pitchFamily="34" charset="0"/>
              </a:rPr>
              <a:t>.</a:t>
            </a:r>
            <a:endParaRPr lang="en-US"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4112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96703-BBA2-68A2-6376-AC6981806E3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35A3074-8951-D547-5D91-A7B8DEE2DA0C}"/>
              </a:ext>
            </a:extLst>
          </p:cNvPr>
          <p:cNvSpPr txBox="1"/>
          <p:nvPr/>
        </p:nvSpPr>
        <p:spPr>
          <a:xfrm>
            <a:off x="433136" y="677324"/>
            <a:ext cx="11486147" cy="1938992"/>
          </a:xfrm>
          <a:prstGeom prst="rect">
            <a:avLst/>
          </a:prstGeom>
          <a:noFill/>
        </p:spPr>
        <p:txBody>
          <a:bodyPr wrap="square">
            <a:spAutoFit/>
          </a:bodyPr>
          <a:lstStyle/>
          <a:p>
            <a:pPr marL="342900" indent="-342900">
              <a:buFont typeface="Arial" panose="020B0604020202020204" pitchFamily="34" charset="0"/>
              <a:buChar char="•"/>
            </a:pPr>
            <a:r>
              <a:rPr lang="en-GB" sz="2400" b="1" dirty="0">
                <a:solidFill>
                  <a:srgbClr val="000000"/>
                </a:solidFill>
                <a:effectLst/>
                <a:latin typeface="Arial" panose="020B0604020202020204" pitchFamily="34" charset="0"/>
                <a:ea typeface="Arial" panose="020B0604020202020204" pitchFamily="34" charset="0"/>
              </a:rPr>
              <a:t>The (EU) Urban Waste-Water Directive (1991) (updated 2024):</a:t>
            </a:r>
          </a:p>
          <a:p>
            <a:r>
              <a:rPr lang="en-GB" sz="2400" b="1" dirty="0">
                <a:solidFill>
                  <a:srgbClr val="000000"/>
                </a:solidFill>
                <a:effectLst/>
                <a:latin typeface="Arial" panose="020B0604020202020204" pitchFamily="34" charset="0"/>
                <a:ea typeface="Arial" panose="020B0604020202020204" pitchFamily="34" charset="0"/>
              </a:rPr>
              <a:t> </a:t>
            </a:r>
          </a:p>
          <a:p>
            <a:r>
              <a:rPr lang="en-GB" dirty="0">
                <a:solidFill>
                  <a:srgbClr val="000000"/>
                </a:solidFill>
                <a:latin typeface="Arial" panose="020B0604020202020204" pitchFamily="34" charset="0"/>
                <a:ea typeface="Arial" panose="020B0604020202020204" pitchFamily="34" charset="0"/>
              </a:rPr>
              <a:t>Is followed by the UK through the Urban Waste-Water Treatment Regulations (1994)</a:t>
            </a:r>
          </a:p>
          <a:p>
            <a:endParaRPr lang="en-GB" dirty="0">
              <a:solidFill>
                <a:srgbClr val="000000"/>
              </a:solidFill>
              <a:latin typeface="Arial" panose="020B0604020202020204" pitchFamily="34" charset="0"/>
              <a:ea typeface="Arial" panose="020B0604020202020204" pitchFamily="34" charset="0"/>
            </a:endParaRPr>
          </a:p>
          <a:p>
            <a:r>
              <a:rPr lang="en-GB" dirty="0">
                <a:solidFill>
                  <a:srgbClr val="000000"/>
                </a:solidFill>
                <a:latin typeface="Arial" panose="020B0604020202020204" pitchFamily="34" charset="0"/>
                <a:ea typeface="Arial" panose="020B0604020202020204" pitchFamily="34" charset="0"/>
              </a:rPr>
              <a:t>This O</a:t>
            </a:r>
            <a:r>
              <a:rPr lang="en-GB" sz="1800" dirty="0">
                <a:solidFill>
                  <a:srgbClr val="000000"/>
                </a:solidFill>
                <a:effectLst/>
                <a:latin typeface="Arial" panose="020B0604020202020204" pitchFamily="34" charset="0"/>
                <a:ea typeface="Arial" panose="020B0604020202020204" pitchFamily="34" charset="0"/>
              </a:rPr>
              <a:t>utlines the need for adequate systems to be in place to prevent damage to the environment from </a:t>
            </a:r>
          </a:p>
          <a:p>
            <a:r>
              <a:rPr lang="en-GB" sz="1800" dirty="0">
                <a:solidFill>
                  <a:srgbClr val="000000"/>
                </a:solidFill>
                <a:effectLst/>
                <a:latin typeface="Arial" panose="020B0604020202020204" pitchFamily="34" charset="0"/>
                <a:ea typeface="Arial" panose="020B0604020202020204" pitchFamily="34" charset="0"/>
              </a:rPr>
              <a:t>Waste-water,</a:t>
            </a:r>
            <a:endParaRPr lang="en-GB" dirty="0"/>
          </a:p>
        </p:txBody>
      </p:sp>
      <p:sp>
        <p:nvSpPr>
          <p:cNvPr id="5" name="TextBox 4">
            <a:extLst>
              <a:ext uri="{FF2B5EF4-FFF2-40B4-BE49-F238E27FC236}">
                <a16:creationId xmlns:a16="http://schemas.microsoft.com/office/drawing/2014/main" id="{D5CC51C9-7E5C-53A7-B9F6-6154D6F4205B}"/>
              </a:ext>
            </a:extLst>
          </p:cNvPr>
          <p:cNvSpPr txBox="1"/>
          <p:nvPr/>
        </p:nvSpPr>
        <p:spPr>
          <a:xfrm>
            <a:off x="433136" y="2888737"/>
            <a:ext cx="11261559" cy="2215991"/>
          </a:xfrm>
          <a:prstGeom prst="rect">
            <a:avLst/>
          </a:prstGeom>
          <a:noFill/>
        </p:spPr>
        <p:txBody>
          <a:bodyPr wrap="square">
            <a:spAutoFit/>
          </a:bodyPr>
          <a:lstStyle/>
          <a:p>
            <a:pPr marL="342900" indent="-342900">
              <a:buFont typeface="Arial" panose="020B0604020202020204" pitchFamily="34" charset="0"/>
              <a:buChar char="•"/>
            </a:pPr>
            <a:r>
              <a:rPr lang="en-GB" sz="2400" b="1" dirty="0">
                <a:solidFill>
                  <a:srgbClr val="000000"/>
                </a:solidFill>
                <a:effectLst/>
                <a:latin typeface="Arial" panose="020B0604020202020204" pitchFamily="34" charset="0"/>
                <a:ea typeface="Arial" panose="020B0604020202020204" pitchFamily="34" charset="0"/>
              </a:rPr>
              <a:t>The (EU) Water Framework Directive (2000):</a:t>
            </a:r>
          </a:p>
          <a:p>
            <a:endParaRPr lang="en-GB" sz="2400" b="1" dirty="0">
              <a:solidFill>
                <a:srgbClr val="000000"/>
              </a:solidFill>
              <a:latin typeface="Arial" panose="020B0604020202020204" pitchFamily="34" charset="0"/>
              <a:ea typeface="Arial" panose="020B0604020202020204" pitchFamily="34" charset="0"/>
            </a:endParaRPr>
          </a:p>
          <a:p>
            <a:r>
              <a:rPr lang="en-GB" dirty="0">
                <a:solidFill>
                  <a:srgbClr val="000000"/>
                </a:solidFill>
                <a:latin typeface="Arial" panose="020B0604020202020204" pitchFamily="34" charset="0"/>
                <a:ea typeface="Arial" panose="020B0604020202020204" pitchFamily="34" charset="0"/>
              </a:rPr>
              <a:t>Is followed in the UK with the Water Environment (Water Framework Directive) Regulations (2017)</a:t>
            </a:r>
          </a:p>
          <a:p>
            <a:endParaRPr lang="en-GB" dirty="0">
              <a:solidFill>
                <a:srgbClr val="000000"/>
              </a:solidFill>
              <a:latin typeface="Arial" panose="020B0604020202020204" pitchFamily="34" charset="0"/>
              <a:ea typeface="Arial" panose="020B0604020202020204" pitchFamily="34" charset="0"/>
            </a:endParaRPr>
          </a:p>
          <a:p>
            <a:r>
              <a:rPr lang="en-GB" dirty="0">
                <a:solidFill>
                  <a:srgbClr val="000000"/>
                </a:solidFill>
                <a:latin typeface="Arial" panose="020B0604020202020204" pitchFamily="34" charset="0"/>
                <a:ea typeface="Arial" panose="020B0604020202020204" pitchFamily="34" charset="0"/>
              </a:rPr>
              <a:t>This R</a:t>
            </a:r>
            <a:r>
              <a:rPr lang="en-GB" sz="1800" dirty="0">
                <a:solidFill>
                  <a:srgbClr val="000000"/>
                </a:solidFill>
                <a:effectLst/>
                <a:latin typeface="Arial" panose="020B0604020202020204" pitchFamily="34" charset="0"/>
                <a:ea typeface="Arial" panose="020B0604020202020204" pitchFamily="34" charset="0"/>
              </a:rPr>
              <a:t>equires protection and enhancement of water-bodies, and specifically states that while sewer overflows are permitted in exceptional circumstances, it is only to occur </a:t>
            </a:r>
            <a:r>
              <a:rPr lang="en-GB" sz="1800" b="1" dirty="0">
                <a:solidFill>
                  <a:srgbClr val="000000"/>
                </a:solidFill>
                <a:effectLst/>
                <a:latin typeface="Arial" panose="020B0604020202020204" pitchFamily="34" charset="0"/>
                <a:ea typeface="Arial" panose="020B0604020202020204" pitchFamily="34" charset="0"/>
              </a:rPr>
              <a:t>in</a:t>
            </a:r>
            <a:r>
              <a:rPr lang="en-GB" sz="1800" dirty="0">
                <a:solidFill>
                  <a:srgbClr val="000000"/>
                </a:solidFill>
                <a:effectLst/>
                <a:latin typeface="Arial" panose="020B0604020202020204" pitchFamily="34" charset="0"/>
                <a:ea typeface="Arial" panose="020B0604020202020204" pitchFamily="34" charset="0"/>
              </a:rPr>
              <a:t> those exceptional circumstances, </a:t>
            </a:r>
            <a:r>
              <a:rPr lang="en-GB" sz="1800" b="1" dirty="0">
                <a:solidFill>
                  <a:srgbClr val="000000"/>
                </a:solidFill>
                <a:effectLst/>
                <a:latin typeface="Arial" panose="020B0604020202020204" pitchFamily="34" charset="0"/>
                <a:ea typeface="Arial" panose="020B0604020202020204" pitchFamily="34" charset="0"/>
              </a:rPr>
              <a:t>not </a:t>
            </a:r>
            <a:r>
              <a:rPr lang="en-GB" sz="1800" dirty="0">
                <a:solidFill>
                  <a:srgbClr val="000000"/>
                </a:solidFill>
                <a:effectLst/>
                <a:latin typeface="Arial" panose="020B0604020202020204" pitchFamily="34" charset="0"/>
                <a:ea typeface="Arial" panose="020B0604020202020204" pitchFamily="34" charset="0"/>
              </a:rPr>
              <a:t>routinely. </a:t>
            </a:r>
            <a:endParaRPr lang="en-GB" dirty="0"/>
          </a:p>
        </p:txBody>
      </p:sp>
    </p:spTree>
    <p:extLst>
      <p:ext uri="{BB962C8B-B14F-4D97-AF65-F5344CB8AC3E}">
        <p14:creationId xmlns:p14="http://schemas.microsoft.com/office/powerpoint/2010/main" val="2604038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81608D-9910-6CCE-18C7-61D576B8A8D1}"/>
              </a:ext>
            </a:extLst>
          </p:cNvPr>
          <p:cNvSpPr txBox="1"/>
          <p:nvPr/>
        </p:nvSpPr>
        <p:spPr>
          <a:xfrm>
            <a:off x="1242867" y="2100895"/>
            <a:ext cx="6928543" cy="3964099"/>
          </a:xfrm>
          <a:prstGeom prst="rect">
            <a:avLst/>
          </a:prstGeom>
          <a:noFill/>
        </p:spPr>
        <p:txBody>
          <a:bodyPr wrap="square">
            <a:spAutoFit/>
          </a:bodyPr>
          <a:lstStyle/>
          <a:p>
            <a:pPr marL="716915" marR="9525" indent="-726440">
              <a:lnSpc>
                <a:spcPct val="104000"/>
              </a:lnSpc>
              <a:spcAft>
                <a:spcPts val="550"/>
              </a:spcAft>
            </a:pPr>
            <a:r>
              <a:rPr lang="en-GB" sz="1400" kern="100" dirty="0">
                <a:solidFill>
                  <a:srgbClr val="231F20"/>
                </a:solidFill>
                <a:effectLst/>
                <a:latin typeface="Arial" panose="020B0604020202020204" pitchFamily="34" charset="0"/>
                <a:ea typeface="Arial" panose="020B0604020202020204" pitchFamily="34" charset="0"/>
              </a:rPr>
              <a:t>a.    </a:t>
            </a:r>
            <a:r>
              <a:rPr lang="en-GB" sz="2000" kern="100" dirty="0">
                <a:solidFill>
                  <a:srgbClr val="231F20"/>
                </a:solidFill>
                <a:effectLst/>
                <a:latin typeface="Arial" panose="020B0604020202020204" pitchFamily="34" charset="0"/>
                <a:ea typeface="Arial" panose="020B0604020202020204" pitchFamily="34" charset="0"/>
              </a:rPr>
              <a:t>air quality and odour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ecology (river and land-based ecology)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historic environment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land quality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noise and vibration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socio-economics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townscape and visual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transport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water resources (surface water and ground water) </a:t>
            </a:r>
          </a:p>
          <a:p>
            <a:pPr marL="342900" marR="9525" lvl="0" indent="-342900" fontAlgn="base">
              <a:lnSpc>
                <a:spcPct val="104000"/>
              </a:lnSpc>
              <a:spcAft>
                <a:spcPts val="550"/>
              </a:spcAft>
              <a:buClr>
                <a:srgbClr val="231F20"/>
              </a:buClr>
              <a:buSzPts val="1200"/>
              <a:buFont typeface="+mj-lt"/>
              <a:buAutoNum type="alphaLcPeriod" startAt="2"/>
            </a:pPr>
            <a:r>
              <a:rPr lang="en-GB" sz="2000" u="none" strike="noStrike" kern="100" dirty="0">
                <a:solidFill>
                  <a:srgbClr val="231F2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flood risk. </a:t>
            </a:r>
          </a:p>
        </p:txBody>
      </p:sp>
      <p:sp>
        <p:nvSpPr>
          <p:cNvPr id="5" name="TextBox 4">
            <a:extLst>
              <a:ext uri="{FF2B5EF4-FFF2-40B4-BE49-F238E27FC236}">
                <a16:creationId xmlns:a16="http://schemas.microsoft.com/office/drawing/2014/main" id="{65427390-392E-FA5F-94F7-11FC3F538630}"/>
              </a:ext>
            </a:extLst>
          </p:cNvPr>
          <p:cNvSpPr txBox="1"/>
          <p:nvPr/>
        </p:nvSpPr>
        <p:spPr>
          <a:xfrm>
            <a:off x="1052683" y="650426"/>
            <a:ext cx="7864893" cy="840999"/>
          </a:xfrm>
          <a:prstGeom prst="rect">
            <a:avLst/>
          </a:prstGeom>
          <a:noFill/>
        </p:spPr>
        <p:txBody>
          <a:bodyPr wrap="square">
            <a:spAutoFit/>
          </a:bodyPr>
          <a:lstStyle/>
          <a:p>
            <a:pPr marL="6350" indent="-6350">
              <a:lnSpc>
                <a:spcPct val="105000"/>
              </a:lnSpc>
              <a:spcAft>
                <a:spcPts val="1060"/>
              </a:spcAft>
              <a:tabLst>
                <a:tab pos="1121410" algn="ctr"/>
              </a:tabLst>
            </a:pPr>
            <a:r>
              <a:rPr lang="en-GB" sz="2400" b="1" kern="100" dirty="0">
                <a:solidFill>
                  <a:srgbClr val="0061AB"/>
                </a:solidFill>
                <a:effectLst/>
                <a:latin typeface="Arial" panose="020B0604020202020204" pitchFamily="34" charset="0"/>
                <a:ea typeface="Arial" panose="020B0604020202020204" pitchFamily="34" charset="0"/>
              </a:rPr>
              <a:t>THAMES WATER ENVIRONMENTAL STATEMENT SCOPING LIST  -  March 2011 </a:t>
            </a:r>
          </a:p>
        </p:txBody>
      </p:sp>
    </p:spTree>
    <p:extLst>
      <p:ext uri="{BB962C8B-B14F-4D97-AF65-F5344CB8AC3E}">
        <p14:creationId xmlns:p14="http://schemas.microsoft.com/office/powerpoint/2010/main" val="3353833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684A25-94D1-84BF-96CD-65FD091CE447}"/>
              </a:ext>
            </a:extLst>
          </p:cNvPr>
          <p:cNvSpPr txBox="1"/>
          <p:nvPr/>
        </p:nvSpPr>
        <p:spPr>
          <a:xfrm>
            <a:off x="769329" y="1034530"/>
            <a:ext cx="10211784" cy="4088492"/>
          </a:xfrm>
          <a:prstGeom prst="rect">
            <a:avLst/>
          </a:prstGeom>
          <a:noFill/>
        </p:spPr>
        <p:txBody>
          <a:bodyPr wrap="square">
            <a:spAutoFit/>
          </a:bodyPr>
          <a:lstStyle/>
          <a:p>
            <a:pPr marL="6350" indent="-6350">
              <a:lnSpc>
                <a:spcPct val="105000"/>
              </a:lnSpc>
              <a:spcAft>
                <a:spcPts val="1060"/>
              </a:spcAft>
              <a:tabLst>
                <a:tab pos="1742440" algn="ctr"/>
              </a:tabLst>
            </a:pPr>
            <a:r>
              <a:rPr lang="en-GB" sz="2400" b="1" kern="100" dirty="0">
                <a:solidFill>
                  <a:srgbClr val="0061AB"/>
                </a:solidFill>
                <a:effectLst/>
                <a:latin typeface="Arial" panose="020B0604020202020204" pitchFamily="34" charset="0"/>
                <a:ea typeface="Arial" panose="020B0604020202020204" pitchFamily="34" charset="0"/>
              </a:rPr>
              <a:t>Air quality and odour </a:t>
            </a:r>
          </a:p>
          <a:p>
            <a:pPr marL="6350" indent="-6350">
              <a:lnSpc>
                <a:spcPct val="105000"/>
              </a:lnSpc>
              <a:spcAft>
                <a:spcPts val="1060"/>
              </a:spcAft>
              <a:tabLst>
                <a:tab pos="1742440" algn="ctr"/>
              </a:tabLst>
            </a:pPr>
            <a:endParaRPr lang="en-GB" sz="2400" b="1" kern="100" dirty="0">
              <a:solidFill>
                <a:srgbClr val="0061AB"/>
              </a:solidFill>
              <a:latin typeface="Arial" panose="020B0604020202020204" pitchFamily="34" charset="0"/>
              <a:ea typeface="Arial" panose="020B0604020202020204" pitchFamily="34" charset="0"/>
            </a:endParaRPr>
          </a:p>
          <a:p>
            <a:pPr marL="726440" indent="-726440">
              <a:lnSpc>
                <a:spcPct val="104000"/>
              </a:lnSpc>
              <a:spcAft>
                <a:spcPts val="45"/>
              </a:spcAft>
              <a:buFont typeface="Arial" panose="020B0604020202020204" pitchFamily="34" charset="0"/>
              <a:buChar char="•"/>
              <a:tabLst>
                <a:tab pos="3038475" algn="ctr"/>
              </a:tabLst>
            </a:pPr>
            <a:r>
              <a:rPr lang="en-GB" sz="1800" kern="100" dirty="0">
                <a:solidFill>
                  <a:srgbClr val="231F20"/>
                </a:solidFill>
                <a:effectLst/>
                <a:latin typeface="Arial" panose="020B0604020202020204" pitchFamily="34" charset="0"/>
                <a:ea typeface="Arial" panose="020B0604020202020204" pitchFamily="34" charset="0"/>
              </a:rPr>
              <a:t>Increases in vehicle emissions as a result of constructing the project, through construction traffic, has the potential to affect air quality at a borough and city-wide level.   </a:t>
            </a:r>
          </a:p>
          <a:p>
            <a:pPr>
              <a:lnSpc>
                <a:spcPct val="104000"/>
              </a:lnSpc>
              <a:spcAft>
                <a:spcPts val="45"/>
              </a:spcAft>
              <a:tabLst>
                <a:tab pos="3038475" algn="ctr"/>
              </a:tabLst>
            </a:pPr>
            <a:r>
              <a:rPr lang="en-GB" kern="100" dirty="0">
                <a:solidFill>
                  <a:srgbClr val="231F20"/>
                </a:solidFill>
                <a:latin typeface="Arial" panose="020B0604020202020204" pitchFamily="34" charset="0"/>
                <a:ea typeface="Arial" panose="020B0604020202020204" pitchFamily="34" charset="0"/>
              </a:rPr>
              <a:t>            A </a:t>
            </a:r>
            <a:r>
              <a:rPr lang="en-GB" sz="1800" kern="100" dirty="0">
                <a:solidFill>
                  <a:srgbClr val="231F20"/>
                </a:solidFill>
                <a:effectLst/>
                <a:latin typeface="Arial" panose="020B0604020202020204" pitchFamily="34" charset="0"/>
                <a:ea typeface="Arial" panose="020B0604020202020204" pitchFamily="34" charset="0"/>
              </a:rPr>
              <a:t>project-wide air quality assessment has been undertaken. </a:t>
            </a:r>
          </a:p>
          <a:p>
            <a:pPr>
              <a:lnSpc>
                <a:spcPct val="104000"/>
              </a:lnSpc>
              <a:spcAft>
                <a:spcPts val="45"/>
              </a:spcAft>
              <a:tabLst>
                <a:tab pos="3038475" algn="ctr"/>
              </a:tabLst>
            </a:pPr>
            <a:r>
              <a:rPr lang="en-GB" sz="1800" kern="100" dirty="0">
                <a:solidFill>
                  <a:srgbClr val="231F20"/>
                </a:solidFill>
                <a:effectLst/>
                <a:latin typeface="Arial" panose="020B0604020202020204" pitchFamily="34" charset="0"/>
                <a:ea typeface="Arial" panose="020B0604020202020204" pitchFamily="34" charset="0"/>
              </a:rPr>
              <a:t>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There are not likely to be any significant project-wide effects from river barges, construction plant or construction dust as these would be confined to the immediate vicinity of the Thames Tideway Tunnel sites.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Based on computer modelling, it is predicted that pollutants associated with the Thames Tideway Tunnel construction traffic would not result in a likely significant effect on nearby sensitive properties. </a:t>
            </a:r>
          </a:p>
        </p:txBody>
      </p:sp>
    </p:spTree>
    <p:extLst>
      <p:ext uri="{BB962C8B-B14F-4D97-AF65-F5344CB8AC3E}">
        <p14:creationId xmlns:p14="http://schemas.microsoft.com/office/powerpoint/2010/main" val="1243299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9F7B0C-C71A-F092-CB8D-4A564C729F7E}"/>
              </a:ext>
            </a:extLst>
          </p:cNvPr>
          <p:cNvSpPr txBox="1"/>
          <p:nvPr/>
        </p:nvSpPr>
        <p:spPr>
          <a:xfrm>
            <a:off x="294968" y="237357"/>
            <a:ext cx="11176596" cy="5394747"/>
          </a:xfrm>
          <a:prstGeom prst="rect">
            <a:avLst/>
          </a:prstGeom>
          <a:noFill/>
        </p:spPr>
        <p:txBody>
          <a:bodyPr wrap="square">
            <a:spAutoFit/>
          </a:bodyPr>
          <a:lstStyle/>
          <a:p>
            <a:pPr marL="6350" indent="-6350">
              <a:lnSpc>
                <a:spcPct val="105000"/>
              </a:lnSpc>
              <a:spcAft>
                <a:spcPts val="1060"/>
              </a:spcAft>
              <a:tabLst>
                <a:tab pos="1769745" algn="ctr"/>
              </a:tabLst>
            </a:pPr>
            <a:r>
              <a:rPr lang="en-GB" sz="2400" b="1" kern="100" dirty="0">
                <a:solidFill>
                  <a:srgbClr val="0061AB"/>
                </a:solidFill>
                <a:effectLst/>
                <a:latin typeface="Arial" panose="020B0604020202020204" pitchFamily="34" charset="0"/>
                <a:ea typeface="Arial" panose="020B0604020202020204" pitchFamily="34" charset="0"/>
              </a:rPr>
              <a:t>Ecology – river based </a:t>
            </a:r>
          </a:p>
          <a:p>
            <a:pPr marL="6350" indent="-6350">
              <a:lnSpc>
                <a:spcPct val="105000"/>
              </a:lnSpc>
              <a:spcAft>
                <a:spcPts val="1060"/>
              </a:spcAft>
              <a:tabLst>
                <a:tab pos="1769745" algn="ctr"/>
              </a:tabLst>
            </a:pPr>
            <a:endParaRPr lang="en-GB" sz="2400" b="1" kern="100" dirty="0">
              <a:solidFill>
                <a:srgbClr val="0061AB"/>
              </a:solidFill>
              <a:effectLst/>
              <a:latin typeface="Arial" panose="020B0604020202020204" pitchFamily="34" charset="0"/>
              <a:ea typeface="Arial" panose="020B0604020202020204" pitchFamily="34" charset="0"/>
            </a:endParaRPr>
          </a:p>
          <a:p>
            <a:pPr marL="716915" marR="9525" indent="-726440" algn="just">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river is a dynamic environment due to tides which carry water, and any pollution from combined sewer overflows, upstream and downstream twice a day.  Therefore, the project could affect river-based ecology.</a:t>
            </a:r>
          </a:p>
          <a:p>
            <a:pPr marL="716915" marR="9525" indent="-726440" algn="just">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There would be construction activity in the river at several project sites. However, with construction controls in place, such as measures to prevent oil or other polluting substances entering the river, effects are not predicted to be significant.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operational project would deliver significant benefits to river-based ecology, when the interception of each of the combined sewer overflows would result in reduced discharges of untreated sewage into the tidal Thames.</a:t>
            </a:r>
          </a:p>
          <a:p>
            <a:pPr marL="716915" marR="9525" indent="-726440" algn="just">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There would also be permanent structures in the river at several project sites.  The design of these structures would incorporate beneficial features where possible, for example to allow habitats to develop, and they would be shaped to allow easy movement of fish past them.  However, these operational structures would, in total, lead to an overall loss of river foreshore of approximately 1.2 hectare, which would have significant adverse effects on habitats and fish populations. </a:t>
            </a:r>
          </a:p>
        </p:txBody>
      </p:sp>
    </p:spTree>
    <p:extLst>
      <p:ext uri="{BB962C8B-B14F-4D97-AF65-F5344CB8AC3E}">
        <p14:creationId xmlns:p14="http://schemas.microsoft.com/office/powerpoint/2010/main" val="3675169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045E07-6085-1C3C-EC83-7A96C1B6B670}"/>
              </a:ext>
            </a:extLst>
          </p:cNvPr>
          <p:cNvSpPr txBox="1"/>
          <p:nvPr/>
        </p:nvSpPr>
        <p:spPr>
          <a:xfrm>
            <a:off x="550247" y="397591"/>
            <a:ext cx="10987818" cy="4376583"/>
          </a:xfrm>
          <a:prstGeom prst="rect">
            <a:avLst/>
          </a:prstGeom>
          <a:noFill/>
        </p:spPr>
        <p:txBody>
          <a:bodyPr wrap="square">
            <a:spAutoFit/>
          </a:bodyPr>
          <a:lstStyle/>
          <a:p>
            <a:pPr marL="6350" indent="-6350">
              <a:lnSpc>
                <a:spcPct val="105000"/>
              </a:lnSpc>
              <a:spcAft>
                <a:spcPts val="1060"/>
              </a:spcAft>
              <a:tabLst>
                <a:tab pos="1736725" algn="ctr"/>
              </a:tabLst>
            </a:pPr>
            <a:r>
              <a:rPr lang="en-GB" sz="2400" b="1" kern="100" dirty="0">
                <a:solidFill>
                  <a:srgbClr val="0061AB"/>
                </a:solidFill>
                <a:effectLst/>
                <a:latin typeface="Arial" panose="020B0604020202020204" pitchFamily="34" charset="0"/>
                <a:ea typeface="Arial" panose="020B0604020202020204" pitchFamily="34" charset="0"/>
              </a:rPr>
              <a:t>Historic environment </a:t>
            </a:r>
          </a:p>
          <a:p>
            <a:pPr marL="6350" indent="-6350">
              <a:lnSpc>
                <a:spcPct val="105000"/>
              </a:lnSpc>
              <a:spcAft>
                <a:spcPts val="1060"/>
              </a:spcAft>
              <a:tabLst>
                <a:tab pos="1736725" algn="ctr"/>
              </a:tabLst>
            </a:pPr>
            <a:endParaRPr lang="en-GB" sz="2400" b="1" kern="100" dirty="0">
              <a:solidFill>
                <a:srgbClr val="0061AB"/>
              </a:solidFill>
              <a:effectLst/>
              <a:latin typeface="Arial" panose="020B0604020202020204" pitchFamily="34" charset="0"/>
              <a:ea typeface="Arial" panose="020B0604020202020204" pitchFamily="34" charset="0"/>
            </a:endParaRP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Project-wide effects on the historic environment could arise from ground movement resulting from tunnelling.  As is the case for tunnel construction generally, some settlement of the ground surface is likely to occur, as soil and rock is removed from below ground.  This could cause damage to built structures, for example cracking of masonry.  There could also be ground movement due to deep construction works such as shaft construction at the Thames Tideway Tunnel sites themselves.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With a range of construction controls in place, it is not expected that ground movement would give rise to significant adverse effects on any designated historic assets, including listed buildings, bridges, viaducts or stretches of the river wall.  Controls would include monitoring, establishing limits of acceptable ground movement and procedures for repair of any listed structures damaged as a result of ground movement.  This might include repair of hairline cracks in brick work, or repair of internal features where cracking may occur. </a:t>
            </a:r>
          </a:p>
        </p:txBody>
      </p:sp>
    </p:spTree>
    <p:extLst>
      <p:ext uri="{BB962C8B-B14F-4D97-AF65-F5344CB8AC3E}">
        <p14:creationId xmlns:p14="http://schemas.microsoft.com/office/powerpoint/2010/main" val="2904834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0E2982-5EA4-D631-C84D-2CC2EE7FEB3A}"/>
              </a:ext>
            </a:extLst>
          </p:cNvPr>
          <p:cNvSpPr txBox="1"/>
          <p:nvPr/>
        </p:nvSpPr>
        <p:spPr>
          <a:xfrm>
            <a:off x="432261" y="349134"/>
            <a:ext cx="10873047" cy="5077031"/>
          </a:xfrm>
          <a:prstGeom prst="rect">
            <a:avLst/>
          </a:prstGeom>
          <a:noFill/>
        </p:spPr>
        <p:txBody>
          <a:bodyPr wrap="square">
            <a:spAutoFit/>
          </a:bodyPr>
          <a:lstStyle/>
          <a:p>
            <a:pPr marL="6350" indent="-6350">
              <a:lnSpc>
                <a:spcPct val="105000"/>
              </a:lnSpc>
              <a:spcAft>
                <a:spcPts val="1060"/>
              </a:spcAft>
              <a:tabLst>
                <a:tab pos="1663700" algn="ctr"/>
              </a:tabLst>
            </a:pPr>
            <a:r>
              <a:rPr lang="en-GB" sz="2400" b="1" kern="100" dirty="0">
                <a:solidFill>
                  <a:srgbClr val="0061AB"/>
                </a:solidFill>
                <a:effectLst/>
                <a:latin typeface="Arial" panose="020B0604020202020204" pitchFamily="34" charset="0"/>
                <a:ea typeface="Arial" panose="020B0604020202020204" pitchFamily="34" charset="0"/>
              </a:rPr>
              <a:t>Noise and vibration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Noise and vibration effects are relatively localised around a fixed source.  Given the separation of the sites, it is not anticipated that there would be project-wide effects resulting from the summation of noise or vibration effects from individual sites.</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Ground-</a:t>
            </a:r>
            <a:r>
              <a:rPr lang="en-GB" sz="1800" kern="100" dirty="0" err="1">
                <a:solidFill>
                  <a:srgbClr val="231F20"/>
                </a:solidFill>
                <a:effectLst/>
                <a:latin typeface="Arial" panose="020B0604020202020204" pitchFamily="34" charset="0"/>
                <a:ea typeface="Arial" panose="020B0604020202020204" pitchFamily="34" charset="0"/>
              </a:rPr>
              <a:t>bourne</a:t>
            </a:r>
            <a:r>
              <a:rPr lang="en-GB" sz="1800" kern="100" dirty="0">
                <a:solidFill>
                  <a:srgbClr val="231F20"/>
                </a:solidFill>
                <a:effectLst/>
                <a:latin typeface="Arial" panose="020B0604020202020204" pitchFamily="34" charset="0"/>
                <a:ea typeface="Arial" panose="020B0604020202020204" pitchFamily="34" charset="0"/>
              </a:rPr>
              <a:t> noise and vibration from the construction of the main tunnel has been assessed.  The construction processes considered include both the operation of the tunnel boring machines and the temporary construction railway providing materials and equipment to the tunnel face.</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No significant adverse project-wide effects have been identified at residential and non-residential properties as the short duration of impacts would be insufficient to cause sustained disturbance to building occupants. However, significant adverse project-wide effects have been identified at certain very vibration sensitive receptors (identified as being very sensitive to vibration due to the sensitive equipment operated by these receptors). In some instances this conclusion is precautionary in the absence of further and more detailed information on these receptors.  It is anticipated however that where very vibration sensitive equipment is used, it is mitigated within the building.  Where significant adverse effects are identified, property owners may be eligible to apply to the </a:t>
            </a:r>
            <a:r>
              <a:rPr lang="en-GB" sz="1800" i="1" kern="100" dirty="0">
                <a:solidFill>
                  <a:srgbClr val="231F20"/>
                </a:solidFill>
                <a:effectLst/>
                <a:latin typeface="Arial" panose="020B0604020202020204" pitchFamily="34" charset="0"/>
                <a:ea typeface="Arial" panose="020B0604020202020204" pitchFamily="34" charset="0"/>
              </a:rPr>
              <a:t>Thames Tideway Tunnel compensation programme</a:t>
            </a:r>
            <a:r>
              <a:rPr lang="en-GB" sz="1800" kern="100" dirty="0">
                <a:solidFill>
                  <a:srgbClr val="231F20"/>
                </a:solidFill>
                <a:effectLst/>
                <a:latin typeface="Arial" panose="020B0604020202020204" pitchFamily="34" charset="0"/>
                <a:ea typeface="Arial" panose="020B0604020202020204" pitchFamily="34" charset="0"/>
              </a:rPr>
              <a:t>.</a:t>
            </a:r>
          </a:p>
        </p:txBody>
      </p:sp>
    </p:spTree>
    <p:extLst>
      <p:ext uri="{BB962C8B-B14F-4D97-AF65-F5344CB8AC3E}">
        <p14:creationId xmlns:p14="http://schemas.microsoft.com/office/powerpoint/2010/main" val="3998423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4BA30C-F428-7BA3-E7D3-CA973B5F0D2F}"/>
              </a:ext>
            </a:extLst>
          </p:cNvPr>
          <p:cNvSpPr txBox="1"/>
          <p:nvPr/>
        </p:nvSpPr>
        <p:spPr>
          <a:xfrm>
            <a:off x="619432" y="609766"/>
            <a:ext cx="10511310" cy="3636573"/>
          </a:xfrm>
          <a:prstGeom prst="rect">
            <a:avLst/>
          </a:prstGeom>
          <a:noFill/>
        </p:spPr>
        <p:txBody>
          <a:bodyPr wrap="square">
            <a:spAutoFit/>
          </a:bodyPr>
          <a:lstStyle/>
          <a:p>
            <a:pPr marL="6350" indent="-6350">
              <a:lnSpc>
                <a:spcPct val="105000"/>
              </a:lnSpc>
              <a:spcAft>
                <a:spcPts val="1060"/>
              </a:spcAft>
              <a:tabLst>
                <a:tab pos="1504950" algn="ctr"/>
              </a:tabLst>
            </a:pPr>
            <a:r>
              <a:rPr lang="en-GB" sz="2400" b="1" kern="100" dirty="0">
                <a:solidFill>
                  <a:srgbClr val="0061AB"/>
                </a:solidFill>
                <a:effectLst/>
                <a:latin typeface="Arial" panose="020B0604020202020204" pitchFamily="34" charset="0"/>
                <a:ea typeface="Arial" panose="020B0604020202020204" pitchFamily="34" charset="0"/>
              </a:rPr>
              <a:t>Socio-economic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potential of the project to affect employment opportunities is considered to be of both borough-wide and city-wide significance. Therefore, a project-wide socio-economic assessment has been undertaken considering both contexts.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Significant beneficial project-wide effects are predicted during the construction of the project.  It is expected to directly create over 4,000 jobs at the peak of the construction phase and a further 5,000 jobs indirectly. The project would therefore act as a stimulus for London’s wider economy as well as communities along the length of the tunnel route.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Once operational, there would be significant long-term beneficial project wide effects on London’s economy and community resulting from the improved recreational opportunities made possible from the river being cleaner and healthier.   </a:t>
            </a:r>
          </a:p>
        </p:txBody>
      </p:sp>
    </p:spTree>
    <p:extLst>
      <p:ext uri="{BB962C8B-B14F-4D97-AF65-F5344CB8AC3E}">
        <p14:creationId xmlns:p14="http://schemas.microsoft.com/office/powerpoint/2010/main" val="3040883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31DCC0-8B22-BBA9-22A3-0F147FA30CE1}"/>
              </a:ext>
            </a:extLst>
          </p:cNvPr>
          <p:cNvSpPr txBox="1"/>
          <p:nvPr/>
        </p:nvSpPr>
        <p:spPr>
          <a:xfrm>
            <a:off x="221226" y="0"/>
            <a:ext cx="11749548" cy="6671378"/>
          </a:xfrm>
          <a:prstGeom prst="rect">
            <a:avLst/>
          </a:prstGeom>
          <a:noFill/>
        </p:spPr>
        <p:txBody>
          <a:bodyPr wrap="square">
            <a:spAutoFit/>
          </a:bodyPr>
          <a:lstStyle/>
          <a:p>
            <a:pPr marL="6350" indent="-6350">
              <a:lnSpc>
                <a:spcPct val="105000"/>
              </a:lnSpc>
              <a:spcAft>
                <a:spcPts val="1060"/>
              </a:spcAft>
              <a:tabLst>
                <a:tab pos="1194435" algn="ctr"/>
              </a:tabLst>
            </a:pPr>
            <a:r>
              <a:rPr lang="en-GB" sz="2400" b="1" kern="100" dirty="0">
                <a:solidFill>
                  <a:srgbClr val="0061AB"/>
                </a:solidFill>
                <a:effectLst/>
                <a:latin typeface="Arial" panose="020B0604020202020204" pitchFamily="34" charset="0"/>
                <a:ea typeface="Arial" panose="020B0604020202020204" pitchFamily="34" charset="0"/>
              </a:rPr>
              <a:t>Transport </a:t>
            </a:r>
          </a:p>
          <a:p>
            <a:pPr marL="726440" indent="-726440">
              <a:lnSpc>
                <a:spcPct val="104000"/>
              </a:lnSpc>
              <a:spcAft>
                <a:spcPts val="45"/>
              </a:spcAft>
              <a:buFont typeface="Arial" panose="020B0604020202020204" pitchFamily="34" charset="0"/>
              <a:buChar char="•"/>
              <a:tabLst>
                <a:tab pos="3079750" algn="ctr"/>
              </a:tabLst>
            </a:pPr>
            <a:r>
              <a:rPr lang="en-GB" sz="1800" kern="100" dirty="0">
                <a:solidFill>
                  <a:srgbClr val="231F20"/>
                </a:solidFill>
                <a:effectLst/>
                <a:latin typeface="Arial" panose="020B0604020202020204" pitchFamily="34" charset="0"/>
                <a:ea typeface="Arial" panose="020B0604020202020204" pitchFamily="34" charset="0"/>
              </a:rPr>
              <a:t>The project-wide transport assessment considers impacts to London’s transport network at both a borough-wide and city-wide level from the combined construction worker and vehicle/barge movements from all Thames Tideway Tunnel project sites.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During construction, the number of heavy goods vehicle movements associated with the project would be small in relation to existing London wide traffic levels.  Construction vehicle routes to all of the sites would utilise the Transport for London road network as far as possible, in order to limit the amount of construction traffic needing to use local roads other than for direct access to the sites.  For this reason, construction traffic is not expected to have a significant effect on London’s road network.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All of the project sites are close to public transport links meaning that construction workers would not need to drive to the sites.  The number of construction workers using the public transport network would be relatively small in the context of existing London wide public transport usage and therefore there would be no significant effect on the wider public transport network.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effect on river navigation patterns varies along the length of the River Thames due to the variation in the number of Thames Tideway Tunnel barge movements along the river. Due to the low number of barges upstream of the </a:t>
            </a:r>
            <a:r>
              <a:rPr lang="en-GB" sz="1800" kern="100" dirty="0" err="1">
                <a:solidFill>
                  <a:srgbClr val="231F20"/>
                </a:solidFill>
                <a:effectLst/>
                <a:latin typeface="Arial" panose="020B0604020202020204" pitchFamily="34" charset="0"/>
                <a:ea typeface="Arial" panose="020B0604020202020204" pitchFamily="34" charset="0"/>
              </a:rPr>
              <a:t>Kirtling</a:t>
            </a:r>
            <a:r>
              <a:rPr lang="en-GB" sz="1800" kern="100" dirty="0">
                <a:solidFill>
                  <a:srgbClr val="231F20"/>
                </a:solidFill>
                <a:effectLst/>
                <a:latin typeface="Arial" panose="020B0604020202020204" pitchFamily="34" charset="0"/>
                <a:ea typeface="Arial" panose="020B0604020202020204" pitchFamily="34" charset="0"/>
              </a:rPr>
              <a:t> Street site, effects would not be significant. However, as barge activity associated with the Thames Tideway Tunnel would be greater downstream, thereby leading to increased congestion on the river, this would lead to a significant adverse effect. </a:t>
            </a:r>
          </a:p>
          <a:p>
            <a:pPr marL="716915" marR="9525" indent="-726440">
              <a:lnSpc>
                <a:spcPct val="104000"/>
              </a:lnSpc>
              <a:spcAft>
                <a:spcPts val="1765"/>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Project-wide effects for transport once the Thames Tideway Tunnel is built and operational have not been assessed.  There would be very occasional vehicle trips to and from the sites for maintenance activities but these would not have a significant effect on the London wide transport networks. </a:t>
            </a:r>
          </a:p>
        </p:txBody>
      </p:sp>
    </p:spTree>
    <p:extLst>
      <p:ext uri="{BB962C8B-B14F-4D97-AF65-F5344CB8AC3E}">
        <p14:creationId xmlns:p14="http://schemas.microsoft.com/office/powerpoint/2010/main" val="36264036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849809-3891-317B-5507-400C374FEF18}"/>
              </a:ext>
            </a:extLst>
          </p:cNvPr>
          <p:cNvSpPr txBox="1"/>
          <p:nvPr/>
        </p:nvSpPr>
        <p:spPr>
          <a:xfrm>
            <a:off x="265471" y="301124"/>
            <a:ext cx="11926529" cy="6255751"/>
          </a:xfrm>
          <a:prstGeom prst="rect">
            <a:avLst/>
          </a:prstGeom>
          <a:noFill/>
        </p:spPr>
        <p:txBody>
          <a:bodyPr wrap="square">
            <a:spAutoFit/>
          </a:bodyPr>
          <a:lstStyle/>
          <a:p>
            <a:pPr marL="716915" marR="9525" indent="-726440">
              <a:lnSpc>
                <a:spcPct val="104000"/>
              </a:lnSpc>
              <a:spcAft>
                <a:spcPts val="550"/>
              </a:spcAft>
            </a:pPr>
            <a:r>
              <a:rPr lang="en-GB" sz="2400" b="1" kern="100" dirty="0">
                <a:solidFill>
                  <a:srgbClr val="0070C0"/>
                </a:solidFill>
                <a:effectLst/>
                <a:latin typeface="Arial" panose="020B0604020202020204" pitchFamily="34" charset="0"/>
                <a:ea typeface="Arial" panose="020B0604020202020204" pitchFamily="34" charset="0"/>
              </a:rPr>
              <a:t>Groundwater</a:t>
            </a:r>
            <a:r>
              <a:rPr lang="en-GB" sz="1800" kern="100" dirty="0">
                <a:solidFill>
                  <a:srgbClr val="231F20"/>
                </a:solidFill>
                <a:effectLst/>
                <a:latin typeface="Arial" panose="020B0604020202020204" pitchFamily="34" charset="0"/>
                <a:ea typeface="Arial" panose="020B0604020202020204" pitchFamily="34" charset="0"/>
              </a:rPr>
              <a:t> is water stored below the surface of the ground, in porous or fractured rocks known as aquifers. The construction of the project including tunnels, shafts and other underground structures, would lead to a requirement to remove water from the ground in a process known as dewatering to enable the new structures to be built.  The construction process could also lead to mixing between groundwaters of different quality whilst materials such as some grouts used in construction could also reduce groundwater quality.  In addition, when built, the new structures could effect the local flows of groundwater through the rock.  It is also possible that leakage into or out of the operational tunnels or shafts could lead to impacts on groundwater quality or levels.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As groundwater bodies, including the highly valued chalk aquifer under London, are often connected there is the potential for project impacts at several locations to affect the same groundwaters.  Since there is the potential for the construction and operation of the project to affect groundwater at the project-wide level, a groundwater project-wide assessment has been undertaken.    </a:t>
            </a:r>
          </a:p>
          <a:p>
            <a:pPr marL="285750" indent="-285750">
              <a:lnSpc>
                <a:spcPct val="122000"/>
              </a:lnSpc>
              <a:buFont typeface="Arial" panose="020B0604020202020204" pitchFamily="34" charset="0"/>
              <a:buChar char="•"/>
            </a:pPr>
            <a:r>
              <a:rPr lang="en-GB" sz="1800" dirty="0">
                <a:solidFill>
                  <a:srgbClr val="231F20"/>
                </a:solidFill>
                <a:effectLst/>
                <a:latin typeface="Arial" panose="020B0604020202020204" pitchFamily="34" charset="0"/>
                <a:ea typeface="Arial" panose="020B0604020202020204" pitchFamily="34" charset="0"/>
              </a:rPr>
              <a:t>The shafts and the tunnelling do not extend into the lower aquifer within the western area (the construction would be mainly in clay, which does not store usable water) and so no project-wide construction effects on groundwater resources are anticipated here.  Within the central and eastern part of the route, there would be several adverse effects on existing licensed abstractions (the locations where others pump out water for their own use) during construction but if the recommended mitigation, including changing pumping depths, is applied, the residual effects would not be significant.  No significant operational effects are predicted, as the tunnel would be designed to minimise leakage and leakage volumes </a:t>
            </a:r>
            <a:r>
              <a:rPr lang="en-GB" kern="100" dirty="0">
                <a:solidFill>
                  <a:srgbClr val="231F20"/>
                </a:solidFill>
                <a:effectLst/>
                <a:latin typeface="Arial" panose="020B0604020202020204" pitchFamily="34" charset="0"/>
                <a:ea typeface="Arial" panose="020B0604020202020204" pitchFamily="34" charset="0"/>
              </a:rPr>
              <a:t>would be small.</a:t>
            </a:r>
          </a:p>
        </p:txBody>
      </p:sp>
    </p:spTree>
    <p:extLst>
      <p:ext uri="{BB962C8B-B14F-4D97-AF65-F5344CB8AC3E}">
        <p14:creationId xmlns:p14="http://schemas.microsoft.com/office/powerpoint/2010/main" val="874719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4FE954-8203-F8F7-933D-245235A26E1C}"/>
              </a:ext>
            </a:extLst>
          </p:cNvPr>
          <p:cNvSpPr txBox="1"/>
          <p:nvPr/>
        </p:nvSpPr>
        <p:spPr>
          <a:xfrm>
            <a:off x="491612" y="784910"/>
            <a:ext cx="11208775" cy="5288179"/>
          </a:xfrm>
          <a:prstGeom prst="rect">
            <a:avLst/>
          </a:prstGeom>
          <a:noFill/>
        </p:spPr>
        <p:txBody>
          <a:bodyPr wrap="square">
            <a:spAutoFit/>
          </a:bodyPr>
          <a:lstStyle/>
          <a:p>
            <a:pPr marL="6350" indent="-6350">
              <a:lnSpc>
                <a:spcPct val="105000"/>
              </a:lnSpc>
              <a:spcAft>
                <a:spcPts val="1060"/>
              </a:spcAft>
              <a:tabLst>
                <a:tab pos="2284730" algn="ctr"/>
              </a:tabLst>
            </a:pPr>
            <a:r>
              <a:rPr lang="en-GB" sz="2400" b="1" kern="100" dirty="0">
                <a:solidFill>
                  <a:srgbClr val="0061AB"/>
                </a:solidFill>
                <a:effectLst/>
                <a:latin typeface="Arial" panose="020B0604020202020204" pitchFamily="34" charset="0"/>
                <a:ea typeface="Arial" panose="020B0604020202020204" pitchFamily="34" charset="0"/>
              </a:rPr>
              <a:t>Water resources – surface water </a:t>
            </a:r>
          </a:p>
          <a:p>
            <a:pPr marL="716915" marR="9525" indent="-726440" algn="just">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purpose of the project is to improve the water quality in the tidal Thames by substantially reducing the quantity of untreated sewage which is currently released to the river.  As the improvements accrue across the wider river, rather than arising in isolation at individual sites, the operational project-wide assessment of surface water is an important assessment.  The project-wide assessment also considers effects during construction, from possible impacts such as chemical leakage, pollutant and sediment release, for example from dredging, but no significant negative project-wide effects were identified. </a:t>
            </a:r>
          </a:p>
          <a:p>
            <a:pPr marL="726440" indent="-726440" algn="just">
              <a:lnSpc>
                <a:spcPct val="104000"/>
              </a:lnSpc>
              <a:spcAft>
                <a:spcPts val="45"/>
              </a:spcAft>
              <a:buFont typeface="Arial" panose="020B0604020202020204" pitchFamily="34" charset="0"/>
              <a:buChar char="•"/>
              <a:tabLst>
                <a:tab pos="3169285" algn="ctr"/>
              </a:tabLst>
            </a:pPr>
            <a:r>
              <a:rPr lang="en-GB" sz="1800" kern="100" dirty="0">
                <a:solidFill>
                  <a:srgbClr val="231F20"/>
                </a:solidFill>
                <a:effectLst/>
                <a:latin typeface="Arial" panose="020B0604020202020204" pitchFamily="34" charset="0"/>
                <a:ea typeface="Arial" panose="020B0604020202020204" pitchFamily="34" charset="0"/>
              </a:rPr>
              <a:t>The assessment concludes that the operation of the tunnel would have a significant positive project-wide effect on the water quality in the Thames Tideway, with modelling showing that discharges from the combined sewer overflows would be reduced by approximately 94%, in combination with the operation of the Lee Tunnel and the upgrade works to five sewage treatment works (</a:t>
            </a:r>
            <a:r>
              <a:rPr lang="en-GB" sz="1800" kern="100" dirty="0" err="1">
                <a:solidFill>
                  <a:srgbClr val="231F20"/>
                </a:solidFill>
                <a:effectLst/>
                <a:latin typeface="Arial" panose="020B0604020202020204" pitchFamily="34" charset="0"/>
                <a:ea typeface="Arial" panose="020B0604020202020204" pitchFamily="34" charset="0"/>
              </a:rPr>
              <a:t>Mogden</a:t>
            </a:r>
            <a:r>
              <a:rPr lang="en-GB" sz="1800" kern="100" dirty="0">
                <a:solidFill>
                  <a:srgbClr val="231F20"/>
                </a:solidFill>
                <a:effectLst/>
                <a:latin typeface="Arial" panose="020B0604020202020204" pitchFamily="34" charset="0"/>
                <a:ea typeface="Arial" panose="020B0604020202020204" pitchFamily="34" charset="0"/>
              </a:rPr>
              <a:t>, Crossness, Beckton, Long Reach and Riverside) which are currently underway.  These reductions would reduce the number of days during which river users are at risk from sewage borne pathogens and the volume of sewage derived litter would also reduce. The reduction in combined sewer overflows would allow compliance with the </a:t>
            </a:r>
            <a:r>
              <a:rPr lang="en-GB" sz="1800" i="1" kern="100" dirty="0">
                <a:solidFill>
                  <a:srgbClr val="231F20"/>
                </a:solidFill>
                <a:effectLst/>
                <a:latin typeface="Arial" panose="020B0604020202020204" pitchFamily="34" charset="0"/>
                <a:ea typeface="Arial" panose="020B0604020202020204" pitchFamily="34" charset="0"/>
              </a:rPr>
              <a:t>EU Urban Waste Water Treatment Directive</a:t>
            </a:r>
            <a:r>
              <a:rPr lang="en-GB" sz="1800" kern="100" dirty="0">
                <a:solidFill>
                  <a:srgbClr val="231F20"/>
                </a:solidFill>
                <a:effectLst/>
                <a:latin typeface="Arial" panose="020B0604020202020204" pitchFamily="34" charset="0"/>
                <a:ea typeface="Arial" panose="020B0604020202020204" pitchFamily="34" charset="0"/>
              </a:rPr>
              <a:t> and contribute towards meeting the requirements of the </a:t>
            </a:r>
            <a:r>
              <a:rPr lang="en-GB" sz="1800" i="1" kern="100" dirty="0">
                <a:solidFill>
                  <a:srgbClr val="231F20"/>
                </a:solidFill>
                <a:effectLst/>
                <a:latin typeface="Arial" panose="020B0604020202020204" pitchFamily="34" charset="0"/>
                <a:ea typeface="Arial" panose="020B0604020202020204" pitchFamily="34" charset="0"/>
              </a:rPr>
              <a:t>EU Water Framework Directive</a:t>
            </a:r>
            <a:r>
              <a:rPr lang="en-GB" sz="1800" kern="100" dirty="0">
                <a:solidFill>
                  <a:srgbClr val="231F20"/>
                </a:solidFill>
                <a:effectLst/>
                <a:latin typeface="Arial" panose="020B0604020202020204" pitchFamily="34" charset="0"/>
                <a:ea typeface="Arial" panose="020B0604020202020204" pitchFamily="34" charset="0"/>
              </a:rPr>
              <a:t>.</a:t>
            </a:r>
          </a:p>
        </p:txBody>
      </p:sp>
    </p:spTree>
    <p:extLst>
      <p:ext uri="{BB962C8B-B14F-4D97-AF65-F5344CB8AC3E}">
        <p14:creationId xmlns:p14="http://schemas.microsoft.com/office/powerpoint/2010/main" val="1641918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FD7523-B25A-702A-96F3-EF50CA67EF99}"/>
              </a:ext>
            </a:extLst>
          </p:cNvPr>
          <p:cNvSpPr txBox="1"/>
          <p:nvPr/>
        </p:nvSpPr>
        <p:spPr>
          <a:xfrm>
            <a:off x="432619" y="890484"/>
            <a:ext cx="11326761" cy="5077031"/>
          </a:xfrm>
          <a:prstGeom prst="rect">
            <a:avLst/>
          </a:prstGeom>
          <a:noFill/>
        </p:spPr>
        <p:txBody>
          <a:bodyPr wrap="square">
            <a:spAutoFit/>
          </a:bodyPr>
          <a:lstStyle/>
          <a:p>
            <a:pPr marL="6350" indent="-6350">
              <a:lnSpc>
                <a:spcPct val="105000"/>
              </a:lnSpc>
              <a:spcAft>
                <a:spcPts val="1060"/>
              </a:spcAft>
              <a:tabLst>
                <a:tab pos="1205865" algn="ctr"/>
              </a:tabLst>
            </a:pPr>
            <a:r>
              <a:rPr lang="en-GB" sz="2400" b="1" kern="100" dirty="0">
                <a:solidFill>
                  <a:srgbClr val="0061AB"/>
                </a:solidFill>
                <a:effectLst/>
                <a:latin typeface="Arial" panose="020B0604020202020204" pitchFamily="34" charset="0"/>
                <a:ea typeface="Arial" panose="020B0604020202020204" pitchFamily="34" charset="0"/>
              </a:rPr>
              <a:t>Flood risk </a:t>
            </a:r>
          </a:p>
          <a:p>
            <a:pPr marL="716915" marR="9525" indent="-726440" algn="just">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project would introduce new structures into the river during both construction (including temporary areas of land reclaimed from the river, termed a cofferdam), would be constructed to enable a work site to be established and to enable the construction of the shaft and other structures.  large temporary cofferdams) and operation (new smaller permanent foreshore structures). These new structures would reduce slightly the ability of the river to transport flows of water up and down its length by acting as ‘blockages’ to flow.  The new structures would also take up space within the river and so reduce slightly the maximum volume of water which could be held within the banks of the river.  Both of these ‘hydraulic’ changes could increase the flood risk along the length of the tidal Thames.   </a:t>
            </a:r>
          </a:p>
          <a:p>
            <a:pPr marL="716915" marR="9525" indent="-726440" algn="just">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project-wide flood risk assessment considers the hydraulic changes in detail.  The potential impact on flood risk from the project during both the construction and operation has been assessed using data supplied by the Environment Agency and local authorities.  Computer modelling results confirm that the project’s impact on extreme flood levels is likely to be minimal.  The results show that minor changes in peak water levels are likely to be experienced; minor increases in the water levels that typically occur in the lower reaches of the Tideway and minor reductions which typically occur in the upper reaches. These changes would not be significant.   </a:t>
            </a:r>
          </a:p>
        </p:txBody>
      </p:sp>
    </p:spTree>
    <p:extLst>
      <p:ext uri="{BB962C8B-B14F-4D97-AF65-F5344CB8AC3E}">
        <p14:creationId xmlns:p14="http://schemas.microsoft.com/office/powerpoint/2010/main" val="2036100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13B9E-6AF5-B074-079E-C2D639CCE0A0}"/>
              </a:ext>
            </a:extLst>
          </p:cNvPr>
          <p:cNvSpPr txBox="1"/>
          <p:nvPr/>
        </p:nvSpPr>
        <p:spPr>
          <a:xfrm>
            <a:off x="373625" y="1100164"/>
            <a:ext cx="11444749" cy="4913204"/>
          </a:xfrm>
          <a:prstGeom prst="rect">
            <a:avLst/>
          </a:prstGeom>
          <a:noFill/>
        </p:spPr>
        <p:txBody>
          <a:bodyPr wrap="square">
            <a:spAutoFit/>
          </a:bodyPr>
          <a:lstStyle/>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The tunnelling process itself may also cause slight settlement of existing structures including river walls, whilst the new structures in the river may cause local changes in flow patterns which could lead to scour of the river bed (loss of existing bed material) and undermining of river walls.   These physical impacts could lead to flood defences being lowered or damaged and so could increase flood risk.  An engineering review has identified a number of locations where settlement could reduce the effective height of the flood defences and which, if it occurs, could lead to significant effects on flood risk.  The flood risk assessment proposes an approach to monitor and remediate settlement to ensure existing levels of defence are maintained and so no significant effects on flood risk in relation to settlement are identified.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Where new structures are built into the river, the new flood defences would reduce the risk of a defence breach or failure occurring at that specific location.  The new flood defences would provide an equivalent level of flood defence to the existing situation and the design would include provision for the defences to be raised in the future, if required.   </a:t>
            </a:r>
          </a:p>
          <a:p>
            <a:pPr marL="716915" marR="9525" indent="-726440">
              <a:lnSpc>
                <a:spcPct val="104000"/>
              </a:lnSpc>
              <a:spcAft>
                <a:spcPts val="550"/>
              </a:spcAft>
              <a:buFont typeface="Arial" panose="020B0604020202020204" pitchFamily="34" charset="0"/>
              <a:buChar char="•"/>
            </a:pPr>
            <a:r>
              <a:rPr lang="en-GB" sz="1800" kern="100" dirty="0">
                <a:solidFill>
                  <a:srgbClr val="231F20"/>
                </a:solidFill>
                <a:effectLst/>
                <a:latin typeface="Arial" panose="020B0604020202020204" pitchFamily="34" charset="0"/>
                <a:ea typeface="Arial" panose="020B0604020202020204" pitchFamily="34" charset="0"/>
              </a:rPr>
              <a:t>At foreshore sites, surface drainage would drain to the river, however at all inland sites, surface water run-off would be restricted to ensure there is no increase in flood risk to the surrounding area, in accordance with relevant policies on surface water management. </a:t>
            </a:r>
          </a:p>
        </p:txBody>
      </p:sp>
      <p:sp>
        <p:nvSpPr>
          <p:cNvPr id="5" name="TextBox 4">
            <a:extLst>
              <a:ext uri="{FF2B5EF4-FFF2-40B4-BE49-F238E27FC236}">
                <a16:creationId xmlns:a16="http://schemas.microsoft.com/office/drawing/2014/main" id="{E905CE16-502E-7CF5-85DD-8BD8EE255FF5}"/>
              </a:ext>
            </a:extLst>
          </p:cNvPr>
          <p:cNvSpPr txBox="1"/>
          <p:nvPr/>
        </p:nvSpPr>
        <p:spPr>
          <a:xfrm>
            <a:off x="743453" y="460114"/>
            <a:ext cx="6091084" cy="393121"/>
          </a:xfrm>
          <a:prstGeom prst="rect">
            <a:avLst/>
          </a:prstGeom>
          <a:noFill/>
        </p:spPr>
        <p:txBody>
          <a:bodyPr wrap="square">
            <a:spAutoFit/>
          </a:bodyPr>
          <a:lstStyle/>
          <a:p>
            <a:pPr marL="6350" indent="-6350">
              <a:lnSpc>
                <a:spcPct val="105000"/>
              </a:lnSpc>
              <a:spcAft>
                <a:spcPts val="1060"/>
              </a:spcAft>
              <a:tabLst>
                <a:tab pos="1205865" algn="ctr"/>
              </a:tabLst>
            </a:pPr>
            <a:r>
              <a:rPr lang="en-GB" sz="2000" b="1" kern="100" dirty="0">
                <a:solidFill>
                  <a:srgbClr val="0061AB"/>
                </a:solidFill>
                <a:effectLst/>
                <a:latin typeface="Arial" panose="020B0604020202020204" pitchFamily="34" charset="0"/>
                <a:ea typeface="Arial" panose="020B0604020202020204" pitchFamily="34" charset="0"/>
              </a:rPr>
              <a:t>Flood risk </a:t>
            </a:r>
          </a:p>
        </p:txBody>
      </p:sp>
    </p:spTree>
    <p:extLst>
      <p:ext uri="{BB962C8B-B14F-4D97-AF65-F5344CB8AC3E}">
        <p14:creationId xmlns:p14="http://schemas.microsoft.com/office/powerpoint/2010/main" val="814026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1C719-71E1-1A2E-0A27-3FE03AB47B1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60B61C0-B376-3082-ECEE-1828A7FDF889}"/>
              </a:ext>
            </a:extLst>
          </p:cNvPr>
          <p:cNvSpPr txBox="1"/>
          <p:nvPr/>
        </p:nvSpPr>
        <p:spPr>
          <a:xfrm>
            <a:off x="600291" y="220969"/>
            <a:ext cx="7254840" cy="1354217"/>
          </a:xfrm>
          <a:prstGeom prst="rect">
            <a:avLst/>
          </a:prstGeom>
          <a:noFill/>
        </p:spPr>
        <p:txBody>
          <a:bodyPr wrap="square" rtlCol="0">
            <a:spAutoFit/>
          </a:bodyPr>
          <a:lstStyle/>
          <a:p>
            <a:r>
              <a:rPr lang="en-GB" sz="3200" dirty="0"/>
              <a:t>POTENTIAL ENVIRONMENTAL IMPACTS  ??</a:t>
            </a:r>
          </a:p>
          <a:p>
            <a:endParaRPr lang="en-GB" sz="3200" dirty="0"/>
          </a:p>
          <a:p>
            <a:endParaRPr lang="en-GB" dirty="0"/>
          </a:p>
        </p:txBody>
      </p:sp>
      <p:sp>
        <p:nvSpPr>
          <p:cNvPr id="4" name="TextBox 3">
            <a:extLst>
              <a:ext uri="{FF2B5EF4-FFF2-40B4-BE49-F238E27FC236}">
                <a16:creationId xmlns:a16="http://schemas.microsoft.com/office/drawing/2014/main" id="{D5741D6F-6023-BB01-CF0B-C21F3E596DA1}"/>
              </a:ext>
            </a:extLst>
          </p:cNvPr>
          <p:cNvSpPr txBox="1"/>
          <p:nvPr/>
        </p:nvSpPr>
        <p:spPr>
          <a:xfrm>
            <a:off x="600293" y="856526"/>
            <a:ext cx="10991414" cy="923330"/>
          </a:xfrm>
          <a:prstGeom prst="rect">
            <a:avLst/>
          </a:prstGeom>
          <a:noFill/>
        </p:spPr>
        <p:txBody>
          <a:bodyPr wrap="square">
            <a:spAutoFit/>
          </a:bodyPr>
          <a:lstStyle/>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Arial" panose="020B0604020202020204" pitchFamily="34" charset="0"/>
              </a:rPr>
              <a:t>The Thames river has been highly modified by human activity throughout history, and it already has the species array of a depleted riverine ecosystem, including the presence of many non-native invasive species (</a:t>
            </a:r>
            <a:r>
              <a:rPr lang="en-GB" sz="1800" dirty="0" err="1">
                <a:solidFill>
                  <a:srgbClr val="000000"/>
                </a:solidFill>
                <a:effectLst/>
                <a:latin typeface="Arial" panose="020B0604020202020204" pitchFamily="34" charset="0"/>
                <a:ea typeface="Arial" panose="020B0604020202020204" pitchFamily="34" charset="0"/>
              </a:rPr>
              <a:t>Ollard</a:t>
            </a:r>
            <a:r>
              <a:rPr lang="en-GB" sz="1800" dirty="0">
                <a:solidFill>
                  <a:srgbClr val="000000"/>
                </a:solidFill>
                <a:effectLst/>
                <a:latin typeface="Arial" panose="020B0604020202020204" pitchFamily="34" charset="0"/>
                <a:ea typeface="Arial" panose="020B0604020202020204" pitchFamily="34" charset="0"/>
              </a:rPr>
              <a:t> and Aldridge, 2022).</a:t>
            </a:r>
            <a:endParaRPr lang="en-GB" dirty="0"/>
          </a:p>
        </p:txBody>
      </p:sp>
      <p:sp>
        <p:nvSpPr>
          <p:cNvPr id="6" name="TextBox 5">
            <a:extLst>
              <a:ext uri="{FF2B5EF4-FFF2-40B4-BE49-F238E27FC236}">
                <a16:creationId xmlns:a16="http://schemas.microsoft.com/office/drawing/2014/main" id="{EF0707D2-4B16-5E44-16F5-24C0C4B6E817}"/>
              </a:ext>
            </a:extLst>
          </p:cNvPr>
          <p:cNvSpPr txBox="1"/>
          <p:nvPr/>
        </p:nvSpPr>
        <p:spPr>
          <a:xfrm>
            <a:off x="600291" y="1952885"/>
            <a:ext cx="10991414" cy="646331"/>
          </a:xfrm>
          <a:prstGeom prst="rect">
            <a:avLst/>
          </a:prstGeom>
          <a:noFill/>
        </p:spPr>
        <p:txBody>
          <a:bodyPr wrap="square">
            <a:spAutoFit/>
          </a:bodyPr>
          <a:lstStyle/>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Arial" panose="020B0604020202020204" pitchFamily="34" charset="0"/>
              </a:rPr>
              <a:t>Many construction projects have been carried out along its banks, like much of the Tideway Tunnel project, and these have contributed to damage and pollution over the years. </a:t>
            </a:r>
            <a:endParaRPr lang="en-GB" dirty="0"/>
          </a:p>
        </p:txBody>
      </p:sp>
      <p:sp>
        <p:nvSpPr>
          <p:cNvPr id="10" name="TextBox 9">
            <a:extLst>
              <a:ext uri="{FF2B5EF4-FFF2-40B4-BE49-F238E27FC236}">
                <a16:creationId xmlns:a16="http://schemas.microsoft.com/office/drawing/2014/main" id="{C26416FB-C3CC-ED82-F2A8-0471E6391EDA}"/>
              </a:ext>
            </a:extLst>
          </p:cNvPr>
          <p:cNvSpPr txBox="1"/>
          <p:nvPr/>
        </p:nvSpPr>
        <p:spPr>
          <a:xfrm>
            <a:off x="600289" y="2714194"/>
            <a:ext cx="11126487" cy="1097095"/>
          </a:xfrm>
          <a:prstGeom prst="rect">
            <a:avLst/>
          </a:prstGeom>
          <a:noFill/>
        </p:spPr>
        <p:txBody>
          <a:bodyPr wrap="square">
            <a:spAutoFit/>
          </a:bodyPr>
          <a:lstStyle/>
          <a:p>
            <a:pPr marL="285750" marR="1270" indent="-285750" algn="just">
              <a:lnSpc>
                <a:spcPct val="125000"/>
              </a:lnSpc>
              <a:spcAft>
                <a:spcPts val="1460"/>
              </a:spcAft>
              <a:buFont typeface="Arial" panose="020B0604020202020204" pitchFamily="34" charset="0"/>
              <a:buChar char="•"/>
            </a:pPr>
            <a:r>
              <a:rPr lang="en-GB" sz="1800" kern="100" dirty="0">
                <a:solidFill>
                  <a:srgbClr val="000000"/>
                </a:solidFill>
                <a:effectLst/>
                <a:latin typeface="Arial" panose="020B0604020202020204" pitchFamily="34" charset="0"/>
                <a:ea typeface="Arial" panose="020B0604020202020204" pitchFamily="34" charset="0"/>
              </a:rPr>
              <a:t>An example of this is the disturbance of settled sediment that is artificially rich in nutrients such as phosphorus, and construction activities lead to the phosphorus becoming remobilised in the water column, causing harmful algae growth and increased eutrophication (Richardson and Soloviev, 2021).</a:t>
            </a:r>
          </a:p>
        </p:txBody>
      </p:sp>
      <p:sp>
        <p:nvSpPr>
          <p:cNvPr id="12" name="TextBox 11">
            <a:extLst>
              <a:ext uri="{FF2B5EF4-FFF2-40B4-BE49-F238E27FC236}">
                <a16:creationId xmlns:a16="http://schemas.microsoft.com/office/drawing/2014/main" id="{C5F1BDB9-33B1-9A6A-E2D4-79E305F14B93}"/>
              </a:ext>
            </a:extLst>
          </p:cNvPr>
          <p:cNvSpPr txBox="1"/>
          <p:nvPr/>
        </p:nvSpPr>
        <p:spPr>
          <a:xfrm>
            <a:off x="600289" y="3926267"/>
            <a:ext cx="10991416" cy="1097095"/>
          </a:xfrm>
          <a:prstGeom prst="rect">
            <a:avLst/>
          </a:prstGeom>
          <a:noFill/>
        </p:spPr>
        <p:txBody>
          <a:bodyPr wrap="square">
            <a:spAutoFit/>
          </a:bodyPr>
          <a:lstStyle/>
          <a:p>
            <a:pPr marL="285750" marR="1270" indent="-285750" algn="just">
              <a:lnSpc>
                <a:spcPct val="125000"/>
              </a:lnSpc>
              <a:spcAft>
                <a:spcPts val="1460"/>
              </a:spcAft>
              <a:buFont typeface="Arial" panose="020B0604020202020204" pitchFamily="34" charset="0"/>
              <a:buChar char="•"/>
            </a:pPr>
            <a:r>
              <a:rPr lang="en-GB" sz="1800" kern="100" dirty="0">
                <a:solidFill>
                  <a:srgbClr val="000000"/>
                </a:solidFill>
                <a:effectLst/>
                <a:latin typeface="Arial" panose="020B0604020202020204" pitchFamily="34" charset="0"/>
                <a:ea typeface="Arial" panose="020B0604020202020204" pitchFamily="34" charset="0"/>
              </a:rPr>
              <a:t>The environmental impact assessment for the project highlights air and noise pollution in construction site areas due to increased vehicle traffic and equipment use, and the construction of new operational buildings on the river’s edge removing foreshore habitat. </a:t>
            </a:r>
            <a:r>
              <a:rPr lang="en-GB" sz="1800" b="1" kern="100" dirty="0">
                <a:solidFill>
                  <a:srgbClr val="000000"/>
                </a:solidFill>
                <a:effectLst/>
                <a:latin typeface="Arial" panose="020B0604020202020204" pitchFamily="34" charset="0"/>
                <a:ea typeface="Arial" panose="020B0604020202020204" pitchFamily="34" charset="0"/>
              </a:rPr>
              <a:t>CO</a:t>
            </a:r>
            <a:r>
              <a:rPr lang="en-GB" sz="1800" b="1" kern="100" baseline="30000" dirty="0">
                <a:solidFill>
                  <a:srgbClr val="000000"/>
                </a:solidFill>
                <a:effectLst/>
                <a:latin typeface="Arial" panose="020B0604020202020204" pitchFamily="34" charset="0"/>
                <a:ea typeface="Arial" panose="020B0604020202020204" pitchFamily="34" charset="0"/>
              </a:rPr>
              <a:t>2</a:t>
            </a:r>
            <a:r>
              <a:rPr lang="en-GB" sz="1800" b="1" kern="100" dirty="0">
                <a:solidFill>
                  <a:srgbClr val="000000"/>
                </a:solidFill>
                <a:effectLst/>
                <a:latin typeface="Arial" panose="020B0604020202020204" pitchFamily="34" charset="0"/>
                <a:ea typeface="Arial" panose="020B0604020202020204" pitchFamily="34" charset="0"/>
              </a:rPr>
              <a:t> in concrete production process! </a:t>
            </a:r>
          </a:p>
        </p:txBody>
      </p:sp>
      <p:sp>
        <p:nvSpPr>
          <p:cNvPr id="5" name="TextBox 4">
            <a:extLst>
              <a:ext uri="{FF2B5EF4-FFF2-40B4-BE49-F238E27FC236}">
                <a16:creationId xmlns:a16="http://schemas.microsoft.com/office/drawing/2014/main" id="{97BE0136-F0CF-9B60-EF6D-1A32DF1D1AE1}"/>
              </a:ext>
            </a:extLst>
          </p:cNvPr>
          <p:cNvSpPr txBox="1"/>
          <p:nvPr/>
        </p:nvSpPr>
        <p:spPr>
          <a:xfrm>
            <a:off x="600289" y="5196529"/>
            <a:ext cx="11126487" cy="646331"/>
          </a:xfrm>
          <a:prstGeom prst="rect">
            <a:avLst/>
          </a:prstGeom>
          <a:noFill/>
        </p:spPr>
        <p:txBody>
          <a:bodyPr wrap="square">
            <a:spAutoFit/>
          </a:bodyPr>
          <a:lstStyle/>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Arial" panose="020B0604020202020204" pitchFamily="34" charset="0"/>
              </a:rPr>
              <a:t>A common mitigation method for construction projects is ‘financial contribution towards some form of restoration’, or mitigated provision of some sort, but this does not negate the damage caused.</a:t>
            </a:r>
            <a:endParaRPr lang="en-GB" dirty="0"/>
          </a:p>
        </p:txBody>
      </p:sp>
    </p:spTree>
    <p:extLst>
      <p:ext uri="{BB962C8B-B14F-4D97-AF65-F5344CB8AC3E}">
        <p14:creationId xmlns:p14="http://schemas.microsoft.com/office/powerpoint/2010/main" val="1067149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 calcmode="lin" valueType="num">
                                      <p:cBhvr additive="base">
                                        <p:cTn id="1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anim calcmode="lin" valueType="num">
                                      <p:cBhvr additive="base">
                                        <p:cTn id="1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4F054A-E164-BB4D-894A-95DBD0553D0C}"/>
              </a:ext>
            </a:extLst>
          </p:cNvPr>
          <p:cNvSpPr txBox="1"/>
          <p:nvPr/>
        </p:nvSpPr>
        <p:spPr>
          <a:xfrm>
            <a:off x="463000" y="770721"/>
            <a:ext cx="11120284" cy="5804153"/>
          </a:xfrm>
          <a:prstGeom prst="rect">
            <a:avLst/>
          </a:prstGeom>
          <a:noFill/>
        </p:spPr>
        <p:txBody>
          <a:bodyPr wrap="square">
            <a:spAutoFit/>
          </a:bodyPr>
          <a:lstStyle/>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The main purpose of the tunnel is to capture and store sewage overflows that would otherwise directly enter the Thames, significantly reducing the amount of untreated sewage entering the river, which can cause fish kills and disrupt the ecosystem. </a:t>
            </a:r>
          </a:p>
          <a:p>
            <a:pPr algn="l">
              <a:spcBef>
                <a:spcPts val="750"/>
              </a:spcBef>
              <a:spcAft>
                <a:spcPts val="600"/>
              </a:spcAft>
              <a:buFont typeface="Arial" panose="020B0604020202020204" pitchFamily="34" charset="0"/>
              <a:buChar char="•"/>
            </a:pPr>
            <a:r>
              <a:rPr lang="en-GB" sz="2800" b="1" i="0" dirty="0">
                <a:solidFill>
                  <a:srgbClr val="001D35"/>
                </a:solidFill>
                <a:effectLst/>
                <a:latin typeface="Google Sans"/>
              </a:rPr>
              <a:t>Potential for disruption by Construction</a:t>
            </a:r>
          </a:p>
          <a:p>
            <a:pPr algn="l" fontAlgn="ctr">
              <a:spcBef>
                <a:spcPts val="600"/>
              </a:spcBef>
              <a:spcAft>
                <a:spcPts val="600"/>
              </a:spcAft>
              <a:buFont typeface="Arial" panose="020B0604020202020204" pitchFamily="34" charset="0"/>
              <a:buChar char="•"/>
            </a:pPr>
            <a:r>
              <a:rPr lang="en-GB" sz="2000" b="1" i="0" dirty="0">
                <a:solidFill>
                  <a:srgbClr val="001D35"/>
                </a:solidFill>
                <a:effectLst/>
                <a:latin typeface="Google Sans"/>
              </a:rPr>
              <a:t>Noise pollution/Air quality:</a:t>
            </a:r>
            <a:r>
              <a:rPr lang="en-GB" sz="2000" b="0" i="0" dirty="0">
                <a:solidFill>
                  <a:srgbClr val="001D35"/>
                </a:solidFill>
                <a:effectLst/>
                <a:latin typeface="Google Sans"/>
              </a:rPr>
              <a:t> </a:t>
            </a:r>
          </a:p>
          <a:p>
            <a:pPr algn="l" fontAlgn="ctr"/>
            <a:r>
              <a:rPr lang="en-GB" sz="2000" b="0" i="0" dirty="0">
                <a:solidFill>
                  <a:srgbClr val="001D35"/>
                </a:solidFill>
                <a:effectLst/>
                <a:latin typeface="Google Sans"/>
              </a:rPr>
              <a:t>Heavy machinery used during excavation can generate significant noise, potentially impacting nearby wildlife and residents. </a:t>
            </a:r>
          </a:p>
          <a:p>
            <a:pPr algn="l" fontAlgn="ctr"/>
            <a:r>
              <a:rPr lang="en-GB" sz="2000" b="0" i="0" dirty="0">
                <a:solidFill>
                  <a:srgbClr val="001D35"/>
                </a:solidFill>
                <a:effectLst/>
                <a:latin typeface="Google Sans"/>
              </a:rPr>
              <a:t>Ground movement from tunnelling, listed structure damage. Settlement.</a:t>
            </a:r>
          </a:p>
          <a:p>
            <a:pPr algn="l" fontAlgn="ctr">
              <a:spcBef>
                <a:spcPts val="600"/>
              </a:spcBef>
              <a:spcAft>
                <a:spcPts val="600"/>
              </a:spcAft>
              <a:buFont typeface="Arial" panose="020B0604020202020204" pitchFamily="34" charset="0"/>
              <a:buChar char="•"/>
            </a:pPr>
            <a:r>
              <a:rPr lang="en-GB" sz="2000" b="1" dirty="0">
                <a:solidFill>
                  <a:srgbClr val="001D35"/>
                </a:solidFill>
                <a:latin typeface="Google Sans"/>
              </a:rPr>
              <a:t>Vibration – </a:t>
            </a:r>
            <a:r>
              <a:rPr lang="en-GB" sz="2000" dirty="0">
                <a:solidFill>
                  <a:srgbClr val="001D35"/>
                </a:solidFill>
                <a:latin typeface="Google Sans"/>
              </a:rPr>
              <a:t>In deep boring could change water flow through geology and cause fractures. Habitat desertion.</a:t>
            </a:r>
            <a:endParaRPr lang="en-GB" sz="2000" i="0" dirty="0">
              <a:solidFill>
                <a:srgbClr val="001D35"/>
              </a:solidFill>
              <a:effectLst/>
              <a:latin typeface="Google Sans"/>
            </a:endParaRPr>
          </a:p>
          <a:p>
            <a:pPr algn="l" fontAlgn="ctr">
              <a:spcBef>
                <a:spcPts val="600"/>
              </a:spcBef>
              <a:spcAft>
                <a:spcPts val="600"/>
              </a:spcAft>
              <a:buFont typeface="Arial" panose="020B0604020202020204" pitchFamily="34" charset="0"/>
              <a:buChar char="•"/>
            </a:pPr>
            <a:r>
              <a:rPr lang="en-GB" sz="2000" b="1" i="0" dirty="0">
                <a:solidFill>
                  <a:srgbClr val="001D35"/>
                </a:solidFill>
                <a:effectLst/>
                <a:latin typeface="Google Sans"/>
              </a:rPr>
              <a:t>Dredging disruption:</a:t>
            </a:r>
            <a:r>
              <a:rPr lang="en-GB" sz="2000" b="0" i="0" dirty="0">
                <a:solidFill>
                  <a:srgbClr val="001D35"/>
                </a:solidFill>
                <a:effectLst/>
                <a:latin typeface="Google Sans"/>
              </a:rPr>
              <a:t> Dredging operations in the river can disturb underwater habitats, including seagrass beds, which are important for fish populations. 1.5 hectares of river foreshore lost to structures.</a:t>
            </a:r>
          </a:p>
          <a:p>
            <a:pPr algn="l">
              <a:spcBef>
                <a:spcPts val="600"/>
              </a:spcBef>
              <a:spcAft>
                <a:spcPts val="1500"/>
              </a:spcAft>
              <a:buFont typeface="Arial" panose="020B0604020202020204" pitchFamily="34" charset="0"/>
              <a:buChar char="•"/>
            </a:pPr>
            <a:r>
              <a:rPr lang="en-GB" sz="2000" b="1" i="0" dirty="0">
                <a:solidFill>
                  <a:srgbClr val="001D35"/>
                </a:solidFill>
                <a:effectLst/>
                <a:latin typeface="Google Sans"/>
              </a:rPr>
              <a:t>Sediment disturbance:</a:t>
            </a:r>
            <a:r>
              <a:rPr lang="en-GB" sz="2000" b="0" i="0" dirty="0">
                <a:solidFill>
                  <a:srgbClr val="001D35"/>
                </a:solidFill>
                <a:effectLst/>
                <a:latin typeface="Google Sans"/>
              </a:rPr>
              <a:t> Excavation can stir up sediment, impacting water quality and potentially affecting aquatic organisms. </a:t>
            </a:r>
          </a:p>
          <a:p>
            <a:pPr algn="l">
              <a:spcBef>
                <a:spcPts val="600"/>
              </a:spcBef>
              <a:spcAft>
                <a:spcPts val="1500"/>
              </a:spcAft>
              <a:buFont typeface="Arial" panose="020B0604020202020204" pitchFamily="34" charset="0"/>
              <a:buChar char="•"/>
            </a:pPr>
            <a:r>
              <a:rPr lang="en-GB" sz="2000" b="1" dirty="0">
                <a:solidFill>
                  <a:srgbClr val="001D35"/>
                </a:solidFill>
                <a:latin typeface="Google Sans"/>
              </a:rPr>
              <a:t>Contamination: </a:t>
            </a:r>
            <a:r>
              <a:rPr lang="en-GB" sz="2000" dirty="0">
                <a:solidFill>
                  <a:srgbClr val="001D35"/>
                </a:solidFill>
                <a:latin typeface="Google Sans"/>
              </a:rPr>
              <a:t>Oil/contaminants entering the water bodies / ground water.</a:t>
            </a:r>
            <a:endParaRPr lang="en-GB" sz="2000" b="0" i="0" dirty="0">
              <a:solidFill>
                <a:srgbClr val="001D35"/>
              </a:solidFill>
              <a:effectLst/>
              <a:latin typeface="Google Sans"/>
            </a:endParaRPr>
          </a:p>
        </p:txBody>
      </p:sp>
    </p:spTree>
    <p:extLst>
      <p:ext uri="{BB962C8B-B14F-4D97-AF65-F5344CB8AC3E}">
        <p14:creationId xmlns:p14="http://schemas.microsoft.com/office/powerpoint/2010/main" val="14673036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9B9FD8-1E22-3755-F687-78BED31736F6}"/>
              </a:ext>
            </a:extLst>
          </p:cNvPr>
          <p:cNvSpPr txBox="1"/>
          <p:nvPr/>
        </p:nvSpPr>
        <p:spPr>
          <a:xfrm>
            <a:off x="427140" y="729857"/>
            <a:ext cx="11120284" cy="1869743"/>
          </a:xfrm>
          <a:prstGeom prst="rect">
            <a:avLst/>
          </a:prstGeom>
          <a:noFill/>
        </p:spPr>
        <p:txBody>
          <a:bodyPr wrap="square">
            <a:spAutoFit/>
          </a:bodyPr>
          <a:lstStyle/>
          <a:p>
            <a:pPr algn="l">
              <a:spcBef>
                <a:spcPts val="750"/>
              </a:spcBef>
              <a:spcAft>
                <a:spcPts val="1500"/>
              </a:spcAft>
              <a:buFont typeface="Arial" panose="020B0604020202020204" pitchFamily="34" charset="0"/>
              <a:buChar char="•"/>
            </a:pPr>
            <a:r>
              <a:rPr lang="en-GB" sz="2800" b="1" i="0" u="sng" dirty="0">
                <a:solidFill>
                  <a:srgbClr val="001D35"/>
                </a:solidFill>
                <a:effectLst/>
                <a:latin typeface="Google Sans"/>
              </a:rPr>
              <a:t>Potential for localised disruption:</a:t>
            </a:r>
            <a:endParaRPr lang="en-GB" sz="2800" b="0" i="0" u="sng" dirty="0">
              <a:solidFill>
                <a:srgbClr val="001D35"/>
              </a:solidFill>
              <a:effectLst/>
              <a:latin typeface="Google Sans"/>
            </a:endParaRPr>
          </a:p>
          <a:p>
            <a:pPr algn="l" fontAlgn="ctr">
              <a:spcBef>
                <a:spcPts val="600"/>
              </a:spcBef>
              <a:spcAft>
                <a:spcPts val="600"/>
              </a:spcAft>
              <a:buFont typeface="Arial" panose="020B0604020202020204" pitchFamily="34" charset="0"/>
              <a:buChar char="•"/>
            </a:pPr>
            <a:r>
              <a:rPr lang="en-GB" sz="2000" b="1" i="0" dirty="0">
                <a:solidFill>
                  <a:srgbClr val="001D35"/>
                </a:solidFill>
                <a:effectLst/>
                <a:latin typeface="Google Sans"/>
              </a:rPr>
              <a:t>Traffic disruption:</a:t>
            </a:r>
            <a:r>
              <a:rPr lang="en-GB" sz="2000" b="0" i="0" dirty="0">
                <a:solidFill>
                  <a:srgbClr val="001D35"/>
                </a:solidFill>
                <a:effectLst/>
                <a:latin typeface="Google Sans"/>
              </a:rPr>
              <a:t> Increased truck traffic during construction can impact local communities. </a:t>
            </a:r>
          </a:p>
          <a:p>
            <a:pPr algn="l">
              <a:spcBef>
                <a:spcPts val="600"/>
              </a:spcBef>
              <a:spcAft>
                <a:spcPts val="1500"/>
              </a:spcAft>
              <a:buFont typeface="Arial" panose="020B0604020202020204" pitchFamily="34" charset="0"/>
              <a:buChar char="•"/>
            </a:pPr>
            <a:r>
              <a:rPr lang="en-GB" sz="2000" b="1" i="0" dirty="0">
                <a:solidFill>
                  <a:srgbClr val="001D35"/>
                </a:solidFill>
                <a:effectLst/>
                <a:latin typeface="Google Sans"/>
              </a:rPr>
              <a:t>Impact on riverbank habitats:</a:t>
            </a:r>
            <a:r>
              <a:rPr lang="en-GB" sz="2000" b="0" i="0" dirty="0">
                <a:solidFill>
                  <a:srgbClr val="001D35"/>
                </a:solidFill>
                <a:effectLst/>
                <a:latin typeface="Google Sans"/>
              </a:rPr>
              <a:t> Construction activities near the riverbank may disrupt existing vegetation and wildlife corridors. Slight increase in flood risk due to structure being built into river.</a:t>
            </a:r>
          </a:p>
        </p:txBody>
      </p:sp>
    </p:spTree>
    <p:extLst>
      <p:ext uri="{BB962C8B-B14F-4D97-AF65-F5344CB8AC3E}">
        <p14:creationId xmlns:p14="http://schemas.microsoft.com/office/powerpoint/2010/main" val="37965649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B54C58-4F9F-3FA7-C4FD-944B1B794312}"/>
              </a:ext>
            </a:extLst>
          </p:cNvPr>
          <p:cNvSpPr txBox="1"/>
          <p:nvPr/>
        </p:nvSpPr>
        <p:spPr>
          <a:xfrm>
            <a:off x="476864" y="1001086"/>
            <a:ext cx="11238271" cy="4480714"/>
          </a:xfrm>
          <a:prstGeom prst="rect">
            <a:avLst/>
          </a:prstGeom>
          <a:noFill/>
        </p:spPr>
        <p:txBody>
          <a:bodyPr wrap="square">
            <a:spAutoFit/>
          </a:bodyPr>
          <a:lstStyle/>
          <a:p>
            <a:pPr algn="l">
              <a:spcBef>
                <a:spcPts val="1500"/>
              </a:spcBef>
              <a:spcAft>
                <a:spcPts val="750"/>
              </a:spcAft>
            </a:pPr>
            <a:r>
              <a:rPr lang="en-GB" sz="2800" b="1" i="0" u="sng" dirty="0">
                <a:solidFill>
                  <a:srgbClr val="001D35"/>
                </a:solidFill>
                <a:effectLst/>
                <a:latin typeface="Google Sans"/>
              </a:rPr>
              <a:t>Positive environmental impacts of the Tideway Tunnel:</a:t>
            </a:r>
          </a:p>
          <a:p>
            <a:pPr algn="l">
              <a:spcBef>
                <a:spcPts val="750"/>
              </a:spcBef>
              <a:spcAft>
                <a:spcPts val="600"/>
              </a:spcAft>
              <a:buFont typeface="Arial" panose="020B0604020202020204" pitchFamily="34" charset="0"/>
              <a:buChar char="•"/>
            </a:pPr>
            <a:r>
              <a:rPr lang="en-GB" sz="2000" b="1" i="0" dirty="0">
                <a:solidFill>
                  <a:srgbClr val="001D35"/>
                </a:solidFill>
                <a:effectLst/>
                <a:latin typeface="Google Sans"/>
              </a:rPr>
              <a:t>Improved water quality:</a:t>
            </a:r>
            <a:endParaRPr lang="en-GB" sz="2000"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sz="2000" b="0" i="0" dirty="0">
                <a:solidFill>
                  <a:srgbClr val="001D35"/>
                </a:solidFill>
                <a:effectLst/>
                <a:latin typeface="Google Sans"/>
              </a:rPr>
              <a:t>By capturing sewage overflows, the tunnel is expected to significantly improve water quality in the River Thames, benefitting aquatic life and recreational users. 5000 Jobs created and local economy improved. World rank elevated.</a:t>
            </a:r>
          </a:p>
          <a:p>
            <a:pPr algn="l">
              <a:spcBef>
                <a:spcPts val="750"/>
              </a:spcBef>
              <a:spcAft>
                <a:spcPts val="600"/>
              </a:spcAft>
              <a:buFont typeface="Arial" panose="020B0604020202020204" pitchFamily="34" charset="0"/>
              <a:buChar char="•"/>
            </a:pPr>
            <a:r>
              <a:rPr lang="en-GB" sz="2000" b="1" i="0" dirty="0">
                <a:solidFill>
                  <a:srgbClr val="001D35"/>
                </a:solidFill>
                <a:effectLst/>
                <a:latin typeface="Google Sans"/>
              </a:rPr>
              <a:t>Compliance with regulations:</a:t>
            </a:r>
            <a:endParaRPr lang="en-GB" sz="2000"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sz="2000" b="0" i="0" dirty="0">
                <a:solidFill>
                  <a:srgbClr val="001D35"/>
                </a:solidFill>
                <a:effectLst/>
                <a:latin typeface="Google Sans"/>
              </a:rPr>
              <a:t>The project is designed to help the UK comply with European Union regulations regarding wastewater treatment, potentially avoiding fines for non-compliance. </a:t>
            </a:r>
          </a:p>
          <a:p>
            <a:pPr algn="l">
              <a:spcBef>
                <a:spcPts val="750"/>
              </a:spcBef>
              <a:spcAft>
                <a:spcPts val="1500"/>
              </a:spcAft>
              <a:buFont typeface="Arial" panose="020B0604020202020204" pitchFamily="34" charset="0"/>
              <a:buChar char="•"/>
            </a:pPr>
            <a:r>
              <a:rPr lang="en-GB" sz="2000" b="1" i="0" dirty="0">
                <a:solidFill>
                  <a:srgbClr val="001D35"/>
                </a:solidFill>
                <a:effectLst/>
                <a:latin typeface="Google Sans"/>
              </a:rPr>
              <a:t>Potential for ecological restoration:</a:t>
            </a:r>
            <a:endParaRPr lang="en-GB" sz="2000" b="0" i="0" dirty="0">
              <a:solidFill>
                <a:srgbClr val="001D35"/>
              </a:solidFill>
              <a:effectLst/>
              <a:latin typeface="Google Sans"/>
            </a:endParaRPr>
          </a:p>
          <a:p>
            <a:pPr algn="l">
              <a:spcBef>
                <a:spcPts val="750"/>
              </a:spcBef>
              <a:spcAft>
                <a:spcPts val="1500"/>
              </a:spcAft>
              <a:buFont typeface="Arial" panose="020B0604020202020204" pitchFamily="34" charset="0"/>
              <a:buChar char="•"/>
            </a:pPr>
            <a:r>
              <a:rPr lang="en-GB" sz="2000" b="0" i="0" dirty="0">
                <a:solidFill>
                  <a:srgbClr val="001D35"/>
                </a:solidFill>
                <a:effectLst/>
                <a:latin typeface="Google Sans"/>
              </a:rPr>
              <a:t>Some project initiatives aim to enhance riverbank habitats and promote biodiversity along the Thames. </a:t>
            </a:r>
          </a:p>
        </p:txBody>
      </p:sp>
    </p:spTree>
    <p:extLst>
      <p:ext uri="{BB962C8B-B14F-4D97-AF65-F5344CB8AC3E}">
        <p14:creationId xmlns:p14="http://schemas.microsoft.com/office/powerpoint/2010/main" val="1039394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64FC3E-CAE1-AB1E-58E9-29297E94A070}"/>
              </a:ext>
            </a:extLst>
          </p:cNvPr>
          <p:cNvSpPr txBox="1"/>
          <p:nvPr/>
        </p:nvSpPr>
        <p:spPr>
          <a:xfrm>
            <a:off x="1573542" y="491144"/>
            <a:ext cx="9725891" cy="465585"/>
          </a:xfrm>
          <a:prstGeom prst="rect">
            <a:avLst/>
          </a:prstGeom>
          <a:noFill/>
        </p:spPr>
        <p:txBody>
          <a:bodyPr wrap="square">
            <a:spAutoFit/>
          </a:bodyPr>
          <a:lstStyle/>
          <a:p>
            <a:pPr algn="l" fontAlgn="base"/>
            <a:r>
              <a:rPr lang="en-GB" sz="2400" b="1" i="0" dirty="0">
                <a:solidFill>
                  <a:srgbClr val="141414"/>
                </a:solidFill>
                <a:effectLst/>
                <a:latin typeface="Arial" panose="020B0604020202020204" pitchFamily="34" charset="0"/>
                <a:cs typeface="Arial" panose="020B0604020202020204" pitchFamily="34" charset="0"/>
              </a:rPr>
              <a:t>Should London become a 'sponge city’? (BBC news, May 2024)</a:t>
            </a:r>
          </a:p>
        </p:txBody>
      </p:sp>
      <p:sp>
        <p:nvSpPr>
          <p:cNvPr id="4" name="TextBox 3">
            <a:extLst>
              <a:ext uri="{FF2B5EF4-FFF2-40B4-BE49-F238E27FC236}">
                <a16:creationId xmlns:a16="http://schemas.microsoft.com/office/drawing/2014/main" id="{83C970BD-3A35-0D90-15BB-13E6079A3505}"/>
              </a:ext>
            </a:extLst>
          </p:cNvPr>
          <p:cNvSpPr txBox="1"/>
          <p:nvPr/>
        </p:nvSpPr>
        <p:spPr>
          <a:xfrm>
            <a:off x="467263" y="1335032"/>
            <a:ext cx="11373853" cy="1097095"/>
          </a:xfrm>
          <a:prstGeom prst="rect">
            <a:avLst/>
          </a:prstGeom>
          <a:noFill/>
        </p:spPr>
        <p:txBody>
          <a:bodyPr wrap="square">
            <a:spAutoFit/>
          </a:bodyPr>
          <a:lstStyle/>
          <a:p>
            <a:pPr marL="6350" marR="1270" indent="-6350" algn="just">
              <a:lnSpc>
                <a:spcPct val="125000"/>
              </a:lnSpc>
              <a:spcAft>
                <a:spcPts val="1460"/>
              </a:spcAft>
            </a:pPr>
            <a:r>
              <a:rPr lang="en-GB" sz="1800" kern="100" dirty="0">
                <a:solidFill>
                  <a:srgbClr val="000000"/>
                </a:solidFill>
                <a:effectLst/>
                <a:latin typeface="Arial" panose="020B0604020202020204" pitchFamily="34" charset="0"/>
                <a:ea typeface="Arial" panose="020B0604020202020204" pitchFamily="34" charset="0"/>
              </a:rPr>
              <a:t>Sustainable urban drainage systems have not had regular use in England, compared to use in Scotland and Wales (Melville-</a:t>
            </a:r>
            <a:r>
              <a:rPr lang="en-GB" sz="1800" kern="100" dirty="0" err="1">
                <a:solidFill>
                  <a:srgbClr val="000000"/>
                </a:solidFill>
                <a:effectLst/>
                <a:latin typeface="Arial" panose="020B0604020202020204" pitchFamily="34" charset="0"/>
                <a:ea typeface="Arial" panose="020B0604020202020204" pitchFamily="34" charset="0"/>
              </a:rPr>
              <a:t>Shreeve</a:t>
            </a:r>
            <a:r>
              <a:rPr lang="en-GB" sz="1800" kern="100" dirty="0">
                <a:solidFill>
                  <a:srgbClr val="000000"/>
                </a:solidFill>
                <a:effectLst/>
                <a:latin typeface="Arial" panose="020B0604020202020204" pitchFamily="34" charset="0"/>
                <a:ea typeface="Arial" panose="020B0604020202020204" pitchFamily="34" charset="0"/>
              </a:rPr>
              <a:t> </a:t>
            </a:r>
            <a:r>
              <a:rPr lang="en-GB" sz="1800" i="1" kern="100" dirty="0">
                <a:solidFill>
                  <a:srgbClr val="000000"/>
                </a:solidFill>
                <a:effectLst/>
                <a:latin typeface="Arial" panose="020B0604020202020204" pitchFamily="34" charset="0"/>
                <a:ea typeface="Arial" panose="020B0604020202020204" pitchFamily="34" charset="0"/>
              </a:rPr>
              <a:t>et al, </a:t>
            </a:r>
            <a:r>
              <a:rPr lang="en-GB" sz="1800" kern="100" dirty="0">
                <a:solidFill>
                  <a:srgbClr val="000000"/>
                </a:solidFill>
                <a:effectLst/>
                <a:latin typeface="Arial" panose="020B0604020202020204" pitchFamily="34" charset="0"/>
                <a:ea typeface="Arial" panose="020B0604020202020204" pitchFamily="34" charset="0"/>
              </a:rPr>
              <a:t>2019), and as highlighted by many environmental groups, these techniques are not being utilised alongside the Tideway Tunnel by Thames Water.</a:t>
            </a:r>
          </a:p>
        </p:txBody>
      </p:sp>
      <p:sp>
        <p:nvSpPr>
          <p:cNvPr id="5" name="TextBox 4">
            <a:extLst>
              <a:ext uri="{FF2B5EF4-FFF2-40B4-BE49-F238E27FC236}">
                <a16:creationId xmlns:a16="http://schemas.microsoft.com/office/drawing/2014/main" id="{4C25B0A3-B7C8-7E3C-6227-80A0C093402B}"/>
              </a:ext>
            </a:extLst>
          </p:cNvPr>
          <p:cNvSpPr txBox="1"/>
          <p:nvPr/>
        </p:nvSpPr>
        <p:spPr>
          <a:xfrm>
            <a:off x="508826" y="2782669"/>
            <a:ext cx="11683174" cy="646331"/>
          </a:xfrm>
          <a:prstGeom prst="rect">
            <a:avLst/>
          </a:prstGeom>
          <a:noFill/>
        </p:spPr>
        <p:txBody>
          <a:bodyPr wrap="square">
            <a:spAutoFit/>
          </a:bodyPr>
          <a:lstStyle/>
          <a:p>
            <a:r>
              <a:rPr lang="en-GB" dirty="0">
                <a:solidFill>
                  <a:srgbClr val="000000"/>
                </a:solidFill>
                <a:latin typeface="Arial" panose="020B0604020202020204" pitchFamily="34" charset="0"/>
                <a:ea typeface="Arial" panose="020B0604020202020204" pitchFamily="34" charset="0"/>
              </a:rPr>
              <a:t>N</a:t>
            </a:r>
            <a:r>
              <a:rPr lang="en-GB" sz="1800" dirty="0">
                <a:solidFill>
                  <a:srgbClr val="000000"/>
                </a:solidFill>
                <a:effectLst/>
                <a:latin typeface="Arial" panose="020B0604020202020204" pitchFamily="34" charset="0"/>
                <a:ea typeface="Arial" panose="020B0604020202020204" pitchFamily="34" charset="0"/>
              </a:rPr>
              <a:t>eed identified by many scholars for flexible, </a:t>
            </a:r>
            <a:r>
              <a:rPr lang="en-GB" sz="1800" b="1" u="sng" dirty="0">
                <a:solidFill>
                  <a:srgbClr val="000000"/>
                </a:solidFill>
                <a:effectLst/>
                <a:latin typeface="Arial" panose="020B0604020202020204" pitchFamily="34" charset="0"/>
                <a:ea typeface="Arial" panose="020B0604020202020204" pitchFamily="34" charset="0"/>
              </a:rPr>
              <a:t>multi-aspect approaches </a:t>
            </a:r>
            <a:r>
              <a:rPr lang="en-GB" sz="1800" dirty="0">
                <a:solidFill>
                  <a:srgbClr val="000000"/>
                </a:solidFill>
                <a:effectLst/>
                <a:latin typeface="Arial" panose="020B0604020202020204" pitchFamily="34" charset="0"/>
                <a:ea typeface="Arial" panose="020B0604020202020204" pitchFamily="34" charset="0"/>
              </a:rPr>
              <a:t>to urban water management. </a:t>
            </a:r>
          </a:p>
          <a:p>
            <a:r>
              <a:rPr lang="en-GB" sz="1800" dirty="0">
                <a:solidFill>
                  <a:srgbClr val="000000"/>
                </a:solidFill>
                <a:effectLst/>
                <a:latin typeface="Arial" panose="020B0604020202020204" pitchFamily="34" charset="0"/>
                <a:ea typeface="Arial" panose="020B0604020202020204" pitchFamily="34" charset="0"/>
              </a:rPr>
              <a:t>(Morse, 2017)</a:t>
            </a:r>
            <a:endParaRPr lang="en-GB" dirty="0"/>
          </a:p>
        </p:txBody>
      </p:sp>
      <p:sp>
        <p:nvSpPr>
          <p:cNvPr id="7" name="TextBox 6">
            <a:extLst>
              <a:ext uri="{FF2B5EF4-FFF2-40B4-BE49-F238E27FC236}">
                <a16:creationId xmlns:a16="http://schemas.microsoft.com/office/drawing/2014/main" id="{1789341A-12C5-05F5-DC1E-7368B8A6CCAD}"/>
              </a:ext>
            </a:extLst>
          </p:cNvPr>
          <p:cNvSpPr txBox="1"/>
          <p:nvPr/>
        </p:nvSpPr>
        <p:spPr>
          <a:xfrm>
            <a:off x="508826" y="3748203"/>
            <a:ext cx="3648634" cy="2031325"/>
          </a:xfrm>
          <a:prstGeom prst="rect">
            <a:avLst/>
          </a:prstGeom>
          <a:noFill/>
        </p:spPr>
        <p:txBody>
          <a:bodyPr wrap="square">
            <a:spAutoFit/>
          </a:bodyPr>
          <a:lstStyle/>
          <a:p>
            <a:pPr algn="just"/>
            <a:r>
              <a:rPr lang="en-GB" sz="1800" dirty="0">
                <a:solidFill>
                  <a:srgbClr val="000000"/>
                </a:solidFill>
                <a:effectLst/>
                <a:latin typeface="Arial" panose="020B0604020202020204" pitchFamily="34" charset="0"/>
                <a:ea typeface="Arial" panose="020B0604020202020204" pitchFamily="34" charset="0"/>
              </a:rPr>
              <a:t>Combinations of traditional, channelised drainage, and nature-based solutions such as sustainable urban drainage systems have been demonstrated to be most effective over time (Miguez </a:t>
            </a:r>
            <a:r>
              <a:rPr lang="en-GB" sz="1800" i="1" dirty="0">
                <a:solidFill>
                  <a:srgbClr val="000000"/>
                </a:solidFill>
                <a:effectLst/>
                <a:latin typeface="Arial" panose="020B0604020202020204" pitchFamily="34" charset="0"/>
                <a:ea typeface="Arial" panose="020B0604020202020204" pitchFamily="34" charset="0"/>
              </a:rPr>
              <a:t>et al, </a:t>
            </a:r>
            <a:r>
              <a:rPr lang="en-GB" sz="1800" dirty="0">
                <a:solidFill>
                  <a:srgbClr val="000000"/>
                </a:solidFill>
                <a:effectLst/>
                <a:latin typeface="Arial" panose="020B0604020202020204" pitchFamily="34" charset="0"/>
                <a:ea typeface="Arial" panose="020B0604020202020204" pitchFamily="34" charset="0"/>
              </a:rPr>
              <a:t>2014)</a:t>
            </a:r>
          </a:p>
        </p:txBody>
      </p:sp>
      <p:pic>
        <p:nvPicPr>
          <p:cNvPr id="2050" name="Picture 2">
            <a:extLst>
              <a:ext uri="{FF2B5EF4-FFF2-40B4-BE49-F238E27FC236}">
                <a16:creationId xmlns:a16="http://schemas.microsoft.com/office/drawing/2014/main" id="{95C6A963-B815-B9D4-81F4-730AF62C41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8397" y="3765423"/>
            <a:ext cx="6551036" cy="2781869"/>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03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Related image">
            <a:hlinkClick r:id="rId2"/>
          </p:cNvPr>
          <p:cNvPicPr>
            <a:picLocks noChangeAspect="1" noChangeArrowheads="1"/>
          </p:cNvPicPr>
          <p:nvPr/>
        </p:nvPicPr>
        <p:blipFill>
          <a:blip r:embed="rId3" cstate="print"/>
          <a:srcRect/>
          <a:stretch>
            <a:fillRect/>
          </a:stretch>
        </p:blipFill>
        <p:spPr bwMode="auto">
          <a:xfrm>
            <a:off x="48861" y="6501"/>
            <a:ext cx="12143139" cy="6819010"/>
          </a:xfrm>
          <a:prstGeom prst="rect">
            <a:avLst/>
          </a:prstGeom>
          <a:noFill/>
        </p:spPr>
      </p:pic>
      <p:sp>
        <p:nvSpPr>
          <p:cNvPr id="4" name="TextBox 3"/>
          <p:cNvSpPr txBox="1"/>
          <p:nvPr/>
        </p:nvSpPr>
        <p:spPr>
          <a:xfrm>
            <a:off x="3548118" y="6023257"/>
            <a:ext cx="8424664" cy="523220"/>
          </a:xfrm>
          <a:prstGeom prst="rect">
            <a:avLst/>
          </a:prstGeom>
          <a:solidFill>
            <a:schemeClr val="bg1">
              <a:lumMod val="85000"/>
            </a:schemeClr>
          </a:solidFill>
        </p:spPr>
        <p:txBody>
          <a:bodyPr wrap="square" rtlCol="0">
            <a:spAutoFit/>
          </a:bodyPr>
          <a:lstStyle/>
          <a:p>
            <a:r>
              <a:rPr lang="en-US" sz="2800" b="1" dirty="0"/>
              <a:t>Green Roofing - Nanyang University, Singapore</a:t>
            </a:r>
            <a:endParaRPr lang="en-GB" sz="2800" b="1"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ARKROYAL COLLECTION Pickering, Singapore (SG Clean Certified) | Singapore  2022 UPDATED DEALS £226, HD Photos &amp; Reviews">
            <a:extLst>
              <a:ext uri="{FF2B5EF4-FFF2-40B4-BE49-F238E27FC236}">
                <a16:creationId xmlns:a16="http://schemas.microsoft.com/office/drawing/2014/main" id="{B51DEE2B-C645-B69A-E70C-019FD399D8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9318"/>
            <a:ext cx="12192000" cy="69473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E6D78B-C749-9170-65EB-F350A314ACA7}"/>
              </a:ext>
            </a:extLst>
          </p:cNvPr>
          <p:cNvSpPr txBox="1"/>
          <p:nvPr/>
        </p:nvSpPr>
        <p:spPr>
          <a:xfrm>
            <a:off x="214250" y="358497"/>
            <a:ext cx="2448272" cy="369332"/>
          </a:xfrm>
          <a:prstGeom prst="rect">
            <a:avLst/>
          </a:prstGeom>
          <a:noFill/>
        </p:spPr>
        <p:txBody>
          <a:bodyPr wrap="square" rtlCol="0">
            <a:spAutoFit/>
          </a:bodyPr>
          <a:lstStyle/>
          <a:p>
            <a:r>
              <a:rPr lang="en-GB" dirty="0"/>
              <a:t>RISKS?</a:t>
            </a:r>
          </a:p>
        </p:txBody>
      </p:sp>
      <p:sp>
        <p:nvSpPr>
          <p:cNvPr id="3" name="TextBox 2">
            <a:extLst>
              <a:ext uri="{FF2B5EF4-FFF2-40B4-BE49-F238E27FC236}">
                <a16:creationId xmlns:a16="http://schemas.microsoft.com/office/drawing/2014/main" id="{5E04BCBF-0BAF-3545-8CB0-A65D050BE5CB}"/>
              </a:ext>
            </a:extLst>
          </p:cNvPr>
          <p:cNvSpPr txBox="1"/>
          <p:nvPr/>
        </p:nvSpPr>
        <p:spPr>
          <a:xfrm>
            <a:off x="214250" y="35332"/>
            <a:ext cx="2448272" cy="369332"/>
          </a:xfrm>
          <a:prstGeom prst="rect">
            <a:avLst/>
          </a:prstGeom>
          <a:noFill/>
        </p:spPr>
        <p:txBody>
          <a:bodyPr wrap="square" rtlCol="0">
            <a:spAutoFit/>
          </a:bodyPr>
          <a:lstStyle/>
          <a:p>
            <a:r>
              <a:rPr lang="en-GB" dirty="0"/>
              <a:t>Aesthetics?</a:t>
            </a:r>
          </a:p>
        </p:txBody>
      </p:sp>
      <p:sp>
        <p:nvSpPr>
          <p:cNvPr id="4" name="TextBox 3">
            <a:extLst>
              <a:ext uri="{FF2B5EF4-FFF2-40B4-BE49-F238E27FC236}">
                <a16:creationId xmlns:a16="http://schemas.microsoft.com/office/drawing/2014/main" id="{D1A8EFB5-C7D0-F669-DF3B-9E330DBDFD61}"/>
              </a:ext>
            </a:extLst>
          </p:cNvPr>
          <p:cNvSpPr txBox="1"/>
          <p:nvPr/>
        </p:nvSpPr>
        <p:spPr>
          <a:xfrm>
            <a:off x="8246920" y="127665"/>
            <a:ext cx="3751962" cy="461665"/>
          </a:xfrm>
          <a:prstGeom prst="rect">
            <a:avLst/>
          </a:prstGeom>
          <a:noFill/>
          <a:ln>
            <a:solidFill>
              <a:schemeClr val="tx1"/>
            </a:solidFill>
          </a:ln>
        </p:spPr>
        <p:txBody>
          <a:bodyPr wrap="square" rtlCol="0">
            <a:spAutoFit/>
          </a:bodyPr>
          <a:lstStyle/>
          <a:p>
            <a:r>
              <a:rPr lang="en-GB" sz="2400" b="1" dirty="0"/>
              <a:t>Park Royal Hotel Singapore</a:t>
            </a:r>
          </a:p>
        </p:txBody>
      </p:sp>
    </p:spTree>
    <p:extLst>
      <p:ext uri="{BB962C8B-B14F-4D97-AF65-F5344CB8AC3E}">
        <p14:creationId xmlns:p14="http://schemas.microsoft.com/office/powerpoint/2010/main" val="24438969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C8E186-1BF0-DB21-C582-84EE54EC9689}"/>
              </a:ext>
            </a:extLst>
          </p:cNvPr>
          <p:cNvSpPr txBox="1"/>
          <p:nvPr/>
        </p:nvSpPr>
        <p:spPr>
          <a:xfrm>
            <a:off x="1918447" y="2052918"/>
            <a:ext cx="8857129" cy="4031873"/>
          </a:xfrm>
          <a:prstGeom prst="rect">
            <a:avLst/>
          </a:prstGeom>
          <a:noFill/>
        </p:spPr>
        <p:txBody>
          <a:bodyPr wrap="square">
            <a:spAutoFit/>
          </a:bodyPr>
          <a:lstStyle/>
          <a:p>
            <a:pPr lvl="0" algn="ctr"/>
            <a:r>
              <a:rPr lang="en-GB" sz="3200" dirty="0">
                <a:latin typeface="Arial" panose="020B0604020202020204" pitchFamily="34" charset="0"/>
                <a:ea typeface="Times New Roman" panose="02020603050405020304" pitchFamily="18" charset="0"/>
              </a:rPr>
              <a:t>What is your </a:t>
            </a:r>
            <a:r>
              <a:rPr lang="en-GB" sz="3200" dirty="0">
                <a:effectLst/>
                <a:latin typeface="Arial" panose="020B0604020202020204" pitchFamily="34" charset="0"/>
                <a:ea typeface="Times New Roman" panose="02020603050405020304" pitchFamily="18" charset="0"/>
              </a:rPr>
              <a:t>evaluation of the potential effectiveness and overall worth of the scheme in human and ecological terms?</a:t>
            </a:r>
          </a:p>
          <a:p>
            <a:pPr lvl="0" algn="ctr"/>
            <a:endParaRPr lang="en-GB" sz="3200" dirty="0">
              <a:latin typeface="Arial" panose="020B0604020202020204" pitchFamily="34" charset="0"/>
              <a:ea typeface="Times New Roman" panose="02020603050405020304" pitchFamily="18" charset="0"/>
            </a:endParaRPr>
          </a:p>
          <a:p>
            <a:pPr lvl="0" algn="ctr"/>
            <a:r>
              <a:rPr lang="en-GB" sz="3200" dirty="0">
                <a:effectLst/>
                <a:latin typeface="Arial" panose="020B0604020202020204" pitchFamily="34" charset="0"/>
                <a:ea typeface="Times New Roman" panose="02020603050405020304" pitchFamily="18" charset="0"/>
              </a:rPr>
              <a:t>Is it worth the 6.5 Billion paid?</a:t>
            </a:r>
          </a:p>
          <a:p>
            <a:pPr lvl="0" algn="ctr"/>
            <a:endParaRPr lang="en-GB" sz="3200" dirty="0">
              <a:latin typeface="Arial" panose="020B0604020202020204" pitchFamily="34" charset="0"/>
              <a:ea typeface="Times New Roman" panose="02020603050405020304" pitchFamily="18" charset="0"/>
            </a:endParaRPr>
          </a:p>
          <a:p>
            <a:pPr lvl="0" algn="ctr"/>
            <a:r>
              <a:rPr lang="en-GB" sz="3200" dirty="0">
                <a:effectLst/>
                <a:latin typeface="Arial" panose="020B0604020202020204" pitchFamily="34" charset="0"/>
                <a:ea typeface="Times New Roman" panose="02020603050405020304" pitchFamily="18" charset="0"/>
              </a:rPr>
              <a:t>DO THE POSITIVES OUTWAY THE NEGATIVES?</a:t>
            </a: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211130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AC82422-9A3D-FA45-1949-7068AFD324AF}"/>
              </a:ext>
            </a:extLst>
          </p:cNvPr>
          <p:cNvGrpSpPr/>
          <p:nvPr/>
        </p:nvGrpSpPr>
        <p:grpSpPr>
          <a:xfrm>
            <a:off x="652470" y="643467"/>
            <a:ext cx="10512836" cy="4522092"/>
            <a:chOff x="0" y="0"/>
            <a:chExt cx="5962651" cy="3051758"/>
          </a:xfrm>
        </p:grpSpPr>
        <p:pic>
          <p:nvPicPr>
            <p:cNvPr id="3" name="Picture 2" descr="Diagram of a river with water and grass&#10;&#10;Description automatically generated with medium confidence">
              <a:extLst>
                <a:ext uri="{FF2B5EF4-FFF2-40B4-BE49-F238E27FC236}">
                  <a16:creationId xmlns:a16="http://schemas.microsoft.com/office/drawing/2014/main" id="{F216F3A5-E893-48AB-5C20-0D9C9670FA2A}"/>
                </a:ext>
              </a:extLst>
            </p:cNvPr>
            <p:cNvPicPr/>
            <p:nvPr/>
          </p:nvPicPr>
          <p:blipFill>
            <a:blip r:embed="rId2"/>
            <a:stretch>
              <a:fillRect/>
            </a:stretch>
          </p:blipFill>
          <p:spPr>
            <a:xfrm>
              <a:off x="9525" y="9525"/>
              <a:ext cx="5943600" cy="2514600"/>
            </a:xfrm>
            <a:prstGeom prst="rect">
              <a:avLst/>
            </a:prstGeom>
          </p:spPr>
        </p:pic>
        <p:sp>
          <p:nvSpPr>
            <p:cNvPr id="4" name="Shape 2801">
              <a:extLst>
                <a:ext uri="{FF2B5EF4-FFF2-40B4-BE49-F238E27FC236}">
                  <a16:creationId xmlns:a16="http://schemas.microsoft.com/office/drawing/2014/main" id="{C45C1F20-467D-3FFB-5AD9-BE84E256F9AC}"/>
                </a:ext>
              </a:extLst>
            </p:cNvPr>
            <p:cNvSpPr/>
            <p:nvPr/>
          </p:nvSpPr>
          <p:spPr>
            <a:xfrm>
              <a:off x="0" y="4763"/>
              <a:ext cx="5957888" cy="0"/>
            </a:xfrm>
            <a:custGeom>
              <a:avLst/>
              <a:gdLst/>
              <a:ahLst/>
              <a:cxnLst/>
              <a:rect l="0" t="0" r="0" b="0"/>
              <a:pathLst>
                <a:path w="5957888">
                  <a:moveTo>
                    <a:pt x="0" y="0"/>
                  </a:moveTo>
                  <a:lnTo>
                    <a:pt x="5957888" y="0"/>
                  </a:lnTo>
                </a:path>
              </a:pathLst>
            </a:custGeom>
            <a:ln w="9525" cap="flat">
              <a:miter lim="127000"/>
            </a:ln>
          </p:spPr>
          <p:style>
            <a:lnRef idx="1">
              <a:srgbClr val="000000"/>
            </a:lnRef>
            <a:fillRef idx="0">
              <a:srgbClr val="000000">
                <a:alpha val="0"/>
              </a:srgbClr>
            </a:fillRef>
            <a:effectRef idx="0">
              <a:scrgbClr r="0" g="0" b="0"/>
            </a:effectRef>
            <a:fontRef idx="none"/>
          </p:style>
          <p:txBody>
            <a:bodyPr/>
            <a:lstStyle/>
            <a:p>
              <a:endParaRPr lang="en-GB"/>
            </a:p>
          </p:txBody>
        </p:sp>
        <p:sp>
          <p:nvSpPr>
            <p:cNvPr id="5" name="Shape 2802">
              <a:extLst>
                <a:ext uri="{FF2B5EF4-FFF2-40B4-BE49-F238E27FC236}">
                  <a16:creationId xmlns:a16="http://schemas.microsoft.com/office/drawing/2014/main" id="{FB9E8D8D-AB29-618F-C936-FD4789677EAE}"/>
                </a:ext>
              </a:extLst>
            </p:cNvPr>
            <p:cNvSpPr/>
            <p:nvPr/>
          </p:nvSpPr>
          <p:spPr>
            <a:xfrm>
              <a:off x="5957888" y="0"/>
              <a:ext cx="0" cy="2528888"/>
            </a:xfrm>
            <a:custGeom>
              <a:avLst/>
              <a:gdLst/>
              <a:ahLst/>
              <a:cxnLst/>
              <a:rect l="0" t="0" r="0" b="0"/>
              <a:pathLst>
                <a:path h="2528888">
                  <a:moveTo>
                    <a:pt x="0" y="0"/>
                  </a:moveTo>
                  <a:lnTo>
                    <a:pt x="0" y="2528888"/>
                  </a:lnTo>
                </a:path>
              </a:pathLst>
            </a:custGeom>
            <a:ln w="9525" cap="flat">
              <a:miter lim="127000"/>
            </a:ln>
          </p:spPr>
          <p:style>
            <a:lnRef idx="1">
              <a:srgbClr val="000000"/>
            </a:lnRef>
            <a:fillRef idx="0">
              <a:srgbClr val="000000">
                <a:alpha val="0"/>
              </a:srgbClr>
            </a:fillRef>
            <a:effectRef idx="0">
              <a:scrgbClr r="0" g="0" b="0"/>
            </a:effectRef>
            <a:fontRef idx="none"/>
          </p:style>
          <p:txBody>
            <a:bodyPr/>
            <a:lstStyle/>
            <a:p>
              <a:endParaRPr lang="en-GB"/>
            </a:p>
          </p:txBody>
        </p:sp>
        <p:sp>
          <p:nvSpPr>
            <p:cNvPr id="6" name="Shape 2803">
              <a:extLst>
                <a:ext uri="{FF2B5EF4-FFF2-40B4-BE49-F238E27FC236}">
                  <a16:creationId xmlns:a16="http://schemas.microsoft.com/office/drawing/2014/main" id="{666E6CE7-C095-F484-E6B6-828DEB717795}"/>
                </a:ext>
              </a:extLst>
            </p:cNvPr>
            <p:cNvSpPr/>
            <p:nvPr/>
          </p:nvSpPr>
          <p:spPr>
            <a:xfrm>
              <a:off x="4763" y="2528888"/>
              <a:ext cx="5957888" cy="0"/>
            </a:xfrm>
            <a:custGeom>
              <a:avLst/>
              <a:gdLst/>
              <a:ahLst/>
              <a:cxnLst/>
              <a:rect l="0" t="0" r="0" b="0"/>
              <a:pathLst>
                <a:path w="5957888">
                  <a:moveTo>
                    <a:pt x="5957888" y="0"/>
                  </a:moveTo>
                  <a:lnTo>
                    <a:pt x="0" y="0"/>
                  </a:lnTo>
                </a:path>
              </a:pathLst>
            </a:custGeom>
            <a:ln w="9525" cap="flat">
              <a:miter lim="127000"/>
            </a:ln>
          </p:spPr>
          <p:style>
            <a:lnRef idx="1">
              <a:srgbClr val="000000"/>
            </a:lnRef>
            <a:fillRef idx="0">
              <a:srgbClr val="000000">
                <a:alpha val="0"/>
              </a:srgbClr>
            </a:fillRef>
            <a:effectRef idx="0">
              <a:scrgbClr r="0" g="0" b="0"/>
            </a:effectRef>
            <a:fontRef idx="none"/>
          </p:style>
          <p:txBody>
            <a:bodyPr/>
            <a:lstStyle/>
            <a:p>
              <a:endParaRPr lang="en-GB"/>
            </a:p>
          </p:txBody>
        </p:sp>
        <p:sp>
          <p:nvSpPr>
            <p:cNvPr id="7" name="Shape 2804">
              <a:extLst>
                <a:ext uri="{FF2B5EF4-FFF2-40B4-BE49-F238E27FC236}">
                  <a16:creationId xmlns:a16="http://schemas.microsoft.com/office/drawing/2014/main" id="{58A0A10E-FD6E-EA53-DCE1-EAD1D25BEA01}"/>
                </a:ext>
              </a:extLst>
            </p:cNvPr>
            <p:cNvSpPr/>
            <p:nvPr/>
          </p:nvSpPr>
          <p:spPr>
            <a:xfrm>
              <a:off x="4763" y="4763"/>
              <a:ext cx="0" cy="2528888"/>
            </a:xfrm>
            <a:custGeom>
              <a:avLst/>
              <a:gdLst/>
              <a:ahLst/>
              <a:cxnLst/>
              <a:rect l="0" t="0" r="0" b="0"/>
              <a:pathLst>
                <a:path h="2528888">
                  <a:moveTo>
                    <a:pt x="0" y="2528888"/>
                  </a:moveTo>
                  <a:lnTo>
                    <a:pt x="0" y="0"/>
                  </a:lnTo>
                </a:path>
              </a:pathLst>
            </a:custGeom>
            <a:ln w="9525" cap="flat">
              <a:miter lim="127000"/>
            </a:ln>
          </p:spPr>
          <p:style>
            <a:lnRef idx="1">
              <a:srgbClr val="000000"/>
            </a:lnRef>
            <a:fillRef idx="0">
              <a:srgbClr val="000000">
                <a:alpha val="0"/>
              </a:srgbClr>
            </a:fillRef>
            <a:effectRef idx="0">
              <a:scrgbClr r="0" g="0" b="0"/>
            </a:effectRef>
            <a:fontRef idx="none"/>
          </p:style>
          <p:txBody>
            <a:bodyPr/>
            <a:lstStyle/>
            <a:p>
              <a:endParaRPr lang="en-GB"/>
            </a:p>
          </p:txBody>
        </p:sp>
        <p:pic>
          <p:nvPicPr>
            <p:cNvPr id="8" name="Picture 7" descr="A black background with a black square&#10;&#10;Description automatically generated with medium confidence">
              <a:extLst>
                <a:ext uri="{FF2B5EF4-FFF2-40B4-BE49-F238E27FC236}">
                  <a16:creationId xmlns:a16="http://schemas.microsoft.com/office/drawing/2014/main" id="{A542AD68-A908-5C44-98D2-522E6A60D6D7}"/>
                </a:ext>
              </a:extLst>
            </p:cNvPr>
            <p:cNvPicPr/>
            <p:nvPr/>
          </p:nvPicPr>
          <p:blipFill>
            <a:blip r:embed="rId3"/>
            <a:stretch>
              <a:fillRect/>
            </a:stretch>
          </p:blipFill>
          <p:spPr>
            <a:xfrm>
              <a:off x="1009650" y="2451683"/>
              <a:ext cx="4143375" cy="600075"/>
            </a:xfrm>
            <a:prstGeom prst="rect">
              <a:avLst/>
            </a:prstGeom>
          </p:spPr>
        </p:pic>
      </p:grpSp>
      <p:sp>
        <p:nvSpPr>
          <p:cNvPr id="10" name="TextBox 9">
            <a:extLst>
              <a:ext uri="{FF2B5EF4-FFF2-40B4-BE49-F238E27FC236}">
                <a16:creationId xmlns:a16="http://schemas.microsoft.com/office/drawing/2014/main" id="{9DDC7502-AB80-3CE0-BD34-CF12FA3F4EC8}"/>
              </a:ext>
            </a:extLst>
          </p:cNvPr>
          <p:cNvSpPr txBox="1"/>
          <p:nvPr/>
        </p:nvSpPr>
        <p:spPr>
          <a:xfrm>
            <a:off x="652470" y="5472643"/>
            <a:ext cx="10977304" cy="646331"/>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Arial" panose="020B0604020202020204" pitchFamily="34" charset="0"/>
              </a:rPr>
              <a:t>Sustainable urban drainage systems, in mimicking the hydrology of an area with use of green space such as water gardens and swales, also provide ecosystem services. (Ossa-Moreno </a:t>
            </a:r>
            <a:r>
              <a:rPr lang="en-GB" sz="1800" i="1" dirty="0">
                <a:solidFill>
                  <a:srgbClr val="000000"/>
                </a:solidFill>
                <a:effectLst/>
                <a:latin typeface="Arial" panose="020B0604020202020204" pitchFamily="34" charset="0"/>
                <a:ea typeface="Arial" panose="020B0604020202020204" pitchFamily="34" charset="0"/>
              </a:rPr>
              <a:t>et al, </a:t>
            </a:r>
            <a:r>
              <a:rPr lang="en-GB" sz="1800" dirty="0">
                <a:solidFill>
                  <a:srgbClr val="000000"/>
                </a:solidFill>
                <a:effectLst/>
                <a:latin typeface="Arial" panose="020B0604020202020204" pitchFamily="34" charset="0"/>
                <a:ea typeface="Arial" panose="020B0604020202020204" pitchFamily="34" charset="0"/>
              </a:rPr>
              <a:t>2019). </a:t>
            </a:r>
            <a:endParaRPr lang="en-GB" dirty="0"/>
          </a:p>
        </p:txBody>
      </p:sp>
    </p:spTree>
    <p:extLst>
      <p:ext uri="{BB962C8B-B14F-4D97-AF65-F5344CB8AC3E}">
        <p14:creationId xmlns:p14="http://schemas.microsoft.com/office/powerpoint/2010/main" val="20094500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AF14DA-A718-3EBB-7843-943D5F1C9D89}"/>
              </a:ext>
            </a:extLst>
          </p:cNvPr>
          <p:cNvSpPr txBox="1"/>
          <p:nvPr/>
        </p:nvSpPr>
        <p:spPr>
          <a:xfrm>
            <a:off x="897467" y="408001"/>
            <a:ext cx="2099733" cy="369332"/>
          </a:xfrm>
          <a:prstGeom prst="rect">
            <a:avLst/>
          </a:prstGeom>
          <a:noFill/>
        </p:spPr>
        <p:txBody>
          <a:bodyPr wrap="square">
            <a:spAutoFit/>
          </a:bodyPr>
          <a:lstStyle/>
          <a:p>
            <a:r>
              <a:rPr lang="en-GB" sz="1800" dirty="0">
                <a:solidFill>
                  <a:prstClr val="black"/>
                </a:solidFill>
                <a:latin typeface="Calibri"/>
              </a:rPr>
              <a:t>Engineering impacts </a:t>
            </a:r>
            <a:endParaRPr lang="en-GB" dirty="0"/>
          </a:p>
        </p:txBody>
      </p:sp>
      <p:sp>
        <p:nvSpPr>
          <p:cNvPr id="5" name="TextBox 4">
            <a:extLst>
              <a:ext uri="{FF2B5EF4-FFF2-40B4-BE49-F238E27FC236}">
                <a16:creationId xmlns:a16="http://schemas.microsoft.com/office/drawing/2014/main" id="{9F1E35DE-0D04-A382-BA60-458E30F6B60C}"/>
              </a:ext>
            </a:extLst>
          </p:cNvPr>
          <p:cNvSpPr txBox="1"/>
          <p:nvPr/>
        </p:nvSpPr>
        <p:spPr>
          <a:xfrm>
            <a:off x="4690533" y="408001"/>
            <a:ext cx="2633133" cy="369332"/>
          </a:xfrm>
          <a:prstGeom prst="rect">
            <a:avLst/>
          </a:prstGeom>
          <a:noFill/>
        </p:spPr>
        <p:txBody>
          <a:bodyPr wrap="square">
            <a:spAutoFit/>
          </a:bodyPr>
          <a:lstStyle/>
          <a:p>
            <a:r>
              <a:rPr lang="en-GB" sz="1800" dirty="0">
                <a:solidFill>
                  <a:prstClr val="black"/>
                </a:solidFill>
                <a:latin typeface="Calibri"/>
              </a:rPr>
              <a:t>Environmental impacts</a:t>
            </a:r>
            <a:endParaRPr lang="en-GB" dirty="0"/>
          </a:p>
        </p:txBody>
      </p:sp>
      <p:sp>
        <p:nvSpPr>
          <p:cNvPr id="7" name="TextBox 6">
            <a:extLst>
              <a:ext uri="{FF2B5EF4-FFF2-40B4-BE49-F238E27FC236}">
                <a16:creationId xmlns:a16="http://schemas.microsoft.com/office/drawing/2014/main" id="{628B2117-8E41-6F2D-BF7B-E06C1F01786F}"/>
              </a:ext>
            </a:extLst>
          </p:cNvPr>
          <p:cNvSpPr txBox="1"/>
          <p:nvPr/>
        </p:nvSpPr>
        <p:spPr>
          <a:xfrm>
            <a:off x="8746067" y="408001"/>
            <a:ext cx="2548465" cy="369332"/>
          </a:xfrm>
          <a:prstGeom prst="rect">
            <a:avLst/>
          </a:prstGeom>
          <a:noFill/>
        </p:spPr>
        <p:txBody>
          <a:bodyPr wrap="square">
            <a:spAutoFit/>
          </a:bodyPr>
          <a:lstStyle/>
          <a:p>
            <a:r>
              <a:rPr lang="en-GB" sz="1800" dirty="0">
                <a:solidFill>
                  <a:prstClr val="black"/>
                </a:solidFill>
                <a:latin typeface="Calibri"/>
              </a:rPr>
              <a:t>Socio-Cultural impacts</a:t>
            </a:r>
            <a:endParaRPr lang="en-GB" dirty="0"/>
          </a:p>
        </p:txBody>
      </p:sp>
      <p:graphicFrame>
        <p:nvGraphicFramePr>
          <p:cNvPr id="13" name="Table 12">
            <a:extLst>
              <a:ext uri="{FF2B5EF4-FFF2-40B4-BE49-F238E27FC236}">
                <a16:creationId xmlns:a16="http://schemas.microsoft.com/office/drawing/2014/main" id="{45E94C34-D3C5-8CAA-0575-0EB1A9E142DE}"/>
              </a:ext>
            </a:extLst>
          </p:cNvPr>
          <p:cNvGraphicFramePr>
            <a:graphicFrameLocks noGrp="1"/>
          </p:cNvGraphicFramePr>
          <p:nvPr>
            <p:extLst>
              <p:ext uri="{D42A27DB-BD31-4B8C-83A1-F6EECF244321}">
                <p14:modId xmlns:p14="http://schemas.microsoft.com/office/powerpoint/2010/main" val="2242426551"/>
              </p:ext>
            </p:extLst>
          </p:nvPr>
        </p:nvGraphicFramePr>
        <p:xfrm>
          <a:off x="211666" y="777333"/>
          <a:ext cx="11590866" cy="5689600"/>
        </p:xfrm>
        <a:graphic>
          <a:graphicData uri="http://schemas.openxmlformats.org/drawingml/2006/table">
            <a:tbl>
              <a:tblPr firstRow="1" bandRow="1">
                <a:tableStyleId>{5C22544A-7EE6-4342-B048-85BDC9FD1C3A}</a:tableStyleId>
              </a:tblPr>
              <a:tblGrid>
                <a:gridCol w="3863622">
                  <a:extLst>
                    <a:ext uri="{9D8B030D-6E8A-4147-A177-3AD203B41FA5}">
                      <a16:colId xmlns:a16="http://schemas.microsoft.com/office/drawing/2014/main" val="1465256297"/>
                    </a:ext>
                  </a:extLst>
                </a:gridCol>
                <a:gridCol w="3863622">
                  <a:extLst>
                    <a:ext uri="{9D8B030D-6E8A-4147-A177-3AD203B41FA5}">
                      <a16:colId xmlns:a16="http://schemas.microsoft.com/office/drawing/2014/main" val="2933827234"/>
                    </a:ext>
                  </a:extLst>
                </a:gridCol>
                <a:gridCol w="3863622">
                  <a:extLst>
                    <a:ext uri="{9D8B030D-6E8A-4147-A177-3AD203B41FA5}">
                      <a16:colId xmlns:a16="http://schemas.microsoft.com/office/drawing/2014/main" val="1593238678"/>
                    </a:ext>
                  </a:extLst>
                </a:gridCol>
              </a:tblGrid>
              <a:tr h="946856">
                <a:tc>
                  <a:txBody>
                    <a:bodyPr/>
                    <a:lstStyle/>
                    <a:p>
                      <a:endParaRPr lang="en-GB" dirty="0">
                        <a:solidFill>
                          <a:schemeClr val="bg1">
                            <a:lumMod val="95000"/>
                          </a:schemeClr>
                        </a:solidFill>
                      </a:endParaRP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332593370"/>
                  </a:ext>
                </a:extLst>
              </a:tr>
              <a:tr h="946856">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49970845"/>
                  </a:ext>
                </a:extLst>
              </a:tr>
              <a:tr h="946856">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883512544"/>
                  </a:ext>
                </a:extLst>
              </a:tr>
              <a:tr h="946856">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454351522"/>
                  </a:ext>
                </a:extLst>
              </a:tr>
              <a:tr h="946856">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347407192"/>
                  </a:ext>
                </a:extLst>
              </a:tr>
              <a:tr h="95532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388285019"/>
                  </a:ext>
                </a:extLst>
              </a:tr>
            </a:tbl>
          </a:graphicData>
        </a:graphic>
      </p:graphicFrame>
    </p:spTree>
    <p:extLst>
      <p:ext uri="{BB962C8B-B14F-4D97-AF65-F5344CB8AC3E}">
        <p14:creationId xmlns:p14="http://schemas.microsoft.com/office/powerpoint/2010/main" val="523180576"/>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875</TotalTime>
  <Words>4246</Words>
  <Application>Microsoft Office PowerPoint</Application>
  <PresentationFormat>Widescreen</PresentationFormat>
  <Paragraphs>217</Paragraphs>
  <Slides>36</Slides>
  <Notes>3</Notes>
  <HiddenSlides>12</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36</vt:i4>
      </vt:variant>
    </vt:vector>
  </HeadingPairs>
  <TitlesOfParts>
    <vt:vector size="52" baseType="lpstr">
      <vt:lpstr>Google Sans</vt:lpstr>
      <vt:lpstr>ReithSerif</vt:lpstr>
      <vt:lpstr>Aptos</vt:lpstr>
      <vt:lpstr>Arial</vt:lpstr>
      <vt:lpstr>Arial Black</vt:lpstr>
      <vt:lpstr>Arial Nova Cond</vt:lpstr>
      <vt:lpstr>Avenir Next LT Pro Light</vt:lpstr>
      <vt:lpstr>Calibri</vt:lpstr>
      <vt:lpstr>Calibri Light</vt:lpstr>
      <vt:lpstr>Impact</vt:lpstr>
      <vt:lpstr>Posterama</vt:lpstr>
      <vt:lpstr>Times New Roman</vt:lpstr>
      <vt:lpstr>TornVTI</vt:lpstr>
      <vt:lpstr>Office Theme</vt:lpstr>
      <vt:lpstr>1_Office Theme</vt:lpstr>
      <vt:lpstr>2_Office Theme</vt:lpstr>
      <vt:lpstr>THAMES TIDEWAY TUNNEL – The Super Sewer</vt:lpstr>
      <vt:lpstr>PowerPoint Presentation</vt:lpstr>
      <vt:lpstr>Bazalgette’s solution</vt:lpstr>
      <vt:lpstr>PowerPoint Presentation</vt:lpstr>
      <vt:lpstr>PowerPoint Presentation</vt:lpstr>
      <vt:lpstr>PowerPoint Presentation</vt:lpstr>
      <vt:lpstr>PowerPoint Presentation</vt:lpstr>
      <vt:lpstr>PowerPoint Presentation</vt:lpstr>
      <vt:lpstr>PowerPoint Presentation</vt:lpstr>
      <vt:lpstr>TECHNIQUES USED</vt:lpstr>
      <vt:lpstr>TECHNIQUES USED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Alan Nantel</dc:creator>
  <cp:lastModifiedBy>Alan Nantel</cp:lastModifiedBy>
  <cp:revision>24</cp:revision>
  <cp:lastPrinted>2025-02-11T09:00:42Z</cp:lastPrinted>
  <dcterms:created xsi:type="dcterms:W3CDTF">2025-01-23T11:11:38Z</dcterms:created>
  <dcterms:modified xsi:type="dcterms:W3CDTF">2025-02-11T10:32:18Z</dcterms:modified>
</cp:coreProperties>
</file>