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2" d="100"/>
          <a:sy n="82" d="100"/>
        </p:scale>
        <p:origin x="6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course/section.php?id=144837" TargetMode="External"/><Relationship Id="rId2" Type="http://schemas.openxmlformats.org/officeDocument/2006/relationships/hyperlink" Target="https://moodle.uwtsd.ac.uk/course/section.php?id=152409" TargetMode="Externa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hyperlink" Target="https://moodle.uwtsd.ac.uk/course/section.php?id=152510"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Gino Victorian Tinca</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2539736</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Sharin </a:t>
            </a:r>
            <a:r>
              <a:rPr lang="en-GB" sz="3200" b="1" dirty="0" err="1">
                <a:latin typeface="Arial" panose="020B0604020202020204" pitchFamily="34" charset="0"/>
                <a:cs typeface="Arial" panose="020B0604020202020204" pitchFamily="34" charset="0"/>
              </a:rPr>
              <a:t>Mcdowall</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Emefiele</a:t>
            </a:r>
            <a:r>
              <a:rPr lang="en-GB" sz="3200" b="1" dirty="0">
                <a:latin typeface="Arial" panose="020B0604020202020204" pitchFamily="34" charset="0"/>
                <a:cs typeface="Arial" panose="020B0604020202020204" pitchFamily="34" charset="0"/>
              </a:rPr>
              <a:t> </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8F5530-DA31-4B62-8DF9-56A1A3B6B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AEFAF95-013F-4375-AAF4-033AC93F5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8735E28-7236-42D8-A5E1-A0F302FE8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F3642881-D4B2-4CC2-A287-0FA0006F3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01C50C6-CC43-4D9E-B2AB-F373712E4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6E7187D-0938-461D-BFC5-89EEF35062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34C951A-9754-438B-9D57-E6B93B6E4C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FCCC8FCE-0563-4147-B2A2-7C81702EB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E68FC26-41A9-4C82-BE7F-E9344CDC4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FBB336D1-2562-4680-B29B-E22C603C0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9EED3885-4010-4FBE-A045-DC59CAE782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C3D74F45-ED22-46E8-8A8C-85550ED981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F675583-78ED-4BEC-8424-37068227E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9BD9726-207D-4725-AA6E-5147080D5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1A43941-4783-4A0B-9385-1952F9F89D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B4806F9C-3233-4FC3-B300-D5AA58A5C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70E3F9FC-BB7B-433D-8A4F-1BCFA582E0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1406F394-9D6F-4986-A3AF-6EF16DEDE6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4F98CF1-0C8F-435D-846B-D3C506378F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781ACDD-4A0F-4369-A468-3FEC355F8E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BB34D61-E762-4862-9DA8-702D97A362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630936" y="630936"/>
            <a:ext cx="5465064" cy="5626947"/>
          </a:xfrm>
          <a:noFill/>
        </p:spPr>
        <p:txBody>
          <a:bodyPr anchor="ctr">
            <a:normAutofit/>
          </a:bodyPr>
          <a:lstStyle/>
          <a:p>
            <a:r>
              <a:rPr lang="en-GB" sz="4800" b="1" u="sng">
                <a:solidFill>
                  <a:schemeClr val="bg1"/>
                </a:solidFill>
                <a:latin typeface="Arial" panose="020B0604020202020204" pitchFamily="34" charset="0"/>
                <a:cs typeface="Arial" panose="020B0604020202020204" pitchFamily="34" charset="0"/>
              </a:rPr>
              <a:t>Provide an Overview of your presentation. </a:t>
            </a:r>
            <a:br>
              <a:rPr lang="en-GB" sz="4800" b="1">
                <a:solidFill>
                  <a:schemeClr val="bg1"/>
                </a:solidFill>
                <a:latin typeface="Arial" panose="020B0604020202020204" pitchFamily="34" charset="0"/>
                <a:cs typeface="Arial" panose="020B0604020202020204" pitchFamily="34" charset="0"/>
              </a:rPr>
            </a:br>
            <a:endParaRPr lang="en-GB" sz="480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6502152" y="630936"/>
            <a:ext cx="4978592" cy="5626957"/>
          </a:xfrm>
          <a:noFill/>
        </p:spPr>
        <p:txBody>
          <a:bodyPr anchor="ctr">
            <a:normAutofit/>
          </a:bodyPr>
          <a:lstStyle/>
          <a:p>
            <a:pPr marL="0" indent="0">
              <a:buNone/>
            </a:pPr>
            <a:endParaRPr lang="en-GB" sz="1800">
              <a:solidFill>
                <a:schemeClr val="bg1"/>
              </a:solidFill>
              <a:latin typeface="Arial" panose="020B0604020202020204" pitchFamily="34" charset="0"/>
              <a:cs typeface="Arial" panose="020B0604020202020204" pitchFamily="34" charset="0"/>
            </a:endParaRPr>
          </a:p>
          <a:p>
            <a:endParaRPr lang="en-GB" sz="1800">
              <a:solidFill>
                <a:schemeClr val="bg1"/>
              </a:solidFill>
              <a:latin typeface="Arial" panose="020B0604020202020204" pitchFamily="34" charset="0"/>
              <a:cs typeface="Arial" panose="020B0604020202020204" pitchFamily="34" charset="0"/>
            </a:endParaRPr>
          </a:p>
          <a:p>
            <a:r>
              <a:rPr lang="en-GB" sz="1800">
                <a:solidFill>
                  <a:schemeClr val="bg1"/>
                </a:solidFill>
                <a:latin typeface="Arial" panose="020B0604020202020204" pitchFamily="34" charset="0"/>
                <a:cs typeface="Arial" panose="020B0604020202020204" pitchFamily="34" charset="0"/>
              </a:rPr>
              <a:t>Good morning/afternoon. My name is Gino</a:t>
            </a:r>
          </a:p>
          <a:p>
            <a:pPr marL="0" indent="0">
              <a:buNone/>
            </a:pPr>
            <a:endParaRPr lang="en-GB" sz="1800">
              <a:solidFill>
                <a:schemeClr val="bg1"/>
              </a:solidFill>
              <a:latin typeface="Arial" panose="020B0604020202020204" pitchFamily="34" charset="0"/>
              <a:cs typeface="Arial" panose="020B0604020202020204" pitchFamily="34" charset="0"/>
            </a:endParaRPr>
          </a:p>
          <a:p>
            <a:r>
              <a:rPr lang="en-GB" sz="1800">
                <a:solidFill>
                  <a:schemeClr val="bg1"/>
                </a:solidFill>
                <a:latin typeface="Arial" panose="020B0604020202020204" pitchFamily="34" charset="0"/>
                <a:cs typeface="Arial" panose="020B0604020202020204" pitchFamily="34" charset="0"/>
              </a:rPr>
              <a:t>In my presentation I will:</a:t>
            </a:r>
          </a:p>
          <a:p>
            <a:pPr lvl="1"/>
            <a:r>
              <a:rPr lang="en-GB" sz="1800">
                <a:solidFill>
                  <a:schemeClr val="bg1"/>
                </a:solidFill>
                <a:latin typeface="Arial" panose="020B0604020202020204" pitchFamily="34" charset="0"/>
                <a:cs typeface="Arial" panose="020B0604020202020204" pitchFamily="34" charset="0"/>
              </a:rPr>
              <a:t>Provide an overview of Basil’s Bakery and the nature and scope of the problems they are encountering.</a:t>
            </a:r>
          </a:p>
          <a:p>
            <a:pPr lvl="1"/>
            <a:r>
              <a:rPr lang="en-GB" sz="1800">
                <a:solidFill>
                  <a:schemeClr val="bg1"/>
                </a:solidFill>
                <a:latin typeface="Arial" panose="020B0604020202020204" pitchFamily="34" charset="0"/>
                <a:cs typeface="Arial" panose="020B0604020202020204" pitchFamily="34" charset="0"/>
              </a:rPr>
              <a:t>Provide a critique and application of the PESTEL framework.</a:t>
            </a:r>
          </a:p>
          <a:p>
            <a:pPr lvl="1"/>
            <a:r>
              <a:rPr lang="en-GB" sz="1800">
                <a:solidFill>
                  <a:schemeClr val="bg1"/>
                </a:solidFill>
                <a:latin typeface="Arial" panose="020B0604020202020204" pitchFamily="34" charset="0"/>
                <a:cs typeface="Arial" panose="020B0604020202020204" pitchFamily="34" charset="0"/>
              </a:rPr>
              <a:t>Provide a critique and application of the Cause-and-Effect model.</a:t>
            </a:r>
          </a:p>
          <a:p>
            <a:pPr lvl="1"/>
            <a:r>
              <a:rPr lang="en-GB" sz="1800">
                <a:solidFill>
                  <a:schemeClr val="bg1"/>
                </a:solidFill>
                <a:latin typeface="Arial" panose="020B0604020202020204" pitchFamily="34" charset="0"/>
                <a:cs typeface="Arial" panose="020B0604020202020204" pitchFamily="34" charset="0"/>
              </a:rPr>
              <a:t>And, finally, provide a summary of the key findings.</a:t>
            </a:r>
          </a:p>
          <a:p>
            <a:endParaRPr lang="en-GB" sz="1800">
              <a:solidFill>
                <a:schemeClr val="bg1"/>
              </a:solidFill>
              <a:latin typeface="Arial" panose="020B0604020202020204" pitchFamily="34" charset="0"/>
              <a:cs typeface="Arial" panose="020B0604020202020204" pitchFamily="34" charset="0"/>
            </a:endParaRPr>
          </a:p>
          <a:p>
            <a:endParaRPr lang="en-GB" sz="1800">
              <a:solidFill>
                <a:schemeClr val="bg1"/>
              </a:solidFill>
              <a:latin typeface="Arial" panose="020B0604020202020204" pitchFamily="34" charset="0"/>
              <a:cs typeface="Arial" panose="020B0604020202020204" pitchFamily="34" charset="0"/>
            </a:endParaRPr>
          </a:p>
          <a:p>
            <a:endParaRPr lang="en-GB" sz="1800">
              <a:solidFill>
                <a:schemeClr val="bg1"/>
              </a:solidFill>
            </a:endParaRPr>
          </a:p>
          <a:p>
            <a:endParaRPr lang="en-GB" sz="1800">
              <a:solidFill>
                <a:schemeClr val="bg1"/>
              </a:solidFill>
            </a:endParaRPr>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841246" y="673770"/>
            <a:ext cx="3644489" cy="2414488"/>
          </a:xfrm>
        </p:spPr>
        <p:txBody>
          <a:bodyPr anchor="t">
            <a:normAutofit/>
          </a:bodyPr>
          <a:lstStyle/>
          <a:p>
            <a:r>
              <a:rPr lang="en-GB" sz="5400" b="1" u="sng">
                <a:solidFill>
                  <a:srgbClr val="FFFFFF"/>
                </a:solidFill>
                <a:latin typeface="Arial" panose="020B0604020202020204" pitchFamily="34" charset="0"/>
                <a:cs typeface="Arial" panose="020B0604020202020204" pitchFamily="34" charset="0"/>
              </a:rPr>
              <a:t> Basil’s Bakery. </a:t>
            </a:r>
            <a:br>
              <a:rPr lang="en-GB" sz="5400" b="1">
                <a:solidFill>
                  <a:srgbClr val="FFFFFF"/>
                </a:solidFill>
                <a:latin typeface="Arial" panose="020B0604020202020204" pitchFamily="34" charset="0"/>
                <a:cs typeface="Arial" panose="020B0604020202020204" pitchFamily="34" charset="0"/>
              </a:rPr>
            </a:br>
            <a:endParaRPr lang="en-GB" sz="5400">
              <a:solidFill>
                <a:srgbClr val="FFFFFF"/>
              </a:solidFill>
            </a:endParaRP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6095999" y="882315"/>
            <a:ext cx="5254754" cy="5294647"/>
          </a:xfrm>
        </p:spPr>
        <p:txBody>
          <a:bodyPr>
            <a:normAutofit/>
          </a:bodyPr>
          <a:lstStyle/>
          <a:p>
            <a:pPr>
              <a:buNone/>
            </a:pPr>
            <a:r>
              <a:rPr lang="zh-CN" altLang="zh-CN" sz="1700" dirty="0">
                <a:latin typeface="Arial" panose="020B0604020202020204" pitchFamily="34" charset="0"/>
                <a:cs typeface="Arial" panose="020B0604020202020204" pitchFamily="34" charset="0"/>
              </a:rPr>
              <a:t>“Basil’s Bakery is a small, independent bakery</a:t>
            </a:r>
            <a:r>
              <a:rPr lang="en-GB" altLang="zh-CN" sz="1700" dirty="0">
                <a:latin typeface="Arial" panose="020B0604020202020204" pitchFamily="34" charset="0"/>
                <a:cs typeface="Arial" panose="020B0604020202020204" pitchFamily="34" charset="0"/>
              </a:rPr>
              <a:t> business </a:t>
            </a:r>
            <a:r>
              <a:rPr lang="zh-CN" altLang="zh-CN" sz="1700" dirty="0">
                <a:latin typeface="Arial" panose="020B0604020202020204" pitchFamily="34" charset="0"/>
                <a:cs typeface="Arial" panose="020B0604020202020204" pitchFamily="34" charset="0"/>
              </a:rPr>
              <a:t>located in a retail park in Coventry. Established in 2015, </a:t>
            </a:r>
            <a:r>
              <a:rPr lang="en-GB" altLang="zh-CN" sz="1700" dirty="0">
                <a:latin typeface="Arial" panose="020B0604020202020204" pitchFamily="34" charset="0"/>
                <a:cs typeface="Arial" panose="020B0604020202020204" pitchFamily="34" charset="0"/>
              </a:rPr>
              <a:t>Basil’s bakery </a:t>
            </a:r>
            <a:r>
              <a:rPr lang="zh-CN" altLang="zh-CN" sz="1700" dirty="0">
                <a:latin typeface="Arial" panose="020B0604020202020204" pitchFamily="34" charset="0"/>
                <a:cs typeface="Arial" panose="020B0604020202020204" pitchFamily="34" charset="0"/>
              </a:rPr>
              <a:t>specialises in</a:t>
            </a:r>
            <a:r>
              <a:rPr lang="en-GB" altLang="zh-CN" sz="1700" dirty="0">
                <a:latin typeface="Arial" panose="020B0604020202020204" pitchFamily="34" charset="0"/>
                <a:cs typeface="Arial" panose="020B0604020202020204" pitchFamily="34" charset="0"/>
              </a:rPr>
              <a:t> cakes, bread</a:t>
            </a:r>
            <a:r>
              <a:rPr lang="zh-CN" altLang="zh-CN" sz="1700" dirty="0">
                <a:latin typeface="Arial" panose="020B0604020202020204" pitchFamily="34" charset="0"/>
                <a:cs typeface="Arial" panose="020B0604020202020204" pitchFamily="34" charset="0"/>
              </a:rPr>
              <a:t> and pastries made using high</a:t>
            </a:r>
            <a:r>
              <a:rPr lang="en-GB" altLang="zh-CN" sz="1700" dirty="0">
                <a:latin typeface="Arial" panose="020B0604020202020204" pitchFamily="34" charset="0"/>
                <a:cs typeface="Arial" panose="020B0604020202020204" pitchFamily="34" charset="0"/>
              </a:rPr>
              <a:t> </a:t>
            </a:r>
            <a:r>
              <a:rPr lang="zh-CN" altLang="zh-CN" sz="1700" dirty="0">
                <a:latin typeface="Arial" panose="020B0604020202020204" pitchFamily="34" charset="0"/>
                <a:cs typeface="Arial" panose="020B0604020202020204" pitchFamily="34" charset="0"/>
              </a:rPr>
              <a:t>quality organic </a:t>
            </a:r>
            <a:r>
              <a:rPr lang="en-GB" altLang="zh-CN" sz="1700" dirty="0">
                <a:latin typeface="Arial" panose="020B0604020202020204" pitchFamily="34" charset="0"/>
                <a:cs typeface="Arial" panose="020B0604020202020204" pitchFamily="34" charset="0"/>
              </a:rPr>
              <a:t>products</a:t>
            </a:r>
            <a:r>
              <a:rPr lang="zh-CN" altLang="zh-CN" sz="1700" dirty="0">
                <a:latin typeface="Arial" panose="020B0604020202020204" pitchFamily="34" charset="0"/>
                <a:cs typeface="Arial" panose="020B0604020202020204" pitchFamily="34" charset="0"/>
              </a:rPr>
              <a:t>.</a:t>
            </a:r>
          </a:p>
          <a:p>
            <a:pPr>
              <a:buNone/>
            </a:pPr>
            <a:r>
              <a:rPr lang="zh-CN" altLang="zh-CN" sz="1700" dirty="0">
                <a:latin typeface="Arial" panose="020B0604020202020204" pitchFamily="34" charset="0"/>
                <a:cs typeface="Arial" panose="020B0604020202020204" pitchFamily="34" charset="0"/>
              </a:rPr>
              <a:t>The business experienced steady sales growth until 2019. However, sales fell</a:t>
            </a:r>
            <a:r>
              <a:rPr lang="en-GB" altLang="zh-CN" sz="1700" dirty="0">
                <a:latin typeface="Arial" panose="020B0604020202020204" pitchFamily="34" charset="0"/>
                <a:cs typeface="Arial" panose="020B0604020202020204" pitchFamily="34" charset="0"/>
              </a:rPr>
              <a:t> down</a:t>
            </a:r>
            <a:r>
              <a:rPr lang="zh-CN" altLang="zh-CN" sz="1700" dirty="0">
                <a:latin typeface="Arial" panose="020B0604020202020204" pitchFamily="34" charset="0"/>
                <a:cs typeface="Arial" panose="020B0604020202020204" pitchFamily="34" charset="0"/>
              </a:rPr>
              <a:t> during the Covid-19 pandemic</a:t>
            </a:r>
            <a:r>
              <a:rPr lang="en-GB" altLang="zh-CN" sz="1700" dirty="0">
                <a:latin typeface="Arial" panose="020B0604020202020204" pitchFamily="34" charset="0"/>
                <a:cs typeface="Arial" panose="020B0604020202020204" pitchFamily="34" charset="0"/>
              </a:rPr>
              <a:t> period</a:t>
            </a:r>
            <a:r>
              <a:rPr lang="zh-CN" altLang="zh-CN" sz="1700" dirty="0">
                <a:latin typeface="Arial" panose="020B0604020202020204" pitchFamily="34" charset="0"/>
                <a:cs typeface="Arial" panose="020B0604020202020204" pitchFamily="34" charset="0"/>
              </a:rPr>
              <a:t> and have not</a:t>
            </a:r>
            <a:r>
              <a:rPr lang="en-GB" altLang="zh-CN" sz="1700" dirty="0">
                <a:latin typeface="Arial" panose="020B0604020202020204" pitchFamily="34" charset="0"/>
                <a:cs typeface="Arial" panose="020B0604020202020204" pitchFamily="34" charset="0"/>
              </a:rPr>
              <a:t> </a:t>
            </a:r>
            <a:r>
              <a:rPr lang="zh-CN" altLang="zh-CN" sz="1700" dirty="0">
                <a:latin typeface="Arial" panose="020B0604020202020204" pitchFamily="34" charset="0"/>
                <a:cs typeface="Arial" panose="020B0604020202020204" pitchFamily="34" charset="0"/>
              </a:rPr>
              <a:t>recovered</a:t>
            </a:r>
            <a:r>
              <a:rPr lang="en-GB" altLang="zh-CN" sz="1700" dirty="0">
                <a:latin typeface="Arial" panose="020B0604020202020204" pitchFamily="34" charset="0"/>
                <a:cs typeface="Arial" panose="020B0604020202020204" pitchFamily="34" charset="0"/>
              </a:rPr>
              <a:t> fully since then</a:t>
            </a:r>
            <a:r>
              <a:rPr lang="zh-CN" altLang="zh-CN" sz="1700" dirty="0">
                <a:latin typeface="Arial" panose="020B0604020202020204" pitchFamily="34" charset="0"/>
                <a:cs typeface="Arial" panose="020B0604020202020204" pitchFamily="34" charset="0"/>
              </a:rPr>
              <a:t>. Between 2023 and 2025, sales remained around 25% below their 2019 level.</a:t>
            </a:r>
            <a:endParaRPr lang="en-GB" altLang="zh-CN" sz="1700" dirty="0">
              <a:latin typeface="Arial" panose="020B0604020202020204" pitchFamily="34" charset="0"/>
              <a:cs typeface="Arial" panose="020B0604020202020204" pitchFamily="34" charset="0"/>
            </a:endParaRPr>
          </a:p>
          <a:p>
            <a:pPr>
              <a:buNone/>
            </a:pPr>
            <a:r>
              <a:rPr lang="en-GB" altLang="zh-CN" sz="1700" dirty="0">
                <a:latin typeface="Arial" panose="020B0604020202020204" pitchFamily="34" charset="0"/>
                <a:cs typeface="Arial" panose="020B0604020202020204" pitchFamily="34" charset="0"/>
              </a:rPr>
              <a:t>Basil’s primary issues are the decrease in visitor numbers to the retail park, change in working style, requirements by customers for delivery and ordering online, and rising expenses. Additionally, the issue with the cost of the organic ingredients is that it cannot be predicted.</a:t>
            </a:r>
            <a:endParaRPr lang="zh-CN" altLang="zh-CN" sz="1700" dirty="0">
              <a:latin typeface="Arial" panose="020B0604020202020204" pitchFamily="34" charset="0"/>
              <a:cs typeface="Arial" panose="020B0604020202020204" pitchFamily="34" charset="0"/>
            </a:endParaRPr>
          </a:p>
          <a:p>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2900" b="1" u="sng">
                <a:latin typeface="Arial" panose="020B0604020202020204" pitchFamily="34" charset="0"/>
                <a:cs typeface="Arial" panose="020B0604020202020204" pitchFamily="34" charset="0"/>
              </a:rPr>
              <a:t>Provide an insight into the problems Basil’s Bakery are facing. </a:t>
            </a:r>
            <a:br>
              <a:rPr lang="en-GB" sz="2900" b="1" u="sng">
                <a:latin typeface="Arial" panose="020B0604020202020204" pitchFamily="34" charset="0"/>
                <a:cs typeface="Arial" panose="020B0604020202020204" pitchFamily="34" charset="0"/>
              </a:rPr>
            </a:br>
            <a:endParaRPr lang="en-GB" sz="2900" dirty="0"/>
          </a:p>
        </p:txBody>
      </p:sp>
      <p:graphicFrame>
        <p:nvGraphicFramePr>
          <p:cNvPr id="4" name="Content Placeholder 3">
            <a:extLst>
              <a:ext uri="{FF2B5EF4-FFF2-40B4-BE49-F238E27FC236}">
                <a16:creationId xmlns:a16="http://schemas.microsoft.com/office/drawing/2014/main" id="{2CE133F0-16F5-2BE1-AE95-32F1D31E0055}"/>
              </a:ext>
            </a:extLst>
          </p:cNvPr>
          <p:cNvGraphicFramePr>
            <a:graphicFrameLocks noGrp="1"/>
          </p:cNvGraphicFramePr>
          <p:nvPr>
            <p:ph idx="1"/>
            <p:extLst>
              <p:ext uri="{D42A27DB-BD31-4B8C-83A1-F6EECF244321}">
                <p14:modId xmlns:p14="http://schemas.microsoft.com/office/powerpoint/2010/main" val="3458585785"/>
              </p:ext>
            </p:extLst>
          </p:nvPr>
        </p:nvGraphicFramePr>
        <p:xfrm>
          <a:off x="4602480" y="1430396"/>
          <a:ext cx="6735870" cy="4976812"/>
        </p:xfrm>
        <a:graphic>
          <a:graphicData uri="http://schemas.openxmlformats.org/drawingml/2006/table">
            <a:tbl>
              <a:tblPr>
                <a:tableStyleId>{5C22544A-7EE6-4342-B048-85BDC9FD1C3A}</a:tableStyleId>
              </a:tblPr>
              <a:tblGrid>
                <a:gridCol w="2245290">
                  <a:extLst>
                    <a:ext uri="{9D8B030D-6E8A-4147-A177-3AD203B41FA5}">
                      <a16:colId xmlns:a16="http://schemas.microsoft.com/office/drawing/2014/main" val="240422009"/>
                    </a:ext>
                  </a:extLst>
                </a:gridCol>
                <a:gridCol w="2245290">
                  <a:extLst>
                    <a:ext uri="{9D8B030D-6E8A-4147-A177-3AD203B41FA5}">
                      <a16:colId xmlns:a16="http://schemas.microsoft.com/office/drawing/2014/main" val="1044879771"/>
                    </a:ext>
                  </a:extLst>
                </a:gridCol>
                <a:gridCol w="2245290">
                  <a:extLst>
                    <a:ext uri="{9D8B030D-6E8A-4147-A177-3AD203B41FA5}">
                      <a16:colId xmlns:a16="http://schemas.microsoft.com/office/drawing/2014/main" val="3783065060"/>
                    </a:ext>
                  </a:extLst>
                </a:gridCol>
              </a:tblGrid>
              <a:tr h="477310">
                <a:tc>
                  <a:txBody>
                    <a:bodyPr/>
                    <a:lstStyle/>
                    <a:p>
                      <a:pPr marL="0" marR="0" rtl="0" fontAlgn="t" latinLnBrk="0">
                        <a:buNone/>
                      </a:pPr>
                      <a:r>
                        <a:rPr lang="zh-CN" sz="1300">
                          <a:effectLst/>
                        </a:rPr>
                        <a:t>Factors/isuess</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Internal/External</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Level of control/Influence</a:t>
                      </a:r>
                      <a:endParaRPr lang="zh-CN" sz="1300">
                        <a:effectLst/>
                        <a:latin typeface="Arial" panose="020B0604020202020204" pitchFamily="34" charset="0"/>
                      </a:endParaRPr>
                    </a:p>
                  </a:txBody>
                  <a:tcPr marL="68187" marR="68187" marT="34094" marB="34094"/>
                </a:tc>
                <a:extLst>
                  <a:ext uri="{0D108BD9-81ED-4DB2-BD59-A6C34878D82A}">
                    <a16:rowId xmlns:a16="http://schemas.microsoft.com/office/drawing/2014/main" val="2089439106"/>
                  </a:ext>
                </a:extLst>
              </a:tr>
              <a:tr h="477310">
                <a:tc>
                  <a:txBody>
                    <a:bodyPr/>
                    <a:lstStyle/>
                    <a:p>
                      <a:pPr marL="0" marR="0" rtl="0" fontAlgn="t" latinLnBrk="0">
                        <a:buNone/>
                      </a:pPr>
                      <a:r>
                        <a:rPr lang="zh-CN" sz="1300">
                          <a:effectLst/>
                        </a:rPr>
                        <a:t>Closure of shops in the retail park</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external</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No control</a:t>
                      </a:r>
                      <a:endParaRPr lang="zh-CN" sz="1300">
                        <a:effectLst/>
                        <a:latin typeface="Arial" panose="020B0604020202020204" pitchFamily="34" charset="0"/>
                      </a:endParaRPr>
                    </a:p>
                  </a:txBody>
                  <a:tcPr marL="68187" marR="68187" marT="34094" marB="34094"/>
                </a:tc>
                <a:extLst>
                  <a:ext uri="{0D108BD9-81ED-4DB2-BD59-A6C34878D82A}">
                    <a16:rowId xmlns:a16="http://schemas.microsoft.com/office/drawing/2014/main" val="1851194536"/>
                  </a:ext>
                </a:extLst>
              </a:tr>
              <a:tr h="641244">
                <a:tc>
                  <a:txBody>
                    <a:bodyPr/>
                    <a:lstStyle/>
                    <a:p>
                      <a:pPr marL="0" marR="0" rtl="0" fontAlgn="t" latinLnBrk="0">
                        <a:buNone/>
                      </a:pPr>
                      <a:r>
                        <a:rPr lang="zh-CN" sz="1300">
                          <a:effectLst/>
                        </a:rPr>
                        <a:t>Increase in working from home / hybrid working</a:t>
                      </a:r>
                      <a:endParaRPr lang="zh-CN" sz="1300" dirty="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external</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No control</a:t>
                      </a:r>
                      <a:endParaRPr lang="zh-CN" sz="1300">
                        <a:effectLst/>
                        <a:latin typeface="Arial" panose="020B0604020202020204" pitchFamily="34" charset="0"/>
                      </a:endParaRPr>
                    </a:p>
                  </a:txBody>
                  <a:tcPr marL="68187" marR="68187" marT="34094" marB="34094"/>
                </a:tc>
                <a:extLst>
                  <a:ext uri="{0D108BD9-81ED-4DB2-BD59-A6C34878D82A}">
                    <a16:rowId xmlns:a16="http://schemas.microsoft.com/office/drawing/2014/main" val="2660572202"/>
                  </a:ext>
                </a:extLst>
              </a:tr>
              <a:tr h="272749">
                <a:tc>
                  <a:txBody>
                    <a:bodyPr/>
                    <a:lstStyle/>
                    <a:p>
                      <a:pPr marL="0" marR="0" rtl="0" fontAlgn="t" latinLnBrk="0">
                        <a:buNone/>
                      </a:pPr>
                      <a:r>
                        <a:rPr lang="zh-CN" sz="1300">
                          <a:effectLst/>
                        </a:rPr>
                        <a:t>No delivery service</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internal</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High control</a:t>
                      </a:r>
                      <a:endParaRPr lang="zh-CN" sz="1300">
                        <a:effectLst/>
                        <a:latin typeface="Arial" panose="020B0604020202020204" pitchFamily="34" charset="0"/>
                      </a:endParaRPr>
                    </a:p>
                  </a:txBody>
                  <a:tcPr marL="68187" marR="68187" marT="34094" marB="34094"/>
                </a:tc>
                <a:extLst>
                  <a:ext uri="{0D108BD9-81ED-4DB2-BD59-A6C34878D82A}">
                    <a16:rowId xmlns:a16="http://schemas.microsoft.com/office/drawing/2014/main" val="4067380289"/>
                  </a:ext>
                </a:extLst>
              </a:tr>
              <a:tr h="272749">
                <a:tc>
                  <a:txBody>
                    <a:bodyPr/>
                    <a:lstStyle/>
                    <a:p>
                      <a:pPr marL="0" marR="0" rtl="0" fontAlgn="t" latinLnBrk="0">
                        <a:buNone/>
                      </a:pPr>
                      <a:r>
                        <a:rPr lang="zh-CN" sz="1300">
                          <a:effectLst/>
                        </a:rPr>
                        <a:t>Loss of local jobs</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external</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No control</a:t>
                      </a:r>
                      <a:endParaRPr lang="zh-CN" sz="1300" dirty="0">
                        <a:effectLst/>
                        <a:latin typeface="Arial" panose="020B0604020202020204" pitchFamily="34" charset="0"/>
                      </a:endParaRPr>
                    </a:p>
                  </a:txBody>
                  <a:tcPr marL="68187" marR="68187" marT="34094" marB="34094"/>
                </a:tc>
                <a:extLst>
                  <a:ext uri="{0D108BD9-81ED-4DB2-BD59-A6C34878D82A}">
                    <a16:rowId xmlns:a16="http://schemas.microsoft.com/office/drawing/2014/main" val="1918480189"/>
                  </a:ext>
                </a:extLst>
              </a:tr>
              <a:tr h="681872">
                <a:tc>
                  <a:txBody>
                    <a:bodyPr/>
                    <a:lstStyle/>
                    <a:p>
                      <a:pPr marL="0" marR="0" rtl="0" fontAlgn="t" latinLnBrk="0">
                        <a:buNone/>
                      </a:pPr>
                      <a:r>
                        <a:rPr lang="zh-CN" sz="1300">
                          <a:effectLst/>
                        </a:rPr>
                        <a:t>Dependence on customers physically visiting the bakery</a:t>
                      </a:r>
                      <a:endParaRPr lang="zh-CN" sz="1300" dirty="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Internal</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High control</a:t>
                      </a:r>
                      <a:endParaRPr lang="zh-CN" sz="1300">
                        <a:effectLst/>
                        <a:latin typeface="Arial" panose="020B0604020202020204" pitchFamily="34" charset="0"/>
                      </a:endParaRPr>
                    </a:p>
                  </a:txBody>
                  <a:tcPr marL="68187" marR="68187" marT="34094" marB="34094"/>
                </a:tc>
                <a:extLst>
                  <a:ext uri="{0D108BD9-81ED-4DB2-BD59-A6C34878D82A}">
                    <a16:rowId xmlns:a16="http://schemas.microsoft.com/office/drawing/2014/main" val="4234725452"/>
                  </a:ext>
                </a:extLst>
              </a:tr>
              <a:tr h="477310">
                <a:tc>
                  <a:txBody>
                    <a:bodyPr/>
                    <a:lstStyle/>
                    <a:p>
                      <a:pPr marL="0" marR="0" rtl="0" fontAlgn="t" latinLnBrk="0">
                        <a:buNone/>
                      </a:pPr>
                      <a:r>
                        <a:rPr lang="zh-CN" sz="1300">
                          <a:effectLst/>
                        </a:rPr>
                        <a:t>Unpredictable cost of organic ingredients</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External</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Low control</a:t>
                      </a:r>
                      <a:endParaRPr lang="zh-CN" sz="1300">
                        <a:effectLst/>
                        <a:latin typeface="Arial" panose="020B0604020202020204" pitchFamily="34" charset="0"/>
                      </a:endParaRPr>
                    </a:p>
                  </a:txBody>
                  <a:tcPr marL="68187" marR="68187" marT="34094" marB="34094"/>
                </a:tc>
                <a:extLst>
                  <a:ext uri="{0D108BD9-81ED-4DB2-BD59-A6C34878D82A}">
                    <a16:rowId xmlns:a16="http://schemas.microsoft.com/office/drawing/2014/main" val="3030371935"/>
                  </a:ext>
                </a:extLst>
              </a:tr>
              <a:tr h="477310">
                <a:tc>
                  <a:txBody>
                    <a:bodyPr/>
                    <a:lstStyle/>
                    <a:p>
                      <a:pPr marL="0" marR="0" rtl="0" fontAlgn="t" latinLnBrk="0">
                        <a:buNone/>
                      </a:pPr>
                      <a:r>
                        <a:rPr lang="zh-CN" sz="1300">
                          <a:effectLst/>
                        </a:rPr>
                        <a:t>Long waiting times during busy periods</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Internal</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Medium control</a:t>
                      </a:r>
                      <a:endParaRPr lang="zh-CN" sz="1300">
                        <a:effectLst/>
                        <a:latin typeface="Arial" panose="020B0604020202020204" pitchFamily="34" charset="0"/>
                      </a:endParaRPr>
                    </a:p>
                  </a:txBody>
                  <a:tcPr marL="68187" marR="68187" marT="34094" marB="34094"/>
                </a:tc>
                <a:extLst>
                  <a:ext uri="{0D108BD9-81ED-4DB2-BD59-A6C34878D82A}">
                    <a16:rowId xmlns:a16="http://schemas.microsoft.com/office/drawing/2014/main" val="2112624615"/>
                  </a:ext>
                </a:extLst>
              </a:tr>
              <a:tr h="448899">
                <a:tc>
                  <a:txBody>
                    <a:bodyPr/>
                    <a:lstStyle/>
                    <a:p>
                      <a:pPr marL="0" marR="0" rtl="0" fontAlgn="t" latinLnBrk="0">
                        <a:buNone/>
                      </a:pPr>
                      <a:r>
                        <a:rPr lang="zh-CN" sz="1300">
                          <a:effectLst/>
                        </a:rPr>
                        <a:t>Limited pre-order system</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Internal</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High control</a:t>
                      </a:r>
                      <a:endParaRPr lang="zh-CN" sz="1300">
                        <a:effectLst/>
                        <a:latin typeface="Arial" panose="020B0604020202020204" pitchFamily="34" charset="0"/>
                      </a:endParaRPr>
                    </a:p>
                  </a:txBody>
                  <a:tcPr marL="68187" marR="68187" marT="34094" marB="34094"/>
                </a:tc>
                <a:extLst>
                  <a:ext uri="{0D108BD9-81ED-4DB2-BD59-A6C34878D82A}">
                    <a16:rowId xmlns:a16="http://schemas.microsoft.com/office/drawing/2014/main" val="4279211149"/>
                  </a:ext>
                </a:extLst>
              </a:tr>
              <a:tr h="477310">
                <a:tc>
                  <a:txBody>
                    <a:bodyPr/>
                    <a:lstStyle/>
                    <a:p>
                      <a:pPr marL="0" marR="0" rtl="0" fontAlgn="t" latinLnBrk="0">
                        <a:buNone/>
                      </a:pPr>
                      <a:r>
                        <a:rPr lang="zh-CN" sz="1300">
                          <a:effectLst/>
                        </a:rPr>
                        <a:t>Decision to use only organic ingredients</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Internal</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High control</a:t>
                      </a:r>
                      <a:endParaRPr lang="zh-CN" sz="1300">
                        <a:effectLst/>
                        <a:latin typeface="Arial" panose="020B0604020202020204" pitchFamily="34" charset="0"/>
                      </a:endParaRPr>
                    </a:p>
                  </a:txBody>
                  <a:tcPr marL="68187" marR="68187" marT="34094" marB="34094"/>
                </a:tc>
                <a:extLst>
                  <a:ext uri="{0D108BD9-81ED-4DB2-BD59-A6C34878D82A}">
                    <a16:rowId xmlns:a16="http://schemas.microsoft.com/office/drawing/2014/main" val="4276834725"/>
                  </a:ext>
                </a:extLst>
              </a:tr>
              <a:tr h="272749">
                <a:tc>
                  <a:txBody>
                    <a:bodyPr/>
                    <a:lstStyle/>
                    <a:p>
                      <a:pPr marL="0" marR="0" rtl="0" fontAlgn="t" latinLnBrk="0">
                        <a:buNone/>
                      </a:pPr>
                      <a:r>
                        <a:rPr lang="zh-CN" sz="1300">
                          <a:effectLst/>
                        </a:rPr>
                        <a:t>Increasing utility bills</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External</a:t>
                      </a:r>
                      <a:endParaRPr lang="zh-CN" sz="1300">
                        <a:effectLst/>
                        <a:latin typeface="Arial" panose="020B0604020202020204" pitchFamily="34" charset="0"/>
                      </a:endParaRPr>
                    </a:p>
                  </a:txBody>
                  <a:tcPr marL="68187" marR="68187" marT="34094" marB="34094"/>
                </a:tc>
                <a:tc>
                  <a:txBody>
                    <a:bodyPr/>
                    <a:lstStyle/>
                    <a:p>
                      <a:pPr marL="0" marR="0" rtl="0" fontAlgn="t" latinLnBrk="0">
                        <a:buNone/>
                      </a:pPr>
                      <a:r>
                        <a:rPr lang="zh-CN" sz="1300">
                          <a:effectLst/>
                        </a:rPr>
                        <a:t>Low control</a:t>
                      </a:r>
                      <a:endParaRPr lang="zh-CN" sz="1300" dirty="0">
                        <a:effectLst/>
                        <a:latin typeface="Arial" panose="020B0604020202020204" pitchFamily="34" charset="0"/>
                      </a:endParaRPr>
                    </a:p>
                  </a:txBody>
                  <a:tcPr marL="68187" marR="68187" marT="34094" marB="34094"/>
                </a:tc>
                <a:extLst>
                  <a:ext uri="{0D108BD9-81ED-4DB2-BD59-A6C34878D82A}">
                    <a16:rowId xmlns:a16="http://schemas.microsoft.com/office/drawing/2014/main" val="3117629298"/>
                  </a:ext>
                </a:extLst>
              </a:tr>
            </a:tbl>
          </a:graphicData>
        </a:graphic>
      </p:graphicFrame>
      <p:sp>
        <p:nvSpPr>
          <p:cNvPr id="5" name="TextBox 4">
            <a:extLst>
              <a:ext uri="{FF2B5EF4-FFF2-40B4-BE49-F238E27FC236}">
                <a16:creationId xmlns:a16="http://schemas.microsoft.com/office/drawing/2014/main" id="{359A213C-15D0-91C7-DA49-1CFBF7927DB6}"/>
              </a:ext>
            </a:extLst>
          </p:cNvPr>
          <p:cNvSpPr txBox="1"/>
          <p:nvPr/>
        </p:nvSpPr>
        <p:spPr>
          <a:xfrm>
            <a:off x="853649" y="2306320"/>
            <a:ext cx="3393231" cy="646331"/>
          </a:xfrm>
          <a:prstGeom prst="rect">
            <a:avLst/>
          </a:prstGeom>
          <a:noFill/>
        </p:spPr>
        <p:txBody>
          <a:bodyPr wrap="square" rtlCol="0">
            <a:spAutoFit/>
          </a:bodyPr>
          <a:lstStyle/>
          <a:p>
            <a:r>
              <a:rPr lang="en-GB" altLang="zh-CN"/>
              <a:t>The root problem is, decrease in sales and customers </a:t>
            </a:r>
            <a:endParaRPr lang="zh-CN" altLang="en-US" dirty="0"/>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686834" y="1153572"/>
            <a:ext cx="3200400" cy="4461163"/>
          </a:xfrm>
        </p:spPr>
        <p:txBody>
          <a:bodyPr>
            <a:normAutofit/>
          </a:bodyPr>
          <a:lstStyle/>
          <a:p>
            <a:r>
              <a:rPr lang="en-GB" b="1" u="sng">
                <a:solidFill>
                  <a:srgbClr val="FFFFFF"/>
                </a:solidFill>
                <a:latin typeface="Arial" panose="020B0604020202020204" pitchFamily="34" charset="0"/>
                <a:cs typeface="Arial" panose="020B0604020202020204" pitchFamily="34" charset="0"/>
              </a:rPr>
              <a:t>Provide a critique of the PESTEL Framework </a:t>
            </a:r>
            <a:br>
              <a:rPr lang="en-GB" b="1">
                <a:solidFill>
                  <a:srgbClr val="FFFFFF"/>
                </a:solidFill>
                <a:latin typeface="Arial" panose="020B0604020202020204" pitchFamily="34" charset="0"/>
                <a:cs typeface="Arial" panose="020B0604020202020204" pitchFamily="34" charset="0"/>
              </a:rPr>
            </a:br>
            <a:br>
              <a:rPr lang="en-GB" b="1">
                <a:solidFill>
                  <a:srgbClr val="FFFFFF"/>
                </a:solidFill>
                <a:latin typeface="Arial" panose="020B0604020202020204" pitchFamily="34" charset="0"/>
                <a:cs typeface="Arial" panose="020B0604020202020204" pitchFamily="34" charset="0"/>
              </a:rPr>
            </a:br>
            <a:endParaRPr lang="en-GB">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4447308" y="591344"/>
            <a:ext cx="6906491" cy="5585619"/>
          </a:xfrm>
        </p:spPr>
        <p:txBody>
          <a:bodyPr anchor="ctr">
            <a:normAutofit/>
          </a:bodyPr>
          <a:lstStyle/>
          <a:p>
            <a:pPr marL="0" indent="0">
              <a:buNone/>
            </a:pPr>
            <a:endParaRPr lang="en-GB" sz="1100" dirty="0">
              <a:latin typeface="Arial" panose="020B0604020202020204" pitchFamily="34" charset="0"/>
              <a:cs typeface="Arial" panose="020B0604020202020204" pitchFamily="34" charset="0"/>
            </a:endParaRPr>
          </a:p>
          <a:p>
            <a:pPr marL="457200" lvl="1" indent="0">
              <a:buNone/>
            </a:pPr>
            <a:r>
              <a:rPr lang="en-GB" sz="1400" b="1" dirty="0">
                <a:latin typeface="Arial" panose="020B0604020202020204" pitchFamily="34" charset="0"/>
                <a:cs typeface="Arial" panose="020B0604020202020204" pitchFamily="34" charset="0"/>
              </a:rPr>
              <a:t>Explain what a PESTEL Framework is. </a:t>
            </a:r>
            <a:r>
              <a:rPr lang="zh-CN" altLang="zh-CN" sz="1400" dirty="0">
                <a:latin typeface="Arial" panose="020B0604020202020204" pitchFamily="34" charset="0"/>
                <a:cs typeface="Arial" panose="020B0604020202020204" pitchFamily="34" charset="0"/>
              </a:rPr>
              <a:t>A PESTEL Framework is a strategic business tool used to analyse the external factors that can affect a business and its performance. PESTEL stands for six categories</a:t>
            </a:r>
            <a:r>
              <a:rPr lang="en-GB" altLang="zh-CN" sz="1400" dirty="0">
                <a:latin typeface="Arial" panose="020B0604020202020204" pitchFamily="34" charset="0"/>
                <a:cs typeface="Arial" panose="020B0604020202020204" pitchFamily="34" charset="0"/>
              </a:rPr>
              <a:t>- political-economic factors-social factors-technological factors-environmental factors-legal factors</a:t>
            </a:r>
            <a:endParaRPr lang="en-GB" sz="1400" dirty="0">
              <a:latin typeface="Arial" panose="020B0604020202020204" pitchFamily="34" charset="0"/>
              <a:cs typeface="Arial" panose="020B0604020202020204" pitchFamily="34" charset="0"/>
            </a:endParaRPr>
          </a:p>
          <a:p>
            <a:pPr marL="457200" lvl="1" indent="0">
              <a:buNone/>
            </a:pPr>
            <a:r>
              <a:rPr lang="en-GB" sz="1400" b="1" dirty="0">
                <a:latin typeface="Arial" panose="020B0604020202020204" pitchFamily="34" charset="0"/>
                <a:cs typeface="Arial" panose="020B0604020202020204" pitchFamily="34" charset="0"/>
              </a:rPr>
              <a:t>Why is it used?</a:t>
            </a:r>
            <a:r>
              <a:rPr lang="zh-CN" altLang="zh-CN" sz="1400" b="1" dirty="0">
                <a:latin typeface="Arial" panose="020B0604020202020204" pitchFamily="34" charset="0"/>
                <a:cs typeface="Arial" panose="020B0604020202020204" pitchFamily="34" charset="0"/>
              </a:rPr>
              <a:t> </a:t>
            </a:r>
            <a:r>
              <a:rPr lang="zh-CN" altLang="zh-CN" sz="1400" dirty="0">
                <a:latin typeface="Arial" panose="020B0604020202020204" pitchFamily="34" charset="0"/>
                <a:cs typeface="Arial" panose="020B0604020202020204" pitchFamily="34" charset="0"/>
              </a:rPr>
              <a:t>PESTEL is used to help businesses understand the external environment in which they operate. These factors are generally outside the direct control of the business, but they can influence its success.</a:t>
            </a:r>
            <a:endParaRPr lang="en-GB" sz="1400" dirty="0">
              <a:latin typeface="Arial" panose="020B0604020202020204" pitchFamily="34" charset="0"/>
              <a:cs typeface="Arial" panose="020B0604020202020204" pitchFamily="34" charset="0"/>
            </a:endParaRPr>
          </a:p>
          <a:p>
            <a:pPr>
              <a:buNone/>
            </a:pPr>
            <a:r>
              <a:rPr lang="en-GB" sz="1400" b="1" dirty="0">
                <a:latin typeface="Arial" panose="020B0604020202020204" pitchFamily="34" charset="0"/>
                <a:cs typeface="Arial" panose="020B0604020202020204" pitchFamily="34" charset="0"/>
              </a:rPr>
              <a:t>        Where/how is it used?</a:t>
            </a:r>
            <a:r>
              <a:rPr lang="zh-CN" altLang="zh-CN" sz="1400" b="1" dirty="0">
                <a:latin typeface="Arial" panose="020B0604020202020204" pitchFamily="34" charset="0"/>
                <a:cs typeface="Arial" panose="020B0604020202020204" pitchFamily="34" charset="0"/>
              </a:rPr>
              <a:t> </a:t>
            </a:r>
            <a:r>
              <a:rPr lang="zh-CN" altLang="zh-CN" sz="1400" dirty="0">
                <a:latin typeface="Arial" panose="020B0604020202020204" pitchFamily="34" charset="0"/>
                <a:cs typeface="Arial" panose="020B0604020202020204" pitchFamily="34" charset="0"/>
              </a:rPr>
              <a:t>PESTEL is commonly used in business planning, marketing, market research, strategic</a:t>
            </a:r>
            <a:r>
              <a:rPr lang="en-GB" altLang="zh-CN" sz="1400" dirty="0">
                <a:latin typeface="Arial" panose="020B0604020202020204" pitchFamily="34" charset="0"/>
                <a:cs typeface="Arial" panose="020B0604020202020204" pitchFamily="34" charset="0"/>
              </a:rPr>
              <a:t>  </a:t>
            </a:r>
            <a:r>
              <a:rPr lang="zh-CN" altLang="zh-CN" sz="1400" dirty="0">
                <a:latin typeface="Arial" panose="020B0604020202020204" pitchFamily="34" charset="0"/>
                <a:cs typeface="Arial" panose="020B0604020202020204" pitchFamily="34" charset="0"/>
              </a:rPr>
              <a:t>management and when</a:t>
            </a:r>
            <a:r>
              <a:rPr lang="en-GB" altLang="zh-CN" sz="1400" dirty="0">
                <a:latin typeface="Arial" panose="020B0604020202020204" pitchFamily="34" charset="0"/>
                <a:cs typeface="Arial" panose="020B0604020202020204" pitchFamily="34" charset="0"/>
              </a:rPr>
              <a:t> </a:t>
            </a:r>
            <a:r>
              <a:rPr lang="zh-CN" altLang="zh-CN" sz="1400" dirty="0">
                <a:latin typeface="Arial" panose="020B0604020202020204" pitchFamily="34" charset="0"/>
                <a:cs typeface="Arial" panose="020B0604020202020204" pitchFamily="34" charset="0"/>
              </a:rPr>
              <a:t>launching new products or expanding into new markets.</a:t>
            </a:r>
            <a:r>
              <a:rPr lang="en-GB" altLang="zh-CN" sz="1400" dirty="0">
                <a:latin typeface="Arial" panose="020B0604020202020204" pitchFamily="34" charset="0"/>
                <a:cs typeface="Arial" panose="020B0604020202020204" pitchFamily="34" charset="0"/>
              </a:rPr>
              <a:t> </a:t>
            </a:r>
            <a:r>
              <a:rPr lang="zh-CN" altLang="zh-CN" sz="1400" dirty="0">
                <a:latin typeface="Arial" panose="020B0604020202020204" pitchFamily="34" charset="0"/>
                <a:cs typeface="Arial" panose="020B0604020202020204" pitchFamily="34" charset="0"/>
              </a:rPr>
              <a:t>It can be applied by small businesses, large companies, charities and public-sector organisations.</a:t>
            </a:r>
            <a:endParaRPr lang="en-GB" sz="1400" dirty="0">
              <a:latin typeface="Arial" panose="020B0604020202020204" pitchFamily="34" charset="0"/>
              <a:cs typeface="Arial" panose="020B0604020202020204" pitchFamily="34" charset="0"/>
            </a:endParaRPr>
          </a:p>
          <a:p>
            <a:pPr marL="457200" lvl="1" indent="0">
              <a:buNone/>
            </a:pPr>
            <a:r>
              <a:rPr lang="en-GB" sz="1400" b="1" dirty="0">
                <a:latin typeface="Arial" panose="020B0604020202020204" pitchFamily="34" charset="0"/>
                <a:cs typeface="Arial" panose="020B0604020202020204" pitchFamily="34" charset="0"/>
              </a:rPr>
              <a:t>What are the benefits of this framework?</a:t>
            </a:r>
          </a:p>
          <a:p>
            <a:pPr marL="457200" lvl="1" indent="0">
              <a:buNone/>
            </a:pPr>
            <a:r>
              <a:rPr lang="en-GB" sz="1400" dirty="0">
                <a:latin typeface="Arial" panose="020B0604020202020204" pitchFamily="34" charset="0"/>
                <a:cs typeface="Arial" panose="020B0604020202020204" pitchFamily="34" charset="0"/>
              </a:rPr>
              <a:t> Identifies opportunities, identifies threats, suitable for different businesses, supports decision making</a:t>
            </a:r>
          </a:p>
          <a:p>
            <a:pPr marL="457200" lvl="1" indent="0">
              <a:buNone/>
            </a:pPr>
            <a:r>
              <a:rPr lang="en-GB" sz="1400" b="1" dirty="0">
                <a:latin typeface="Arial" panose="020B0604020202020204" pitchFamily="34" charset="0"/>
                <a:cs typeface="Arial" panose="020B0604020202020204" pitchFamily="34" charset="0"/>
              </a:rPr>
              <a:t>What are the criticisms of this framework?</a:t>
            </a:r>
          </a:p>
          <a:p>
            <a:pPr marL="457200" lvl="1" indent="0">
              <a:buNone/>
            </a:pPr>
            <a:r>
              <a:rPr lang="en-GB" sz="1400" dirty="0">
                <a:latin typeface="Arial" panose="020B0604020202020204" pitchFamily="34" charset="0"/>
                <a:cs typeface="Arial" panose="020B0604020202020204" pitchFamily="34" charset="0"/>
              </a:rPr>
              <a:t>Does not guarantee accurate predictions, time consuming, focuses on external factors, subjective interpretation</a:t>
            </a:r>
          </a:p>
          <a:p>
            <a:pPr marL="457200" lvl="1"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489116"/>
            <a:ext cx="10827390" cy="1179002"/>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300" b="1" dirty="0">
                <a:latin typeface="Arial" panose="020B0604020202020204" pitchFamily="34" charset="0"/>
                <a:cs typeface="Arial" panose="020B0604020202020204" pitchFamily="34" charset="0"/>
              </a:rPr>
              <a:t>Provide an application and discuss the information </a:t>
            </a:r>
            <a:r>
              <a:rPr lang="en-GB" sz="3300" b="1" u="sng" dirty="0">
                <a:latin typeface="Arial" panose="020B0604020202020204" pitchFamily="34" charset="0"/>
                <a:cs typeface="Arial" panose="020B0604020202020204" pitchFamily="34" charset="0"/>
              </a:rPr>
              <a:t>provided in your PESTEL Framework </a:t>
            </a:r>
            <a:br>
              <a:rPr lang="en-GB" sz="3300" b="1" dirty="0">
                <a:latin typeface="Arial" panose="020B0604020202020204" pitchFamily="34" charset="0"/>
                <a:cs typeface="Arial" panose="020B0604020202020204" pitchFamily="34" charset="0"/>
              </a:rPr>
            </a:b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827392"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sz="1800" b="1" dirty="0">
              <a:solidFill>
                <a:srgbClr val="FF0000"/>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35298866"/>
              </p:ext>
            </p:extLst>
          </p:nvPr>
        </p:nvGraphicFramePr>
        <p:xfrm>
          <a:off x="682304" y="2132013"/>
          <a:ext cx="10827391" cy="2980025"/>
        </p:xfrm>
        <a:graphic>
          <a:graphicData uri="http://schemas.openxmlformats.org/drawingml/2006/table">
            <a:tbl>
              <a:tblPr firstRow="1" bandRow="1">
                <a:tableStyleId>{5C22544A-7EE6-4342-B048-85BDC9FD1C3A}</a:tableStyleId>
              </a:tblPr>
              <a:tblGrid>
                <a:gridCol w="1821560">
                  <a:extLst>
                    <a:ext uri="{9D8B030D-6E8A-4147-A177-3AD203B41FA5}">
                      <a16:colId xmlns:a16="http://schemas.microsoft.com/office/drawing/2014/main" val="1284065850"/>
                    </a:ext>
                  </a:extLst>
                </a:gridCol>
                <a:gridCol w="1857784">
                  <a:extLst>
                    <a:ext uri="{9D8B030D-6E8A-4147-A177-3AD203B41FA5}">
                      <a16:colId xmlns:a16="http://schemas.microsoft.com/office/drawing/2014/main" val="1858564028"/>
                    </a:ext>
                  </a:extLst>
                </a:gridCol>
                <a:gridCol w="1751626">
                  <a:extLst>
                    <a:ext uri="{9D8B030D-6E8A-4147-A177-3AD203B41FA5}">
                      <a16:colId xmlns:a16="http://schemas.microsoft.com/office/drawing/2014/main" val="1949424782"/>
                    </a:ext>
                  </a:extLst>
                </a:gridCol>
                <a:gridCol w="1902017">
                  <a:extLst>
                    <a:ext uri="{9D8B030D-6E8A-4147-A177-3AD203B41FA5}">
                      <a16:colId xmlns:a16="http://schemas.microsoft.com/office/drawing/2014/main" val="446382655"/>
                    </a:ext>
                  </a:extLst>
                </a:gridCol>
                <a:gridCol w="1663159">
                  <a:extLst>
                    <a:ext uri="{9D8B030D-6E8A-4147-A177-3AD203B41FA5}">
                      <a16:colId xmlns:a16="http://schemas.microsoft.com/office/drawing/2014/main" val="3644160467"/>
                    </a:ext>
                  </a:extLst>
                </a:gridCol>
                <a:gridCol w="1831245">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1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Taxes </a:t>
                      </a:r>
                    </a:p>
                    <a:p>
                      <a:pPr marL="285750" indent="-285750">
                        <a:buFont typeface="Wingdings" panose="05000000000000000000" pitchFamily="2" charset="2"/>
                        <a:buChar char="§"/>
                      </a:pPr>
                      <a:r>
                        <a:rPr lang="en-GB" sz="1400" b="1" dirty="0"/>
                        <a:t>Government providing support</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Higher rent</a:t>
                      </a:r>
                    </a:p>
                    <a:p>
                      <a:pPr marL="285750" indent="-285750">
                        <a:buFont typeface="Wingdings" panose="05000000000000000000" pitchFamily="2" charset="2"/>
                        <a:buChar char="§"/>
                      </a:pPr>
                      <a:r>
                        <a:rPr lang="en-GB" sz="1400" b="1" dirty="0"/>
                        <a:t>Closure of businesses </a:t>
                      </a:r>
                    </a:p>
                    <a:p>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t>People working from home</a:t>
                      </a:r>
                    </a:p>
                    <a:p>
                      <a:pPr marL="285750" indent="-285750">
                        <a:buFont typeface="Wingdings" panose="05000000000000000000" pitchFamily="2" charset="2"/>
                        <a:buChar char="§"/>
                      </a:pPr>
                      <a:r>
                        <a:rPr lang="en-GB" sz="1400" b="1" dirty="0"/>
                        <a:t>Pre order </a:t>
                      </a:r>
                    </a:p>
                    <a:p>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t>Online orders </a:t>
                      </a:r>
                    </a:p>
                    <a:p>
                      <a:pPr marL="285750" indent="-285750">
                        <a:buFont typeface="Wingdings" panose="05000000000000000000" pitchFamily="2" charset="2"/>
                        <a:buChar char="§"/>
                      </a:pPr>
                      <a:r>
                        <a:rPr lang="en-GB" sz="1400" b="1" dirty="0"/>
                        <a:t>Delivery platform </a:t>
                      </a:r>
                    </a:p>
                    <a:p>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t>Health and safety </a:t>
                      </a:r>
                    </a:p>
                    <a:p>
                      <a:pPr marL="285750" indent="-285750">
                        <a:buFont typeface="Wingdings" panose="05000000000000000000" pitchFamily="2" charset="2"/>
                        <a:buChar char="§"/>
                      </a:pPr>
                      <a:r>
                        <a:rPr lang="en-GB" sz="1400" b="1" dirty="0"/>
                        <a:t>Customer regulations</a:t>
                      </a:r>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a:t>Organic products</a:t>
                      </a:r>
                    </a:p>
                    <a:p>
                      <a:pPr marL="285750" indent="-285750">
                        <a:buFont typeface="Wingdings" panose="05000000000000000000" pitchFamily="2" charset="2"/>
                        <a:buChar char="§"/>
                      </a:pPr>
                      <a:r>
                        <a:rPr lang="en-GB" sz="1400" b="1" dirty="0"/>
                        <a:t>Change of weather</a:t>
                      </a:r>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5297593" y="162538"/>
            <a:ext cx="6251110" cy="1190774"/>
          </a:xfrm>
        </p:spPr>
        <p:txBody>
          <a:bodyPr anchor="b">
            <a:normAutofit/>
          </a:bodyPr>
          <a:lstStyle/>
          <a:p>
            <a:r>
              <a:rPr lang="en-GB" sz="3800" b="1" u="sng" dirty="0">
                <a:latin typeface="Arial" panose="020B0604020202020204" pitchFamily="34" charset="0"/>
                <a:cs typeface="Arial" panose="020B0604020202020204" pitchFamily="34" charset="0"/>
              </a:rPr>
              <a:t>Provide a critique of the Cause-and-Effect model </a:t>
            </a:r>
            <a:endParaRPr lang="en-GB" sz="3800" dirty="0">
              <a:latin typeface="Arial" panose="020B0604020202020204" pitchFamily="34" charset="0"/>
              <a:cs typeface="Arial" panose="020B0604020202020204" pitchFamily="34" charset="0"/>
            </a:endParaRPr>
          </a:p>
        </p:txBody>
      </p:sp>
      <p:pic>
        <p:nvPicPr>
          <p:cNvPr id="5" name="Picture 4" descr="Hand with red strings">
            <a:extLst>
              <a:ext uri="{FF2B5EF4-FFF2-40B4-BE49-F238E27FC236}">
                <a16:creationId xmlns:a16="http://schemas.microsoft.com/office/drawing/2014/main" id="{390A08BF-891C-C708-C86D-2BE9F3EA4AF6}"/>
              </a:ext>
            </a:extLst>
          </p:cNvPr>
          <p:cNvPicPr>
            <a:picLocks noChangeAspect="1"/>
          </p:cNvPicPr>
          <p:nvPr/>
        </p:nvPicPr>
        <p:blipFill>
          <a:blip r:embed="rId2"/>
          <a:srcRect l="29327" r="2534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5297593" y="2393235"/>
            <a:ext cx="6251110" cy="3483864"/>
          </a:xfrm>
        </p:spPr>
        <p:txBody>
          <a:bodyPr>
            <a:normAutofit fontScale="92500" lnSpcReduction="10000"/>
          </a:bodyPr>
          <a:lstStyle/>
          <a:p>
            <a:pPr marL="0" indent="0">
              <a:buNone/>
            </a:pPr>
            <a:endParaRPr lang="en-GB" sz="1000" dirty="0">
              <a:latin typeface="Arial" panose="020B0604020202020204" pitchFamily="34" charset="0"/>
              <a:cs typeface="Arial" panose="020B0604020202020204" pitchFamily="34" charset="0"/>
            </a:endParaRPr>
          </a:p>
          <a:p>
            <a:pPr>
              <a:buNone/>
            </a:pPr>
            <a:r>
              <a:rPr lang="en-GB" sz="12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Explain what the Cause-and-Effect Model is Cause-and-effect diagram is a problem-solving technique that helps in the identification and organization of the different possible causes of a specific problem. Also known as the Fishbone Diagram or the Ishikawa Diagram, it is named this because of the shape that it takes which is similar to the bones of a fish.</a:t>
            </a:r>
          </a:p>
          <a:p>
            <a:pPr>
              <a:buNone/>
            </a:pPr>
            <a:r>
              <a:rPr lang="en-GB" sz="1400" dirty="0">
                <a:latin typeface="Arial" panose="020B0604020202020204" pitchFamily="34" charset="0"/>
                <a:cs typeface="Arial" panose="020B0604020202020204" pitchFamily="34" charset="0"/>
              </a:rPr>
              <a:t>Why is it used?</a:t>
            </a:r>
            <a:r>
              <a:rPr lang="zh-CN" altLang="zh-CN" sz="1400" dirty="0">
                <a:latin typeface="Arial" panose="020B0604020202020204" pitchFamily="34" charset="0"/>
                <a:cs typeface="Arial" panose="020B0604020202020204" pitchFamily="34" charset="0"/>
              </a:rPr>
              <a:t> The Cause-and-Effect Model is used to help businesses understand why a problem may be happening rather than simply focusing on its symptoms.</a:t>
            </a:r>
            <a:endParaRPr lang="en-GB" altLang="zh-CN" sz="1400" dirty="0">
              <a:latin typeface="Arial" panose="020B0604020202020204" pitchFamily="34" charset="0"/>
              <a:cs typeface="Arial" panose="020B0604020202020204" pitchFamily="34" charset="0"/>
            </a:endParaRPr>
          </a:p>
          <a:p>
            <a:pPr>
              <a:buNone/>
            </a:pPr>
            <a:r>
              <a:rPr lang="en-GB" sz="1400" dirty="0">
                <a:latin typeface="Arial" panose="020B0604020202020204" pitchFamily="34" charset="0"/>
                <a:cs typeface="Arial" panose="020B0604020202020204" pitchFamily="34" charset="0"/>
              </a:rPr>
              <a:t> Where/how is it used?</a:t>
            </a:r>
            <a:r>
              <a:rPr lang="zh-CN" altLang="zh-CN" sz="1400" dirty="0">
                <a:latin typeface="Arial" panose="020B0604020202020204" pitchFamily="34" charset="0"/>
                <a:cs typeface="Arial" panose="020B0604020202020204" pitchFamily="34" charset="0"/>
              </a:rPr>
              <a:t> </a:t>
            </a:r>
            <a:r>
              <a:rPr lang="en-GB" altLang="zh-CN" sz="1400" dirty="0">
                <a:latin typeface="Arial" panose="020B0604020202020204" pitchFamily="34" charset="0"/>
                <a:cs typeface="Arial" panose="020B0604020202020204" pitchFamily="34" charset="0"/>
              </a:rPr>
              <a:t>The Cause-and-Effect Analysis tool is widely applied in business management, quality control, manufacturing, customer services, healthcare, project management and problem solving. This tool is very effective when an organization faces a problem that has many causes.</a:t>
            </a:r>
          </a:p>
          <a:p>
            <a:pPr>
              <a:buNone/>
            </a:pPr>
            <a:r>
              <a:rPr lang="en-GB" sz="1400" dirty="0">
                <a:latin typeface="Arial" panose="020B0604020202020204" pitchFamily="34" charset="0"/>
                <a:cs typeface="Arial" panose="020B0604020202020204" pitchFamily="34" charset="0"/>
              </a:rPr>
              <a:t>What are the benefits of this model? Organises information, easy to understand, supports decision making, encourages teamwork</a:t>
            </a:r>
          </a:p>
          <a:p>
            <a:pPr>
              <a:buNone/>
            </a:pPr>
            <a:r>
              <a:rPr lang="en-GB" sz="1400" dirty="0">
                <a:latin typeface="Arial" panose="020B0604020202020204" pitchFamily="34" charset="0"/>
                <a:cs typeface="Arial" panose="020B0604020202020204" pitchFamily="34" charset="0"/>
              </a:rPr>
              <a:t>What are the criticisms of this model? Can become difficult, requires reliable prove, can be subjective, does not prove causation</a:t>
            </a:r>
          </a:p>
          <a:p>
            <a:pPr marL="457200" lvl="1" indent="0">
              <a:buNone/>
            </a:pP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1665"/>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 25% below 2019 levels [2023-2025]</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Change of weather </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packing</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Lack of training</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Retails workers from the park lost their jobs</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Track orders and product sales</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Sales remain below the levels</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Unknown products prices</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Organic products vulnerable to failure</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Basil needs to be onsite to operate</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capacity for orders and phone calls</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delivery services </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Phone orders are hard to manage</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954107"/>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Provide an application and discuss the information provided in your Cause-and-Effect diagram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Arial" panose="020B0604020202020204" pitchFamily="34" charset="0"/>
                <a:cs typeface="Arial" panose="020B0604020202020204" pitchFamily="34" charset="0"/>
              </a:rPr>
              <a:t>Provide a summary of your Key Findings </a:t>
            </a:r>
            <a:br>
              <a:rPr lang="en-GB" sz="4000" b="1">
                <a:solidFill>
                  <a:srgbClr val="FFFFFF"/>
                </a:solidFill>
                <a:latin typeface="Arial" panose="020B0604020202020204" pitchFamily="34" charset="0"/>
                <a:cs typeface="Arial" panose="020B0604020202020204" pitchFamily="34" charset="0"/>
              </a:rPr>
            </a:br>
            <a:endParaRPr lang="en-GB" sz="40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698858" y="438538"/>
            <a:ext cx="6555347" cy="4973804"/>
          </a:xfrm>
        </p:spPr>
        <p:txBody>
          <a:bodyPr anchor="ctr">
            <a:normAutofit/>
          </a:bodyPr>
          <a:lstStyle/>
          <a:p>
            <a:pPr marL="0" indent="0">
              <a:buNone/>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Key Finding 1</a:t>
            </a:r>
            <a:r>
              <a:rPr lang="en-GB" sz="1100" dirty="0">
                <a:latin typeface="Arial" panose="020B0604020202020204" pitchFamily="34" charset="0"/>
                <a:cs typeface="Arial" panose="020B0604020202020204" pitchFamily="34" charset="0"/>
              </a:rPr>
              <a:t>: </a:t>
            </a:r>
            <a:r>
              <a:rPr lang="zh-CN" altLang="zh-CN" sz="1100" dirty="0">
                <a:latin typeface="Arial" panose="020B0604020202020204" pitchFamily="34" charset="0"/>
                <a:cs typeface="Arial" panose="020B0604020202020204" pitchFamily="34" charset="0"/>
              </a:rPr>
              <a:t>Long waiting times during busy periods</a:t>
            </a:r>
            <a:endParaRPr lang="en-GB" altLang="zh-CN" sz="1100" dirty="0">
              <a:latin typeface="Arial" panose="020B0604020202020204" pitchFamily="34" charset="0"/>
              <a:cs typeface="Arial" panose="020B0604020202020204" pitchFamily="34" charset="0"/>
            </a:endParaRPr>
          </a:p>
          <a:p>
            <a:pPr marL="0" indent="0">
              <a:buNone/>
            </a:pPr>
            <a:r>
              <a:rPr lang="en-GB" altLang="zh-CN" sz="1100" dirty="0">
                <a:latin typeface="Arial" panose="020B0604020202020204" pitchFamily="34" charset="0"/>
                <a:cs typeface="Arial" panose="020B0604020202020204" pitchFamily="34" charset="0"/>
              </a:rPr>
              <a:t>Consumers have also complained about long waiting times during peak hours. This might dissuade consumers who require fast services, especially employees working in offices and warehouses during their lunch break. In turn, Basil stands a chance of losing sales and the level of consumer satisfaction will drop.</a:t>
            </a:r>
            <a:endParaRPr lang="zh-CN" altLang="zh-CN" sz="1100" dirty="0">
              <a:latin typeface="Arial" panose="020B0604020202020204" pitchFamily="34" charset="0"/>
              <a:cs typeface="Arial" panose="020B0604020202020204" pitchFamily="34" charset="0"/>
            </a:endParaRPr>
          </a:p>
          <a:p>
            <a:pPr>
              <a:buNone/>
            </a:pPr>
            <a:r>
              <a:rPr lang="en-GB" sz="1100" b="1" dirty="0">
                <a:latin typeface="Arial" panose="020B0604020202020204" pitchFamily="34" charset="0"/>
                <a:cs typeface="Arial" panose="020B0604020202020204" pitchFamily="34" charset="0"/>
              </a:rPr>
              <a:t>Key Finding 2</a:t>
            </a:r>
            <a:r>
              <a:rPr lang="en-GB" sz="1100" dirty="0">
                <a:latin typeface="Arial" panose="020B0604020202020204" pitchFamily="34" charset="0"/>
                <a:cs typeface="Arial" panose="020B0604020202020204" pitchFamily="34" charset="0"/>
              </a:rPr>
              <a:t>: </a:t>
            </a:r>
            <a:r>
              <a:rPr lang="zh-CN" altLang="zh-CN" sz="1100" dirty="0">
                <a:latin typeface="Arial" panose="020B0604020202020204" pitchFamily="34" charset="0"/>
                <a:cs typeface="Arial" panose="020B0604020202020204" pitchFamily="34" charset="0"/>
              </a:rPr>
              <a:t>Limited ordering and delivery services</a:t>
            </a:r>
          </a:p>
          <a:p>
            <a:pPr marL="0" indent="0">
              <a:buNone/>
            </a:pPr>
            <a:r>
              <a:rPr lang="en-GB" sz="1100" dirty="0">
                <a:latin typeface="Arial" panose="020B0604020202020204" pitchFamily="34" charset="0"/>
                <a:cs typeface="Arial" panose="020B0604020202020204" pitchFamily="34" charset="0"/>
              </a:rPr>
              <a:t>Though customers have asked for delivery and preorder services, Basil finds it difficult to offer such services as he has to be at the bakery in order to prepare the products and can not always answer calls. This may lead to losing his customers to his competitors.</a:t>
            </a:r>
          </a:p>
          <a:p>
            <a:pPr>
              <a:buNone/>
            </a:pPr>
            <a:r>
              <a:rPr lang="en-GB" sz="1100" b="1" dirty="0">
                <a:latin typeface="Arial" panose="020B0604020202020204" pitchFamily="34" charset="0"/>
                <a:cs typeface="Arial" panose="020B0604020202020204" pitchFamily="34" charset="0"/>
              </a:rPr>
              <a:t>Key Finding 3</a:t>
            </a:r>
            <a:r>
              <a:rPr lang="en-GB" sz="1100" dirty="0">
                <a:latin typeface="Arial" panose="020B0604020202020204" pitchFamily="34" charset="0"/>
                <a:cs typeface="Arial" panose="020B0604020202020204" pitchFamily="34" charset="0"/>
              </a:rPr>
              <a:t>: </a:t>
            </a:r>
            <a:r>
              <a:rPr lang="zh-CN" altLang="zh-CN" sz="1100" dirty="0">
                <a:latin typeface="Arial" panose="020B0604020202020204" pitchFamily="34" charset="0"/>
                <a:cs typeface="Arial" panose="020B0604020202020204" pitchFamily="34" charset="0"/>
              </a:rPr>
              <a:t>Failure to recover pre-pandemic sales levels</a:t>
            </a:r>
          </a:p>
          <a:p>
            <a:pPr marL="0" indent="0">
              <a:buNone/>
            </a:pPr>
            <a:r>
              <a:rPr lang="en-GB" sz="1100" dirty="0">
                <a:latin typeface="Arial" panose="020B0604020202020204" pitchFamily="34" charset="0"/>
                <a:cs typeface="Arial" panose="020B0604020202020204" pitchFamily="34" charset="0"/>
              </a:rPr>
              <a:t>Even though sales recovered after the relaxation of the Covid-19 restrictions, they have stayed at least 25% lower than those in 2019 from 2023 through 2025. This shows that there are other issues with the bakery's sales besides the effects of the pandemic, which need to be investigated first.</a:t>
            </a:r>
          </a:p>
          <a:p>
            <a:pPr>
              <a:buNone/>
            </a:pPr>
            <a:r>
              <a:rPr lang="en-GB" sz="1100" b="1" dirty="0">
                <a:latin typeface="Arial" panose="020B0604020202020204" pitchFamily="34" charset="0"/>
                <a:cs typeface="Arial" panose="020B0604020202020204" pitchFamily="34" charset="0"/>
              </a:rPr>
              <a:t>Key Finding 4</a:t>
            </a:r>
            <a:r>
              <a:rPr lang="en-GB" sz="1100" dirty="0">
                <a:latin typeface="Arial" panose="020B0604020202020204" pitchFamily="34" charset="0"/>
                <a:cs typeface="Arial" panose="020B0604020202020204" pitchFamily="34" charset="0"/>
              </a:rPr>
              <a:t>: </a:t>
            </a:r>
            <a:r>
              <a:rPr lang="zh-CN" altLang="zh-CN" sz="1100" dirty="0">
                <a:latin typeface="Arial" panose="020B0604020202020204" pitchFamily="34" charset="0"/>
                <a:cs typeface="Arial" panose="020B0604020202020204" pitchFamily="34" charset="0"/>
              </a:rPr>
              <a:t>Rising costs and unpredictable stock prices</a:t>
            </a:r>
            <a:endParaRPr lang="en-GB" altLang="zh-CN" sz="1100" dirty="0">
              <a:latin typeface="Arial" panose="020B0604020202020204" pitchFamily="34" charset="0"/>
              <a:cs typeface="Arial" panose="020B0604020202020204" pitchFamily="34" charset="0"/>
            </a:endParaRPr>
          </a:p>
          <a:p>
            <a:pPr>
              <a:buNone/>
            </a:pPr>
            <a:r>
              <a:rPr lang="en-GB" altLang="zh-CN" sz="1100" dirty="0">
                <a:latin typeface="Arial" panose="020B0604020202020204" pitchFamily="34" charset="0"/>
                <a:cs typeface="Arial" panose="020B0604020202020204" pitchFamily="34" charset="0"/>
              </a:rPr>
              <a:t>The rent, utilities charges, business rates, and insurance of Basil have risen since 2019. Moreover, the use of organic products makes the stock prices uncertain since these may fail due to adverse weather conditions.</a:t>
            </a:r>
            <a:endParaRPr lang="zh-CN" altLang="zh-CN"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40080" y="325369"/>
            <a:ext cx="4368602" cy="1956841"/>
          </a:xfrm>
        </p:spPr>
        <p:txBody>
          <a:bodyPr anchor="b">
            <a:normAutofit/>
          </a:bodyPr>
          <a:lstStyle/>
          <a:p>
            <a:r>
              <a:rPr lang="en-GB" sz="5400" b="1" dirty="0">
                <a:latin typeface="Arial" panose="020B0604020202020204" pitchFamily="34" charset="0"/>
                <a:cs typeface="Arial" panose="020B0604020202020204" pitchFamily="34" charset="0"/>
              </a:rPr>
              <a:t>Reference List:</a:t>
            </a:r>
            <a:endParaRPr lang="en-GB" sz="54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40080" y="2872899"/>
            <a:ext cx="4243589" cy="3320668"/>
          </a:xfrm>
        </p:spPr>
        <p:txBody>
          <a:bodyPr>
            <a:normAutofit/>
          </a:bodyPr>
          <a:lstStyle/>
          <a:p>
            <a:pPr marL="0" indent="0">
              <a:buNone/>
            </a:pPr>
            <a:r>
              <a:rPr lang="en-GB" sz="2200" dirty="0">
                <a:latin typeface="Arial" panose="020B0604020202020204" pitchFamily="34" charset="0"/>
                <a:ea typeface="DengXian" panose="02010600030101010101" pitchFamily="2" charset="-122"/>
                <a:cs typeface="Arial" panose="020B0604020202020204" pitchFamily="34" charset="0"/>
                <a:hlinkClick r:id="rId2"/>
              </a:rPr>
              <a:t>https://moodle.uwtsd.ac.uk/course/section.php?id=152409</a:t>
            </a:r>
            <a:endParaRPr lang="en-GB" sz="2200" dirty="0">
              <a:latin typeface="Arial" panose="020B0604020202020204" pitchFamily="34" charset="0"/>
              <a:ea typeface="DengXian" panose="02010600030101010101" pitchFamily="2" charset="-122"/>
              <a:cs typeface="Arial" panose="020B0604020202020204" pitchFamily="34" charset="0"/>
            </a:endParaRPr>
          </a:p>
          <a:p>
            <a:pPr marL="0" indent="0">
              <a:buNone/>
            </a:pPr>
            <a:r>
              <a:rPr lang="en-GB" sz="2200" dirty="0">
                <a:latin typeface="Arial" panose="020B0604020202020204" pitchFamily="34" charset="0"/>
                <a:ea typeface="DengXian" panose="02010600030101010101" pitchFamily="2" charset="-122"/>
                <a:cs typeface="Arial" panose="020B0604020202020204" pitchFamily="34" charset="0"/>
                <a:hlinkClick r:id="rId3"/>
              </a:rPr>
              <a:t>https://moodle.uwtsd.ac.uk/course/section.php?id=144837</a:t>
            </a:r>
            <a:endParaRPr lang="en-GB" sz="2200" dirty="0">
              <a:latin typeface="Arial" panose="020B0604020202020204" pitchFamily="34" charset="0"/>
              <a:ea typeface="DengXian" panose="02010600030101010101" pitchFamily="2" charset="-122"/>
              <a:cs typeface="Arial" panose="020B0604020202020204" pitchFamily="34" charset="0"/>
            </a:endParaRP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altLang="zh-CN" sz="22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hlinkClick r:id="rId4"/>
              </a:rPr>
              <a:t>https://moodle.uwtsd.ac.uk/course/section.php?id=152510</a:t>
            </a:r>
            <a:endParaRPr kumimoji="0" lang="en-GB" altLang="zh-CN" sz="22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indent="0">
              <a:buNone/>
            </a:pPr>
            <a:endParaRPr lang="en-GB" sz="2200" dirty="0">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sz="2200" dirty="0">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sz="2200" dirty="0">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sz="2200" dirty="0">
              <a:latin typeface="Arial" panose="020B0604020202020204" pitchFamily="34" charset="0"/>
              <a:ea typeface="DengXian" panose="02010600030101010101" pitchFamily="2" charset="-122"/>
              <a:cs typeface="Arial" panose="020B0604020202020204" pitchFamily="34" charset="0"/>
            </a:endParaRPr>
          </a:p>
        </p:txBody>
      </p:sp>
      <p:pic>
        <p:nvPicPr>
          <p:cNvPr id="5" name="Picture 4">
            <a:extLst>
              <a:ext uri="{FF2B5EF4-FFF2-40B4-BE49-F238E27FC236}">
                <a16:creationId xmlns:a16="http://schemas.microsoft.com/office/drawing/2014/main" id="{96FD7BD9-1F86-48A6-EDA5-516C71A30F44}"/>
              </a:ext>
            </a:extLst>
          </p:cNvPr>
          <p:cNvPicPr>
            <a:picLocks noChangeAspect="1"/>
          </p:cNvPicPr>
          <p:nvPr/>
        </p:nvPicPr>
        <p:blipFill>
          <a:blip r:embed="rId5"/>
          <a:srcRect l="19480" r="1356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40080" y="325369"/>
            <a:ext cx="4368602" cy="1956841"/>
          </a:xfrm>
        </p:spPr>
        <p:txBody>
          <a:bodyPr anchor="b">
            <a:normAutofit/>
          </a:bodyPr>
          <a:lstStyle/>
          <a:p>
            <a:br>
              <a:rPr lang="en-GB" sz="5400" b="1">
                <a:latin typeface="Arial" panose="020B0604020202020204" pitchFamily="34" charset="0"/>
                <a:cs typeface="Arial" panose="020B0604020202020204" pitchFamily="34" charset="0"/>
              </a:rPr>
            </a:br>
            <a:endParaRPr lang="en-GB" sz="5400" b="1">
              <a:latin typeface="Arial" panose="020B0604020202020204" pitchFamily="34" charset="0"/>
              <a:cs typeface="Arial" panose="020B0604020202020204" pitchFamily="34" charset="0"/>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40080" y="2872899"/>
            <a:ext cx="4243589" cy="3320668"/>
          </a:xfrm>
        </p:spPr>
        <p:txBody>
          <a:bodyPr>
            <a:normAutofit/>
          </a:bodyPr>
          <a:lstStyle/>
          <a:p>
            <a:endParaRPr lang="en-GB" sz="2200">
              <a:latin typeface="Arial" panose="020B0604020202020204" pitchFamily="34" charset="0"/>
              <a:cs typeface="Arial" panose="020B0604020202020204" pitchFamily="34" charset="0"/>
            </a:endParaRPr>
          </a:p>
          <a:p>
            <a:pPr marL="0" indent="0">
              <a:buNone/>
            </a:pPr>
            <a:r>
              <a:rPr lang="en-GB" sz="2200" b="1">
                <a:latin typeface="Arial" panose="020B0604020202020204" pitchFamily="34" charset="0"/>
                <a:cs typeface="Arial" panose="020B0604020202020204" pitchFamily="34" charset="0"/>
              </a:rPr>
              <a:t>Thank you for listening</a:t>
            </a:r>
          </a:p>
        </p:txBody>
      </p:sp>
      <p:pic>
        <p:nvPicPr>
          <p:cNvPr id="5" name="Picture 4" descr="Close up image of hands applauding">
            <a:extLst>
              <a:ext uri="{FF2B5EF4-FFF2-40B4-BE49-F238E27FC236}">
                <a16:creationId xmlns:a16="http://schemas.microsoft.com/office/drawing/2014/main" id="{E601BCD9-EF6E-669E-E47A-CA1666A0F485}"/>
              </a:ext>
            </a:extLst>
          </p:cNvPr>
          <p:cNvPicPr>
            <a:picLocks noChangeAspect="1"/>
          </p:cNvPicPr>
          <p:nvPr/>
        </p:nvPicPr>
        <p:blipFill>
          <a:blip r:embed="rId2"/>
          <a:srcRect l="23214" r="983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5338</TotalTime>
  <Words>2537</Words>
  <Application>Microsoft Office PowerPoint</Application>
  <PresentationFormat>Widescreen</PresentationFormat>
  <Paragraphs>159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PowerPoint Presentation</vt:lpstr>
      <vt:lpstr>Provide an Overview of your presentation.  </vt:lpstr>
      <vt:lpstr> Basil’s Bakery.  </vt:lpstr>
      <vt:lpstr>Provide an insight into the problems Basil’s Bakery are facing.  </vt:lpstr>
      <vt:lpstr>Provide a critique of the PESTEL Framework   </vt:lpstr>
      <vt:lpstr>  Provide an application and discuss the information provided in your PESTEL Framework    </vt:lpstr>
      <vt:lpstr>Provide a critique of the Cause-and-Effect model </vt:lpstr>
      <vt:lpstr>PowerPoint Presentation</vt:lpstr>
      <vt:lpstr>Provide a summary of your 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ginotinca12@gmail.com</cp:lastModifiedBy>
  <cp:revision>100</cp:revision>
  <dcterms:created xsi:type="dcterms:W3CDTF">2024-01-29T11:42:05Z</dcterms:created>
  <dcterms:modified xsi:type="dcterms:W3CDTF">2026-10-11T21:48:25Z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