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4FEE1612" w14:textId="77777777" w:rsidR="00912101" w:rsidRDefault="0023752D" w:rsidP="00682E7D">
      <w:r>
        <w:rPr>
          <w:noProof/>
        </w:rPr>
        <w:drawing>
          <wp:anchor distT="0" distB="0" distL="114300" distR="114300" simplePos="0" relativeHeight="251652608" behindDoc="1" locked="0" layoutInCell="1" allowOverlap="1" wp14:anchorId="23478EB9" wp14:editId="0B3B0349">
            <wp:simplePos x="0" y="0"/>
            <wp:positionH relativeFrom="page">
              <wp:posOffset>6985</wp:posOffset>
            </wp:positionH>
            <wp:positionV relativeFrom="page">
              <wp:align>bottom</wp:align>
            </wp:positionV>
            <wp:extent cx="7579205" cy="10720552"/>
            <wp:effectExtent l="0" t="0" r="3175" b="5080"/>
            <wp:wrapNone/>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Front.jpg"/>
                    <pic:cNvPicPr/>
                  </pic:nvPicPr>
                  <pic:blipFill>
                    <a:blip r:embed="rId11" cstate="print">
                      <a:extLst>
                        <a:ext uri="{28A0092B-C50C-407E-A947-70E740481C1C}">
                          <a14:useLocalDpi xmlns:a14="http://schemas.microsoft.com/office/drawing/2010/main" val="0"/>
                        </a:ext>
                      </a:extLst>
                    </a:blip>
                    <a:stretch>
                      <a:fillRect/>
                    </a:stretch>
                  </pic:blipFill>
                  <pic:spPr>
                    <a:xfrm>
                      <a:off x="0" y="0"/>
                      <a:ext cx="7579205" cy="10720552"/>
                    </a:xfrm>
                    <a:prstGeom prst="rect">
                      <a:avLst/>
                    </a:prstGeom>
                  </pic:spPr>
                </pic:pic>
              </a:graphicData>
            </a:graphic>
            <wp14:sizeRelH relativeFrom="page">
              <wp14:pctWidth>0</wp14:pctWidth>
            </wp14:sizeRelH>
            <wp14:sizeRelV relativeFrom="page">
              <wp14:pctHeight>0</wp14:pctHeight>
            </wp14:sizeRelV>
          </wp:anchor>
        </w:drawing>
      </w:r>
    </w:p>
    <w:sdt>
      <w:sdtPr>
        <w:id w:val="1902631487"/>
        <w:docPartObj>
          <w:docPartGallery w:val="Cover Pages"/>
          <w:docPartUnique/>
        </w:docPartObj>
      </w:sdtPr>
      <w:sdtEndPr>
        <w:rPr>
          <w:rFonts w:ascii="Arial" w:hAnsi="Arial" w:cs="Arial"/>
          <w:sz w:val="22"/>
          <w:szCs w:val="22"/>
        </w:rPr>
      </w:sdtEndPr>
      <w:sdtContent>
        <w:p w14:paraId="7BD1A1AD" w14:textId="77777777" w:rsidR="008C1F2B" w:rsidRDefault="0023752D" w:rsidP="00AB6B41">
          <w:pPr>
            <w:sectPr w:rsidR="008C1F2B" w:rsidSect="00682E7D">
              <w:headerReference w:type="default" r:id="rId12"/>
              <w:footerReference w:type="default" r:id="rId13"/>
              <w:headerReference w:type="first" r:id="rId14"/>
              <w:pgSz w:w="11906" w:h="16838"/>
              <w:pgMar w:top="1440" w:right="1440" w:bottom="1440" w:left="1440" w:header="708" w:footer="708" w:gutter="0"/>
              <w:pgNumType w:start="0"/>
              <w:cols w:space="708"/>
              <w:titlePg/>
              <w:docGrid w:linePitch="360"/>
            </w:sectPr>
          </w:pPr>
          <w:r>
            <w:rPr>
              <w:noProof/>
            </w:rPr>
            <mc:AlternateContent>
              <mc:Choice Requires="wps">
                <w:drawing>
                  <wp:anchor distT="45720" distB="45720" distL="114300" distR="114300" simplePos="0" relativeHeight="251664896" behindDoc="0" locked="0" layoutInCell="1" allowOverlap="1" wp14:anchorId="71F9C435" wp14:editId="15E92A68">
                    <wp:simplePos x="0" y="0"/>
                    <wp:positionH relativeFrom="margin">
                      <wp:posOffset>2778760</wp:posOffset>
                    </wp:positionH>
                    <wp:positionV relativeFrom="paragraph">
                      <wp:posOffset>5133340</wp:posOffset>
                    </wp:positionV>
                    <wp:extent cx="3152775" cy="933450"/>
                    <wp:effectExtent l="0" t="0" r="28575" b="19050"/>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3152775" cy="933450"/>
                            </a:xfrm>
                            <a:prstGeom prst="rect">
                              <a:avLst/>
                            </a:prstGeom>
                            <a:solidFill>
                              <a:srgbClr val="FFFFFF"/>
                            </a:solidFill>
                            <a:ln w="9525">
                              <a:solidFill>
                                <a:srgbClr val="000000"/>
                              </a:solidFill>
                              <a:miter lim="800000"/>
                              <a:headEnd/>
                              <a:tailEnd/>
                            </a:ln>
                          </wps:spPr>
                          <wps:txbx>
                            <w:txbxContent>
                              <w:p w14:paraId="6038B075" w14:textId="77777777" w:rsidR="00741503" w:rsidRDefault="00741503" w:rsidP="00912101">
                                <w:pPr>
                                  <w:jc w:val="center"/>
                                  <w:rPr>
                                    <w:sz w:val="28"/>
                                  </w:rPr>
                                </w:pPr>
                                <w:r>
                                  <w:rPr>
                                    <w:sz w:val="28"/>
                                  </w:rPr>
                                  <w:t>Applied Industrial Placement (SPORT)</w:t>
                                </w:r>
                              </w:p>
                              <w:p w14:paraId="79D64F7E" w14:textId="77777777" w:rsidR="00741503" w:rsidRDefault="00741503" w:rsidP="00912101">
                                <w:pPr>
                                  <w:jc w:val="center"/>
                                  <w:rPr>
                                    <w:sz w:val="28"/>
                                  </w:rPr>
                                </w:pPr>
                                <w:r>
                                  <w:rPr>
                                    <w:sz w:val="28"/>
                                  </w:rPr>
                                  <w:t>M5X02295</w:t>
                                </w:r>
                              </w:p>
                              <w:p w14:paraId="2DB4908E" w14:textId="77777777" w:rsidR="00741503" w:rsidRDefault="00741503" w:rsidP="00912101">
                                <w:pPr>
                                  <w:jc w:val="center"/>
                                  <w:rPr>
                                    <w:sz w:val="28"/>
                                  </w:rPr>
                                </w:pPr>
                                <w:r>
                                  <w:rPr>
                                    <w:sz w:val="28"/>
                                  </w:rPr>
                                  <w:t>Placement Portfolio Template</w:t>
                                </w:r>
                              </w:p>
                              <w:p w14:paraId="031A7420" w14:textId="77777777" w:rsidR="00741503" w:rsidRPr="00912101" w:rsidRDefault="00741503" w:rsidP="00912101">
                                <w:pPr>
                                  <w:jc w:val="center"/>
                                  <w:rPr>
                                    <w:sz w:val="2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71F9C435" id="_x0000_t202" coordsize="21600,21600" o:spt="202" path="m,l,21600r21600,l21600,xe">
                    <v:stroke joinstyle="miter"/>
                    <v:path gradientshapeok="t" o:connecttype="rect"/>
                  </v:shapetype>
                  <v:shape id="Text Box 2" o:spid="_x0000_s1026" type="#_x0000_t202" style="position:absolute;margin-left:218.8pt;margin-top:404.2pt;width:248.25pt;height:73.5pt;z-index:251664896;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6MU4UJAIAAEYEAAAOAAAAZHJzL2Uyb0RvYy54bWysU9uO2yAQfa/Uf0C8N06cuNm14qy22aaq&#13;&#10;tL1Iu/0AjHGMCgwFEjv9+h1wNo227UtVHhDDDIeZc2ZWN4NW5CCcl2AqOptMKRGGQyPNrqLfHrdv&#13;&#10;rijxgZmGKTCiokfh6c369atVb0uRQweqEY4giPFlbyvahWDLLPO8E5r5CVhh0NmC0yyg6XZZ41iP&#13;&#10;6Fpl+XT6NuvBNdYBF97j7d3opOuE37aChy9t60UgqqKYW0i7S3sd92y9YuXOMdtJfkqD/UMWmkmD&#13;&#10;n56h7lhgZO/kb1Bacgce2jDhoDNoW8lFqgGrmU1fVPPQMStSLUiOt2ea/P+D5Z8PXx2RTUXz2ZIS&#13;&#10;wzSK9CiGQN7BQPLIT299iWEPFgPDgNeoc6rV23vg3z0xsOmY2Ylb56DvBGswv1l8mV08HXF8BKn7&#13;&#10;T9DgN2wfIAENrdORPKSDIDrqdDxrE1PheDmfFflyWVDC0Xc9ny+KJF7GyufX1vnwQYAm8VBRh9on&#13;&#10;dHa49yFmw8rnkPiZByWbrVQqGW5Xb5QjB4Z9sk0rFfAiTBnS4+9FXowE/BVimtafILQM2PBK6ope&#13;&#10;nYNYGWl7b5rUjoFJNZ4xZWVOPEbqRhLDUA8nXWpojsiog7GxcRDx0IH7SUmPTV1R/2PPnKBEfTSo&#13;&#10;yvVssYhTkIxFsczRcJee+tLDDEeoigZKxuMmpMmJhBm4RfVamYiNMo+ZnHLFZk18nwYrTsOlnaJ+&#13;&#10;jf/6CQAA//8DAFBLAwQUAAYACAAAACEAhKgIa+YAAAAQAQAADwAAAGRycy9kb3ducmV2LnhtbEyP&#13;&#10;T0/DMAzF70h8h8hIXBBLR7uu65pOCAQaNxgIrlnjtRX5U5KsK98ec4KLZcvPP79XbSaj2Yg+9M4K&#13;&#10;mM8SYGgbp3rbCnh7fbgugIUorZLaWRTwjQE29flZJUvlTvYFx11sGUFsKKWALsah5Dw0HRoZZm5A&#13;&#10;S7uD80ZGGn3LlZcnghvNb5Ik50b2lj50csC7DpvP3dEIKLLt+BGe0uf3Jj/oVbxajo9fXojLi+l+&#13;&#10;TeV2DSziFP8u4DcD+YeajO3d0arAtIAsXeYkJWJSZMBIsUqzObA9NYtFBryu+P8g9Q8AAAD//wMA&#13;&#10;UEsBAi0AFAAGAAgAAAAhALaDOJL+AAAA4QEAABMAAAAAAAAAAAAAAAAAAAAAAFtDb250ZW50X1R5&#13;&#10;cGVzXS54bWxQSwECLQAUAAYACAAAACEAOP0h/9YAAACUAQAACwAAAAAAAAAAAAAAAAAvAQAAX3Jl&#13;&#10;bHMvLnJlbHNQSwECLQAUAAYACAAAACEAujFOFCQCAABGBAAADgAAAAAAAAAAAAAAAAAuAgAAZHJz&#13;&#10;L2Uyb0RvYy54bWxQSwECLQAUAAYACAAAACEAhKgIa+YAAAAQAQAADwAAAAAAAAAAAAAAAAB+BAAA&#13;&#10;ZHJzL2Rvd25yZXYueG1sUEsFBgAAAAAEAAQA8wAAAJEFAAAAAA==&#13;&#10;">
                    <v:textbox>
                      <w:txbxContent>
                        <w:p w14:paraId="6038B075" w14:textId="77777777" w:rsidR="00741503" w:rsidRDefault="00741503" w:rsidP="00912101">
                          <w:pPr>
                            <w:jc w:val="center"/>
                            <w:rPr>
                              <w:sz w:val="28"/>
                            </w:rPr>
                          </w:pPr>
                          <w:r>
                            <w:rPr>
                              <w:sz w:val="28"/>
                            </w:rPr>
                            <w:t>Applied Industrial Placement (SPORT)</w:t>
                          </w:r>
                        </w:p>
                        <w:p w14:paraId="79D64F7E" w14:textId="77777777" w:rsidR="00741503" w:rsidRDefault="00741503" w:rsidP="00912101">
                          <w:pPr>
                            <w:jc w:val="center"/>
                            <w:rPr>
                              <w:sz w:val="28"/>
                            </w:rPr>
                          </w:pPr>
                          <w:r>
                            <w:rPr>
                              <w:sz w:val="28"/>
                            </w:rPr>
                            <w:t>M5X02295</w:t>
                          </w:r>
                        </w:p>
                        <w:p w14:paraId="2DB4908E" w14:textId="77777777" w:rsidR="00741503" w:rsidRDefault="00741503" w:rsidP="00912101">
                          <w:pPr>
                            <w:jc w:val="center"/>
                            <w:rPr>
                              <w:sz w:val="28"/>
                            </w:rPr>
                          </w:pPr>
                          <w:r>
                            <w:rPr>
                              <w:sz w:val="28"/>
                            </w:rPr>
                            <w:t>Placement Portfolio Template</w:t>
                          </w:r>
                        </w:p>
                        <w:p w14:paraId="031A7420" w14:textId="77777777" w:rsidR="00741503" w:rsidRPr="00912101" w:rsidRDefault="00741503" w:rsidP="00912101">
                          <w:pPr>
                            <w:jc w:val="center"/>
                            <w:rPr>
                              <w:sz w:val="28"/>
                            </w:rPr>
                          </w:pPr>
                        </w:p>
                      </w:txbxContent>
                    </v:textbox>
                    <w10:wrap type="square" anchorx="margin"/>
                  </v:shape>
                </w:pict>
              </mc:Fallback>
            </mc:AlternateContent>
          </w:r>
        </w:p>
        <w:p w14:paraId="343474B1" w14:textId="77777777" w:rsidR="00AB6B41" w:rsidRDefault="00AB6B41">
          <w:pPr>
            <w:spacing w:after="200" w:line="276" w:lineRule="auto"/>
            <w:rPr>
              <w:rFonts w:ascii="Arial" w:hAnsi="Arial" w:cs="Arial"/>
              <w:sz w:val="22"/>
              <w:szCs w:val="22"/>
            </w:rPr>
          </w:pPr>
        </w:p>
        <w:p w14:paraId="110C066E" w14:textId="77777777" w:rsidR="00AB6B41" w:rsidRDefault="00AB6B41">
          <w:pPr>
            <w:spacing w:after="200" w:line="276" w:lineRule="auto"/>
            <w:rPr>
              <w:rFonts w:ascii="Arial" w:hAnsi="Arial" w:cs="Arial"/>
              <w:sz w:val="22"/>
              <w:szCs w:val="22"/>
            </w:rPr>
          </w:pPr>
        </w:p>
        <w:p w14:paraId="155F5C8A" w14:textId="77777777" w:rsidR="00AB6B41" w:rsidRPr="00AB6B41" w:rsidRDefault="00AB6B41" w:rsidP="00AB6B41">
          <w:pPr>
            <w:spacing w:after="200" w:line="276" w:lineRule="auto"/>
            <w:jc w:val="center"/>
            <w:rPr>
              <w:rFonts w:ascii="Arial" w:hAnsi="Arial" w:cs="Arial"/>
              <w:sz w:val="72"/>
              <w:szCs w:val="22"/>
            </w:rPr>
          </w:pPr>
          <w:r w:rsidRPr="00AB6B41">
            <w:rPr>
              <w:rFonts w:ascii="Arial" w:hAnsi="Arial" w:cs="Arial"/>
              <w:sz w:val="72"/>
              <w:szCs w:val="22"/>
            </w:rPr>
            <w:t>Student Name</w:t>
          </w:r>
        </w:p>
        <w:p w14:paraId="066DE4EA" w14:textId="7BFBD4C1" w:rsidR="005416E3" w:rsidRPr="00853690" w:rsidRDefault="005416E3" w:rsidP="005416E3">
          <w:pPr>
            <w:spacing w:after="200" w:line="276" w:lineRule="auto"/>
            <w:rPr>
              <w:rFonts w:ascii="Arial" w:hAnsi="Arial" w:cs="Arial"/>
              <w:b/>
            </w:rPr>
          </w:pPr>
          <w:r>
            <w:rPr>
              <w:rFonts w:ascii="Arial" w:hAnsi="Arial" w:cs="Arial"/>
              <w:b/>
              <w:sz w:val="22"/>
              <w:szCs w:val="22"/>
            </w:rPr>
            <w:t xml:space="preserve">Name </w:t>
          </w:r>
          <w:r w:rsidR="00853690">
            <w:rPr>
              <w:rFonts w:ascii="Arial" w:hAnsi="Arial" w:cs="Arial"/>
              <w:b/>
              <w:sz w:val="22"/>
              <w:szCs w:val="22"/>
            </w:rPr>
            <w:t xml:space="preserve">– </w:t>
          </w:r>
          <w:r w:rsidR="00853690" w:rsidRPr="00853690">
            <w:rPr>
              <w:rFonts w:ascii="Arial" w:hAnsi="Arial" w:cs="Arial"/>
              <w:bCs/>
              <w:sz w:val="22"/>
              <w:szCs w:val="22"/>
            </w:rPr>
            <w:t>Rony</w:t>
          </w:r>
          <w:r w:rsidR="00D64E37" w:rsidRPr="00853690">
            <w:rPr>
              <w:rFonts w:ascii="Arial" w:hAnsi="Arial" w:cs="Arial"/>
              <w:bCs/>
            </w:rPr>
            <w:t xml:space="preserve"> Temu</w:t>
          </w:r>
        </w:p>
        <w:p w14:paraId="40F3A320" w14:textId="3DCB06DE" w:rsidR="005416E3" w:rsidRPr="00853690" w:rsidRDefault="005416E3" w:rsidP="005416E3">
          <w:pPr>
            <w:spacing w:after="200" w:line="276" w:lineRule="auto"/>
            <w:rPr>
              <w:rFonts w:ascii="Arial" w:hAnsi="Arial" w:cs="Arial"/>
              <w:b/>
            </w:rPr>
          </w:pPr>
          <w:r w:rsidRPr="00853690">
            <w:rPr>
              <w:rFonts w:ascii="Arial" w:hAnsi="Arial" w:cs="Arial"/>
              <w:b/>
            </w:rPr>
            <w:t>P Number –</w:t>
          </w:r>
          <w:r w:rsidR="00D64E37" w:rsidRPr="00853690">
            <w:rPr>
              <w:rFonts w:ascii="Arial" w:hAnsi="Arial" w:cs="Arial"/>
              <w:b/>
            </w:rPr>
            <w:t xml:space="preserve"> </w:t>
          </w:r>
          <w:r w:rsidR="00D64E37" w:rsidRPr="00853690">
            <w:rPr>
              <w:rFonts w:ascii="Arial" w:hAnsi="Arial" w:cs="Arial"/>
              <w:bCs/>
            </w:rPr>
            <w:t>1804827</w:t>
          </w:r>
        </w:p>
        <w:p w14:paraId="5DC5CC5A" w14:textId="77777777" w:rsidR="005416E3" w:rsidRDefault="005C37F0" w:rsidP="00AB6B41">
          <w:pPr>
            <w:spacing w:after="200" w:line="276" w:lineRule="auto"/>
            <w:jc w:val="center"/>
            <w:rPr>
              <w:rFonts w:ascii="Arial" w:hAnsi="Arial" w:cs="Arial"/>
              <w:sz w:val="72"/>
              <w:szCs w:val="22"/>
            </w:rPr>
          </w:pPr>
          <w:r>
            <w:rPr>
              <w:rFonts w:ascii="Arial" w:hAnsi="Arial" w:cs="Arial"/>
              <w:sz w:val="72"/>
              <w:szCs w:val="22"/>
            </w:rPr>
            <w:t>Report</w:t>
          </w:r>
          <w:r w:rsidR="00AB6B41" w:rsidRPr="00AB6B41">
            <w:rPr>
              <w:rFonts w:ascii="Arial" w:hAnsi="Arial" w:cs="Arial"/>
              <w:sz w:val="72"/>
              <w:szCs w:val="22"/>
            </w:rPr>
            <w:t xml:space="preserve"> </w:t>
          </w:r>
        </w:p>
        <w:p w14:paraId="083D8EB6" w14:textId="1E45AC5A" w:rsidR="005416E3" w:rsidRPr="00853690" w:rsidRDefault="005416E3" w:rsidP="00E21845">
          <w:pPr>
            <w:rPr>
              <w:rFonts w:ascii="Arial" w:hAnsi="Arial" w:cs="Arial"/>
            </w:rPr>
          </w:pPr>
          <w:r>
            <w:rPr>
              <w:rFonts w:ascii="Arial" w:hAnsi="Arial" w:cs="Arial"/>
              <w:b/>
              <w:sz w:val="22"/>
              <w:szCs w:val="22"/>
            </w:rPr>
            <w:t xml:space="preserve">Title – </w:t>
          </w:r>
          <w:r w:rsidR="00DD3B9D">
            <w:rPr>
              <w:rFonts w:ascii="Arial" w:hAnsi="Arial" w:cs="Arial"/>
              <w:b/>
              <w:sz w:val="22"/>
              <w:szCs w:val="22"/>
            </w:rPr>
            <w:t xml:space="preserve">  </w:t>
          </w:r>
          <w:r w:rsidR="00951F4B" w:rsidRPr="00853690">
            <w:rPr>
              <w:rFonts w:ascii="Arial" w:hAnsi="Arial" w:cs="Arial"/>
              <w:bCs/>
            </w:rPr>
            <w:t xml:space="preserve">Delivering community Sports Development Camps </w:t>
          </w:r>
        </w:p>
        <w:p w14:paraId="60F0B3F0" w14:textId="77777777" w:rsidR="00E21845" w:rsidRPr="00853690" w:rsidRDefault="00E21845" w:rsidP="005416E3">
          <w:pPr>
            <w:spacing w:after="200" w:line="276" w:lineRule="auto"/>
            <w:rPr>
              <w:rFonts w:ascii="Arial" w:hAnsi="Arial" w:cs="Arial"/>
              <w:b/>
            </w:rPr>
          </w:pPr>
        </w:p>
        <w:p w14:paraId="3C9892D1" w14:textId="1ECF098B" w:rsidR="005416E3" w:rsidRDefault="005416E3" w:rsidP="005416E3">
          <w:pPr>
            <w:spacing w:after="200" w:line="276" w:lineRule="auto"/>
            <w:rPr>
              <w:rFonts w:ascii="Arial" w:hAnsi="Arial" w:cs="Arial"/>
              <w:b/>
              <w:sz w:val="22"/>
              <w:szCs w:val="22"/>
            </w:rPr>
          </w:pPr>
          <w:r>
            <w:rPr>
              <w:rFonts w:ascii="Arial" w:hAnsi="Arial" w:cs="Arial"/>
              <w:b/>
              <w:sz w:val="22"/>
              <w:szCs w:val="22"/>
            </w:rPr>
            <w:t>Word Count –</w:t>
          </w:r>
          <w:r w:rsidR="00853690" w:rsidRPr="00853690">
            <w:rPr>
              <w:rFonts w:ascii="Arial" w:hAnsi="Arial" w:cs="Arial"/>
              <w:b/>
            </w:rPr>
            <w:t>2271</w:t>
          </w:r>
        </w:p>
        <w:p w14:paraId="44452654" w14:textId="418A07EC" w:rsidR="005416E3" w:rsidRPr="00853690" w:rsidRDefault="005416E3" w:rsidP="005416E3">
          <w:pPr>
            <w:spacing w:after="200" w:line="276" w:lineRule="auto"/>
            <w:rPr>
              <w:rFonts w:ascii="Arial" w:hAnsi="Arial" w:cs="Arial"/>
              <w:b/>
            </w:rPr>
          </w:pPr>
          <w:r>
            <w:rPr>
              <w:rFonts w:ascii="Arial" w:hAnsi="Arial" w:cs="Arial"/>
              <w:b/>
              <w:sz w:val="22"/>
              <w:szCs w:val="22"/>
            </w:rPr>
            <w:t xml:space="preserve">References </w:t>
          </w:r>
          <w:r w:rsidR="00F547B7">
            <w:rPr>
              <w:rFonts w:ascii="Arial" w:hAnsi="Arial" w:cs="Arial"/>
              <w:b/>
              <w:sz w:val="22"/>
              <w:szCs w:val="22"/>
            </w:rPr>
            <w:t xml:space="preserve">(Total) </w:t>
          </w:r>
          <w:r>
            <w:rPr>
              <w:rFonts w:ascii="Arial" w:hAnsi="Arial" w:cs="Arial"/>
              <w:b/>
              <w:sz w:val="22"/>
              <w:szCs w:val="22"/>
            </w:rPr>
            <w:t>–</w:t>
          </w:r>
          <w:r w:rsidR="00F547B7">
            <w:rPr>
              <w:rFonts w:ascii="Arial" w:hAnsi="Arial" w:cs="Arial"/>
              <w:b/>
              <w:sz w:val="22"/>
              <w:szCs w:val="22"/>
            </w:rPr>
            <w:t xml:space="preserve"> </w:t>
          </w:r>
          <w:r w:rsidR="00D468B3" w:rsidRPr="00853690">
            <w:rPr>
              <w:rFonts w:ascii="Arial" w:hAnsi="Arial" w:cs="Arial"/>
              <w:b/>
            </w:rPr>
            <w:t xml:space="preserve">13 </w:t>
          </w:r>
        </w:p>
        <w:p w14:paraId="2BDC4C85" w14:textId="35CBD226" w:rsidR="005416E3" w:rsidRPr="00853690" w:rsidRDefault="005416E3" w:rsidP="005416E3">
          <w:pPr>
            <w:spacing w:after="200" w:line="276" w:lineRule="auto"/>
            <w:rPr>
              <w:rFonts w:ascii="Arial" w:hAnsi="Arial" w:cs="Arial"/>
              <w:b/>
            </w:rPr>
          </w:pPr>
          <w:r>
            <w:rPr>
              <w:rFonts w:ascii="Arial" w:hAnsi="Arial" w:cs="Arial"/>
              <w:b/>
              <w:sz w:val="22"/>
              <w:szCs w:val="22"/>
            </w:rPr>
            <w:t>Job Title –</w:t>
          </w:r>
          <w:r w:rsidR="00F547B7">
            <w:rPr>
              <w:rFonts w:ascii="Arial" w:hAnsi="Arial" w:cs="Arial"/>
              <w:b/>
              <w:sz w:val="22"/>
              <w:szCs w:val="22"/>
            </w:rPr>
            <w:t xml:space="preserve"> </w:t>
          </w:r>
          <w:r w:rsidR="004D41A5" w:rsidRPr="00853690">
            <w:rPr>
              <w:rFonts w:ascii="Arial" w:hAnsi="Arial" w:cs="Arial"/>
              <w:bCs/>
            </w:rPr>
            <w:t>Coach/ mentor</w:t>
          </w:r>
          <w:r w:rsidR="004D41A5" w:rsidRPr="00853690">
            <w:rPr>
              <w:rFonts w:ascii="Arial" w:hAnsi="Arial" w:cs="Arial"/>
              <w:b/>
            </w:rPr>
            <w:t xml:space="preserve"> </w:t>
          </w:r>
        </w:p>
        <w:p w14:paraId="3D70424A" w14:textId="77777777" w:rsidR="005416E3" w:rsidRDefault="005416E3" w:rsidP="00AB6B41">
          <w:pPr>
            <w:spacing w:after="200" w:line="276" w:lineRule="auto"/>
            <w:jc w:val="center"/>
            <w:rPr>
              <w:rFonts w:ascii="Arial" w:hAnsi="Arial" w:cs="Arial"/>
              <w:sz w:val="72"/>
              <w:szCs w:val="22"/>
            </w:rPr>
          </w:pPr>
          <w:r>
            <w:rPr>
              <w:rFonts w:ascii="Arial" w:hAnsi="Arial" w:cs="Arial"/>
              <w:sz w:val="72"/>
              <w:szCs w:val="22"/>
            </w:rPr>
            <w:t>Organisation</w:t>
          </w:r>
        </w:p>
        <w:p w14:paraId="16ABDEA9" w14:textId="5DE8901C" w:rsidR="005416E3" w:rsidRPr="00853690" w:rsidRDefault="005416E3" w:rsidP="005416E3">
          <w:pPr>
            <w:spacing w:after="200" w:line="276" w:lineRule="auto"/>
            <w:rPr>
              <w:rFonts w:ascii="Arial" w:hAnsi="Arial" w:cs="Arial"/>
              <w:bCs/>
            </w:rPr>
          </w:pPr>
          <w:r>
            <w:rPr>
              <w:rFonts w:ascii="Arial" w:hAnsi="Arial" w:cs="Arial"/>
              <w:b/>
              <w:sz w:val="22"/>
              <w:szCs w:val="22"/>
            </w:rPr>
            <w:t>Name –</w:t>
          </w:r>
          <w:r w:rsidR="004D41A5">
            <w:rPr>
              <w:rFonts w:ascii="Arial" w:hAnsi="Arial" w:cs="Arial"/>
              <w:b/>
              <w:sz w:val="22"/>
              <w:szCs w:val="22"/>
            </w:rPr>
            <w:t xml:space="preserve"> </w:t>
          </w:r>
          <w:r w:rsidR="004D41A5" w:rsidRPr="00853690">
            <w:rPr>
              <w:rFonts w:ascii="Arial" w:hAnsi="Arial" w:cs="Arial"/>
              <w:bCs/>
            </w:rPr>
            <w:t xml:space="preserve">University of Wales Trinity Saint David </w:t>
          </w:r>
        </w:p>
        <w:p w14:paraId="5A89C1B3" w14:textId="1076F302" w:rsidR="005416E3" w:rsidRPr="00974948" w:rsidRDefault="005416E3" w:rsidP="005416E3">
          <w:pPr>
            <w:spacing w:after="200" w:line="276" w:lineRule="auto"/>
            <w:rPr>
              <w:rFonts w:ascii="Arial" w:hAnsi="Arial" w:cs="Arial"/>
              <w:bCs/>
              <w:sz w:val="28"/>
              <w:szCs w:val="28"/>
            </w:rPr>
          </w:pPr>
          <w:r>
            <w:rPr>
              <w:rFonts w:ascii="Arial" w:hAnsi="Arial" w:cs="Arial"/>
              <w:b/>
              <w:sz w:val="22"/>
              <w:szCs w:val="22"/>
            </w:rPr>
            <w:t xml:space="preserve">Address – </w:t>
          </w:r>
          <w:r w:rsidR="00974948" w:rsidRPr="00853690">
            <w:rPr>
              <w:rFonts w:ascii="Arial" w:hAnsi="Arial" w:cs="Arial"/>
              <w:bCs/>
            </w:rPr>
            <w:t>High street, Swansea, SA1 1NE</w:t>
          </w:r>
        </w:p>
        <w:p w14:paraId="71D8D4BA" w14:textId="03811125" w:rsidR="005416E3" w:rsidRPr="00853690" w:rsidRDefault="005416E3" w:rsidP="001F2A14">
          <w:pPr>
            <w:spacing w:after="200" w:line="276" w:lineRule="auto"/>
            <w:rPr>
              <w:rFonts w:ascii="Arial" w:hAnsi="Arial" w:cs="Arial"/>
              <w:bCs/>
            </w:rPr>
          </w:pPr>
          <w:r w:rsidRPr="005416E3">
            <w:rPr>
              <w:rFonts w:ascii="Arial" w:hAnsi="Arial" w:cs="Arial"/>
              <w:b/>
              <w:sz w:val="22"/>
              <w:szCs w:val="22"/>
            </w:rPr>
            <w:t>Email</w:t>
          </w:r>
          <w:r>
            <w:rPr>
              <w:rFonts w:ascii="Arial" w:hAnsi="Arial" w:cs="Arial"/>
              <w:b/>
              <w:sz w:val="22"/>
              <w:szCs w:val="22"/>
            </w:rPr>
            <w:t xml:space="preserve"> </w:t>
          </w:r>
          <w:r w:rsidR="001F2A14">
            <w:rPr>
              <w:rFonts w:ascii="Arial" w:hAnsi="Arial" w:cs="Arial"/>
              <w:b/>
              <w:sz w:val="22"/>
              <w:szCs w:val="22"/>
            </w:rPr>
            <w:t xml:space="preserve">– </w:t>
          </w:r>
          <w:r w:rsidR="001F2A14" w:rsidRPr="00853690">
            <w:rPr>
              <w:rFonts w:ascii="Arial" w:hAnsi="Arial" w:cs="Arial"/>
              <w:bCs/>
            </w:rPr>
            <w:t>Andrew.thomas@uwtsd.ac.uk</w:t>
          </w:r>
        </w:p>
        <w:p w14:paraId="2665E892" w14:textId="5C82B083" w:rsidR="005416E3" w:rsidRPr="00853690" w:rsidRDefault="005416E3" w:rsidP="005416E3">
          <w:pPr>
            <w:spacing w:after="200" w:line="276" w:lineRule="auto"/>
            <w:rPr>
              <w:rFonts w:ascii="Arial" w:hAnsi="Arial" w:cs="Arial"/>
              <w:bCs/>
            </w:rPr>
          </w:pPr>
          <w:r>
            <w:rPr>
              <w:rFonts w:ascii="Arial" w:hAnsi="Arial" w:cs="Arial"/>
              <w:b/>
              <w:sz w:val="22"/>
              <w:szCs w:val="22"/>
            </w:rPr>
            <w:t>Telephone Number –</w:t>
          </w:r>
          <w:r w:rsidR="001F2A14">
            <w:rPr>
              <w:rFonts w:ascii="Arial" w:hAnsi="Arial" w:cs="Arial"/>
              <w:b/>
              <w:sz w:val="22"/>
              <w:szCs w:val="22"/>
            </w:rPr>
            <w:t xml:space="preserve"> </w:t>
          </w:r>
          <w:r w:rsidR="001F2A14" w:rsidRPr="00853690">
            <w:rPr>
              <w:rFonts w:ascii="Arial" w:hAnsi="Arial" w:cs="Arial"/>
              <w:bCs/>
            </w:rPr>
            <w:t>01792481025</w:t>
          </w:r>
        </w:p>
        <w:p w14:paraId="2E97EC67" w14:textId="77777777" w:rsidR="005416E3" w:rsidRPr="00AB6B41" w:rsidRDefault="005416E3" w:rsidP="00AB6B41">
          <w:pPr>
            <w:spacing w:after="200" w:line="276" w:lineRule="auto"/>
            <w:jc w:val="center"/>
            <w:rPr>
              <w:rFonts w:ascii="Arial" w:hAnsi="Arial" w:cs="Arial"/>
              <w:sz w:val="72"/>
              <w:szCs w:val="22"/>
            </w:rPr>
          </w:pPr>
          <w:r>
            <w:rPr>
              <w:rFonts w:ascii="Arial" w:hAnsi="Arial" w:cs="Arial"/>
              <w:sz w:val="72"/>
              <w:szCs w:val="22"/>
            </w:rPr>
            <w:t xml:space="preserve">Line Manager  </w:t>
          </w:r>
        </w:p>
        <w:p w14:paraId="1554EA36" w14:textId="1A99B8A4" w:rsidR="005416E3" w:rsidRPr="00853690" w:rsidRDefault="005416E3">
          <w:pPr>
            <w:spacing w:after="200" w:line="276" w:lineRule="auto"/>
            <w:rPr>
              <w:rFonts w:ascii="Arial" w:hAnsi="Arial" w:cs="Arial"/>
              <w:bCs/>
            </w:rPr>
          </w:pPr>
          <w:r>
            <w:rPr>
              <w:rFonts w:ascii="Arial" w:hAnsi="Arial" w:cs="Arial"/>
              <w:b/>
              <w:sz w:val="22"/>
              <w:szCs w:val="22"/>
            </w:rPr>
            <w:t xml:space="preserve">Name </w:t>
          </w:r>
          <w:r w:rsidR="00437D0D">
            <w:rPr>
              <w:rFonts w:ascii="Arial" w:hAnsi="Arial" w:cs="Arial"/>
              <w:b/>
              <w:sz w:val="22"/>
              <w:szCs w:val="22"/>
            </w:rPr>
            <w:t xml:space="preserve">– </w:t>
          </w:r>
          <w:r w:rsidR="00437D0D" w:rsidRPr="00853690">
            <w:rPr>
              <w:rFonts w:ascii="Arial" w:hAnsi="Arial" w:cs="Arial"/>
              <w:bCs/>
            </w:rPr>
            <w:t>Mark</w:t>
          </w:r>
          <w:r w:rsidR="001F2A14" w:rsidRPr="00853690">
            <w:rPr>
              <w:rFonts w:ascii="Arial" w:hAnsi="Arial" w:cs="Arial"/>
              <w:bCs/>
            </w:rPr>
            <w:t xml:space="preserve"> </w:t>
          </w:r>
          <w:r w:rsidR="00437D0D" w:rsidRPr="00853690">
            <w:rPr>
              <w:rFonts w:ascii="Arial" w:hAnsi="Arial" w:cs="Arial"/>
              <w:bCs/>
            </w:rPr>
            <w:t xml:space="preserve">Napieralla </w:t>
          </w:r>
        </w:p>
        <w:p w14:paraId="75A9D555" w14:textId="19C0DE6C" w:rsidR="005416E3" w:rsidRPr="00853690" w:rsidRDefault="005416E3">
          <w:pPr>
            <w:spacing w:after="200" w:line="276" w:lineRule="auto"/>
            <w:rPr>
              <w:rFonts w:ascii="Arial" w:hAnsi="Arial" w:cs="Arial"/>
              <w:bCs/>
            </w:rPr>
          </w:pPr>
          <w:r w:rsidRPr="00853690">
            <w:rPr>
              <w:rFonts w:ascii="Arial" w:hAnsi="Arial" w:cs="Arial"/>
              <w:b/>
            </w:rPr>
            <w:t xml:space="preserve">Position </w:t>
          </w:r>
          <w:r w:rsidR="001F2A14" w:rsidRPr="00853690">
            <w:rPr>
              <w:rFonts w:ascii="Arial" w:hAnsi="Arial" w:cs="Arial"/>
              <w:b/>
            </w:rPr>
            <w:t xml:space="preserve">– </w:t>
          </w:r>
          <w:r w:rsidR="001F2A14" w:rsidRPr="00853690">
            <w:rPr>
              <w:rFonts w:ascii="Arial" w:hAnsi="Arial" w:cs="Arial"/>
              <w:bCs/>
            </w:rPr>
            <w:t xml:space="preserve">Lecturer </w:t>
          </w:r>
        </w:p>
        <w:p w14:paraId="0F6A152B" w14:textId="1A2BD870" w:rsidR="00AB6B41" w:rsidRPr="00853690" w:rsidRDefault="005416E3">
          <w:pPr>
            <w:spacing w:after="200" w:line="276" w:lineRule="auto"/>
            <w:rPr>
              <w:rFonts w:ascii="Arial" w:hAnsi="Arial" w:cs="Arial"/>
              <w:bCs/>
            </w:rPr>
          </w:pPr>
          <w:r w:rsidRPr="00853690">
            <w:rPr>
              <w:rFonts w:ascii="Arial" w:hAnsi="Arial" w:cs="Arial"/>
              <w:b/>
            </w:rPr>
            <w:t xml:space="preserve">Email </w:t>
          </w:r>
          <w:r w:rsidR="00951F4B" w:rsidRPr="00853690">
            <w:rPr>
              <w:rFonts w:ascii="Arial" w:hAnsi="Arial" w:cs="Arial"/>
              <w:b/>
            </w:rPr>
            <w:t xml:space="preserve">– </w:t>
          </w:r>
          <w:r w:rsidR="00951F4B" w:rsidRPr="00853690">
            <w:rPr>
              <w:rFonts w:ascii="Arial" w:hAnsi="Arial" w:cs="Arial"/>
              <w:bCs/>
            </w:rPr>
            <w:t>Mark.napieralla@uwtsd.ac.uk</w:t>
          </w:r>
        </w:p>
        <w:p w14:paraId="73BACCB0" w14:textId="07B793F1" w:rsidR="005416E3" w:rsidRPr="005416E3" w:rsidRDefault="005416E3">
          <w:pPr>
            <w:spacing w:after="200" w:line="276" w:lineRule="auto"/>
            <w:rPr>
              <w:rFonts w:ascii="Arial" w:hAnsi="Arial" w:cs="Arial"/>
              <w:b/>
              <w:sz w:val="22"/>
              <w:szCs w:val="22"/>
            </w:rPr>
          </w:pPr>
          <w:r w:rsidRPr="00853690">
            <w:rPr>
              <w:rFonts w:ascii="Arial" w:hAnsi="Arial" w:cs="Arial"/>
              <w:b/>
            </w:rPr>
            <w:t>Telephone Number –</w:t>
          </w:r>
          <w:r w:rsidR="00F35BC1" w:rsidRPr="00853690">
            <w:rPr>
              <w:rFonts w:ascii="Arial" w:hAnsi="Arial" w:cs="Arial"/>
              <w:b/>
            </w:rPr>
            <w:t xml:space="preserve"> </w:t>
          </w:r>
          <w:r w:rsidR="00F35BC1" w:rsidRPr="00853690">
            <w:rPr>
              <w:rFonts w:ascii="Arial" w:hAnsi="Arial" w:cs="Arial"/>
              <w:bCs/>
            </w:rPr>
            <w:t>(+ 44) 179248</w:t>
          </w:r>
          <w:r w:rsidR="00951F4B" w:rsidRPr="00853690">
            <w:rPr>
              <w:rFonts w:ascii="Arial" w:hAnsi="Arial" w:cs="Arial"/>
              <w:bCs/>
            </w:rPr>
            <w:t>100x3032</w:t>
          </w:r>
        </w:p>
        <w:p w14:paraId="604B735F" w14:textId="77777777" w:rsidR="005416E3" w:rsidRDefault="00741503" w:rsidP="005416E3">
          <w:pPr>
            <w:spacing w:after="200" w:line="276" w:lineRule="auto"/>
            <w:rPr>
              <w:rFonts w:ascii="Arial" w:hAnsi="Arial" w:cs="Arial"/>
              <w:sz w:val="22"/>
              <w:szCs w:val="22"/>
            </w:rPr>
          </w:pPr>
        </w:p>
      </w:sdtContent>
    </w:sdt>
    <w:p w14:paraId="1872F3AD" w14:textId="77682CF8" w:rsidR="005416E3" w:rsidRDefault="005416E3" w:rsidP="005416E3">
      <w:pPr>
        <w:spacing w:after="200" w:line="276" w:lineRule="auto"/>
        <w:rPr>
          <w:rFonts w:ascii="Arial" w:hAnsi="Arial" w:cs="Arial"/>
          <w:b/>
          <w:sz w:val="22"/>
          <w:szCs w:val="22"/>
        </w:rPr>
      </w:pPr>
    </w:p>
    <w:p w14:paraId="0CFAF45D" w14:textId="77777777" w:rsidR="00B54EF1" w:rsidRPr="005416E3" w:rsidRDefault="00F547B7" w:rsidP="005416E3">
      <w:pPr>
        <w:spacing w:after="200" w:line="276" w:lineRule="auto"/>
        <w:rPr>
          <w:rFonts w:ascii="Arial" w:hAnsi="Arial" w:cs="Arial"/>
          <w:sz w:val="22"/>
          <w:szCs w:val="22"/>
        </w:rPr>
      </w:pPr>
      <w:r>
        <w:rPr>
          <w:rFonts w:ascii="Arial" w:hAnsi="Arial" w:cs="Arial"/>
          <w:b/>
          <w:sz w:val="22"/>
          <w:szCs w:val="22"/>
        </w:rPr>
        <w:lastRenderedPageBreak/>
        <w:t>TASK A</w:t>
      </w:r>
      <w:r w:rsidR="001053CA" w:rsidRPr="005C37F0">
        <w:rPr>
          <w:rFonts w:ascii="Arial" w:hAnsi="Arial" w:cs="Arial"/>
          <w:b/>
          <w:sz w:val="22"/>
          <w:szCs w:val="22"/>
        </w:rPr>
        <w:t xml:space="preserve"> </w:t>
      </w:r>
      <w:r w:rsidR="0023752D" w:rsidRPr="005C37F0">
        <w:rPr>
          <w:rFonts w:ascii="Arial" w:hAnsi="Arial" w:cs="Arial"/>
          <w:b/>
          <w:sz w:val="22"/>
          <w:szCs w:val="22"/>
        </w:rPr>
        <w:t xml:space="preserve">– </w:t>
      </w:r>
      <w:r w:rsidR="001053CA" w:rsidRPr="005C37F0">
        <w:rPr>
          <w:rFonts w:ascii="Arial" w:hAnsi="Arial" w:cs="Arial"/>
          <w:b/>
          <w:sz w:val="22"/>
          <w:szCs w:val="22"/>
        </w:rPr>
        <w:t>(</w:t>
      </w:r>
      <w:r>
        <w:rPr>
          <w:rFonts w:ascii="Arial" w:hAnsi="Arial" w:cs="Arial"/>
          <w:b/>
          <w:sz w:val="22"/>
          <w:szCs w:val="22"/>
        </w:rPr>
        <w:t xml:space="preserve">Reflective Learning Log 1 - </w:t>
      </w:r>
      <w:r w:rsidR="005C37F0" w:rsidRPr="005C37F0">
        <w:rPr>
          <w:rFonts w:ascii="Arial" w:hAnsi="Arial" w:cs="Arial"/>
          <w:b/>
          <w:sz w:val="22"/>
          <w:szCs w:val="22"/>
        </w:rPr>
        <w:t>500 words</w:t>
      </w:r>
      <w:r>
        <w:rPr>
          <w:rFonts w:ascii="Arial" w:hAnsi="Arial" w:cs="Arial"/>
          <w:b/>
          <w:sz w:val="22"/>
          <w:szCs w:val="22"/>
        </w:rPr>
        <w:t xml:space="preserve"> – First Experience of Placement</w:t>
      </w:r>
      <w:r w:rsidR="005C37F0" w:rsidRPr="005C37F0">
        <w:rPr>
          <w:rFonts w:ascii="Arial" w:hAnsi="Arial" w:cs="Arial"/>
          <w:b/>
          <w:sz w:val="22"/>
          <w:szCs w:val="22"/>
        </w:rPr>
        <w:t>)</w:t>
      </w:r>
    </w:p>
    <w:p w14:paraId="127D5653" w14:textId="77777777" w:rsidR="0023752D" w:rsidRDefault="00F547B7">
      <w:pPr>
        <w:spacing w:after="200" w:line="276" w:lineRule="auto"/>
        <w:rPr>
          <w:rFonts w:ascii="Arial" w:hAnsi="Arial" w:cs="Arial"/>
          <w:b/>
          <w:sz w:val="22"/>
          <w:szCs w:val="22"/>
        </w:rPr>
      </w:pPr>
      <w:r>
        <w:rPr>
          <w:rFonts w:ascii="Arial" w:hAnsi="Arial" w:cs="Arial"/>
          <w:b/>
          <w:sz w:val="22"/>
          <w:szCs w:val="22"/>
        </w:rPr>
        <w:t>Recommend to link the reflective experience to two different key themes.</w:t>
      </w:r>
    </w:p>
    <w:tbl>
      <w:tblPr>
        <w:tblStyle w:val="TableGrid"/>
        <w:tblW w:w="9511" w:type="dxa"/>
        <w:tblLook w:val="04A0" w:firstRow="1" w:lastRow="0" w:firstColumn="1" w:lastColumn="0" w:noHBand="0" w:noVBand="1"/>
      </w:tblPr>
      <w:tblGrid>
        <w:gridCol w:w="9511"/>
      </w:tblGrid>
      <w:tr w:rsidR="0023752D" w14:paraId="67141B80" w14:textId="77777777" w:rsidTr="0023752D">
        <w:trPr>
          <w:trHeight w:val="11309"/>
        </w:trPr>
        <w:tc>
          <w:tcPr>
            <w:tcW w:w="9511" w:type="dxa"/>
          </w:tcPr>
          <w:p w14:paraId="231D0FAD" w14:textId="77777777" w:rsidR="00075973" w:rsidRDefault="00075973" w:rsidP="001D1E37">
            <w:pPr>
              <w:spacing w:line="360" w:lineRule="auto"/>
              <w:rPr>
                <w:rFonts w:ascii="Arial" w:hAnsi="Arial" w:cs="Arial"/>
              </w:rPr>
            </w:pPr>
          </w:p>
          <w:p w14:paraId="21A1F2C3" w14:textId="26038378" w:rsidR="00896D3B" w:rsidRPr="0022224E" w:rsidRDefault="00896D3B" w:rsidP="001D1E37">
            <w:pPr>
              <w:spacing w:line="360" w:lineRule="auto"/>
              <w:rPr>
                <w:rStyle w:val="apple-converted-space"/>
                <w:rFonts w:ascii="Arial" w:hAnsi="Arial" w:cs="Arial"/>
                <w:color w:val="000000"/>
                <w:shd w:val="clear" w:color="auto" w:fill="FFFFFF"/>
              </w:rPr>
            </w:pPr>
            <w:r w:rsidRPr="0022224E">
              <w:rPr>
                <w:rFonts w:ascii="Arial" w:hAnsi="Arial" w:cs="Arial"/>
              </w:rPr>
              <w:t>The Coaching &amp; Mentoring Network (2013)</w:t>
            </w:r>
            <w:r w:rsidRPr="0022224E">
              <w:rPr>
                <w:rStyle w:val="apple-converted-space"/>
                <w:rFonts w:ascii="Arial" w:hAnsi="Arial" w:cs="Arial"/>
              </w:rPr>
              <w:t> </w:t>
            </w:r>
            <w:r w:rsidRPr="0022224E">
              <w:rPr>
                <w:rFonts w:ascii="Arial" w:hAnsi="Arial" w:cs="Arial"/>
                <w:color w:val="000000"/>
                <w:shd w:val="clear" w:color="auto" w:fill="FFFFFF"/>
              </w:rPr>
              <w:t>and International Olympic committee (2019)</w:t>
            </w:r>
            <w:r w:rsidRPr="0022224E">
              <w:rPr>
                <w:rStyle w:val="apple-converted-space"/>
                <w:rFonts w:ascii="Arial" w:hAnsi="Arial" w:cs="Arial"/>
                <w:color w:val="000000"/>
                <w:shd w:val="clear" w:color="auto" w:fill="FFFFFF"/>
              </w:rPr>
              <w:t xml:space="preserve"> argues that a good coach or mentor is an individual who communicates well, support, </w:t>
            </w:r>
            <w:proofErr w:type="spellStart"/>
            <w:r w:rsidRPr="0022224E">
              <w:rPr>
                <w:rStyle w:val="apple-converted-space"/>
                <w:rFonts w:ascii="Arial" w:hAnsi="Arial" w:cs="Arial"/>
                <w:color w:val="000000"/>
                <w:shd w:val="clear" w:color="auto" w:fill="FFFFFF"/>
              </w:rPr>
              <w:t>lead</w:t>
            </w:r>
            <w:proofErr w:type="spellEnd"/>
            <w:r w:rsidRPr="0022224E">
              <w:rPr>
                <w:rStyle w:val="apple-converted-space"/>
                <w:rFonts w:ascii="Arial" w:hAnsi="Arial" w:cs="Arial"/>
                <w:color w:val="000000"/>
                <w:shd w:val="clear" w:color="auto" w:fill="FFFFFF"/>
              </w:rPr>
              <w:t xml:space="preserve"> by example, gives </w:t>
            </w:r>
            <w:proofErr w:type="gramStart"/>
            <w:r w:rsidRPr="0022224E">
              <w:rPr>
                <w:rStyle w:val="apple-converted-space"/>
                <w:rFonts w:ascii="Arial" w:hAnsi="Arial" w:cs="Arial"/>
                <w:color w:val="000000"/>
                <w:shd w:val="clear" w:color="auto" w:fill="FFFFFF"/>
              </w:rPr>
              <w:t>advise</w:t>
            </w:r>
            <w:proofErr w:type="gramEnd"/>
            <w:r w:rsidRPr="0022224E">
              <w:rPr>
                <w:rStyle w:val="apple-converted-space"/>
                <w:rFonts w:ascii="Arial" w:hAnsi="Arial" w:cs="Arial"/>
                <w:color w:val="000000"/>
                <w:shd w:val="clear" w:color="auto" w:fill="FFFFFF"/>
              </w:rPr>
              <w:t xml:space="preserve"> based on knowledge</w:t>
            </w:r>
            <w:r w:rsidR="00437386">
              <w:rPr>
                <w:rStyle w:val="apple-converted-space"/>
                <w:rFonts w:ascii="Arial" w:hAnsi="Arial" w:cs="Arial"/>
                <w:color w:val="000000"/>
                <w:shd w:val="clear" w:color="auto" w:fill="FFFFFF"/>
              </w:rPr>
              <w:t xml:space="preserve"> and </w:t>
            </w:r>
            <w:r w:rsidR="00437386" w:rsidRPr="0022224E">
              <w:rPr>
                <w:rStyle w:val="apple-converted-space"/>
                <w:rFonts w:ascii="Arial" w:hAnsi="Arial" w:cs="Arial"/>
                <w:color w:val="000000"/>
                <w:shd w:val="clear" w:color="auto" w:fill="FFFFFF"/>
              </w:rPr>
              <w:t>desires</w:t>
            </w:r>
            <w:r w:rsidRPr="0022224E">
              <w:rPr>
                <w:rStyle w:val="apple-converted-space"/>
                <w:rFonts w:ascii="Arial" w:hAnsi="Arial" w:cs="Arial"/>
                <w:color w:val="000000"/>
                <w:shd w:val="clear" w:color="auto" w:fill="FFFFFF"/>
              </w:rPr>
              <w:t xml:space="preserve"> to help others succeed</w:t>
            </w:r>
            <w:r w:rsidR="00437386">
              <w:rPr>
                <w:rStyle w:val="apple-converted-space"/>
                <w:rFonts w:ascii="Arial" w:hAnsi="Arial" w:cs="Arial"/>
                <w:color w:val="000000"/>
                <w:shd w:val="clear" w:color="auto" w:fill="FFFFFF"/>
              </w:rPr>
              <w:t>.</w:t>
            </w:r>
            <w:r w:rsidRPr="0022224E">
              <w:rPr>
                <w:rStyle w:val="apple-converted-space"/>
                <w:rFonts w:ascii="Arial" w:hAnsi="Arial" w:cs="Arial"/>
                <w:color w:val="000000"/>
                <w:shd w:val="clear" w:color="auto" w:fill="FFFFFF"/>
              </w:rPr>
              <w:t xml:space="preserve"> </w:t>
            </w:r>
          </w:p>
          <w:p w14:paraId="5CEAD99C" w14:textId="77777777" w:rsidR="00896D3B" w:rsidRPr="0022224E" w:rsidRDefault="00896D3B" w:rsidP="00896D3B">
            <w:pPr>
              <w:rPr>
                <w:rFonts w:ascii="Arial" w:hAnsi="Arial" w:cs="Arial"/>
              </w:rPr>
            </w:pPr>
          </w:p>
          <w:p w14:paraId="38AB2D68" w14:textId="77777777" w:rsidR="00896D3B" w:rsidRPr="0022224E" w:rsidRDefault="00896D3B" w:rsidP="001D1E37">
            <w:pPr>
              <w:spacing w:line="360" w:lineRule="auto"/>
              <w:rPr>
                <w:rFonts w:ascii="Arial" w:hAnsi="Arial" w:cs="Arial"/>
              </w:rPr>
            </w:pPr>
            <w:r w:rsidRPr="0022224E">
              <w:rPr>
                <w:rFonts w:ascii="Arial" w:hAnsi="Arial" w:cs="Arial"/>
              </w:rPr>
              <w:t>The event I will be reflecting on occurred on the 17</w:t>
            </w:r>
            <w:r w:rsidRPr="0022224E">
              <w:rPr>
                <w:rFonts w:ascii="Arial" w:hAnsi="Arial" w:cs="Arial"/>
                <w:vertAlign w:val="superscript"/>
              </w:rPr>
              <w:t>th</w:t>
            </w:r>
            <w:r w:rsidRPr="0022224E">
              <w:rPr>
                <w:rFonts w:ascii="Arial" w:hAnsi="Arial" w:cs="Arial"/>
              </w:rPr>
              <w:t xml:space="preserve"> of February 2020 while I was in Port Talbot Primary School Ysgol Bae Baglan. We students had the opportunity to prepare dodgeball activities, and coach and mentor each other. We had three groups, and, in each group, we had three to four coaches.</w:t>
            </w:r>
          </w:p>
          <w:p w14:paraId="19F9D2AA" w14:textId="77777777" w:rsidR="00896D3B" w:rsidRPr="0022224E" w:rsidRDefault="00896D3B" w:rsidP="001D1E37">
            <w:pPr>
              <w:spacing w:line="360" w:lineRule="auto"/>
              <w:rPr>
                <w:rFonts w:ascii="Arial" w:hAnsi="Arial" w:cs="Arial"/>
              </w:rPr>
            </w:pPr>
          </w:p>
          <w:p w14:paraId="20137C1B" w14:textId="35849A37" w:rsidR="00896D3B" w:rsidRPr="0022224E" w:rsidRDefault="00896D3B" w:rsidP="001D1E37">
            <w:pPr>
              <w:spacing w:line="360" w:lineRule="auto"/>
              <w:rPr>
                <w:rFonts w:ascii="Arial" w:hAnsi="Arial" w:cs="Arial"/>
              </w:rPr>
            </w:pPr>
            <w:r w:rsidRPr="0022224E">
              <w:rPr>
                <w:rFonts w:ascii="Arial" w:hAnsi="Arial" w:cs="Arial"/>
              </w:rPr>
              <w:t xml:space="preserve">The aim of the event was to make sure the activity </w:t>
            </w:r>
            <w:r w:rsidR="00437386" w:rsidRPr="0022224E">
              <w:rPr>
                <w:rFonts w:ascii="Arial" w:hAnsi="Arial" w:cs="Arial"/>
              </w:rPr>
              <w:t>is</w:t>
            </w:r>
            <w:r w:rsidRPr="0022224E">
              <w:rPr>
                <w:rFonts w:ascii="Arial" w:hAnsi="Arial" w:cs="Arial"/>
              </w:rPr>
              <w:t xml:space="preserve"> enjoyable and the school children learning the fundamentals like throwing and catching the ball. Another responsibility as a mentor was to </w:t>
            </w:r>
            <w:proofErr w:type="gramStart"/>
            <w:r w:rsidRPr="0022224E">
              <w:rPr>
                <w:rFonts w:ascii="Arial" w:hAnsi="Arial" w:cs="Arial"/>
              </w:rPr>
              <w:t>observe</w:t>
            </w:r>
            <w:proofErr w:type="gramEnd"/>
            <w:r w:rsidRPr="0022224E">
              <w:rPr>
                <w:rFonts w:ascii="Arial" w:hAnsi="Arial" w:cs="Arial"/>
              </w:rPr>
              <w:t xml:space="preserve"> how the coaches interact with the children and writing notes down for a feedback after the session.     </w:t>
            </w:r>
          </w:p>
          <w:p w14:paraId="268CE210" w14:textId="77777777" w:rsidR="00896D3B" w:rsidRPr="0022224E" w:rsidRDefault="00896D3B" w:rsidP="001D1E37">
            <w:pPr>
              <w:spacing w:line="360" w:lineRule="auto"/>
              <w:rPr>
                <w:rFonts w:ascii="Arial" w:hAnsi="Arial" w:cs="Arial"/>
              </w:rPr>
            </w:pPr>
          </w:p>
          <w:p w14:paraId="05C959E1" w14:textId="77777777" w:rsidR="00896D3B" w:rsidRPr="0022224E" w:rsidRDefault="00896D3B" w:rsidP="001D1E37">
            <w:pPr>
              <w:spacing w:line="360" w:lineRule="auto"/>
              <w:rPr>
                <w:rFonts w:ascii="Arial" w:hAnsi="Arial" w:cs="Arial"/>
              </w:rPr>
            </w:pPr>
            <w:r w:rsidRPr="0022224E">
              <w:rPr>
                <w:rFonts w:ascii="Arial" w:hAnsi="Arial" w:cs="Arial"/>
              </w:rPr>
              <w:t xml:space="preserve">When the event started, I was extremely excited and had a lot of questions in my head. For example, will my group deliver an extraordinary session that the children will always remember, will the children be motivated to </w:t>
            </w:r>
            <w:proofErr w:type="gramStart"/>
            <w:r w:rsidRPr="0022224E">
              <w:rPr>
                <w:rFonts w:ascii="Arial" w:hAnsi="Arial" w:cs="Arial"/>
              </w:rPr>
              <w:t>participate</w:t>
            </w:r>
            <w:proofErr w:type="gramEnd"/>
            <w:r w:rsidRPr="0022224E">
              <w:rPr>
                <w:rFonts w:ascii="Arial" w:hAnsi="Arial" w:cs="Arial"/>
              </w:rPr>
              <w:t xml:space="preserve"> in all the activities, and will they learn something new that they have not learn before. </w:t>
            </w:r>
          </w:p>
          <w:p w14:paraId="1889CCF4" w14:textId="77777777" w:rsidR="00896D3B" w:rsidRPr="0022224E" w:rsidRDefault="00896D3B" w:rsidP="001D1E37">
            <w:pPr>
              <w:spacing w:line="360" w:lineRule="auto"/>
              <w:rPr>
                <w:rFonts w:ascii="Arial" w:hAnsi="Arial" w:cs="Arial"/>
              </w:rPr>
            </w:pPr>
            <w:r w:rsidRPr="0022224E">
              <w:rPr>
                <w:rFonts w:ascii="Arial" w:hAnsi="Arial" w:cs="Arial"/>
              </w:rPr>
              <w:t xml:space="preserve">In my group we were three people and we helped each other </w:t>
            </w:r>
            <w:proofErr w:type="gramStart"/>
            <w:r w:rsidRPr="0022224E">
              <w:rPr>
                <w:rFonts w:ascii="Arial" w:hAnsi="Arial" w:cs="Arial"/>
              </w:rPr>
              <w:t>accordingly</w:t>
            </w:r>
            <w:proofErr w:type="gramEnd"/>
            <w:r w:rsidRPr="0022224E">
              <w:rPr>
                <w:rFonts w:ascii="Arial" w:hAnsi="Arial" w:cs="Arial"/>
              </w:rPr>
              <w:t xml:space="preserve"> to the sessions. I believe my team was effective but sometimes it lacked on transition one activity to another.</w:t>
            </w:r>
          </w:p>
          <w:p w14:paraId="798879AA" w14:textId="77777777" w:rsidR="00896D3B" w:rsidRPr="0022224E" w:rsidRDefault="00896D3B" w:rsidP="001D1E37">
            <w:pPr>
              <w:spacing w:line="360" w:lineRule="auto"/>
              <w:rPr>
                <w:rFonts w:ascii="Arial" w:hAnsi="Arial" w:cs="Arial"/>
              </w:rPr>
            </w:pPr>
            <w:r w:rsidRPr="0022224E">
              <w:rPr>
                <w:rFonts w:ascii="Arial" w:hAnsi="Arial" w:cs="Arial"/>
              </w:rPr>
              <w:t xml:space="preserve">I think the outcome of the event was good because the children had a lot of fun and learned a variety of dodgeball games and I could also improve through </w:t>
            </w:r>
            <w:proofErr w:type="gramStart"/>
            <w:r w:rsidRPr="0022224E">
              <w:rPr>
                <w:rFonts w:ascii="Arial" w:hAnsi="Arial" w:cs="Arial"/>
              </w:rPr>
              <w:t>observing</w:t>
            </w:r>
            <w:proofErr w:type="gramEnd"/>
            <w:r w:rsidRPr="0022224E">
              <w:rPr>
                <w:rFonts w:ascii="Arial" w:hAnsi="Arial" w:cs="Arial"/>
              </w:rPr>
              <w:t xml:space="preserve"> other coaches and mentors. </w:t>
            </w:r>
          </w:p>
          <w:p w14:paraId="03B06479" w14:textId="77777777" w:rsidR="00896D3B" w:rsidRPr="0022224E" w:rsidRDefault="00896D3B" w:rsidP="001D1E37">
            <w:pPr>
              <w:spacing w:line="360" w:lineRule="auto"/>
              <w:rPr>
                <w:rFonts w:ascii="Arial" w:hAnsi="Arial" w:cs="Arial"/>
              </w:rPr>
            </w:pPr>
          </w:p>
          <w:p w14:paraId="210B3739" w14:textId="77777777" w:rsidR="00896D3B" w:rsidRPr="0022224E" w:rsidRDefault="00896D3B" w:rsidP="001D1E37">
            <w:pPr>
              <w:spacing w:line="360" w:lineRule="auto"/>
              <w:rPr>
                <w:rStyle w:val="apple-converted-space"/>
                <w:rFonts w:ascii="Arial" w:hAnsi="Arial" w:cs="Arial"/>
                <w:color w:val="000000"/>
                <w:shd w:val="clear" w:color="auto" w:fill="FFFFFF"/>
              </w:rPr>
            </w:pPr>
            <w:r w:rsidRPr="0022224E">
              <w:rPr>
                <w:rFonts w:ascii="Arial" w:hAnsi="Arial" w:cs="Arial"/>
              </w:rPr>
              <w:t xml:space="preserve">According to </w:t>
            </w:r>
            <w:r w:rsidRPr="0022224E">
              <w:rPr>
                <w:rFonts w:ascii="Arial" w:hAnsi="Arial" w:cs="Arial"/>
                <w:color w:val="000000"/>
                <w:shd w:val="clear" w:color="auto" w:fill="FFFFFF"/>
              </w:rPr>
              <w:t>Schmitz, Mike. (2016)</w:t>
            </w:r>
            <w:r w:rsidRPr="0022224E">
              <w:rPr>
                <w:rStyle w:val="apple-converted-space"/>
                <w:rFonts w:ascii="Arial" w:hAnsi="Arial" w:cs="Arial"/>
                <w:color w:val="000000"/>
                <w:shd w:val="clear" w:color="auto" w:fill="FFFFFF"/>
              </w:rPr>
              <w:t xml:space="preserve"> Teamwork is very essential in an organisation because it can contribute to learning. Every person has different skills and strengths but when a team is working as one unit, people can </w:t>
            </w:r>
            <w:proofErr w:type="gramStart"/>
            <w:r w:rsidRPr="0022224E">
              <w:rPr>
                <w:rStyle w:val="apple-converted-space"/>
                <w:rFonts w:ascii="Arial" w:hAnsi="Arial" w:cs="Arial"/>
                <w:color w:val="000000"/>
                <w:shd w:val="clear" w:color="auto" w:fill="FFFFFF"/>
              </w:rPr>
              <w:t>benefit</w:t>
            </w:r>
            <w:proofErr w:type="gramEnd"/>
            <w:r w:rsidRPr="0022224E">
              <w:rPr>
                <w:rStyle w:val="apple-converted-space"/>
                <w:rFonts w:ascii="Arial" w:hAnsi="Arial" w:cs="Arial"/>
                <w:color w:val="000000"/>
                <w:shd w:val="clear" w:color="auto" w:fill="FFFFFF"/>
              </w:rPr>
              <w:t xml:space="preserve"> to learn from others. </w:t>
            </w:r>
          </w:p>
          <w:p w14:paraId="46524133" w14:textId="77777777" w:rsidR="00896D3B" w:rsidRPr="0022224E" w:rsidRDefault="00896D3B" w:rsidP="001D1E37">
            <w:pPr>
              <w:spacing w:line="360" w:lineRule="auto"/>
              <w:rPr>
                <w:rStyle w:val="apple-converted-space"/>
                <w:rFonts w:ascii="Arial" w:hAnsi="Arial" w:cs="Arial"/>
                <w:color w:val="000000"/>
                <w:shd w:val="clear" w:color="auto" w:fill="FFFFFF"/>
              </w:rPr>
            </w:pPr>
          </w:p>
          <w:p w14:paraId="5C9C23E8" w14:textId="77777777" w:rsidR="00896D3B" w:rsidRPr="0022224E" w:rsidRDefault="00896D3B" w:rsidP="001D1E37">
            <w:pPr>
              <w:spacing w:line="360" w:lineRule="auto"/>
              <w:rPr>
                <w:rStyle w:val="apple-converted-space"/>
                <w:rFonts w:ascii="Arial" w:hAnsi="Arial" w:cs="Arial"/>
                <w:color w:val="000000"/>
                <w:shd w:val="clear" w:color="auto" w:fill="FFFFFF"/>
              </w:rPr>
            </w:pPr>
            <w:r w:rsidRPr="0022224E">
              <w:rPr>
                <w:rStyle w:val="apple-converted-space"/>
                <w:rFonts w:ascii="Arial" w:hAnsi="Arial" w:cs="Arial"/>
                <w:color w:val="000000"/>
                <w:shd w:val="clear" w:color="auto" w:fill="FFFFFF"/>
              </w:rPr>
              <w:lastRenderedPageBreak/>
              <w:t>The first game we set up was catching with partners. The game rules were to toss the ball in a rainbow form and to scoop or catch the ball with their hands. The game started with two meters apart from each other and progressed to four or six meters apart.</w:t>
            </w:r>
          </w:p>
          <w:p w14:paraId="6D1A6813" w14:textId="77777777" w:rsidR="00896D3B" w:rsidRPr="0022224E" w:rsidRDefault="00896D3B" w:rsidP="001D1E37">
            <w:pPr>
              <w:spacing w:line="360" w:lineRule="auto"/>
              <w:rPr>
                <w:rStyle w:val="apple-converted-space"/>
                <w:rFonts w:ascii="Arial" w:hAnsi="Arial" w:cs="Arial"/>
                <w:color w:val="000000"/>
                <w:shd w:val="clear" w:color="auto" w:fill="FFFFFF"/>
              </w:rPr>
            </w:pPr>
          </w:p>
          <w:p w14:paraId="0910EBA1" w14:textId="6CE1E1C9" w:rsidR="00896D3B" w:rsidRPr="0022224E" w:rsidRDefault="00896D3B" w:rsidP="001D1E37">
            <w:pPr>
              <w:spacing w:line="360" w:lineRule="auto"/>
              <w:rPr>
                <w:rStyle w:val="apple-converted-space"/>
                <w:rFonts w:ascii="Arial" w:hAnsi="Arial" w:cs="Arial"/>
                <w:color w:val="000000"/>
                <w:shd w:val="clear" w:color="auto" w:fill="FFFFFF"/>
              </w:rPr>
            </w:pPr>
            <w:r w:rsidRPr="0022224E">
              <w:rPr>
                <w:rStyle w:val="apple-converted-space"/>
                <w:rFonts w:ascii="Arial" w:hAnsi="Arial" w:cs="Arial"/>
                <w:color w:val="000000"/>
                <w:shd w:val="clear" w:color="auto" w:fill="FFFFFF"/>
              </w:rPr>
              <w:t>My team was supportive and observed, correct  and teach the children’s about the development stages like always eyes on the ball, W-shape target to receive the ball , move to the ball  because it is easy to catch at the midline of the body and snatch the ball towards the body.</w:t>
            </w:r>
          </w:p>
          <w:p w14:paraId="692C4060" w14:textId="7349AF95" w:rsidR="00896D3B" w:rsidRPr="0022224E" w:rsidRDefault="00896D3B" w:rsidP="001D1E37">
            <w:pPr>
              <w:spacing w:line="360" w:lineRule="auto"/>
              <w:rPr>
                <w:rStyle w:val="apple-converted-space"/>
                <w:rFonts w:ascii="Arial" w:hAnsi="Arial" w:cs="Arial"/>
                <w:color w:val="000000"/>
                <w:shd w:val="clear" w:color="auto" w:fill="FFFFFF"/>
              </w:rPr>
            </w:pPr>
            <w:r w:rsidRPr="0022224E">
              <w:rPr>
                <w:rStyle w:val="apple-converted-space"/>
                <w:rFonts w:ascii="Arial" w:hAnsi="Arial" w:cs="Arial"/>
                <w:color w:val="000000"/>
                <w:shd w:val="clear" w:color="auto" w:fill="FFFFFF"/>
              </w:rPr>
              <w:t xml:space="preserve">I believe </w:t>
            </w:r>
            <w:r w:rsidR="004D774A" w:rsidRPr="0022224E">
              <w:rPr>
                <w:rStyle w:val="apple-converted-space"/>
                <w:rFonts w:ascii="Arial" w:hAnsi="Arial" w:cs="Arial"/>
                <w:color w:val="000000"/>
                <w:shd w:val="clear" w:color="auto" w:fill="FFFFFF"/>
              </w:rPr>
              <w:t>motivat</w:t>
            </w:r>
            <w:r w:rsidR="004D774A">
              <w:rPr>
                <w:rStyle w:val="apple-converted-space"/>
                <w:rFonts w:ascii="Arial" w:hAnsi="Arial" w:cs="Arial"/>
                <w:color w:val="000000"/>
                <w:shd w:val="clear" w:color="auto" w:fill="FFFFFF"/>
              </w:rPr>
              <w:t xml:space="preserve">ing </w:t>
            </w:r>
            <w:r w:rsidR="004D774A" w:rsidRPr="0022224E">
              <w:rPr>
                <w:rStyle w:val="apple-converted-space"/>
                <w:rFonts w:ascii="Arial" w:hAnsi="Arial" w:cs="Arial"/>
                <w:color w:val="000000"/>
                <w:shd w:val="clear" w:color="auto" w:fill="FFFFFF"/>
              </w:rPr>
              <w:t>the</w:t>
            </w:r>
            <w:r w:rsidRPr="0022224E">
              <w:rPr>
                <w:rStyle w:val="apple-converted-space"/>
                <w:rFonts w:ascii="Arial" w:hAnsi="Arial" w:cs="Arial"/>
                <w:color w:val="000000"/>
                <w:shd w:val="clear" w:color="auto" w:fill="FFFFFF"/>
              </w:rPr>
              <w:t xml:space="preserve"> children was a big part in my session and communicate to be part of their friendship was very virtuous. I supposed patience is very necessary when working with children and I think as coach in need to improve a lot in this area.</w:t>
            </w:r>
          </w:p>
          <w:p w14:paraId="0AE91B4A" w14:textId="77777777" w:rsidR="00896D3B" w:rsidRDefault="00896D3B" w:rsidP="001D1E37">
            <w:pPr>
              <w:spacing w:line="360" w:lineRule="auto"/>
            </w:pPr>
          </w:p>
          <w:p w14:paraId="14549900" w14:textId="77777777" w:rsidR="00896D3B" w:rsidRDefault="00896D3B" w:rsidP="001D1E37">
            <w:pPr>
              <w:spacing w:line="360" w:lineRule="auto"/>
            </w:pPr>
          </w:p>
          <w:p w14:paraId="0C7E4F99" w14:textId="77777777" w:rsidR="00896D3B" w:rsidRDefault="00896D3B" w:rsidP="001D1E37">
            <w:pPr>
              <w:spacing w:line="360" w:lineRule="auto"/>
            </w:pPr>
          </w:p>
          <w:p w14:paraId="64C06135" w14:textId="77777777" w:rsidR="00896D3B" w:rsidRDefault="00896D3B" w:rsidP="001D1E37">
            <w:pPr>
              <w:spacing w:line="360" w:lineRule="auto"/>
            </w:pPr>
          </w:p>
          <w:p w14:paraId="435E0E6D" w14:textId="77777777" w:rsidR="00896D3B" w:rsidRDefault="00896D3B" w:rsidP="00896D3B"/>
          <w:p w14:paraId="6D656D04" w14:textId="77777777" w:rsidR="0023752D" w:rsidRDefault="0023752D" w:rsidP="00951F4B">
            <w:pPr>
              <w:rPr>
                <w:rFonts w:ascii="Arial" w:hAnsi="Arial" w:cs="Arial"/>
                <w:b/>
                <w:sz w:val="22"/>
                <w:szCs w:val="22"/>
              </w:rPr>
            </w:pPr>
          </w:p>
        </w:tc>
      </w:tr>
    </w:tbl>
    <w:p w14:paraId="096FF0D1" w14:textId="77777777" w:rsidR="0023752D" w:rsidRDefault="0023752D">
      <w:pPr>
        <w:spacing w:after="200" w:line="276" w:lineRule="auto"/>
        <w:rPr>
          <w:rFonts w:ascii="Arial" w:hAnsi="Arial" w:cs="Arial"/>
          <w:b/>
          <w:sz w:val="22"/>
          <w:szCs w:val="22"/>
        </w:rPr>
      </w:pPr>
    </w:p>
    <w:p w14:paraId="26764A4F" w14:textId="77777777" w:rsidR="0023752D" w:rsidRDefault="0023752D">
      <w:pPr>
        <w:spacing w:after="200" w:line="276" w:lineRule="auto"/>
        <w:rPr>
          <w:rFonts w:ascii="Arial" w:hAnsi="Arial" w:cs="Arial"/>
          <w:b/>
          <w:sz w:val="22"/>
          <w:szCs w:val="22"/>
        </w:rPr>
      </w:pPr>
    </w:p>
    <w:p w14:paraId="230D7E03" w14:textId="77777777" w:rsidR="0023752D" w:rsidRDefault="0023752D">
      <w:pPr>
        <w:spacing w:after="200" w:line="276" w:lineRule="auto"/>
        <w:rPr>
          <w:rFonts w:ascii="Arial" w:hAnsi="Arial" w:cs="Arial"/>
          <w:b/>
          <w:sz w:val="22"/>
          <w:szCs w:val="22"/>
        </w:rPr>
      </w:pPr>
    </w:p>
    <w:p w14:paraId="57A7ED3D" w14:textId="77777777" w:rsidR="0023752D" w:rsidRDefault="0023752D">
      <w:pPr>
        <w:spacing w:after="200" w:line="276" w:lineRule="auto"/>
        <w:rPr>
          <w:rFonts w:ascii="Arial" w:hAnsi="Arial" w:cs="Arial"/>
          <w:b/>
          <w:sz w:val="22"/>
          <w:szCs w:val="22"/>
        </w:rPr>
      </w:pPr>
    </w:p>
    <w:p w14:paraId="6045272F" w14:textId="77777777" w:rsidR="00F547B7" w:rsidRPr="005416E3" w:rsidRDefault="00F547B7" w:rsidP="00F547B7">
      <w:pPr>
        <w:spacing w:after="200" w:line="276" w:lineRule="auto"/>
        <w:rPr>
          <w:rFonts w:ascii="Arial" w:hAnsi="Arial" w:cs="Arial"/>
          <w:sz w:val="22"/>
          <w:szCs w:val="22"/>
        </w:rPr>
      </w:pPr>
      <w:r>
        <w:rPr>
          <w:rFonts w:ascii="Arial" w:hAnsi="Arial" w:cs="Arial"/>
          <w:b/>
          <w:sz w:val="22"/>
          <w:szCs w:val="22"/>
        </w:rPr>
        <w:t>TASK A</w:t>
      </w:r>
      <w:r w:rsidRPr="005C37F0">
        <w:rPr>
          <w:rFonts w:ascii="Arial" w:hAnsi="Arial" w:cs="Arial"/>
          <w:b/>
          <w:sz w:val="22"/>
          <w:szCs w:val="22"/>
        </w:rPr>
        <w:t xml:space="preserve"> – (</w:t>
      </w:r>
      <w:r>
        <w:rPr>
          <w:rFonts w:ascii="Arial" w:hAnsi="Arial" w:cs="Arial"/>
          <w:b/>
          <w:sz w:val="22"/>
          <w:szCs w:val="22"/>
        </w:rPr>
        <w:t xml:space="preserve">Reflective Learning Log 2 - </w:t>
      </w:r>
      <w:r w:rsidRPr="005C37F0">
        <w:rPr>
          <w:rFonts w:ascii="Arial" w:hAnsi="Arial" w:cs="Arial"/>
          <w:b/>
          <w:sz w:val="22"/>
          <w:szCs w:val="22"/>
        </w:rPr>
        <w:t>500 words</w:t>
      </w:r>
      <w:r>
        <w:rPr>
          <w:rFonts w:ascii="Arial" w:hAnsi="Arial" w:cs="Arial"/>
          <w:b/>
          <w:sz w:val="22"/>
          <w:szCs w:val="22"/>
        </w:rPr>
        <w:t xml:space="preserve"> – Mid Point Experience</w:t>
      </w:r>
      <w:r w:rsidRPr="005C37F0">
        <w:rPr>
          <w:rFonts w:ascii="Arial" w:hAnsi="Arial" w:cs="Arial"/>
          <w:b/>
          <w:sz w:val="22"/>
          <w:szCs w:val="22"/>
        </w:rPr>
        <w:t>)</w:t>
      </w:r>
    </w:p>
    <w:p w14:paraId="57FD10BC" w14:textId="77777777" w:rsidR="00F547B7" w:rsidRDefault="00F547B7" w:rsidP="00F547B7">
      <w:pPr>
        <w:spacing w:after="200" w:line="276" w:lineRule="auto"/>
        <w:rPr>
          <w:rFonts w:ascii="Arial" w:hAnsi="Arial" w:cs="Arial"/>
          <w:b/>
          <w:sz w:val="22"/>
          <w:szCs w:val="22"/>
        </w:rPr>
      </w:pPr>
      <w:r>
        <w:rPr>
          <w:rFonts w:ascii="Arial" w:hAnsi="Arial" w:cs="Arial"/>
          <w:b/>
          <w:sz w:val="22"/>
          <w:szCs w:val="22"/>
        </w:rPr>
        <w:lastRenderedPageBreak/>
        <w:t>Recommend to link the reflective experience to two different key themes.</w:t>
      </w:r>
    </w:p>
    <w:tbl>
      <w:tblPr>
        <w:tblStyle w:val="TableGrid"/>
        <w:tblW w:w="9511" w:type="dxa"/>
        <w:tblLook w:val="04A0" w:firstRow="1" w:lastRow="0" w:firstColumn="1" w:lastColumn="0" w:noHBand="0" w:noVBand="1"/>
      </w:tblPr>
      <w:tblGrid>
        <w:gridCol w:w="9511"/>
      </w:tblGrid>
      <w:tr w:rsidR="0023752D" w14:paraId="6EE25A65" w14:textId="77777777" w:rsidTr="001053CA">
        <w:trPr>
          <w:trHeight w:val="11309"/>
        </w:trPr>
        <w:tc>
          <w:tcPr>
            <w:tcW w:w="9511" w:type="dxa"/>
          </w:tcPr>
          <w:p w14:paraId="0A7B0EC0" w14:textId="77777777" w:rsidR="004B3261" w:rsidRDefault="004B3261" w:rsidP="004B3261">
            <w:pPr>
              <w:rPr>
                <w:rFonts w:ascii="Arial" w:hAnsi="Arial" w:cs="Arial"/>
              </w:rPr>
            </w:pPr>
            <w:r>
              <w:rPr>
                <w:rFonts w:ascii="Arial" w:hAnsi="Arial" w:cs="Arial"/>
              </w:rPr>
              <w:t>Secondary Olchfa school – 02.12.2019</w:t>
            </w:r>
          </w:p>
          <w:p w14:paraId="2DF193B9" w14:textId="77777777" w:rsidR="004B3261" w:rsidRDefault="004B3261" w:rsidP="004B3261">
            <w:pPr>
              <w:rPr>
                <w:rFonts w:ascii="Arial" w:hAnsi="Arial" w:cs="Arial"/>
              </w:rPr>
            </w:pPr>
          </w:p>
          <w:p w14:paraId="27BCEDFC" w14:textId="77777777" w:rsidR="004B3261" w:rsidRPr="00DC69CF" w:rsidRDefault="004B3261" w:rsidP="004B3261">
            <w:pPr>
              <w:spacing w:line="360" w:lineRule="auto"/>
              <w:jc w:val="both"/>
              <w:rPr>
                <w:rFonts w:ascii="Arial" w:hAnsi="Arial" w:cs="Arial"/>
                <w:shd w:val="clear" w:color="auto" w:fill="FFFFFF"/>
              </w:rPr>
            </w:pPr>
            <w:r w:rsidRPr="00DC69CF">
              <w:rPr>
                <w:rFonts w:ascii="Arial" w:hAnsi="Arial" w:cs="Arial"/>
                <w:shd w:val="clear" w:color="auto" w:fill="FFFFFF"/>
              </w:rPr>
              <w:t>According to (Gibbons, A. 2013) and (</w:t>
            </w:r>
            <w:r w:rsidRPr="00DC69CF">
              <w:rPr>
                <w:rFonts w:ascii="Arial" w:hAnsi="Arial" w:cs="Arial"/>
              </w:rPr>
              <w:t>University of Reading 2020)</w:t>
            </w:r>
            <w:r w:rsidRPr="00DC69CF">
              <w:rPr>
                <w:rFonts w:ascii="Arial" w:hAnsi="Arial" w:cs="Arial"/>
                <w:shd w:val="clear" w:color="auto" w:fill="FFFFFF"/>
              </w:rPr>
              <w:t xml:space="preserve"> nowadays, mentoring is described as a process where learning and experimentation can happen, and abilities can be created. Therefore, result can be estimate in terms of competencies gained. In addition, it is a method which a qualified individual supports another person to develop his or her goals and skills.</w:t>
            </w:r>
          </w:p>
          <w:p w14:paraId="1602A4DB" w14:textId="77777777" w:rsidR="004B3261" w:rsidRDefault="004B3261" w:rsidP="004B3261">
            <w:pPr>
              <w:rPr>
                <w:rFonts w:ascii="Arial" w:hAnsi="Arial" w:cs="Arial"/>
              </w:rPr>
            </w:pPr>
          </w:p>
          <w:p w14:paraId="7E7B23E5" w14:textId="77777777" w:rsidR="004B3261" w:rsidRDefault="004B3261" w:rsidP="004B3261">
            <w:pPr>
              <w:spacing w:line="360" w:lineRule="auto"/>
              <w:rPr>
                <w:rFonts w:ascii="Arial" w:hAnsi="Arial" w:cs="Arial"/>
              </w:rPr>
            </w:pPr>
            <w:r w:rsidRPr="0022224E">
              <w:rPr>
                <w:rFonts w:ascii="Arial" w:hAnsi="Arial" w:cs="Arial"/>
              </w:rPr>
              <w:t>The event I will be reflecting on happened on the</w:t>
            </w:r>
            <w:r>
              <w:rPr>
                <w:rFonts w:ascii="Arial" w:hAnsi="Arial" w:cs="Arial"/>
              </w:rPr>
              <w:t xml:space="preserve"> 2</w:t>
            </w:r>
            <w:r w:rsidRPr="00E95D2C">
              <w:rPr>
                <w:rFonts w:ascii="Arial" w:hAnsi="Arial" w:cs="Arial"/>
                <w:vertAlign w:val="superscript"/>
              </w:rPr>
              <w:t>nd</w:t>
            </w:r>
            <w:r>
              <w:rPr>
                <w:rFonts w:ascii="Arial" w:hAnsi="Arial" w:cs="Arial"/>
              </w:rPr>
              <w:t xml:space="preserve"> </w:t>
            </w:r>
            <w:r w:rsidRPr="0022224E">
              <w:rPr>
                <w:rFonts w:ascii="Arial" w:hAnsi="Arial" w:cs="Arial"/>
              </w:rPr>
              <w:t xml:space="preserve">of </w:t>
            </w:r>
            <w:r>
              <w:rPr>
                <w:rFonts w:ascii="Arial" w:hAnsi="Arial" w:cs="Arial"/>
              </w:rPr>
              <w:t xml:space="preserve">December </w:t>
            </w:r>
            <w:r w:rsidRPr="0022224E">
              <w:rPr>
                <w:rFonts w:ascii="Arial" w:hAnsi="Arial" w:cs="Arial"/>
              </w:rPr>
              <w:t>20</w:t>
            </w:r>
            <w:r>
              <w:rPr>
                <w:rFonts w:ascii="Arial" w:hAnsi="Arial" w:cs="Arial"/>
              </w:rPr>
              <w:t>19</w:t>
            </w:r>
            <w:r w:rsidRPr="0022224E">
              <w:rPr>
                <w:rFonts w:ascii="Arial" w:hAnsi="Arial" w:cs="Arial"/>
              </w:rPr>
              <w:t xml:space="preserve"> while I was in </w:t>
            </w:r>
            <w:r>
              <w:rPr>
                <w:rFonts w:ascii="Arial" w:hAnsi="Arial" w:cs="Arial"/>
              </w:rPr>
              <w:t>Lc2 Swansea</w:t>
            </w:r>
            <w:r w:rsidRPr="0022224E">
              <w:rPr>
                <w:rFonts w:ascii="Arial" w:hAnsi="Arial" w:cs="Arial"/>
              </w:rPr>
              <w:t>.</w:t>
            </w:r>
            <w:r>
              <w:rPr>
                <w:rFonts w:ascii="Arial" w:hAnsi="Arial" w:cs="Arial"/>
              </w:rPr>
              <w:t xml:space="preserve"> My group </w:t>
            </w:r>
            <w:proofErr w:type="gramStart"/>
            <w:r>
              <w:rPr>
                <w:rFonts w:ascii="Arial" w:hAnsi="Arial" w:cs="Arial"/>
              </w:rPr>
              <w:t>was responsible for</w:t>
            </w:r>
            <w:proofErr w:type="gramEnd"/>
            <w:r>
              <w:rPr>
                <w:rFonts w:ascii="Arial" w:hAnsi="Arial" w:cs="Arial"/>
              </w:rPr>
              <w:t xml:space="preserve"> the warmup Tennis ball drop and the three activity which was forty passes game, the end zone ball game and the actual Netball game. My part of the Netball session was the conditioned game in the end where I had the chance to challenge those young girls do more and to </w:t>
            </w:r>
            <w:proofErr w:type="gramStart"/>
            <w:r>
              <w:rPr>
                <w:rFonts w:ascii="Arial" w:hAnsi="Arial" w:cs="Arial"/>
              </w:rPr>
              <w:t>demonstrate</w:t>
            </w:r>
            <w:proofErr w:type="gramEnd"/>
            <w:r>
              <w:rPr>
                <w:rFonts w:ascii="Arial" w:hAnsi="Arial" w:cs="Arial"/>
              </w:rPr>
              <w:t xml:space="preserve"> the skills they have learn in the previous activity.</w:t>
            </w:r>
          </w:p>
          <w:p w14:paraId="551D0D30" w14:textId="77777777" w:rsidR="004B3261" w:rsidRPr="00D443FE" w:rsidRDefault="004B3261" w:rsidP="004B3261">
            <w:pPr>
              <w:spacing w:line="360" w:lineRule="auto"/>
              <w:rPr>
                <w:rFonts w:ascii="Arial" w:hAnsi="Arial" w:cs="Arial"/>
              </w:rPr>
            </w:pPr>
            <w:r w:rsidRPr="00D443FE">
              <w:rPr>
                <w:rFonts w:ascii="Arial" w:hAnsi="Arial" w:cs="Arial"/>
              </w:rPr>
              <w:t xml:space="preserve">When the Netball session started, I was extremely passionate to learn more about Netball and the behaviour of the group of young girls. It was my first time coaching an older group of girls that showed enthusiasm and motivation. </w:t>
            </w:r>
          </w:p>
          <w:p w14:paraId="568FD429" w14:textId="77777777" w:rsidR="004B3261" w:rsidRDefault="004B3261" w:rsidP="004B3261">
            <w:pPr>
              <w:spacing w:line="360" w:lineRule="auto"/>
              <w:rPr>
                <w:rFonts w:ascii="Arial" w:hAnsi="Arial" w:cs="Arial"/>
              </w:rPr>
            </w:pPr>
          </w:p>
          <w:p w14:paraId="66CB0E0C" w14:textId="77777777" w:rsidR="004B3261" w:rsidRPr="00623A90" w:rsidRDefault="004B3261" w:rsidP="004B3261">
            <w:pPr>
              <w:spacing w:line="360" w:lineRule="auto"/>
              <w:rPr>
                <w:rFonts w:ascii="Arial" w:hAnsi="Arial" w:cs="Arial"/>
                <w:color w:val="000000"/>
                <w:shd w:val="clear" w:color="auto" w:fill="FFFFFF"/>
              </w:rPr>
            </w:pPr>
            <w:r w:rsidRPr="00D443FE">
              <w:rPr>
                <w:rFonts w:ascii="Arial" w:hAnsi="Arial" w:cs="Arial"/>
              </w:rPr>
              <w:t>According to (</w:t>
            </w:r>
            <w:r w:rsidRPr="00D443FE">
              <w:rPr>
                <w:rFonts w:ascii="Arial" w:hAnsi="Arial" w:cs="Arial"/>
                <w:color w:val="000000"/>
                <w:shd w:val="clear" w:color="auto" w:fill="FFFFFF"/>
              </w:rPr>
              <w:t>Girls active, 2017) girls with the age 11-18 years old tending to do less exercise than boys and that is because they dislike of being watch or have a low self-esteem.</w:t>
            </w:r>
            <w:r>
              <w:rPr>
                <w:rFonts w:ascii="Arial" w:hAnsi="Arial" w:cs="Arial"/>
                <w:color w:val="000000"/>
                <w:shd w:val="clear" w:color="auto" w:fill="FFFFFF"/>
              </w:rPr>
              <w:t xml:space="preserve"> However, the netball session showed me that girls can do a lot more because they are ready to play, they are showing interest in the sport, they are communicating very well and their performance on the field was outstanding. </w:t>
            </w:r>
          </w:p>
          <w:p w14:paraId="16E6C471" w14:textId="77777777" w:rsidR="004B3261" w:rsidRPr="00D443FE" w:rsidRDefault="004B3261" w:rsidP="004B3261">
            <w:pPr>
              <w:spacing w:line="360" w:lineRule="auto"/>
              <w:rPr>
                <w:rFonts w:ascii="Arial" w:hAnsi="Arial" w:cs="Arial"/>
              </w:rPr>
            </w:pPr>
            <w:r>
              <w:rPr>
                <w:rFonts w:ascii="Arial" w:hAnsi="Arial" w:cs="Arial"/>
              </w:rPr>
              <w:t xml:space="preserve"> I believe the outcome of the Netball session was great because we </w:t>
            </w:r>
            <w:proofErr w:type="gramStart"/>
            <w:r>
              <w:rPr>
                <w:rFonts w:ascii="Arial" w:hAnsi="Arial" w:cs="Arial"/>
              </w:rPr>
              <w:t>coaches</w:t>
            </w:r>
            <w:proofErr w:type="gramEnd"/>
            <w:r>
              <w:rPr>
                <w:rFonts w:ascii="Arial" w:hAnsi="Arial" w:cs="Arial"/>
              </w:rPr>
              <w:t xml:space="preserve"> could learn about the netball rules and how to communicate with an older group of girls.</w:t>
            </w:r>
          </w:p>
          <w:p w14:paraId="25BF76E4" w14:textId="77777777" w:rsidR="00B96D83" w:rsidRDefault="004B3261" w:rsidP="004B3261">
            <w:pPr>
              <w:spacing w:line="360" w:lineRule="auto"/>
              <w:rPr>
                <w:rFonts w:ascii="Arial" w:hAnsi="Arial" w:cs="Arial"/>
              </w:rPr>
            </w:pPr>
            <w:r w:rsidRPr="005B19DA">
              <w:rPr>
                <w:rFonts w:ascii="Arial" w:hAnsi="Arial" w:cs="Arial"/>
              </w:rPr>
              <w:t>The communication between the coaches was brilliant because everyone knew what to do.</w:t>
            </w:r>
            <w:r>
              <w:rPr>
                <w:rFonts w:ascii="Arial" w:hAnsi="Arial" w:cs="Arial"/>
              </w:rPr>
              <w:t xml:space="preserve"> I think as coach I have achieved the aim of the activity. </w:t>
            </w:r>
          </w:p>
          <w:p w14:paraId="783CC5BA" w14:textId="77777777" w:rsidR="00B96D83" w:rsidRDefault="00B96D83" w:rsidP="004B3261">
            <w:pPr>
              <w:spacing w:line="360" w:lineRule="auto"/>
              <w:rPr>
                <w:rFonts w:ascii="Arial" w:hAnsi="Arial" w:cs="Arial"/>
              </w:rPr>
            </w:pPr>
          </w:p>
          <w:p w14:paraId="4AEBE62D" w14:textId="77777777" w:rsidR="00B96D83" w:rsidRDefault="00B96D83" w:rsidP="004B3261">
            <w:pPr>
              <w:spacing w:line="360" w:lineRule="auto"/>
              <w:rPr>
                <w:rFonts w:ascii="Arial" w:hAnsi="Arial" w:cs="Arial"/>
              </w:rPr>
            </w:pPr>
          </w:p>
          <w:p w14:paraId="6F6EB51E" w14:textId="77777777" w:rsidR="00B96D83" w:rsidRDefault="00B96D83" w:rsidP="004B3261">
            <w:pPr>
              <w:spacing w:line="360" w:lineRule="auto"/>
              <w:rPr>
                <w:rFonts w:ascii="Arial" w:hAnsi="Arial" w:cs="Arial"/>
              </w:rPr>
            </w:pPr>
          </w:p>
          <w:p w14:paraId="49E7C467" w14:textId="77777777" w:rsidR="00B96D83" w:rsidRDefault="00B96D83" w:rsidP="004B3261">
            <w:pPr>
              <w:spacing w:line="360" w:lineRule="auto"/>
              <w:rPr>
                <w:rFonts w:ascii="Arial" w:hAnsi="Arial" w:cs="Arial"/>
              </w:rPr>
            </w:pPr>
          </w:p>
          <w:p w14:paraId="04F74921" w14:textId="77777777" w:rsidR="00B96D83" w:rsidRDefault="00B96D83" w:rsidP="004B3261">
            <w:pPr>
              <w:spacing w:line="360" w:lineRule="auto"/>
              <w:rPr>
                <w:rFonts w:ascii="Arial" w:hAnsi="Arial" w:cs="Arial"/>
              </w:rPr>
            </w:pPr>
          </w:p>
          <w:p w14:paraId="7B49DD76" w14:textId="77777777" w:rsidR="00B96D83" w:rsidRDefault="00B96D83" w:rsidP="004B3261">
            <w:pPr>
              <w:spacing w:line="360" w:lineRule="auto"/>
              <w:rPr>
                <w:rFonts w:ascii="Arial" w:hAnsi="Arial" w:cs="Arial"/>
              </w:rPr>
            </w:pPr>
          </w:p>
          <w:p w14:paraId="3BBB37D6" w14:textId="77777777" w:rsidR="00B96D83" w:rsidRDefault="00B96D83" w:rsidP="004B3261">
            <w:pPr>
              <w:spacing w:line="360" w:lineRule="auto"/>
              <w:rPr>
                <w:rFonts w:ascii="Arial" w:hAnsi="Arial" w:cs="Arial"/>
              </w:rPr>
            </w:pPr>
          </w:p>
          <w:p w14:paraId="2E0AF3FA" w14:textId="14B3EB89" w:rsidR="004B3261" w:rsidRDefault="004B3261" w:rsidP="004B3261">
            <w:pPr>
              <w:spacing w:line="360" w:lineRule="auto"/>
              <w:rPr>
                <w:rFonts w:ascii="Arial" w:hAnsi="Arial" w:cs="Arial"/>
              </w:rPr>
            </w:pPr>
            <w:r>
              <w:rPr>
                <w:rFonts w:ascii="Arial" w:hAnsi="Arial" w:cs="Arial"/>
              </w:rPr>
              <w:t xml:space="preserve">All students were happy and listened and completed the task very well. The demonstrations that I showed for example how to throw a chest pass was successful because students did not ask a lot of questions. The issue in the Netball session I believe was the </w:t>
            </w:r>
            <w:r w:rsidR="00A60A2A">
              <w:rPr>
                <w:rFonts w:ascii="Arial" w:hAnsi="Arial" w:cs="Arial"/>
              </w:rPr>
              <w:t>progression, we</w:t>
            </w:r>
            <w:r>
              <w:rPr>
                <w:rFonts w:ascii="Arial" w:hAnsi="Arial" w:cs="Arial"/>
              </w:rPr>
              <w:t xml:space="preserve"> </w:t>
            </w:r>
            <w:proofErr w:type="gramStart"/>
            <w:r>
              <w:rPr>
                <w:rFonts w:ascii="Arial" w:hAnsi="Arial" w:cs="Arial"/>
              </w:rPr>
              <w:t>coaches</w:t>
            </w:r>
            <w:proofErr w:type="gramEnd"/>
            <w:r>
              <w:rPr>
                <w:rFonts w:ascii="Arial" w:hAnsi="Arial" w:cs="Arial"/>
              </w:rPr>
              <w:t xml:space="preserve"> did not consider a progression in a game or activity. I also believe </w:t>
            </w:r>
            <w:r w:rsidR="0089729C">
              <w:rPr>
                <w:rFonts w:ascii="Arial" w:hAnsi="Arial" w:cs="Arial"/>
              </w:rPr>
              <w:t>the</w:t>
            </w:r>
            <w:r>
              <w:rPr>
                <w:rFonts w:ascii="Arial" w:hAnsi="Arial" w:cs="Arial"/>
              </w:rPr>
              <w:t xml:space="preserve"> coaches need to be more prepared for the </w:t>
            </w:r>
            <w:r w:rsidR="006178AD">
              <w:rPr>
                <w:rFonts w:ascii="Arial" w:hAnsi="Arial" w:cs="Arial"/>
              </w:rPr>
              <w:t xml:space="preserve">activities </w:t>
            </w:r>
            <w:r w:rsidR="0089729C">
              <w:rPr>
                <w:rFonts w:ascii="Arial" w:hAnsi="Arial" w:cs="Arial"/>
              </w:rPr>
              <w:t xml:space="preserve">because in some of the activities some coaches did not know what to do. Preparation therefore is very essential and </w:t>
            </w:r>
            <w:r w:rsidR="00EF1888">
              <w:rPr>
                <w:rFonts w:ascii="Arial" w:hAnsi="Arial" w:cs="Arial"/>
              </w:rPr>
              <w:t>can also boost</w:t>
            </w:r>
            <w:r w:rsidR="0089729C">
              <w:rPr>
                <w:rFonts w:ascii="Arial" w:hAnsi="Arial" w:cs="Arial"/>
              </w:rPr>
              <w:t xml:space="preserve"> the confident</w:t>
            </w:r>
            <w:r w:rsidR="00EF1888">
              <w:rPr>
                <w:rFonts w:ascii="Arial" w:hAnsi="Arial" w:cs="Arial"/>
              </w:rPr>
              <w:t>.</w:t>
            </w:r>
          </w:p>
          <w:p w14:paraId="44CE4AC7" w14:textId="77777777" w:rsidR="004B3261" w:rsidRDefault="004B3261" w:rsidP="004B3261">
            <w:pPr>
              <w:spacing w:line="360" w:lineRule="auto"/>
              <w:rPr>
                <w:rFonts w:ascii="Arial" w:hAnsi="Arial" w:cs="Arial"/>
              </w:rPr>
            </w:pPr>
          </w:p>
          <w:p w14:paraId="753E77E3" w14:textId="5C3D162F" w:rsidR="004B3261" w:rsidRDefault="004B3261" w:rsidP="004B3261">
            <w:pPr>
              <w:spacing w:line="360" w:lineRule="auto"/>
              <w:rPr>
                <w:rFonts w:ascii="Arial" w:hAnsi="Arial" w:cs="Arial"/>
              </w:rPr>
            </w:pPr>
            <w:r>
              <w:rPr>
                <w:rFonts w:ascii="Arial" w:hAnsi="Arial" w:cs="Arial"/>
              </w:rPr>
              <w:t xml:space="preserve">I have learned a lot about the Netball session. And now that I know how to communicate with teenagers, I would progress the session next time and challenge them even more. I thought you could not challenge girls to certain extend but the netball session showed me that they are capable of doing everything that boys </w:t>
            </w:r>
            <w:r w:rsidR="00E253F1">
              <w:rPr>
                <w:rFonts w:ascii="Arial" w:hAnsi="Arial" w:cs="Arial"/>
              </w:rPr>
              <w:t xml:space="preserve">can </w:t>
            </w:r>
            <w:r>
              <w:rPr>
                <w:rFonts w:ascii="Arial" w:hAnsi="Arial" w:cs="Arial"/>
              </w:rPr>
              <w:t>do. Therefore, my goal for the next session is to have 4 activities. The first activity would be Tennis ball drop with progression then forty passes game, the end zone ball game, chest pass with a partner and then the actual game with focus of chest pass and ten passes before scoring.</w:t>
            </w:r>
          </w:p>
          <w:p w14:paraId="788A36E6" w14:textId="77777777" w:rsidR="004B3261" w:rsidRPr="005B19DA" w:rsidRDefault="004B3261" w:rsidP="004B3261">
            <w:pPr>
              <w:rPr>
                <w:rFonts w:ascii="Arial" w:hAnsi="Arial" w:cs="Arial"/>
              </w:rPr>
            </w:pPr>
          </w:p>
          <w:p w14:paraId="69690412" w14:textId="77777777" w:rsidR="004B3261" w:rsidRPr="00C5689A" w:rsidRDefault="004B3261" w:rsidP="004B3261">
            <w:pPr>
              <w:rPr>
                <w:rFonts w:ascii="Arial" w:hAnsi="Arial" w:cs="Arial"/>
              </w:rPr>
            </w:pPr>
          </w:p>
          <w:p w14:paraId="2277F442" w14:textId="77777777" w:rsidR="0023752D" w:rsidRDefault="0023752D" w:rsidP="001053CA">
            <w:pPr>
              <w:spacing w:after="200" w:line="276" w:lineRule="auto"/>
              <w:rPr>
                <w:rFonts w:ascii="Arial" w:hAnsi="Arial" w:cs="Arial"/>
                <w:b/>
                <w:sz w:val="22"/>
                <w:szCs w:val="22"/>
              </w:rPr>
            </w:pPr>
          </w:p>
        </w:tc>
      </w:tr>
    </w:tbl>
    <w:p w14:paraId="7CB2CD66" w14:textId="77777777" w:rsidR="0023752D" w:rsidRDefault="0023752D">
      <w:pPr>
        <w:spacing w:after="200" w:line="276" w:lineRule="auto"/>
        <w:rPr>
          <w:rFonts w:ascii="Arial" w:hAnsi="Arial" w:cs="Arial"/>
          <w:b/>
          <w:sz w:val="22"/>
          <w:szCs w:val="22"/>
        </w:rPr>
      </w:pPr>
    </w:p>
    <w:p w14:paraId="727EB3DE" w14:textId="77777777" w:rsidR="0023752D" w:rsidRDefault="0023752D">
      <w:pPr>
        <w:spacing w:after="200" w:line="276" w:lineRule="auto"/>
        <w:rPr>
          <w:rFonts w:ascii="Arial" w:hAnsi="Arial" w:cs="Arial"/>
          <w:b/>
          <w:sz w:val="22"/>
          <w:szCs w:val="22"/>
        </w:rPr>
      </w:pPr>
    </w:p>
    <w:p w14:paraId="01C7488F" w14:textId="77777777" w:rsidR="0023752D" w:rsidRDefault="0023752D">
      <w:pPr>
        <w:spacing w:after="200" w:line="276" w:lineRule="auto"/>
        <w:rPr>
          <w:rFonts w:ascii="Arial" w:hAnsi="Arial" w:cs="Arial"/>
          <w:b/>
          <w:sz w:val="22"/>
          <w:szCs w:val="22"/>
        </w:rPr>
      </w:pPr>
    </w:p>
    <w:p w14:paraId="553741A2" w14:textId="77777777" w:rsidR="00F547B7" w:rsidRPr="005416E3" w:rsidRDefault="00F547B7" w:rsidP="00F547B7">
      <w:pPr>
        <w:spacing w:after="200" w:line="276" w:lineRule="auto"/>
        <w:rPr>
          <w:rFonts w:ascii="Arial" w:hAnsi="Arial" w:cs="Arial"/>
          <w:sz w:val="22"/>
          <w:szCs w:val="22"/>
        </w:rPr>
      </w:pPr>
      <w:r>
        <w:rPr>
          <w:rFonts w:ascii="Arial" w:hAnsi="Arial" w:cs="Arial"/>
          <w:b/>
          <w:sz w:val="22"/>
          <w:szCs w:val="22"/>
        </w:rPr>
        <w:t>TASK A</w:t>
      </w:r>
      <w:r w:rsidRPr="005C37F0">
        <w:rPr>
          <w:rFonts w:ascii="Arial" w:hAnsi="Arial" w:cs="Arial"/>
          <w:b/>
          <w:sz w:val="22"/>
          <w:szCs w:val="22"/>
        </w:rPr>
        <w:t xml:space="preserve"> – (</w:t>
      </w:r>
      <w:r>
        <w:rPr>
          <w:rFonts w:ascii="Arial" w:hAnsi="Arial" w:cs="Arial"/>
          <w:b/>
          <w:sz w:val="22"/>
          <w:szCs w:val="22"/>
        </w:rPr>
        <w:t xml:space="preserve">Reflective Learning Log 3 - </w:t>
      </w:r>
      <w:r w:rsidRPr="005C37F0">
        <w:rPr>
          <w:rFonts w:ascii="Arial" w:hAnsi="Arial" w:cs="Arial"/>
          <w:b/>
          <w:sz w:val="22"/>
          <w:szCs w:val="22"/>
        </w:rPr>
        <w:t>500 words</w:t>
      </w:r>
      <w:r>
        <w:rPr>
          <w:rFonts w:ascii="Arial" w:hAnsi="Arial" w:cs="Arial"/>
          <w:b/>
          <w:sz w:val="22"/>
          <w:szCs w:val="22"/>
        </w:rPr>
        <w:t xml:space="preserve"> – Mid Point Experience</w:t>
      </w:r>
      <w:r w:rsidRPr="005C37F0">
        <w:rPr>
          <w:rFonts w:ascii="Arial" w:hAnsi="Arial" w:cs="Arial"/>
          <w:b/>
          <w:sz w:val="22"/>
          <w:szCs w:val="22"/>
        </w:rPr>
        <w:t>)</w:t>
      </w:r>
    </w:p>
    <w:p w14:paraId="43DDB9B9" w14:textId="77777777" w:rsidR="00F547B7" w:rsidRDefault="00F547B7" w:rsidP="00F547B7">
      <w:pPr>
        <w:spacing w:after="200" w:line="276" w:lineRule="auto"/>
        <w:rPr>
          <w:rFonts w:ascii="Arial" w:hAnsi="Arial" w:cs="Arial"/>
          <w:b/>
          <w:sz w:val="22"/>
          <w:szCs w:val="22"/>
        </w:rPr>
      </w:pPr>
      <w:r>
        <w:rPr>
          <w:rFonts w:ascii="Arial" w:hAnsi="Arial" w:cs="Arial"/>
          <w:b/>
          <w:sz w:val="22"/>
          <w:szCs w:val="22"/>
        </w:rPr>
        <w:t>Recommend to link the reflective experience to two different key themes.</w:t>
      </w:r>
    </w:p>
    <w:tbl>
      <w:tblPr>
        <w:tblStyle w:val="TableGrid"/>
        <w:tblW w:w="9511" w:type="dxa"/>
        <w:tblLook w:val="04A0" w:firstRow="1" w:lastRow="0" w:firstColumn="1" w:lastColumn="0" w:noHBand="0" w:noVBand="1"/>
      </w:tblPr>
      <w:tblGrid>
        <w:gridCol w:w="9511"/>
      </w:tblGrid>
      <w:tr w:rsidR="0023752D" w14:paraId="7EE7B5EF" w14:textId="77777777" w:rsidTr="001053CA">
        <w:trPr>
          <w:trHeight w:val="11309"/>
        </w:trPr>
        <w:tc>
          <w:tcPr>
            <w:tcW w:w="9511" w:type="dxa"/>
          </w:tcPr>
          <w:p w14:paraId="1136A750" w14:textId="77777777" w:rsidR="0023752D" w:rsidRDefault="0023752D" w:rsidP="001053CA">
            <w:pPr>
              <w:spacing w:after="200" w:line="276" w:lineRule="auto"/>
              <w:rPr>
                <w:rFonts w:ascii="Arial" w:hAnsi="Arial" w:cs="Arial"/>
                <w:b/>
                <w:sz w:val="22"/>
                <w:szCs w:val="22"/>
              </w:rPr>
            </w:pPr>
          </w:p>
          <w:p w14:paraId="32EE8C93" w14:textId="77777777" w:rsidR="006250AE" w:rsidRPr="00175F0E" w:rsidRDefault="006250AE" w:rsidP="006250AE">
            <w:r w:rsidRPr="00175F0E">
              <w:rPr>
                <w:rFonts w:ascii="Arial" w:hAnsi="Arial" w:cs="Arial"/>
                <w:color w:val="262626"/>
                <w:shd w:val="clear" w:color="auto" w:fill="FFFFFF"/>
              </w:rPr>
              <w:t>Lonlas Primary School</w:t>
            </w:r>
            <w:r>
              <w:rPr>
                <w:rFonts w:ascii="Arial" w:hAnsi="Arial" w:cs="Arial"/>
                <w:color w:val="262626"/>
                <w:shd w:val="clear" w:color="auto" w:fill="FFFFFF"/>
              </w:rPr>
              <w:t xml:space="preserve"> 09.03.2020</w:t>
            </w:r>
          </w:p>
          <w:p w14:paraId="0493B621" w14:textId="77777777" w:rsidR="006250AE" w:rsidRDefault="006250AE" w:rsidP="00487E2E">
            <w:pPr>
              <w:spacing w:line="360" w:lineRule="auto"/>
              <w:rPr>
                <w:rFonts w:ascii="Arial" w:hAnsi="Arial" w:cs="Arial"/>
              </w:rPr>
            </w:pPr>
          </w:p>
          <w:p w14:paraId="31BEB17C" w14:textId="77777777" w:rsidR="006250AE" w:rsidRDefault="006250AE" w:rsidP="00487E2E">
            <w:pPr>
              <w:spacing w:line="360" w:lineRule="auto"/>
              <w:rPr>
                <w:rFonts w:ascii="Arial" w:hAnsi="Arial" w:cs="Arial"/>
              </w:rPr>
            </w:pPr>
            <w:r w:rsidRPr="00347415">
              <w:rPr>
                <w:rFonts w:ascii="Arial" w:hAnsi="Arial" w:cs="Arial"/>
              </w:rPr>
              <w:t>Based on the findings of (Lombardo, J.2013)</w:t>
            </w:r>
            <w:r w:rsidRPr="00347415">
              <w:rPr>
                <w:rStyle w:val="apple-converted-space"/>
                <w:rFonts w:ascii="Arial" w:hAnsi="Arial" w:cs="Arial"/>
              </w:rPr>
              <w:t> </w:t>
            </w:r>
            <w:r w:rsidRPr="00347415">
              <w:rPr>
                <w:rFonts w:ascii="Arial" w:hAnsi="Arial" w:cs="Arial"/>
              </w:rPr>
              <w:t xml:space="preserve">it can be argued </w:t>
            </w:r>
            <w:r>
              <w:rPr>
                <w:rFonts w:ascii="Arial" w:hAnsi="Arial" w:cs="Arial"/>
              </w:rPr>
              <w:t xml:space="preserve">that </w:t>
            </w:r>
            <w:r w:rsidRPr="004A567E">
              <w:rPr>
                <w:rFonts w:ascii="Arial" w:hAnsi="Arial" w:cs="Arial"/>
              </w:rPr>
              <w:t>Organizational behaviour is an important aspect in the workplace. It helps us to extend our performance, help to form a strong and trusting relationship with the team or staffs.</w:t>
            </w:r>
            <w:r w:rsidRPr="005120A5">
              <w:rPr>
                <w:rFonts w:ascii="Arial" w:hAnsi="Arial" w:cs="Arial"/>
              </w:rPr>
              <w:t xml:space="preserve"> </w:t>
            </w:r>
            <w:r w:rsidRPr="004A567E">
              <w:rPr>
                <w:rFonts w:ascii="Arial" w:hAnsi="Arial" w:cs="Arial"/>
              </w:rPr>
              <w:t xml:space="preserve">Then again, </w:t>
            </w:r>
            <w:r>
              <w:rPr>
                <w:rFonts w:ascii="Arial" w:hAnsi="Arial" w:cs="Arial"/>
              </w:rPr>
              <w:t>e</w:t>
            </w:r>
            <w:r w:rsidRPr="004A567E">
              <w:rPr>
                <w:rFonts w:ascii="Arial" w:hAnsi="Arial" w:cs="Arial"/>
              </w:rPr>
              <w:t>ach individual is exceptional dependent on their capabilities and knowledge. Organizational behaviour can contribute to leaders to understand the inspirational tools required to encourage their workers, staffs, or team to reach their full potential.</w:t>
            </w:r>
          </w:p>
          <w:p w14:paraId="7BAB9CF0" w14:textId="77777777" w:rsidR="006250AE" w:rsidRDefault="006250AE" w:rsidP="00487E2E">
            <w:pPr>
              <w:spacing w:line="360" w:lineRule="auto"/>
              <w:rPr>
                <w:rFonts w:ascii="Arial" w:hAnsi="Arial" w:cs="Arial"/>
              </w:rPr>
            </w:pPr>
          </w:p>
          <w:p w14:paraId="01B09A8D" w14:textId="77777777" w:rsidR="006250AE" w:rsidRDefault="006250AE" w:rsidP="00487E2E">
            <w:pPr>
              <w:spacing w:line="360" w:lineRule="auto"/>
              <w:rPr>
                <w:rFonts w:ascii="Arial" w:hAnsi="Arial" w:cs="Arial"/>
              </w:rPr>
            </w:pPr>
            <w:r w:rsidRPr="0022224E">
              <w:rPr>
                <w:rFonts w:ascii="Arial" w:hAnsi="Arial" w:cs="Arial"/>
              </w:rPr>
              <w:t>The event I will be reflecting on occurred</w:t>
            </w:r>
            <w:r>
              <w:rPr>
                <w:rFonts w:ascii="Arial" w:hAnsi="Arial" w:cs="Arial"/>
              </w:rPr>
              <w:t xml:space="preserve"> on the 9</w:t>
            </w:r>
            <w:r w:rsidRPr="00F90425">
              <w:rPr>
                <w:rFonts w:ascii="Arial" w:hAnsi="Arial" w:cs="Arial"/>
                <w:vertAlign w:val="superscript"/>
              </w:rPr>
              <w:t>th</w:t>
            </w:r>
            <w:r>
              <w:rPr>
                <w:rFonts w:ascii="Arial" w:hAnsi="Arial" w:cs="Arial"/>
              </w:rPr>
              <w:t xml:space="preserve"> of March 2020 while I was in Lc2 Swansea. My group had four coaches and </w:t>
            </w:r>
            <w:proofErr w:type="gramStart"/>
            <w:r>
              <w:rPr>
                <w:rFonts w:ascii="Arial" w:hAnsi="Arial" w:cs="Arial"/>
              </w:rPr>
              <w:t>was responsible for</w:t>
            </w:r>
            <w:proofErr w:type="gramEnd"/>
            <w:r>
              <w:rPr>
                <w:rFonts w:ascii="Arial" w:hAnsi="Arial" w:cs="Arial"/>
              </w:rPr>
              <w:t xml:space="preserve"> four activities. The aim was to instruct the students the forehand in tennis. Therefore, Tom started with the warmup where he set up a square of cones spaced five feet apart. The student warmed up by jogging around the outside of the square and when he claps the students had to change direction. When he shouts stop like a cat they had to stop in that position. </w:t>
            </w:r>
          </w:p>
          <w:p w14:paraId="6F25D455" w14:textId="77777777" w:rsidR="006250AE" w:rsidRDefault="006250AE" w:rsidP="00487E2E">
            <w:pPr>
              <w:spacing w:line="360" w:lineRule="auto"/>
              <w:rPr>
                <w:rFonts w:ascii="Arial" w:hAnsi="Arial" w:cs="Arial"/>
              </w:rPr>
            </w:pPr>
          </w:p>
          <w:p w14:paraId="194FBB2B" w14:textId="77777777" w:rsidR="006250AE" w:rsidRDefault="006250AE" w:rsidP="00487E2E">
            <w:pPr>
              <w:spacing w:line="360" w:lineRule="auto"/>
              <w:rPr>
                <w:rFonts w:ascii="Arial" w:hAnsi="Arial" w:cs="Arial"/>
              </w:rPr>
            </w:pPr>
            <w:r>
              <w:rPr>
                <w:rFonts w:ascii="Arial" w:hAnsi="Arial" w:cs="Arial"/>
              </w:rPr>
              <w:t xml:space="preserve">My part of the of tennis session was the Racket throw game. The students stand ten feet apart with their rackets in front of their feet and throw a ball underarm low to high action to hit the racket in front of the partners feet. After 2-3 minutes partners change to challenge someone else. </w:t>
            </w:r>
          </w:p>
          <w:p w14:paraId="22CC1599" w14:textId="77777777" w:rsidR="006250AE" w:rsidRDefault="006250AE" w:rsidP="00487E2E">
            <w:pPr>
              <w:spacing w:line="360" w:lineRule="auto"/>
              <w:rPr>
                <w:rFonts w:ascii="Arial" w:hAnsi="Arial" w:cs="Arial"/>
              </w:rPr>
            </w:pPr>
          </w:p>
          <w:p w14:paraId="0A65522C" w14:textId="77777777" w:rsidR="006250AE" w:rsidRDefault="006250AE" w:rsidP="00487E2E">
            <w:pPr>
              <w:spacing w:line="360" w:lineRule="auto"/>
              <w:rPr>
                <w:rFonts w:ascii="Arial" w:hAnsi="Arial" w:cs="Arial"/>
              </w:rPr>
            </w:pPr>
            <w:r>
              <w:rPr>
                <w:rFonts w:ascii="Arial" w:hAnsi="Arial" w:cs="Arial"/>
              </w:rPr>
              <w:t xml:space="preserve">Furthermore, Elias was in charge of the Rolling Rally game where players first practiced a rolling rally but hitting a ball to roll to a partner, stopping it and hitting it back. The progression in this activity was the world cup floor tennis where players had a small goal with two cones. The players had to hit the ball through cones to get a point, if they missed the target the other will </w:t>
            </w:r>
            <w:proofErr w:type="gramStart"/>
            <w:r>
              <w:rPr>
                <w:rFonts w:ascii="Arial" w:hAnsi="Arial" w:cs="Arial"/>
              </w:rPr>
              <w:t>benefit</w:t>
            </w:r>
            <w:proofErr w:type="gramEnd"/>
            <w:r>
              <w:rPr>
                <w:rFonts w:ascii="Arial" w:hAnsi="Arial" w:cs="Arial"/>
              </w:rPr>
              <w:t xml:space="preserve"> from two points. </w:t>
            </w:r>
          </w:p>
          <w:p w14:paraId="6C0E0F50" w14:textId="77777777" w:rsidR="006250AE" w:rsidRDefault="006250AE" w:rsidP="00487E2E">
            <w:pPr>
              <w:spacing w:line="360" w:lineRule="auto"/>
              <w:rPr>
                <w:rFonts w:ascii="Arial" w:hAnsi="Arial" w:cs="Arial"/>
              </w:rPr>
            </w:pPr>
          </w:p>
          <w:p w14:paraId="209E4831" w14:textId="77777777" w:rsidR="00B56C8A" w:rsidRDefault="00B56C8A" w:rsidP="00487E2E">
            <w:pPr>
              <w:spacing w:line="360" w:lineRule="auto"/>
              <w:rPr>
                <w:rFonts w:ascii="Arial" w:hAnsi="Arial" w:cs="Arial"/>
              </w:rPr>
            </w:pPr>
          </w:p>
          <w:p w14:paraId="1AC358B8" w14:textId="77777777" w:rsidR="00B56C8A" w:rsidRDefault="00B56C8A" w:rsidP="00487E2E">
            <w:pPr>
              <w:spacing w:line="360" w:lineRule="auto"/>
            </w:pPr>
          </w:p>
          <w:p w14:paraId="55BEA9BD" w14:textId="77777777" w:rsidR="00B56C8A" w:rsidRDefault="00B56C8A" w:rsidP="00487E2E">
            <w:pPr>
              <w:spacing w:line="360" w:lineRule="auto"/>
            </w:pPr>
          </w:p>
          <w:p w14:paraId="726E6C24" w14:textId="532F3986" w:rsidR="006250AE" w:rsidRDefault="006250AE" w:rsidP="00487E2E">
            <w:pPr>
              <w:spacing w:line="360" w:lineRule="auto"/>
              <w:rPr>
                <w:rFonts w:ascii="Arial" w:hAnsi="Arial" w:cs="Arial"/>
              </w:rPr>
            </w:pPr>
            <w:r>
              <w:rPr>
                <w:rFonts w:ascii="Arial" w:hAnsi="Arial" w:cs="Arial"/>
              </w:rPr>
              <w:lastRenderedPageBreak/>
              <w:t>In addition, Andre taught the students about the handshake grip so they can hit the ball low and high and still have a correct grip. He also played with the players the bounce hit catch game where players stand 12-15 feet apart, one puts the racket in front of their feet and the other hold the racket strings down with the correct grip. The throw and hitting action were always low to high.</w:t>
            </w:r>
          </w:p>
          <w:p w14:paraId="1137997E" w14:textId="77777777" w:rsidR="006250AE" w:rsidRDefault="006250AE" w:rsidP="00487E2E">
            <w:pPr>
              <w:spacing w:line="360" w:lineRule="auto"/>
              <w:rPr>
                <w:rFonts w:ascii="Arial" w:hAnsi="Arial" w:cs="Arial"/>
              </w:rPr>
            </w:pPr>
          </w:p>
          <w:p w14:paraId="1D08265B" w14:textId="77777777" w:rsidR="006250AE" w:rsidRDefault="006250AE" w:rsidP="00487E2E">
            <w:pPr>
              <w:spacing w:line="360" w:lineRule="auto"/>
              <w:rPr>
                <w:rFonts w:ascii="Arial" w:hAnsi="Arial" w:cs="Arial"/>
              </w:rPr>
            </w:pPr>
            <w:r>
              <w:rPr>
                <w:rFonts w:ascii="Arial" w:hAnsi="Arial" w:cs="Arial"/>
              </w:rPr>
              <w:t>Based on the ideas of (</w:t>
            </w:r>
            <w:r w:rsidRPr="00BE5F25">
              <w:rPr>
                <w:rFonts w:ascii="Arial" w:hAnsi="Arial" w:cs="Arial"/>
                <w:color w:val="000000"/>
                <w:shd w:val="clear" w:color="auto" w:fill="FFFFFF"/>
              </w:rPr>
              <w:t>Life Coach Directory 2020)</w:t>
            </w:r>
            <w:r>
              <w:rPr>
                <w:rFonts w:ascii="Arial" w:hAnsi="Arial" w:cs="Arial"/>
                <w:color w:val="000000"/>
                <w:shd w:val="clear" w:color="auto" w:fill="FFFFFF"/>
              </w:rPr>
              <w:t xml:space="preserve"> motivation is a fundamental part of coaching. Therefore, it is important to understand that motivation comes from within and inspiration comes from the outside. That means while coaching a particular person and trying to motivate, you actually inspire that person to motivate himself to do something that he would not expect.</w:t>
            </w:r>
          </w:p>
          <w:p w14:paraId="6F97C44E" w14:textId="77777777" w:rsidR="006250AE" w:rsidRDefault="006250AE" w:rsidP="00487E2E">
            <w:pPr>
              <w:spacing w:line="360" w:lineRule="auto"/>
              <w:rPr>
                <w:rFonts w:ascii="Arial" w:hAnsi="Arial" w:cs="Arial"/>
              </w:rPr>
            </w:pPr>
          </w:p>
          <w:p w14:paraId="12FD4B7C" w14:textId="77777777" w:rsidR="008411A7" w:rsidRDefault="006250AE" w:rsidP="00487E2E">
            <w:pPr>
              <w:spacing w:line="360" w:lineRule="auto"/>
              <w:rPr>
                <w:rFonts w:ascii="Arial" w:hAnsi="Arial" w:cs="Arial"/>
              </w:rPr>
            </w:pPr>
            <w:r>
              <w:rPr>
                <w:rFonts w:ascii="Arial" w:hAnsi="Arial" w:cs="Arial"/>
              </w:rPr>
              <w:t>Prior to this, when the Tennis session started, I was extremely excited because I was well prepared, and I had a strong team that was reliable. The children were so energetic and willing to learn about tennis. Therefore, our activities went so fluently with so much enjoyment. When I started my game, Racket throw I realised that it did not challenge the children, so I had to change the distance between players. I started with 15 feet apart and progressed it to 20-25 feet apart.</w:t>
            </w:r>
          </w:p>
          <w:p w14:paraId="72B0E310" w14:textId="77777777" w:rsidR="008151D4" w:rsidRDefault="006250AE" w:rsidP="00487E2E">
            <w:pPr>
              <w:spacing w:line="360" w:lineRule="auto"/>
              <w:rPr>
                <w:rFonts w:ascii="Arial" w:hAnsi="Arial" w:cs="Arial"/>
              </w:rPr>
            </w:pPr>
            <w:r>
              <w:rPr>
                <w:rFonts w:ascii="Arial" w:hAnsi="Arial" w:cs="Arial"/>
              </w:rPr>
              <w:t xml:space="preserve"> </w:t>
            </w:r>
          </w:p>
          <w:p w14:paraId="2C2ABED5" w14:textId="78BD5C36" w:rsidR="006250AE" w:rsidRDefault="006250AE" w:rsidP="00B96D83">
            <w:pPr>
              <w:spacing w:line="360" w:lineRule="auto"/>
              <w:rPr>
                <w:rFonts w:ascii="Arial" w:hAnsi="Arial" w:cs="Arial"/>
                <w:b/>
                <w:sz w:val="22"/>
                <w:szCs w:val="22"/>
              </w:rPr>
            </w:pPr>
          </w:p>
        </w:tc>
      </w:tr>
    </w:tbl>
    <w:p w14:paraId="1A3B99BF" w14:textId="77777777" w:rsidR="0023752D" w:rsidRDefault="0023752D">
      <w:pPr>
        <w:spacing w:after="200" w:line="276" w:lineRule="auto"/>
        <w:rPr>
          <w:rFonts w:ascii="Arial" w:hAnsi="Arial" w:cs="Arial"/>
          <w:b/>
          <w:sz w:val="22"/>
          <w:szCs w:val="22"/>
        </w:rPr>
      </w:pPr>
    </w:p>
    <w:p w14:paraId="7B85FB0A" w14:textId="77777777" w:rsidR="0023752D" w:rsidRDefault="0023752D" w:rsidP="0023752D">
      <w:pPr>
        <w:jc w:val="both"/>
        <w:rPr>
          <w:rFonts w:ascii="Arial" w:hAnsi="Arial" w:cs="Arial"/>
          <w:sz w:val="22"/>
          <w:szCs w:val="22"/>
        </w:rPr>
      </w:pPr>
    </w:p>
    <w:p w14:paraId="5DFCB9D9" w14:textId="77777777" w:rsidR="0023752D" w:rsidRDefault="0023752D" w:rsidP="0023752D">
      <w:pPr>
        <w:jc w:val="both"/>
        <w:rPr>
          <w:rFonts w:ascii="Arial" w:hAnsi="Arial" w:cs="Arial"/>
          <w:sz w:val="22"/>
          <w:szCs w:val="22"/>
        </w:rPr>
      </w:pPr>
    </w:p>
    <w:p w14:paraId="4372A68E" w14:textId="77777777" w:rsidR="005C37F0" w:rsidRDefault="005C37F0" w:rsidP="0023752D">
      <w:pPr>
        <w:jc w:val="both"/>
        <w:rPr>
          <w:rFonts w:ascii="Arial" w:hAnsi="Arial" w:cs="Arial"/>
          <w:sz w:val="22"/>
          <w:szCs w:val="22"/>
        </w:rPr>
      </w:pPr>
    </w:p>
    <w:p w14:paraId="206C5E91" w14:textId="77777777" w:rsidR="005C37F0" w:rsidRDefault="005C37F0" w:rsidP="005C37F0">
      <w:pPr>
        <w:jc w:val="both"/>
        <w:rPr>
          <w:rFonts w:ascii="Arial" w:hAnsi="Arial" w:cs="Arial"/>
          <w:b/>
          <w:sz w:val="22"/>
        </w:rPr>
      </w:pPr>
    </w:p>
    <w:p w14:paraId="7874B75D" w14:textId="77777777" w:rsidR="00F547B7" w:rsidRPr="005416E3" w:rsidRDefault="00F547B7" w:rsidP="00F547B7">
      <w:pPr>
        <w:spacing w:after="200" w:line="276" w:lineRule="auto"/>
        <w:rPr>
          <w:rFonts w:ascii="Arial" w:hAnsi="Arial" w:cs="Arial"/>
          <w:sz w:val="22"/>
          <w:szCs w:val="22"/>
        </w:rPr>
      </w:pPr>
      <w:r>
        <w:rPr>
          <w:rFonts w:ascii="Arial" w:hAnsi="Arial" w:cs="Arial"/>
          <w:b/>
          <w:sz w:val="22"/>
          <w:szCs w:val="22"/>
        </w:rPr>
        <w:t>TASK A</w:t>
      </w:r>
      <w:r w:rsidRPr="005C37F0">
        <w:rPr>
          <w:rFonts w:ascii="Arial" w:hAnsi="Arial" w:cs="Arial"/>
          <w:b/>
          <w:sz w:val="22"/>
          <w:szCs w:val="22"/>
        </w:rPr>
        <w:t xml:space="preserve"> – (</w:t>
      </w:r>
      <w:r>
        <w:rPr>
          <w:rFonts w:ascii="Arial" w:hAnsi="Arial" w:cs="Arial"/>
          <w:b/>
          <w:sz w:val="22"/>
          <w:szCs w:val="22"/>
        </w:rPr>
        <w:t xml:space="preserve">Reflective Learning Log 4 - </w:t>
      </w:r>
      <w:r w:rsidRPr="005C37F0">
        <w:rPr>
          <w:rFonts w:ascii="Arial" w:hAnsi="Arial" w:cs="Arial"/>
          <w:b/>
          <w:sz w:val="22"/>
          <w:szCs w:val="22"/>
        </w:rPr>
        <w:t>500 words</w:t>
      </w:r>
      <w:r>
        <w:rPr>
          <w:rFonts w:ascii="Arial" w:hAnsi="Arial" w:cs="Arial"/>
          <w:b/>
          <w:sz w:val="22"/>
          <w:szCs w:val="22"/>
        </w:rPr>
        <w:t xml:space="preserve"> – Near end of Experience</w:t>
      </w:r>
      <w:r w:rsidRPr="005C37F0">
        <w:rPr>
          <w:rFonts w:ascii="Arial" w:hAnsi="Arial" w:cs="Arial"/>
          <w:b/>
          <w:sz w:val="22"/>
          <w:szCs w:val="22"/>
        </w:rPr>
        <w:t>)</w:t>
      </w:r>
    </w:p>
    <w:p w14:paraId="30AB710F" w14:textId="77777777" w:rsidR="00F547B7" w:rsidRDefault="00F547B7" w:rsidP="00F547B7">
      <w:pPr>
        <w:spacing w:after="200" w:line="276" w:lineRule="auto"/>
        <w:rPr>
          <w:rFonts w:ascii="Arial" w:hAnsi="Arial" w:cs="Arial"/>
          <w:b/>
          <w:sz w:val="22"/>
          <w:szCs w:val="22"/>
        </w:rPr>
      </w:pPr>
      <w:r>
        <w:rPr>
          <w:rFonts w:ascii="Arial" w:hAnsi="Arial" w:cs="Arial"/>
          <w:b/>
          <w:sz w:val="22"/>
          <w:szCs w:val="22"/>
        </w:rPr>
        <w:t>Recommend to link the reflective experience to two different key themes.</w:t>
      </w:r>
    </w:p>
    <w:tbl>
      <w:tblPr>
        <w:tblStyle w:val="TableGrid"/>
        <w:tblW w:w="9511" w:type="dxa"/>
        <w:tblLook w:val="04A0" w:firstRow="1" w:lastRow="0" w:firstColumn="1" w:lastColumn="0" w:noHBand="0" w:noVBand="1"/>
      </w:tblPr>
      <w:tblGrid>
        <w:gridCol w:w="9511"/>
      </w:tblGrid>
      <w:tr w:rsidR="0023752D" w14:paraId="4272D7AA" w14:textId="77777777" w:rsidTr="001053CA">
        <w:trPr>
          <w:trHeight w:val="11309"/>
        </w:trPr>
        <w:tc>
          <w:tcPr>
            <w:tcW w:w="9511" w:type="dxa"/>
          </w:tcPr>
          <w:p w14:paraId="502BD7C4" w14:textId="77777777" w:rsidR="0023752D" w:rsidRDefault="0023752D" w:rsidP="001053CA">
            <w:pPr>
              <w:spacing w:after="200" w:line="276" w:lineRule="auto"/>
              <w:rPr>
                <w:rFonts w:ascii="Arial" w:hAnsi="Arial" w:cs="Arial"/>
                <w:b/>
                <w:sz w:val="22"/>
                <w:szCs w:val="22"/>
              </w:rPr>
            </w:pPr>
          </w:p>
          <w:p w14:paraId="6700FFC6" w14:textId="77777777" w:rsidR="00103747" w:rsidRDefault="00103747" w:rsidP="00487E2E">
            <w:pPr>
              <w:spacing w:line="360" w:lineRule="auto"/>
              <w:rPr>
                <w:rFonts w:ascii="Arial" w:hAnsi="Arial" w:cs="Arial"/>
                <w:color w:val="262626"/>
                <w:shd w:val="clear" w:color="auto" w:fill="FFFFFF"/>
              </w:rPr>
            </w:pPr>
            <w:r>
              <w:rPr>
                <w:rFonts w:ascii="Arial" w:hAnsi="Arial" w:cs="Arial"/>
                <w:color w:val="262626"/>
                <w:shd w:val="clear" w:color="auto" w:fill="FFFFFF"/>
              </w:rPr>
              <w:t>Badminton tournament 2020</w:t>
            </w:r>
          </w:p>
          <w:p w14:paraId="2C614D09" w14:textId="77777777" w:rsidR="00103747" w:rsidRDefault="00103747" w:rsidP="00487E2E">
            <w:pPr>
              <w:spacing w:line="360" w:lineRule="auto"/>
              <w:rPr>
                <w:rFonts w:ascii="Arial" w:hAnsi="Arial" w:cs="Arial"/>
                <w:b/>
                <w:bCs/>
              </w:rPr>
            </w:pPr>
          </w:p>
          <w:p w14:paraId="080C8C72" w14:textId="77777777" w:rsidR="00487E2E" w:rsidRDefault="00103747" w:rsidP="00487E2E">
            <w:pPr>
              <w:spacing w:line="360" w:lineRule="auto"/>
              <w:rPr>
                <w:rFonts w:ascii="Arial" w:hAnsi="Arial" w:cs="Arial"/>
              </w:rPr>
            </w:pPr>
            <w:r>
              <w:rPr>
                <w:rFonts w:ascii="Arial" w:hAnsi="Arial" w:cs="Arial"/>
                <w:color w:val="000000"/>
                <w:shd w:val="clear" w:color="auto" w:fill="FFFFFF"/>
              </w:rPr>
              <w:t>According to (</w:t>
            </w:r>
            <w:r w:rsidRPr="00EC49C4">
              <w:rPr>
                <w:rFonts w:ascii="Arial" w:hAnsi="Arial" w:cs="Arial"/>
                <w:color w:val="000000"/>
                <w:shd w:val="clear" w:color="auto" w:fill="FFFFFF"/>
              </w:rPr>
              <w:t xml:space="preserve">John </w:t>
            </w:r>
            <w:proofErr w:type="spellStart"/>
            <w:r w:rsidRPr="00EC49C4">
              <w:rPr>
                <w:rFonts w:ascii="Arial" w:hAnsi="Arial" w:cs="Arial"/>
                <w:color w:val="000000"/>
                <w:shd w:val="clear" w:color="auto" w:fill="FFFFFF"/>
              </w:rPr>
              <w:t>Hellins</w:t>
            </w:r>
            <w:proofErr w:type="spellEnd"/>
            <w:r w:rsidRPr="00EC49C4">
              <w:rPr>
                <w:rFonts w:ascii="Arial" w:hAnsi="Arial" w:cs="Arial"/>
                <w:color w:val="000000"/>
                <w:shd w:val="clear" w:color="auto" w:fill="FFFFFF"/>
              </w:rPr>
              <w:t xml:space="preserve"> Primary School 2010)</w:t>
            </w:r>
            <w:r>
              <w:rPr>
                <w:rFonts w:ascii="Arial" w:hAnsi="Arial" w:cs="Arial"/>
                <w:color w:val="000000"/>
                <w:shd w:val="clear" w:color="auto" w:fill="FFFFFF"/>
              </w:rPr>
              <w:t xml:space="preserve"> and (</w:t>
            </w:r>
            <w:r w:rsidRPr="00EC49C4">
              <w:rPr>
                <w:rFonts w:ascii="Arial" w:hAnsi="Arial" w:cs="Arial"/>
                <w:color w:val="000000"/>
                <w:shd w:val="clear" w:color="auto" w:fill="FFFFFF"/>
              </w:rPr>
              <w:t>Pe Scholar 2016)</w:t>
            </w:r>
            <w:r>
              <w:rPr>
                <w:rFonts w:ascii="Arial" w:hAnsi="Arial" w:cs="Arial"/>
                <w:color w:val="000000"/>
                <w:shd w:val="clear" w:color="auto" w:fill="FFFFFF"/>
              </w:rPr>
              <w:t xml:space="preserve"> coaches, mentors or teachers should consider a health and safety check before a practical session.</w:t>
            </w:r>
            <w:r w:rsidRPr="00F27863">
              <w:rPr>
                <w:rFonts w:ascii="Arial" w:hAnsi="Arial" w:cs="Arial"/>
              </w:rPr>
              <w:t xml:space="preserve"> </w:t>
            </w:r>
            <w:r w:rsidRPr="001F2261">
              <w:rPr>
                <w:rFonts w:ascii="Arial" w:hAnsi="Arial" w:cs="Arial"/>
              </w:rPr>
              <w:t xml:space="preserve">It is usually recognized that a hazard examination </w:t>
            </w:r>
            <w:proofErr w:type="gramStart"/>
            <w:r w:rsidRPr="001F2261">
              <w:rPr>
                <w:rFonts w:ascii="Arial" w:hAnsi="Arial" w:cs="Arial"/>
              </w:rPr>
              <w:t>observing</w:t>
            </w:r>
            <w:proofErr w:type="gramEnd"/>
            <w:r w:rsidRPr="001F2261">
              <w:rPr>
                <w:rFonts w:ascii="Arial" w:hAnsi="Arial" w:cs="Arial"/>
              </w:rPr>
              <w:t xml:space="preserve"> the essential threats and critical control measures required should be associated with the arrangement of work or exercise notes. Given this, teachers should consider the relevant safe </w:t>
            </w:r>
            <w:proofErr w:type="gramStart"/>
            <w:r w:rsidRPr="001F2261">
              <w:rPr>
                <w:rFonts w:ascii="Arial" w:hAnsi="Arial" w:cs="Arial"/>
              </w:rPr>
              <w:t>indicating</w:t>
            </w:r>
            <w:proofErr w:type="gramEnd"/>
            <w:r w:rsidRPr="001F2261">
              <w:rPr>
                <w:rFonts w:ascii="Arial" w:hAnsi="Arial" w:cs="Arial"/>
              </w:rPr>
              <w:t xml:space="preserve"> guidelines already and during any physical class activity.</w:t>
            </w:r>
            <w:r>
              <w:rPr>
                <w:rFonts w:ascii="Arial" w:hAnsi="Arial" w:cs="Arial"/>
              </w:rPr>
              <w:t xml:space="preserve"> </w:t>
            </w:r>
            <w:r w:rsidRPr="001F2261">
              <w:rPr>
                <w:rFonts w:ascii="Arial" w:hAnsi="Arial" w:cs="Arial"/>
              </w:rPr>
              <w:t xml:space="preserve">These could incorporate individuals related standards, for example, group management skills and ensuring students dress </w:t>
            </w:r>
            <w:proofErr w:type="gramStart"/>
            <w:r w:rsidRPr="001F2261">
              <w:rPr>
                <w:rFonts w:ascii="Arial" w:hAnsi="Arial" w:cs="Arial"/>
              </w:rPr>
              <w:t>appropriate</w:t>
            </w:r>
            <w:proofErr w:type="gramEnd"/>
            <w:r w:rsidRPr="001F2261">
              <w:rPr>
                <w:rFonts w:ascii="Arial" w:hAnsi="Arial" w:cs="Arial"/>
              </w:rPr>
              <w:t xml:space="preserve"> and including the students in safety procedures. It is essential to know where the activity will take place; allowing adequate space for the actions, having fire security arrangement, checking all equipment’s, and building up methods for injury, clearing or any basic occurrences.</w:t>
            </w:r>
            <w:r>
              <w:rPr>
                <w:rFonts w:ascii="Arial" w:hAnsi="Arial" w:cs="Arial"/>
              </w:rPr>
              <w:t xml:space="preserve"> </w:t>
            </w:r>
          </w:p>
          <w:p w14:paraId="69D55146" w14:textId="77777777" w:rsidR="00487E2E" w:rsidRDefault="00487E2E" w:rsidP="00487E2E">
            <w:pPr>
              <w:spacing w:line="360" w:lineRule="auto"/>
            </w:pPr>
          </w:p>
          <w:p w14:paraId="0DC7AA03" w14:textId="77777777" w:rsidR="007E7E9A" w:rsidRDefault="00103747" w:rsidP="00487E2E">
            <w:pPr>
              <w:spacing w:line="360" w:lineRule="auto"/>
              <w:rPr>
                <w:rFonts w:ascii="Arial" w:hAnsi="Arial" w:cs="Arial"/>
              </w:rPr>
            </w:pPr>
            <w:r w:rsidRPr="006818BC">
              <w:rPr>
                <w:rFonts w:ascii="Arial" w:hAnsi="Arial" w:cs="Arial"/>
              </w:rPr>
              <w:t xml:space="preserve">The event I will be reflecting on occurred while I was in Lc2 Swansea. It was </w:t>
            </w:r>
            <w:r>
              <w:rPr>
                <w:rFonts w:ascii="Arial" w:hAnsi="Arial" w:cs="Arial"/>
              </w:rPr>
              <w:t xml:space="preserve">a </w:t>
            </w:r>
            <w:r w:rsidRPr="006818BC">
              <w:rPr>
                <w:rFonts w:ascii="Arial" w:hAnsi="Arial" w:cs="Arial"/>
              </w:rPr>
              <w:t xml:space="preserve">Badminton tournament with more than five schools. We were a team of 4 coaches and the second-year students was in charge of mentoring the first-year students and officiate the badminton tournament. I was determined to </w:t>
            </w:r>
            <w:proofErr w:type="gramStart"/>
            <w:r w:rsidRPr="006818BC">
              <w:rPr>
                <w:rFonts w:ascii="Arial" w:hAnsi="Arial" w:cs="Arial"/>
              </w:rPr>
              <w:t>observe</w:t>
            </w:r>
            <w:proofErr w:type="gramEnd"/>
            <w:r w:rsidRPr="006818BC">
              <w:rPr>
                <w:rFonts w:ascii="Arial" w:hAnsi="Arial" w:cs="Arial"/>
              </w:rPr>
              <w:t xml:space="preserve"> the participants and the first-year student so I could learn something as well. </w:t>
            </w:r>
          </w:p>
          <w:p w14:paraId="752C9951" w14:textId="77777777" w:rsidR="007E7E9A" w:rsidRDefault="007E7E9A" w:rsidP="00487E2E">
            <w:pPr>
              <w:spacing w:line="360" w:lineRule="auto"/>
            </w:pPr>
          </w:p>
          <w:p w14:paraId="3FC888F6" w14:textId="77777777" w:rsidR="007E7E9A" w:rsidRDefault="00103747" w:rsidP="00487E2E">
            <w:pPr>
              <w:spacing w:line="360" w:lineRule="auto"/>
              <w:rPr>
                <w:rFonts w:ascii="Arial" w:hAnsi="Arial" w:cs="Arial"/>
              </w:rPr>
            </w:pPr>
            <w:r w:rsidRPr="006818BC">
              <w:rPr>
                <w:rFonts w:ascii="Arial" w:hAnsi="Arial" w:cs="Arial"/>
              </w:rPr>
              <w:t xml:space="preserve"> According </w:t>
            </w:r>
            <w:r w:rsidRPr="006818BC">
              <w:rPr>
                <w:rFonts w:ascii="Arial" w:hAnsi="Arial" w:cs="Arial"/>
                <w:color w:val="000000"/>
                <w:shd w:val="clear" w:color="auto" w:fill="FFFFFF"/>
              </w:rPr>
              <w:t>Olympic channel (2019)</w:t>
            </w:r>
            <w:r w:rsidRPr="006818BC">
              <w:rPr>
                <w:rStyle w:val="apple-converted-space"/>
                <w:rFonts w:ascii="Arial" w:hAnsi="Arial" w:cs="Arial"/>
                <w:color w:val="000000"/>
                <w:shd w:val="clear" w:color="auto" w:fill="FFFFFF"/>
              </w:rPr>
              <w:t> </w:t>
            </w:r>
            <w:r w:rsidRPr="006818BC">
              <w:rPr>
                <w:rFonts w:ascii="Arial" w:hAnsi="Arial" w:cs="Arial"/>
              </w:rPr>
              <w:t>A game can occur with either two (singles) or four (doubles) players. An official match must be played inside on the best possible court measurements. The measurements are 6.1m by 13.4m.</w:t>
            </w:r>
            <w:r>
              <w:rPr>
                <w:rFonts w:ascii="Arial" w:hAnsi="Arial" w:cs="Arial"/>
              </w:rPr>
              <w:t xml:space="preserve"> </w:t>
            </w:r>
            <w:r w:rsidRPr="006818BC">
              <w:rPr>
                <w:rFonts w:ascii="Arial" w:hAnsi="Arial" w:cs="Arial"/>
              </w:rPr>
              <w:t xml:space="preserve">The net is arranged through the centre of the court and is set at 1.55m. To score a point the shuttlecock must hit inside the boundaries of the adversary's court. In the event that the shuttlecock hits the net or grounds out, at that point a point is granted to your rival. Players must serve diagonally over the net to their rival. As focuses are won at that point serving stations move from one side to the next. There are no </w:t>
            </w:r>
            <w:proofErr w:type="gramStart"/>
            <w:r w:rsidRPr="006818BC">
              <w:rPr>
                <w:rFonts w:ascii="Arial" w:hAnsi="Arial" w:cs="Arial"/>
              </w:rPr>
              <w:t>subsequent</w:t>
            </w:r>
            <w:proofErr w:type="gramEnd"/>
            <w:r w:rsidRPr="006818BC">
              <w:rPr>
                <w:rFonts w:ascii="Arial" w:hAnsi="Arial" w:cs="Arial"/>
              </w:rPr>
              <w:t xml:space="preserve"> serves, so when</w:t>
            </w:r>
            <w:r>
              <w:rPr>
                <w:rFonts w:ascii="Arial" w:hAnsi="Arial" w:cs="Arial"/>
              </w:rPr>
              <w:t xml:space="preserve"> the</w:t>
            </w:r>
            <w:r w:rsidRPr="006818BC">
              <w:rPr>
                <w:rFonts w:ascii="Arial" w:hAnsi="Arial" w:cs="Arial"/>
              </w:rPr>
              <w:t xml:space="preserve"> first serve goes out, at that point your rival wins the point.</w:t>
            </w:r>
            <w:r>
              <w:rPr>
                <w:rFonts w:ascii="Arial" w:hAnsi="Arial" w:cs="Arial"/>
              </w:rPr>
              <w:t xml:space="preserve"> </w:t>
            </w:r>
          </w:p>
          <w:p w14:paraId="75123278" w14:textId="1C03BEBD" w:rsidR="007E7E9A" w:rsidRDefault="007E7E9A" w:rsidP="00487E2E">
            <w:pPr>
              <w:spacing w:line="360" w:lineRule="auto"/>
            </w:pPr>
          </w:p>
          <w:p w14:paraId="56B92A08" w14:textId="77777777" w:rsidR="003F6C88" w:rsidRDefault="003F6C88" w:rsidP="00487E2E">
            <w:pPr>
              <w:spacing w:line="360" w:lineRule="auto"/>
            </w:pPr>
          </w:p>
          <w:p w14:paraId="33DD14AF" w14:textId="77777777" w:rsidR="005E45E4" w:rsidRDefault="00103747" w:rsidP="00487E2E">
            <w:pPr>
              <w:spacing w:line="360" w:lineRule="auto"/>
              <w:rPr>
                <w:rFonts w:ascii="Arial" w:hAnsi="Arial" w:cs="Arial"/>
              </w:rPr>
            </w:pPr>
            <w:r w:rsidRPr="00130F26">
              <w:rPr>
                <w:rFonts w:ascii="Arial" w:hAnsi="Arial" w:cs="Arial"/>
              </w:rPr>
              <w:lastRenderedPageBreak/>
              <w:t>Based on the findings of (Career Addict Team 2016)</w:t>
            </w:r>
            <w:r w:rsidRPr="00130F26">
              <w:rPr>
                <w:rStyle w:val="apple-converted-space"/>
                <w:rFonts w:ascii="Arial" w:hAnsi="Arial" w:cs="Arial"/>
              </w:rPr>
              <w:t> </w:t>
            </w:r>
            <w:r w:rsidRPr="00130F26">
              <w:rPr>
                <w:rFonts w:ascii="Arial" w:hAnsi="Arial" w:cs="Arial"/>
              </w:rPr>
              <w:t>it can be argued that Coaching leadership is a significant part of athlete and sport improvement. Coaches are usual to lead, motivate and inspire hundreds across all sporting disciplines. In addition, there are three leaderships style in coaching the transformational, Athlete-centred and autonomy support. Sports mentors are usual great role models and leaders of their competitors, team, or society.</w:t>
            </w:r>
          </w:p>
          <w:p w14:paraId="337ADBF8" w14:textId="6AF77F57" w:rsidR="007E7E9A" w:rsidRDefault="00103747" w:rsidP="00487E2E">
            <w:pPr>
              <w:spacing w:line="360" w:lineRule="auto"/>
              <w:rPr>
                <w:rFonts w:ascii="Arial" w:hAnsi="Arial" w:cs="Arial"/>
              </w:rPr>
            </w:pPr>
            <w:r w:rsidRPr="00130F26">
              <w:rPr>
                <w:rFonts w:ascii="Arial" w:hAnsi="Arial" w:cs="Arial"/>
              </w:rPr>
              <w:t xml:space="preserve"> Accordingly, mentors assume a multifaceted job in the life of competitors. It is a job that goes past simply showing the fundamentals of a sport. Rather, a mentor must have the option to appropriately oversee and sort out a sport program where they join various components including the accompanying parts like ethic and philosophy , injury prevention and safety, tactics and sport skills, teaching and communication , growth and development and administration and organisation. </w:t>
            </w:r>
          </w:p>
          <w:p w14:paraId="6A496B25" w14:textId="77777777" w:rsidR="007E7E9A" w:rsidRDefault="007E7E9A" w:rsidP="00487E2E">
            <w:pPr>
              <w:spacing w:line="360" w:lineRule="auto"/>
            </w:pPr>
          </w:p>
          <w:p w14:paraId="2AFA9237" w14:textId="77777777" w:rsidR="007E7E9A" w:rsidRDefault="00103747" w:rsidP="00487E2E">
            <w:pPr>
              <w:spacing w:line="360" w:lineRule="auto"/>
              <w:rPr>
                <w:rFonts w:ascii="Arial" w:hAnsi="Arial" w:cs="Arial"/>
              </w:rPr>
            </w:pPr>
            <w:r>
              <w:rPr>
                <w:rFonts w:ascii="Arial" w:hAnsi="Arial" w:cs="Arial"/>
              </w:rPr>
              <w:t xml:space="preserve">When the badminton tournament started, I wanted to </w:t>
            </w:r>
            <w:proofErr w:type="gramStart"/>
            <w:r>
              <w:rPr>
                <w:rFonts w:ascii="Arial" w:hAnsi="Arial" w:cs="Arial"/>
              </w:rPr>
              <w:t>participate</w:t>
            </w:r>
            <w:proofErr w:type="gramEnd"/>
            <w:r>
              <w:rPr>
                <w:rFonts w:ascii="Arial" w:hAnsi="Arial" w:cs="Arial"/>
              </w:rPr>
              <w:t xml:space="preserve"> as well and compete against other people. All students that took part in my court were so energetic and happy to play badminton. I was so captivated when the players were playing on the court that sometimes I did not give much attention to the first-year students or other people. </w:t>
            </w:r>
          </w:p>
          <w:p w14:paraId="08928E37" w14:textId="77777777" w:rsidR="00103747" w:rsidRDefault="00103747" w:rsidP="008151D4">
            <w:pPr>
              <w:spacing w:line="360" w:lineRule="auto"/>
              <w:rPr>
                <w:rFonts w:ascii="Arial" w:hAnsi="Arial" w:cs="Arial"/>
              </w:rPr>
            </w:pPr>
            <w:r>
              <w:rPr>
                <w:rFonts w:ascii="Arial" w:hAnsi="Arial" w:cs="Arial"/>
              </w:rPr>
              <w:t xml:space="preserve">The participants behaviour was brilliant, because they listened to the referees and coaches. In addition, the participants were incredibly competitive but played very fairly. </w:t>
            </w:r>
          </w:p>
          <w:p w14:paraId="796693E4" w14:textId="77777777" w:rsidR="005E45E4" w:rsidRPr="003914DB" w:rsidRDefault="005E45E4" w:rsidP="005E45E4">
            <w:pPr>
              <w:spacing w:line="360" w:lineRule="auto"/>
              <w:rPr>
                <w:rFonts w:ascii="Arial" w:hAnsi="Arial" w:cs="Arial"/>
                <w:b/>
                <w:bCs/>
              </w:rPr>
            </w:pPr>
            <w:r>
              <w:rPr>
                <w:rFonts w:ascii="Arial" w:hAnsi="Arial" w:cs="Arial"/>
              </w:rPr>
              <w:t xml:space="preserve">I believe the badminton tournament was a success because the players could develop themselves and push themselves to certain degree. I have learned more in the badminton tournament than in the preparation. It was a great experience and next time I would like to coach the participants in the next round of badminton in Cardiff. </w:t>
            </w:r>
          </w:p>
          <w:p w14:paraId="6F448FB5" w14:textId="77777777" w:rsidR="005E45E4" w:rsidRDefault="005E45E4" w:rsidP="005E45E4">
            <w:pPr>
              <w:spacing w:line="360" w:lineRule="auto"/>
              <w:rPr>
                <w:rFonts w:ascii="Arial" w:hAnsi="Arial" w:cs="Arial"/>
              </w:rPr>
            </w:pPr>
          </w:p>
          <w:p w14:paraId="3C1D131B" w14:textId="583872A2" w:rsidR="005E45E4" w:rsidRDefault="005E45E4" w:rsidP="008151D4">
            <w:pPr>
              <w:spacing w:line="360" w:lineRule="auto"/>
              <w:rPr>
                <w:rFonts w:ascii="Arial" w:hAnsi="Arial" w:cs="Arial"/>
                <w:b/>
                <w:sz w:val="22"/>
                <w:szCs w:val="22"/>
              </w:rPr>
            </w:pPr>
          </w:p>
        </w:tc>
      </w:tr>
    </w:tbl>
    <w:p w14:paraId="4AC85AF7" w14:textId="77777777" w:rsidR="0023752D" w:rsidRDefault="0023752D">
      <w:pPr>
        <w:spacing w:after="200" w:line="276" w:lineRule="auto"/>
        <w:rPr>
          <w:rFonts w:ascii="Arial" w:hAnsi="Arial" w:cs="Arial"/>
          <w:b/>
          <w:sz w:val="22"/>
          <w:szCs w:val="22"/>
        </w:rPr>
      </w:pPr>
    </w:p>
    <w:p w14:paraId="03569724" w14:textId="77777777" w:rsidR="0023752D" w:rsidRDefault="0023752D">
      <w:pPr>
        <w:spacing w:after="200" w:line="276" w:lineRule="auto"/>
        <w:rPr>
          <w:rFonts w:ascii="Arial" w:hAnsi="Arial" w:cs="Arial"/>
          <w:b/>
          <w:sz w:val="22"/>
          <w:szCs w:val="22"/>
        </w:rPr>
      </w:pPr>
    </w:p>
    <w:p w14:paraId="2BF0F8A7" w14:textId="77777777" w:rsidR="00F547B7" w:rsidRPr="005416E3" w:rsidRDefault="00F547B7" w:rsidP="00F547B7">
      <w:pPr>
        <w:spacing w:after="200" w:line="276" w:lineRule="auto"/>
        <w:rPr>
          <w:rFonts w:ascii="Arial" w:hAnsi="Arial" w:cs="Arial"/>
          <w:sz w:val="22"/>
          <w:szCs w:val="22"/>
        </w:rPr>
      </w:pPr>
      <w:r>
        <w:rPr>
          <w:rFonts w:ascii="Arial" w:hAnsi="Arial" w:cs="Arial"/>
          <w:b/>
          <w:sz w:val="22"/>
          <w:szCs w:val="22"/>
        </w:rPr>
        <w:t>TASK A</w:t>
      </w:r>
      <w:r w:rsidRPr="005C37F0">
        <w:rPr>
          <w:rFonts w:ascii="Arial" w:hAnsi="Arial" w:cs="Arial"/>
          <w:b/>
          <w:sz w:val="22"/>
          <w:szCs w:val="22"/>
        </w:rPr>
        <w:t xml:space="preserve"> – (</w:t>
      </w:r>
      <w:r>
        <w:rPr>
          <w:rFonts w:ascii="Arial" w:hAnsi="Arial" w:cs="Arial"/>
          <w:b/>
          <w:sz w:val="22"/>
          <w:szCs w:val="22"/>
        </w:rPr>
        <w:t>Add 250 words on link to future Continued Professional Development and Reference list based on total referenced material in Task A</w:t>
      </w:r>
      <w:r w:rsidRPr="005C37F0">
        <w:rPr>
          <w:rFonts w:ascii="Arial" w:hAnsi="Arial" w:cs="Arial"/>
          <w:b/>
          <w:sz w:val="22"/>
          <w:szCs w:val="22"/>
        </w:rPr>
        <w:t>)</w:t>
      </w:r>
    </w:p>
    <w:tbl>
      <w:tblPr>
        <w:tblStyle w:val="TableGrid"/>
        <w:tblW w:w="9511" w:type="dxa"/>
        <w:tblLook w:val="04A0" w:firstRow="1" w:lastRow="0" w:firstColumn="1" w:lastColumn="0" w:noHBand="0" w:noVBand="1"/>
      </w:tblPr>
      <w:tblGrid>
        <w:gridCol w:w="9511"/>
      </w:tblGrid>
      <w:tr w:rsidR="0023752D" w14:paraId="73F5B835" w14:textId="77777777" w:rsidTr="008A3E1A">
        <w:trPr>
          <w:trHeight w:val="11901"/>
        </w:trPr>
        <w:tc>
          <w:tcPr>
            <w:tcW w:w="9511" w:type="dxa"/>
          </w:tcPr>
          <w:p w14:paraId="567FD776" w14:textId="77777777" w:rsidR="0023752D" w:rsidRPr="00ED3263" w:rsidRDefault="00F547B7" w:rsidP="001053CA">
            <w:pPr>
              <w:spacing w:after="200" w:line="276" w:lineRule="auto"/>
              <w:rPr>
                <w:rFonts w:ascii="Arial" w:hAnsi="Arial" w:cs="Arial"/>
                <w:b/>
                <w:sz w:val="20"/>
                <w:szCs w:val="22"/>
                <w:u w:val="single"/>
              </w:rPr>
            </w:pPr>
            <w:r w:rsidRPr="00ED3263">
              <w:rPr>
                <w:rFonts w:ascii="Arial" w:hAnsi="Arial" w:cs="Arial"/>
                <w:b/>
                <w:sz w:val="20"/>
                <w:szCs w:val="22"/>
                <w:u w:val="single"/>
              </w:rPr>
              <w:lastRenderedPageBreak/>
              <w:t>Continued Professional Development</w:t>
            </w:r>
            <w:r w:rsidR="00ED3263" w:rsidRPr="00ED3263">
              <w:rPr>
                <w:rFonts w:ascii="Arial" w:hAnsi="Arial" w:cs="Arial"/>
                <w:b/>
                <w:sz w:val="20"/>
                <w:szCs w:val="22"/>
                <w:u w:val="single"/>
              </w:rPr>
              <w:t xml:space="preserve"> post placement</w:t>
            </w:r>
            <w:r w:rsidR="00ED3263">
              <w:rPr>
                <w:rFonts w:ascii="Arial" w:hAnsi="Arial" w:cs="Arial"/>
                <w:b/>
                <w:sz w:val="20"/>
                <w:szCs w:val="22"/>
                <w:u w:val="single"/>
              </w:rPr>
              <w:t xml:space="preserve"> (250 words - </w:t>
            </w:r>
            <w:r w:rsidR="00ED3263" w:rsidRPr="00ED3263">
              <w:rPr>
                <w:rFonts w:ascii="Arial" w:hAnsi="Arial" w:cs="Arial"/>
                <w:b/>
                <w:sz w:val="20"/>
                <w:szCs w:val="22"/>
                <w:u w:val="single"/>
              </w:rPr>
              <w:t>Link to pre placement module</w:t>
            </w:r>
            <w:r w:rsidR="00ED3263">
              <w:rPr>
                <w:rFonts w:ascii="Arial" w:hAnsi="Arial" w:cs="Arial"/>
                <w:b/>
                <w:sz w:val="20"/>
                <w:szCs w:val="22"/>
                <w:u w:val="single"/>
              </w:rPr>
              <w:t>)</w:t>
            </w:r>
          </w:p>
          <w:p w14:paraId="0122B47A" w14:textId="77777777" w:rsidR="003F6C88" w:rsidRDefault="003F6C88" w:rsidP="00305EB7">
            <w:pPr>
              <w:spacing w:line="360" w:lineRule="auto"/>
              <w:rPr>
                <w:rFonts w:ascii="Arial" w:hAnsi="Arial" w:cs="Arial"/>
              </w:rPr>
            </w:pPr>
          </w:p>
          <w:p w14:paraId="63DE9003" w14:textId="0A0D82DC" w:rsidR="00EB1909" w:rsidRDefault="00305EB7" w:rsidP="00305EB7">
            <w:pPr>
              <w:spacing w:line="360" w:lineRule="auto"/>
              <w:rPr>
                <w:rFonts w:ascii="Arial" w:hAnsi="Arial" w:cs="Arial"/>
              </w:rPr>
            </w:pPr>
            <w:r w:rsidRPr="00233881">
              <w:rPr>
                <w:rFonts w:ascii="Arial" w:hAnsi="Arial" w:cs="Arial"/>
              </w:rPr>
              <w:t>As explained by (</w:t>
            </w:r>
            <w:r w:rsidRPr="00233881">
              <w:rPr>
                <w:rFonts w:ascii="Arial" w:hAnsi="Arial" w:cs="Arial"/>
                <w:color w:val="000000"/>
                <w:shd w:val="clear" w:color="auto" w:fill="FFFFFF"/>
              </w:rPr>
              <w:t>Turner, A., Comfort, P. 2019)</w:t>
            </w:r>
            <w:r w:rsidRPr="00233881">
              <w:rPr>
                <w:rStyle w:val="apple-converted-space"/>
                <w:rFonts w:ascii="Arial" w:hAnsi="Arial" w:cs="Arial"/>
                <w:color w:val="000000"/>
                <w:shd w:val="clear" w:color="auto" w:fill="FFFFFF"/>
              </w:rPr>
              <w:t> </w:t>
            </w:r>
            <w:r w:rsidR="00EB1909" w:rsidRPr="00233881">
              <w:rPr>
                <w:rFonts w:ascii="Arial" w:hAnsi="Arial" w:cs="Arial"/>
              </w:rPr>
              <w:t>b</w:t>
            </w:r>
            <w:r w:rsidR="00EB1909" w:rsidRPr="00696F4C">
              <w:rPr>
                <w:rFonts w:ascii="Arial" w:hAnsi="Arial" w:cs="Arial"/>
              </w:rPr>
              <w:t xml:space="preserve">ecoming an </w:t>
            </w:r>
            <w:r w:rsidR="00EB1909" w:rsidRPr="00233881">
              <w:rPr>
                <w:rFonts w:ascii="Arial" w:hAnsi="Arial" w:cs="Arial"/>
              </w:rPr>
              <w:t>efficient</w:t>
            </w:r>
            <w:r w:rsidR="00EB1909" w:rsidRPr="00696F4C">
              <w:rPr>
                <w:rFonts w:ascii="Arial" w:hAnsi="Arial" w:cs="Arial"/>
              </w:rPr>
              <w:t xml:space="preserve"> strength and conditioning practitioner requires the development of a professional skills set and a thorough understanding of the scientific basis of best practice. Aimed </w:t>
            </w:r>
            <w:r w:rsidR="00EB1909" w:rsidRPr="00233881">
              <w:rPr>
                <w:rFonts w:ascii="Arial" w:hAnsi="Arial" w:cs="Arial"/>
              </w:rPr>
              <w:t>at advanced</w:t>
            </w:r>
            <w:r w:rsidR="00EB1909" w:rsidRPr="00696F4C">
              <w:rPr>
                <w:rFonts w:ascii="Arial" w:hAnsi="Arial" w:cs="Arial"/>
              </w:rPr>
              <w:t xml:space="preserve"> students and beginning practitioners</w:t>
            </w:r>
            <w:r w:rsidR="00FD419F">
              <w:rPr>
                <w:rFonts w:ascii="Arial" w:hAnsi="Arial" w:cs="Arial"/>
              </w:rPr>
              <w:t>.</w:t>
            </w:r>
            <w:r w:rsidR="00EB1909" w:rsidRPr="00233881">
              <w:rPr>
                <w:rFonts w:ascii="Arial" w:hAnsi="Arial" w:cs="Arial"/>
              </w:rPr>
              <w:t xml:space="preserve"> </w:t>
            </w:r>
          </w:p>
          <w:p w14:paraId="4361DA62" w14:textId="77777777" w:rsidR="003F6C88" w:rsidRDefault="003F6C88" w:rsidP="00305EB7">
            <w:pPr>
              <w:spacing w:line="360" w:lineRule="auto"/>
              <w:rPr>
                <w:rFonts w:ascii="Arial" w:hAnsi="Arial" w:cs="Arial"/>
              </w:rPr>
            </w:pPr>
          </w:p>
          <w:p w14:paraId="312E4BA4" w14:textId="2B72554F" w:rsidR="00305EB7" w:rsidRDefault="00305EB7" w:rsidP="00305EB7">
            <w:pPr>
              <w:spacing w:line="360" w:lineRule="auto"/>
              <w:rPr>
                <w:rFonts w:ascii="Arial" w:hAnsi="Arial" w:cs="Arial"/>
              </w:rPr>
            </w:pPr>
            <w:r w:rsidRPr="00233881">
              <w:rPr>
                <w:rFonts w:ascii="Arial" w:hAnsi="Arial" w:cs="Arial"/>
              </w:rPr>
              <w:t>Turning into an efficient strength and conditioning practitioner requires the development of an expert range of abilities and an understanding scientific premise of best practice. Strength and conditioning mentors help athletes reach their best performance through power workouts, and dietary programs. They work with competitors at all levels, just as individuals from the general community who wish to improve their quality, speed, agility, and stamina.</w:t>
            </w:r>
          </w:p>
          <w:p w14:paraId="5C3F78E3" w14:textId="77777777" w:rsidR="003F6C88" w:rsidRDefault="003F6C88" w:rsidP="00305EB7">
            <w:pPr>
              <w:spacing w:line="360" w:lineRule="auto"/>
              <w:rPr>
                <w:rFonts w:ascii="Arial" w:hAnsi="Arial" w:cs="Arial"/>
              </w:rPr>
            </w:pPr>
          </w:p>
          <w:p w14:paraId="58189B55" w14:textId="77777777" w:rsidR="00305EB7" w:rsidRDefault="00305EB7" w:rsidP="00305EB7">
            <w:pPr>
              <w:spacing w:line="360" w:lineRule="auto"/>
              <w:rPr>
                <w:rFonts w:ascii="Arial" w:hAnsi="Arial" w:cs="Arial"/>
              </w:rPr>
            </w:pPr>
            <w:r>
              <w:rPr>
                <w:rFonts w:ascii="Arial" w:hAnsi="Arial" w:cs="Arial"/>
              </w:rPr>
              <w:t xml:space="preserve">It is my dream after my bachelor’s degree to support and coach athletes to reach their full potential. In addition, I would like to study a master’s degree in strength and conditioning to be qualified for a job later. I am also determined to get a level 2 and 3 qualification for a personal trainer so when my goal is on hold, I could train people in the gym and gain experience first. </w:t>
            </w:r>
          </w:p>
          <w:p w14:paraId="27954216" w14:textId="7273022B" w:rsidR="00571E64" w:rsidRDefault="00571E64" w:rsidP="001053CA">
            <w:pPr>
              <w:spacing w:after="200" w:line="276" w:lineRule="auto"/>
              <w:rPr>
                <w:rFonts w:ascii="Arial" w:hAnsi="Arial" w:cs="Arial"/>
                <w:b/>
                <w:sz w:val="20"/>
                <w:szCs w:val="22"/>
                <w:u w:val="single"/>
              </w:rPr>
            </w:pPr>
          </w:p>
          <w:p w14:paraId="412718F1" w14:textId="13F4AFFE" w:rsidR="003F6C88" w:rsidRDefault="003F6C88" w:rsidP="001053CA">
            <w:pPr>
              <w:spacing w:after="200" w:line="276" w:lineRule="auto"/>
              <w:rPr>
                <w:b/>
                <w:sz w:val="20"/>
                <w:szCs w:val="22"/>
                <w:u w:val="single"/>
              </w:rPr>
            </w:pPr>
          </w:p>
          <w:p w14:paraId="2D105FF8" w14:textId="683E6583" w:rsidR="003F6C88" w:rsidRDefault="003F6C88" w:rsidP="001053CA">
            <w:pPr>
              <w:spacing w:after="200" w:line="276" w:lineRule="auto"/>
              <w:rPr>
                <w:b/>
                <w:sz w:val="20"/>
                <w:szCs w:val="22"/>
                <w:u w:val="single"/>
              </w:rPr>
            </w:pPr>
          </w:p>
          <w:p w14:paraId="3CC94A2D" w14:textId="112F764B" w:rsidR="003F6C88" w:rsidRDefault="003F6C88" w:rsidP="001053CA">
            <w:pPr>
              <w:spacing w:after="200" w:line="276" w:lineRule="auto"/>
              <w:rPr>
                <w:b/>
                <w:sz w:val="20"/>
                <w:szCs w:val="22"/>
                <w:u w:val="single"/>
              </w:rPr>
            </w:pPr>
          </w:p>
          <w:p w14:paraId="64D9DBD5" w14:textId="14D36A40" w:rsidR="003F6C88" w:rsidRDefault="003F6C88" w:rsidP="001053CA">
            <w:pPr>
              <w:spacing w:after="200" w:line="276" w:lineRule="auto"/>
              <w:rPr>
                <w:b/>
                <w:sz w:val="20"/>
                <w:szCs w:val="22"/>
                <w:u w:val="single"/>
              </w:rPr>
            </w:pPr>
          </w:p>
          <w:p w14:paraId="0D9FD3FF" w14:textId="4794A0B3" w:rsidR="003F6C88" w:rsidRDefault="003F6C88" w:rsidP="001053CA">
            <w:pPr>
              <w:spacing w:after="200" w:line="276" w:lineRule="auto"/>
              <w:rPr>
                <w:b/>
                <w:sz w:val="20"/>
                <w:szCs w:val="22"/>
                <w:u w:val="single"/>
              </w:rPr>
            </w:pPr>
          </w:p>
          <w:p w14:paraId="2BE5BC4F" w14:textId="2775EEE7" w:rsidR="003F6C88" w:rsidRDefault="003F6C88" w:rsidP="001053CA">
            <w:pPr>
              <w:spacing w:after="200" w:line="276" w:lineRule="auto"/>
              <w:rPr>
                <w:b/>
                <w:sz w:val="20"/>
                <w:szCs w:val="22"/>
                <w:u w:val="single"/>
              </w:rPr>
            </w:pPr>
          </w:p>
          <w:p w14:paraId="725AE357" w14:textId="23D06F20" w:rsidR="003F6C88" w:rsidRDefault="003F6C88" w:rsidP="001053CA">
            <w:pPr>
              <w:spacing w:after="200" w:line="276" w:lineRule="auto"/>
              <w:rPr>
                <w:b/>
                <w:sz w:val="20"/>
                <w:szCs w:val="22"/>
                <w:u w:val="single"/>
              </w:rPr>
            </w:pPr>
          </w:p>
          <w:p w14:paraId="0E43F578" w14:textId="602CC413" w:rsidR="003F6C88" w:rsidRDefault="003F6C88" w:rsidP="001053CA">
            <w:pPr>
              <w:spacing w:after="200" w:line="276" w:lineRule="auto"/>
              <w:rPr>
                <w:b/>
                <w:sz w:val="20"/>
                <w:szCs w:val="22"/>
                <w:u w:val="single"/>
              </w:rPr>
            </w:pPr>
          </w:p>
          <w:p w14:paraId="306AF1AF" w14:textId="11C685D1" w:rsidR="003F6C88" w:rsidRDefault="003F6C88" w:rsidP="001053CA">
            <w:pPr>
              <w:spacing w:after="200" w:line="276" w:lineRule="auto"/>
              <w:rPr>
                <w:b/>
                <w:sz w:val="20"/>
                <w:szCs w:val="22"/>
                <w:u w:val="single"/>
              </w:rPr>
            </w:pPr>
          </w:p>
          <w:p w14:paraId="08086218" w14:textId="44A7EAEA" w:rsidR="003F6C88" w:rsidRDefault="003F6C88" w:rsidP="001053CA">
            <w:pPr>
              <w:spacing w:after="200" w:line="276" w:lineRule="auto"/>
              <w:rPr>
                <w:b/>
                <w:sz w:val="20"/>
                <w:szCs w:val="22"/>
                <w:u w:val="single"/>
              </w:rPr>
            </w:pPr>
          </w:p>
          <w:p w14:paraId="78EBF5AF" w14:textId="0F3D433F" w:rsidR="003F6C88" w:rsidRDefault="003F6C88" w:rsidP="001053CA">
            <w:pPr>
              <w:spacing w:after="200" w:line="276" w:lineRule="auto"/>
              <w:rPr>
                <w:b/>
                <w:sz w:val="20"/>
                <w:szCs w:val="22"/>
                <w:u w:val="single"/>
              </w:rPr>
            </w:pPr>
          </w:p>
          <w:p w14:paraId="66D10D3E" w14:textId="77777777" w:rsidR="003F6C88" w:rsidRDefault="003F6C88" w:rsidP="001053CA">
            <w:pPr>
              <w:spacing w:after="200" w:line="276" w:lineRule="auto"/>
              <w:rPr>
                <w:rFonts w:ascii="Arial" w:hAnsi="Arial" w:cs="Arial"/>
                <w:b/>
                <w:sz w:val="20"/>
                <w:szCs w:val="22"/>
                <w:u w:val="single"/>
              </w:rPr>
            </w:pPr>
          </w:p>
          <w:p w14:paraId="68DB4E7C" w14:textId="3AFD2CD5" w:rsidR="006512B9" w:rsidRPr="009211E0" w:rsidRDefault="00F547B7" w:rsidP="00015EAE">
            <w:pPr>
              <w:spacing w:after="200" w:line="276" w:lineRule="auto"/>
              <w:rPr>
                <w:rFonts w:ascii="Arial" w:hAnsi="Arial" w:cs="Arial"/>
                <w:b/>
                <w:sz w:val="20"/>
                <w:szCs w:val="22"/>
                <w:u w:val="single"/>
              </w:rPr>
            </w:pPr>
            <w:r w:rsidRPr="00ED3263">
              <w:rPr>
                <w:rFonts w:ascii="Arial" w:hAnsi="Arial" w:cs="Arial"/>
                <w:b/>
                <w:sz w:val="20"/>
                <w:szCs w:val="22"/>
                <w:u w:val="single"/>
              </w:rPr>
              <w:t>References from TASK A</w:t>
            </w:r>
            <w:r w:rsidR="003D2F34" w:rsidRPr="00ED3263">
              <w:rPr>
                <w:rFonts w:ascii="Arial" w:hAnsi="Arial" w:cs="Arial"/>
                <w:b/>
                <w:sz w:val="20"/>
                <w:szCs w:val="22"/>
                <w:u w:val="single"/>
              </w:rPr>
              <w:t xml:space="preserve"> (10+ references)</w:t>
            </w:r>
            <w:r w:rsidR="00916B44" w:rsidRPr="00916B44">
              <w:rPr>
                <w:rFonts w:ascii="Arial" w:hAnsi="Arial" w:cs="Arial"/>
                <w:color w:val="000000"/>
                <w:sz w:val="19"/>
                <w:szCs w:val="19"/>
                <w:shd w:val="clear" w:color="auto" w:fill="FFFFFF"/>
              </w:rPr>
              <w:t xml:space="preserve"> </w:t>
            </w:r>
          </w:p>
          <w:p w14:paraId="405ED79E" w14:textId="0275FA04" w:rsidR="006512B9" w:rsidRPr="003F6C88" w:rsidRDefault="006512B9" w:rsidP="00F537C4">
            <w:pPr>
              <w:rPr>
                <w:rFonts w:ascii="Arial" w:hAnsi="Arial" w:cs="Arial"/>
                <w:sz w:val="20"/>
                <w:szCs w:val="20"/>
              </w:rPr>
            </w:pPr>
            <w:r w:rsidRPr="003F6C88">
              <w:rPr>
                <w:rFonts w:ascii="Arial" w:hAnsi="Arial" w:cs="Arial"/>
                <w:sz w:val="20"/>
                <w:szCs w:val="20"/>
              </w:rPr>
              <w:t>Career Addict Team (2016)</w:t>
            </w:r>
            <w:r w:rsidRPr="003F6C88">
              <w:rPr>
                <w:rStyle w:val="apple-converted-space"/>
                <w:rFonts w:ascii="Arial" w:hAnsi="Arial" w:cs="Arial"/>
                <w:sz w:val="20"/>
                <w:szCs w:val="20"/>
              </w:rPr>
              <w:t> </w:t>
            </w:r>
            <w:r w:rsidRPr="003F6C88">
              <w:rPr>
                <w:rFonts w:ascii="Arial" w:hAnsi="Arial" w:cs="Arial"/>
                <w:i/>
                <w:iCs/>
                <w:sz w:val="20"/>
                <w:szCs w:val="20"/>
              </w:rPr>
              <w:t>The Importance of Effective Coaching Leadership in Sports,</w:t>
            </w:r>
            <w:r w:rsidRPr="003F6C88">
              <w:rPr>
                <w:rStyle w:val="apple-converted-space"/>
                <w:rFonts w:ascii="Arial" w:hAnsi="Arial" w:cs="Arial"/>
                <w:i/>
                <w:iCs/>
                <w:sz w:val="20"/>
                <w:szCs w:val="20"/>
              </w:rPr>
              <w:t> </w:t>
            </w:r>
            <w:r w:rsidRPr="003F6C88">
              <w:rPr>
                <w:rFonts w:ascii="Arial" w:hAnsi="Arial" w:cs="Arial"/>
                <w:sz w:val="20"/>
                <w:szCs w:val="20"/>
              </w:rPr>
              <w:t>Available at:</w:t>
            </w:r>
            <w:r w:rsidRPr="003F6C88">
              <w:rPr>
                <w:rStyle w:val="apple-converted-space"/>
                <w:rFonts w:ascii="Arial" w:hAnsi="Arial" w:cs="Arial"/>
                <w:sz w:val="20"/>
                <w:szCs w:val="20"/>
              </w:rPr>
              <w:t> </w:t>
            </w:r>
            <w:r w:rsidRPr="003F6C88">
              <w:rPr>
                <w:rFonts w:ascii="Arial" w:hAnsi="Arial" w:cs="Arial"/>
                <w:i/>
                <w:iCs/>
                <w:sz w:val="20"/>
                <w:szCs w:val="20"/>
                <w:u w:val="single"/>
              </w:rPr>
              <w:t>https://www.careeraddict.com/importance-coaching-leadership-sports</w:t>
            </w:r>
            <w:r w:rsidRPr="003F6C88">
              <w:rPr>
                <w:rStyle w:val="apple-converted-space"/>
                <w:rFonts w:ascii="Arial" w:hAnsi="Arial" w:cs="Arial"/>
                <w:sz w:val="20"/>
                <w:szCs w:val="20"/>
              </w:rPr>
              <w:t> </w:t>
            </w:r>
            <w:r w:rsidRPr="003F6C88">
              <w:rPr>
                <w:rFonts w:ascii="Arial" w:hAnsi="Arial" w:cs="Arial"/>
                <w:sz w:val="20"/>
                <w:szCs w:val="20"/>
              </w:rPr>
              <w:t>(Accessed: 15th July 2020).</w:t>
            </w:r>
          </w:p>
          <w:p w14:paraId="03051292" w14:textId="77777777" w:rsidR="009211E0" w:rsidRPr="003F6C88" w:rsidRDefault="009211E0" w:rsidP="00F537C4">
            <w:pPr>
              <w:rPr>
                <w:rFonts w:ascii="Arial" w:hAnsi="Arial" w:cs="Arial"/>
                <w:sz w:val="20"/>
                <w:szCs w:val="20"/>
              </w:rPr>
            </w:pPr>
          </w:p>
          <w:p w14:paraId="1182A9CF" w14:textId="77777777" w:rsidR="006512B9" w:rsidRPr="003F6C88" w:rsidRDefault="006512B9" w:rsidP="000B3662">
            <w:pPr>
              <w:spacing w:after="200" w:line="276" w:lineRule="auto"/>
              <w:rPr>
                <w:rFonts w:ascii="Arial" w:hAnsi="Arial" w:cs="Arial"/>
                <w:sz w:val="20"/>
                <w:szCs w:val="20"/>
              </w:rPr>
            </w:pPr>
            <w:r w:rsidRPr="003F6C88">
              <w:rPr>
                <w:rFonts w:ascii="Arial" w:hAnsi="Arial" w:cs="Arial"/>
                <w:sz w:val="20"/>
                <w:szCs w:val="20"/>
                <w:shd w:val="clear" w:color="auto" w:fill="FFFFFF"/>
              </w:rPr>
              <w:t>Gibbons, A. (2013)</w:t>
            </w:r>
            <w:r w:rsidRPr="003F6C88">
              <w:rPr>
                <w:rStyle w:val="apple-converted-space"/>
                <w:rFonts w:ascii="Arial" w:eastAsiaTheme="majorEastAsia" w:hAnsi="Arial" w:cs="Arial"/>
                <w:color w:val="000000"/>
                <w:sz w:val="20"/>
                <w:szCs w:val="20"/>
                <w:shd w:val="clear" w:color="auto" w:fill="FFFFFF"/>
              </w:rPr>
              <w:t> </w:t>
            </w:r>
            <w:r w:rsidRPr="003F6C88">
              <w:rPr>
                <w:rFonts w:ascii="Arial" w:hAnsi="Arial" w:cs="Arial"/>
                <w:sz w:val="20"/>
                <w:szCs w:val="20"/>
              </w:rPr>
              <w:t>The coaching &amp; mentoring Network,</w:t>
            </w:r>
            <w:r w:rsidRPr="003F6C88">
              <w:rPr>
                <w:rStyle w:val="apple-converted-space"/>
                <w:rFonts w:ascii="Arial" w:eastAsiaTheme="majorEastAsia" w:hAnsi="Arial" w:cs="Arial"/>
                <w:i/>
                <w:iCs/>
                <w:color w:val="000000"/>
                <w:sz w:val="20"/>
                <w:szCs w:val="20"/>
              </w:rPr>
              <w:t> </w:t>
            </w:r>
            <w:r w:rsidRPr="003F6C88">
              <w:rPr>
                <w:rFonts w:ascii="Arial" w:hAnsi="Arial" w:cs="Arial"/>
                <w:sz w:val="20"/>
                <w:szCs w:val="20"/>
                <w:shd w:val="clear" w:color="auto" w:fill="FFFFFF"/>
              </w:rPr>
              <w:t>Available at:</w:t>
            </w:r>
            <w:r w:rsidRPr="003F6C88">
              <w:rPr>
                <w:rStyle w:val="apple-converted-space"/>
                <w:rFonts w:ascii="Arial" w:eastAsiaTheme="majorEastAsia" w:hAnsi="Arial" w:cs="Arial"/>
                <w:color w:val="000000"/>
                <w:sz w:val="20"/>
                <w:szCs w:val="20"/>
                <w:shd w:val="clear" w:color="auto" w:fill="FFFFFF"/>
              </w:rPr>
              <w:t> </w:t>
            </w:r>
            <w:r w:rsidRPr="003F6C88">
              <w:rPr>
                <w:rFonts w:ascii="Arial" w:hAnsi="Arial" w:cs="Arial"/>
                <w:sz w:val="20"/>
                <w:szCs w:val="20"/>
                <w:u w:val="single"/>
              </w:rPr>
              <w:t>http://www.coachingnetwork.org.uk/information-portal/Articles/ViewArticle.asp?artId=54</w:t>
            </w:r>
            <w:r w:rsidRPr="003F6C88">
              <w:rPr>
                <w:rFonts w:ascii="Arial" w:hAnsi="Arial" w:cs="Arial"/>
                <w:sz w:val="20"/>
                <w:szCs w:val="20"/>
                <w:shd w:val="clear" w:color="auto" w:fill="FFFFFF"/>
              </w:rPr>
              <w:t>(Accessed: 14th July 2020).</w:t>
            </w:r>
          </w:p>
          <w:p w14:paraId="5CB922C5" w14:textId="1DADB874" w:rsidR="006512B9" w:rsidRPr="003F6C88" w:rsidRDefault="006512B9" w:rsidP="002C43D9">
            <w:pPr>
              <w:rPr>
                <w:rFonts w:ascii="Arial" w:hAnsi="Arial" w:cs="Arial"/>
                <w:color w:val="000000"/>
                <w:sz w:val="20"/>
                <w:szCs w:val="20"/>
                <w:shd w:val="clear" w:color="auto" w:fill="FFFFFF"/>
              </w:rPr>
            </w:pPr>
            <w:r w:rsidRPr="003F6C88">
              <w:rPr>
                <w:rFonts w:ascii="Arial" w:hAnsi="Arial" w:cs="Arial"/>
                <w:color w:val="000000"/>
                <w:sz w:val="20"/>
                <w:szCs w:val="20"/>
                <w:shd w:val="clear" w:color="auto" w:fill="FFFFFF"/>
              </w:rPr>
              <w:t>Girls active (2017)</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rPr>
              <w:t>Attitudes towards physical activity,</w:t>
            </w:r>
            <w:r w:rsidRPr="003F6C88">
              <w:rPr>
                <w:rStyle w:val="apple-converted-space"/>
                <w:rFonts w:ascii="Arial" w:hAnsi="Arial" w:cs="Arial"/>
                <w:i/>
                <w:iCs/>
                <w:color w:val="000000"/>
                <w:sz w:val="20"/>
                <w:szCs w:val="20"/>
              </w:rPr>
              <w:t> </w:t>
            </w:r>
            <w:r w:rsidRPr="003F6C88">
              <w:rPr>
                <w:rFonts w:ascii="Arial" w:hAnsi="Arial" w:cs="Arial"/>
                <w:color w:val="000000"/>
                <w:sz w:val="20"/>
                <w:szCs w:val="20"/>
                <w:shd w:val="clear" w:color="auto" w:fill="FFFFFF"/>
              </w:rPr>
              <w:t>Available at:</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u w:val="single"/>
              </w:rPr>
              <w:t>https://www.womeninsport.org/wp-content/uploads/2017/11/Girls-Active-statistics-1.pdf</w:t>
            </w:r>
            <w:r w:rsidRPr="003F6C88">
              <w:rPr>
                <w:rFonts w:ascii="Arial" w:hAnsi="Arial" w:cs="Arial"/>
                <w:color w:val="000000"/>
                <w:sz w:val="20"/>
                <w:szCs w:val="20"/>
                <w:shd w:val="clear" w:color="auto" w:fill="FFFFFF"/>
              </w:rPr>
              <w:t>(Accessed: 14th July 2020).</w:t>
            </w:r>
          </w:p>
          <w:p w14:paraId="2C8A0226" w14:textId="77777777" w:rsidR="009211E0" w:rsidRPr="003F6C88" w:rsidRDefault="009211E0" w:rsidP="002C43D9">
            <w:pPr>
              <w:rPr>
                <w:rFonts w:ascii="Arial" w:hAnsi="Arial" w:cs="Arial"/>
                <w:sz w:val="20"/>
                <w:szCs w:val="20"/>
              </w:rPr>
            </w:pPr>
          </w:p>
          <w:p w14:paraId="4577BEBA" w14:textId="458134A3" w:rsidR="006512B9" w:rsidRPr="003F6C88" w:rsidRDefault="006512B9" w:rsidP="0098555A">
            <w:pPr>
              <w:rPr>
                <w:rFonts w:ascii="Arial" w:hAnsi="Arial" w:cs="Arial"/>
                <w:color w:val="000000"/>
                <w:sz w:val="20"/>
                <w:szCs w:val="20"/>
                <w:shd w:val="clear" w:color="auto" w:fill="FFFFFF"/>
              </w:rPr>
            </w:pPr>
            <w:r w:rsidRPr="003F6C88">
              <w:rPr>
                <w:rFonts w:ascii="Arial" w:hAnsi="Arial" w:cs="Arial"/>
                <w:color w:val="000000"/>
                <w:sz w:val="20"/>
                <w:szCs w:val="20"/>
                <w:shd w:val="clear" w:color="auto" w:fill="FFFFFF"/>
              </w:rPr>
              <w:t>International Olympic committee (2019)</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rPr>
              <w:t>Qualities of a great sport coach,</w:t>
            </w:r>
            <w:r w:rsidRPr="003F6C88">
              <w:rPr>
                <w:rStyle w:val="apple-converted-space"/>
                <w:rFonts w:ascii="Arial" w:hAnsi="Arial" w:cs="Arial"/>
                <w:i/>
                <w:iCs/>
                <w:color w:val="000000"/>
                <w:sz w:val="20"/>
                <w:szCs w:val="20"/>
              </w:rPr>
              <w:t> </w:t>
            </w:r>
            <w:r w:rsidRPr="003F6C88">
              <w:rPr>
                <w:rFonts w:ascii="Arial" w:hAnsi="Arial" w:cs="Arial"/>
                <w:color w:val="000000"/>
                <w:sz w:val="20"/>
                <w:szCs w:val="20"/>
                <w:shd w:val="clear" w:color="auto" w:fill="FFFFFF"/>
              </w:rPr>
              <w:t>Available at:</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u w:val="single"/>
              </w:rPr>
              <w:t>https://stillmed.olympic.org/media/Document%20Library/OlympicOrg/IOC/What-We-Do/Protecting-Clean-Athletes/Athletes-Space/Athletes-Entourage/Coaches/EN-Qualities-of-a-coach.pdf</w:t>
            </w:r>
            <w:r w:rsidRPr="003F6C88">
              <w:rPr>
                <w:rStyle w:val="apple-converted-space"/>
                <w:rFonts w:ascii="Arial" w:hAnsi="Arial" w:cs="Arial"/>
                <w:color w:val="000000"/>
                <w:sz w:val="20"/>
                <w:szCs w:val="20"/>
                <w:shd w:val="clear" w:color="auto" w:fill="FFFFFF"/>
              </w:rPr>
              <w:t> </w:t>
            </w:r>
            <w:r w:rsidRPr="003F6C88">
              <w:rPr>
                <w:rFonts w:ascii="Arial" w:hAnsi="Arial" w:cs="Arial"/>
                <w:color w:val="000000"/>
                <w:sz w:val="20"/>
                <w:szCs w:val="20"/>
                <w:shd w:val="clear" w:color="auto" w:fill="FFFFFF"/>
              </w:rPr>
              <w:t>(Accessed: 13th July 2020).</w:t>
            </w:r>
          </w:p>
          <w:p w14:paraId="08CD19F9" w14:textId="77777777" w:rsidR="009211E0" w:rsidRPr="003F6C88" w:rsidRDefault="009211E0" w:rsidP="0098555A">
            <w:pPr>
              <w:rPr>
                <w:rFonts w:ascii="Arial" w:hAnsi="Arial" w:cs="Arial"/>
                <w:color w:val="000000"/>
                <w:sz w:val="20"/>
                <w:szCs w:val="20"/>
                <w:shd w:val="clear" w:color="auto" w:fill="FFFFFF"/>
              </w:rPr>
            </w:pPr>
          </w:p>
          <w:p w14:paraId="1DDCB346" w14:textId="3F6A273F" w:rsidR="006512B9" w:rsidRPr="003F6C88" w:rsidRDefault="006512B9" w:rsidP="00AB5BBA">
            <w:pPr>
              <w:rPr>
                <w:rFonts w:ascii="Arial" w:hAnsi="Arial" w:cs="Arial"/>
                <w:color w:val="000000"/>
                <w:sz w:val="20"/>
                <w:szCs w:val="20"/>
                <w:shd w:val="clear" w:color="auto" w:fill="FFFFFF"/>
              </w:rPr>
            </w:pPr>
            <w:r w:rsidRPr="003F6C88">
              <w:rPr>
                <w:rFonts w:ascii="Arial" w:hAnsi="Arial" w:cs="Arial"/>
                <w:color w:val="000000"/>
                <w:sz w:val="20"/>
                <w:szCs w:val="20"/>
                <w:shd w:val="clear" w:color="auto" w:fill="FFFFFF"/>
              </w:rPr>
              <w:t xml:space="preserve">John </w:t>
            </w:r>
            <w:proofErr w:type="spellStart"/>
            <w:r w:rsidRPr="003F6C88">
              <w:rPr>
                <w:rFonts w:ascii="Arial" w:hAnsi="Arial" w:cs="Arial"/>
                <w:color w:val="000000"/>
                <w:sz w:val="20"/>
                <w:szCs w:val="20"/>
                <w:shd w:val="clear" w:color="auto" w:fill="FFFFFF"/>
              </w:rPr>
              <w:t>Hellins</w:t>
            </w:r>
            <w:proofErr w:type="spellEnd"/>
            <w:r w:rsidRPr="003F6C88">
              <w:rPr>
                <w:rFonts w:ascii="Arial" w:hAnsi="Arial" w:cs="Arial"/>
                <w:color w:val="000000"/>
                <w:sz w:val="20"/>
                <w:szCs w:val="20"/>
                <w:shd w:val="clear" w:color="auto" w:fill="FFFFFF"/>
              </w:rPr>
              <w:t xml:space="preserve"> Primary School (2010)</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rPr>
              <w:t>Physical Education Health &amp; Safety Policy,</w:t>
            </w:r>
            <w:r w:rsidRPr="003F6C88">
              <w:rPr>
                <w:rStyle w:val="apple-converted-space"/>
                <w:rFonts w:ascii="Arial" w:hAnsi="Arial" w:cs="Arial"/>
                <w:i/>
                <w:iCs/>
                <w:color w:val="000000"/>
                <w:sz w:val="20"/>
                <w:szCs w:val="20"/>
              </w:rPr>
              <w:t> </w:t>
            </w:r>
            <w:r w:rsidRPr="003F6C88">
              <w:rPr>
                <w:rFonts w:ascii="Arial" w:hAnsi="Arial" w:cs="Arial"/>
                <w:color w:val="000000"/>
                <w:sz w:val="20"/>
                <w:szCs w:val="20"/>
                <w:shd w:val="clear" w:color="auto" w:fill="FFFFFF"/>
              </w:rPr>
              <w:t>Available at:</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u w:val="single"/>
              </w:rPr>
              <w:t>http://www.johnhellins.co.uk/_files/policies/HS-Physical-Education-Policy-2010-11.pdf</w:t>
            </w:r>
            <w:r w:rsidRPr="003F6C88">
              <w:rPr>
                <w:rStyle w:val="apple-converted-space"/>
                <w:rFonts w:ascii="Arial" w:hAnsi="Arial" w:cs="Arial"/>
                <w:color w:val="000000"/>
                <w:sz w:val="20"/>
                <w:szCs w:val="20"/>
                <w:shd w:val="clear" w:color="auto" w:fill="FFFFFF"/>
              </w:rPr>
              <w:t> </w:t>
            </w:r>
            <w:r w:rsidRPr="003F6C88">
              <w:rPr>
                <w:rFonts w:ascii="Arial" w:hAnsi="Arial" w:cs="Arial"/>
                <w:color w:val="000000"/>
                <w:sz w:val="20"/>
                <w:szCs w:val="20"/>
                <w:shd w:val="clear" w:color="auto" w:fill="FFFFFF"/>
              </w:rPr>
              <w:t>(Accessed: 15th July 2020).</w:t>
            </w:r>
          </w:p>
          <w:p w14:paraId="667061CB" w14:textId="77777777" w:rsidR="009211E0" w:rsidRPr="003F6C88" w:rsidRDefault="009211E0" w:rsidP="00AB5BBA">
            <w:pPr>
              <w:rPr>
                <w:sz w:val="20"/>
                <w:szCs w:val="20"/>
              </w:rPr>
            </w:pPr>
          </w:p>
          <w:p w14:paraId="36D645C5" w14:textId="006494A6" w:rsidR="006512B9" w:rsidRPr="003F6C88" w:rsidRDefault="006512B9" w:rsidP="00BE5F25">
            <w:pPr>
              <w:rPr>
                <w:rFonts w:ascii="Arial" w:hAnsi="Arial" w:cs="Arial"/>
                <w:color w:val="000000"/>
                <w:sz w:val="20"/>
                <w:szCs w:val="20"/>
                <w:shd w:val="clear" w:color="auto" w:fill="FFFFFF"/>
              </w:rPr>
            </w:pPr>
            <w:r w:rsidRPr="003F6C88">
              <w:rPr>
                <w:rFonts w:ascii="Arial" w:hAnsi="Arial" w:cs="Arial"/>
                <w:color w:val="000000"/>
                <w:sz w:val="20"/>
                <w:szCs w:val="20"/>
                <w:shd w:val="clear" w:color="auto" w:fill="FFFFFF"/>
              </w:rPr>
              <w:t>Life Coach Directory (2020)</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rPr>
              <w:t>Motivation,</w:t>
            </w:r>
            <w:r w:rsidRPr="003F6C88">
              <w:rPr>
                <w:rStyle w:val="apple-converted-space"/>
                <w:rFonts w:ascii="Arial" w:hAnsi="Arial" w:cs="Arial"/>
                <w:i/>
                <w:iCs/>
                <w:color w:val="000000"/>
                <w:sz w:val="20"/>
                <w:szCs w:val="20"/>
              </w:rPr>
              <w:t> </w:t>
            </w:r>
            <w:r w:rsidRPr="003F6C88">
              <w:rPr>
                <w:rFonts w:ascii="Arial" w:hAnsi="Arial" w:cs="Arial"/>
                <w:color w:val="000000"/>
                <w:sz w:val="20"/>
                <w:szCs w:val="20"/>
                <w:shd w:val="clear" w:color="auto" w:fill="FFFFFF"/>
              </w:rPr>
              <w:t>Available at:</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u w:val="single"/>
              </w:rPr>
              <w:t>https://www.lifecoach-directory.org.uk/articles/motivation.html#understandingmotivation</w:t>
            </w:r>
            <w:r w:rsidRPr="003F6C88">
              <w:rPr>
                <w:rStyle w:val="apple-converted-space"/>
                <w:rFonts w:ascii="Arial" w:hAnsi="Arial" w:cs="Arial"/>
                <w:color w:val="000000"/>
                <w:sz w:val="20"/>
                <w:szCs w:val="20"/>
                <w:shd w:val="clear" w:color="auto" w:fill="FFFFFF"/>
              </w:rPr>
              <w:t> </w:t>
            </w:r>
            <w:r w:rsidRPr="003F6C88">
              <w:rPr>
                <w:rFonts w:ascii="Arial" w:hAnsi="Arial" w:cs="Arial"/>
                <w:color w:val="000000"/>
                <w:sz w:val="20"/>
                <w:szCs w:val="20"/>
                <w:shd w:val="clear" w:color="auto" w:fill="FFFFFF"/>
              </w:rPr>
              <w:t>(Accessed: 15th July 2020).</w:t>
            </w:r>
          </w:p>
          <w:p w14:paraId="2DA746FF" w14:textId="77777777" w:rsidR="009211E0" w:rsidRPr="003F6C88" w:rsidRDefault="009211E0" w:rsidP="00BE5F25">
            <w:pPr>
              <w:rPr>
                <w:sz w:val="20"/>
                <w:szCs w:val="20"/>
              </w:rPr>
            </w:pPr>
          </w:p>
          <w:p w14:paraId="553F5907" w14:textId="055B824D" w:rsidR="006512B9" w:rsidRPr="003F6C88" w:rsidRDefault="006512B9" w:rsidP="007C362C">
            <w:pPr>
              <w:rPr>
                <w:rFonts w:ascii="Arial" w:hAnsi="Arial" w:cs="Arial"/>
                <w:sz w:val="20"/>
                <w:szCs w:val="20"/>
              </w:rPr>
            </w:pPr>
            <w:r w:rsidRPr="003F6C88">
              <w:rPr>
                <w:rFonts w:ascii="Arial" w:hAnsi="Arial" w:cs="Arial"/>
                <w:sz w:val="20"/>
                <w:szCs w:val="20"/>
              </w:rPr>
              <w:t>Lombardo, J. (2013)</w:t>
            </w:r>
            <w:r w:rsidRPr="003F6C88">
              <w:rPr>
                <w:rStyle w:val="apple-converted-space"/>
                <w:rFonts w:ascii="Arial" w:hAnsi="Arial" w:cs="Arial"/>
                <w:sz w:val="20"/>
                <w:szCs w:val="20"/>
              </w:rPr>
              <w:t> </w:t>
            </w:r>
            <w:r w:rsidRPr="003F6C88">
              <w:rPr>
                <w:rFonts w:ascii="Arial" w:hAnsi="Arial" w:cs="Arial"/>
                <w:i/>
                <w:iCs/>
                <w:sz w:val="20"/>
                <w:szCs w:val="20"/>
              </w:rPr>
              <w:t>What is Organizational Behaviour? - Definition and History of the Field,</w:t>
            </w:r>
            <w:r w:rsidRPr="003F6C88">
              <w:rPr>
                <w:rStyle w:val="apple-converted-space"/>
                <w:rFonts w:ascii="Arial" w:hAnsi="Arial" w:cs="Arial"/>
                <w:i/>
                <w:iCs/>
                <w:sz w:val="20"/>
                <w:szCs w:val="20"/>
              </w:rPr>
              <w:t> </w:t>
            </w:r>
            <w:r w:rsidRPr="003F6C88">
              <w:rPr>
                <w:rFonts w:ascii="Arial" w:hAnsi="Arial" w:cs="Arial"/>
                <w:sz w:val="20"/>
                <w:szCs w:val="20"/>
              </w:rPr>
              <w:t>Available at:</w:t>
            </w:r>
            <w:r w:rsidRPr="003F6C88">
              <w:rPr>
                <w:rStyle w:val="apple-converted-space"/>
                <w:rFonts w:ascii="Arial" w:hAnsi="Arial" w:cs="Arial"/>
                <w:sz w:val="20"/>
                <w:szCs w:val="20"/>
              </w:rPr>
              <w:t> </w:t>
            </w:r>
            <w:r w:rsidRPr="003F6C88">
              <w:rPr>
                <w:rFonts w:ascii="Arial" w:hAnsi="Arial" w:cs="Arial"/>
                <w:i/>
                <w:iCs/>
                <w:sz w:val="20"/>
                <w:szCs w:val="20"/>
                <w:u w:val="single"/>
              </w:rPr>
              <w:t>https://study.com/academy/lesson/what-is-organizational-behavior-definition-and-history-of-the-field.html</w:t>
            </w:r>
            <w:r w:rsidRPr="003F6C88">
              <w:rPr>
                <w:rStyle w:val="apple-converted-space"/>
                <w:rFonts w:ascii="Arial" w:hAnsi="Arial" w:cs="Arial"/>
                <w:sz w:val="20"/>
                <w:szCs w:val="20"/>
              </w:rPr>
              <w:t> </w:t>
            </w:r>
            <w:r w:rsidRPr="003F6C88">
              <w:rPr>
                <w:rFonts w:ascii="Arial" w:hAnsi="Arial" w:cs="Arial"/>
                <w:sz w:val="20"/>
                <w:szCs w:val="20"/>
              </w:rPr>
              <w:t>(Accessed: 14th July 2020).</w:t>
            </w:r>
          </w:p>
          <w:p w14:paraId="22A287C9" w14:textId="77777777" w:rsidR="009211E0" w:rsidRPr="003F6C88" w:rsidRDefault="009211E0" w:rsidP="007C362C">
            <w:pPr>
              <w:rPr>
                <w:rFonts w:ascii="Arial" w:hAnsi="Arial" w:cs="Arial"/>
                <w:sz w:val="20"/>
                <w:szCs w:val="20"/>
              </w:rPr>
            </w:pPr>
          </w:p>
          <w:p w14:paraId="7A473FCD" w14:textId="27386484" w:rsidR="006512B9" w:rsidRPr="003F6C88" w:rsidRDefault="006512B9" w:rsidP="00015EAE">
            <w:pPr>
              <w:rPr>
                <w:rFonts w:ascii="Arial" w:hAnsi="Arial" w:cs="Arial"/>
                <w:color w:val="000000"/>
                <w:sz w:val="20"/>
                <w:szCs w:val="20"/>
                <w:shd w:val="clear" w:color="auto" w:fill="FFFFFF"/>
              </w:rPr>
            </w:pPr>
            <w:r w:rsidRPr="003F6C88">
              <w:rPr>
                <w:rFonts w:ascii="Arial" w:hAnsi="Arial" w:cs="Arial"/>
                <w:color w:val="000000"/>
                <w:sz w:val="20"/>
                <w:szCs w:val="20"/>
                <w:shd w:val="clear" w:color="auto" w:fill="FFFFFF"/>
              </w:rPr>
              <w:t>Olympic channel (2019)</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rPr>
              <w:t>ADMINTON: HOW TO PLAY, RULES, AND ALL YOU NEED TO KNOW,</w:t>
            </w:r>
            <w:r w:rsidRPr="003F6C88">
              <w:rPr>
                <w:rStyle w:val="apple-converted-space"/>
                <w:rFonts w:ascii="Arial" w:hAnsi="Arial" w:cs="Arial"/>
                <w:i/>
                <w:iCs/>
                <w:color w:val="000000"/>
                <w:sz w:val="20"/>
                <w:szCs w:val="20"/>
              </w:rPr>
              <w:t> </w:t>
            </w:r>
            <w:r w:rsidRPr="003F6C88">
              <w:rPr>
                <w:rFonts w:ascii="Arial" w:hAnsi="Arial" w:cs="Arial"/>
                <w:color w:val="000000"/>
                <w:sz w:val="20"/>
                <w:szCs w:val="20"/>
                <w:shd w:val="clear" w:color="auto" w:fill="FFFFFF"/>
              </w:rPr>
              <w:t>Available at:</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u w:val="single"/>
              </w:rPr>
              <w:t>https://www.olympicchannel.com/en/stories/features/detail/badminton-guide-how-to-play-rules-olympic-history/</w:t>
            </w:r>
            <w:r w:rsidRPr="003F6C88">
              <w:rPr>
                <w:rStyle w:val="apple-converted-space"/>
                <w:rFonts w:ascii="Arial" w:hAnsi="Arial" w:cs="Arial"/>
                <w:color w:val="000000"/>
                <w:sz w:val="20"/>
                <w:szCs w:val="20"/>
                <w:shd w:val="clear" w:color="auto" w:fill="FFFFFF"/>
              </w:rPr>
              <w:t> </w:t>
            </w:r>
            <w:r w:rsidRPr="003F6C88">
              <w:rPr>
                <w:rFonts w:ascii="Arial" w:hAnsi="Arial" w:cs="Arial"/>
                <w:color w:val="000000"/>
                <w:sz w:val="20"/>
                <w:szCs w:val="20"/>
                <w:shd w:val="clear" w:color="auto" w:fill="FFFFFF"/>
              </w:rPr>
              <w:t>(Accessed: 18th July 2020).</w:t>
            </w:r>
          </w:p>
          <w:p w14:paraId="3974E875" w14:textId="77777777" w:rsidR="00B13B21" w:rsidRPr="003F6C88" w:rsidRDefault="00B13B21" w:rsidP="00015EAE">
            <w:pPr>
              <w:rPr>
                <w:sz w:val="20"/>
                <w:szCs w:val="20"/>
              </w:rPr>
            </w:pPr>
          </w:p>
          <w:p w14:paraId="1A6788A5" w14:textId="55069570" w:rsidR="006512B9" w:rsidRPr="003F6C88" w:rsidRDefault="006512B9" w:rsidP="00EC49C4">
            <w:pPr>
              <w:rPr>
                <w:rFonts w:ascii="Arial" w:hAnsi="Arial" w:cs="Arial"/>
                <w:color w:val="000000"/>
                <w:sz w:val="20"/>
                <w:szCs w:val="20"/>
                <w:shd w:val="clear" w:color="auto" w:fill="FFFFFF"/>
              </w:rPr>
            </w:pPr>
            <w:r w:rsidRPr="003F6C88">
              <w:rPr>
                <w:rFonts w:ascii="Arial" w:hAnsi="Arial" w:cs="Arial"/>
                <w:color w:val="000000"/>
                <w:sz w:val="20"/>
                <w:szCs w:val="20"/>
                <w:shd w:val="clear" w:color="auto" w:fill="FFFFFF"/>
              </w:rPr>
              <w:t>Pe Scholar (2016)</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rPr>
              <w:t>Safe Practice within Physical Education,</w:t>
            </w:r>
            <w:r w:rsidRPr="003F6C88">
              <w:rPr>
                <w:rStyle w:val="apple-converted-space"/>
                <w:rFonts w:ascii="Arial" w:hAnsi="Arial" w:cs="Arial"/>
                <w:i/>
                <w:iCs/>
                <w:color w:val="000000"/>
                <w:sz w:val="20"/>
                <w:szCs w:val="20"/>
              </w:rPr>
              <w:t> </w:t>
            </w:r>
            <w:r w:rsidRPr="003F6C88">
              <w:rPr>
                <w:rFonts w:ascii="Arial" w:hAnsi="Arial" w:cs="Arial"/>
                <w:color w:val="000000"/>
                <w:sz w:val="20"/>
                <w:szCs w:val="20"/>
                <w:shd w:val="clear" w:color="auto" w:fill="FFFFFF"/>
              </w:rPr>
              <w:t>Available at:</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u w:val="single"/>
              </w:rPr>
              <w:t>https://www.pescholar.com/insight/safe-practice-within-physical-education/</w:t>
            </w:r>
            <w:r w:rsidRPr="003F6C88">
              <w:rPr>
                <w:rStyle w:val="apple-converted-space"/>
                <w:rFonts w:ascii="Arial" w:hAnsi="Arial" w:cs="Arial"/>
                <w:color w:val="000000"/>
                <w:sz w:val="20"/>
                <w:szCs w:val="20"/>
                <w:shd w:val="clear" w:color="auto" w:fill="FFFFFF"/>
              </w:rPr>
              <w:t> </w:t>
            </w:r>
            <w:r w:rsidRPr="003F6C88">
              <w:rPr>
                <w:rFonts w:ascii="Arial" w:hAnsi="Arial" w:cs="Arial"/>
                <w:color w:val="000000"/>
                <w:sz w:val="20"/>
                <w:szCs w:val="20"/>
                <w:shd w:val="clear" w:color="auto" w:fill="FFFFFF"/>
              </w:rPr>
              <w:t>(Accessed: 15th July 2020).</w:t>
            </w:r>
          </w:p>
          <w:p w14:paraId="789FC7B8" w14:textId="77777777" w:rsidR="00B13B21" w:rsidRPr="003F6C88" w:rsidRDefault="00B13B21" w:rsidP="00EC49C4">
            <w:pPr>
              <w:rPr>
                <w:sz w:val="20"/>
                <w:szCs w:val="20"/>
              </w:rPr>
            </w:pPr>
          </w:p>
          <w:p w14:paraId="10F1EE72" w14:textId="24BDDC79" w:rsidR="006512B9" w:rsidRPr="003F6C88" w:rsidRDefault="006512B9" w:rsidP="00DA7348">
            <w:pPr>
              <w:rPr>
                <w:rFonts w:ascii="Arial" w:hAnsi="Arial" w:cs="Arial"/>
                <w:color w:val="000000"/>
                <w:sz w:val="20"/>
                <w:szCs w:val="20"/>
                <w:shd w:val="clear" w:color="auto" w:fill="FFFFFF"/>
              </w:rPr>
            </w:pPr>
            <w:r w:rsidRPr="003F6C88">
              <w:rPr>
                <w:rFonts w:ascii="Arial" w:hAnsi="Arial" w:cs="Arial"/>
                <w:color w:val="000000"/>
                <w:sz w:val="20"/>
                <w:szCs w:val="20"/>
                <w:shd w:val="clear" w:color="auto" w:fill="FFFFFF"/>
              </w:rPr>
              <w:t>Schmitz, Mike. (2016)</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rPr>
              <w:t>https://www.conovercompany.com/how-to-understand-and-master-teamwork-in-6-steps/,</w:t>
            </w:r>
            <w:r w:rsidRPr="003F6C88">
              <w:rPr>
                <w:rStyle w:val="apple-converted-space"/>
                <w:rFonts w:ascii="Arial" w:hAnsi="Arial" w:cs="Arial"/>
                <w:i/>
                <w:iCs/>
                <w:color w:val="000000"/>
                <w:sz w:val="20"/>
                <w:szCs w:val="20"/>
              </w:rPr>
              <w:t> </w:t>
            </w:r>
            <w:r w:rsidRPr="003F6C88">
              <w:rPr>
                <w:rFonts w:ascii="Arial" w:hAnsi="Arial" w:cs="Arial"/>
                <w:color w:val="000000"/>
                <w:sz w:val="20"/>
                <w:szCs w:val="20"/>
                <w:shd w:val="clear" w:color="auto" w:fill="FFFFFF"/>
              </w:rPr>
              <w:t>Available at:</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u w:val="single"/>
              </w:rPr>
              <w:t>https://www.conovercompany.com/how-to-understand-and-master-teamwork-in-6-steps/</w:t>
            </w:r>
            <w:r w:rsidRPr="003F6C88">
              <w:rPr>
                <w:rStyle w:val="apple-converted-space"/>
                <w:rFonts w:ascii="Arial" w:hAnsi="Arial" w:cs="Arial"/>
                <w:color w:val="000000"/>
                <w:sz w:val="20"/>
                <w:szCs w:val="20"/>
                <w:shd w:val="clear" w:color="auto" w:fill="FFFFFF"/>
              </w:rPr>
              <w:t> </w:t>
            </w:r>
            <w:r w:rsidRPr="003F6C88">
              <w:rPr>
                <w:rFonts w:ascii="Arial" w:hAnsi="Arial" w:cs="Arial"/>
                <w:color w:val="000000"/>
                <w:sz w:val="20"/>
                <w:szCs w:val="20"/>
                <w:shd w:val="clear" w:color="auto" w:fill="FFFFFF"/>
              </w:rPr>
              <w:t>(Accessed: 17th July 2020).</w:t>
            </w:r>
          </w:p>
          <w:p w14:paraId="22BFE6E6" w14:textId="77777777" w:rsidR="00B13B21" w:rsidRPr="003F6C88" w:rsidRDefault="00B13B21" w:rsidP="00DA7348">
            <w:pPr>
              <w:rPr>
                <w:rFonts w:ascii="Arial" w:hAnsi="Arial" w:cs="Arial"/>
                <w:color w:val="000000"/>
                <w:sz w:val="20"/>
                <w:szCs w:val="20"/>
                <w:shd w:val="clear" w:color="auto" w:fill="FFFFFF"/>
              </w:rPr>
            </w:pPr>
          </w:p>
          <w:p w14:paraId="2C55505A" w14:textId="3709D056" w:rsidR="006512B9" w:rsidRPr="003F6C88" w:rsidRDefault="006512B9" w:rsidP="00C03E07">
            <w:pPr>
              <w:rPr>
                <w:rFonts w:ascii="Arial" w:hAnsi="Arial" w:cs="Arial"/>
                <w:sz w:val="20"/>
                <w:szCs w:val="20"/>
              </w:rPr>
            </w:pPr>
            <w:r w:rsidRPr="003F6C88">
              <w:rPr>
                <w:rFonts w:ascii="Arial" w:hAnsi="Arial" w:cs="Arial"/>
                <w:sz w:val="20"/>
                <w:szCs w:val="20"/>
              </w:rPr>
              <w:t>The Coaching &amp; Mentoring Network (2013)</w:t>
            </w:r>
            <w:r w:rsidRPr="003F6C88">
              <w:rPr>
                <w:rStyle w:val="apple-converted-space"/>
                <w:rFonts w:ascii="Arial" w:hAnsi="Arial" w:cs="Arial"/>
                <w:sz w:val="20"/>
                <w:szCs w:val="20"/>
              </w:rPr>
              <w:t> </w:t>
            </w:r>
            <w:r w:rsidRPr="003F6C88">
              <w:rPr>
                <w:rFonts w:ascii="Arial" w:hAnsi="Arial" w:cs="Arial"/>
                <w:i/>
                <w:iCs/>
                <w:sz w:val="20"/>
                <w:szCs w:val="20"/>
              </w:rPr>
              <w:t>The coaching and mentoring network,</w:t>
            </w:r>
            <w:r w:rsidRPr="003F6C88">
              <w:rPr>
                <w:rStyle w:val="apple-converted-space"/>
                <w:rFonts w:ascii="Arial" w:hAnsi="Arial" w:cs="Arial"/>
                <w:i/>
                <w:iCs/>
                <w:sz w:val="20"/>
                <w:szCs w:val="20"/>
              </w:rPr>
              <w:t> </w:t>
            </w:r>
            <w:r w:rsidRPr="003F6C88">
              <w:rPr>
                <w:rFonts w:ascii="Arial" w:hAnsi="Arial" w:cs="Arial"/>
                <w:sz w:val="20"/>
                <w:szCs w:val="20"/>
              </w:rPr>
              <w:t>Available at:</w:t>
            </w:r>
            <w:r w:rsidRPr="003F6C88">
              <w:rPr>
                <w:rStyle w:val="apple-converted-space"/>
                <w:rFonts w:ascii="Arial" w:hAnsi="Arial" w:cs="Arial"/>
                <w:sz w:val="20"/>
                <w:szCs w:val="20"/>
              </w:rPr>
              <w:t> </w:t>
            </w:r>
            <w:r w:rsidRPr="003F6C88">
              <w:rPr>
                <w:rFonts w:ascii="Arial" w:hAnsi="Arial" w:cs="Arial"/>
                <w:i/>
                <w:iCs/>
                <w:sz w:val="20"/>
                <w:szCs w:val="20"/>
                <w:u w:val="single"/>
              </w:rPr>
              <w:t>http://www.coachingnetwork.org.uk/information-portal/Articles/ViewArticle.asp?artId=54</w:t>
            </w:r>
            <w:r w:rsidRPr="003F6C88">
              <w:rPr>
                <w:rStyle w:val="apple-converted-space"/>
                <w:rFonts w:ascii="Arial" w:hAnsi="Arial" w:cs="Arial"/>
                <w:sz w:val="20"/>
                <w:szCs w:val="20"/>
              </w:rPr>
              <w:t> </w:t>
            </w:r>
            <w:r w:rsidRPr="003F6C88">
              <w:rPr>
                <w:rFonts w:ascii="Arial" w:hAnsi="Arial" w:cs="Arial"/>
                <w:sz w:val="20"/>
                <w:szCs w:val="20"/>
              </w:rPr>
              <w:t>(Accessed: 13th July 2020).</w:t>
            </w:r>
          </w:p>
          <w:p w14:paraId="0E8A315C" w14:textId="77777777" w:rsidR="00B13B21" w:rsidRPr="003F6C88" w:rsidRDefault="00B13B21" w:rsidP="00C03E07">
            <w:pPr>
              <w:rPr>
                <w:rFonts w:ascii="Arial" w:hAnsi="Arial" w:cs="Arial"/>
                <w:sz w:val="20"/>
                <w:szCs w:val="20"/>
              </w:rPr>
            </w:pPr>
          </w:p>
          <w:p w14:paraId="2C5B5BC7" w14:textId="68A49E53" w:rsidR="00901A0E" w:rsidRPr="003F6C88" w:rsidRDefault="00901A0E" w:rsidP="00305FF0">
            <w:pPr>
              <w:rPr>
                <w:color w:val="000000"/>
                <w:sz w:val="20"/>
                <w:szCs w:val="20"/>
                <w:shd w:val="clear" w:color="auto" w:fill="FFFFFF"/>
              </w:rPr>
            </w:pPr>
            <w:r w:rsidRPr="003F6C88">
              <w:rPr>
                <w:rFonts w:ascii="Arial" w:hAnsi="Arial" w:cs="Arial"/>
                <w:color w:val="000000"/>
                <w:sz w:val="20"/>
                <w:szCs w:val="20"/>
                <w:shd w:val="clear" w:color="auto" w:fill="FFFFFF"/>
              </w:rPr>
              <w:t xml:space="preserve">Turner, </w:t>
            </w:r>
            <w:r w:rsidR="00305FF0" w:rsidRPr="003F6C88">
              <w:rPr>
                <w:rFonts w:ascii="Arial" w:hAnsi="Arial" w:cs="Arial"/>
                <w:color w:val="000000"/>
                <w:sz w:val="20"/>
                <w:szCs w:val="20"/>
                <w:shd w:val="clear" w:color="auto" w:fill="FFFFFF"/>
              </w:rPr>
              <w:t>A.,</w:t>
            </w:r>
            <w:r w:rsidRPr="003F6C88">
              <w:rPr>
                <w:rFonts w:ascii="Arial" w:hAnsi="Arial" w:cs="Arial"/>
                <w:color w:val="000000"/>
                <w:sz w:val="20"/>
                <w:szCs w:val="20"/>
                <w:shd w:val="clear" w:color="auto" w:fill="FFFFFF"/>
              </w:rPr>
              <w:t xml:space="preserve"> Comfort, P. (2019)</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rPr>
              <w:t>Advanced Strength and Conditioning,</w:t>
            </w:r>
            <w:r w:rsidRPr="003F6C88">
              <w:rPr>
                <w:rStyle w:val="apple-converted-space"/>
                <w:rFonts w:ascii="Arial" w:hAnsi="Arial" w:cs="Arial"/>
                <w:i/>
                <w:iCs/>
                <w:color w:val="000000"/>
                <w:sz w:val="20"/>
                <w:szCs w:val="20"/>
              </w:rPr>
              <w:t> </w:t>
            </w:r>
            <w:r w:rsidRPr="003F6C88">
              <w:rPr>
                <w:rFonts w:ascii="Arial" w:hAnsi="Arial" w:cs="Arial"/>
                <w:color w:val="000000"/>
                <w:sz w:val="20"/>
                <w:szCs w:val="20"/>
                <w:shd w:val="clear" w:color="auto" w:fill="FFFFFF"/>
              </w:rPr>
              <w:t>Available at:</w:t>
            </w:r>
            <w:r w:rsidRPr="003F6C88">
              <w:rPr>
                <w:rStyle w:val="apple-converted-space"/>
                <w:rFonts w:ascii="Arial" w:hAnsi="Arial" w:cs="Arial"/>
                <w:color w:val="000000"/>
                <w:sz w:val="20"/>
                <w:szCs w:val="20"/>
                <w:shd w:val="clear" w:color="auto" w:fill="FFFFFF"/>
              </w:rPr>
              <w:t> </w:t>
            </w:r>
            <w:r w:rsidRPr="003F6C88">
              <w:rPr>
                <w:rFonts w:ascii="Arial" w:hAnsi="Arial" w:cs="Arial"/>
                <w:i/>
                <w:iCs/>
                <w:color w:val="000000"/>
                <w:sz w:val="20"/>
                <w:szCs w:val="20"/>
                <w:u w:val="single"/>
              </w:rPr>
              <w:t>https://www.academia.edu/41727090/Advanced_Strength_and_Conditioning</w:t>
            </w:r>
            <w:r w:rsidRPr="003F6C88">
              <w:rPr>
                <w:rFonts w:ascii="Arial" w:hAnsi="Arial" w:cs="Arial"/>
                <w:color w:val="000000"/>
                <w:sz w:val="20"/>
                <w:szCs w:val="20"/>
                <w:shd w:val="clear" w:color="auto" w:fill="FFFFFF"/>
              </w:rPr>
              <w:t>(Accessed: 18th July 2020).</w:t>
            </w:r>
          </w:p>
          <w:p w14:paraId="55FEAA8E" w14:textId="77777777" w:rsidR="00305FF0" w:rsidRPr="003F6C88" w:rsidRDefault="00305FF0" w:rsidP="00305FF0">
            <w:pPr>
              <w:rPr>
                <w:sz w:val="20"/>
                <w:szCs w:val="20"/>
              </w:rPr>
            </w:pPr>
          </w:p>
          <w:p w14:paraId="5FF8445E" w14:textId="6401991A" w:rsidR="006512B9" w:rsidRPr="003F6C88" w:rsidRDefault="006512B9" w:rsidP="008B6A35">
            <w:pPr>
              <w:spacing w:line="360" w:lineRule="auto"/>
              <w:jc w:val="both"/>
              <w:rPr>
                <w:rFonts w:ascii="Arial" w:hAnsi="Arial" w:cs="Arial"/>
                <w:sz w:val="20"/>
                <w:szCs w:val="20"/>
              </w:rPr>
            </w:pPr>
            <w:r w:rsidRPr="003F6C88">
              <w:rPr>
                <w:rFonts w:ascii="Arial" w:hAnsi="Arial" w:cs="Arial"/>
                <w:sz w:val="20"/>
                <w:szCs w:val="20"/>
              </w:rPr>
              <w:t>University of Reading (2020)</w:t>
            </w:r>
            <w:r w:rsidRPr="003F6C88">
              <w:rPr>
                <w:rStyle w:val="apple-converted-space"/>
                <w:rFonts w:ascii="Arial" w:eastAsiaTheme="majorEastAsia" w:hAnsi="Arial" w:cs="Arial"/>
                <w:sz w:val="20"/>
                <w:szCs w:val="20"/>
              </w:rPr>
              <w:t> </w:t>
            </w:r>
            <w:r w:rsidRPr="003F6C88">
              <w:rPr>
                <w:rFonts w:ascii="Arial" w:hAnsi="Arial" w:cs="Arial"/>
                <w:sz w:val="20"/>
                <w:szCs w:val="20"/>
              </w:rPr>
              <w:t>Mentoring: definitions and principles,</w:t>
            </w:r>
            <w:r w:rsidRPr="003F6C88">
              <w:rPr>
                <w:rStyle w:val="apple-converted-space"/>
                <w:rFonts w:ascii="Arial" w:eastAsiaTheme="majorEastAsia" w:hAnsi="Arial" w:cs="Arial"/>
                <w:i/>
                <w:iCs/>
                <w:sz w:val="20"/>
                <w:szCs w:val="20"/>
              </w:rPr>
              <w:t> </w:t>
            </w:r>
            <w:r w:rsidRPr="003F6C88">
              <w:rPr>
                <w:rFonts w:ascii="Arial" w:hAnsi="Arial" w:cs="Arial"/>
                <w:sz w:val="20"/>
                <w:szCs w:val="20"/>
              </w:rPr>
              <w:t>Available at:</w:t>
            </w:r>
            <w:r w:rsidRPr="003F6C88">
              <w:rPr>
                <w:rStyle w:val="apple-converted-space"/>
                <w:rFonts w:ascii="Arial" w:eastAsiaTheme="majorEastAsia" w:hAnsi="Arial" w:cs="Arial"/>
                <w:sz w:val="20"/>
                <w:szCs w:val="20"/>
              </w:rPr>
              <w:t> </w:t>
            </w:r>
            <w:r w:rsidRPr="003F6C88">
              <w:rPr>
                <w:rFonts w:ascii="Arial" w:hAnsi="Arial" w:cs="Arial"/>
                <w:sz w:val="20"/>
                <w:szCs w:val="20"/>
                <w:u w:val="single"/>
              </w:rPr>
              <w:t>https://www.reading.ac.uk/engageinmentoring/what-is-mentoring/eim-definitions.aspx</w:t>
            </w:r>
            <w:r w:rsidRPr="003F6C88">
              <w:rPr>
                <w:rFonts w:ascii="Arial" w:hAnsi="Arial" w:cs="Arial"/>
                <w:sz w:val="20"/>
                <w:szCs w:val="20"/>
              </w:rPr>
              <w:t>(Accessed: 14t July 2020).</w:t>
            </w:r>
          </w:p>
          <w:p w14:paraId="77EBB3A9" w14:textId="77777777" w:rsidR="00015EAE" w:rsidRPr="003F6C88" w:rsidRDefault="00015EAE" w:rsidP="00015EAE">
            <w:pPr>
              <w:spacing w:after="200" w:line="276" w:lineRule="auto"/>
              <w:rPr>
                <w:rFonts w:ascii="Arial" w:hAnsi="Arial" w:cs="Arial"/>
                <w:sz w:val="20"/>
                <w:szCs w:val="20"/>
              </w:rPr>
            </w:pPr>
          </w:p>
          <w:p w14:paraId="3C916352" w14:textId="77777777" w:rsidR="000E1EFD" w:rsidRDefault="000E1EFD" w:rsidP="000E1EFD">
            <w:pPr>
              <w:pStyle w:val="ListParagraph"/>
              <w:spacing w:after="200" w:line="276" w:lineRule="auto"/>
              <w:rPr>
                <w:rFonts w:ascii="Arial" w:hAnsi="Arial" w:cs="Arial"/>
                <w:sz w:val="22"/>
                <w:szCs w:val="22"/>
              </w:rPr>
            </w:pPr>
          </w:p>
          <w:p w14:paraId="309C1C94" w14:textId="77777777" w:rsidR="000E1EFD" w:rsidRDefault="000E1EFD" w:rsidP="000E1EFD">
            <w:pPr>
              <w:pStyle w:val="ListParagraph"/>
              <w:numPr>
                <w:ilvl w:val="0"/>
                <w:numId w:val="4"/>
              </w:numPr>
              <w:spacing w:after="200" w:line="276" w:lineRule="auto"/>
              <w:rPr>
                <w:rFonts w:ascii="Arial" w:hAnsi="Arial" w:cs="Arial"/>
                <w:sz w:val="22"/>
                <w:szCs w:val="22"/>
              </w:rPr>
            </w:pPr>
            <w:r>
              <w:rPr>
                <w:rFonts w:ascii="Arial" w:hAnsi="Arial" w:cs="Arial"/>
                <w:sz w:val="22"/>
                <w:szCs w:val="22"/>
              </w:rPr>
              <w:t>.</w:t>
            </w:r>
          </w:p>
          <w:p w14:paraId="700120CC" w14:textId="77777777" w:rsidR="008A3E1A" w:rsidRPr="008A3E1A" w:rsidRDefault="008A3E1A" w:rsidP="008A3E1A">
            <w:pPr>
              <w:pStyle w:val="ListParagraph"/>
              <w:rPr>
                <w:rFonts w:ascii="Arial" w:hAnsi="Arial" w:cs="Arial"/>
                <w:sz w:val="22"/>
                <w:szCs w:val="22"/>
              </w:rPr>
            </w:pPr>
          </w:p>
          <w:p w14:paraId="76541370" w14:textId="77777777" w:rsidR="008A3E1A" w:rsidRDefault="008A3E1A" w:rsidP="000E1EFD">
            <w:pPr>
              <w:pStyle w:val="ListParagraph"/>
              <w:numPr>
                <w:ilvl w:val="0"/>
                <w:numId w:val="4"/>
              </w:numPr>
              <w:spacing w:after="200" w:line="276" w:lineRule="auto"/>
              <w:rPr>
                <w:rFonts w:ascii="Arial" w:hAnsi="Arial" w:cs="Arial"/>
                <w:sz w:val="22"/>
                <w:szCs w:val="22"/>
              </w:rPr>
            </w:pPr>
            <w:r>
              <w:rPr>
                <w:rFonts w:ascii="Arial" w:hAnsi="Arial" w:cs="Arial"/>
                <w:sz w:val="22"/>
                <w:szCs w:val="22"/>
              </w:rPr>
              <w:lastRenderedPageBreak/>
              <w:t>.</w:t>
            </w:r>
          </w:p>
          <w:p w14:paraId="127AAE18" w14:textId="77777777" w:rsidR="008A3E1A" w:rsidRPr="008A3E1A" w:rsidRDefault="008A3E1A" w:rsidP="008A3E1A">
            <w:pPr>
              <w:pStyle w:val="ListParagraph"/>
              <w:rPr>
                <w:rFonts w:ascii="Arial" w:hAnsi="Arial" w:cs="Arial"/>
                <w:sz w:val="22"/>
                <w:szCs w:val="22"/>
              </w:rPr>
            </w:pPr>
          </w:p>
          <w:p w14:paraId="077592AF" w14:textId="77777777" w:rsidR="008A3E1A" w:rsidRDefault="008A3E1A" w:rsidP="000E1EFD">
            <w:pPr>
              <w:pStyle w:val="ListParagraph"/>
              <w:numPr>
                <w:ilvl w:val="0"/>
                <w:numId w:val="4"/>
              </w:numPr>
              <w:spacing w:after="200" w:line="276" w:lineRule="auto"/>
              <w:rPr>
                <w:rFonts w:ascii="Arial" w:hAnsi="Arial" w:cs="Arial"/>
                <w:sz w:val="22"/>
                <w:szCs w:val="22"/>
              </w:rPr>
            </w:pPr>
            <w:r>
              <w:rPr>
                <w:rFonts w:ascii="Arial" w:hAnsi="Arial" w:cs="Arial"/>
                <w:sz w:val="22"/>
                <w:szCs w:val="22"/>
              </w:rPr>
              <w:t>.</w:t>
            </w:r>
          </w:p>
          <w:p w14:paraId="4488ED62" w14:textId="77777777" w:rsidR="008A3E1A" w:rsidRPr="008A3E1A" w:rsidRDefault="008A3E1A" w:rsidP="008A3E1A">
            <w:pPr>
              <w:pStyle w:val="ListParagraph"/>
              <w:rPr>
                <w:rFonts w:ascii="Arial" w:hAnsi="Arial" w:cs="Arial"/>
                <w:sz w:val="22"/>
                <w:szCs w:val="22"/>
              </w:rPr>
            </w:pPr>
          </w:p>
          <w:p w14:paraId="5407B014" w14:textId="77777777" w:rsidR="008A3E1A" w:rsidRDefault="008A3E1A" w:rsidP="000E1EFD">
            <w:pPr>
              <w:pStyle w:val="ListParagraph"/>
              <w:numPr>
                <w:ilvl w:val="0"/>
                <w:numId w:val="4"/>
              </w:numPr>
              <w:spacing w:after="200" w:line="276" w:lineRule="auto"/>
              <w:rPr>
                <w:rFonts w:ascii="Arial" w:hAnsi="Arial" w:cs="Arial"/>
                <w:sz w:val="22"/>
                <w:szCs w:val="22"/>
              </w:rPr>
            </w:pPr>
            <w:r>
              <w:rPr>
                <w:rFonts w:ascii="Arial" w:hAnsi="Arial" w:cs="Arial"/>
                <w:sz w:val="22"/>
                <w:szCs w:val="22"/>
              </w:rPr>
              <w:t>.</w:t>
            </w:r>
          </w:p>
          <w:p w14:paraId="45FAC32F" w14:textId="77777777" w:rsidR="008A3E1A" w:rsidRPr="008A3E1A" w:rsidRDefault="008A3E1A" w:rsidP="008A3E1A">
            <w:pPr>
              <w:pStyle w:val="ListParagraph"/>
              <w:rPr>
                <w:rFonts w:ascii="Arial" w:hAnsi="Arial" w:cs="Arial"/>
                <w:sz w:val="22"/>
                <w:szCs w:val="22"/>
              </w:rPr>
            </w:pPr>
          </w:p>
          <w:p w14:paraId="401ECCB3" w14:textId="77777777" w:rsidR="008A3E1A" w:rsidRDefault="008A3E1A" w:rsidP="000E1EFD">
            <w:pPr>
              <w:pStyle w:val="ListParagraph"/>
              <w:numPr>
                <w:ilvl w:val="0"/>
                <w:numId w:val="4"/>
              </w:numPr>
              <w:spacing w:after="200" w:line="276" w:lineRule="auto"/>
              <w:rPr>
                <w:rFonts w:ascii="Arial" w:hAnsi="Arial" w:cs="Arial"/>
                <w:sz w:val="22"/>
                <w:szCs w:val="22"/>
              </w:rPr>
            </w:pPr>
            <w:r>
              <w:rPr>
                <w:rFonts w:ascii="Arial" w:hAnsi="Arial" w:cs="Arial"/>
                <w:sz w:val="22"/>
                <w:szCs w:val="22"/>
              </w:rPr>
              <w:t>.</w:t>
            </w:r>
          </w:p>
          <w:p w14:paraId="789FB4B5" w14:textId="77777777" w:rsidR="008A3E1A" w:rsidRPr="008A3E1A" w:rsidRDefault="008A3E1A" w:rsidP="008A3E1A">
            <w:pPr>
              <w:pStyle w:val="ListParagraph"/>
              <w:rPr>
                <w:rFonts w:ascii="Arial" w:hAnsi="Arial" w:cs="Arial"/>
                <w:sz w:val="22"/>
                <w:szCs w:val="22"/>
              </w:rPr>
            </w:pPr>
          </w:p>
          <w:p w14:paraId="21E4811C" w14:textId="77777777" w:rsidR="008A3E1A" w:rsidRDefault="008A3E1A" w:rsidP="000E1EFD">
            <w:pPr>
              <w:pStyle w:val="ListParagraph"/>
              <w:numPr>
                <w:ilvl w:val="0"/>
                <w:numId w:val="4"/>
              </w:numPr>
              <w:spacing w:after="200" w:line="276" w:lineRule="auto"/>
              <w:rPr>
                <w:rFonts w:ascii="Arial" w:hAnsi="Arial" w:cs="Arial"/>
                <w:sz w:val="22"/>
                <w:szCs w:val="22"/>
              </w:rPr>
            </w:pPr>
            <w:r>
              <w:rPr>
                <w:rFonts w:ascii="Arial" w:hAnsi="Arial" w:cs="Arial"/>
                <w:sz w:val="22"/>
                <w:szCs w:val="22"/>
              </w:rPr>
              <w:t>.</w:t>
            </w:r>
          </w:p>
          <w:p w14:paraId="5639E4AA" w14:textId="77777777" w:rsidR="008A3E1A" w:rsidRPr="008A3E1A" w:rsidRDefault="008A3E1A" w:rsidP="008A3E1A">
            <w:pPr>
              <w:pStyle w:val="ListParagraph"/>
              <w:rPr>
                <w:rFonts w:ascii="Arial" w:hAnsi="Arial" w:cs="Arial"/>
                <w:sz w:val="22"/>
                <w:szCs w:val="22"/>
              </w:rPr>
            </w:pPr>
          </w:p>
          <w:p w14:paraId="06063144" w14:textId="77777777" w:rsidR="008A3E1A" w:rsidRDefault="008A3E1A" w:rsidP="000E1EFD">
            <w:pPr>
              <w:pStyle w:val="ListParagraph"/>
              <w:numPr>
                <w:ilvl w:val="0"/>
                <w:numId w:val="4"/>
              </w:numPr>
              <w:spacing w:after="200" w:line="276" w:lineRule="auto"/>
              <w:rPr>
                <w:rFonts w:ascii="Arial" w:hAnsi="Arial" w:cs="Arial"/>
                <w:sz w:val="22"/>
                <w:szCs w:val="22"/>
              </w:rPr>
            </w:pPr>
            <w:r>
              <w:rPr>
                <w:rFonts w:ascii="Arial" w:hAnsi="Arial" w:cs="Arial"/>
                <w:sz w:val="22"/>
                <w:szCs w:val="22"/>
              </w:rPr>
              <w:t>.</w:t>
            </w:r>
          </w:p>
          <w:p w14:paraId="369CB992" w14:textId="77777777" w:rsidR="008A3E1A" w:rsidRPr="008A3E1A" w:rsidRDefault="008A3E1A" w:rsidP="008A3E1A">
            <w:pPr>
              <w:pStyle w:val="ListParagraph"/>
              <w:rPr>
                <w:rFonts w:ascii="Arial" w:hAnsi="Arial" w:cs="Arial"/>
                <w:sz w:val="22"/>
                <w:szCs w:val="22"/>
              </w:rPr>
            </w:pPr>
          </w:p>
          <w:p w14:paraId="3587F4E6" w14:textId="77777777" w:rsidR="008A3E1A" w:rsidRDefault="008A3E1A" w:rsidP="000E1EFD">
            <w:pPr>
              <w:pStyle w:val="ListParagraph"/>
              <w:numPr>
                <w:ilvl w:val="0"/>
                <w:numId w:val="4"/>
              </w:numPr>
              <w:spacing w:after="200" w:line="276" w:lineRule="auto"/>
              <w:rPr>
                <w:rFonts w:ascii="Arial" w:hAnsi="Arial" w:cs="Arial"/>
                <w:sz w:val="22"/>
                <w:szCs w:val="22"/>
              </w:rPr>
            </w:pPr>
            <w:r>
              <w:rPr>
                <w:rFonts w:ascii="Arial" w:hAnsi="Arial" w:cs="Arial"/>
                <w:sz w:val="22"/>
                <w:szCs w:val="22"/>
              </w:rPr>
              <w:t>.</w:t>
            </w:r>
          </w:p>
          <w:p w14:paraId="3BCAF3BF" w14:textId="77777777" w:rsidR="008A3E1A" w:rsidRPr="008A3E1A" w:rsidRDefault="008A3E1A" w:rsidP="008A3E1A">
            <w:pPr>
              <w:spacing w:after="200" w:line="276" w:lineRule="auto"/>
              <w:rPr>
                <w:rFonts w:ascii="Arial" w:hAnsi="Arial" w:cs="Arial"/>
                <w:sz w:val="22"/>
                <w:szCs w:val="22"/>
              </w:rPr>
            </w:pPr>
          </w:p>
        </w:tc>
      </w:tr>
    </w:tbl>
    <w:p w14:paraId="34A8B095" w14:textId="77777777" w:rsidR="008A3E1A" w:rsidRDefault="008A3E1A">
      <w:pPr>
        <w:spacing w:after="200" w:line="276" w:lineRule="auto"/>
        <w:rPr>
          <w:rFonts w:ascii="Arial" w:hAnsi="Arial" w:cs="Arial"/>
          <w:b/>
          <w:sz w:val="22"/>
          <w:szCs w:val="22"/>
        </w:rPr>
      </w:pPr>
      <w:r>
        <w:rPr>
          <w:rFonts w:ascii="Arial" w:hAnsi="Arial" w:cs="Arial"/>
          <w:b/>
          <w:sz w:val="22"/>
          <w:szCs w:val="22"/>
        </w:rPr>
        <w:lastRenderedPageBreak/>
        <w:br w:type="page"/>
      </w:r>
    </w:p>
    <w:p w14:paraId="468B0A30" w14:textId="77777777" w:rsidR="008A3E1A" w:rsidRDefault="008A3E1A" w:rsidP="0023752D">
      <w:pPr>
        <w:spacing w:after="200" w:line="276" w:lineRule="auto"/>
        <w:rPr>
          <w:rFonts w:ascii="Arial" w:hAnsi="Arial" w:cs="Arial"/>
          <w:b/>
          <w:sz w:val="22"/>
          <w:szCs w:val="22"/>
        </w:rPr>
      </w:pPr>
    </w:p>
    <w:p w14:paraId="5F12A6E8" w14:textId="77777777" w:rsidR="0023752D" w:rsidRDefault="001D0219" w:rsidP="0023752D">
      <w:pPr>
        <w:spacing w:after="200" w:line="276" w:lineRule="auto"/>
        <w:rPr>
          <w:rFonts w:ascii="Arial" w:hAnsi="Arial" w:cs="Arial"/>
          <w:b/>
          <w:sz w:val="22"/>
          <w:szCs w:val="22"/>
        </w:rPr>
      </w:pPr>
      <w:r>
        <w:rPr>
          <w:rFonts w:ascii="Arial" w:hAnsi="Arial" w:cs="Arial"/>
          <w:b/>
          <w:sz w:val="22"/>
          <w:szCs w:val="22"/>
        </w:rPr>
        <w:t>TASK B</w:t>
      </w:r>
      <w:r w:rsidRPr="005C37F0">
        <w:rPr>
          <w:rFonts w:ascii="Arial" w:hAnsi="Arial" w:cs="Arial"/>
          <w:b/>
          <w:sz w:val="22"/>
          <w:szCs w:val="22"/>
        </w:rPr>
        <w:t xml:space="preserve"> – (</w:t>
      </w:r>
      <w:r>
        <w:rPr>
          <w:rFonts w:ascii="Arial" w:hAnsi="Arial" w:cs="Arial"/>
          <w:b/>
          <w:sz w:val="22"/>
          <w:szCs w:val="22"/>
        </w:rPr>
        <w:t>YouTube Video – 10 x 1 m</w:t>
      </w:r>
      <w:r w:rsidR="00EF3774">
        <w:rPr>
          <w:rFonts w:ascii="Arial" w:hAnsi="Arial" w:cs="Arial"/>
          <w:b/>
          <w:sz w:val="22"/>
          <w:szCs w:val="22"/>
        </w:rPr>
        <w:t>in</w:t>
      </w:r>
      <w:r>
        <w:rPr>
          <w:rFonts w:ascii="Arial" w:hAnsi="Arial" w:cs="Arial"/>
          <w:b/>
          <w:sz w:val="22"/>
          <w:szCs w:val="22"/>
        </w:rPr>
        <w:t xml:space="preserve"> integrated video)</w:t>
      </w:r>
      <w:r w:rsidR="005F1B28">
        <w:rPr>
          <w:rFonts w:ascii="Arial" w:hAnsi="Arial" w:cs="Arial"/>
          <w:b/>
          <w:sz w:val="22"/>
          <w:szCs w:val="22"/>
        </w:rPr>
        <w:t xml:space="preserve"> </w:t>
      </w:r>
      <w:r w:rsidR="00EF3774" w:rsidRPr="00EF3774">
        <w:rPr>
          <w:rFonts w:ascii="Arial" w:hAnsi="Arial" w:cs="Arial"/>
          <w:b/>
          <w:sz w:val="16"/>
          <w:szCs w:val="22"/>
        </w:rPr>
        <w:t>(Experience, Roles, Improvements)</w:t>
      </w:r>
    </w:p>
    <w:p w14:paraId="6999F975" w14:textId="77777777" w:rsidR="000E1EFD" w:rsidRDefault="000E1EFD" w:rsidP="0023752D">
      <w:pPr>
        <w:spacing w:after="200" w:line="276" w:lineRule="auto"/>
        <w:rPr>
          <w:rFonts w:ascii="Arial" w:hAnsi="Arial" w:cs="Arial"/>
          <w:b/>
          <w:sz w:val="22"/>
          <w:szCs w:val="22"/>
        </w:rPr>
      </w:pPr>
      <w:r>
        <w:rPr>
          <w:rFonts w:ascii="Arial" w:hAnsi="Arial" w:cs="Arial"/>
          <w:b/>
          <w:sz w:val="22"/>
          <w:szCs w:val="22"/>
        </w:rPr>
        <w:t xml:space="preserve">NOTE – Make sure the link works correctly </w:t>
      </w:r>
    </w:p>
    <w:tbl>
      <w:tblPr>
        <w:tblStyle w:val="TableGrid"/>
        <w:tblW w:w="9511" w:type="dxa"/>
        <w:tblLook w:val="04A0" w:firstRow="1" w:lastRow="0" w:firstColumn="1" w:lastColumn="0" w:noHBand="0" w:noVBand="1"/>
      </w:tblPr>
      <w:tblGrid>
        <w:gridCol w:w="9526"/>
      </w:tblGrid>
      <w:tr w:rsidR="0023752D" w14:paraId="70B7E6FD" w14:textId="77777777" w:rsidTr="001053CA">
        <w:trPr>
          <w:trHeight w:val="11309"/>
        </w:trPr>
        <w:tc>
          <w:tcPr>
            <w:tcW w:w="9511" w:type="dxa"/>
          </w:tcPr>
          <w:p w14:paraId="5303DBEA" w14:textId="77777777" w:rsidR="0023752D" w:rsidRDefault="0023752D" w:rsidP="001053CA">
            <w:pPr>
              <w:spacing w:after="200" w:line="276" w:lineRule="auto"/>
              <w:rPr>
                <w:rFonts w:ascii="Arial" w:hAnsi="Arial" w:cs="Arial"/>
                <w:b/>
                <w:sz w:val="22"/>
                <w:szCs w:val="22"/>
              </w:rPr>
            </w:pPr>
          </w:p>
          <w:p w14:paraId="561874C0" w14:textId="77777777" w:rsidR="001D0219" w:rsidRDefault="001D0219" w:rsidP="001053CA">
            <w:pPr>
              <w:spacing w:after="200" w:line="276" w:lineRule="auto"/>
              <w:rPr>
                <w:rFonts w:ascii="Arial" w:hAnsi="Arial" w:cs="Arial"/>
                <w:b/>
                <w:sz w:val="22"/>
                <w:szCs w:val="22"/>
              </w:rPr>
            </w:pPr>
            <w:r>
              <w:rPr>
                <w:rFonts w:ascii="Arial" w:hAnsi="Arial" w:cs="Arial"/>
                <w:b/>
                <w:sz w:val="22"/>
                <w:szCs w:val="22"/>
              </w:rPr>
              <w:t xml:space="preserve">Website Link – </w:t>
            </w:r>
          </w:p>
          <w:p w14:paraId="0343D44D" w14:textId="77777777" w:rsidR="001D0219" w:rsidRDefault="001D0219" w:rsidP="001053CA">
            <w:pPr>
              <w:spacing w:after="200" w:line="276" w:lineRule="auto"/>
              <w:rPr>
                <w:rFonts w:ascii="Arial" w:hAnsi="Arial" w:cs="Arial"/>
                <w:b/>
                <w:sz w:val="22"/>
                <w:szCs w:val="22"/>
              </w:rPr>
            </w:pPr>
          </w:p>
          <w:p w14:paraId="5C344CB0" w14:textId="77777777" w:rsidR="001D0219" w:rsidRDefault="001D0219" w:rsidP="001053CA">
            <w:pPr>
              <w:spacing w:after="200" w:line="276" w:lineRule="auto"/>
              <w:rPr>
                <w:rFonts w:ascii="Arial" w:hAnsi="Arial" w:cs="Arial"/>
                <w:b/>
                <w:sz w:val="22"/>
                <w:szCs w:val="22"/>
              </w:rPr>
            </w:pPr>
            <w:r>
              <w:rPr>
                <w:rFonts w:ascii="Arial" w:hAnsi="Arial" w:cs="Arial"/>
                <w:b/>
                <w:sz w:val="22"/>
                <w:szCs w:val="22"/>
              </w:rPr>
              <w:t xml:space="preserve">Link Password – </w:t>
            </w:r>
          </w:p>
          <w:p w14:paraId="5D6ED70D" w14:textId="77777777" w:rsidR="001D0219" w:rsidRDefault="001D0219" w:rsidP="001053CA">
            <w:pPr>
              <w:spacing w:after="200" w:line="276" w:lineRule="auto"/>
              <w:rPr>
                <w:rFonts w:ascii="Arial" w:hAnsi="Arial" w:cs="Arial"/>
                <w:b/>
                <w:sz w:val="22"/>
                <w:szCs w:val="22"/>
              </w:rPr>
            </w:pPr>
          </w:p>
          <w:p w14:paraId="003CF9C6" w14:textId="77777777" w:rsidR="001D0219" w:rsidRDefault="001D0219" w:rsidP="001053CA">
            <w:pPr>
              <w:spacing w:after="200" w:line="276" w:lineRule="auto"/>
              <w:rPr>
                <w:rFonts w:ascii="Arial" w:hAnsi="Arial" w:cs="Arial"/>
                <w:b/>
                <w:sz w:val="22"/>
                <w:szCs w:val="22"/>
              </w:rPr>
            </w:pPr>
            <w:r>
              <w:rPr>
                <w:rFonts w:ascii="Arial" w:hAnsi="Arial" w:cs="Arial"/>
                <w:b/>
                <w:sz w:val="22"/>
                <w:szCs w:val="22"/>
              </w:rPr>
              <w:t xml:space="preserve">Video Duration – </w:t>
            </w:r>
          </w:p>
          <w:p w14:paraId="3E46D18F" w14:textId="77777777" w:rsidR="001D0219" w:rsidRDefault="001D0219" w:rsidP="001053CA">
            <w:pPr>
              <w:spacing w:after="200" w:line="276" w:lineRule="auto"/>
              <w:rPr>
                <w:rFonts w:ascii="Arial" w:hAnsi="Arial" w:cs="Arial"/>
                <w:b/>
                <w:sz w:val="22"/>
                <w:szCs w:val="22"/>
              </w:rPr>
            </w:pPr>
          </w:p>
          <w:p w14:paraId="3DE2305F" w14:textId="77777777" w:rsidR="001D0219" w:rsidRDefault="001D0219" w:rsidP="001053CA">
            <w:pPr>
              <w:spacing w:after="200" w:line="276" w:lineRule="auto"/>
              <w:rPr>
                <w:rFonts w:ascii="Arial" w:hAnsi="Arial" w:cs="Arial"/>
                <w:b/>
                <w:sz w:val="22"/>
                <w:szCs w:val="22"/>
              </w:rPr>
            </w:pPr>
            <w:r>
              <w:rPr>
                <w:rFonts w:ascii="Arial" w:hAnsi="Arial" w:cs="Arial"/>
                <w:b/>
                <w:sz w:val="22"/>
                <w:szCs w:val="22"/>
              </w:rPr>
              <w:t>Device used to create video –</w:t>
            </w:r>
          </w:p>
          <w:p w14:paraId="29667113" w14:textId="77777777" w:rsidR="001D0219" w:rsidRDefault="001D0219" w:rsidP="001053CA">
            <w:pPr>
              <w:spacing w:after="200" w:line="276" w:lineRule="auto"/>
              <w:rPr>
                <w:rFonts w:ascii="Arial" w:hAnsi="Arial" w:cs="Arial"/>
                <w:b/>
                <w:sz w:val="22"/>
                <w:szCs w:val="22"/>
              </w:rPr>
            </w:pPr>
          </w:p>
          <w:p w14:paraId="5A0CA118" w14:textId="77777777" w:rsidR="001D0219" w:rsidRDefault="001D0219" w:rsidP="001053CA">
            <w:pPr>
              <w:spacing w:after="200" w:line="276" w:lineRule="auto"/>
              <w:rPr>
                <w:rFonts w:ascii="Arial" w:hAnsi="Arial" w:cs="Arial"/>
                <w:b/>
                <w:sz w:val="22"/>
                <w:szCs w:val="22"/>
              </w:rPr>
            </w:pPr>
            <w:r>
              <w:rPr>
                <w:rFonts w:ascii="Arial" w:hAnsi="Arial" w:cs="Arial"/>
                <w:b/>
                <w:sz w:val="22"/>
                <w:szCs w:val="22"/>
              </w:rPr>
              <w:t>Software used to create video –</w:t>
            </w:r>
          </w:p>
          <w:p w14:paraId="318D0297" w14:textId="77777777" w:rsidR="001D0219" w:rsidRDefault="001D0219" w:rsidP="001053CA">
            <w:pPr>
              <w:spacing w:after="200" w:line="276" w:lineRule="auto"/>
              <w:rPr>
                <w:rFonts w:ascii="Arial" w:hAnsi="Arial" w:cs="Arial"/>
                <w:b/>
                <w:sz w:val="22"/>
                <w:szCs w:val="22"/>
              </w:rPr>
            </w:pPr>
          </w:p>
          <w:p w14:paraId="09A931C7" w14:textId="77777777" w:rsidR="001D0219" w:rsidRPr="001D0219" w:rsidRDefault="001D0219" w:rsidP="001053CA">
            <w:pPr>
              <w:spacing w:after="200" w:line="276" w:lineRule="auto"/>
              <w:rPr>
                <w:rFonts w:ascii="Arial" w:hAnsi="Arial" w:cs="Arial"/>
                <w:b/>
                <w:sz w:val="22"/>
                <w:szCs w:val="22"/>
                <w:u w:val="single"/>
              </w:rPr>
            </w:pPr>
            <w:r w:rsidRPr="001D0219">
              <w:rPr>
                <w:rFonts w:ascii="Arial" w:hAnsi="Arial" w:cs="Arial"/>
                <w:b/>
                <w:sz w:val="22"/>
                <w:szCs w:val="22"/>
                <w:u w:val="single"/>
              </w:rPr>
              <w:t xml:space="preserve">Production contributors </w:t>
            </w:r>
          </w:p>
          <w:tbl>
            <w:tblPr>
              <w:tblStyle w:val="TableGrid"/>
              <w:tblW w:w="9300" w:type="dxa"/>
              <w:tblLook w:val="04A0" w:firstRow="1" w:lastRow="0" w:firstColumn="1" w:lastColumn="0" w:noHBand="0" w:noVBand="1"/>
            </w:tblPr>
            <w:tblGrid>
              <w:gridCol w:w="3100"/>
              <w:gridCol w:w="3100"/>
              <w:gridCol w:w="3100"/>
            </w:tblGrid>
            <w:tr w:rsidR="001D0219" w14:paraId="346B22A1" w14:textId="77777777" w:rsidTr="008A3E1A">
              <w:trPr>
                <w:trHeight w:val="540"/>
              </w:trPr>
              <w:tc>
                <w:tcPr>
                  <w:tcW w:w="3100" w:type="dxa"/>
                </w:tcPr>
                <w:p w14:paraId="3AE74761" w14:textId="77777777" w:rsidR="001D0219" w:rsidRDefault="001D0219" w:rsidP="00D8400A">
                  <w:pPr>
                    <w:spacing w:after="200" w:line="276" w:lineRule="auto"/>
                    <w:jc w:val="center"/>
                    <w:rPr>
                      <w:rFonts w:ascii="Arial" w:hAnsi="Arial" w:cs="Arial"/>
                      <w:b/>
                      <w:sz w:val="22"/>
                      <w:szCs w:val="22"/>
                    </w:rPr>
                  </w:pPr>
                  <w:r>
                    <w:rPr>
                      <w:rFonts w:ascii="Arial" w:hAnsi="Arial" w:cs="Arial"/>
                      <w:b/>
                      <w:sz w:val="22"/>
                      <w:szCs w:val="22"/>
                    </w:rPr>
                    <w:t>Name</w:t>
                  </w:r>
                </w:p>
              </w:tc>
              <w:tc>
                <w:tcPr>
                  <w:tcW w:w="3100" w:type="dxa"/>
                </w:tcPr>
                <w:p w14:paraId="55AA34E5" w14:textId="77777777" w:rsidR="001D0219" w:rsidRDefault="001D0219" w:rsidP="00D8400A">
                  <w:pPr>
                    <w:spacing w:after="200" w:line="276" w:lineRule="auto"/>
                    <w:jc w:val="center"/>
                    <w:rPr>
                      <w:rFonts w:ascii="Arial" w:hAnsi="Arial" w:cs="Arial"/>
                      <w:b/>
                      <w:sz w:val="22"/>
                      <w:szCs w:val="22"/>
                    </w:rPr>
                  </w:pPr>
                  <w:r>
                    <w:rPr>
                      <w:rFonts w:ascii="Arial" w:hAnsi="Arial" w:cs="Arial"/>
                      <w:b/>
                      <w:sz w:val="22"/>
                      <w:szCs w:val="22"/>
                    </w:rPr>
                    <w:t>Position</w:t>
                  </w:r>
                </w:p>
              </w:tc>
              <w:tc>
                <w:tcPr>
                  <w:tcW w:w="3100" w:type="dxa"/>
                </w:tcPr>
                <w:p w14:paraId="7DBC1B2A" w14:textId="77777777" w:rsidR="001D0219" w:rsidRDefault="001D0219" w:rsidP="00D8400A">
                  <w:pPr>
                    <w:spacing w:after="200" w:line="276" w:lineRule="auto"/>
                    <w:jc w:val="center"/>
                    <w:rPr>
                      <w:rFonts w:ascii="Arial" w:hAnsi="Arial" w:cs="Arial"/>
                      <w:b/>
                      <w:sz w:val="22"/>
                      <w:szCs w:val="22"/>
                    </w:rPr>
                  </w:pPr>
                  <w:r>
                    <w:rPr>
                      <w:rFonts w:ascii="Arial" w:hAnsi="Arial" w:cs="Arial"/>
                      <w:b/>
                      <w:sz w:val="22"/>
                      <w:szCs w:val="22"/>
                    </w:rPr>
                    <w:t>Organisation</w:t>
                  </w:r>
                </w:p>
              </w:tc>
            </w:tr>
            <w:tr w:rsidR="001D0219" w14:paraId="6FA61640" w14:textId="77777777" w:rsidTr="008A3E1A">
              <w:trPr>
                <w:trHeight w:val="557"/>
              </w:trPr>
              <w:tc>
                <w:tcPr>
                  <w:tcW w:w="3100" w:type="dxa"/>
                </w:tcPr>
                <w:p w14:paraId="0D1C4472" w14:textId="77777777" w:rsidR="001D0219" w:rsidRDefault="001D0219" w:rsidP="001053CA">
                  <w:pPr>
                    <w:spacing w:after="200" w:line="276" w:lineRule="auto"/>
                    <w:rPr>
                      <w:rFonts w:ascii="Arial" w:hAnsi="Arial" w:cs="Arial"/>
                      <w:b/>
                      <w:sz w:val="22"/>
                      <w:szCs w:val="22"/>
                    </w:rPr>
                  </w:pPr>
                </w:p>
              </w:tc>
              <w:tc>
                <w:tcPr>
                  <w:tcW w:w="3100" w:type="dxa"/>
                </w:tcPr>
                <w:p w14:paraId="107A879C" w14:textId="77777777" w:rsidR="001D0219" w:rsidRDefault="001D0219" w:rsidP="001053CA">
                  <w:pPr>
                    <w:spacing w:after="200" w:line="276" w:lineRule="auto"/>
                    <w:rPr>
                      <w:rFonts w:ascii="Arial" w:hAnsi="Arial" w:cs="Arial"/>
                      <w:b/>
                      <w:sz w:val="22"/>
                      <w:szCs w:val="22"/>
                    </w:rPr>
                  </w:pPr>
                </w:p>
              </w:tc>
              <w:tc>
                <w:tcPr>
                  <w:tcW w:w="3100" w:type="dxa"/>
                </w:tcPr>
                <w:p w14:paraId="47B11602" w14:textId="77777777" w:rsidR="001D0219" w:rsidRDefault="001D0219" w:rsidP="001053CA">
                  <w:pPr>
                    <w:spacing w:after="200" w:line="276" w:lineRule="auto"/>
                    <w:rPr>
                      <w:rFonts w:ascii="Arial" w:hAnsi="Arial" w:cs="Arial"/>
                      <w:b/>
                      <w:sz w:val="22"/>
                      <w:szCs w:val="22"/>
                    </w:rPr>
                  </w:pPr>
                </w:p>
              </w:tc>
            </w:tr>
            <w:tr w:rsidR="001D0219" w14:paraId="0E943AA4" w14:textId="77777777" w:rsidTr="008A3E1A">
              <w:trPr>
                <w:trHeight w:val="540"/>
              </w:trPr>
              <w:tc>
                <w:tcPr>
                  <w:tcW w:w="3100" w:type="dxa"/>
                </w:tcPr>
                <w:p w14:paraId="51B0990C" w14:textId="77777777" w:rsidR="001D0219" w:rsidRDefault="001D0219" w:rsidP="001053CA">
                  <w:pPr>
                    <w:spacing w:after="200" w:line="276" w:lineRule="auto"/>
                    <w:rPr>
                      <w:rFonts w:ascii="Arial" w:hAnsi="Arial" w:cs="Arial"/>
                      <w:b/>
                      <w:sz w:val="22"/>
                      <w:szCs w:val="22"/>
                    </w:rPr>
                  </w:pPr>
                </w:p>
              </w:tc>
              <w:tc>
                <w:tcPr>
                  <w:tcW w:w="3100" w:type="dxa"/>
                </w:tcPr>
                <w:p w14:paraId="7EEC4EAD" w14:textId="77777777" w:rsidR="001D0219" w:rsidRDefault="001D0219" w:rsidP="001053CA">
                  <w:pPr>
                    <w:spacing w:after="200" w:line="276" w:lineRule="auto"/>
                    <w:rPr>
                      <w:rFonts w:ascii="Arial" w:hAnsi="Arial" w:cs="Arial"/>
                      <w:b/>
                      <w:sz w:val="22"/>
                      <w:szCs w:val="22"/>
                    </w:rPr>
                  </w:pPr>
                </w:p>
              </w:tc>
              <w:tc>
                <w:tcPr>
                  <w:tcW w:w="3100" w:type="dxa"/>
                </w:tcPr>
                <w:p w14:paraId="4A934393" w14:textId="77777777" w:rsidR="001D0219" w:rsidRDefault="001D0219" w:rsidP="001053CA">
                  <w:pPr>
                    <w:spacing w:after="200" w:line="276" w:lineRule="auto"/>
                    <w:rPr>
                      <w:rFonts w:ascii="Arial" w:hAnsi="Arial" w:cs="Arial"/>
                      <w:b/>
                      <w:sz w:val="22"/>
                      <w:szCs w:val="22"/>
                    </w:rPr>
                  </w:pPr>
                </w:p>
              </w:tc>
            </w:tr>
            <w:tr w:rsidR="001D0219" w14:paraId="74D2171F" w14:textId="77777777" w:rsidTr="008A3E1A">
              <w:trPr>
                <w:trHeight w:val="557"/>
              </w:trPr>
              <w:tc>
                <w:tcPr>
                  <w:tcW w:w="3100" w:type="dxa"/>
                </w:tcPr>
                <w:p w14:paraId="679A700E" w14:textId="77777777" w:rsidR="001D0219" w:rsidRDefault="001D0219" w:rsidP="001053CA">
                  <w:pPr>
                    <w:spacing w:after="200" w:line="276" w:lineRule="auto"/>
                    <w:rPr>
                      <w:rFonts w:ascii="Arial" w:hAnsi="Arial" w:cs="Arial"/>
                      <w:b/>
                      <w:sz w:val="22"/>
                      <w:szCs w:val="22"/>
                    </w:rPr>
                  </w:pPr>
                </w:p>
              </w:tc>
              <w:tc>
                <w:tcPr>
                  <w:tcW w:w="3100" w:type="dxa"/>
                </w:tcPr>
                <w:p w14:paraId="2AC9B80E" w14:textId="77777777" w:rsidR="001D0219" w:rsidRDefault="001D0219" w:rsidP="001053CA">
                  <w:pPr>
                    <w:spacing w:after="200" w:line="276" w:lineRule="auto"/>
                    <w:rPr>
                      <w:rFonts w:ascii="Arial" w:hAnsi="Arial" w:cs="Arial"/>
                      <w:b/>
                      <w:sz w:val="22"/>
                      <w:szCs w:val="22"/>
                    </w:rPr>
                  </w:pPr>
                </w:p>
              </w:tc>
              <w:tc>
                <w:tcPr>
                  <w:tcW w:w="3100" w:type="dxa"/>
                </w:tcPr>
                <w:p w14:paraId="17A6CB4D" w14:textId="77777777" w:rsidR="001D0219" w:rsidRDefault="001D0219" w:rsidP="001053CA">
                  <w:pPr>
                    <w:spacing w:after="200" w:line="276" w:lineRule="auto"/>
                    <w:rPr>
                      <w:rFonts w:ascii="Arial" w:hAnsi="Arial" w:cs="Arial"/>
                      <w:b/>
                      <w:sz w:val="22"/>
                      <w:szCs w:val="22"/>
                    </w:rPr>
                  </w:pPr>
                </w:p>
              </w:tc>
            </w:tr>
            <w:tr w:rsidR="001D0219" w14:paraId="206E00BB" w14:textId="77777777" w:rsidTr="008A3E1A">
              <w:trPr>
                <w:trHeight w:val="540"/>
              </w:trPr>
              <w:tc>
                <w:tcPr>
                  <w:tcW w:w="3100" w:type="dxa"/>
                </w:tcPr>
                <w:p w14:paraId="3ACDEB69" w14:textId="77777777" w:rsidR="001D0219" w:rsidRDefault="001D0219" w:rsidP="001053CA">
                  <w:pPr>
                    <w:spacing w:after="200" w:line="276" w:lineRule="auto"/>
                    <w:rPr>
                      <w:rFonts w:ascii="Arial" w:hAnsi="Arial" w:cs="Arial"/>
                      <w:b/>
                      <w:sz w:val="22"/>
                      <w:szCs w:val="22"/>
                    </w:rPr>
                  </w:pPr>
                </w:p>
              </w:tc>
              <w:tc>
                <w:tcPr>
                  <w:tcW w:w="3100" w:type="dxa"/>
                </w:tcPr>
                <w:p w14:paraId="08CCEB65" w14:textId="77777777" w:rsidR="001D0219" w:rsidRDefault="001D0219" w:rsidP="001053CA">
                  <w:pPr>
                    <w:spacing w:after="200" w:line="276" w:lineRule="auto"/>
                    <w:rPr>
                      <w:rFonts w:ascii="Arial" w:hAnsi="Arial" w:cs="Arial"/>
                      <w:b/>
                      <w:sz w:val="22"/>
                      <w:szCs w:val="22"/>
                    </w:rPr>
                  </w:pPr>
                </w:p>
              </w:tc>
              <w:tc>
                <w:tcPr>
                  <w:tcW w:w="3100" w:type="dxa"/>
                </w:tcPr>
                <w:p w14:paraId="386F49C6" w14:textId="77777777" w:rsidR="001D0219" w:rsidRDefault="001D0219" w:rsidP="001053CA">
                  <w:pPr>
                    <w:spacing w:after="200" w:line="276" w:lineRule="auto"/>
                    <w:rPr>
                      <w:rFonts w:ascii="Arial" w:hAnsi="Arial" w:cs="Arial"/>
                      <w:b/>
                      <w:sz w:val="22"/>
                      <w:szCs w:val="22"/>
                    </w:rPr>
                  </w:pPr>
                </w:p>
              </w:tc>
            </w:tr>
            <w:tr w:rsidR="001D0219" w14:paraId="1B6FA116" w14:textId="77777777" w:rsidTr="008A3E1A">
              <w:trPr>
                <w:trHeight w:val="540"/>
              </w:trPr>
              <w:tc>
                <w:tcPr>
                  <w:tcW w:w="3100" w:type="dxa"/>
                </w:tcPr>
                <w:p w14:paraId="371ECA92" w14:textId="77777777" w:rsidR="001D0219" w:rsidRDefault="001D0219" w:rsidP="001053CA">
                  <w:pPr>
                    <w:spacing w:after="200" w:line="276" w:lineRule="auto"/>
                    <w:rPr>
                      <w:rFonts w:ascii="Arial" w:hAnsi="Arial" w:cs="Arial"/>
                      <w:b/>
                      <w:sz w:val="22"/>
                      <w:szCs w:val="22"/>
                    </w:rPr>
                  </w:pPr>
                </w:p>
              </w:tc>
              <w:tc>
                <w:tcPr>
                  <w:tcW w:w="3100" w:type="dxa"/>
                </w:tcPr>
                <w:p w14:paraId="334E0534" w14:textId="77777777" w:rsidR="001D0219" w:rsidRDefault="001D0219" w:rsidP="001053CA">
                  <w:pPr>
                    <w:spacing w:after="200" w:line="276" w:lineRule="auto"/>
                    <w:rPr>
                      <w:rFonts w:ascii="Arial" w:hAnsi="Arial" w:cs="Arial"/>
                      <w:b/>
                      <w:sz w:val="22"/>
                      <w:szCs w:val="22"/>
                    </w:rPr>
                  </w:pPr>
                </w:p>
              </w:tc>
              <w:tc>
                <w:tcPr>
                  <w:tcW w:w="3100" w:type="dxa"/>
                </w:tcPr>
                <w:p w14:paraId="532A5E47" w14:textId="77777777" w:rsidR="001D0219" w:rsidRDefault="001D0219" w:rsidP="001053CA">
                  <w:pPr>
                    <w:spacing w:after="200" w:line="276" w:lineRule="auto"/>
                    <w:rPr>
                      <w:rFonts w:ascii="Arial" w:hAnsi="Arial" w:cs="Arial"/>
                      <w:b/>
                      <w:sz w:val="22"/>
                      <w:szCs w:val="22"/>
                    </w:rPr>
                  </w:pPr>
                </w:p>
              </w:tc>
            </w:tr>
            <w:tr w:rsidR="001D0219" w14:paraId="0532796A" w14:textId="77777777" w:rsidTr="008A3E1A">
              <w:trPr>
                <w:trHeight w:val="557"/>
              </w:trPr>
              <w:tc>
                <w:tcPr>
                  <w:tcW w:w="3100" w:type="dxa"/>
                </w:tcPr>
                <w:p w14:paraId="248393EC" w14:textId="77777777" w:rsidR="001D0219" w:rsidRDefault="001D0219" w:rsidP="001053CA">
                  <w:pPr>
                    <w:spacing w:after="200" w:line="276" w:lineRule="auto"/>
                    <w:rPr>
                      <w:rFonts w:ascii="Arial" w:hAnsi="Arial" w:cs="Arial"/>
                      <w:b/>
                      <w:sz w:val="22"/>
                      <w:szCs w:val="22"/>
                    </w:rPr>
                  </w:pPr>
                </w:p>
              </w:tc>
              <w:tc>
                <w:tcPr>
                  <w:tcW w:w="3100" w:type="dxa"/>
                </w:tcPr>
                <w:p w14:paraId="66CE90C9" w14:textId="77777777" w:rsidR="001D0219" w:rsidRDefault="001D0219" w:rsidP="001053CA">
                  <w:pPr>
                    <w:spacing w:after="200" w:line="276" w:lineRule="auto"/>
                    <w:rPr>
                      <w:rFonts w:ascii="Arial" w:hAnsi="Arial" w:cs="Arial"/>
                      <w:b/>
                      <w:sz w:val="22"/>
                      <w:szCs w:val="22"/>
                    </w:rPr>
                  </w:pPr>
                </w:p>
              </w:tc>
              <w:tc>
                <w:tcPr>
                  <w:tcW w:w="3100" w:type="dxa"/>
                </w:tcPr>
                <w:p w14:paraId="1D9556DF" w14:textId="77777777" w:rsidR="001D0219" w:rsidRDefault="001D0219" w:rsidP="001053CA">
                  <w:pPr>
                    <w:spacing w:after="200" w:line="276" w:lineRule="auto"/>
                    <w:rPr>
                      <w:rFonts w:ascii="Arial" w:hAnsi="Arial" w:cs="Arial"/>
                      <w:b/>
                      <w:sz w:val="22"/>
                      <w:szCs w:val="22"/>
                    </w:rPr>
                  </w:pPr>
                </w:p>
              </w:tc>
            </w:tr>
            <w:tr w:rsidR="001D0219" w14:paraId="264FB80E" w14:textId="77777777" w:rsidTr="008A3E1A">
              <w:trPr>
                <w:trHeight w:val="540"/>
              </w:trPr>
              <w:tc>
                <w:tcPr>
                  <w:tcW w:w="3100" w:type="dxa"/>
                </w:tcPr>
                <w:p w14:paraId="7C688729" w14:textId="77777777" w:rsidR="001D0219" w:rsidRDefault="001D0219" w:rsidP="001053CA">
                  <w:pPr>
                    <w:spacing w:after="200" w:line="276" w:lineRule="auto"/>
                    <w:rPr>
                      <w:rFonts w:ascii="Arial" w:hAnsi="Arial" w:cs="Arial"/>
                      <w:b/>
                      <w:sz w:val="22"/>
                      <w:szCs w:val="22"/>
                    </w:rPr>
                  </w:pPr>
                </w:p>
              </w:tc>
              <w:tc>
                <w:tcPr>
                  <w:tcW w:w="3100" w:type="dxa"/>
                </w:tcPr>
                <w:p w14:paraId="51161DD0" w14:textId="77777777" w:rsidR="001D0219" w:rsidRDefault="001D0219" w:rsidP="001053CA">
                  <w:pPr>
                    <w:spacing w:after="200" w:line="276" w:lineRule="auto"/>
                    <w:rPr>
                      <w:rFonts w:ascii="Arial" w:hAnsi="Arial" w:cs="Arial"/>
                      <w:b/>
                      <w:sz w:val="22"/>
                      <w:szCs w:val="22"/>
                    </w:rPr>
                  </w:pPr>
                </w:p>
              </w:tc>
              <w:tc>
                <w:tcPr>
                  <w:tcW w:w="3100" w:type="dxa"/>
                </w:tcPr>
                <w:p w14:paraId="5882A062" w14:textId="77777777" w:rsidR="001D0219" w:rsidRDefault="001D0219" w:rsidP="001053CA">
                  <w:pPr>
                    <w:spacing w:after="200" w:line="276" w:lineRule="auto"/>
                    <w:rPr>
                      <w:rFonts w:ascii="Arial" w:hAnsi="Arial" w:cs="Arial"/>
                      <w:b/>
                      <w:sz w:val="22"/>
                      <w:szCs w:val="22"/>
                    </w:rPr>
                  </w:pPr>
                </w:p>
              </w:tc>
            </w:tr>
            <w:tr w:rsidR="001D0219" w14:paraId="7FAE27E7" w14:textId="77777777" w:rsidTr="008A3E1A">
              <w:trPr>
                <w:trHeight w:val="557"/>
              </w:trPr>
              <w:tc>
                <w:tcPr>
                  <w:tcW w:w="3100" w:type="dxa"/>
                </w:tcPr>
                <w:p w14:paraId="5B54AC81" w14:textId="77777777" w:rsidR="001D0219" w:rsidRDefault="001D0219" w:rsidP="001053CA">
                  <w:pPr>
                    <w:spacing w:after="200" w:line="276" w:lineRule="auto"/>
                    <w:rPr>
                      <w:rFonts w:ascii="Arial" w:hAnsi="Arial" w:cs="Arial"/>
                      <w:b/>
                      <w:sz w:val="22"/>
                      <w:szCs w:val="22"/>
                    </w:rPr>
                  </w:pPr>
                </w:p>
              </w:tc>
              <w:tc>
                <w:tcPr>
                  <w:tcW w:w="3100" w:type="dxa"/>
                </w:tcPr>
                <w:p w14:paraId="5A6AAC46" w14:textId="77777777" w:rsidR="001D0219" w:rsidRDefault="001D0219" w:rsidP="001053CA">
                  <w:pPr>
                    <w:spacing w:after="200" w:line="276" w:lineRule="auto"/>
                    <w:rPr>
                      <w:rFonts w:ascii="Arial" w:hAnsi="Arial" w:cs="Arial"/>
                      <w:b/>
                      <w:sz w:val="22"/>
                      <w:szCs w:val="22"/>
                    </w:rPr>
                  </w:pPr>
                </w:p>
              </w:tc>
              <w:tc>
                <w:tcPr>
                  <w:tcW w:w="3100" w:type="dxa"/>
                </w:tcPr>
                <w:p w14:paraId="495FEA59" w14:textId="77777777" w:rsidR="001D0219" w:rsidRDefault="001D0219" w:rsidP="001053CA">
                  <w:pPr>
                    <w:spacing w:after="200" w:line="276" w:lineRule="auto"/>
                    <w:rPr>
                      <w:rFonts w:ascii="Arial" w:hAnsi="Arial" w:cs="Arial"/>
                      <w:b/>
                      <w:sz w:val="22"/>
                      <w:szCs w:val="22"/>
                    </w:rPr>
                  </w:pPr>
                </w:p>
              </w:tc>
            </w:tr>
            <w:tr w:rsidR="001D0219" w14:paraId="516E20F5" w14:textId="77777777" w:rsidTr="008A3E1A">
              <w:trPr>
                <w:trHeight w:val="540"/>
              </w:trPr>
              <w:tc>
                <w:tcPr>
                  <w:tcW w:w="3100" w:type="dxa"/>
                </w:tcPr>
                <w:p w14:paraId="573DC55F" w14:textId="77777777" w:rsidR="001D0219" w:rsidRDefault="001D0219" w:rsidP="001053CA">
                  <w:pPr>
                    <w:spacing w:after="200" w:line="276" w:lineRule="auto"/>
                    <w:rPr>
                      <w:rFonts w:ascii="Arial" w:hAnsi="Arial" w:cs="Arial"/>
                      <w:b/>
                      <w:sz w:val="22"/>
                      <w:szCs w:val="22"/>
                    </w:rPr>
                  </w:pPr>
                </w:p>
              </w:tc>
              <w:tc>
                <w:tcPr>
                  <w:tcW w:w="3100" w:type="dxa"/>
                </w:tcPr>
                <w:p w14:paraId="77C9C279" w14:textId="77777777" w:rsidR="001D0219" w:rsidRDefault="001D0219" w:rsidP="001053CA">
                  <w:pPr>
                    <w:spacing w:after="200" w:line="276" w:lineRule="auto"/>
                    <w:rPr>
                      <w:rFonts w:ascii="Arial" w:hAnsi="Arial" w:cs="Arial"/>
                      <w:b/>
                      <w:sz w:val="22"/>
                      <w:szCs w:val="22"/>
                    </w:rPr>
                  </w:pPr>
                </w:p>
              </w:tc>
              <w:tc>
                <w:tcPr>
                  <w:tcW w:w="3100" w:type="dxa"/>
                </w:tcPr>
                <w:p w14:paraId="12368A8E" w14:textId="77777777" w:rsidR="001D0219" w:rsidRDefault="001D0219" w:rsidP="001053CA">
                  <w:pPr>
                    <w:spacing w:after="200" w:line="276" w:lineRule="auto"/>
                    <w:rPr>
                      <w:rFonts w:ascii="Arial" w:hAnsi="Arial" w:cs="Arial"/>
                      <w:b/>
                      <w:sz w:val="22"/>
                      <w:szCs w:val="22"/>
                    </w:rPr>
                  </w:pPr>
                </w:p>
              </w:tc>
            </w:tr>
            <w:tr w:rsidR="001D0219" w14:paraId="6B9737F2" w14:textId="77777777" w:rsidTr="008A3E1A">
              <w:trPr>
                <w:trHeight w:val="554"/>
              </w:trPr>
              <w:tc>
                <w:tcPr>
                  <w:tcW w:w="3100" w:type="dxa"/>
                </w:tcPr>
                <w:p w14:paraId="08F339C3" w14:textId="77777777" w:rsidR="001D0219" w:rsidRDefault="001D0219" w:rsidP="001053CA">
                  <w:pPr>
                    <w:spacing w:after="200" w:line="276" w:lineRule="auto"/>
                    <w:rPr>
                      <w:rFonts w:ascii="Arial" w:hAnsi="Arial" w:cs="Arial"/>
                      <w:b/>
                      <w:sz w:val="22"/>
                      <w:szCs w:val="22"/>
                    </w:rPr>
                  </w:pPr>
                </w:p>
              </w:tc>
              <w:tc>
                <w:tcPr>
                  <w:tcW w:w="3100" w:type="dxa"/>
                </w:tcPr>
                <w:p w14:paraId="75FBB0BF" w14:textId="77777777" w:rsidR="001D0219" w:rsidRDefault="001D0219" w:rsidP="001053CA">
                  <w:pPr>
                    <w:spacing w:after="200" w:line="276" w:lineRule="auto"/>
                    <w:rPr>
                      <w:rFonts w:ascii="Arial" w:hAnsi="Arial" w:cs="Arial"/>
                      <w:b/>
                      <w:sz w:val="22"/>
                      <w:szCs w:val="22"/>
                    </w:rPr>
                  </w:pPr>
                </w:p>
              </w:tc>
              <w:tc>
                <w:tcPr>
                  <w:tcW w:w="3100" w:type="dxa"/>
                </w:tcPr>
                <w:p w14:paraId="53B89775" w14:textId="77777777" w:rsidR="001D0219" w:rsidRDefault="001D0219" w:rsidP="001053CA">
                  <w:pPr>
                    <w:spacing w:after="200" w:line="276" w:lineRule="auto"/>
                    <w:rPr>
                      <w:rFonts w:ascii="Arial" w:hAnsi="Arial" w:cs="Arial"/>
                      <w:b/>
                      <w:sz w:val="22"/>
                      <w:szCs w:val="22"/>
                    </w:rPr>
                  </w:pPr>
                </w:p>
              </w:tc>
            </w:tr>
          </w:tbl>
          <w:p w14:paraId="234A33F4" w14:textId="77777777" w:rsidR="001D0219" w:rsidRDefault="001D0219" w:rsidP="001053CA">
            <w:pPr>
              <w:spacing w:after="200" w:line="276" w:lineRule="auto"/>
              <w:rPr>
                <w:rFonts w:ascii="Arial" w:hAnsi="Arial" w:cs="Arial"/>
                <w:b/>
                <w:sz w:val="22"/>
                <w:szCs w:val="22"/>
              </w:rPr>
            </w:pPr>
          </w:p>
        </w:tc>
      </w:tr>
    </w:tbl>
    <w:p w14:paraId="5A255F76" w14:textId="77777777" w:rsidR="000E1EFD" w:rsidRDefault="000E1EFD" w:rsidP="005C37F0">
      <w:pPr>
        <w:jc w:val="both"/>
        <w:rPr>
          <w:rFonts w:ascii="Arial" w:hAnsi="Arial" w:cs="Arial"/>
          <w:b/>
          <w:sz w:val="22"/>
        </w:rPr>
      </w:pPr>
    </w:p>
    <w:p w14:paraId="66CC0CE7" w14:textId="77777777" w:rsidR="000E1EFD" w:rsidRDefault="000E1EFD" w:rsidP="005C37F0">
      <w:pPr>
        <w:jc w:val="both"/>
        <w:rPr>
          <w:rFonts w:ascii="Arial" w:hAnsi="Arial" w:cs="Arial"/>
          <w:b/>
          <w:sz w:val="22"/>
        </w:rPr>
      </w:pPr>
    </w:p>
    <w:p w14:paraId="3D17EE5B" w14:textId="77777777" w:rsidR="000E1EFD" w:rsidRDefault="000E1EFD" w:rsidP="000E1EFD">
      <w:pPr>
        <w:spacing w:after="200" w:line="276" w:lineRule="auto"/>
        <w:rPr>
          <w:rFonts w:ascii="Arial" w:hAnsi="Arial" w:cs="Arial"/>
          <w:b/>
          <w:sz w:val="22"/>
          <w:szCs w:val="22"/>
        </w:rPr>
      </w:pPr>
    </w:p>
    <w:p w14:paraId="5A1FFD3D" w14:textId="77777777" w:rsidR="000E1EFD" w:rsidRPr="00EF3774" w:rsidRDefault="000E1EFD" w:rsidP="000E1EFD">
      <w:pPr>
        <w:spacing w:after="200" w:line="276" w:lineRule="auto"/>
        <w:rPr>
          <w:rFonts w:ascii="Arial" w:hAnsi="Arial" w:cs="Arial"/>
          <w:b/>
          <w:sz w:val="20"/>
          <w:szCs w:val="22"/>
        </w:rPr>
      </w:pPr>
      <w:r>
        <w:rPr>
          <w:rFonts w:ascii="Arial" w:hAnsi="Arial" w:cs="Arial"/>
          <w:b/>
          <w:sz w:val="22"/>
          <w:szCs w:val="22"/>
        </w:rPr>
        <w:t>TASK B</w:t>
      </w:r>
      <w:r w:rsidRPr="005C37F0">
        <w:rPr>
          <w:rFonts w:ascii="Arial" w:hAnsi="Arial" w:cs="Arial"/>
          <w:b/>
          <w:sz w:val="22"/>
          <w:szCs w:val="22"/>
        </w:rPr>
        <w:t xml:space="preserve"> – (</w:t>
      </w:r>
      <w:r>
        <w:rPr>
          <w:rFonts w:ascii="Arial" w:hAnsi="Arial" w:cs="Arial"/>
          <w:b/>
          <w:sz w:val="22"/>
          <w:szCs w:val="22"/>
        </w:rPr>
        <w:t>Picture Board – 5 p</w:t>
      </w:r>
      <w:r w:rsidR="00EF3774">
        <w:rPr>
          <w:rFonts w:ascii="Arial" w:hAnsi="Arial" w:cs="Arial"/>
          <w:b/>
          <w:sz w:val="22"/>
          <w:szCs w:val="22"/>
        </w:rPr>
        <w:t>ics</w:t>
      </w:r>
      <w:r>
        <w:rPr>
          <w:rFonts w:ascii="Arial" w:hAnsi="Arial" w:cs="Arial"/>
          <w:b/>
          <w:sz w:val="22"/>
          <w:szCs w:val="22"/>
        </w:rPr>
        <w:t xml:space="preserve"> </w:t>
      </w:r>
      <w:r w:rsidRPr="00EF3774">
        <w:rPr>
          <w:rFonts w:ascii="Arial" w:hAnsi="Arial" w:cs="Arial"/>
          <w:b/>
          <w:sz w:val="16"/>
          <w:szCs w:val="22"/>
        </w:rPr>
        <w:t>(40MB upload limit to Turnitin)</w:t>
      </w:r>
      <w:r w:rsidR="00EF3774" w:rsidRPr="00EF3774">
        <w:rPr>
          <w:rFonts w:ascii="Arial" w:hAnsi="Arial" w:cs="Arial"/>
          <w:b/>
          <w:sz w:val="12"/>
          <w:szCs w:val="22"/>
        </w:rPr>
        <w:t xml:space="preserve"> </w:t>
      </w:r>
      <w:r w:rsidR="00EF3774" w:rsidRPr="00EF3774">
        <w:rPr>
          <w:rFonts w:ascii="Arial" w:hAnsi="Arial" w:cs="Arial"/>
          <w:b/>
          <w:sz w:val="16"/>
          <w:szCs w:val="22"/>
        </w:rPr>
        <w:t>(Experience, Roles, Improvements)</w:t>
      </w:r>
    </w:p>
    <w:tbl>
      <w:tblPr>
        <w:tblStyle w:val="TableGrid"/>
        <w:tblW w:w="11914" w:type="dxa"/>
        <w:tblInd w:w="-998" w:type="dxa"/>
        <w:tblLook w:val="04A0" w:firstRow="1" w:lastRow="0" w:firstColumn="1" w:lastColumn="0" w:noHBand="0" w:noVBand="1"/>
      </w:tblPr>
      <w:tblGrid>
        <w:gridCol w:w="11914"/>
      </w:tblGrid>
      <w:tr w:rsidR="0023752D" w14:paraId="683DCF08" w14:textId="77777777" w:rsidTr="00010F9B">
        <w:trPr>
          <w:trHeight w:val="11309"/>
        </w:trPr>
        <w:tc>
          <w:tcPr>
            <w:tcW w:w="11914" w:type="dxa"/>
          </w:tcPr>
          <w:tbl>
            <w:tblPr>
              <w:tblStyle w:val="TableGrid"/>
              <w:tblW w:w="10690" w:type="dxa"/>
              <w:tblLook w:val="04A0" w:firstRow="1" w:lastRow="0" w:firstColumn="1" w:lastColumn="0" w:noHBand="0" w:noVBand="1"/>
            </w:tblPr>
            <w:tblGrid>
              <w:gridCol w:w="8096"/>
              <w:gridCol w:w="2594"/>
            </w:tblGrid>
            <w:tr w:rsidR="00481935" w14:paraId="5145E613" w14:textId="77777777" w:rsidTr="00DD2F54">
              <w:tc>
                <w:tcPr>
                  <w:tcW w:w="7672" w:type="dxa"/>
                </w:tcPr>
                <w:p w14:paraId="1842E162" w14:textId="77777777" w:rsidR="000E1EFD" w:rsidRDefault="000E1EFD" w:rsidP="000E1EFD">
                  <w:pPr>
                    <w:spacing w:after="200" w:line="276" w:lineRule="auto"/>
                    <w:jc w:val="center"/>
                    <w:rPr>
                      <w:rFonts w:ascii="Arial" w:hAnsi="Arial" w:cs="Arial"/>
                      <w:b/>
                      <w:sz w:val="22"/>
                      <w:szCs w:val="22"/>
                    </w:rPr>
                  </w:pPr>
                  <w:r>
                    <w:rPr>
                      <w:rFonts w:ascii="Arial" w:hAnsi="Arial" w:cs="Arial"/>
                      <w:b/>
                      <w:sz w:val="22"/>
                      <w:szCs w:val="22"/>
                    </w:rPr>
                    <w:t>Picture</w:t>
                  </w:r>
                </w:p>
              </w:tc>
              <w:tc>
                <w:tcPr>
                  <w:tcW w:w="3018" w:type="dxa"/>
                </w:tcPr>
                <w:p w14:paraId="58CD265F" w14:textId="77777777" w:rsidR="000E1EFD" w:rsidRDefault="000E1EFD" w:rsidP="000E1EFD">
                  <w:pPr>
                    <w:spacing w:after="200" w:line="276" w:lineRule="auto"/>
                    <w:jc w:val="center"/>
                    <w:rPr>
                      <w:rFonts w:ascii="Arial" w:hAnsi="Arial" w:cs="Arial"/>
                      <w:b/>
                      <w:sz w:val="22"/>
                      <w:szCs w:val="22"/>
                    </w:rPr>
                  </w:pPr>
                  <w:r>
                    <w:rPr>
                      <w:rFonts w:ascii="Arial" w:hAnsi="Arial" w:cs="Arial"/>
                      <w:b/>
                      <w:sz w:val="22"/>
                      <w:szCs w:val="22"/>
                    </w:rPr>
                    <w:t>Text (Paragraph)</w:t>
                  </w:r>
                </w:p>
              </w:tc>
            </w:tr>
            <w:tr w:rsidR="001871F1" w14:paraId="6428270B" w14:textId="77777777" w:rsidTr="00DD2F54">
              <w:tc>
                <w:tcPr>
                  <w:tcW w:w="7672" w:type="dxa"/>
                </w:tcPr>
                <w:p w14:paraId="01983F66" w14:textId="32041FF4" w:rsidR="000E1EFD" w:rsidRDefault="003D773C" w:rsidP="001053CA">
                  <w:pPr>
                    <w:spacing w:after="200" w:line="276" w:lineRule="auto"/>
                    <w:rPr>
                      <w:rFonts w:ascii="Arial" w:hAnsi="Arial" w:cs="Arial"/>
                      <w:b/>
                      <w:sz w:val="22"/>
                      <w:szCs w:val="22"/>
                    </w:rPr>
                  </w:pPr>
                  <w:r>
                    <w:rPr>
                      <w:rFonts w:ascii="Arial" w:hAnsi="Arial" w:cs="Arial"/>
                      <w:b/>
                      <w:noProof/>
                      <w:sz w:val="22"/>
                      <w:szCs w:val="22"/>
                    </w:rPr>
                    <w:drawing>
                      <wp:inline distT="0" distB="0" distL="0" distR="0" wp14:anchorId="634AA084" wp14:editId="58209A54">
                        <wp:extent cx="4514570" cy="4191000"/>
                        <wp:effectExtent l="0" t="0" r="0" b="0"/>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Screenshot 2020-07-07 at 19.18.51.png"/>
                                <pic:cNvPicPr/>
                              </pic:nvPicPr>
                              <pic:blipFill>
                                <a:blip r:embed="rId15">
                                  <a:extLst>
                                    <a:ext uri="{28A0092B-C50C-407E-A947-70E740481C1C}">
                                      <a14:useLocalDpi xmlns:a14="http://schemas.microsoft.com/office/drawing/2010/main" val="0"/>
                                    </a:ext>
                                  </a:extLst>
                                </a:blip>
                                <a:stretch>
                                  <a:fillRect/>
                                </a:stretch>
                              </pic:blipFill>
                              <pic:spPr>
                                <a:xfrm>
                                  <a:off x="0" y="0"/>
                                  <a:ext cx="4524091" cy="4199838"/>
                                </a:xfrm>
                                <a:prstGeom prst="rect">
                                  <a:avLst/>
                                </a:prstGeom>
                              </pic:spPr>
                            </pic:pic>
                          </a:graphicData>
                        </a:graphic>
                      </wp:inline>
                    </w:drawing>
                  </w:r>
                </w:p>
                <w:p w14:paraId="48C4CD06" w14:textId="0A471A1E" w:rsidR="000E1EFD" w:rsidRDefault="000E1EFD" w:rsidP="001053CA">
                  <w:pPr>
                    <w:spacing w:after="200" w:line="276" w:lineRule="auto"/>
                    <w:rPr>
                      <w:rFonts w:ascii="Arial" w:hAnsi="Arial" w:cs="Arial"/>
                      <w:b/>
                      <w:sz w:val="22"/>
                      <w:szCs w:val="22"/>
                    </w:rPr>
                  </w:pPr>
                </w:p>
                <w:p w14:paraId="59F75720" w14:textId="77777777" w:rsidR="000E1EFD" w:rsidRDefault="000E1EFD" w:rsidP="001053CA">
                  <w:pPr>
                    <w:spacing w:after="200" w:line="276" w:lineRule="auto"/>
                    <w:rPr>
                      <w:rFonts w:ascii="Arial" w:hAnsi="Arial" w:cs="Arial"/>
                      <w:b/>
                      <w:sz w:val="22"/>
                      <w:szCs w:val="22"/>
                    </w:rPr>
                  </w:pPr>
                </w:p>
                <w:p w14:paraId="00D64364" w14:textId="77777777" w:rsidR="000E1EFD" w:rsidRDefault="000E1EFD" w:rsidP="001053CA">
                  <w:pPr>
                    <w:spacing w:after="200" w:line="276" w:lineRule="auto"/>
                    <w:rPr>
                      <w:rFonts w:ascii="Arial" w:hAnsi="Arial" w:cs="Arial"/>
                      <w:b/>
                      <w:sz w:val="22"/>
                      <w:szCs w:val="22"/>
                    </w:rPr>
                  </w:pPr>
                </w:p>
              </w:tc>
              <w:tc>
                <w:tcPr>
                  <w:tcW w:w="3018" w:type="dxa"/>
                </w:tcPr>
                <w:p w14:paraId="45B7B156" w14:textId="1B5C97A9" w:rsidR="003D773C" w:rsidRPr="00DD6501" w:rsidRDefault="007B2E7E" w:rsidP="003D773C">
                  <w:r w:rsidRPr="00DD6501">
                    <w:rPr>
                      <w:color w:val="262626"/>
                      <w:shd w:val="clear" w:color="auto" w:fill="FFFFFF"/>
                    </w:rPr>
                    <w:t>D</w:t>
                  </w:r>
                  <w:r w:rsidR="003D773C" w:rsidRPr="00DD6501">
                    <w:rPr>
                      <w:color w:val="262626"/>
                      <w:shd w:val="clear" w:color="auto" w:fill="FFFFFF"/>
                    </w:rPr>
                    <w:t>elivering community Sports Development Camps in association with NPTC Sports Development Team</w:t>
                  </w:r>
                  <w:r w:rsidR="00DA6C0B" w:rsidRPr="00DD6501">
                    <w:rPr>
                      <w:color w:val="262626"/>
                      <w:shd w:val="clear" w:color="auto" w:fill="FFFFFF"/>
                    </w:rPr>
                    <w:t>.</w:t>
                  </w:r>
                  <w:r w:rsidR="003D773C" w:rsidRPr="00DD6501">
                    <w:rPr>
                      <w:rStyle w:val="apple-converted-space"/>
                      <w:color w:val="262626"/>
                      <w:shd w:val="clear" w:color="auto" w:fill="FFFFFF"/>
                    </w:rPr>
                    <w:t> </w:t>
                  </w:r>
                </w:p>
                <w:p w14:paraId="331B0224" w14:textId="77777777" w:rsidR="003D773C" w:rsidRPr="00DD6501" w:rsidRDefault="003D773C" w:rsidP="003D773C">
                  <w:pPr>
                    <w:spacing w:after="200" w:line="276" w:lineRule="auto"/>
                    <w:rPr>
                      <w:b/>
                    </w:rPr>
                  </w:pPr>
                </w:p>
                <w:p w14:paraId="36E401DC" w14:textId="0A7678D6" w:rsidR="000E1EFD" w:rsidRPr="0088329A" w:rsidRDefault="00DC25AD" w:rsidP="001053CA">
                  <w:pPr>
                    <w:spacing w:after="200" w:line="276" w:lineRule="auto"/>
                    <w:rPr>
                      <w:bCs/>
                      <w:sz w:val="22"/>
                      <w:szCs w:val="22"/>
                    </w:rPr>
                  </w:pPr>
                  <w:r w:rsidRPr="00DD6501">
                    <w:rPr>
                      <w:bCs/>
                    </w:rPr>
                    <w:t xml:space="preserve">Coaches/ mentors are </w:t>
                  </w:r>
                  <w:r w:rsidR="0088329A" w:rsidRPr="00DD6501">
                    <w:rPr>
                      <w:bCs/>
                    </w:rPr>
                    <w:t>explaining</w:t>
                  </w:r>
                  <w:r w:rsidRPr="00DD6501">
                    <w:rPr>
                      <w:bCs/>
                    </w:rPr>
                    <w:t xml:space="preserve"> the</w:t>
                  </w:r>
                  <w:r w:rsidRPr="0088329A">
                    <w:rPr>
                      <w:bCs/>
                      <w:sz w:val="22"/>
                      <w:szCs w:val="22"/>
                    </w:rPr>
                    <w:t xml:space="preserve"> </w:t>
                  </w:r>
                  <w:r w:rsidR="00DD6501">
                    <w:rPr>
                      <w:bCs/>
                      <w:sz w:val="22"/>
                      <w:szCs w:val="22"/>
                    </w:rPr>
                    <w:t>next activities</w:t>
                  </w:r>
                  <w:r w:rsidR="00555D66">
                    <w:rPr>
                      <w:bCs/>
                      <w:sz w:val="22"/>
                      <w:szCs w:val="22"/>
                    </w:rPr>
                    <w:t xml:space="preserve">. </w:t>
                  </w:r>
                </w:p>
              </w:tc>
            </w:tr>
            <w:tr w:rsidR="00481935" w14:paraId="6876066A" w14:textId="77777777" w:rsidTr="00DD2F54">
              <w:tc>
                <w:tcPr>
                  <w:tcW w:w="7672" w:type="dxa"/>
                </w:tcPr>
                <w:p w14:paraId="736EB94B" w14:textId="5F40646C" w:rsidR="000E1EFD" w:rsidRDefault="00632BD1" w:rsidP="001053CA">
                  <w:pPr>
                    <w:spacing w:after="200" w:line="276" w:lineRule="auto"/>
                    <w:rPr>
                      <w:rFonts w:ascii="Arial" w:hAnsi="Arial" w:cs="Arial"/>
                      <w:b/>
                      <w:sz w:val="22"/>
                      <w:szCs w:val="22"/>
                    </w:rPr>
                  </w:pPr>
                  <w:r>
                    <w:rPr>
                      <w:rFonts w:ascii="Arial" w:hAnsi="Arial" w:cs="Arial"/>
                      <w:b/>
                      <w:noProof/>
                      <w:sz w:val="22"/>
                      <w:szCs w:val="22"/>
                    </w:rPr>
                    <w:lastRenderedPageBreak/>
                    <w:drawing>
                      <wp:inline distT="0" distB="0" distL="0" distR="0" wp14:anchorId="44597773" wp14:editId="74C673D1">
                        <wp:extent cx="4704080" cy="4089400"/>
                        <wp:effectExtent l="0" t="0" r="0" b="0"/>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Screenshot 2020-07-07 at 19.19.02.png"/>
                                <pic:cNvPicPr/>
                              </pic:nvPicPr>
                              <pic:blipFill>
                                <a:blip r:embed="rId16">
                                  <a:extLst>
                                    <a:ext uri="{28A0092B-C50C-407E-A947-70E740481C1C}">
                                      <a14:useLocalDpi xmlns:a14="http://schemas.microsoft.com/office/drawing/2010/main" val="0"/>
                                    </a:ext>
                                  </a:extLst>
                                </a:blip>
                                <a:stretch>
                                  <a:fillRect/>
                                </a:stretch>
                              </pic:blipFill>
                              <pic:spPr>
                                <a:xfrm>
                                  <a:off x="0" y="0"/>
                                  <a:ext cx="4751862" cy="4130938"/>
                                </a:xfrm>
                                <a:prstGeom prst="rect">
                                  <a:avLst/>
                                </a:prstGeom>
                              </pic:spPr>
                            </pic:pic>
                          </a:graphicData>
                        </a:graphic>
                      </wp:inline>
                    </w:drawing>
                  </w:r>
                </w:p>
                <w:p w14:paraId="55555256" w14:textId="454483C9" w:rsidR="00632BD1" w:rsidRDefault="00632BD1" w:rsidP="001053CA">
                  <w:pPr>
                    <w:spacing w:after="200" w:line="276" w:lineRule="auto"/>
                    <w:rPr>
                      <w:rFonts w:ascii="Arial" w:hAnsi="Arial" w:cs="Arial"/>
                      <w:b/>
                      <w:sz w:val="22"/>
                      <w:szCs w:val="22"/>
                    </w:rPr>
                  </w:pPr>
                </w:p>
                <w:p w14:paraId="708087FD" w14:textId="0DEDEA2D" w:rsidR="00632BD1" w:rsidRDefault="00632BD1" w:rsidP="001053CA">
                  <w:pPr>
                    <w:spacing w:after="200" w:line="276" w:lineRule="auto"/>
                    <w:rPr>
                      <w:rFonts w:ascii="Arial" w:hAnsi="Arial" w:cs="Arial"/>
                      <w:b/>
                      <w:sz w:val="22"/>
                      <w:szCs w:val="22"/>
                    </w:rPr>
                  </w:pPr>
                </w:p>
                <w:p w14:paraId="7B3D7E29" w14:textId="5EEAFE5F" w:rsidR="00632BD1" w:rsidRDefault="00481935" w:rsidP="001053CA">
                  <w:pPr>
                    <w:spacing w:after="200" w:line="276" w:lineRule="auto"/>
                    <w:rPr>
                      <w:rFonts w:ascii="Arial" w:hAnsi="Arial" w:cs="Arial"/>
                      <w:b/>
                      <w:sz w:val="22"/>
                      <w:szCs w:val="22"/>
                    </w:rPr>
                  </w:pPr>
                  <w:r>
                    <w:rPr>
                      <w:rFonts w:ascii="Arial" w:hAnsi="Arial" w:cs="Arial"/>
                      <w:b/>
                      <w:noProof/>
                      <w:sz w:val="22"/>
                      <w:szCs w:val="22"/>
                    </w:rPr>
                    <w:drawing>
                      <wp:inline distT="0" distB="0" distL="0" distR="0" wp14:anchorId="782D6E41" wp14:editId="5C1F6EEB">
                        <wp:extent cx="4704080" cy="3810000"/>
                        <wp:effectExtent l="0" t="0" r="0" b="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Screenshot 2020-07-07 at 19.19.17.png"/>
                                <pic:cNvPicPr/>
                              </pic:nvPicPr>
                              <pic:blipFill>
                                <a:blip r:embed="rId17">
                                  <a:extLst>
                                    <a:ext uri="{28A0092B-C50C-407E-A947-70E740481C1C}">
                                      <a14:useLocalDpi xmlns:a14="http://schemas.microsoft.com/office/drawing/2010/main" val="0"/>
                                    </a:ext>
                                  </a:extLst>
                                </a:blip>
                                <a:stretch>
                                  <a:fillRect/>
                                </a:stretch>
                              </pic:blipFill>
                              <pic:spPr>
                                <a:xfrm>
                                  <a:off x="0" y="0"/>
                                  <a:ext cx="4704080" cy="3810000"/>
                                </a:xfrm>
                                <a:prstGeom prst="rect">
                                  <a:avLst/>
                                </a:prstGeom>
                              </pic:spPr>
                            </pic:pic>
                          </a:graphicData>
                        </a:graphic>
                      </wp:inline>
                    </w:drawing>
                  </w:r>
                </w:p>
                <w:p w14:paraId="72F95973" w14:textId="40097DDC" w:rsidR="00632BD1" w:rsidRDefault="00632BD1" w:rsidP="001053CA">
                  <w:pPr>
                    <w:spacing w:after="200" w:line="276" w:lineRule="auto"/>
                    <w:rPr>
                      <w:rFonts w:ascii="Arial" w:hAnsi="Arial" w:cs="Arial"/>
                      <w:b/>
                      <w:sz w:val="22"/>
                      <w:szCs w:val="22"/>
                    </w:rPr>
                  </w:pPr>
                </w:p>
                <w:p w14:paraId="472E360A" w14:textId="77777777" w:rsidR="001871F1" w:rsidRDefault="001871F1" w:rsidP="001053CA">
                  <w:pPr>
                    <w:spacing w:after="200" w:line="276" w:lineRule="auto"/>
                    <w:rPr>
                      <w:rFonts w:ascii="Arial" w:hAnsi="Arial" w:cs="Arial"/>
                      <w:b/>
                      <w:sz w:val="22"/>
                      <w:szCs w:val="22"/>
                    </w:rPr>
                  </w:pPr>
                </w:p>
                <w:p w14:paraId="35ADE76C" w14:textId="34EF4B0B" w:rsidR="00632BD1" w:rsidRDefault="001777C2" w:rsidP="001053CA">
                  <w:pPr>
                    <w:spacing w:after="200" w:line="276" w:lineRule="auto"/>
                    <w:rPr>
                      <w:rFonts w:ascii="Arial" w:hAnsi="Arial" w:cs="Arial"/>
                      <w:b/>
                      <w:sz w:val="22"/>
                      <w:szCs w:val="22"/>
                    </w:rPr>
                  </w:pPr>
                  <w:r w:rsidRPr="001777C2">
                    <w:rPr>
                      <w:rFonts w:ascii="Calibri" w:eastAsia="Calibri" w:hAnsi="Calibri"/>
                      <w:noProof/>
                      <w:lang w:eastAsia="en-US"/>
                    </w:rPr>
                    <w:drawing>
                      <wp:inline distT="0" distB="0" distL="0" distR="0" wp14:anchorId="5B1EBC5C" wp14:editId="184F94BB">
                        <wp:extent cx="5003800" cy="3276600"/>
                        <wp:effectExtent l="0" t="0" r="0" b="0"/>
                        <wp:docPr id="15" name="Picture 15" descr="A group of people standing on a basketball cou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Screenshot 2020-07-07 at 19.27.34.png"/>
                                <pic:cNvPicPr/>
                              </pic:nvPicPr>
                              <pic:blipFill>
                                <a:blip r:embed="rId18">
                                  <a:extLst>
                                    <a:ext uri="{28A0092B-C50C-407E-A947-70E740481C1C}">
                                      <a14:useLocalDpi xmlns:a14="http://schemas.microsoft.com/office/drawing/2010/main" val="0"/>
                                    </a:ext>
                                  </a:extLst>
                                </a:blip>
                                <a:stretch>
                                  <a:fillRect/>
                                </a:stretch>
                              </pic:blipFill>
                              <pic:spPr>
                                <a:xfrm>
                                  <a:off x="0" y="0"/>
                                  <a:ext cx="5003800" cy="3276600"/>
                                </a:xfrm>
                                <a:prstGeom prst="rect">
                                  <a:avLst/>
                                </a:prstGeom>
                              </pic:spPr>
                            </pic:pic>
                          </a:graphicData>
                        </a:graphic>
                      </wp:inline>
                    </w:drawing>
                  </w:r>
                </w:p>
                <w:p w14:paraId="23191055" w14:textId="13944168" w:rsidR="00632BD1" w:rsidRDefault="00632BD1" w:rsidP="001053CA">
                  <w:pPr>
                    <w:spacing w:after="200" w:line="276" w:lineRule="auto"/>
                    <w:rPr>
                      <w:rFonts w:ascii="Arial" w:hAnsi="Arial" w:cs="Arial"/>
                      <w:b/>
                      <w:sz w:val="22"/>
                      <w:szCs w:val="22"/>
                    </w:rPr>
                  </w:pPr>
                </w:p>
                <w:p w14:paraId="399DF2EC" w14:textId="77777777" w:rsidR="00632BD1" w:rsidRDefault="00632BD1" w:rsidP="001053CA">
                  <w:pPr>
                    <w:spacing w:after="200" w:line="276" w:lineRule="auto"/>
                    <w:rPr>
                      <w:rFonts w:ascii="Arial" w:hAnsi="Arial" w:cs="Arial"/>
                      <w:b/>
                      <w:sz w:val="22"/>
                      <w:szCs w:val="22"/>
                    </w:rPr>
                  </w:pPr>
                </w:p>
                <w:p w14:paraId="79C76C73" w14:textId="61087538" w:rsidR="000E1EFD" w:rsidRDefault="000E1EFD" w:rsidP="001053CA">
                  <w:pPr>
                    <w:spacing w:after="200" w:line="276" w:lineRule="auto"/>
                    <w:rPr>
                      <w:rFonts w:ascii="Arial" w:hAnsi="Arial" w:cs="Arial"/>
                      <w:b/>
                      <w:sz w:val="22"/>
                      <w:szCs w:val="22"/>
                    </w:rPr>
                  </w:pPr>
                </w:p>
                <w:p w14:paraId="729881DE" w14:textId="77777777" w:rsidR="000E1EFD" w:rsidRDefault="000E1EFD" w:rsidP="001053CA">
                  <w:pPr>
                    <w:spacing w:after="200" w:line="276" w:lineRule="auto"/>
                    <w:rPr>
                      <w:rFonts w:ascii="Arial" w:hAnsi="Arial" w:cs="Arial"/>
                      <w:b/>
                      <w:sz w:val="22"/>
                      <w:szCs w:val="22"/>
                    </w:rPr>
                  </w:pPr>
                </w:p>
                <w:p w14:paraId="5FBB18DC" w14:textId="77777777" w:rsidR="000E1EFD" w:rsidRDefault="000E1EFD" w:rsidP="001053CA">
                  <w:pPr>
                    <w:spacing w:after="200" w:line="276" w:lineRule="auto"/>
                    <w:rPr>
                      <w:rFonts w:ascii="Arial" w:hAnsi="Arial" w:cs="Arial"/>
                      <w:b/>
                      <w:sz w:val="22"/>
                      <w:szCs w:val="22"/>
                    </w:rPr>
                  </w:pPr>
                </w:p>
                <w:p w14:paraId="27B58977" w14:textId="77777777" w:rsidR="000E1EFD" w:rsidRDefault="000E1EFD" w:rsidP="001053CA">
                  <w:pPr>
                    <w:spacing w:after="200" w:line="276" w:lineRule="auto"/>
                    <w:rPr>
                      <w:rFonts w:ascii="Arial" w:hAnsi="Arial" w:cs="Arial"/>
                      <w:b/>
                      <w:sz w:val="22"/>
                      <w:szCs w:val="22"/>
                    </w:rPr>
                  </w:pPr>
                </w:p>
              </w:tc>
              <w:tc>
                <w:tcPr>
                  <w:tcW w:w="3018" w:type="dxa"/>
                </w:tcPr>
                <w:p w14:paraId="4C39B5A4" w14:textId="77777777" w:rsidR="000E1EFD" w:rsidRDefault="00555D66" w:rsidP="001053CA">
                  <w:pPr>
                    <w:spacing w:after="200" w:line="276" w:lineRule="auto"/>
                    <w:rPr>
                      <w:b/>
                    </w:rPr>
                  </w:pPr>
                  <w:r w:rsidRPr="00E64DF8">
                    <w:rPr>
                      <w:bCs/>
                    </w:rPr>
                    <w:lastRenderedPageBreak/>
                    <w:t xml:space="preserve">Coach is </w:t>
                  </w:r>
                  <w:proofErr w:type="gramStart"/>
                  <w:r w:rsidR="00E64DF8" w:rsidRPr="00E64DF8">
                    <w:rPr>
                      <w:bCs/>
                    </w:rPr>
                    <w:t>demonstrating</w:t>
                  </w:r>
                  <w:proofErr w:type="gramEnd"/>
                  <w:r w:rsidR="00E64DF8" w:rsidRPr="00E64DF8">
                    <w:rPr>
                      <w:bCs/>
                    </w:rPr>
                    <w:t xml:space="preserve"> the dodgeball </w:t>
                  </w:r>
                  <w:r w:rsidR="00D20AD1" w:rsidRPr="00E64DF8">
                    <w:rPr>
                      <w:bCs/>
                    </w:rPr>
                    <w:t>catching on the move activity</w:t>
                  </w:r>
                  <w:r w:rsidR="00D20AD1" w:rsidRPr="00E64DF8">
                    <w:rPr>
                      <w:b/>
                    </w:rPr>
                    <w:t>.</w:t>
                  </w:r>
                </w:p>
                <w:p w14:paraId="0740749D" w14:textId="77777777" w:rsidR="00E64DF8" w:rsidRDefault="00E64DF8" w:rsidP="001053CA">
                  <w:pPr>
                    <w:spacing w:after="200" w:line="276" w:lineRule="auto"/>
                    <w:rPr>
                      <w:b/>
                    </w:rPr>
                  </w:pPr>
                </w:p>
                <w:p w14:paraId="29E8677D" w14:textId="77777777" w:rsidR="00E64DF8" w:rsidRDefault="00E64DF8" w:rsidP="001053CA">
                  <w:pPr>
                    <w:spacing w:after="200" w:line="276" w:lineRule="auto"/>
                    <w:rPr>
                      <w:b/>
                    </w:rPr>
                  </w:pPr>
                </w:p>
                <w:p w14:paraId="7911F5DA" w14:textId="77777777" w:rsidR="00E64DF8" w:rsidRDefault="00E64DF8" w:rsidP="001053CA">
                  <w:pPr>
                    <w:spacing w:after="200" w:line="276" w:lineRule="auto"/>
                    <w:rPr>
                      <w:b/>
                    </w:rPr>
                  </w:pPr>
                </w:p>
                <w:p w14:paraId="5C82E8A6" w14:textId="77777777" w:rsidR="00E64DF8" w:rsidRDefault="00E64DF8" w:rsidP="001053CA">
                  <w:pPr>
                    <w:spacing w:after="200" w:line="276" w:lineRule="auto"/>
                    <w:rPr>
                      <w:b/>
                    </w:rPr>
                  </w:pPr>
                </w:p>
                <w:p w14:paraId="716A7780" w14:textId="77777777" w:rsidR="00E64DF8" w:rsidRDefault="00E64DF8" w:rsidP="001053CA">
                  <w:pPr>
                    <w:spacing w:after="200" w:line="276" w:lineRule="auto"/>
                    <w:rPr>
                      <w:b/>
                    </w:rPr>
                  </w:pPr>
                </w:p>
                <w:p w14:paraId="28283DDE" w14:textId="77777777" w:rsidR="00E64DF8" w:rsidRDefault="00E64DF8" w:rsidP="001053CA">
                  <w:pPr>
                    <w:spacing w:after="200" w:line="276" w:lineRule="auto"/>
                    <w:rPr>
                      <w:b/>
                    </w:rPr>
                  </w:pPr>
                </w:p>
                <w:p w14:paraId="0EC52853" w14:textId="77777777" w:rsidR="00E64DF8" w:rsidRDefault="00E64DF8" w:rsidP="001053CA">
                  <w:pPr>
                    <w:spacing w:after="200" w:line="276" w:lineRule="auto"/>
                    <w:rPr>
                      <w:b/>
                    </w:rPr>
                  </w:pPr>
                </w:p>
                <w:p w14:paraId="2E206D69" w14:textId="77777777" w:rsidR="00E64DF8" w:rsidRDefault="00E64DF8" w:rsidP="001053CA">
                  <w:pPr>
                    <w:spacing w:after="200" w:line="276" w:lineRule="auto"/>
                    <w:rPr>
                      <w:b/>
                    </w:rPr>
                  </w:pPr>
                </w:p>
                <w:p w14:paraId="2CE673A0" w14:textId="77777777" w:rsidR="00E64DF8" w:rsidRDefault="00E64DF8" w:rsidP="001053CA">
                  <w:pPr>
                    <w:spacing w:after="200" w:line="276" w:lineRule="auto"/>
                    <w:rPr>
                      <w:b/>
                    </w:rPr>
                  </w:pPr>
                </w:p>
                <w:p w14:paraId="1F90A958" w14:textId="77777777" w:rsidR="00E64DF8" w:rsidRDefault="00E64DF8" w:rsidP="001053CA">
                  <w:pPr>
                    <w:spacing w:after="200" w:line="276" w:lineRule="auto"/>
                    <w:rPr>
                      <w:b/>
                    </w:rPr>
                  </w:pPr>
                </w:p>
                <w:p w14:paraId="7B038761" w14:textId="77777777" w:rsidR="00E64DF8" w:rsidRDefault="00E64DF8" w:rsidP="001053CA">
                  <w:pPr>
                    <w:spacing w:after="200" w:line="276" w:lineRule="auto"/>
                    <w:rPr>
                      <w:b/>
                    </w:rPr>
                  </w:pPr>
                </w:p>
                <w:p w14:paraId="73F2E413" w14:textId="77777777" w:rsidR="00E64DF8" w:rsidRDefault="00E64DF8" w:rsidP="001053CA">
                  <w:pPr>
                    <w:spacing w:after="200" w:line="276" w:lineRule="auto"/>
                    <w:rPr>
                      <w:b/>
                    </w:rPr>
                  </w:pPr>
                </w:p>
                <w:p w14:paraId="3EE9FAF9" w14:textId="77777777" w:rsidR="00E64DF8" w:rsidRDefault="00E64DF8" w:rsidP="001053CA">
                  <w:pPr>
                    <w:spacing w:after="200" w:line="276" w:lineRule="auto"/>
                    <w:rPr>
                      <w:b/>
                    </w:rPr>
                  </w:pPr>
                </w:p>
                <w:p w14:paraId="152B7FEF" w14:textId="77777777" w:rsidR="00E64DF8" w:rsidRDefault="00E64DF8" w:rsidP="001053CA">
                  <w:pPr>
                    <w:spacing w:after="200" w:line="276" w:lineRule="auto"/>
                    <w:rPr>
                      <w:b/>
                    </w:rPr>
                  </w:pPr>
                </w:p>
                <w:p w14:paraId="10EA08B0" w14:textId="29E1203A" w:rsidR="00E64DF8" w:rsidRDefault="00305319" w:rsidP="001053CA">
                  <w:pPr>
                    <w:spacing w:after="200" w:line="276" w:lineRule="auto"/>
                    <w:rPr>
                      <w:b/>
                    </w:rPr>
                  </w:pPr>
                  <w:r>
                    <w:rPr>
                      <w:b/>
                    </w:rPr>
                    <w:t>Children with the age five to seven had</w:t>
                  </w:r>
                  <w:r w:rsidR="007E378A">
                    <w:rPr>
                      <w:b/>
                    </w:rPr>
                    <w:t xml:space="preserve"> </w:t>
                  </w:r>
                  <w:r w:rsidR="0021298E">
                    <w:rPr>
                      <w:b/>
                    </w:rPr>
                    <w:t>to learn</w:t>
                  </w:r>
                  <w:r w:rsidR="000F51C1">
                    <w:rPr>
                      <w:b/>
                    </w:rPr>
                    <w:t xml:space="preserve"> to communicate </w:t>
                  </w:r>
                  <w:r w:rsidR="007E378A">
                    <w:rPr>
                      <w:b/>
                    </w:rPr>
                    <w:t>with their teammates</w:t>
                  </w:r>
                  <w:r w:rsidR="00B21C97">
                    <w:rPr>
                      <w:b/>
                    </w:rPr>
                    <w:t xml:space="preserve"> and also to listen to coaches.</w:t>
                  </w:r>
                </w:p>
                <w:p w14:paraId="4E866F22" w14:textId="77777777" w:rsidR="00B21C97" w:rsidRDefault="00B21C97" w:rsidP="001053CA">
                  <w:pPr>
                    <w:spacing w:after="200" w:line="276" w:lineRule="auto"/>
                    <w:rPr>
                      <w:b/>
                    </w:rPr>
                  </w:pPr>
                </w:p>
                <w:p w14:paraId="54F963F8" w14:textId="77777777" w:rsidR="00B21C97" w:rsidRDefault="00B21C97" w:rsidP="001053CA">
                  <w:pPr>
                    <w:spacing w:after="200" w:line="276" w:lineRule="auto"/>
                    <w:rPr>
                      <w:b/>
                    </w:rPr>
                  </w:pPr>
                </w:p>
                <w:p w14:paraId="1D6860D7" w14:textId="77777777" w:rsidR="00B21C97" w:rsidRDefault="00B21C97" w:rsidP="001053CA">
                  <w:pPr>
                    <w:spacing w:after="200" w:line="276" w:lineRule="auto"/>
                    <w:rPr>
                      <w:b/>
                    </w:rPr>
                  </w:pPr>
                </w:p>
                <w:p w14:paraId="6EFB38D4" w14:textId="77777777" w:rsidR="00B21C97" w:rsidRDefault="00B21C97" w:rsidP="001053CA">
                  <w:pPr>
                    <w:spacing w:after="200" w:line="276" w:lineRule="auto"/>
                    <w:rPr>
                      <w:b/>
                    </w:rPr>
                  </w:pPr>
                </w:p>
                <w:p w14:paraId="001A2288" w14:textId="77777777" w:rsidR="00B21C97" w:rsidRDefault="00B21C97" w:rsidP="001053CA">
                  <w:pPr>
                    <w:spacing w:after="200" w:line="276" w:lineRule="auto"/>
                    <w:rPr>
                      <w:b/>
                    </w:rPr>
                  </w:pPr>
                </w:p>
                <w:p w14:paraId="1A822008" w14:textId="77777777" w:rsidR="00B21C97" w:rsidRDefault="00B21C97" w:rsidP="001053CA">
                  <w:pPr>
                    <w:spacing w:after="200" w:line="276" w:lineRule="auto"/>
                    <w:rPr>
                      <w:b/>
                    </w:rPr>
                  </w:pPr>
                </w:p>
                <w:p w14:paraId="4210BA0B" w14:textId="77777777" w:rsidR="00B21C97" w:rsidRDefault="00B21C97" w:rsidP="001053CA">
                  <w:pPr>
                    <w:spacing w:after="200" w:line="276" w:lineRule="auto"/>
                    <w:rPr>
                      <w:b/>
                    </w:rPr>
                  </w:pPr>
                </w:p>
                <w:p w14:paraId="3B87C0FD" w14:textId="77777777" w:rsidR="00C279B0" w:rsidRPr="0021298E" w:rsidRDefault="00110704" w:rsidP="001053CA">
                  <w:pPr>
                    <w:spacing w:after="200" w:line="276" w:lineRule="auto"/>
                    <w:rPr>
                      <w:bCs/>
                    </w:rPr>
                  </w:pPr>
                  <w:r w:rsidRPr="0021298E">
                    <w:rPr>
                      <w:bCs/>
                    </w:rPr>
                    <w:t xml:space="preserve">Coaches and mentors </w:t>
                  </w:r>
                  <w:r w:rsidR="00C059F6" w:rsidRPr="0021298E">
                    <w:rPr>
                      <w:bCs/>
                    </w:rPr>
                    <w:t>we</w:t>
                  </w:r>
                  <w:r w:rsidR="00ED5130" w:rsidRPr="0021298E">
                    <w:rPr>
                      <w:bCs/>
                    </w:rPr>
                    <w:t>re delivering Netball activities</w:t>
                  </w:r>
                  <w:r w:rsidR="009E7320" w:rsidRPr="0021298E">
                    <w:rPr>
                      <w:bCs/>
                    </w:rPr>
                    <w:t>.</w:t>
                  </w:r>
                </w:p>
                <w:p w14:paraId="7A675007" w14:textId="20B5B5BE" w:rsidR="00B21C97" w:rsidRPr="00E64DF8" w:rsidRDefault="00C279B0" w:rsidP="001053CA">
                  <w:pPr>
                    <w:spacing w:after="200" w:line="276" w:lineRule="auto"/>
                    <w:rPr>
                      <w:b/>
                    </w:rPr>
                  </w:pPr>
                  <w:r w:rsidRPr="0021298E">
                    <w:rPr>
                      <w:bCs/>
                    </w:rPr>
                    <w:t>We focused on the key</w:t>
                  </w:r>
                  <w:r w:rsidR="001B0637" w:rsidRPr="0021298E">
                    <w:rPr>
                      <w:bCs/>
                    </w:rPr>
                    <w:t xml:space="preserve"> points passing, </w:t>
                  </w:r>
                  <w:r w:rsidR="00FC0D5A" w:rsidRPr="0021298E">
                    <w:rPr>
                      <w:bCs/>
                    </w:rPr>
                    <w:t>coordination with your teammates and scoring.</w:t>
                  </w:r>
                  <w:r w:rsidR="00ED5130">
                    <w:rPr>
                      <w:b/>
                    </w:rPr>
                    <w:t xml:space="preserve"> </w:t>
                  </w:r>
                </w:p>
              </w:tc>
            </w:tr>
            <w:tr w:rsidR="00481935" w14:paraId="6FD4EF24" w14:textId="77777777" w:rsidTr="00DD2F54">
              <w:tc>
                <w:tcPr>
                  <w:tcW w:w="7672" w:type="dxa"/>
                </w:tcPr>
                <w:p w14:paraId="12E103AD" w14:textId="77777777" w:rsidR="000E1EFD" w:rsidRDefault="000E1EFD" w:rsidP="001053CA">
                  <w:pPr>
                    <w:spacing w:after="200" w:line="276" w:lineRule="auto"/>
                    <w:rPr>
                      <w:rFonts w:ascii="Arial" w:hAnsi="Arial" w:cs="Arial"/>
                      <w:b/>
                      <w:sz w:val="22"/>
                      <w:szCs w:val="22"/>
                    </w:rPr>
                  </w:pPr>
                </w:p>
                <w:p w14:paraId="5D56BE4A" w14:textId="1E714093" w:rsidR="000E1EFD" w:rsidRDefault="00ED49CE" w:rsidP="001053CA">
                  <w:pPr>
                    <w:spacing w:after="200" w:line="276" w:lineRule="auto"/>
                    <w:rPr>
                      <w:rFonts w:ascii="Arial" w:hAnsi="Arial" w:cs="Arial"/>
                      <w:b/>
                      <w:sz w:val="22"/>
                      <w:szCs w:val="22"/>
                    </w:rPr>
                  </w:pPr>
                  <w:r>
                    <w:rPr>
                      <w:noProof/>
                    </w:rPr>
                    <w:drawing>
                      <wp:inline distT="0" distB="0" distL="0" distR="0" wp14:anchorId="79C70571" wp14:editId="7627D871">
                        <wp:extent cx="4940300" cy="2411730"/>
                        <wp:effectExtent l="0" t="0" r="0" b="1270"/>
                        <wp:docPr id="18" name="Picture 18" descr="A picture containing floor, sport, indoor, gam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Screenshot 2020-07-07 at 19.27.43.png"/>
                                <pic:cNvPicPr/>
                              </pic:nvPicPr>
                              <pic:blipFill>
                                <a:blip r:embed="rId19">
                                  <a:extLst>
                                    <a:ext uri="{28A0092B-C50C-407E-A947-70E740481C1C}">
                                      <a14:useLocalDpi xmlns:a14="http://schemas.microsoft.com/office/drawing/2010/main" val="0"/>
                                    </a:ext>
                                  </a:extLst>
                                </a:blip>
                                <a:stretch>
                                  <a:fillRect/>
                                </a:stretch>
                              </pic:blipFill>
                              <pic:spPr>
                                <a:xfrm>
                                  <a:off x="0" y="0"/>
                                  <a:ext cx="4940853" cy="2412000"/>
                                </a:xfrm>
                                <a:prstGeom prst="rect">
                                  <a:avLst/>
                                </a:prstGeom>
                              </pic:spPr>
                            </pic:pic>
                          </a:graphicData>
                        </a:graphic>
                      </wp:inline>
                    </w:drawing>
                  </w:r>
                </w:p>
                <w:p w14:paraId="63CF10CC" w14:textId="77777777" w:rsidR="000E1EFD" w:rsidRDefault="000E1EFD" w:rsidP="001053CA">
                  <w:pPr>
                    <w:spacing w:after="200" w:line="276" w:lineRule="auto"/>
                    <w:rPr>
                      <w:rFonts w:ascii="Arial" w:hAnsi="Arial" w:cs="Arial"/>
                      <w:b/>
                      <w:sz w:val="22"/>
                      <w:szCs w:val="22"/>
                    </w:rPr>
                  </w:pPr>
                </w:p>
                <w:p w14:paraId="19C43BE0" w14:textId="66C42796" w:rsidR="000E1EFD" w:rsidRDefault="001871F1" w:rsidP="001053CA">
                  <w:pPr>
                    <w:spacing w:after="200" w:line="276" w:lineRule="auto"/>
                    <w:rPr>
                      <w:rFonts w:ascii="Arial" w:hAnsi="Arial" w:cs="Arial"/>
                      <w:b/>
                      <w:sz w:val="22"/>
                      <w:szCs w:val="22"/>
                    </w:rPr>
                  </w:pPr>
                  <w:r>
                    <w:rPr>
                      <w:noProof/>
                    </w:rPr>
                    <w:drawing>
                      <wp:inline distT="0" distB="0" distL="0" distR="0" wp14:anchorId="0E2F9D3B" wp14:editId="00EA840A">
                        <wp:extent cx="4991100" cy="3721100"/>
                        <wp:effectExtent l="0" t="0" r="0" b="0"/>
                        <wp:docPr id="19" name="Picture 19" descr="A group of people in a roo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Screenshot 2020-07-07 at 19.28.02.png"/>
                                <pic:cNvPicPr/>
                              </pic:nvPicPr>
                              <pic:blipFill>
                                <a:blip r:embed="rId20">
                                  <a:extLst>
                                    <a:ext uri="{28A0092B-C50C-407E-A947-70E740481C1C}">
                                      <a14:useLocalDpi xmlns:a14="http://schemas.microsoft.com/office/drawing/2010/main" val="0"/>
                                    </a:ext>
                                  </a:extLst>
                                </a:blip>
                                <a:stretch>
                                  <a:fillRect/>
                                </a:stretch>
                              </pic:blipFill>
                              <pic:spPr>
                                <a:xfrm>
                                  <a:off x="0" y="0"/>
                                  <a:ext cx="5013738" cy="3737978"/>
                                </a:xfrm>
                                <a:prstGeom prst="rect">
                                  <a:avLst/>
                                </a:prstGeom>
                              </pic:spPr>
                            </pic:pic>
                          </a:graphicData>
                        </a:graphic>
                      </wp:inline>
                    </w:drawing>
                  </w:r>
                </w:p>
                <w:p w14:paraId="1839CB15" w14:textId="77777777" w:rsidR="000E1EFD" w:rsidRDefault="000E1EFD" w:rsidP="001053CA">
                  <w:pPr>
                    <w:spacing w:after="200" w:line="276" w:lineRule="auto"/>
                    <w:rPr>
                      <w:rFonts w:ascii="Arial" w:hAnsi="Arial" w:cs="Arial"/>
                      <w:b/>
                      <w:sz w:val="22"/>
                      <w:szCs w:val="22"/>
                    </w:rPr>
                  </w:pPr>
                </w:p>
              </w:tc>
              <w:tc>
                <w:tcPr>
                  <w:tcW w:w="3018" w:type="dxa"/>
                </w:tcPr>
                <w:p w14:paraId="047F756D" w14:textId="7609FF8E" w:rsidR="000E1EFD" w:rsidRDefault="000E1EFD" w:rsidP="001053CA">
                  <w:pPr>
                    <w:spacing w:after="200" w:line="276" w:lineRule="auto"/>
                    <w:rPr>
                      <w:rFonts w:ascii="Arial" w:hAnsi="Arial" w:cs="Arial"/>
                      <w:b/>
                      <w:sz w:val="22"/>
                      <w:szCs w:val="22"/>
                    </w:rPr>
                  </w:pPr>
                </w:p>
                <w:p w14:paraId="789DDA00" w14:textId="71DBE9D1" w:rsidR="00FC0D5A" w:rsidRPr="0021298E" w:rsidRDefault="00CB4A61" w:rsidP="001053CA">
                  <w:pPr>
                    <w:spacing w:after="200" w:line="276" w:lineRule="auto"/>
                    <w:rPr>
                      <w:bCs/>
                    </w:rPr>
                  </w:pPr>
                  <w:r w:rsidRPr="0021298E">
                    <w:rPr>
                      <w:bCs/>
                    </w:rPr>
                    <w:t xml:space="preserve">After all Netball activities we played a game to </w:t>
                  </w:r>
                  <w:proofErr w:type="gramStart"/>
                  <w:r w:rsidR="00E543B0" w:rsidRPr="0021298E">
                    <w:rPr>
                      <w:bCs/>
                    </w:rPr>
                    <w:t>involved</w:t>
                  </w:r>
                  <w:proofErr w:type="gramEnd"/>
                  <w:r w:rsidR="00E543B0" w:rsidRPr="0021298E">
                    <w:rPr>
                      <w:bCs/>
                    </w:rPr>
                    <w:t xml:space="preserve"> all key points</w:t>
                  </w:r>
                  <w:r w:rsidR="002661A9" w:rsidRPr="0021298E">
                    <w:rPr>
                      <w:bCs/>
                    </w:rPr>
                    <w:t xml:space="preserve">. </w:t>
                  </w:r>
                </w:p>
                <w:p w14:paraId="2F911625" w14:textId="77777777" w:rsidR="007946E0" w:rsidRDefault="007946E0" w:rsidP="001053CA">
                  <w:pPr>
                    <w:spacing w:after="200" w:line="276" w:lineRule="auto"/>
                    <w:rPr>
                      <w:rFonts w:ascii="Arial" w:hAnsi="Arial" w:cs="Arial"/>
                      <w:b/>
                      <w:sz w:val="22"/>
                      <w:szCs w:val="22"/>
                    </w:rPr>
                  </w:pPr>
                </w:p>
                <w:p w14:paraId="0B9096F8" w14:textId="77777777" w:rsidR="007946E0" w:rsidRDefault="007946E0" w:rsidP="001053CA">
                  <w:pPr>
                    <w:spacing w:after="200" w:line="276" w:lineRule="auto"/>
                    <w:rPr>
                      <w:rFonts w:ascii="Arial" w:hAnsi="Arial" w:cs="Arial"/>
                      <w:b/>
                      <w:sz w:val="22"/>
                      <w:szCs w:val="22"/>
                    </w:rPr>
                  </w:pPr>
                </w:p>
                <w:p w14:paraId="22CA2543" w14:textId="77777777" w:rsidR="007946E0" w:rsidRDefault="007946E0" w:rsidP="001053CA">
                  <w:pPr>
                    <w:spacing w:after="200" w:line="276" w:lineRule="auto"/>
                    <w:rPr>
                      <w:rFonts w:ascii="Arial" w:hAnsi="Arial" w:cs="Arial"/>
                      <w:b/>
                      <w:sz w:val="22"/>
                      <w:szCs w:val="22"/>
                    </w:rPr>
                  </w:pPr>
                </w:p>
                <w:p w14:paraId="7D90020F" w14:textId="77777777" w:rsidR="007946E0" w:rsidRDefault="007946E0" w:rsidP="001053CA">
                  <w:pPr>
                    <w:spacing w:after="200" w:line="276" w:lineRule="auto"/>
                    <w:rPr>
                      <w:rFonts w:ascii="Arial" w:hAnsi="Arial" w:cs="Arial"/>
                      <w:b/>
                      <w:sz w:val="22"/>
                      <w:szCs w:val="22"/>
                    </w:rPr>
                  </w:pPr>
                </w:p>
                <w:p w14:paraId="155972AA" w14:textId="77777777" w:rsidR="007946E0" w:rsidRDefault="007946E0" w:rsidP="001053CA">
                  <w:pPr>
                    <w:spacing w:after="200" w:line="276" w:lineRule="auto"/>
                    <w:rPr>
                      <w:rFonts w:ascii="Arial" w:hAnsi="Arial" w:cs="Arial"/>
                      <w:b/>
                      <w:sz w:val="22"/>
                      <w:szCs w:val="22"/>
                    </w:rPr>
                  </w:pPr>
                </w:p>
                <w:p w14:paraId="2A004AED" w14:textId="38E81718" w:rsidR="007946E0" w:rsidRDefault="007946E0" w:rsidP="001053CA">
                  <w:pPr>
                    <w:spacing w:after="200" w:line="276" w:lineRule="auto"/>
                    <w:rPr>
                      <w:rFonts w:ascii="Arial" w:hAnsi="Arial" w:cs="Arial"/>
                      <w:b/>
                      <w:sz w:val="22"/>
                      <w:szCs w:val="22"/>
                    </w:rPr>
                  </w:pPr>
                </w:p>
                <w:p w14:paraId="3ACAC790" w14:textId="76C73DC8" w:rsidR="005F6FE8" w:rsidRPr="0021298E" w:rsidRDefault="005F6FE8" w:rsidP="001053CA">
                  <w:pPr>
                    <w:spacing w:after="200" w:line="276" w:lineRule="auto"/>
                    <w:rPr>
                      <w:bCs/>
                    </w:rPr>
                  </w:pPr>
                  <w:r w:rsidRPr="0021298E">
                    <w:rPr>
                      <w:bCs/>
                    </w:rPr>
                    <w:t xml:space="preserve">Student from </w:t>
                  </w:r>
                  <w:r w:rsidR="0023566C" w:rsidRPr="0021298E">
                    <w:rPr>
                      <w:bCs/>
                    </w:rPr>
                    <w:t xml:space="preserve">olchfa </w:t>
                  </w:r>
                  <w:proofErr w:type="gramStart"/>
                  <w:r w:rsidR="0023566C" w:rsidRPr="0021298E">
                    <w:rPr>
                      <w:bCs/>
                    </w:rPr>
                    <w:t xml:space="preserve">school </w:t>
                  </w:r>
                  <w:r w:rsidR="0021298E" w:rsidRPr="0021298E">
                    <w:rPr>
                      <w:bCs/>
                    </w:rPr>
                    <w:t xml:space="preserve"> are</w:t>
                  </w:r>
                  <w:proofErr w:type="gramEnd"/>
                  <w:r w:rsidR="0021298E" w:rsidRPr="0021298E">
                    <w:rPr>
                      <w:bCs/>
                    </w:rPr>
                    <w:t xml:space="preserve"> getting  ready for the warm up.</w:t>
                  </w:r>
                </w:p>
                <w:p w14:paraId="0E086769" w14:textId="77777777" w:rsidR="007946E0" w:rsidRPr="0021298E" w:rsidRDefault="007946E0" w:rsidP="001053CA">
                  <w:pPr>
                    <w:spacing w:after="200" w:line="276" w:lineRule="auto"/>
                    <w:rPr>
                      <w:bCs/>
                    </w:rPr>
                  </w:pPr>
                </w:p>
                <w:p w14:paraId="3DD64019" w14:textId="77777777" w:rsidR="007946E0" w:rsidRDefault="007946E0" w:rsidP="001053CA">
                  <w:pPr>
                    <w:spacing w:after="200" w:line="276" w:lineRule="auto"/>
                    <w:rPr>
                      <w:rFonts w:ascii="Arial" w:hAnsi="Arial" w:cs="Arial"/>
                      <w:b/>
                      <w:sz w:val="22"/>
                      <w:szCs w:val="22"/>
                    </w:rPr>
                  </w:pPr>
                </w:p>
                <w:p w14:paraId="7C309BC6" w14:textId="0152D417" w:rsidR="007946E0" w:rsidRDefault="007946E0" w:rsidP="001053CA">
                  <w:pPr>
                    <w:spacing w:after="200" w:line="276" w:lineRule="auto"/>
                    <w:rPr>
                      <w:rFonts w:ascii="Arial" w:hAnsi="Arial" w:cs="Arial"/>
                      <w:b/>
                      <w:sz w:val="22"/>
                      <w:szCs w:val="22"/>
                    </w:rPr>
                  </w:pPr>
                </w:p>
              </w:tc>
            </w:tr>
            <w:tr w:rsidR="00481935" w14:paraId="232FD50B" w14:textId="77777777" w:rsidTr="00DD2F54">
              <w:tc>
                <w:tcPr>
                  <w:tcW w:w="7672" w:type="dxa"/>
                </w:tcPr>
                <w:p w14:paraId="56E72DCA" w14:textId="520EECF8" w:rsidR="000E1EFD" w:rsidRDefault="000A1407" w:rsidP="001053CA">
                  <w:pPr>
                    <w:spacing w:after="200" w:line="276" w:lineRule="auto"/>
                    <w:rPr>
                      <w:rFonts w:ascii="Arial" w:hAnsi="Arial" w:cs="Arial"/>
                      <w:b/>
                      <w:sz w:val="22"/>
                      <w:szCs w:val="22"/>
                    </w:rPr>
                  </w:pPr>
                  <w:r>
                    <w:rPr>
                      <w:noProof/>
                      <w:sz w:val="28"/>
                      <w:szCs w:val="28"/>
                    </w:rPr>
                    <w:lastRenderedPageBreak/>
                    <w:drawing>
                      <wp:inline distT="0" distB="0" distL="0" distR="0" wp14:anchorId="21A5D5E4" wp14:editId="45867276">
                        <wp:extent cx="4733290" cy="3225800"/>
                        <wp:effectExtent l="0" t="0" r="3810" b="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Screenshot 2020-07-07 at 19.47.32.png"/>
                                <pic:cNvPicPr/>
                              </pic:nvPicPr>
                              <pic:blipFill>
                                <a:blip r:embed="rId21">
                                  <a:extLst>
                                    <a:ext uri="{28A0092B-C50C-407E-A947-70E740481C1C}">
                                      <a14:useLocalDpi xmlns:a14="http://schemas.microsoft.com/office/drawing/2010/main" val="0"/>
                                    </a:ext>
                                  </a:extLst>
                                </a:blip>
                                <a:stretch>
                                  <a:fillRect/>
                                </a:stretch>
                              </pic:blipFill>
                              <pic:spPr>
                                <a:xfrm>
                                  <a:off x="0" y="0"/>
                                  <a:ext cx="4758342" cy="3242873"/>
                                </a:xfrm>
                                <a:prstGeom prst="rect">
                                  <a:avLst/>
                                </a:prstGeom>
                              </pic:spPr>
                            </pic:pic>
                          </a:graphicData>
                        </a:graphic>
                      </wp:inline>
                    </w:drawing>
                  </w:r>
                </w:p>
                <w:p w14:paraId="7DD48601" w14:textId="77777777" w:rsidR="000E1EFD" w:rsidRDefault="000E1EFD" w:rsidP="001053CA">
                  <w:pPr>
                    <w:spacing w:after="200" w:line="276" w:lineRule="auto"/>
                    <w:rPr>
                      <w:rFonts w:ascii="Arial" w:hAnsi="Arial" w:cs="Arial"/>
                      <w:b/>
                      <w:sz w:val="22"/>
                      <w:szCs w:val="22"/>
                    </w:rPr>
                  </w:pPr>
                </w:p>
                <w:p w14:paraId="5D25DC95" w14:textId="77777777" w:rsidR="000E1EFD" w:rsidRDefault="000E1EFD" w:rsidP="001053CA">
                  <w:pPr>
                    <w:spacing w:after="200" w:line="276" w:lineRule="auto"/>
                    <w:rPr>
                      <w:rFonts w:ascii="Arial" w:hAnsi="Arial" w:cs="Arial"/>
                      <w:b/>
                      <w:sz w:val="22"/>
                      <w:szCs w:val="22"/>
                    </w:rPr>
                  </w:pPr>
                </w:p>
                <w:p w14:paraId="108C22AA" w14:textId="77777777" w:rsidR="000E1EFD" w:rsidRDefault="000E1EFD" w:rsidP="001053CA">
                  <w:pPr>
                    <w:spacing w:after="200" w:line="276" w:lineRule="auto"/>
                    <w:rPr>
                      <w:rFonts w:ascii="Arial" w:hAnsi="Arial" w:cs="Arial"/>
                      <w:b/>
                      <w:sz w:val="22"/>
                      <w:szCs w:val="22"/>
                    </w:rPr>
                  </w:pPr>
                </w:p>
                <w:p w14:paraId="65E94740" w14:textId="468FACB6" w:rsidR="000E1EFD" w:rsidRDefault="006037CA" w:rsidP="001053CA">
                  <w:pPr>
                    <w:spacing w:after="200" w:line="276" w:lineRule="auto"/>
                    <w:rPr>
                      <w:rFonts w:ascii="Arial" w:hAnsi="Arial" w:cs="Arial"/>
                      <w:b/>
                      <w:sz w:val="22"/>
                      <w:szCs w:val="22"/>
                    </w:rPr>
                  </w:pPr>
                  <w:r>
                    <w:rPr>
                      <w:noProof/>
                      <w:sz w:val="28"/>
                      <w:szCs w:val="28"/>
                    </w:rPr>
                    <w:lastRenderedPageBreak/>
                    <w:drawing>
                      <wp:inline distT="0" distB="0" distL="0" distR="0" wp14:anchorId="10E19345" wp14:editId="45393DE5">
                        <wp:extent cx="4813300" cy="3924300"/>
                        <wp:effectExtent l="0" t="0" r="0" b="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Screenshot 2020-07-07 at 19.48.22.png"/>
                                <pic:cNvPicPr/>
                              </pic:nvPicPr>
                              <pic:blipFill>
                                <a:blip r:embed="rId22">
                                  <a:extLst>
                                    <a:ext uri="{28A0092B-C50C-407E-A947-70E740481C1C}">
                                      <a14:useLocalDpi xmlns:a14="http://schemas.microsoft.com/office/drawing/2010/main" val="0"/>
                                    </a:ext>
                                  </a:extLst>
                                </a:blip>
                                <a:stretch>
                                  <a:fillRect/>
                                </a:stretch>
                              </pic:blipFill>
                              <pic:spPr>
                                <a:xfrm>
                                  <a:off x="0" y="0"/>
                                  <a:ext cx="4860059" cy="3962423"/>
                                </a:xfrm>
                                <a:prstGeom prst="rect">
                                  <a:avLst/>
                                </a:prstGeom>
                              </pic:spPr>
                            </pic:pic>
                          </a:graphicData>
                        </a:graphic>
                      </wp:inline>
                    </w:drawing>
                  </w:r>
                </w:p>
                <w:p w14:paraId="241D580E" w14:textId="77777777" w:rsidR="000A1407" w:rsidRDefault="000A1407" w:rsidP="001053CA">
                  <w:pPr>
                    <w:spacing w:after="200" w:line="276" w:lineRule="auto"/>
                    <w:rPr>
                      <w:rFonts w:ascii="Arial" w:hAnsi="Arial" w:cs="Arial"/>
                      <w:b/>
                      <w:sz w:val="22"/>
                      <w:szCs w:val="22"/>
                    </w:rPr>
                  </w:pPr>
                </w:p>
                <w:p w14:paraId="4EB2BB26" w14:textId="77777777" w:rsidR="000A1407" w:rsidRDefault="000A1407" w:rsidP="001053CA">
                  <w:pPr>
                    <w:spacing w:after="200" w:line="276" w:lineRule="auto"/>
                    <w:rPr>
                      <w:rFonts w:ascii="Arial" w:hAnsi="Arial" w:cs="Arial"/>
                      <w:b/>
                      <w:sz w:val="22"/>
                      <w:szCs w:val="22"/>
                    </w:rPr>
                  </w:pPr>
                </w:p>
                <w:p w14:paraId="74A5C096" w14:textId="77777777" w:rsidR="000A1407" w:rsidRDefault="000A1407" w:rsidP="001053CA">
                  <w:pPr>
                    <w:spacing w:after="200" w:line="276" w:lineRule="auto"/>
                    <w:rPr>
                      <w:rFonts w:ascii="Arial" w:hAnsi="Arial" w:cs="Arial"/>
                      <w:b/>
                      <w:sz w:val="22"/>
                      <w:szCs w:val="22"/>
                    </w:rPr>
                  </w:pPr>
                </w:p>
                <w:p w14:paraId="6CEE544E" w14:textId="77777777" w:rsidR="000A1407" w:rsidRDefault="000A1407" w:rsidP="001053CA">
                  <w:pPr>
                    <w:spacing w:after="200" w:line="276" w:lineRule="auto"/>
                    <w:rPr>
                      <w:rFonts w:ascii="Arial" w:hAnsi="Arial" w:cs="Arial"/>
                      <w:b/>
                      <w:sz w:val="22"/>
                      <w:szCs w:val="22"/>
                    </w:rPr>
                  </w:pPr>
                </w:p>
                <w:p w14:paraId="6B1A81C3" w14:textId="15DA25F1" w:rsidR="000A1407" w:rsidRDefault="000A1407" w:rsidP="001053CA">
                  <w:pPr>
                    <w:spacing w:after="200" w:line="276" w:lineRule="auto"/>
                    <w:rPr>
                      <w:rFonts w:ascii="Arial" w:hAnsi="Arial" w:cs="Arial"/>
                      <w:b/>
                      <w:sz w:val="22"/>
                      <w:szCs w:val="22"/>
                    </w:rPr>
                  </w:pPr>
                </w:p>
              </w:tc>
              <w:tc>
                <w:tcPr>
                  <w:tcW w:w="3018" w:type="dxa"/>
                </w:tcPr>
                <w:p w14:paraId="784A9CC2" w14:textId="77777777" w:rsidR="008C7018" w:rsidRDefault="008C7018" w:rsidP="008C7018">
                  <w:pPr>
                    <w:rPr>
                      <w:sz w:val="28"/>
                      <w:szCs w:val="28"/>
                    </w:rPr>
                  </w:pPr>
                  <w:r>
                    <w:rPr>
                      <w:sz w:val="28"/>
                      <w:szCs w:val="28"/>
                    </w:rPr>
                    <w:lastRenderedPageBreak/>
                    <w:t xml:space="preserve">Sport management students practicing Soft tennis with technical improvements. </w:t>
                  </w:r>
                </w:p>
                <w:p w14:paraId="616CB1CA" w14:textId="77777777" w:rsidR="008C7018" w:rsidRDefault="008C7018" w:rsidP="008C7018">
                  <w:pPr>
                    <w:rPr>
                      <w:sz w:val="28"/>
                      <w:szCs w:val="28"/>
                    </w:rPr>
                  </w:pPr>
                </w:p>
                <w:p w14:paraId="4FFBB507" w14:textId="77777777" w:rsidR="000E1EFD" w:rsidRDefault="000E1EFD" w:rsidP="001053CA">
                  <w:pPr>
                    <w:spacing w:after="200" w:line="276" w:lineRule="auto"/>
                    <w:rPr>
                      <w:rFonts w:ascii="Arial" w:hAnsi="Arial" w:cs="Arial"/>
                      <w:b/>
                      <w:sz w:val="22"/>
                      <w:szCs w:val="22"/>
                    </w:rPr>
                  </w:pPr>
                </w:p>
                <w:p w14:paraId="2D881583" w14:textId="77777777" w:rsidR="00464E49" w:rsidRDefault="00464E49" w:rsidP="001053CA">
                  <w:pPr>
                    <w:spacing w:after="200" w:line="276" w:lineRule="auto"/>
                    <w:rPr>
                      <w:rFonts w:ascii="Arial" w:hAnsi="Arial" w:cs="Arial"/>
                      <w:b/>
                      <w:sz w:val="22"/>
                      <w:szCs w:val="22"/>
                    </w:rPr>
                  </w:pPr>
                </w:p>
                <w:p w14:paraId="2AFE3434" w14:textId="77777777" w:rsidR="00464E49" w:rsidRDefault="00464E49" w:rsidP="001053CA">
                  <w:pPr>
                    <w:spacing w:after="200" w:line="276" w:lineRule="auto"/>
                    <w:rPr>
                      <w:rFonts w:ascii="Arial" w:hAnsi="Arial" w:cs="Arial"/>
                      <w:b/>
                      <w:sz w:val="22"/>
                      <w:szCs w:val="22"/>
                    </w:rPr>
                  </w:pPr>
                </w:p>
                <w:p w14:paraId="38F8E244" w14:textId="77777777" w:rsidR="00464E49" w:rsidRDefault="00464E49" w:rsidP="001053CA">
                  <w:pPr>
                    <w:spacing w:after="200" w:line="276" w:lineRule="auto"/>
                    <w:rPr>
                      <w:rFonts w:ascii="Arial" w:hAnsi="Arial" w:cs="Arial"/>
                      <w:b/>
                      <w:sz w:val="22"/>
                      <w:szCs w:val="22"/>
                    </w:rPr>
                  </w:pPr>
                </w:p>
                <w:p w14:paraId="74FDC8A6" w14:textId="77777777" w:rsidR="00464E49" w:rsidRDefault="00464E49" w:rsidP="001053CA">
                  <w:pPr>
                    <w:spacing w:after="200" w:line="276" w:lineRule="auto"/>
                    <w:rPr>
                      <w:rFonts w:ascii="Arial" w:hAnsi="Arial" w:cs="Arial"/>
                      <w:b/>
                      <w:sz w:val="22"/>
                      <w:szCs w:val="22"/>
                    </w:rPr>
                  </w:pPr>
                </w:p>
                <w:p w14:paraId="072973AF" w14:textId="77777777" w:rsidR="00464E49" w:rsidRDefault="00464E49" w:rsidP="001053CA">
                  <w:pPr>
                    <w:spacing w:after="200" w:line="276" w:lineRule="auto"/>
                    <w:rPr>
                      <w:rFonts w:ascii="Arial" w:hAnsi="Arial" w:cs="Arial"/>
                      <w:b/>
                      <w:sz w:val="22"/>
                      <w:szCs w:val="22"/>
                    </w:rPr>
                  </w:pPr>
                </w:p>
                <w:p w14:paraId="4660020F" w14:textId="77777777" w:rsidR="00464E49" w:rsidRDefault="00464E49" w:rsidP="001053CA">
                  <w:pPr>
                    <w:spacing w:after="200" w:line="276" w:lineRule="auto"/>
                    <w:rPr>
                      <w:rFonts w:ascii="Arial" w:hAnsi="Arial" w:cs="Arial"/>
                      <w:b/>
                      <w:sz w:val="22"/>
                      <w:szCs w:val="22"/>
                    </w:rPr>
                  </w:pPr>
                </w:p>
                <w:p w14:paraId="4C9041CA" w14:textId="77777777" w:rsidR="00464E49" w:rsidRDefault="00464E49" w:rsidP="001053CA">
                  <w:pPr>
                    <w:spacing w:after="200" w:line="276" w:lineRule="auto"/>
                    <w:rPr>
                      <w:rFonts w:ascii="Arial" w:hAnsi="Arial" w:cs="Arial"/>
                      <w:b/>
                      <w:sz w:val="22"/>
                      <w:szCs w:val="22"/>
                    </w:rPr>
                  </w:pPr>
                </w:p>
                <w:p w14:paraId="7D62DF53" w14:textId="77777777" w:rsidR="00464E49" w:rsidRDefault="00464E49" w:rsidP="001053CA">
                  <w:pPr>
                    <w:spacing w:after="200" w:line="276" w:lineRule="auto"/>
                    <w:rPr>
                      <w:rFonts w:ascii="Arial" w:hAnsi="Arial" w:cs="Arial"/>
                      <w:b/>
                      <w:sz w:val="22"/>
                      <w:szCs w:val="22"/>
                    </w:rPr>
                  </w:pPr>
                </w:p>
                <w:p w14:paraId="092E5EFC" w14:textId="77777777" w:rsidR="00464E49" w:rsidRPr="0021298E" w:rsidRDefault="00464E49" w:rsidP="001053CA">
                  <w:pPr>
                    <w:spacing w:after="200" w:line="276" w:lineRule="auto"/>
                    <w:rPr>
                      <w:bCs/>
                    </w:rPr>
                  </w:pPr>
                </w:p>
                <w:p w14:paraId="4D216AA0" w14:textId="77777777" w:rsidR="00464E49" w:rsidRPr="0021298E" w:rsidRDefault="00464E49" w:rsidP="001053CA">
                  <w:pPr>
                    <w:spacing w:after="200" w:line="276" w:lineRule="auto"/>
                    <w:rPr>
                      <w:bCs/>
                    </w:rPr>
                  </w:pPr>
                  <w:r w:rsidRPr="0021298E">
                    <w:rPr>
                      <w:bCs/>
                    </w:rPr>
                    <w:t xml:space="preserve">Mentors </w:t>
                  </w:r>
                  <w:proofErr w:type="gramStart"/>
                  <w:r w:rsidR="00F70FFA" w:rsidRPr="0021298E">
                    <w:rPr>
                      <w:bCs/>
                    </w:rPr>
                    <w:t>observing</w:t>
                  </w:r>
                  <w:proofErr w:type="gramEnd"/>
                  <w:r w:rsidR="00F70FFA" w:rsidRPr="0021298E">
                    <w:rPr>
                      <w:bCs/>
                    </w:rPr>
                    <w:t xml:space="preserve"> from </w:t>
                  </w:r>
                  <w:r w:rsidR="00602700" w:rsidRPr="0021298E">
                    <w:rPr>
                      <w:bCs/>
                    </w:rPr>
                    <w:t xml:space="preserve">outside and stepping forward if help is needed. </w:t>
                  </w:r>
                </w:p>
                <w:p w14:paraId="72F103E8" w14:textId="31A330E9" w:rsidR="00602700" w:rsidRDefault="00602700" w:rsidP="001053CA">
                  <w:pPr>
                    <w:spacing w:after="200" w:line="276" w:lineRule="auto"/>
                    <w:rPr>
                      <w:rFonts w:ascii="Arial" w:hAnsi="Arial" w:cs="Arial"/>
                      <w:b/>
                      <w:sz w:val="22"/>
                      <w:szCs w:val="22"/>
                    </w:rPr>
                  </w:pPr>
                  <w:r w:rsidRPr="0021298E">
                    <w:rPr>
                      <w:bCs/>
                    </w:rPr>
                    <w:t>The coach is</w:t>
                  </w:r>
                  <w:r w:rsidR="00AE268A" w:rsidRPr="0021298E">
                    <w:rPr>
                      <w:bCs/>
                    </w:rPr>
                    <w:t xml:space="preserve"> explaining </w:t>
                  </w:r>
                  <w:r w:rsidR="005043D4" w:rsidRPr="0021298E">
                    <w:rPr>
                      <w:bCs/>
                    </w:rPr>
                    <w:t>the activities</w:t>
                  </w:r>
                  <w:r w:rsidR="00AE268A" w:rsidRPr="0021298E">
                    <w:rPr>
                      <w:bCs/>
                    </w:rPr>
                    <w:t xml:space="preserve"> and also the demonstration</w:t>
                  </w:r>
                  <w:r w:rsidR="005043D4" w:rsidRPr="0021298E">
                    <w:rPr>
                      <w:bCs/>
                    </w:rPr>
                    <w:t>s</w:t>
                  </w:r>
                  <w:r w:rsidR="005043D4">
                    <w:rPr>
                      <w:rFonts w:ascii="Arial" w:hAnsi="Arial" w:cs="Arial"/>
                      <w:b/>
                      <w:sz w:val="22"/>
                      <w:szCs w:val="22"/>
                    </w:rPr>
                    <w:t>.</w:t>
                  </w:r>
                </w:p>
              </w:tc>
            </w:tr>
            <w:tr w:rsidR="00481935" w14:paraId="32F736BE" w14:textId="77777777" w:rsidTr="00DD2F54">
              <w:tc>
                <w:tcPr>
                  <w:tcW w:w="7672" w:type="dxa"/>
                </w:tcPr>
                <w:p w14:paraId="7D0CC0EA" w14:textId="5E078601" w:rsidR="000E1EFD" w:rsidRDefault="00F310E3" w:rsidP="001053CA">
                  <w:pPr>
                    <w:spacing w:after="200" w:line="276" w:lineRule="auto"/>
                    <w:rPr>
                      <w:rFonts w:ascii="Arial" w:hAnsi="Arial" w:cs="Arial"/>
                      <w:b/>
                      <w:sz w:val="22"/>
                      <w:szCs w:val="22"/>
                    </w:rPr>
                  </w:pPr>
                  <w:r>
                    <w:rPr>
                      <w:noProof/>
                      <w:sz w:val="28"/>
                      <w:szCs w:val="28"/>
                    </w:rPr>
                    <w:lastRenderedPageBreak/>
                    <w:drawing>
                      <wp:inline distT="0" distB="0" distL="0" distR="0" wp14:anchorId="61ACC547" wp14:editId="4BC19044">
                        <wp:extent cx="4813300" cy="2819400"/>
                        <wp:effectExtent l="0" t="0" r="0"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Screenshot 2020-07-07 at 19.53.51.png"/>
                                <pic:cNvPicPr/>
                              </pic:nvPicPr>
                              <pic:blipFill>
                                <a:blip r:embed="rId23">
                                  <a:extLst>
                                    <a:ext uri="{28A0092B-C50C-407E-A947-70E740481C1C}">
                                      <a14:useLocalDpi xmlns:a14="http://schemas.microsoft.com/office/drawing/2010/main" val="0"/>
                                    </a:ext>
                                  </a:extLst>
                                </a:blip>
                                <a:stretch>
                                  <a:fillRect/>
                                </a:stretch>
                              </pic:blipFill>
                              <pic:spPr>
                                <a:xfrm>
                                  <a:off x="0" y="0"/>
                                  <a:ext cx="4823289" cy="2825251"/>
                                </a:xfrm>
                                <a:prstGeom prst="rect">
                                  <a:avLst/>
                                </a:prstGeom>
                              </pic:spPr>
                            </pic:pic>
                          </a:graphicData>
                        </a:graphic>
                      </wp:inline>
                    </w:drawing>
                  </w:r>
                </w:p>
                <w:p w14:paraId="6D51BA81" w14:textId="3E0D733F" w:rsidR="000E1EFD" w:rsidRDefault="00C277C4" w:rsidP="001053CA">
                  <w:pPr>
                    <w:spacing w:after="200" w:line="276" w:lineRule="auto"/>
                    <w:rPr>
                      <w:rFonts w:ascii="Arial" w:hAnsi="Arial" w:cs="Arial"/>
                      <w:b/>
                      <w:sz w:val="22"/>
                      <w:szCs w:val="22"/>
                    </w:rPr>
                  </w:pPr>
                  <w:r>
                    <w:rPr>
                      <w:noProof/>
                      <w:sz w:val="28"/>
                      <w:szCs w:val="28"/>
                    </w:rPr>
                    <w:lastRenderedPageBreak/>
                    <w:drawing>
                      <wp:inline distT="0" distB="0" distL="0" distR="0" wp14:anchorId="250B091C" wp14:editId="7486C19A">
                        <wp:extent cx="4792980" cy="3556000"/>
                        <wp:effectExtent l="0" t="0" r="0" b="0"/>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Screenshot 2020-07-07 at 19.54.07.png"/>
                                <pic:cNvPicPr/>
                              </pic:nvPicPr>
                              <pic:blipFill>
                                <a:blip r:embed="rId24">
                                  <a:extLst>
                                    <a:ext uri="{28A0092B-C50C-407E-A947-70E740481C1C}">
                                      <a14:useLocalDpi xmlns:a14="http://schemas.microsoft.com/office/drawing/2010/main" val="0"/>
                                    </a:ext>
                                  </a:extLst>
                                </a:blip>
                                <a:stretch>
                                  <a:fillRect/>
                                </a:stretch>
                              </pic:blipFill>
                              <pic:spPr>
                                <a:xfrm>
                                  <a:off x="0" y="0"/>
                                  <a:ext cx="4794530" cy="3557150"/>
                                </a:xfrm>
                                <a:prstGeom prst="rect">
                                  <a:avLst/>
                                </a:prstGeom>
                              </pic:spPr>
                            </pic:pic>
                          </a:graphicData>
                        </a:graphic>
                      </wp:inline>
                    </w:drawing>
                  </w:r>
                </w:p>
                <w:p w14:paraId="1D63C7DC" w14:textId="17F7157F" w:rsidR="006037CA" w:rsidRDefault="006037CA" w:rsidP="001053CA">
                  <w:pPr>
                    <w:spacing w:after="200" w:line="276" w:lineRule="auto"/>
                    <w:rPr>
                      <w:rFonts w:ascii="Arial" w:hAnsi="Arial" w:cs="Arial"/>
                      <w:b/>
                      <w:sz w:val="22"/>
                      <w:szCs w:val="22"/>
                    </w:rPr>
                  </w:pPr>
                </w:p>
                <w:p w14:paraId="7D00630E" w14:textId="12E4F997" w:rsidR="006037CA" w:rsidRDefault="006037CA" w:rsidP="001053CA">
                  <w:pPr>
                    <w:spacing w:after="200" w:line="276" w:lineRule="auto"/>
                    <w:rPr>
                      <w:rFonts w:ascii="Arial" w:hAnsi="Arial" w:cs="Arial"/>
                      <w:b/>
                      <w:sz w:val="22"/>
                      <w:szCs w:val="22"/>
                    </w:rPr>
                  </w:pPr>
                </w:p>
                <w:p w14:paraId="7547BFBD" w14:textId="5C93A41A" w:rsidR="006037CA" w:rsidRDefault="006037CA" w:rsidP="001053CA">
                  <w:pPr>
                    <w:spacing w:after="200" w:line="276" w:lineRule="auto"/>
                    <w:rPr>
                      <w:rFonts w:ascii="Arial" w:hAnsi="Arial" w:cs="Arial"/>
                      <w:b/>
                      <w:sz w:val="22"/>
                      <w:szCs w:val="22"/>
                    </w:rPr>
                  </w:pPr>
                </w:p>
                <w:p w14:paraId="270B6FC2" w14:textId="236FF8BD" w:rsidR="006037CA" w:rsidRDefault="00220587" w:rsidP="001053CA">
                  <w:pPr>
                    <w:spacing w:after="200" w:line="276" w:lineRule="auto"/>
                    <w:rPr>
                      <w:rFonts w:ascii="Arial" w:hAnsi="Arial" w:cs="Arial"/>
                      <w:b/>
                      <w:sz w:val="22"/>
                      <w:szCs w:val="22"/>
                    </w:rPr>
                  </w:pPr>
                  <w:r>
                    <w:rPr>
                      <w:noProof/>
                      <w:sz w:val="28"/>
                      <w:szCs w:val="28"/>
                    </w:rPr>
                    <w:drawing>
                      <wp:inline distT="0" distB="0" distL="0" distR="0" wp14:anchorId="19A62807" wp14:editId="00EED181">
                        <wp:extent cx="4977700" cy="2730500"/>
                        <wp:effectExtent l="0" t="0" r="127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Screenshot 2020-07-07 at 19.54.00.png"/>
                                <pic:cNvPicPr/>
                              </pic:nvPicPr>
                              <pic:blipFill>
                                <a:blip r:embed="rId25">
                                  <a:extLst>
                                    <a:ext uri="{28A0092B-C50C-407E-A947-70E740481C1C}">
                                      <a14:useLocalDpi xmlns:a14="http://schemas.microsoft.com/office/drawing/2010/main" val="0"/>
                                    </a:ext>
                                  </a:extLst>
                                </a:blip>
                                <a:stretch>
                                  <a:fillRect/>
                                </a:stretch>
                              </pic:blipFill>
                              <pic:spPr>
                                <a:xfrm>
                                  <a:off x="0" y="0"/>
                                  <a:ext cx="5007534" cy="2746866"/>
                                </a:xfrm>
                                <a:prstGeom prst="rect">
                                  <a:avLst/>
                                </a:prstGeom>
                              </pic:spPr>
                            </pic:pic>
                          </a:graphicData>
                        </a:graphic>
                      </wp:inline>
                    </w:drawing>
                  </w:r>
                </w:p>
                <w:p w14:paraId="736CDD79" w14:textId="5C7EDE1D" w:rsidR="000E1EFD" w:rsidRDefault="000E1EFD" w:rsidP="001053CA">
                  <w:pPr>
                    <w:spacing w:after="200" w:line="276" w:lineRule="auto"/>
                    <w:rPr>
                      <w:rFonts w:ascii="Arial" w:hAnsi="Arial" w:cs="Arial"/>
                      <w:b/>
                      <w:sz w:val="22"/>
                      <w:szCs w:val="22"/>
                    </w:rPr>
                  </w:pPr>
                </w:p>
                <w:p w14:paraId="0A1BE7F6" w14:textId="4EE49FBA" w:rsidR="00C277C4" w:rsidRDefault="00C277C4" w:rsidP="001053CA">
                  <w:pPr>
                    <w:spacing w:after="200" w:line="276" w:lineRule="auto"/>
                    <w:rPr>
                      <w:rFonts w:ascii="Arial" w:hAnsi="Arial" w:cs="Arial"/>
                      <w:b/>
                      <w:sz w:val="22"/>
                      <w:szCs w:val="22"/>
                    </w:rPr>
                  </w:pPr>
                </w:p>
                <w:p w14:paraId="33D071B2" w14:textId="5EA68C4F" w:rsidR="00C277C4" w:rsidRDefault="00C277C4" w:rsidP="001053CA">
                  <w:pPr>
                    <w:spacing w:after="200" w:line="276" w:lineRule="auto"/>
                    <w:rPr>
                      <w:rFonts w:ascii="Arial" w:hAnsi="Arial" w:cs="Arial"/>
                      <w:b/>
                      <w:sz w:val="22"/>
                      <w:szCs w:val="22"/>
                    </w:rPr>
                  </w:pPr>
                </w:p>
                <w:p w14:paraId="366199F4" w14:textId="595BE4A7" w:rsidR="00C277C4" w:rsidRDefault="00C277C4" w:rsidP="001053CA">
                  <w:pPr>
                    <w:spacing w:after="200" w:line="276" w:lineRule="auto"/>
                    <w:rPr>
                      <w:rFonts w:ascii="Arial" w:hAnsi="Arial" w:cs="Arial"/>
                      <w:b/>
                      <w:sz w:val="22"/>
                      <w:szCs w:val="22"/>
                    </w:rPr>
                  </w:pPr>
                </w:p>
                <w:p w14:paraId="355FD1A8" w14:textId="77777777" w:rsidR="00C277C4" w:rsidRDefault="00C277C4" w:rsidP="001053CA">
                  <w:pPr>
                    <w:spacing w:after="200" w:line="276" w:lineRule="auto"/>
                    <w:rPr>
                      <w:rFonts w:ascii="Arial" w:hAnsi="Arial" w:cs="Arial"/>
                      <w:b/>
                      <w:sz w:val="22"/>
                      <w:szCs w:val="22"/>
                    </w:rPr>
                  </w:pPr>
                </w:p>
                <w:p w14:paraId="3279597A" w14:textId="77777777" w:rsidR="000E1EFD" w:rsidRDefault="000E1EFD" w:rsidP="001053CA">
                  <w:pPr>
                    <w:spacing w:after="200" w:line="276" w:lineRule="auto"/>
                    <w:rPr>
                      <w:rFonts w:ascii="Arial" w:hAnsi="Arial" w:cs="Arial"/>
                      <w:b/>
                      <w:sz w:val="22"/>
                      <w:szCs w:val="22"/>
                    </w:rPr>
                  </w:pPr>
                </w:p>
              </w:tc>
              <w:tc>
                <w:tcPr>
                  <w:tcW w:w="3018" w:type="dxa"/>
                </w:tcPr>
                <w:p w14:paraId="313FF6B4" w14:textId="17E6D5BD" w:rsidR="000E1EFD" w:rsidRPr="0021298E" w:rsidRDefault="000C4D37" w:rsidP="001053CA">
                  <w:pPr>
                    <w:spacing w:after="200" w:line="276" w:lineRule="auto"/>
                    <w:rPr>
                      <w:bCs/>
                    </w:rPr>
                  </w:pPr>
                  <w:r w:rsidRPr="0021298E">
                    <w:rPr>
                      <w:bCs/>
                    </w:rPr>
                    <w:lastRenderedPageBreak/>
                    <w:t xml:space="preserve">The </w:t>
                  </w:r>
                  <w:r w:rsidR="00010F9B" w:rsidRPr="0021298E">
                    <w:rPr>
                      <w:bCs/>
                    </w:rPr>
                    <w:t xml:space="preserve">badminton </w:t>
                  </w:r>
                  <w:r w:rsidR="005043D4" w:rsidRPr="0021298E">
                    <w:rPr>
                      <w:bCs/>
                    </w:rPr>
                    <w:t>participants had</w:t>
                  </w:r>
                  <w:r w:rsidR="00464E49" w:rsidRPr="0021298E">
                    <w:rPr>
                      <w:bCs/>
                    </w:rPr>
                    <w:t xml:space="preserve"> a lot of energy and were </w:t>
                  </w:r>
                  <w:proofErr w:type="gramStart"/>
                  <w:r w:rsidR="00464E49" w:rsidRPr="0021298E">
                    <w:rPr>
                      <w:bCs/>
                    </w:rPr>
                    <w:t>very excited</w:t>
                  </w:r>
                  <w:proofErr w:type="gramEnd"/>
                  <w:r w:rsidR="00464E49" w:rsidRPr="0021298E">
                    <w:rPr>
                      <w:bCs/>
                    </w:rPr>
                    <w:t xml:space="preserve"> to take part in badminton. </w:t>
                  </w:r>
                </w:p>
                <w:p w14:paraId="4C4B9D6C" w14:textId="77777777" w:rsidR="00081104" w:rsidRPr="0021298E" w:rsidRDefault="00081104" w:rsidP="001053CA">
                  <w:pPr>
                    <w:spacing w:after="200" w:line="276" w:lineRule="auto"/>
                    <w:rPr>
                      <w:rFonts w:ascii="Arial" w:hAnsi="Arial" w:cs="Arial"/>
                      <w:bCs/>
                      <w:sz w:val="22"/>
                      <w:szCs w:val="22"/>
                    </w:rPr>
                  </w:pPr>
                </w:p>
                <w:p w14:paraId="1F33CBDB" w14:textId="77777777" w:rsidR="00081104" w:rsidRDefault="00081104" w:rsidP="001053CA">
                  <w:pPr>
                    <w:spacing w:after="200" w:line="276" w:lineRule="auto"/>
                    <w:rPr>
                      <w:rFonts w:ascii="Arial" w:hAnsi="Arial" w:cs="Arial"/>
                      <w:b/>
                      <w:sz w:val="22"/>
                      <w:szCs w:val="22"/>
                    </w:rPr>
                  </w:pPr>
                </w:p>
                <w:p w14:paraId="6FBC0978" w14:textId="77777777" w:rsidR="00081104" w:rsidRDefault="00081104" w:rsidP="001053CA">
                  <w:pPr>
                    <w:spacing w:after="200" w:line="276" w:lineRule="auto"/>
                    <w:rPr>
                      <w:rFonts w:ascii="Arial" w:hAnsi="Arial" w:cs="Arial"/>
                      <w:b/>
                      <w:sz w:val="22"/>
                      <w:szCs w:val="22"/>
                    </w:rPr>
                  </w:pPr>
                </w:p>
                <w:p w14:paraId="53DC9982" w14:textId="77777777" w:rsidR="00081104" w:rsidRDefault="00081104" w:rsidP="001053CA">
                  <w:pPr>
                    <w:spacing w:after="200" w:line="276" w:lineRule="auto"/>
                    <w:rPr>
                      <w:rFonts w:ascii="Arial" w:hAnsi="Arial" w:cs="Arial"/>
                      <w:b/>
                      <w:sz w:val="22"/>
                      <w:szCs w:val="22"/>
                    </w:rPr>
                  </w:pPr>
                </w:p>
                <w:p w14:paraId="21E559B3" w14:textId="77777777" w:rsidR="00081104" w:rsidRDefault="00081104" w:rsidP="001053CA">
                  <w:pPr>
                    <w:spacing w:after="200" w:line="276" w:lineRule="auto"/>
                    <w:rPr>
                      <w:rFonts w:ascii="Arial" w:hAnsi="Arial" w:cs="Arial"/>
                      <w:b/>
                      <w:sz w:val="22"/>
                      <w:szCs w:val="22"/>
                    </w:rPr>
                  </w:pPr>
                </w:p>
                <w:p w14:paraId="2EDF81C0" w14:textId="77777777" w:rsidR="00081104" w:rsidRDefault="00081104" w:rsidP="001053CA">
                  <w:pPr>
                    <w:spacing w:after="200" w:line="276" w:lineRule="auto"/>
                    <w:rPr>
                      <w:rFonts w:ascii="Arial" w:hAnsi="Arial" w:cs="Arial"/>
                      <w:b/>
                      <w:sz w:val="22"/>
                      <w:szCs w:val="22"/>
                    </w:rPr>
                  </w:pPr>
                </w:p>
                <w:p w14:paraId="33061C04" w14:textId="77777777" w:rsidR="00081104" w:rsidRDefault="00081104" w:rsidP="001053CA">
                  <w:pPr>
                    <w:spacing w:after="200" w:line="276" w:lineRule="auto"/>
                    <w:rPr>
                      <w:rFonts w:ascii="Arial" w:hAnsi="Arial" w:cs="Arial"/>
                      <w:b/>
                      <w:sz w:val="22"/>
                      <w:szCs w:val="22"/>
                    </w:rPr>
                  </w:pPr>
                </w:p>
                <w:p w14:paraId="61883451" w14:textId="77777777" w:rsidR="00081104" w:rsidRDefault="00081104" w:rsidP="001053CA">
                  <w:pPr>
                    <w:spacing w:after="200" w:line="276" w:lineRule="auto"/>
                    <w:rPr>
                      <w:rFonts w:ascii="Arial" w:hAnsi="Arial" w:cs="Arial"/>
                      <w:b/>
                      <w:sz w:val="22"/>
                      <w:szCs w:val="22"/>
                    </w:rPr>
                  </w:pPr>
                </w:p>
                <w:p w14:paraId="1A499A22" w14:textId="77777777" w:rsidR="00081104" w:rsidRDefault="00081104" w:rsidP="001053CA">
                  <w:pPr>
                    <w:spacing w:after="200" w:line="276" w:lineRule="auto"/>
                    <w:rPr>
                      <w:rFonts w:ascii="Arial" w:hAnsi="Arial" w:cs="Arial"/>
                      <w:b/>
                      <w:sz w:val="22"/>
                      <w:szCs w:val="22"/>
                    </w:rPr>
                  </w:pPr>
                </w:p>
                <w:p w14:paraId="758BFC52" w14:textId="77777777" w:rsidR="00081104" w:rsidRDefault="00081104" w:rsidP="001053CA">
                  <w:pPr>
                    <w:spacing w:after="200" w:line="276" w:lineRule="auto"/>
                    <w:rPr>
                      <w:rFonts w:ascii="Arial" w:hAnsi="Arial" w:cs="Arial"/>
                      <w:b/>
                      <w:sz w:val="22"/>
                      <w:szCs w:val="22"/>
                    </w:rPr>
                  </w:pPr>
                </w:p>
                <w:p w14:paraId="5D4CB616" w14:textId="77777777" w:rsidR="00081104" w:rsidRDefault="00081104" w:rsidP="001053CA">
                  <w:pPr>
                    <w:spacing w:after="200" w:line="276" w:lineRule="auto"/>
                    <w:rPr>
                      <w:rFonts w:ascii="Arial" w:hAnsi="Arial" w:cs="Arial"/>
                      <w:b/>
                      <w:sz w:val="22"/>
                      <w:szCs w:val="22"/>
                    </w:rPr>
                  </w:pPr>
                </w:p>
                <w:p w14:paraId="059697BB" w14:textId="77777777" w:rsidR="00081104" w:rsidRDefault="00081104" w:rsidP="001053CA">
                  <w:pPr>
                    <w:spacing w:after="200" w:line="276" w:lineRule="auto"/>
                    <w:rPr>
                      <w:rFonts w:ascii="Arial" w:hAnsi="Arial" w:cs="Arial"/>
                      <w:b/>
                      <w:sz w:val="22"/>
                      <w:szCs w:val="22"/>
                    </w:rPr>
                  </w:pPr>
                </w:p>
                <w:p w14:paraId="40BE932B" w14:textId="77777777" w:rsidR="00081104" w:rsidRDefault="00081104" w:rsidP="001053CA">
                  <w:pPr>
                    <w:spacing w:after="200" w:line="276" w:lineRule="auto"/>
                    <w:rPr>
                      <w:rFonts w:ascii="Arial" w:hAnsi="Arial" w:cs="Arial"/>
                      <w:b/>
                      <w:sz w:val="22"/>
                      <w:szCs w:val="22"/>
                    </w:rPr>
                  </w:pPr>
                </w:p>
                <w:p w14:paraId="00B94995" w14:textId="77777777" w:rsidR="00081104" w:rsidRDefault="00081104" w:rsidP="001053CA">
                  <w:pPr>
                    <w:spacing w:after="200" w:line="276" w:lineRule="auto"/>
                    <w:rPr>
                      <w:rFonts w:ascii="Arial" w:hAnsi="Arial" w:cs="Arial"/>
                      <w:b/>
                      <w:sz w:val="22"/>
                      <w:szCs w:val="22"/>
                    </w:rPr>
                  </w:pPr>
                </w:p>
                <w:p w14:paraId="7BF3B73D" w14:textId="77777777" w:rsidR="00081104" w:rsidRDefault="00081104" w:rsidP="001053CA">
                  <w:pPr>
                    <w:spacing w:after="200" w:line="276" w:lineRule="auto"/>
                    <w:rPr>
                      <w:rFonts w:ascii="Arial" w:hAnsi="Arial" w:cs="Arial"/>
                      <w:b/>
                      <w:sz w:val="22"/>
                      <w:szCs w:val="22"/>
                    </w:rPr>
                  </w:pPr>
                </w:p>
                <w:p w14:paraId="04BCE6EB" w14:textId="77777777" w:rsidR="00081104" w:rsidRDefault="00081104" w:rsidP="001053CA">
                  <w:pPr>
                    <w:spacing w:after="200" w:line="276" w:lineRule="auto"/>
                    <w:rPr>
                      <w:rFonts w:ascii="Arial" w:hAnsi="Arial" w:cs="Arial"/>
                      <w:b/>
                      <w:sz w:val="22"/>
                      <w:szCs w:val="22"/>
                    </w:rPr>
                  </w:pPr>
                </w:p>
                <w:p w14:paraId="6C2C4E07" w14:textId="77777777" w:rsidR="00DD2F54" w:rsidRDefault="00081104" w:rsidP="00081104">
                  <w:pPr>
                    <w:rPr>
                      <w:sz w:val="28"/>
                      <w:szCs w:val="28"/>
                    </w:rPr>
                  </w:pPr>
                  <w:r>
                    <w:rPr>
                      <w:sz w:val="28"/>
                      <w:szCs w:val="28"/>
                    </w:rPr>
                    <w:t xml:space="preserve">A great afternoon program in Leisure Centre 2 for the Swansea Schools Badminton Tournament. </w:t>
                  </w:r>
                </w:p>
                <w:p w14:paraId="565205D9" w14:textId="77777777" w:rsidR="00DD2F54" w:rsidRDefault="00DD2F54" w:rsidP="00081104">
                  <w:pPr>
                    <w:rPr>
                      <w:sz w:val="28"/>
                      <w:szCs w:val="28"/>
                    </w:rPr>
                  </w:pPr>
                </w:p>
                <w:p w14:paraId="5DF379F8" w14:textId="7ABA40B9" w:rsidR="00081104" w:rsidRDefault="00081104" w:rsidP="00081104">
                  <w:pPr>
                    <w:rPr>
                      <w:sz w:val="28"/>
                      <w:szCs w:val="28"/>
                    </w:rPr>
                  </w:pPr>
                  <w:r>
                    <w:rPr>
                      <w:sz w:val="28"/>
                      <w:szCs w:val="28"/>
                    </w:rPr>
                    <w:t xml:space="preserve">We student had the opportunity to mentor the first-year student and officiate the badminton participants. </w:t>
                  </w:r>
                </w:p>
                <w:p w14:paraId="746A7429" w14:textId="4FC99DF0" w:rsidR="00081104" w:rsidRDefault="00081104" w:rsidP="001053CA">
                  <w:pPr>
                    <w:spacing w:after="200" w:line="276" w:lineRule="auto"/>
                    <w:rPr>
                      <w:rFonts w:ascii="Arial" w:hAnsi="Arial" w:cs="Arial"/>
                      <w:b/>
                      <w:sz w:val="22"/>
                      <w:szCs w:val="22"/>
                    </w:rPr>
                  </w:pPr>
                </w:p>
              </w:tc>
            </w:tr>
          </w:tbl>
          <w:p w14:paraId="50FBD596" w14:textId="77777777" w:rsidR="000E1EFD" w:rsidRDefault="000E1EFD" w:rsidP="000E1EFD">
            <w:pPr>
              <w:spacing w:after="200" w:line="276" w:lineRule="auto"/>
              <w:rPr>
                <w:rFonts w:ascii="Arial" w:hAnsi="Arial" w:cs="Arial"/>
                <w:b/>
                <w:sz w:val="22"/>
                <w:szCs w:val="22"/>
              </w:rPr>
            </w:pPr>
          </w:p>
        </w:tc>
      </w:tr>
    </w:tbl>
    <w:p w14:paraId="263C4332" w14:textId="77777777" w:rsidR="000E1EFD" w:rsidRDefault="000E1EFD">
      <w:pPr>
        <w:spacing w:after="200" w:line="276" w:lineRule="auto"/>
        <w:rPr>
          <w:rFonts w:ascii="Arial" w:hAnsi="Arial" w:cs="Arial"/>
          <w:b/>
          <w:sz w:val="22"/>
          <w:szCs w:val="22"/>
        </w:rPr>
      </w:pPr>
    </w:p>
    <w:p w14:paraId="70EA8E1B" w14:textId="77777777" w:rsidR="00D8400A" w:rsidRDefault="00D8400A" w:rsidP="000E1EFD">
      <w:pPr>
        <w:spacing w:after="200" w:line="276" w:lineRule="auto"/>
        <w:rPr>
          <w:rFonts w:ascii="Arial" w:hAnsi="Arial" w:cs="Arial"/>
          <w:b/>
          <w:sz w:val="22"/>
          <w:szCs w:val="22"/>
        </w:rPr>
      </w:pPr>
    </w:p>
    <w:p w14:paraId="715AA3CE" w14:textId="77777777" w:rsidR="00EF3774" w:rsidRPr="00EF3774" w:rsidRDefault="00EF3774" w:rsidP="00EF3774">
      <w:pPr>
        <w:spacing w:after="200" w:line="276" w:lineRule="auto"/>
        <w:rPr>
          <w:rFonts w:ascii="Arial" w:hAnsi="Arial" w:cs="Arial"/>
          <w:b/>
          <w:sz w:val="20"/>
          <w:szCs w:val="22"/>
        </w:rPr>
      </w:pPr>
      <w:r>
        <w:rPr>
          <w:rFonts w:ascii="Arial" w:hAnsi="Arial" w:cs="Arial"/>
          <w:b/>
          <w:sz w:val="22"/>
          <w:szCs w:val="22"/>
        </w:rPr>
        <w:t>TASK B</w:t>
      </w:r>
      <w:r w:rsidRPr="005C37F0">
        <w:rPr>
          <w:rFonts w:ascii="Arial" w:hAnsi="Arial" w:cs="Arial"/>
          <w:b/>
          <w:sz w:val="22"/>
          <w:szCs w:val="22"/>
        </w:rPr>
        <w:t xml:space="preserve"> – (</w:t>
      </w:r>
      <w:r>
        <w:rPr>
          <w:rFonts w:ascii="Arial" w:hAnsi="Arial" w:cs="Arial"/>
          <w:b/>
          <w:sz w:val="22"/>
          <w:szCs w:val="22"/>
        </w:rPr>
        <w:t xml:space="preserve">Picture Board Cont.–5 pics </w:t>
      </w:r>
      <w:r w:rsidRPr="00EF3774">
        <w:rPr>
          <w:rFonts w:ascii="Arial" w:hAnsi="Arial" w:cs="Arial"/>
          <w:b/>
          <w:sz w:val="16"/>
          <w:szCs w:val="22"/>
        </w:rPr>
        <w:t>(40MB upload limit to Turnitin)</w:t>
      </w:r>
      <w:r w:rsidRPr="00EF3774">
        <w:rPr>
          <w:rFonts w:ascii="Arial" w:hAnsi="Arial" w:cs="Arial"/>
          <w:b/>
          <w:sz w:val="12"/>
          <w:szCs w:val="22"/>
        </w:rPr>
        <w:t xml:space="preserve"> </w:t>
      </w:r>
      <w:r w:rsidRPr="00EF3774">
        <w:rPr>
          <w:rFonts w:ascii="Arial" w:hAnsi="Arial" w:cs="Arial"/>
          <w:b/>
          <w:sz w:val="16"/>
          <w:szCs w:val="22"/>
        </w:rPr>
        <w:t>(Experience, Roles, Improvements)</w:t>
      </w:r>
    </w:p>
    <w:tbl>
      <w:tblPr>
        <w:tblStyle w:val="TableGrid"/>
        <w:tblW w:w="9511" w:type="dxa"/>
        <w:tblLook w:val="04A0" w:firstRow="1" w:lastRow="0" w:firstColumn="1" w:lastColumn="0" w:noHBand="0" w:noVBand="1"/>
      </w:tblPr>
      <w:tblGrid>
        <w:gridCol w:w="9511"/>
      </w:tblGrid>
      <w:tr w:rsidR="000E1EFD" w14:paraId="431BE1AF" w14:textId="77777777" w:rsidTr="00741503">
        <w:trPr>
          <w:trHeight w:val="11309"/>
        </w:trPr>
        <w:tc>
          <w:tcPr>
            <w:tcW w:w="9511" w:type="dxa"/>
          </w:tcPr>
          <w:tbl>
            <w:tblPr>
              <w:tblStyle w:val="TableGrid"/>
              <w:tblW w:w="0" w:type="auto"/>
              <w:tblLook w:val="04A0" w:firstRow="1" w:lastRow="0" w:firstColumn="1" w:lastColumn="0" w:noHBand="0" w:noVBand="1"/>
            </w:tblPr>
            <w:tblGrid>
              <w:gridCol w:w="4642"/>
              <w:gridCol w:w="4643"/>
            </w:tblGrid>
            <w:tr w:rsidR="000E1EFD" w14:paraId="456E8C49" w14:textId="77777777" w:rsidTr="00741503">
              <w:tc>
                <w:tcPr>
                  <w:tcW w:w="4642" w:type="dxa"/>
                </w:tcPr>
                <w:p w14:paraId="3D4B1BBC" w14:textId="77777777" w:rsidR="000E1EFD" w:rsidRDefault="000E1EFD" w:rsidP="00741503">
                  <w:pPr>
                    <w:spacing w:after="200" w:line="276" w:lineRule="auto"/>
                    <w:jc w:val="center"/>
                    <w:rPr>
                      <w:rFonts w:ascii="Arial" w:hAnsi="Arial" w:cs="Arial"/>
                      <w:b/>
                      <w:sz w:val="22"/>
                      <w:szCs w:val="22"/>
                    </w:rPr>
                  </w:pPr>
                  <w:r>
                    <w:rPr>
                      <w:rFonts w:ascii="Arial" w:hAnsi="Arial" w:cs="Arial"/>
                      <w:b/>
                      <w:sz w:val="22"/>
                      <w:szCs w:val="22"/>
                    </w:rPr>
                    <w:lastRenderedPageBreak/>
                    <w:t>Picture</w:t>
                  </w:r>
                </w:p>
              </w:tc>
              <w:tc>
                <w:tcPr>
                  <w:tcW w:w="4643" w:type="dxa"/>
                </w:tcPr>
                <w:p w14:paraId="0573C58E" w14:textId="77777777" w:rsidR="000E1EFD" w:rsidRDefault="000E1EFD" w:rsidP="00741503">
                  <w:pPr>
                    <w:spacing w:after="200" w:line="276" w:lineRule="auto"/>
                    <w:jc w:val="center"/>
                    <w:rPr>
                      <w:rFonts w:ascii="Arial" w:hAnsi="Arial" w:cs="Arial"/>
                      <w:b/>
                      <w:sz w:val="22"/>
                      <w:szCs w:val="22"/>
                    </w:rPr>
                  </w:pPr>
                  <w:r>
                    <w:rPr>
                      <w:rFonts w:ascii="Arial" w:hAnsi="Arial" w:cs="Arial"/>
                      <w:b/>
                      <w:sz w:val="22"/>
                      <w:szCs w:val="22"/>
                    </w:rPr>
                    <w:t>Text (Paragraph)</w:t>
                  </w:r>
                </w:p>
              </w:tc>
            </w:tr>
            <w:tr w:rsidR="000E1EFD" w14:paraId="2269A17D" w14:textId="77777777" w:rsidTr="00741503">
              <w:tc>
                <w:tcPr>
                  <w:tcW w:w="4642" w:type="dxa"/>
                </w:tcPr>
                <w:p w14:paraId="3D08B319" w14:textId="77777777" w:rsidR="000E1EFD" w:rsidRDefault="000E1EFD" w:rsidP="00741503">
                  <w:pPr>
                    <w:spacing w:after="200" w:line="276" w:lineRule="auto"/>
                    <w:rPr>
                      <w:rFonts w:ascii="Arial" w:hAnsi="Arial" w:cs="Arial"/>
                      <w:b/>
                      <w:sz w:val="22"/>
                      <w:szCs w:val="22"/>
                    </w:rPr>
                  </w:pPr>
                </w:p>
                <w:p w14:paraId="11CB931D" w14:textId="77777777" w:rsidR="000E1EFD" w:rsidRDefault="000E1EFD" w:rsidP="00741503">
                  <w:pPr>
                    <w:spacing w:after="200" w:line="276" w:lineRule="auto"/>
                    <w:rPr>
                      <w:rFonts w:ascii="Arial" w:hAnsi="Arial" w:cs="Arial"/>
                      <w:b/>
                      <w:sz w:val="22"/>
                      <w:szCs w:val="22"/>
                    </w:rPr>
                  </w:pPr>
                </w:p>
                <w:p w14:paraId="49D76885" w14:textId="77777777" w:rsidR="000E1EFD" w:rsidRDefault="000E1EFD" w:rsidP="00741503">
                  <w:pPr>
                    <w:spacing w:after="200" w:line="276" w:lineRule="auto"/>
                    <w:rPr>
                      <w:rFonts w:ascii="Arial" w:hAnsi="Arial" w:cs="Arial"/>
                      <w:b/>
                      <w:sz w:val="22"/>
                      <w:szCs w:val="22"/>
                    </w:rPr>
                  </w:pPr>
                </w:p>
                <w:p w14:paraId="67D19DDD" w14:textId="77777777" w:rsidR="000E1EFD" w:rsidRDefault="000E1EFD" w:rsidP="00741503">
                  <w:pPr>
                    <w:spacing w:after="200" w:line="276" w:lineRule="auto"/>
                    <w:rPr>
                      <w:rFonts w:ascii="Arial" w:hAnsi="Arial" w:cs="Arial"/>
                      <w:b/>
                      <w:sz w:val="22"/>
                      <w:szCs w:val="22"/>
                    </w:rPr>
                  </w:pPr>
                </w:p>
                <w:p w14:paraId="6FA22889" w14:textId="77777777" w:rsidR="000E1EFD" w:rsidRDefault="000E1EFD" w:rsidP="00741503">
                  <w:pPr>
                    <w:spacing w:after="200" w:line="276" w:lineRule="auto"/>
                    <w:rPr>
                      <w:rFonts w:ascii="Arial" w:hAnsi="Arial" w:cs="Arial"/>
                      <w:b/>
                      <w:sz w:val="22"/>
                      <w:szCs w:val="22"/>
                    </w:rPr>
                  </w:pPr>
                </w:p>
              </w:tc>
              <w:tc>
                <w:tcPr>
                  <w:tcW w:w="4643" w:type="dxa"/>
                </w:tcPr>
                <w:p w14:paraId="3AF9F646" w14:textId="77777777" w:rsidR="000E1EFD" w:rsidRDefault="000E1EFD" w:rsidP="00741503">
                  <w:pPr>
                    <w:spacing w:after="200" w:line="276" w:lineRule="auto"/>
                    <w:rPr>
                      <w:rFonts w:ascii="Arial" w:hAnsi="Arial" w:cs="Arial"/>
                      <w:b/>
                      <w:sz w:val="22"/>
                      <w:szCs w:val="22"/>
                    </w:rPr>
                  </w:pPr>
                </w:p>
              </w:tc>
            </w:tr>
            <w:tr w:rsidR="000E1EFD" w14:paraId="12E20372" w14:textId="77777777" w:rsidTr="00741503">
              <w:tc>
                <w:tcPr>
                  <w:tcW w:w="4642" w:type="dxa"/>
                </w:tcPr>
                <w:p w14:paraId="49650BE1" w14:textId="77777777" w:rsidR="000E1EFD" w:rsidRDefault="000E1EFD" w:rsidP="00741503">
                  <w:pPr>
                    <w:spacing w:after="200" w:line="276" w:lineRule="auto"/>
                    <w:rPr>
                      <w:rFonts w:ascii="Arial" w:hAnsi="Arial" w:cs="Arial"/>
                      <w:b/>
                      <w:sz w:val="22"/>
                      <w:szCs w:val="22"/>
                    </w:rPr>
                  </w:pPr>
                </w:p>
                <w:p w14:paraId="44859DEA" w14:textId="77777777" w:rsidR="000E1EFD" w:rsidRDefault="000E1EFD" w:rsidP="00741503">
                  <w:pPr>
                    <w:spacing w:after="200" w:line="276" w:lineRule="auto"/>
                    <w:rPr>
                      <w:rFonts w:ascii="Arial" w:hAnsi="Arial" w:cs="Arial"/>
                      <w:b/>
                      <w:sz w:val="22"/>
                      <w:szCs w:val="22"/>
                    </w:rPr>
                  </w:pPr>
                </w:p>
                <w:p w14:paraId="5507F86B" w14:textId="77777777" w:rsidR="000E1EFD" w:rsidRDefault="000E1EFD" w:rsidP="00741503">
                  <w:pPr>
                    <w:spacing w:after="200" w:line="276" w:lineRule="auto"/>
                    <w:rPr>
                      <w:rFonts w:ascii="Arial" w:hAnsi="Arial" w:cs="Arial"/>
                      <w:b/>
                      <w:sz w:val="22"/>
                      <w:szCs w:val="22"/>
                    </w:rPr>
                  </w:pPr>
                </w:p>
                <w:p w14:paraId="2DD1F59E" w14:textId="77777777" w:rsidR="000E1EFD" w:rsidRDefault="000E1EFD" w:rsidP="00741503">
                  <w:pPr>
                    <w:spacing w:after="200" w:line="276" w:lineRule="auto"/>
                    <w:rPr>
                      <w:rFonts w:ascii="Arial" w:hAnsi="Arial" w:cs="Arial"/>
                      <w:b/>
                      <w:sz w:val="22"/>
                      <w:szCs w:val="22"/>
                    </w:rPr>
                  </w:pPr>
                </w:p>
                <w:p w14:paraId="6AC87295" w14:textId="77777777" w:rsidR="000E1EFD" w:rsidRDefault="000E1EFD" w:rsidP="00741503">
                  <w:pPr>
                    <w:spacing w:after="200" w:line="276" w:lineRule="auto"/>
                    <w:rPr>
                      <w:rFonts w:ascii="Arial" w:hAnsi="Arial" w:cs="Arial"/>
                      <w:b/>
                      <w:sz w:val="22"/>
                      <w:szCs w:val="22"/>
                    </w:rPr>
                  </w:pPr>
                </w:p>
              </w:tc>
              <w:tc>
                <w:tcPr>
                  <w:tcW w:w="4643" w:type="dxa"/>
                </w:tcPr>
                <w:p w14:paraId="26E0A336" w14:textId="77777777" w:rsidR="000E1EFD" w:rsidRDefault="000E1EFD" w:rsidP="00741503">
                  <w:pPr>
                    <w:spacing w:after="200" w:line="276" w:lineRule="auto"/>
                    <w:rPr>
                      <w:rFonts w:ascii="Arial" w:hAnsi="Arial" w:cs="Arial"/>
                      <w:b/>
                      <w:sz w:val="22"/>
                      <w:szCs w:val="22"/>
                    </w:rPr>
                  </w:pPr>
                </w:p>
              </w:tc>
            </w:tr>
            <w:tr w:rsidR="000E1EFD" w14:paraId="5039EA11" w14:textId="77777777" w:rsidTr="00741503">
              <w:tc>
                <w:tcPr>
                  <w:tcW w:w="4642" w:type="dxa"/>
                </w:tcPr>
                <w:p w14:paraId="03AAE211" w14:textId="77777777" w:rsidR="000E1EFD" w:rsidRDefault="000E1EFD" w:rsidP="00741503">
                  <w:pPr>
                    <w:spacing w:after="200" w:line="276" w:lineRule="auto"/>
                    <w:rPr>
                      <w:rFonts w:ascii="Arial" w:hAnsi="Arial" w:cs="Arial"/>
                      <w:b/>
                      <w:sz w:val="22"/>
                      <w:szCs w:val="22"/>
                    </w:rPr>
                  </w:pPr>
                </w:p>
                <w:p w14:paraId="4DAF5BC0" w14:textId="77777777" w:rsidR="000E1EFD" w:rsidRDefault="000E1EFD" w:rsidP="00741503">
                  <w:pPr>
                    <w:spacing w:after="200" w:line="276" w:lineRule="auto"/>
                    <w:rPr>
                      <w:rFonts w:ascii="Arial" w:hAnsi="Arial" w:cs="Arial"/>
                      <w:b/>
                      <w:sz w:val="22"/>
                      <w:szCs w:val="22"/>
                    </w:rPr>
                  </w:pPr>
                </w:p>
                <w:p w14:paraId="5B5FA9B8" w14:textId="77777777" w:rsidR="000E1EFD" w:rsidRDefault="000E1EFD" w:rsidP="00741503">
                  <w:pPr>
                    <w:spacing w:after="200" w:line="276" w:lineRule="auto"/>
                    <w:rPr>
                      <w:rFonts w:ascii="Arial" w:hAnsi="Arial" w:cs="Arial"/>
                      <w:b/>
                      <w:sz w:val="22"/>
                      <w:szCs w:val="22"/>
                    </w:rPr>
                  </w:pPr>
                </w:p>
                <w:p w14:paraId="7FFED0EE" w14:textId="77777777" w:rsidR="000E1EFD" w:rsidRDefault="000E1EFD" w:rsidP="00741503">
                  <w:pPr>
                    <w:spacing w:after="200" w:line="276" w:lineRule="auto"/>
                    <w:rPr>
                      <w:rFonts w:ascii="Arial" w:hAnsi="Arial" w:cs="Arial"/>
                      <w:b/>
                      <w:sz w:val="22"/>
                      <w:szCs w:val="22"/>
                    </w:rPr>
                  </w:pPr>
                </w:p>
                <w:p w14:paraId="6DA23989" w14:textId="77777777" w:rsidR="000E1EFD" w:rsidRDefault="000E1EFD" w:rsidP="00741503">
                  <w:pPr>
                    <w:spacing w:after="200" w:line="276" w:lineRule="auto"/>
                    <w:rPr>
                      <w:rFonts w:ascii="Arial" w:hAnsi="Arial" w:cs="Arial"/>
                      <w:b/>
                      <w:sz w:val="22"/>
                      <w:szCs w:val="22"/>
                    </w:rPr>
                  </w:pPr>
                </w:p>
              </w:tc>
              <w:tc>
                <w:tcPr>
                  <w:tcW w:w="4643" w:type="dxa"/>
                </w:tcPr>
                <w:p w14:paraId="03863F60" w14:textId="77777777" w:rsidR="000E1EFD" w:rsidRDefault="000E1EFD" w:rsidP="00741503">
                  <w:pPr>
                    <w:spacing w:after="200" w:line="276" w:lineRule="auto"/>
                    <w:rPr>
                      <w:rFonts w:ascii="Arial" w:hAnsi="Arial" w:cs="Arial"/>
                      <w:b/>
                      <w:sz w:val="22"/>
                      <w:szCs w:val="22"/>
                    </w:rPr>
                  </w:pPr>
                </w:p>
              </w:tc>
            </w:tr>
            <w:tr w:rsidR="000E1EFD" w14:paraId="192C5B38" w14:textId="77777777" w:rsidTr="00741503">
              <w:tc>
                <w:tcPr>
                  <w:tcW w:w="4642" w:type="dxa"/>
                </w:tcPr>
                <w:p w14:paraId="58D55DC0" w14:textId="77777777" w:rsidR="000E1EFD" w:rsidRDefault="000E1EFD" w:rsidP="00741503">
                  <w:pPr>
                    <w:spacing w:after="200" w:line="276" w:lineRule="auto"/>
                    <w:rPr>
                      <w:rFonts w:ascii="Arial" w:hAnsi="Arial" w:cs="Arial"/>
                      <w:b/>
                      <w:sz w:val="22"/>
                      <w:szCs w:val="22"/>
                    </w:rPr>
                  </w:pPr>
                </w:p>
                <w:p w14:paraId="0C7A64D9" w14:textId="77777777" w:rsidR="000E1EFD" w:rsidRDefault="000E1EFD" w:rsidP="00741503">
                  <w:pPr>
                    <w:spacing w:after="200" w:line="276" w:lineRule="auto"/>
                    <w:rPr>
                      <w:rFonts w:ascii="Arial" w:hAnsi="Arial" w:cs="Arial"/>
                      <w:b/>
                      <w:sz w:val="22"/>
                      <w:szCs w:val="22"/>
                    </w:rPr>
                  </w:pPr>
                </w:p>
                <w:p w14:paraId="4E7B80FE" w14:textId="77777777" w:rsidR="000E1EFD" w:rsidRDefault="000E1EFD" w:rsidP="00741503">
                  <w:pPr>
                    <w:spacing w:after="200" w:line="276" w:lineRule="auto"/>
                    <w:rPr>
                      <w:rFonts w:ascii="Arial" w:hAnsi="Arial" w:cs="Arial"/>
                      <w:b/>
                      <w:sz w:val="22"/>
                      <w:szCs w:val="22"/>
                    </w:rPr>
                  </w:pPr>
                </w:p>
                <w:p w14:paraId="731077E5" w14:textId="77777777" w:rsidR="000E1EFD" w:rsidRDefault="000E1EFD" w:rsidP="00741503">
                  <w:pPr>
                    <w:spacing w:after="200" w:line="276" w:lineRule="auto"/>
                    <w:rPr>
                      <w:rFonts w:ascii="Arial" w:hAnsi="Arial" w:cs="Arial"/>
                      <w:b/>
                      <w:sz w:val="22"/>
                      <w:szCs w:val="22"/>
                    </w:rPr>
                  </w:pPr>
                </w:p>
                <w:p w14:paraId="59D49469" w14:textId="77777777" w:rsidR="000E1EFD" w:rsidRDefault="000E1EFD" w:rsidP="00741503">
                  <w:pPr>
                    <w:spacing w:after="200" w:line="276" w:lineRule="auto"/>
                    <w:rPr>
                      <w:rFonts w:ascii="Arial" w:hAnsi="Arial" w:cs="Arial"/>
                      <w:b/>
                      <w:sz w:val="22"/>
                      <w:szCs w:val="22"/>
                    </w:rPr>
                  </w:pPr>
                </w:p>
              </w:tc>
              <w:tc>
                <w:tcPr>
                  <w:tcW w:w="4643" w:type="dxa"/>
                </w:tcPr>
                <w:p w14:paraId="4B4E62AD" w14:textId="77777777" w:rsidR="000E1EFD" w:rsidRDefault="000E1EFD" w:rsidP="00741503">
                  <w:pPr>
                    <w:spacing w:after="200" w:line="276" w:lineRule="auto"/>
                    <w:rPr>
                      <w:rFonts w:ascii="Arial" w:hAnsi="Arial" w:cs="Arial"/>
                      <w:b/>
                      <w:sz w:val="22"/>
                      <w:szCs w:val="22"/>
                    </w:rPr>
                  </w:pPr>
                </w:p>
              </w:tc>
            </w:tr>
            <w:tr w:rsidR="000E1EFD" w14:paraId="2E84D68D" w14:textId="77777777" w:rsidTr="00741503">
              <w:tc>
                <w:tcPr>
                  <w:tcW w:w="4642" w:type="dxa"/>
                </w:tcPr>
                <w:p w14:paraId="55B43B0D" w14:textId="77777777" w:rsidR="000E1EFD" w:rsidRDefault="000E1EFD" w:rsidP="00741503">
                  <w:pPr>
                    <w:spacing w:after="200" w:line="276" w:lineRule="auto"/>
                    <w:rPr>
                      <w:rFonts w:ascii="Arial" w:hAnsi="Arial" w:cs="Arial"/>
                      <w:b/>
                      <w:sz w:val="22"/>
                      <w:szCs w:val="22"/>
                    </w:rPr>
                  </w:pPr>
                </w:p>
                <w:p w14:paraId="7E4A350A" w14:textId="77777777" w:rsidR="000E1EFD" w:rsidRDefault="000E1EFD" w:rsidP="00741503">
                  <w:pPr>
                    <w:spacing w:after="200" w:line="276" w:lineRule="auto"/>
                    <w:rPr>
                      <w:rFonts w:ascii="Arial" w:hAnsi="Arial" w:cs="Arial"/>
                      <w:b/>
                      <w:sz w:val="22"/>
                      <w:szCs w:val="22"/>
                    </w:rPr>
                  </w:pPr>
                </w:p>
                <w:p w14:paraId="7FE1C03B" w14:textId="77777777" w:rsidR="000E1EFD" w:rsidRDefault="000E1EFD" w:rsidP="00741503">
                  <w:pPr>
                    <w:spacing w:after="200" w:line="276" w:lineRule="auto"/>
                    <w:rPr>
                      <w:rFonts w:ascii="Arial" w:hAnsi="Arial" w:cs="Arial"/>
                      <w:b/>
                      <w:sz w:val="22"/>
                      <w:szCs w:val="22"/>
                    </w:rPr>
                  </w:pPr>
                </w:p>
                <w:p w14:paraId="1298A487" w14:textId="77777777" w:rsidR="000E1EFD" w:rsidRDefault="000E1EFD" w:rsidP="00741503">
                  <w:pPr>
                    <w:spacing w:after="200" w:line="276" w:lineRule="auto"/>
                    <w:rPr>
                      <w:rFonts w:ascii="Arial" w:hAnsi="Arial" w:cs="Arial"/>
                      <w:b/>
                      <w:sz w:val="22"/>
                      <w:szCs w:val="22"/>
                    </w:rPr>
                  </w:pPr>
                </w:p>
                <w:p w14:paraId="04EC83B9" w14:textId="77777777" w:rsidR="000E1EFD" w:rsidRDefault="000E1EFD" w:rsidP="00741503">
                  <w:pPr>
                    <w:spacing w:after="200" w:line="276" w:lineRule="auto"/>
                    <w:rPr>
                      <w:rFonts w:ascii="Arial" w:hAnsi="Arial" w:cs="Arial"/>
                      <w:b/>
                      <w:sz w:val="22"/>
                      <w:szCs w:val="22"/>
                    </w:rPr>
                  </w:pPr>
                </w:p>
              </w:tc>
              <w:tc>
                <w:tcPr>
                  <w:tcW w:w="4643" w:type="dxa"/>
                </w:tcPr>
                <w:p w14:paraId="0085F7EC" w14:textId="77777777" w:rsidR="000E1EFD" w:rsidRDefault="000E1EFD" w:rsidP="00741503">
                  <w:pPr>
                    <w:spacing w:after="200" w:line="276" w:lineRule="auto"/>
                    <w:rPr>
                      <w:rFonts w:ascii="Arial" w:hAnsi="Arial" w:cs="Arial"/>
                      <w:b/>
                      <w:sz w:val="22"/>
                      <w:szCs w:val="22"/>
                    </w:rPr>
                  </w:pPr>
                </w:p>
              </w:tc>
            </w:tr>
          </w:tbl>
          <w:p w14:paraId="3927B372" w14:textId="77777777" w:rsidR="000E1EFD" w:rsidRDefault="000E1EFD" w:rsidP="00741503">
            <w:pPr>
              <w:spacing w:after="200" w:line="276" w:lineRule="auto"/>
              <w:rPr>
                <w:rFonts w:ascii="Arial" w:hAnsi="Arial" w:cs="Arial"/>
                <w:b/>
                <w:sz w:val="22"/>
                <w:szCs w:val="22"/>
              </w:rPr>
            </w:pPr>
          </w:p>
        </w:tc>
      </w:tr>
    </w:tbl>
    <w:p w14:paraId="1FADE0D3" w14:textId="77777777" w:rsidR="00D8400A" w:rsidRDefault="00D8400A" w:rsidP="0023752D">
      <w:pPr>
        <w:spacing w:after="200" w:line="276" w:lineRule="auto"/>
        <w:rPr>
          <w:rFonts w:ascii="Arial" w:hAnsi="Arial" w:cs="Arial"/>
          <w:b/>
          <w:sz w:val="22"/>
          <w:szCs w:val="22"/>
        </w:rPr>
      </w:pPr>
    </w:p>
    <w:p w14:paraId="6C96C7DB" w14:textId="77777777" w:rsidR="00DD1A51" w:rsidRDefault="00DD1A51" w:rsidP="0023752D">
      <w:pPr>
        <w:spacing w:after="200" w:line="276" w:lineRule="auto"/>
        <w:rPr>
          <w:rFonts w:ascii="Arial" w:hAnsi="Arial" w:cs="Arial"/>
          <w:b/>
          <w:sz w:val="22"/>
          <w:szCs w:val="22"/>
        </w:rPr>
      </w:pPr>
      <w:r>
        <w:rPr>
          <w:rFonts w:ascii="Arial" w:hAnsi="Arial" w:cs="Arial"/>
          <w:b/>
          <w:sz w:val="22"/>
          <w:szCs w:val="22"/>
        </w:rPr>
        <w:t xml:space="preserve">TASK C Evidence – Employer Report (Signed), </w:t>
      </w:r>
    </w:p>
    <w:p w14:paraId="6F7E0827" w14:textId="77777777" w:rsidR="00DD1A51" w:rsidRDefault="00DD1A51" w:rsidP="0023752D">
      <w:pPr>
        <w:spacing w:after="200" w:line="276" w:lineRule="auto"/>
        <w:rPr>
          <w:rFonts w:ascii="Arial" w:hAnsi="Arial" w:cs="Arial"/>
          <w:b/>
          <w:sz w:val="22"/>
          <w:szCs w:val="22"/>
        </w:rPr>
      </w:pPr>
      <w:r>
        <w:rPr>
          <w:rFonts w:ascii="Arial" w:hAnsi="Arial" w:cs="Arial"/>
          <w:b/>
          <w:sz w:val="22"/>
          <w:szCs w:val="22"/>
        </w:rPr>
        <w:lastRenderedPageBreak/>
        <w:t xml:space="preserve">NOTE – This will be compared against the report sent to the University. </w:t>
      </w:r>
    </w:p>
    <w:p w14:paraId="510BBA13" w14:textId="77777777" w:rsidR="00EB527E" w:rsidRDefault="00EB527E" w:rsidP="0023752D">
      <w:pPr>
        <w:spacing w:after="200" w:line="276" w:lineRule="auto"/>
        <w:rPr>
          <w:rFonts w:ascii="Arial" w:hAnsi="Arial" w:cs="Arial"/>
          <w:b/>
          <w:sz w:val="22"/>
          <w:szCs w:val="22"/>
        </w:rPr>
      </w:pPr>
      <w:r w:rsidRPr="00EB527E">
        <w:rPr>
          <w:rFonts w:ascii="Arial" w:hAnsi="Arial" w:cs="Arial"/>
          <w:b/>
          <w:sz w:val="20"/>
          <w:szCs w:val="22"/>
        </w:rPr>
        <w:t>NOTE – You will need to complete additional copies if you have more than one provider.</w:t>
      </w:r>
    </w:p>
    <w:tbl>
      <w:tblPr>
        <w:tblStyle w:val="TableGrid"/>
        <w:tblW w:w="9511" w:type="dxa"/>
        <w:tblLook w:val="04A0" w:firstRow="1" w:lastRow="0" w:firstColumn="1" w:lastColumn="0" w:noHBand="0" w:noVBand="1"/>
      </w:tblPr>
      <w:tblGrid>
        <w:gridCol w:w="9511"/>
      </w:tblGrid>
      <w:tr w:rsidR="0023752D" w14:paraId="57DDDB84" w14:textId="77777777" w:rsidTr="00D8400A">
        <w:trPr>
          <w:trHeight w:val="10636"/>
        </w:trPr>
        <w:tc>
          <w:tcPr>
            <w:tcW w:w="9511" w:type="dxa"/>
          </w:tcPr>
          <w:p w14:paraId="49EE591F" w14:textId="77777777" w:rsidR="0023752D" w:rsidRDefault="0023752D" w:rsidP="001053CA">
            <w:pPr>
              <w:spacing w:after="200" w:line="276" w:lineRule="auto"/>
              <w:rPr>
                <w:rFonts w:ascii="Arial" w:hAnsi="Arial" w:cs="Arial"/>
                <w:b/>
                <w:sz w:val="22"/>
                <w:szCs w:val="22"/>
              </w:rPr>
            </w:pPr>
          </w:p>
        </w:tc>
      </w:tr>
    </w:tbl>
    <w:p w14:paraId="753B4E50" w14:textId="77777777" w:rsidR="0023752D" w:rsidRDefault="0023752D">
      <w:pPr>
        <w:spacing w:after="200" w:line="276" w:lineRule="auto"/>
        <w:rPr>
          <w:rFonts w:ascii="Arial" w:hAnsi="Arial" w:cs="Arial"/>
          <w:b/>
          <w:sz w:val="22"/>
          <w:szCs w:val="22"/>
        </w:rPr>
      </w:pPr>
      <w:r>
        <w:rPr>
          <w:rFonts w:ascii="Arial" w:hAnsi="Arial" w:cs="Arial"/>
          <w:b/>
          <w:sz w:val="22"/>
          <w:szCs w:val="22"/>
        </w:rPr>
        <w:br w:type="page"/>
      </w:r>
    </w:p>
    <w:p w14:paraId="7F383A76" w14:textId="77777777" w:rsidR="0023752D" w:rsidRDefault="0023752D">
      <w:pPr>
        <w:spacing w:after="200" w:line="276" w:lineRule="auto"/>
        <w:rPr>
          <w:rFonts w:ascii="Arial" w:hAnsi="Arial" w:cs="Arial"/>
          <w:b/>
          <w:sz w:val="22"/>
          <w:szCs w:val="22"/>
        </w:rPr>
      </w:pPr>
    </w:p>
    <w:p w14:paraId="2B27B42F" w14:textId="77777777" w:rsidR="00DD1A51" w:rsidRDefault="00DD1A51" w:rsidP="00DD1A51">
      <w:pPr>
        <w:spacing w:after="200" w:line="276" w:lineRule="auto"/>
        <w:rPr>
          <w:rFonts w:ascii="Arial" w:hAnsi="Arial" w:cs="Arial"/>
          <w:b/>
          <w:sz w:val="22"/>
          <w:szCs w:val="22"/>
        </w:rPr>
      </w:pPr>
      <w:r>
        <w:rPr>
          <w:rFonts w:ascii="Arial" w:hAnsi="Arial" w:cs="Arial"/>
          <w:b/>
          <w:sz w:val="22"/>
          <w:szCs w:val="22"/>
        </w:rPr>
        <w:t xml:space="preserve">TASK C Continued Evidence – Employer Report (Signed), </w:t>
      </w:r>
    </w:p>
    <w:p w14:paraId="2D383788" w14:textId="77777777" w:rsidR="00DD1A51" w:rsidRDefault="00DD1A51" w:rsidP="00DD1A51">
      <w:pPr>
        <w:spacing w:after="200" w:line="276" w:lineRule="auto"/>
        <w:rPr>
          <w:rFonts w:ascii="Arial" w:hAnsi="Arial" w:cs="Arial"/>
          <w:b/>
          <w:sz w:val="22"/>
          <w:szCs w:val="22"/>
        </w:rPr>
      </w:pPr>
      <w:r>
        <w:rPr>
          <w:rFonts w:ascii="Arial" w:hAnsi="Arial" w:cs="Arial"/>
          <w:b/>
          <w:sz w:val="22"/>
          <w:szCs w:val="22"/>
        </w:rPr>
        <w:t xml:space="preserve">NOTE – This will be compared against the report sent to the University. </w:t>
      </w:r>
    </w:p>
    <w:tbl>
      <w:tblPr>
        <w:tblStyle w:val="TableGrid"/>
        <w:tblW w:w="9511" w:type="dxa"/>
        <w:tblLook w:val="04A0" w:firstRow="1" w:lastRow="0" w:firstColumn="1" w:lastColumn="0" w:noHBand="0" w:noVBand="1"/>
      </w:tblPr>
      <w:tblGrid>
        <w:gridCol w:w="30082"/>
      </w:tblGrid>
      <w:tr w:rsidR="0023752D" w14:paraId="6DA097F7" w14:textId="77777777" w:rsidTr="001053CA">
        <w:trPr>
          <w:trHeight w:val="11309"/>
        </w:trPr>
        <w:tc>
          <w:tcPr>
            <w:tcW w:w="9511" w:type="dxa"/>
          </w:tcPr>
          <w:p w14:paraId="155BAF13" w14:textId="77777777" w:rsidR="0023752D" w:rsidRDefault="0023752D" w:rsidP="001053CA">
            <w:pPr>
              <w:spacing w:after="200" w:line="276" w:lineRule="auto"/>
              <w:rPr>
                <w:rFonts w:ascii="Arial" w:hAnsi="Arial" w:cs="Arial"/>
                <w:b/>
                <w:sz w:val="22"/>
                <w:szCs w:val="22"/>
              </w:rPr>
            </w:pPr>
          </w:p>
          <w:p w14:paraId="77525676" w14:textId="77777777" w:rsidR="00D83921" w:rsidRPr="00300628" w:rsidRDefault="00D83921" w:rsidP="00741503">
            <w:pPr>
              <w:pStyle w:val="Default"/>
              <w:jc w:val="center"/>
              <w:rPr>
                <w:b/>
                <w:sz w:val="28"/>
                <w:szCs w:val="28"/>
                <w:u w:val="single"/>
              </w:rPr>
            </w:pPr>
            <w:r w:rsidRPr="00300628">
              <w:rPr>
                <w:b/>
                <w:sz w:val="28"/>
                <w:szCs w:val="28"/>
                <w:u w:val="single"/>
              </w:rPr>
              <w:t>Placement Employer Report - Evaluation of Student Performance</w:t>
            </w:r>
          </w:p>
          <w:p w14:paraId="2CCBF430" w14:textId="77777777" w:rsidR="00D83921" w:rsidRDefault="00D83921" w:rsidP="00741503">
            <w:pPr>
              <w:pStyle w:val="Default"/>
              <w:rPr>
                <w:sz w:val="28"/>
                <w:szCs w:val="28"/>
              </w:rPr>
            </w:pPr>
          </w:p>
          <w:p w14:paraId="2763B114" w14:textId="77777777" w:rsidR="00D83921" w:rsidRDefault="00D83921" w:rsidP="00741503">
            <w:pPr>
              <w:pStyle w:val="Default"/>
              <w:rPr>
                <w:sz w:val="21"/>
                <w:szCs w:val="21"/>
              </w:rPr>
            </w:pPr>
            <w:r>
              <w:rPr>
                <w:b/>
                <w:bCs/>
                <w:sz w:val="21"/>
                <w:szCs w:val="21"/>
              </w:rPr>
              <w:t>Student Name</w:t>
            </w:r>
            <w:r>
              <w:rPr>
                <w:sz w:val="21"/>
                <w:szCs w:val="21"/>
              </w:rPr>
              <w:t xml:space="preserve">: Rony Temu…………………. </w:t>
            </w:r>
            <w:r>
              <w:rPr>
                <w:b/>
                <w:sz w:val="21"/>
                <w:szCs w:val="21"/>
              </w:rPr>
              <w:t>Dates of</w:t>
            </w:r>
            <w:r>
              <w:rPr>
                <w:b/>
                <w:bCs/>
                <w:sz w:val="21"/>
                <w:szCs w:val="21"/>
              </w:rPr>
              <w:t xml:space="preserve"> Employment: </w:t>
            </w:r>
            <w:r>
              <w:rPr>
                <w:sz w:val="21"/>
                <w:szCs w:val="21"/>
              </w:rPr>
              <w:t>Sept 2019…</w:t>
            </w:r>
            <w:proofErr w:type="gramStart"/>
            <w:r>
              <w:rPr>
                <w:sz w:val="21"/>
                <w:szCs w:val="21"/>
              </w:rPr>
              <w:t>/.March</w:t>
            </w:r>
            <w:proofErr w:type="gramEnd"/>
            <w:r>
              <w:rPr>
                <w:sz w:val="21"/>
                <w:szCs w:val="21"/>
              </w:rPr>
              <w:t xml:space="preserve"> 2020</w:t>
            </w:r>
          </w:p>
          <w:p w14:paraId="368D055D" w14:textId="77777777" w:rsidR="00D83921" w:rsidRDefault="00D83921" w:rsidP="00741503">
            <w:pPr>
              <w:pStyle w:val="Default"/>
              <w:rPr>
                <w:sz w:val="21"/>
                <w:szCs w:val="21"/>
              </w:rPr>
            </w:pPr>
            <w:r>
              <w:rPr>
                <w:sz w:val="21"/>
                <w:szCs w:val="21"/>
              </w:rPr>
              <w:t xml:space="preserve"> </w:t>
            </w:r>
          </w:p>
          <w:tbl>
            <w:tblPr>
              <w:tblW w:w="18976" w:type="dxa"/>
              <w:tblBorders>
                <w:top w:val="nil"/>
                <w:left w:val="nil"/>
                <w:bottom w:val="nil"/>
                <w:right w:val="nil"/>
              </w:tblBorders>
              <w:tblLook w:val="0000" w:firstRow="0" w:lastRow="0" w:firstColumn="0" w:lastColumn="0" w:noHBand="0" w:noVBand="0"/>
            </w:tblPr>
            <w:tblGrid>
              <w:gridCol w:w="1599"/>
              <w:gridCol w:w="314"/>
              <w:gridCol w:w="410"/>
              <w:gridCol w:w="197"/>
              <w:gridCol w:w="142"/>
              <w:gridCol w:w="2150"/>
              <w:gridCol w:w="2046"/>
              <w:gridCol w:w="146"/>
              <w:gridCol w:w="146"/>
              <w:gridCol w:w="1955"/>
              <w:gridCol w:w="2046"/>
              <w:gridCol w:w="145"/>
              <w:gridCol w:w="288"/>
              <w:gridCol w:w="1850"/>
              <w:gridCol w:w="1911"/>
              <w:gridCol w:w="183"/>
              <w:gridCol w:w="202"/>
              <w:gridCol w:w="2196"/>
              <w:gridCol w:w="1911"/>
              <w:gridCol w:w="134"/>
              <w:gridCol w:w="179"/>
              <w:gridCol w:w="2093"/>
              <w:gridCol w:w="10"/>
              <w:gridCol w:w="7613"/>
            </w:tblGrid>
            <w:tr w:rsidR="00D83921" w14:paraId="37B02985" w14:textId="77777777" w:rsidTr="00741503">
              <w:trPr>
                <w:gridAfter w:val="1"/>
                <w:wAfter w:w="8351" w:type="dxa"/>
                <w:trHeight w:val="138"/>
              </w:trPr>
              <w:tc>
                <w:tcPr>
                  <w:tcW w:w="10625" w:type="dxa"/>
                  <w:gridSpan w:val="23"/>
                </w:tcPr>
                <w:p w14:paraId="5B1383FF" w14:textId="77777777" w:rsidR="00D83921" w:rsidRPr="00300628" w:rsidRDefault="00D83921" w:rsidP="00741503">
                  <w:pPr>
                    <w:pStyle w:val="Default"/>
                    <w:rPr>
                      <w:b/>
                      <w:bCs/>
                      <w:sz w:val="20"/>
                      <w:szCs w:val="20"/>
                      <w:u w:val="single"/>
                    </w:rPr>
                  </w:pPr>
                  <w:r>
                    <w:rPr>
                      <w:b/>
                      <w:bCs/>
                      <w:sz w:val="21"/>
                      <w:szCs w:val="21"/>
                    </w:rPr>
                    <w:t xml:space="preserve"> </w:t>
                  </w:r>
                  <w:r w:rsidRPr="00300628">
                    <w:rPr>
                      <w:b/>
                      <w:bCs/>
                      <w:sz w:val="20"/>
                      <w:szCs w:val="20"/>
                      <w:u w:val="single"/>
                    </w:rPr>
                    <w:t xml:space="preserve">Interest in Work </w:t>
                  </w:r>
                </w:p>
                <w:p w14:paraId="16BBA4DB" w14:textId="77777777" w:rsidR="00D83921" w:rsidRPr="00300628" w:rsidRDefault="00D83921" w:rsidP="00741503">
                  <w:pPr>
                    <w:pStyle w:val="Default"/>
                    <w:rPr>
                      <w:sz w:val="12"/>
                      <w:szCs w:val="20"/>
                    </w:rPr>
                  </w:pPr>
                </w:p>
              </w:tc>
            </w:tr>
            <w:tr w:rsidR="00D83921" w14:paraId="01415441" w14:textId="77777777" w:rsidTr="00741503">
              <w:trPr>
                <w:gridAfter w:val="2"/>
                <w:wAfter w:w="8357" w:type="dxa"/>
                <w:trHeight w:val="383"/>
              </w:trPr>
              <w:tc>
                <w:tcPr>
                  <w:tcW w:w="993" w:type="dxa"/>
                  <w:gridSpan w:val="3"/>
                </w:tcPr>
                <w:p w14:paraId="7C35A37D"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x</w:t>
                  </w:r>
                </w:p>
              </w:tc>
              <w:tc>
                <w:tcPr>
                  <w:tcW w:w="1498" w:type="dxa"/>
                  <w:gridSpan w:val="3"/>
                </w:tcPr>
                <w:p w14:paraId="30CDD9E3" w14:textId="77777777" w:rsidR="00D83921" w:rsidRDefault="00D83921" w:rsidP="00741503">
                  <w:pPr>
                    <w:pStyle w:val="Default"/>
                    <w:rPr>
                      <w:sz w:val="16"/>
                      <w:szCs w:val="16"/>
                    </w:rPr>
                  </w:pPr>
                  <w:r>
                    <w:rPr>
                      <w:sz w:val="16"/>
                      <w:szCs w:val="16"/>
                    </w:rPr>
                    <w:t xml:space="preserve">High interest in job. Very enthusiastic. </w:t>
                  </w:r>
                </w:p>
              </w:tc>
              <w:tc>
                <w:tcPr>
                  <w:tcW w:w="628" w:type="dxa"/>
                </w:tcPr>
                <w:p w14:paraId="642CAD75"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4" w:type="dxa"/>
                  <w:gridSpan w:val="3"/>
                </w:tcPr>
                <w:p w14:paraId="21075319" w14:textId="77777777" w:rsidR="00D83921" w:rsidRDefault="00D83921" w:rsidP="00741503">
                  <w:pPr>
                    <w:pStyle w:val="Default"/>
                    <w:rPr>
                      <w:sz w:val="16"/>
                      <w:szCs w:val="16"/>
                    </w:rPr>
                  </w:pPr>
                  <w:r>
                    <w:rPr>
                      <w:sz w:val="16"/>
                      <w:szCs w:val="16"/>
                    </w:rPr>
                    <w:t xml:space="preserve">More than average amount of interest and enthusiasm for job. </w:t>
                  </w:r>
                </w:p>
              </w:tc>
              <w:tc>
                <w:tcPr>
                  <w:tcW w:w="580" w:type="dxa"/>
                </w:tcPr>
                <w:p w14:paraId="310BA7A5"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52" w:type="dxa"/>
                  <w:gridSpan w:val="3"/>
                </w:tcPr>
                <w:p w14:paraId="272B3C4F" w14:textId="77777777" w:rsidR="00D83921" w:rsidRDefault="00D83921" w:rsidP="00741503">
                  <w:pPr>
                    <w:pStyle w:val="Default"/>
                    <w:rPr>
                      <w:sz w:val="16"/>
                      <w:szCs w:val="16"/>
                    </w:rPr>
                  </w:pPr>
                  <w:r>
                    <w:rPr>
                      <w:sz w:val="16"/>
                      <w:szCs w:val="16"/>
                    </w:rPr>
                    <w:t xml:space="preserve">Satisfactory amount of interest and enthusiasm for job. </w:t>
                  </w:r>
                </w:p>
              </w:tc>
              <w:tc>
                <w:tcPr>
                  <w:tcW w:w="533" w:type="dxa"/>
                </w:tcPr>
                <w:p w14:paraId="40B57499"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99" w:type="dxa"/>
                  <w:gridSpan w:val="3"/>
                </w:tcPr>
                <w:p w14:paraId="0C46D984" w14:textId="77777777" w:rsidR="00D83921" w:rsidRDefault="00D83921" w:rsidP="00741503">
                  <w:pPr>
                    <w:pStyle w:val="Default"/>
                    <w:rPr>
                      <w:sz w:val="16"/>
                      <w:szCs w:val="16"/>
                    </w:rPr>
                  </w:pPr>
                  <w:r>
                    <w:rPr>
                      <w:sz w:val="16"/>
                      <w:szCs w:val="16"/>
                    </w:rPr>
                    <w:t xml:space="preserve">Interest spasmodic. Occasionally enthusiastic. </w:t>
                  </w:r>
                </w:p>
              </w:tc>
              <w:tc>
                <w:tcPr>
                  <w:tcW w:w="627" w:type="dxa"/>
                  <w:gridSpan w:val="2"/>
                </w:tcPr>
                <w:p w14:paraId="15135ED1"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5" w:type="dxa"/>
                  <w:gridSpan w:val="2"/>
                </w:tcPr>
                <w:p w14:paraId="232944CE" w14:textId="77777777" w:rsidR="00D83921" w:rsidRDefault="00D83921" w:rsidP="00741503">
                  <w:pPr>
                    <w:pStyle w:val="Default"/>
                    <w:rPr>
                      <w:sz w:val="16"/>
                      <w:szCs w:val="16"/>
                    </w:rPr>
                  </w:pPr>
                  <w:r>
                    <w:rPr>
                      <w:sz w:val="16"/>
                      <w:szCs w:val="16"/>
                    </w:rPr>
                    <w:t xml:space="preserve">Little interest or enthusiasm for job. </w:t>
                  </w:r>
                </w:p>
              </w:tc>
            </w:tr>
            <w:tr w:rsidR="00D83921" w14:paraId="27D6C15A" w14:textId="77777777" w:rsidTr="00741503">
              <w:trPr>
                <w:gridAfter w:val="1"/>
                <w:wAfter w:w="8351" w:type="dxa"/>
                <w:trHeight w:val="131"/>
              </w:trPr>
              <w:tc>
                <w:tcPr>
                  <w:tcW w:w="10625" w:type="dxa"/>
                  <w:gridSpan w:val="23"/>
                </w:tcPr>
                <w:p w14:paraId="4249E4AE" w14:textId="77777777" w:rsidR="00D83921" w:rsidRDefault="00D83921" w:rsidP="00741503">
                  <w:pPr>
                    <w:pStyle w:val="Default"/>
                    <w:rPr>
                      <w:sz w:val="20"/>
                      <w:szCs w:val="20"/>
                    </w:rPr>
                  </w:pPr>
                </w:p>
              </w:tc>
            </w:tr>
            <w:tr w:rsidR="00D83921" w14:paraId="132EB317" w14:textId="77777777" w:rsidTr="00741503">
              <w:trPr>
                <w:gridAfter w:val="1"/>
                <w:wAfter w:w="8351" w:type="dxa"/>
                <w:trHeight w:val="138"/>
              </w:trPr>
              <w:tc>
                <w:tcPr>
                  <w:tcW w:w="10625" w:type="dxa"/>
                  <w:gridSpan w:val="23"/>
                </w:tcPr>
                <w:p w14:paraId="74C46C57" w14:textId="77777777" w:rsidR="00D83921" w:rsidRPr="00300628" w:rsidRDefault="00D83921" w:rsidP="00741503">
                  <w:pPr>
                    <w:pStyle w:val="Default"/>
                    <w:rPr>
                      <w:b/>
                      <w:bCs/>
                      <w:sz w:val="20"/>
                      <w:szCs w:val="20"/>
                      <w:u w:val="single"/>
                    </w:rPr>
                  </w:pPr>
                  <w:r w:rsidRPr="00300628">
                    <w:rPr>
                      <w:b/>
                      <w:bCs/>
                      <w:sz w:val="20"/>
                      <w:szCs w:val="20"/>
                      <w:u w:val="single"/>
                    </w:rPr>
                    <w:t xml:space="preserve">Initiative </w:t>
                  </w:r>
                </w:p>
                <w:p w14:paraId="2E7D2CDC" w14:textId="77777777" w:rsidR="00D83921" w:rsidRPr="00300628" w:rsidRDefault="00D83921" w:rsidP="00741503">
                  <w:pPr>
                    <w:pStyle w:val="Default"/>
                    <w:rPr>
                      <w:sz w:val="12"/>
                      <w:szCs w:val="20"/>
                    </w:rPr>
                  </w:pPr>
                </w:p>
              </w:tc>
            </w:tr>
            <w:tr w:rsidR="00D83921" w14:paraId="17150333" w14:textId="77777777" w:rsidTr="00741503">
              <w:trPr>
                <w:gridAfter w:val="2"/>
                <w:wAfter w:w="8357" w:type="dxa"/>
                <w:trHeight w:val="383"/>
              </w:trPr>
              <w:tc>
                <w:tcPr>
                  <w:tcW w:w="1134" w:type="dxa"/>
                  <w:gridSpan w:val="4"/>
                </w:tcPr>
                <w:p w14:paraId="0199318E"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57" w:type="dxa"/>
                  <w:gridSpan w:val="2"/>
                </w:tcPr>
                <w:p w14:paraId="6D0ED0E7" w14:textId="77777777" w:rsidR="00D83921" w:rsidRDefault="00D83921" w:rsidP="00741503">
                  <w:pPr>
                    <w:pStyle w:val="Default"/>
                    <w:rPr>
                      <w:sz w:val="16"/>
                      <w:szCs w:val="16"/>
                    </w:rPr>
                  </w:pPr>
                  <w:r>
                    <w:rPr>
                      <w:sz w:val="16"/>
                      <w:szCs w:val="16"/>
                    </w:rPr>
                    <w:t xml:space="preserve">Self-starter. Asks for new jobs. Looks for work to do. </w:t>
                  </w:r>
                </w:p>
              </w:tc>
              <w:tc>
                <w:tcPr>
                  <w:tcW w:w="770" w:type="dxa"/>
                  <w:gridSpan w:val="2"/>
                </w:tcPr>
                <w:p w14:paraId="6C711039"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262" w:type="dxa"/>
                  <w:gridSpan w:val="2"/>
                </w:tcPr>
                <w:p w14:paraId="48884C13" w14:textId="77777777" w:rsidR="00D83921" w:rsidRDefault="00D83921" w:rsidP="00741503">
                  <w:pPr>
                    <w:pStyle w:val="Default"/>
                    <w:rPr>
                      <w:sz w:val="16"/>
                      <w:szCs w:val="16"/>
                    </w:rPr>
                  </w:pPr>
                  <w:r>
                    <w:rPr>
                      <w:sz w:val="16"/>
                      <w:szCs w:val="16"/>
                    </w:rPr>
                    <w:t xml:space="preserve">Acts voluntarily in most matters. </w:t>
                  </w:r>
                </w:p>
              </w:tc>
              <w:tc>
                <w:tcPr>
                  <w:tcW w:w="722" w:type="dxa"/>
                  <w:gridSpan w:val="2"/>
                </w:tcPr>
                <w:p w14:paraId="2FDB4800"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10" w:type="dxa"/>
                  <w:gridSpan w:val="2"/>
                </w:tcPr>
                <w:p w14:paraId="0A65EC57" w14:textId="77777777" w:rsidR="00D83921" w:rsidRDefault="00D83921" w:rsidP="00741503">
                  <w:pPr>
                    <w:pStyle w:val="Default"/>
                    <w:rPr>
                      <w:sz w:val="16"/>
                      <w:szCs w:val="16"/>
                    </w:rPr>
                  </w:pPr>
                  <w:r>
                    <w:rPr>
                      <w:sz w:val="16"/>
                      <w:szCs w:val="16"/>
                    </w:rPr>
                    <w:t xml:space="preserve">Acts voluntarily in routine matters. </w:t>
                  </w:r>
                </w:p>
              </w:tc>
              <w:tc>
                <w:tcPr>
                  <w:tcW w:w="533" w:type="dxa"/>
                </w:tcPr>
                <w:p w14:paraId="03286BE6"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99" w:type="dxa"/>
                  <w:gridSpan w:val="3"/>
                </w:tcPr>
                <w:p w14:paraId="40C00310" w14:textId="77777777" w:rsidR="00D83921" w:rsidRDefault="00D83921" w:rsidP="00741503">
                  <w:pPr>
                    <w:pStyle w:val="Default"/>
                    <w:rPr>
                      <w:sz w:val="16"/>
                      <w:szCs w:val="16"/>
                    </w:rPr>
                  </w:pPr>
                  <w:r>
                    <w:rPr>
                      <w:sz w:val="16"/>
                      <w:szCs w:val="16"/>
                    </w:rPr>
                    <w:t xml:space="preserve">Relies on others. Must be told frequently what to do. </w:t>
                  </w:r>
                </w:p>
              </w:tc>
              <w:tc>
                <w:tcPr>
                  <w:tcW w:w="627" w:type="dxa"/>
                  <w:gridSpan w:val="2"/>
                </w:tcPr>
                <w:p w14:paraId="2142529C"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5" w:type="dxa"/>
                  <w:gridSpan w:val="2"/>
                </w:tcPr>
                <w:p w14:paraId="0867F455" w14:textId="77777777" w:rsidR="00D83921" w:rsidRDefault="00D83921" w:rsidP="00741503">
                  <w:pPr>
                    <w:pStyle w:val="Default"/>
                    <w:rPr>
                      <w:sz w:val="16"/>
                      <w:szCs w:val="16"/>
                    </w:rPr>
                  </w:pPr>
                  <w:r>
                    <w:rPr>
                      <w:sz w:val="16"/>
                      <w:szCs w:val="16"/>
                    </w:rPr>
                    <w:t xml:space="preserve">Usually needs to be told what to do next. </w:t>
                  </w:r>
                </w:p>
              </w:tc>
            </w:tr>
            <w:tr w:rsidR="00D83921" w14:paraId="5750FE5C" w14:textId="77777777" w:rsidTr="00741503">
              <w:trPr>
                <w:gridAfter w:val="1"/>
                <w:wAfter w:w="8351" w:type="dxa"/>
                <w:trHeight w:val="131"/>
              </w:trPr>
              <w:tc>
                <w:tcPr>
                  <w:tcW w:w="10625" w:type="dxa"/>
                  <w:gridSpan w:val="23"/>
                </w:tcPr>
                <w:p w14:paraId="1C287659" w14:textId="77777777" w:rsidR="00D83921" w:rsidRDefault="00D83921" w:rsidP="00741503">
                  <w:pPr>
                    <w:pStyle w:val="Default"/>
                    <w:rPr>
                      <w:sz w:val="20"/>
                      <w:szCs w:val="20"/>
                    </w:rPr>
                  </w:pPr>
                </w:p>
              </w:tc>
            </w:tr>
            <w:tr w:rsidR="00D83921" w14:paraId="6432C7AD" w14:textId="77777777" w:rsidTr="00741503">
              <w:trPr>
                <w:gridAfter w:val="1"/>
                <w:wAfter w:w="8351" w:type="dxa"/>
                <w:trHeight w:val="138"/>
              </w:trPr>
              <w:tc>
                <w:tcPr>
                  <w:tcW w:w="10625" w:type="dxa"/>
                  <w:gridSpan w:val="23"/>
                </w:tcPr>
                <w:p w14:paraId="593AFAF1" w14:textId="77777777" w:rsidR="00D83921" w:rsidRPr="00300628" w:rsidRDefault="00D83921" w:rsidP="00741503">
                  <w:pPr>
                    <w:pStyle w:val="Default"/>
                    <w:rPr>
                      <w:b/>
                      <w:bCs/>
                      <w:sz w:val="20"/>
                      <w:szCs w:val="20"/>
                      <w:u w:val="single"/>
                    </w:rPr>
                  </w:pPr>
                  <w:r w:rsidRPr="00300628">
                    <w:rPr>
                      <w:b/>
                      <w:bCs/>
                      <w:sz w:val="20"/>
                      <w:szCs w:val="20"/>
                      <w:u w:val="single"/>
                    </w:rPr>
                    <w:t xml:space="preserve">Organisation and Planning </w:t>
                  </w:r>
                </w:p>
                <w:p w14:paraId="46B9E27E" w14:textId="77777777" w:rsidR="00D83921" w:rsidRPr="00300628" w:rsidRDefault="00D83921" w:rsidP="00741503">
                  <w:pPr>
                    <w:pStyle w:val="Default"/>
                    <w:rPr>
                      <w:sz w:val="12"/>
                      <w:szCs w:val="20"/>
                    </w:rPr>
                  </w:pPr>
                </w:p>
              </w:tc>
            </w:tr>
            <w:tr w:rsidR="00D83921" w14:paraId="361B9570" w14:textId="77777777" w:rsidTr="00741503">
              <w:trPr>
                <w:gridAfter w:val="2"/>
                <w:wAfter w:w="8357" w:type="dxa"/>
                <w:trHeight w:val="475"/>
              </w:trPr>
              <w:tc>
                <w:tcPr>
                  <w:tcW w:w="1134" w:type="dxa"/>
                  <w:gridSpan w:val="4"/>
                </w:tcPr>
                <w:p w14:paraId="0B2311C4"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57" w:type="dxa"/>
                  <w:gridSpan w:val="2"/>
                </w:tcPr>
                <w:p w14:paraId="5B6D3E7B" w14:textId="77777777" w:rsidR="00D83921" w:rsidRDefault="00D83921" w:rsidP="00741503">
                  <w:pPr>
                    <w:pStyle w:val="Default"/>
                    <w:rPr>
                      <w:sz w:val="16"/>
                      <w:szCs w:val="16"/>
                    </w:rPr>
                  </w:pPr>
                  <w:r>
                    <w:rPr>
                      <w:sz w:val="16"/>
                      <w:szCs w:val="16"/>
                    </w:rPr>
                    <w:t xml:space="preserve">Does an excellent job of planning and organising work. </w:t>
                  </w:r>
                </w:p>
              </w:tc>
              <w:tc>
                <w:tcPr>
                  <w:tcW w:w="770" w:type="dxa"/>
                  <w:gridSpan w:val="2"/>
                </w:tcPr>
                <w:p w14:paraId="0902C9F5"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262" w:type="dxa"/>
                  <w:gridSpan w:val="2"/>
                </w:tcPr>
                <w:p w14:paraId="4B0A643D" w14:textId="77777777" w:rsidR="00D83921" w:rsidRDefault="00D83921" w:rsidP="00741503">
                  <w:pPr>
                    <w:pStyle w:val="Default"/>
                    <w:rPr>
                      <w:sz w:val="16"/>
                      <w:szCs w:val="16"/>
                    </w:rPr>
                  </w:pPr>
                  <w:r>
                    <w:rPr>
                      <w:sz w:val="16"/>
                      <w:szCs w:val="16"/>
                    </w:rPr>
                    <w:t xml:space="preserve">Usually organises work well. </w:t>
                  </w:r>
                </w:p>
              </w:tc>
              <w:tc>
                <w:tcPr>
                  <w:tcW w:w="722" w:type="dxa"/>
                  <w:gridSpan w:val="2"/>
                </w:tcPr>
                <w:p w14:paraId="68B466C1"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10" w:type="dxa"/>
                  <w:gridSpan w:val="2"/>
                </w:tcPr>
                <w:p w14:paraId="6BD6D7D9" w14:textId="77777777" w:rsidR="00D83921" w:rsidRDefault="00D83921" w:rsidP="00741503">
                  <w:pPr>
                    <w:pStyle w:val="Default"/>
                    <w:rPr>
                      <w:sz w:val="16"/>
                      <w:szCs w:val="16"/>
                    </w:rPr>
                  </w:pPr>
                  <w:r>
                    <w:rPr>
                      <w:sz w:val="16"/>
                      <w:szCs w:val="16"/>
                    </w:rPr>
                    <w:t xml:space="preserve">Does normal amount of planning and organising. </w:t>
                  </w:r>
                </w:p>
              </w:tc>
              <w:tc>
                <w:tcPr>
                  <w:tcW w:w="675" w:type="dxa"/>
                  <w:gridSpan w:val="2"/>
                </w:tcPr>
                <w:p w14:paraId="2C238297"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57" w:type="dxa"/>
                  <w:gridSpan w:val="2"/>
                </w:tcPr>
                <w:p w14:paraId="69559DEA" w14:textId="77777777" w:rsidR="00D83921" w:rsidRDefault="00D83921" w:rsidP="00741503">
                  <w:pPr>
                    <w:pStyle w:val="Default"/>
                    <w:rPr>
                      <w:sz w:val="16"/>
                      <w:szCs w:val="16"/>
                    </w:rPr>
                  </w:pPr>
                  <w:r>
                    <w:rPr>
                      <w:sz w:val="16"/>
                      <w:szCs w:val="16"/>
                    </w:rPr>
                    <w:t xml:space="preserve">More often than not fails to organise and plan work effectively. </w:t>
                  </w:r>
                </w:p>
              </w:tc>
              <w:tc>
                <w:tcPr>
                  <w:tcW w:w="627" w:type="dxa"/>
                  <w:gridSpan w:val="2"/>
                </w:tcPr>
                <w:p w14:paraId="149809A7"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5" w:type="dxa"/>
                  <w:gridSpan w:val="2"/>
                </w:tcPr>
                <w:p w14:paraId="27B717DF" w14:textId="77777777" w:rsidR="00D83921" w:rsidRDefault="00D83921" w:rsidP="00741503">
                  <w:pPr>
                    <w:pStyle w:val="Default"/>
                    <w:rPr>
                      <w:sz w:val="16"/>
                      <w:szCs w:val="16"/>
                    </w:rPr>
                  </w:pPr>
                  <w:r>
                    <w:rPr>
                      <w:sz w:val="16"/>
                      <w:szCs w:val="16"/>
                    </w:rPr>
                    <w:t xml:space="preserve">Consistently fails to organise and plan work effectively. </w:t>
                  </w:r>
                </w:p>
              </w:tc>
            </w:tr>
            <w:tr w:rsidR="00D83921" w14:paraId="27D81EAD" w14:textId="77777777" w:rsidTr="00741503">
              <w:trPr>
                <w:gridAfter w:val="1"/>
                <w:wAfter w:w="8351" w:type="dxa"/>
                <w:trHeight w:val="131"/>
              </w:trPr>
              <w:tc>
                <w:tcPr>
                  <w:tcW w:w="10625" w:type="dxa"/>
                  <w:gridSpan w:val="23"/>
                </w:tcPr>
                <w:p w14:paraId="5B40B1D8" w14:textId="77777777" w:rsidR="00D83921" w:rsidRDefault="00D83921" w:rsidP="00741503">
                  <w:pPr>
                    <w:pStyle w:val="Default"/>
                    <w:rPr>
                      <w:sz w:val="20"/>
                      <w:szCs w:val="20"/>
                    </w:rPr>
                  </w:pPr>
                </w:p>
                <w:p w14:paraId="5BF3823C" w14:textId="77777777" w:rsidR="00D83921" w:rsidRDefault="00D83921" w:rsidP="00741503">
                  <w:pPr>
                    <w:pStyle w:val="Default"/>
                    <w:rPr>
                      <w:sz w:val="20"/>
                      <w:szCs w:val="20"/>
                    </w:rPr>
                  </w:pPr>
                </w:p>
              </w:tc>
            </w:tr>
            <w:tr w:rsidR="00D83921" w14:paraId="56646F10" w14:textId="77777777" w:rsidTr="00741503">
              <w:trPr>
                <w:gridAfter w:val="1"/>
                <w:wAfter w:w="8351" w:type="dxa"/>
                <w:trHeight w:val="138"/>
              </w:trPr>
              <w:tc>
                <w:tcPr>
                  <w:tcW w:w="10625" w:type="dxa"/>
                  <w:gridSpan w:val="23"/>
                </w:tcPr>
                <w:p w14:paraId="291D9563" w14:textId="77777777" w:rsidR="00D83921" w:rsidRPr="00300628" w:rsidRDefault="00D83921" w:rsidP="00741503">
                  <w:pPr>
                    <w:pStyle w:val="Default"/>
                    <w:rPr>
                      <w:b/>
                      <w:bCs/>
                      <w:sz w:val="20"/>
                      <w:szCs w:val="20"/>
                      <w:u w:val="single"/>
                    </w:rPr>
                  </w:pPr>
                  <w:r w:rsidRPr="00300628">
                    <w:rPr>
                      <w:b/>
                      <w:bCs/>
                      <w:sz w:val="20"/>
                      <w:szCs w:val="20"/>
                      <w:u w:val="single"/>
                    </w:rPr>
                    <w:t>Ability to Learn</w:t>
                  </w:r>
                </w:p>
                <w:p w14:paraId="6EF8B5D4" w14:textId="77777777" w:rsidR="00D83921" w:rsidRPr="00300628" w:rsidRDefault="00D83921" w:rsidP="00741503">
                  <w:pPr>
                    <w:pStyle w:val="Default"/>
                    <w:rPr>
                      <w:sz w:val="12"/>
                      <w:szCs w:val="20"/>
                    </w:rPr>
                  </w:pPr>
                  <w:r>
                    <w:rPr>
                      <w:b/>
                      <w:bCs/>
                      <w:sz w:val="20"/>
                      <w:szCs w:val="20"/>
                    </w:rPr>
                    <w:t xml:space="preserve"> </w:t>
                  </w:r>
                </w:p>
              </w:tc>
            </w:tr>
            <w:tr w:rsidR="00D83921" w14:paraId="2B3059C1" w14:textId="77777777" w:rsidTr="00741503">
              <w:trPr>
                <w:gridAfter w:val="2"/>
                <w:wAfter w:w="8357" w:type="dxa"/>
                <w:trHeight w:val="842"/>
              </w:trPr>
              <w:tc>
                <w:tcPr>
                  <w:tcW w:w="1134" w:type="dxa"/>
                  <w:gridSpan w:val="4"/>
                </w:tcPr>
                <w:p w14:paraId="6605AC20"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p w14:paraId="02A93660" w14:textId="77777777" w:rsidR="00D83921" w:rsidRPr="00650AF3" w:rsidRDefault="00D83921" w:rsidP="00741503">
                  <w:pPr>
                    <w:tabs>
                      <w:tab w:val="left" w:pos="761"/>
                    </w:tabs>
                  </w:pPr>
                </w:p>
              </w:tc>
              <w:tc>
                <w:tcPr>
                  <w:tcW w:w="1357" w:type="dxa"/>
                  <w:gridSpan w:val="2"/>
                </w:tcPr>
                <w:p w14:paraId="30979FD2" w14:textId="77777777" w:rsidR="00D83921" w:rsidRDefault="00D83921" w:rsidP="00741503">
                  <w:pPr>
                    <w:pStyle w:val="Default"/>
                    <w:rPr>
                      <w:sz w:val="16"/>
                      <w:szCs w:val="16"/>
                    </w:rPr>
                  </w:pPr>
                  <w:r>
                    <w:rPr>
                      <w:sz w:val="16"/>
                      <w:szCs w:val="16"/>
                    </w:rPr>
                    <w:t xml:space="preserve">Exceptionally quick. </w:t>
                  </w:r>
                </w:p>
              </w:tc>
              <w:tc>
                <w:tcPr>
                  <w:tcW w:w="628" w:type="dxa"/>
                </w:tcPr>
                <w:p w14:paraId="43DB15CE"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404" w:type="dxa"/>
                  <w:gridSpan w:val="3"/>
                </w:tcPr>
                <w:p w14:paraId="46E05A80" w14:textId="77777777" w:rsidR="00D83921" w:rsidRDefault="00D83921" w:rsidP="00741503">
                  <w:pPr>
                    <w:pStyle w:val="Default"/>
                    <w:rPr>
                      <w:sz w:val="16"/>
                      <w:szCs w:val="16"/>
                    </w:rPr>
                  </w:pPr>
                  <w:r>
                    <w:rPr>
                      <w:sz w:val="16"/>
                      <w:szCs w:val="16"/>
                    </w:rPr>
                    <w:t xml:space="preserve">Quick to learn. </w:t>
                  </w:r>
                </w:p>
              </w:tc>
              <w:tc>
                <w:tcPr>
                  <w:tcW w:w="722" w:type="dxa"/>
                  <w:gridSpan w:val="2"/>
                </w:tcPr>
                <w:p w14:paraId="27FCB219"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10" w:type="dxa"/>
                  <w:gridSpan w:val="2"/>
                </w:tcPr>
                <w:p w14:paraId="24493B81" w14:textId="77777777" w:rsidR="00D83921" w:rsidRDefault="00D83921" w:rsidP="00741503">
                  <w:pPr>
                    <w:pStyle w:val="Default"/>
                    <w:rPr>
                      <w:sz w:val="16"/>
                      <w:szCs w:val="16"/>
                    </w:rPr>
                  </w:pPr>
                  <w:r>
                    <w:rPr>
                      <w:sz w:val="16"/>
                      <w:szCs w:val="16"/>
                    </w:rPr>
                    <w:t xml:space="preserve">Average. </w:t>
                  </w:r>
                </w:p>
              </w:tc>
              <w:tc>
                <w:tcPr>
                  <w:tcW w:w="816" w:type="dxa"/>
                  <w:gridSpan w:val="3"/>
                </w:tcPr>
                <w:p w14:paraId="287C9636"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216" w:type="dxa"/>
                </w:tcPr>
                <w:p w14:paraId="4E9B60FF" w14:textId="77777777" w:rsidR="00D83921" w:rsidRDefault="00D83921" w:rsidP="00741503">
                  <w:pPr>
                    <w:pStyle w:val="Default"/>
                    <w:rPr>
                      <w:sz w:val="16"/>
                      <w:szCs w:val="16"/>
                    </w:rPr>
                  </w:pPr>
                  <w:r>
                    <w:rPr>
                      <w:sz w:val="16"/>
                      <w:szCs w:val="16"/>
                    </w:rPr>
                    <w:t xml:space="preserve">Slow to learn. </w:t>
                  </w:r>
                </w:p>
              </w:tc>
              <w:tc>
                <w:tcPr>
                  <w:tcW w:w="769" w:type="dxa"/>
                  <w:gridSpan w:val="3"/>
                </w:tcPr>
                <w:p w14:paraId="39E4E623"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263" w:type="dxa"/>
                </w:tcPr>
                <w:p w14:paraId="1D5D9BD7" w14:textId="77777777" w:rsidR="00D83921" w:rsidRDefault="00D83921" w:rsidP="00741503">
                  <w:pPr>
                    <w:pStyle w:val="Default"/>
                    <w:rPr>
                      <w:sz w:val="16"/>
                      <w:szCs w:val="16"/>
                    </w:rPr>
                  </w:pPr>
                  <w:r>
                    <w:rPr>
                      <w:sz w:val="16"/>
                      <w:szCs w:val="16"/>
                    </w:rPr>
                    <w:t xml:space="preserve">Very slow to learn. </w:t>
                  </w:r>
                </w:p>
              </w:tc>
            </w:tr>
            <w:tr w:rsidR="00D83921" w14:paraId="2A899F61" w14:textId="77777777" w:rsidTr="00741503">
              <w:trPr>
                <w:gridAfter w:val="1"/>
                <w:wAfter w:w="8351" w:type="dxa"/>
                <w:trHeight w:val="131"/>
              </w:trPr>
              <w:tc>
                <w:tcPr>
                  <w:tcW w:w="10625" w:type="dxa"/>
                  <w:gridSpan w:val="23"/>
                </w:tcPr>
                <w:p w14:paraId="78F001FF" w14:textId="77777777" w:rsidR="00D83921" w:rsidRDefault="00D83921" w:rsidP="00741503">
                  <w:pPr>
                    <w:pStyle w:val="Default"/>
                    <w:rPr>
                      <w:sz w:val="20"/>
                      <w:szCs w:val="20"/>
                    </w:rPr>
                  </w:pPr>
                </w:p>
              </w:tc>
            </w:tr>
            <w:tr w:rsidR="00D83921" w14:paraId="7EC0BFEA" w14:textId="77777777" w:rsidTr="00741503">
              <w:trPr>
                <w:gridAfter w:val="1"/>
                <w:wAfter w:w="8351" w:type="dxa"/>
                <w:trHeight w:val="138"/>
              </w:trPr>
              <w:tc>
                <w:tcPr>
                  <w:tcW w:w="10625" w:type="dxa"/>
                  <w:gridSpan w:val="23"/>
                </w:tcPr>
                <w:p w14:paraId="7CB41CEF" w14:textId="77777777" w:rsidR="00D83921" w:rsidRDefault="00D83921" w:rsidP="00741503">
                  <w:pPr>
                    <w:pStyle w:val="Default"/>
                    <w:rPr>
                      <w:b/>
                      <w:bCs/>
                      <w:sz w:val="20"/>
                      <w:szCs w:val="20"/>
                      <w:u w:val="single"/>
                    </w:rPr>
                  </w:pPr>
                  <w:r w:rsidRPr="00300628">
                    <w:rPr>
                      <w:b/>
                      <w:bCs/>
                      <w:sz w:val="20"/>
                      <w:szCs w:val="20"/>
                      <w:u w:val="single"/>
                    </w:rPr>
                    <w:t xml:space="preserve">Quality of Work </w:t>
                  </w:r>
                </w:p>
                <w:p w14:paraId="24C6EEB8" w14:textId="77777777" w:rsidR="00D83921" w:rsidRPr="00300628" w:rsidRDefault="00D83921" w:rsidP="00741503">
                  <w:pPr>
                    <w:pStyle w:val="Default"/>
                    <w:rPr>
                      <w:b/>
                      <w:bCs/>
                      <w:sz w:val="12"/>
                      <w:szCs w:val="20"/>
                      <w:u w:val="single"/>
                    </w:rPr>
                  </w:pPr>
                </w:p>
              </w:tc>
            </w:tr>
            <w:tr w:rsidR="00D83921" w14:paraId="77F1334D" w14:textId="77777777" w:rsidTr="00741503">
              <w:trPr>
                <w:gridAfter w:val="2"/>
                <w:wAfter w:w="8357" w:type="dxa"/>
                <w:trHeight w:val="475"/>
              </w:trPr>
              <w:tc>
                <w:tcPr>
                  <w:tcW w:w="1134" w:type="dxa"/>
                  <w:gridSpan w:val="4"/>
                </w:tcPr>
                <w:p w14:paraId="438F6141"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57" w:type="dxa"/>
                  <w:gridSpan w:val="2"/>
                </w:tcPr>
                <w:p w14:paraId="6E92CE28" w14:textId="77777777" w:rsidR="00D83921" w:rsidRDefault="00D83921" w:rsidP="00741503">
                  <w:pPr>
                    <w:pStyle w:val="Default"/>
                    <w:rPr>
                      <w:sz w:val="16"/>
                      <w:szCs w:val="16"/>
                    </w:rPr>
                  </w:pPr>
                  <w:r>
                    <w:rPr>
                      <w:sz w:val="16"/>
                      <w:szCs w:val="16"/>
                    </w:rPr>
                    <w:t xml:space="preserve">Very thorough in performing work. Very few errors if any. </w:t>
                  </w:r>
                </w:p>
              </w:tc>
              <w:tc>
                <w:tcPr>
                  <w:tcW w:w="911" w:type="dxa"/>
                  <w:gridSpan w:val="3"/>
                </w:tcPr>
                <w:p w14:paraId="10FBC2AE"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121" w:type="dxa"/>
                </w:tcPr>
                <w:p w14:paraId="2568414A" w14:textId="77777777" w:rsidR="00D83921" w:rsidRDefault="00D83921" w:rsidP="00741503">
                  <w:pPr>
                    <w:pStyle w:val="Default"/>
                    <w:rPr>
                      <w:sz w:val="16"/>
                      <w:szCs w:val="16"/>
                    </w:rPr>
                  </w:pPr>
                  <w:r>
                    <w:rPr>
                      <w:sz w:val="16"/>
                      <w:szCs w:val="16"/>
                    </w:rPr>
                    <w:t xml:space="preserve">Usually thorough. Good work with few errors. </w:t>
                  </w:r>
                </w:p>
              </w:tc>
              <w:tc>
                <w:tcPr>
                  <w:tcW w:w="580" w:type="dxa"/>
                </w:tcPr>
                <w:p w14:paraId="2B9D7094"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452" w:type="dxa"/>
                  <w:gridSpan w:val="3"/>
                </w:tcPr>
                <w:p w14:paraId="51F49630" w14:textId="77777777" w:rsidR="00D83921" w:rsidRDefault="00D83921" w:rsidP="00741503">
                  <w:pPr>
                    <w:pStyle w:val="Default"/>
                    <w:rPr>
                      <w:sz w:val="16"/>
                      <w:szCs w:val="16"/>
                    </w:rPr>
                  </w:pPr>
                  <w:r>
                    <w:rPr>
                      <w:sz w:val="16"/>
                      <w:szCs w:val="16"/>
                    </w:rPr>
                    <w:t xml:space="preserve">Work usually passes review. Has normal amount of errors. </w:t>
                  </w:r>
                </w:p>
              </w:tc>
              <w:tc>
                <w:tcPr>
                  <w:tcW w:w="675" w:type="dxa"/>
                  <w:gridSpan w:val="2"/>
                </w:tcPr>
                <w:p w14:paraId="2F3280A9"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57" w:type="dxa"/>
                  <w:gridSpan w:val="2"/>
                </w:tcPr>
                <w:p w14:paraId="3F7EA956" w14:textId="77777777" w:rsidR="00D83921" w:rsidRDefault="00D83921" w:rsidP="00741503">
                  <w:pPr>
                    <w:pStyle w:val="Default"/>
                    <w:rPr>
                      <w:sz w:val="16"/>
                      <w:szCs w:val="16"/>
                    </w:rPr>
                  </w:pPr>
                  <w:r>
                    <w:rPr>
                      <w:sz w:val="16"/>
                      <w:szCs w:val="16"/>
                    </w:rPr>
                    <w:t xml:space="preserve">More than average amount of errors for a trainee. </w:t>
                  </w:r>
                </w:p>
              </w:tc>
              <w:tc>
                <w:tcPr>
                  <w:tcW w:w="627" w:type="dxa"/>
                  <w:gridSpan w:val="2"/>
                </w:tcPr>
                <w:p w14:paraId="79332F31"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5" w:type="dxa"/>
                  <w:gridSpan w:val="2"/>
                </w:tcPr>
                <w:p w14:paraId="3BA65AAB" w14:textId="77777777" w:rsidR="00D83921" w:rsidRDefault="00D83921" w:rsidP="00741503">
                  <w:pPr>
                    <w:pStyle w:val="Default"/>
                    <w:rPr>
                      <w:sz w:val="16"/>
                      <w:szCs w:val="16"/>
                    </w:rPr>
                  </w:pPr>
                  <w:r>
                    <w:rPr>
                      <w:sz w:val="16"/>
                      <w:szCs w:val="16"/>
                    </w:rPr>
                    <w:t xml:space="preserve">Work usually done in a careless manner. Makes errors often. </w:t>
                  </w:r>
                </w:p>
              </w:tc>
            </w:tr>
            <w:tr w:rsidR="00D83921" w14:paraId="6123384E" w14:textId="77777777" w:rsidTr="00741503">
              <w:trPr>
                <w:gridAfter w:val="1"/>
                <w:wAfter w:w="8351" w:type="dxa"/>
                <w:trHeight w:val="131"/>
              </w:trPr>
              <w:tc>
                <w:tcPr>
                  <w:tcW w:w="10625" w:type="dxa"/>
                  <w:gridSpan w:val="23"/>
                </w:tcPr>
                <w:p w14:paraId="7B4A015D" w14:textId="77777777" w:rsidR="00D83921" w:rsidRDefault="00D83921" w:rsidP="00741503">
                  <w:pPr>
                    <w:pStyle w:val="Default"/>
                    <w:rPr>
                      <w:sz w:val="20"/>
                      <w:szCs w:val="20"/>
                    </w:rPr>
                  </w:pPr>
                </w:p>
              </w:tc>
            </w:tr>
            <w:tr w:rsidR="00D83921" w14:paraId="008A5679" w14:textId="77777777" w:rsidTr="00741503">
              <w:trPr>
                <w:gridAfter w:val="1"/>
                <w:wAfter w:w="8351" w:type="dxa"/>
                <w:trHeight w:val="138"/>
              </w:trPr>
              <w:tc>
                <w:tcPr>
                  <w:tcW w:w="10625" w:type="dxa"/>
                  <w:gridSpan w:val="23"/>
                </w:tcPr>
                <w:p w14:paraId="1F33FB5A" w14:textId="77777777" w:rsidR="00D83921" w:rsidRDefault="00D83921" w:rsidP="00741503">
                  <w:pPr>
                    <w:pStyle w:val="Default"/>
                    <w:rPr>
                      <w:b/>
                      <w:bCs/>
                      <w:sz w:val="20"/>
                      <w:szCs w:val="20"/>
                      <w:u w:val="single"/>
                    </w:rPr>
                  </w:pPr>
                  <w:r w:rsidRPr="00300628">
                    <w:rPr>
                      <w:b/>
                      <w:bCs/>
                      <w:sz w:val="20"/>
                      <w:szCs w:val="20"/>
                      <w:u w:val="single"/>
                    </w:rPr>
                    <w:t>Quantity of Work</w:t>
                  </w:r>
                </w:p>
                <w:p w14:paraId="283E7E91" w14:textId="77777777" w:rsidR="00D83921" w:rsidRPr="00300628" w:rsidRDefault="00D83921" w:rsidP="00741503">
                  <w:pPr>
                    <w:pStyle w:val="Default"/>
                    <w:rPr>
                      <w:b/>
                      <w:bCs/>
                      <w:sz w:val="12"/>
                      <w:szCs w:val="20"/>
                      <w:u w:val="single"/>
                    </w:rPr>
                  </w:pPr>
                </w:p>
              </w:tc>
            </w:tr>
            <w:tr w:rsidR="00D83921" w14:paraId="331A245D" w14:textId="77777777" w:rsidTr="00741503">
              <w:trPr>
                <w:gridAfter w:val="2"/>
                <w:wAfter w:w="8357" w:type="dxa"/>
                <w:trHeight w:val="475"/>
              </w:trPr>
              <w:tc>
                <w:tcPr>
                  <w:tcW w:w="1276" w:type="dxa"/>
                  <w:gridSpan w:val="5"/>
                </w:tcPr>
                <w:p w14:paraId="5624129C"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215" w:type="dxa"/>
                </w:tcPr>
                <w:p w14:paraId="40EABC6C" w14:textId="77777777" w:rsidR="00D83921" w:rsidRDefault="00D83921" w:rsidP="00741503">
                  <w:pPr>
                    <w:pStyle w:val="Default"/>
                    <w:rPr>
                      <w:sz w:val="16"/>
                      <w:szCs w:val="16"/>
                    </w:rPr>
                  </w:pPr>
                  <w:r>
                    <w:rPr>
                      <w:sz w:val="16"/>
                      <w:szCs w:val="16"/>
                    </w:rPr>
                    <w:t xml:space="preserve">Highly productive in comparison with other students. </w:t>
                  </w:r>
                </w:p>
              </w:tc>
              <w:tc>
                <w:tcPr>
                  <w:tcW w:w="770" w:type="dxa"/>
                  <w:gridSpan w:val="2"/>
                </w:tcPr>
                <w:p w14:paraId="084B40B2"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262" w:type="dxa"/>
                  <w:gridSpan w:val="2"/>
                </w:tcPr>
                <w:p w14:paraId="49FDAEC0" w14:textId="77777777" w:rsidR="00D83921" w:rsidRDefault="00D83921" w:rsidP="00741503">
                  <w:pPr>
                    <w:pStyle w:val="Default"/>
                    <w:rPr>
                      <w:sz w:val="16"/>
                      <w:szCs w:val="16"/>
                    </w:rPr>
                  </w:pPr>
                  <w:r>
                    <w:rPr>
                      <w:sz w:val="16"/>
                      <w:szCs w:val="16"/>
                    </w:rPr>
                    <w:t xml:space="preserve">More than expected in comparison with other students. </w:t>
                  </w:r>
                </w:p>
              </w:tc>
              <w:tc>
                <w:tcPr>
                  <w:tcW w:w="722" w:type="dxa"/>
                  <w:gridSpan w:val="2"/>
                </w:tcPr>
                <w:p w14:paraId="2425DD89"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10" w:type="dxa"/>
                  <w:gridSpan w:val="2"/>
                </w:tcPr>
                <w:p w14:paraId="5BB085D1" w14:textId="77777777" w:rsidR="00D83921" w:rsidRDefault="00D83921" w:rsidP="00741503">
                  <w:pPr>
                    <w:pStyle w:val="Default"/>
                    <w:rPr>
                      <w:sz w:val="16"/>
                      <w:szCs w:val="16"/>
                    </w:rPr>
                  </w:pPr>
                  <w:r>
                    <w:rPr>
                      <w:sz w:val="16"/>
                      <w:szCs w:val="16"/>
                    </w:rPr>
                    <w:t xml:space="preserve">Expected amount of productivity for a student. </w:t>
                  </w:r>
                </w:p>
              </w:tc>
              <w:tc>
                <w:tcPr>
                  <w:tcW w:w="533" w:type="dxa"/>
                </w:tcPr>
                <w:p w14:paraId="1E0A93D8"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99" w:type="dxa"/>
                  <w:gridSpan w:val="3"/>
                </w:tcPr>
                <w:p w14:paraId="16D6950C" w14:textId="77777777" w:rsidR="00D83921" w:rsidRDefault="00D83921" w:rsidP="00741503">
                  <w:pPr>
                    <w:pStyle w:val="Default"/>
                    <w:rPr>
                      <w:sz w:val="16"/>
                      <w:szCs w:val="16"/>
                    </w:rPr>
                  </w:pPr>
                  <w:r>
                    <w:rPr>
                      <w:sz w:val="16"/>
                      <w:szCs w:val="16"/>
                    </w:rPr>
                    <w:t xml:space="preserve">Less than expected in comparison with other students. </w:t>
                  </w:r>
                </w:p>
              </w:tc>
              <w:tc>
                <w:tcPr>
                  <w:tcW w:w="627" w:type="dxa"/>
                  <w:gridSpan w:val="2"/>
                </w:tcPr>
                <w:p w14:paraId="41209D17"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5" w:type="dxa"/>
                  <w:gridSpan w:val="2"/>
                </w:tcPr>
                <w:p w14:paraId="1B3749E2" w14:textId="77777777" w:rsidR="00D83921" w:rsidRDefault="00D83921" w:rsidP="00741503">
                  <w:pPr>
                    <w:pStyle w:val="Default"/>
                    <w:rPr>
                      <w:sz w:val="16"/>
                      <w:szCs w:val="16"/>
                    </w:rPr>
                  </w:pPr>
                  <w:r>
                    <w:rPr>
                      <w:sz w:val="16"/>
                      <w:szCs w:val="16"/>
                    </w:rPr>
                    <w:t xml:space="preserve">Very low in comparison with other students. </w:t>
                  </w:r>
                </w:p>
              </w:tc>
            </w:tr>
            <w:tr w:rsidR="00D83921" w14:paraId="3703A6F6" w14:textId="77777777" w:rsidTr="00741503">
              <w:trPr>
                <w:gridAfter w:val="1"/>
                <w:wAfter w:w="8351" w:type="dxa"/>
                <w:trHeight w:val="131"/>
              </w:trPr>
              <w:tc>
                <w:tcPr>
                  <w:tcW w:w="10625" w:type="dxa"/>
                  <w:gridSpan w:val="23"/>
                </w:tcPr>
                <w:p w14:paraId="0CF1E5A5" w14:textId="77777777" w:rsidR="00D83921" w:rsidRDefault="00D83921" w:rsidP="00741503">
                  <w:pPr>
                    <w:pStyle w:val="Default"/>
                    <w:rPr>
                      <w:sz w:val="20"/>
                      <w:szCs w:val="20"/>
                    </w:rPr>
                  </w:pPr>
                </w:p>
              </w:tc>
            </w:tr>
            <w:tr w:rsidR="00D83921" w14:paraId="4B2FA2CE" w14:textId="77777777" w:rsidTr="00741503">
              <w:trPr>
                <w:gridAfter w:val="1"/>
                <w:wAfter w:w="8351" w:type="dxa"/>
                <w:trHeight w:val="138"/>
              </w:trPr>
              <w:tc>
                <w:tcPr>
                  <w:tcW w:w="10625" w:type="dxa"/>
                  <w:gridSpan w:val="23"/>
                </w:tcPr>
                <w:p w14:paraId="2228F1CD" w14:textId="77777777" w:rsidR="00D83921" w:rsidRDefault="00D83921" w:rsidP="00741503">
                  <w:pPr>
                    <w:pStyle w:val="Default"/>
                    <w:rPr>
                      <w:b/>
                      <w:bCs/>
                      <w:sz w:val="20"/>
                      <w:szCs w:val="20"/>
                      <w:u w:val="single"/>
                    </w:rPr>
                  </w:pPr>
                  <w:r w:rsidRPr="00300628">
                    <w:rPr>
                      <w:b/>
                      <w:bCs/>
                      <w:sz w:val="20"/>
                      <w:szCs w:val="20"/>
                      <w:u w:val="single"/>
                    </w:rPr>
                    <w:t xml:space="preserve">Judgement </w:t>
                  </w:r>
                </w:p>
                <w:p w14:paraId="17D1156D" w14:textId="77777777" w:rsidR="00D83921" w:rsidRPr="00300628" w:rsidRDefault="00D83921" w:rsidP="00741503">
                  <w:pPr>
                    <w:pStyle w:val="Default"/>
                    <w:rPr>
                      <w:b/>
                      <w:bCs/>
                      <w:sz w:val="12"/>
                      <w:szCs w:val="20"/>
                      <w:u w:val="single"/>
                    </w:rPr>
                  </w:pPr>
                </w:p>
              </w:tc>
            </w:tr>
            <w:tr w:rsidR="00D83921" w14:paraId="0F9E9153" w14:textId="77777777" w:rsidTr="00741503">
              <w:trPr>
                <w:gridAfter w:val="2"/>
                <w:wAfter w:w="8357" w:type="dxa"/>
                <w:trHeight w:val="567"/>
              </w:trPr>
              <w:tc>
                <w:tcPr>
                  <w:tcW w:w="709" w:type="dxa"/>
                  <w:gridSpan w:val="2"/>
                </w:tcPr>
                <w:p w14:paraId="7D85991E"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782" w:type="dxa"/>
                  <w:gridSpan w:val="4"/>
                </w:tcPr>
                <w:p w14:paraId="094FFD67" w14:textId="77777777" w:rsidR="00D83921" w:rsidRDefault="00D83921" w:rsidP="00741503">
                  <w:pPr>
                    <w:pStyle w:val="Default"/>
                    <w:rPr>
                      <w:sz w:val="16"/>
                      <w:szCs w:val="16"/>
                    </w:rPr>
                  </w:pPr>
                  <w:r>
                    <w:rPr>
                      <w:sz w:val="16"/>
                      <w:szCs w:val="16"/>
                    </w:rPr>
                    <w:t xml:space="preserve">Exceptionally good. Decision based on thorough analysis of problem. </w:t>
                  </w:r>
                </w:p>
              </w:tc>
              <w:tc>
                <w:tcPr>
                  <w:tcW w:w="770" w:type="dxa"/>
                  <w:gridSpan w:val="2"/>
                </w:tcPr>
                <w:p w14:paraId="5CB9024D"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x</w:t>
                  </w:r>
                  <w:r>
                    <w:rPr>
                      <w:rFonts w:ascii="Wingdings" w:hAnsi="Wingdings" w:cs="Wingdings"/>
                      <w:sz w:val="44"/>
                      <w:szCs w:val="44"/>
                    </w:rPr>
                    <w:t></w:t>
                  </w:r>
                </w:p>
              </w:tc>
              <w:tc>
                <w:tcPr>
                  <w:tcW w:w="1262" w:type="dxa"/>
                  <w:gridSpan w:val="2"/>
                </w:tcPr>
                <w:p w14:paraId="409A326B" w14:textId="77777777" w:rsidR="00D83921" w:rsidRDefault="00D83921" w:rsidP="00741503">
                  <w:pPr>
                    <w:pStyle w:val="Default"/>
                    <w:rPr>
                      <w:sz w:val="16"/>
                      <w:szCs w:val="16"/>
                    </w:rPr>
                  </w:pPr>
                  <w:r>
                    <w:rPr>
                      <w:sz w:val="16"/>
                      <w:szCs w:val="16"/>
                    </w:rPr>
                    <w:t xml:space="preserve">Uses good common sense. Usually makes the right decision. </w:t>
                  </w:r>
                </w:p>
              </w:tc>
              <w:tc>
                <w:tcPr>
                  <w:tcW w:w="1016" w:type="dxa"/>
                  <w:gridSpan w:val="3"/>
                </w:tcPr>
                <w:p w14:paraId="768D02AB"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016" w:type="dxa"/>
                </w:tcPr>
                <w:p w14:paraId="1AAC451F" w14:textId="77777777" w:rsidR="00D83921" w:rsidRDefault="00D83921" w:rsidP="00741503">
                  <w:pPr>
                    <w:pStyle w:val="Default"/>
                    <w:rPr>
                      <w:sz w:val="16"/>
                      <w:szCs w:val="16"/>
                    </w:rPr>
                  </w:pPr>
                  <w:r>
                    <w:rPr>
                      <w:sz w:val="16"/>
                      <w:szCs w:val="16"/>
                    </w:rPr>
                    <w:t xml:space="preserve">Judgement usually good in routine situations. </w:t>
                  </w:r>
                </w:p>
              </w:tc>
              <w:tc>
                <w:tcPr>
                  <w:tcW w:w="675" w:type="dxa"/>
                  <w:gridSpan w:val="2"/>
                </w:tcPr>
                <w:p w14:paraId="5DE4786C"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357" w:type="dxa"/>
                  <w:gridSpan w:val="2"/>
                </w:tcPr>
                <w:p w14:paraId="20ECAFFD" w14:textId="77777777" w:rsidR="00D83921" w:rsidRDefault="00D83921" w:rsidP="00741503">
                  <w:pPr>
                    <w:pStyle w:val="Default"/>
                    <w:rPr>
                      <w:sz w:val="16"/>
                      <w:szCs w:val="16"/>
                    </w:rPr>
                  </w:pPr>
                  <w:r>
                    <w:rPr>
                      <w:sz w:val="16"/>
                      <w:szCs w:val="16"/>
                    </w:rPr>
                    <w:t xml:space="preserve">Judgement often undependable. </w:t>
                  </w:r>
                </w:p>
              </w:tc>
              <w:tc>
                <w:tcPr>
                  <w:tcW w:w="627" w:type="dxa"/>
                  <w:gridSpan w:val="2"/>
                </w:tcPr>
                <w:p w14:paraId="33282DD7"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5" w:type="dxa"/>
                  <w:gridSpan w:val="2"/>
                </w:tcPr>
                <w:p w14:paraId="27735C09" w14:textId="77777777" w:rsidR="00D83921" w:rsidRDefault="00D83921" w:rsidP="00741503">
                  <w:pPr>
                    <w:pStyle w:val="Default"/>
                    <w:rPr>
                      <w:sz w:val="16"/>
                      <w:szCs w:val="16"/>
                    </w:rPr>
                  </w:pPr>
                  <w:r>
                    <w:rPr>
                      <w:sz w:val="16"/>
                      <w:szCs w:val="16"/>
                    </w:rPr>
                    <w:t xml:space="preserve">Poor judgement. Jumps to conclusions without sufficient knowledge. </w:t>
                  </w:r>
                </w:p>
              </w:tc>
            </w:tr>
            <w:tr w:rsidR="00D83921" w14:paraId="341F09FA" w14:textId="77777777" w:rsidTr="00741503">
              <w:trPr>
                <w:gridAfter w:val="1"/>
                <w:wAfter w:w="8351" w:type="dxa"/>
                <w:trHeight w:val="131"/>
              </w:trPr>
              <w:tc>
                <w:tcPr>
                  <w:tcW w:w="10625" w:type="dxa"/>
                  <w:gridSpan w:val="23"/>
                </w:tcPr>
                <w:p w14:paraId="5139DEA4" w14:textId="77777777" w:rsidR="00D83921" w:rsidRDefault="00D83921" w:rsidP="00741503">
                  <w:pPr>
                    <w:pStyle w:val="Default"/>
                    <w:rPr>
                      <w:sz w:val="20"/>
                      <w:szCs w:val="20"/>
                    </w:rPr>
                  </w:pPr>
                </w:p>
              </w:tc>
            </w:tr>
            <w:tr w:rsidR="00D83921" w14:paraId="0795BB25" w14:textId="77777777" w:rsidTr="00741503">
              <w:trPr>
                <w:gridAfter w:val="1"/>
                <w:wAfter w:w="8351" w:type="dxa"/>
                <w:trHeight w:val="138"/>
              </w:trPr>
              <w:tc>
                <w:tcPr>
                  <w:tcW w:w="10625" w:type="dxa"/>
                  <w:gridSpan w:val="23"/>
                </w:tcPr>
                <w:p w14:paraId="25CE91D7" w14:textId="77777777" w:rsidR="00D83921" w:rsidRDefault="00D83921" w:rsidP="00741503">
                  <w:pPr>
                    <w:pStyle w:val="Default"/>
                    <w:rPr>
                      <w:b/>
                      <w:bCs/>
                      <w:sz w:val="20"/>
                      <w:szCs w:val="20"/>
                      <w:u w:val="single"/>
                    </w:rPr>
                  </w:pPr>
                  <w:r w:rsidRPr="00300628">
                    <w:rPr>
                      <w:b/>
                      <w:bCs/>
                      <w:sz w:val="20"/>
                      <w:szCs w:val="20"/>
                      <w:u w:val="single"/>
                    </w:rPr>
                    <w:t>Dependability</w:t>
                  </w:r>
                </w:p>
                <w:p w14:paraId="00BDACAB" w14:textId="77777777" w:rsidR="00D83921" w:rsidRPr="00300628" w:rsidRDefault="00D83921" w:rsidP="00741503">
                  <w:pPr>
                    <w:pStyle w:val="Default"/>
                    <w:rPr>
                      <w:b/>
                      <w:bCs/>
                      <w:sz w:val="20"/>
                      <w:szCs w:val="20"/>
                      <w:u w:val="single"/>
                    </w:rPr>
                  </w:pPr>
                  <w:r w:rsidRPr="00300628">
                    <w:rPr>
                      <w:b/>
                      <w:bCs/>
                      <w:sz w:val="20"/>
                      <w:szCs w:val="20"/>
                      <w:u w:val="single"/>
                    </w:rPr>
                    <w:t xml:space="preserve"> </w:t>
                  </w:r>
                </w:p>
              </w:tc>
            </w:tr>
            <w:tr w:rsidR="00D83921" w14:paraId="226B62C0" w14:textId="77777777" w:rsidTr="00741503">
              <w:trPr>
                <w:gridAfter w:val="2"/>
                <w:wAfter w:w="8357" w:type="dxa"/>
                <w:trHeight w:val="383"/>
              </w:trPr>
              <w:tc>
                <w:tcPr>
                  <w:tcW w:w="567" w:type="dxa"/>
                </w:tcPr>
                <w:p w14:paraId="16393590"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x</w:t>
                  </w:r>
                </w:p>
              </w:tc>
              <w:tc>
                <w:tcPr>
                  <w:tcW w:w="1924" w:type="dxa"/>
                  <w:gridSpan w:val="5"/>
                </w:tcPr>
                <w:p w14:paraId="2BC8A05B" w14:textId="77777777" w:rsidR="00D83921" w:rsidRDefault="00D83921" w:rsidP="00741503">
                  <w:pPr>
                    <w:pStyle w:val="Default"/>
                    <w:rPr>
                      <w:sz w:val="16"/>
                      <w:szCs w:val="16"/>
                    </w:rPr>
                  </w:pPr>
                  <w:r>
                    <w:rPr>
                      <w:sz w:val="16"/>
                      <w:szCs w:val="16"/>
                    </w:rPr>
                    <w:t xml:space="preserve">Can always be depended upon in any situation. </w:t>
                  </w:r>
                </w:p>
              </w:tc>
              <w:tc>
                <w:tcPr>
                  <w:tcW w:w="628" w:type="dxa"/>
                </w:tcPr>
                <w:p w14:paraId="4ABC8662"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04" w:type="dxa"/>
                  <w:gridSpan w:val="3"/>
                </w:tcPr>
                <w:p w14:paraId="3D7C2C17" w14:textId="77777777" w:rsidR="00D83921" w:rsidRDefault="00D83921" w:rsidP="00741503">
                  <w:pPr>
                    <w:pStyle w:val="Default"/>
                    <w:rPr>
                      <w:sz w:val="16"/>
                      <w:szCs w:val="16"/>
                    </w:rPr>
                  </w:pPr>
                  <w:r>
                    <w:rPr>
                      <w:sz w:val="16"/>
                      <w:szCs w:val="16"/>
                    </w:rPr>
                    <w:t xml:space="preserve">Can usually be depended upon in most situations. </w:t>
                  </w:r>
                </w:p>
              </w:tc>
              <w:tc>
                <w:tcPr>
                  <w:tcW w:w="580" w:type="dxa"/>
                </w:tcPr>
                <w:p w14:paraId="5FB43F47"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52" w:type="dxa"/>
                  <w:gridSpan w:val="3"/>
                </w:tcPr>
                <w:p w14:paraId="20EC673A" w14:textId="77777777" w:rsidR="00D83921" w:rsidRDefault="00D83921" w:rsidP="00741503">
                  <w:pPr>
                    <w:pStyle w:val="Default"/>
                    <w:rPr>
                      <w:sz w:val="16"/>
                      <w:szCs w:val="16"/>
                    </w:rPr>
                  </w:pPr>
                  <w:r>
                    <w:rPr>
                      <w:sz w:val="16"/>
                      <w:szCs w:val="16"/>
                    </w:rPr>
                    <w:t xml:space="preserve">Can only be depended upon in routine situations. </w:t>
                  </w:r>
                </w:p>
              </w:tc>
              <w:tc>
                <w:tcPr>
                  <w:tcW w:w="533" w:type="dxa"/>
                </w:tcPr>
                <w:p w14:paraId="2840ED25"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499" w:type="dxa"/>
                  <w:gridSpan w:val="3"/>
                </w:tcPr>
                <w:p w14:paraId="5DD66C72" w14:textId="77777777" w:rsidR="00D83921" w:rsidRDefault="00D83921" w:rsidP="00741503">
                  <w:pPr>
                    <w:pStyle w:val="Default"/>
                    <w:rPr>
                      <w:sz w:val="16"/>
                      <w:szCs w:val="16"/>
                    </w:rPr>
                  </w:pPr>
                  <w:r>
                    <w:rPr>
                      <w:sz w:val="16"/>
                      <w:szCs w:val="16"/>
                    </w:rPr>
                    <w:t xml:space="preserve">Somewhat unreliable, needs above average checking. </w:t>
                  </w:r>
                </w:p>
              </w:tc>
              <w:tc>
                <w:tcPr>
                  <w:tcW w:w="485" w:type="dxa"/>
                </w:tcPr>
                <w:p w14:paraId="060B409D" w14:textId="77777777" w:rsidR="00D83921" w:rsidRDefault="00D83921" w:rsidP="00741503">
                  <w:pPr>
                    <w:pStyle w:val="Default"/>
                    <w:rPr>
                      <w:rFonts w:ascii="Wingdings" w:hAnsi="Wingdings" w:cs="Wingdings"/>
                      <w:sz w:val="44"/>
                      <w:szCs w:val="44"/>
                    </w:rPr>
                  </w:pPr>
                  <w:r>
                    <w:rPr>
                      <w:rFonts w:ascii="Wingdings" w:hAnsi="Wingdings" w:cs="Wingdings"/>
                      <w:sz w:val="44"/>
                      <w:szCs w:val="44"/>
                    </w:rPr>
                    <w:t></w:t>
                  </w:r>
                  <w:r>
                    <w:rPr>
                      <w:rFonts w:ascii="Wingdings" w:hAnsi="Wingdings" w:cs="Wingdings"/>
                      <w:sz w:val="44"/>
                      <w:szCs w:val="44"/>
                    </w:rPr>
                    <w:t></w:t>
                  </w:r>
                </w:p>
              </w:tc>
              <w:tc>
                <w:tcPr>
                  <w:tcW w:w="1547" w:type="dxa"/>
                  <w:gridSpan w:val="3"/>
                </w:tcPr>
                <w:p w14:paraId="78BA696D" w14:textId="77777777" w:rsidR="00D83921" w:rsidRDefault="00D83921" w:rsidP="00741503">
                  <w:pPr>
                    <w:pStyle w:val="Default"/>
                    <w:rPr>
                      <w:sz w:val="16"/>
                      <w:szCs w:val="16"/>
                    </w:rPr>
                  </w:pPr>
                  <w:r>
                    <w:rPr>
                      <w:sz w:val="16"/>
                      <w:szCs w:val="16"/>
                    </w:rPr>
                    <w:t xml:space="preserve">Unreliable. </w:t>
                  </w:r>
                </w:p>
              </w:tc>
            </w:tr>
            <w:tr w:rsidR="00D83921" w14:paraId="3358E75E" w14:textId="77777777" w:rsidTr="00741503">
              <w:tblPrEx>
                <w:tblBorders>
                  <w:top w:val="none" w:sz="0" w:space="0" w:color="auto"/>
                  <w:left w:val="none" w:sz="0" w:space="0" w:color="auto"/>
                  <w:bottom w:val="none" w:sz="0" w:space="0" w:color="auto"/>
                  <w:right w:val="none" w:sz="0" w:space="0" w:color="auto"/>
                </w:tblBorders>
                <w:tblLook w:val="04A0" w:firstRow="1" w:lastRow="0" w:firstColumn="1" w:lastColumn="0" w:noHBand="0" w:noVBand="1"/>
              </w:tblPrEx>
              <w:trPr>
                <w:trHeight w:val="131"/>
              </w:trPr>
              <w:tc>
                <w:tcPr>
                  <w:tcW w:w="18976" w:type="dxa"/>
                  <w:gridSpan w:val="24"/>
                  <w:tcBorders>
                    <w:top w:val="nil"/>
                    <w:left w:val="nil"/>
                    <w:bottom w:val="nil"/>
                    <w:right w:val="nil"/>
                  </w:tcBorders>
                </w:tcPr>
                <w:tbl>
                  <w:tblPr>
                    <w:tblW w:w="20043" w:type="dxa"/>
                    <w:tblLook w:val="04A0" w:firstRow="1" w:lastRow="0" w:firstColumn="1" w:lastColumn="0" w:noHBand="0" w:noVBand="1"/>
                  </w:tblPr>
                  <w:tblGrid>
                    <w:gridCol w:w="19571"/>
                    <w:gridCol w:w="9857"/>
                    <w:gridCol w:w="222"/>
                  </w:tblGrid>
                  <w:tr w:rsidR="00D83921" w14:paraId="33F2111E" w14:textId="77777777" w:rsidTr="00741503">
                    <w:trPr>
                      <w:trHeight w:val="5833"/>
                    </w:trPr>
                    <w:tc>
                      <w:tcPr>
                        <w:tcW w:w="9957" w:type="dxa"/>
                        <w:tcBorders>
                          <w:top w:val="nil"/>
                          <w:left w:val="nil"/>
                          <w:bottom w:val="nil"/>
                          <w:right w:val="nil"/>
                        </w:tcBorders>
                      </w:tcPr>
                      <w:p w14:paraId="0CB825D0" w14:textId="77777777" w:rsidR="00D83921" w:rsidRPr="004B1F82" w:rsidRDefault="00D83921" w:rsidP="00741503">
                        <w:pPr>
                          <w:pStyle w:val="Default"/>
                          <w:ind w:right="-2864"/>
                          <w:jc w:val="both"/>
                          <w:rPr>
                            <w:b/>
                            <w:sz w:val="20"/>
                            <w:szCs w:val="20"/>
                            <w:u w:val="single"/>
                          </w:rPr>
                        </w:pPr>
                        <w:r w:rsidRPr="004B1F82">
                          <w:rPr>
                            <w:b/>
                            <w:sz w:val="20"/>
                            <w:szCs w:val="20"/>
                            <w:u w:val="single"/>
                          </w:rPr>
                          <w:lastRenderedPageBreak/>
                          <w:t xml:space="preserve">Please give your view of the student’s performance </w:t>
                        </w:r>
                        <w:r w:rsidRPr="004B1F82">
                          <w:rPr>
                            <w:b/>
                            <w:i/>
                            <w:sz w:val="20"/>
                            <w:szCs w:val="20"/>
                            <w:u w:val="single"/>
                          </w:rPr>
                          <w:t>(see guida</w:t>
                        </w:r>
                        <w:r>
                          <w:rPr>
                            <w:b/>
                            <w:i/>
                            <w:sz w:val="20"/>
                            <w:szCs w:val="20"/>
                            <w:u w:val="single"/>
                          </w:rPr>
                          <w:t xml:space="preserve">nce </w:t>
                        </w:r>
                        <w:r w:rsidRPr="004B1F82">
                          <w:rPr>
                            <w:b/>
                            <w:i/>
                            <w:sz w:val="20"/>
                            <w:szCs w:val="20"/>
                            <w:u w:val="single"/>
                          </w:rPr>
                          <w:t>definitions</w:t>
                        </w:r>
                        <w:r>
                          <w:rPr>
                            <w:b/>
                            <w:i/>
                            <w:sz w:val="20"/>
                            <w:szCs w:val="20"/>
                            <w:u w:val="single"/>
                          </w:rPr>
                          <w:t xml:space="preserve"> below</w:t>
                        </w:r>
                        <w:r w:rsidRPr="004B1F82">
                          <w:rPr>
                            <w:b/>
                            <w:i/>
                            <w:sz w:val="20"/>
                            <w:szCs w:val="20"/>
                            <w:u w:val="single"/>
                          </w:rPr>
                          <w:t>)</w:t>
                        </w:r>
                        <w:r w:rsidRPr="004B1F82">
                          <w:rPr>
                            <w:b/>
                            <w:sz w:val="20"/>
                            <w:szCs w:val="20"/>
                            <w:u w:val="single"/>
                          </w:rPr>
                          <w:t>:</w:t>
                        </w:r>
                      </w:p>
                      <w:p w14:paraId="0F8F49AC" w14:textId="77777777" w:rsidR="00D83921" w:rsidRDefault="00D83921" w:rsidP="00741503">
                        <w:pPr>
                          <w:pStyle w:val="Default"/>
                          <w:rPr>
                            <w:sz w:val="20"/>
                            <w:szCs w:val="20"/>
                          </w:rPr>
                        </w:pPr>
                      </w:p>
                      <w:tbl>
                        <w:tblPr>
                          <w:tblW w:w="8586" w:type="dxa"/>
                          <w:tblInd w:w="463"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5580"/>
                          <w:gridCol w:w="605"/>
                          <w:gridCol w:w="605"/>
                          <w:gridCol w:w="605"/>
                          <w:gridCol w:w="605"/>
                          <w:gridCol w:w="586"/>
                        </w:tblGrid>
                        <w:tr w:rsidR="00D83921" w:rsidRPr="0094435D" w14:paraId="69BD3D8B" w14:textId="77777777" w:rsidTr="00741503">
                          <w:trPr>
                            <w:trHeight w:val="547"/>
                          </w:trPr>
                          <w:tc>
                            <w:tcPr>
                              <w:tcW w:w="5580" w:type="dxa"/>
                              <w:tcBorders>
                                <w:top w:val="single" w:sz="4" w:space="0" w:color="000000"/>
                                <w:left w:val="single" w:sz="4" w:space="0" w:color="000000"/>
                                <w:bottom w:val="single" w:sz="4" w:space="0" w:color="000000"/>
                                <w:right w:val="single" w:sz="4" w:space="0" w:color="000000"/>
                              </w:tcBorders>
                              <w:shd w:val="clear" w:color="auto" w:fill="auto"/>
                            </w:tcPr>
                            <w:p w14:paraId="070A0C4D" w14:textId="77777777" w:rsidR="00D83921" w:rsidRPr="0094435D" w:rsidRDefault="00D83921" w:rsidP="00741503">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hideMark/>
                            </w:tcPr>
                            <w:p w14:paraId="27869E05" w14:textId="77777777" w:rsidR="00D83921" w:rsidRPr="0094435D" w:rsidRDefault="00D83921" w:rsidP="00741503">
                              <w:pPr>
                                <w:pStyle w:val="Default"/>
                                <w:jc w:val="center"/>
                                <w:rPr>
                                  <w:b/>
                                  <w:sz w:val="20"/>
                                  <w:szCs w:val="20"/>
                                </w:rPr>
                              </w:pPr>
                              <w:r w:rsidRPr="0094435D">
                                <w:rPr>
                                  <w:b/>
                                  <w:sz w:val="20"/>
                                  <w:szCs w:val="20"/>
                                </w:rPr>
                                <w:t>A</w:t>
                              </w:r>
                            </w:p>
                          </w:tc>
                          <w:tc>
                            <w:tcPr>
                              <w:tcW w:w="605" w:type="dxa"/>
                              <w:tcBorders>
                                <w:top w:val="single" w:sz="4" w:space="0" w:color="000000"/>
                                <w:left w:val="single" w:sz="4" w:space="0" w:color="000000"/>
                                <w:bottom w:val="single" w:sz="4" w:space="0" w:color="000000"/>
                                <w:right w:val="single" w:sz="4" w:space="0" w:color="000000"/>
                              </w:tcBorders>
                              <w:shd w:val="clear" w:color="auto" w:fill="auto"/>
                              <w:hideMark/>
                            </w:tcPr>
                            <w:p w14:paraId="7268FA8F" w14:textId="77777777" w:rsidR="00D83921" w:rsidRPr="0094435D" w:rsidRDefault="00D83921" w:rsidP="00741503">
                              <w:pPr>
                                <w:pStyle w:val="Default"/>
                                <w:jc w:val="center"/>
                                <w:rPr>
                                  <w:b/>
                                  <w:sz w:val="20"/>
                                  <w:szCs w:val="20"/>
                                </w:rPr>
                              </w:pPr>
                              <w:r w:rsidRPr="0094435D">
                                <w:rPr>
                                  <w:b/>
                                  <w:sz w:val="20"/>
                                  <w:szCs w:val="20"/>
                                </w:rPr>
                                <w:t>B</w:t>
                              </w:r>
                            </w:p>
                          </w:tc>
                          <w:tc>
                            <w:tcPr>
                              <w:tcW w:w="605" w:type="dxa"/>
                              <w:tcBorders>
                                <w:top w:val="single" w:sz="4" w:space="0" w:color="000000"/>
                                <w:left w:val="single" w:sz="4" w:space="0" w:color="000000"/>
                                <w:bottom w:val="single" w:sz="4" w:space="0" w:color="000000"/>
                                <w:right w:val="single" w:sz="4" w:space="0" w:color="000000"/>
                              </w:tcBorders>
                              <w:shd w:val="clear" w:color="auto" w:fill="auto"/>
                              <w:hideMark/>
                            </w:tcPr>
                            <w:p w14:paraId="40612A7F" w14:textId="77777777" w:rsidR="00D83921" w:rsidRPr="0094435D" w:rsidRDefault="00D83921" w:rsidP="00741503">
                              <w:pPr>
                                <w:pStyle w:val="Default"/>
                                <w:jc w:val="center"/>
                                <w:rPr>
                                  <w:b/>
                                  <w:sz w:val="20"/>
                                  <w:szCs w:val="20"/>
                                </w:rPr>
                              </w:pPr>
                              <w:r w:rsidRPr="0094435D">
                                <w:rPr>
                                  <w:b/>
                                  <w:sz w:val="20"/>
                                  <w:szCs w:val="20"/>
                                </w:rPr>
                                <w:t>C</w:t>
                              </w:r>
                            </w:p>
                          </w:tc>
                          <w:tc>
                            <w:tcPr>
                              <w:tcW w:w="605" w:type="dxa"/>
                              <w:tcBorders>
                                <w:top w:val="single" w:sz="4" w:space="0" w:color="000000"/>
                                <w:left w:val="single" w:sz="4" w:space="0" w:color="000000"/>
                                <w:bottom w:val="single" w:sz="4" w:space="0" w:color="000000"/>
                                <w:right w:val="single" w:sz="4" w:space="0" w:color="000000"/>
                              </w:tcBorders>
                              <w:shd w:val="clear" w:color="auto" w:fill="auto"/>
                              <w:hideMark/>
                            </w:tcPr>
                            <w:p w14:paraId="6AA82F5D" w14:textId="77777777" w:rsidR="00D83921" w:rsidRPr="0094435D" w:rsidRDefault="00D83921" w:rsidP="00741503">
                              <w:pPr>
                                <w:pStyle w:val="Default"/>
                                <w:jc w:val="center"/>
                                <w:rPr>
                                  <w:b/>
                                  <w:sz w:val="20"/>
                                  <w:szCs w:val="20"/>
                                </w:rPr>
                              </w:pPr>
                              <w:r w:rsidRPr="0094435D">
                                <w:rPr>
                                  <w:b/>
                                  <w:sz w:val="20"/>
                                  <w:szCs w:val="20"/>
                                </w:rPr>
                                <w:t>D</w:t>
                              </w:r>
                            </w:p>
                          </w:tc>
                          <w:tc>
                            <w:tcPr>
                              <w:tcW w:w="586" w:type="dxa"/>
                              <w:tcBorders>
                                <w:top w:val="single" w:sz="4" w:space="0" w:color="000000"/>
                                <w:left w:val="single" w:sz="4" w:space="0" w:color="000000"/>
                                <w:bottom w:val="single" w:sz="4" w:space="0" w:color="000000"/>
                                <w:right w:val="single" w:sz="4" w:space="0" w:color="000000"/>
                              </w:tcBorders>
                              <w:shd w:val="clear" w:color="auto" w:fill="auto"/>
                              <w:hideMark/>
                            </w:tcPr>
                            <w:p w14:paraId="512DEBD5" w14:textId="77777777" w:rsidR="00D83921" w:rsidRPr="0094435D" w:rsidRDefault="00D83921" w:rsidP="00741503">
                              <w:pPr>
                                <w:pStyle w:val="Default"/>
                                <w:jc w:val="center"/>
                                <w:rPr>
                                  <w:b/>
                                  <w:sz w:val="20"/>
                                  <w:szCs w:val="20"/>
                                </w:rPr>
                              </w:pPr>
                              <w:r w:rsidRPr="0094435D">
                                <w:rPr>
                                  <w:b/>
                                  <w:sz w:val="20"/>
                                  <w:szCs w:val="20"/>
                                </w:rPr>
                                <w:t>E</w:t>
                              </w:r>
                            </w:p>
                          </w:tc>
                        </w:tr>
                        <w:tr w:rsidR="00D83921" w:rsidRPr="0094435D" w14:paraId="155EE679" w14:textId="77777777" w:rsidTr="00741503">
                          <w:trPr>
                            <w:trHeight w:val="547"/>
                          </w:trPr>
                          <w:tc>
                            <w:tcPr>
                              <w:tcW w:w="5580" w:type="dxa"/>
                              <w:tcBorders>
                                <w:top w:val="single" w:sz="4" w:space="0" w:color="000000"/>
                                <w:left w:val="single" w:sz="4" w:space="0" w:color="000000"/>
                                <w:bottom w:val="single" w:sz="4" w:space="0" w:color="000000"/>
                                <w:right w:val="single" w:sz="4" w:space="0" w:color="000000"/>
                              </w:tcBorders>
                              <w:shd w:val="clear" w:color="auto" w:fill="auto"/>
                              <w:hideMark/>
                            </w:tcPr>
                            <w:p w14:paraId="1BEEDE4E" w14:textId="77777777" w:rsidR="00D83921" w:rsidRPr="0094435D" w:rsidRDefault="00D83921" w:rsidP="00741503">
                              <w:pPr>
                                <w:pStyle w:val="Default"/>
                                <w:rPr>
                                  <w:sz w:val="20"/>
                                  <w:szCs w:val="20"/>
                                </w:rPr>
                              </w:pPr>
                              <w:r w:rsidRPr="0094435D">
                                <w:rPr>
                                  <w:sz w:val="20"/>
                                  <w:szCs w:val="20"/>
                                </w:rPr>
                                <w:t>Self-management &amp; development</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35D323E3" w14:textId="77777777" w:rsidR="00D83921" w:rsidRPr="0094435D" w:rsidRDefault="00D83921" w:rsidP="00741503">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0014953C" w14:textId="77777777" w:rsidR="00D83921" w:rsidRPr="0094435D" w:rsidRDefault="00D83921" w:rsidP="00741503">
                              <w:pPr>
                                <w:pStyle w:val="Default"/>
                                <w:rPr>
                                  <w:sz w:val="20"/>
                                  <w:szCs w:val="20"/>
                                </w:rPr>
                              </w:pPr>
                              <w:r>
                                <w:rPr>
                                  <w:sz w:val="20"/>
                                  <w:szCs w:val="20"/>
                                </w:rPr>
                                <w:t>x</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30ADC323" w14:textId="77777777" w:rsidR="00D83921" w:rsidRPr="0094435D" w:rsidRDefault="00D83921" w:rsidP="00741503">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1523F33B" w14:textId="77777777" w:rsidR="00D83921" w:rsidRPr="0094435D" w:rsidRDefault="00D83921" w:rsidP="00741503">
                              <w:pPr>
                                <w:pStyle w:val="Default"/>
                                <w:rPr>
                                  <w:sz w:val="20"/>
                                  <w:szCs w:val="20"/>
                                </w:rPr>
                              </w:pPr>
                            </w:p>
                          </w:tc>
                          <w:tc>
                            <w:tcPr>
                              <w:tcW w:w="586" w:type="dxa"/>
                              <w:tcBorders>
                                <w:top w:val="single" w:sz="4" w:space="0" w:color="000000"/>
                                <w:left w:val="single" w:sz="4" w:space="0" w:color="000000"/>
                                <w:bottom w:val="single" w:sz="4" w:space="0" w:color="000000"/>
                                <w:right w:val="single" w:sz="4" w:space="0" w:color="000000"/>
                              </w:tcBorders>
                              <w:shd w:val="clear" w:color="auto" w:fill="auto"/>
                            </w:tcPr>
                            <w:p w14:paraId="1F36D38F" w14:textId="77777777" w:rsidR="00D83921" w:rsidRPr="0094435D" w:rsidRDefault="00D83921" w:rsidP="00741503">
                              <w:pPr>
                                <w:pStyle w:val="Default"/>
                                <w:rPr>
                                  <w:sz w:val="20"/>
                                  <w:szCs w:val="20"/>
                                </w:rPr>
                              </w:pPr>
                            </w:p>
                          </w:tc>
                        </w:tr>
                        <w:tr w:rsidR="00D83921" w:rsidRPr="0094435D" w14:paraId="2A2C1E87" w14:textId="77777777" w:rsidTr="00741503">
                          <w:trPr>
                            <w:trHeight w:val="515"/>
                          </w:trPr>
                          <w:tc>
                            <w:tcPr>
                              <w:tcW w:w="5580" w:type="dxa"/>
                              <w:tcBorders>
                                <w:top w:val="single" w:sz="4" w:space="0" w:color="000000"/>
                                <w:left w:val="single" w:sz="4" w:space="0" w:color="000000"/>
                                <w:bottom w:val="single" w:sz="4" w:space="0" w:color="000000"/>
                                <w:right w:val="single" w:sz="4" w:space="0" w:color="000000"/>
                              </w:tcBorders>
                              <w:shd w:val="clear" w:color="auto" w:fill="auto"/>
                              <w:hideMark/>
                            </w:tcPr>
                            <w:p w14:paraId="74BC7B68" w14:textId="77777777" w:rsidR="00D83921" w:rsidRPr="0094435D" w:rsidRDefault="00D83921" w:rsidP="00741503">
                              <w:pPr>
                                <w:pStyle w:val="Default"/>
                                <w:rPr>
                                  <w:sz w:val="20"/>
                                  <w:szCs w:val="20"/>
                                </w:rPr>
                              </w:pPr>
                              <w:r w:rsidRPr="0094435D">
                                <w:rPr>
                                  <w:sz w:val="20"/>
                                  <w:szCs w:val="20"/>
                                </w:rPr>
                                <w:t>Managing Tasks</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7DD7419C" w14:textId="77777777" w:rsidR="00D83921" w:rsidRPr="0094435D" w:rsidRDefault="00D83921" w:rsidP="00741503">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45FCEF30" w14:textId="77777777" w:rsidR="00D83921" w:rsidRPr="0094435D" w:rsidRDefault="00D83921" w:rsidP="00741503">
                              <w:pPr>
                                <w:pStyle w:val="Default"/>
                                <w:rPr>
                                  <w:sz w:val="20"/>
                                  <w:szCs w:val="20"/>
                                </w:rPr>
                              </w:pPr>
                              <w:r>
                                <w:rPr>
                                  <w:sz w:val="20"/>
                                  <w:szCs w:val="20"/>
                                </w:rPr>
                                <w:t>x</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1370E579" w14:textId="77777777" w:rsidR="00D83921" w:rsidRPr="0094435D" w:rsidRDefault="00D83921" w:rsidP="00741503">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6D200F0C" w14:textId="77777777" w:rsidR="00D83921" w:rsidRPr="0094435D" w:rsidRDefault="00D83921" w:rsidP="00741503">
                              <w:pPr>
                                <w:pStyle w:val="Default"/>
                                <w:rPr>
                                  <w:sz w:val="20"/>
                                  <w:szCs w:val="20"/>
                                </w:rPr>
                              </w:pPr>
                            </w:p>
                          </w:tc>
                          <w:tc>
                            <w:tcPr>
                              <w:tcW w:w="586" w:type="dxa"/>
                              <w:tcBorders>
                                <w:top w:val="single" w:sz="4" w:space="0" w:color="000000"/>
                                <w:left w:val="single" w:sz="4" w:space="0" w:color="000000"/>
                                <w:bottom w:val="single" w:sz="4" w:space="0" w:color="000000"/>
                                <w:right w:val="single" w:sz="4" w:space="0" w:color="000000"/>
                              </w:tcBorders>
                              <w:shd w:val="clear" w:color="auto" w:fill="auto"/>
                            </w:tcPr>
                            <w:p w14:paraId="01EE3321" w14:textId="77777777" w:rsidR="00D83921" w:rsidRPr="0094435D" w:rsidRDefault="00D83921" w:rsidP="00741503">
                              <w:pPr>
                                <w:pStyle w:val="Default"/>
                                <w:rPr>
                                  <w:sz w:val="20"/>
                                  <w:szCs w:val="20"/>
                                </w:rPr>
                              </w:pPr>
                            </w:p>
                          </w:tc>
                        </w:tr>
                        <w:tr w:rsidR="00D83921" w:rsidRPr="0094435D" w14:paraId="159523C4" w14:textId="77777777" w:rsidTr="00741503">
                          <w:trPr>
                            <w:trHeight w:val="547"/>
                          </w:trPr>
                          <w:tc>
                            <w:tcPr>
                              <w:tcW w:w="5580" w:type="dxa"/>
                              <w:tcBorders>
                                <w:top w:val="single" w:sz="4" w:space="0" w:color="000000"/>
                                <w:left w:val="single" w:sz="4" w:space="0" w:color="000000"/>
                                <w:bottom w:val="single" w:sz="4" w:space="0" w:color="000000"/>
                                <w:right w:val="single" w:sz="4" w:space="0" w:color="000000"/>
                              </w:tcBorders>
                              <w:shd w:val="clear" w:color="auto" w:fill="auto"/>
                              <w:hideMark/>
                            </w:tcPr>
                            <w:p w14:paraId="799BFAF5" w14:textId="77777777" w:rsidR="00D83921" w:rsidRPr="0094435D" w:rsidRDefault="00D83921" w:rsidP="00741503">
                              <w:pPr>
                                <w:pStyle w:val="Default"/>
                                <w:rPr>
                                  <w:sz w:val="20"/>
                                  <w:szCs w:val="20"/>
                                </w:rPr>
                              </w:pPr>
                              <w:r w:rsidRPr="0094435D">
                                <w:rPr>
                                  <w:sz w:val="20"/>
                                  <w:szCs w:val="20"/>
                                </w:rPr>
                                <w:t>Communication skills</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6FF778A5" w14:textId="77777777" w:rsidR="00D83921" w:rsidRPr="0094435D" w:rsidRDefault="00D83921" w:rsidP="00741503">
                              <w:pPr>
                                <w:pStyle w:val="Default"/>
                                <w:rPr>
                                  <w:sz w:val="20"/>
                                  <w:szCs w:val="20"/>
                                </w:rPr>
                              </w:pPr>
                              <w:r>
                                <w:rPr>
                                  <w:sz w:val="20"/>
                                  <w:szCs w:val="20"/>
                                </w:rPr>
                                <w:t>x</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03DC44A9" w14:textId="77777777" w:rsidR="00D83921" w:rsidRPr="0094435D" w:rsidRDefault="00D83921" w:rsidP="00741503">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3442BE78" w14:textId="77777777" w:rsidR="00D83921" w:rsidRPr="0094435D" w:rsidRDefault="00D83921" w:rsidP="00741503">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7F91C879" w14:textId="77777777" w:rsidR="00D83921" w:rsidRPr="0094435D" w:rsidRDefault="00D83921" w:rsidP="00741503">
                              <w:pPr>
                                <w:pStyle w:val="Default"/>
                                <w:rPr>
                                  <w:sz w:val="20"/>
                                  <w:szCs w:val="20"/>
                                </w:rPr>
                              </w:pPr>
                            </w:p>
                          </w:tc>
                          <w:tc>
                            <w:tcPr>
                              <w:tcW w:w="586" w:type="dxa"/>
                              <w:tcBorders>
                                <w:top w:val="single" w:sz="4" w:space="0" w:color="000000"/>
                                <w:left w:val="single" w:sz="4" w:space="0" w:color="000000"/>
                                <w:bottom w:val="single" w:sz="4" w:space="0" w:color="000000"/>
                                <w:right w:val="single" w:sz="4" w:space="0" w:color="000000"/>
                              </w:tcBorders>
                              <w:shd w:val="clear" w:color="auto" w:fill="auto"/>
                            </w:tcPr>
                            <w:p w14:paraId="16C4C3B8" w14:textId="77777777" w:rsidR="00D83921" w:rsidRPr="0094435D" w:rsidRDefault="00D83921" w:rsidP="00741503">
                              <w:pPr>
                                <w:pStyle w:val="Default"/>
                                <w:rPr>
                                  <w:sz w:val="20"/>
                                  <w:szCs w:val="20"/>
                                </w:rPr>
                              </w:pPr>
                            </w:p>
                          </w:tc>
                        </w:tr>
                        <w:tr w:rsidR="00D83921" w:rsidRPr="0094435D" w14:paraId="257BFA99" w14:textId="77777777" w:rsidTr="00741503">
                          <w:trPr>
                            <w:trHeight w:val="547"/>
                          </w:trPr>
                          <w:tc>
                            <w:tcPr>
                              <w:tcW w:w="5580" w:type="dxa"/>
                              <w:tcBorders>
                                <w:top w:val="single" w:sz="4" w:space="0" w:color="000000"/>
                                <w:left w:val="single" w:sz="4" w:space="0" w:color="000000"/>
                                <w:bottom w:val="single" w:sz="4" w:space="0" w:color="000000"/>
                                <w:right w:val="single" w:sz="4" w:space="0" w:color="000000"/>
                              </w:tcBorders>
                              <w:shd w:val="clear" w:color="auto" w:fill="auto"/>
                              <w:hideMark/>
                            </w:tcPr>
                            <w:p w14:paraId="1589D957" w14:textId="77777777" w:rsidR="00D83921" w:rsidRPr="0094435D" w:rsidRDefault="00D83921" w:rsidP="00741503">
                              <w:pPr>
                                <w:pStyle w:val="Default"/>
                                <w:rPr>
                                  <w:sz w:val="20"/>
                                  <w:szCs w:val="20"/>
                                </w:rPr>
                              </w:pPr>
                              <w:r w:rsidRPr="0094435D">
                                <w:rPr>
                                  <w:sz w:val="20"/>
                                  <w:szCs w:val="20"/>
                                </w:rPr>
                                <w:t>Working with &amp; relating to others</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6463AEDA" w14:textId="77777777" w:rsidR="00D83921" w:rsidRPr="0094435D" w:rsidRDefault="00D83921" w:rsidP="00741503">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5F37CFA3" w14:textId="77777777" w:rsidR="00D83921" w:rsidRPr="0094435D" w:rsidRDefault="00D83921" w:rsidP="00741503">
                              <w:pPr>
                                <w:pStyle w:val="Default"/>
                                <w:rPr>
                                  <w:sz w:val="20"/>
                                  <w:szCs w:val="20"/>
                                </w:rPr>
                              </w:pPr>
                              <w:r>
                                <w:rPr>
                                  <w:sz w:val="20"/>
                                  <w:szCs w:val="20"/>
                                </w:rPr>
                                <w:t>x</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7B259660" w14:textId="77777777" w:rsidR="00D83921" w:rsidRPr="0094435D" w:rsidRDefault="00D83921" w:rsidP="00741503">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6C06CBDF" w14:textId="77777777" w:rsidR="00D83921" w:rsidRPr="0094435D" w:rsidRDefault="00D83921" w:rsidP="00741503">
                              <w:pPr>
                                <w:pStyle w:val="Default"/>
                                <w:rPr>
                                  <w:sz w:val="20"/>
                                  <w:szCs w:val="20"/>
                                </w:rPr>
                              </w:pPr>
                            </w:p>
                          </w:tc>
                          <w:tc>
                            <w:tcPr>
                              <w:tcW w:w="586" w:type="dxa"/>
                              <w:tcBorders>
                                <w:top w:val="single" w:sz="4" w:space="0" w:color="000000"/>
                                <w:left w:val="single" w:sz="4" w:space="0" w:color="000000"/>
                                <w:bottom w:val="single" w:sz="4" w:space="0" w:color="000000"/>
                                <w:right w:val="single" w:sz="4" w:space="0" w:color="000000"/>
                              </w:tcBorders>
                              <w:shd w:val="clear" w:color="auto" w:fill="auto"/>
                            </w:tcPr>
                            <w:p w14:paraId="5BC81289" w14:textId="77777777" w:rsidR="00D83921" w:rsidRPr="0094435D" w:rsidRDefault="00D83921" w:rsidP="00741503">
                              <w:pPr>
                                <w:pStyle w:val="Default"/>
                                <w:rPr>
                                  <w:sz w:val="20"/>
                                  <w:szCs w:val="20"/>
                                </w:rPr>
                              </w:pPr>
                            </w:p>
                          </w:tc>
                        </w:tr>
                        <w:tr w:rsidR="00D83921" w:rsidRPr="0094435D" w14:paraId="075527B8" w14:textId="77777777" w:rsidTr="00741503">
                          <w:trPr>
                            <w:trHeight w:val="515"/>
                          </w:trPr>
                          <w:tc>
                            <w:tcPr>
                              <w:tcW w:w="5580" w:type="dxa"/>
                              <w:tcBorders>
                                <w:top w:val="single" w:sz="4" w:space="0" w:color="000000"/>
                                <w:left w:val="single" w:sz="4" w:space="0" w:color="000000"/>
                                <w:bottom w:val="single" w:sz="4" w:space="0" w:color="000000"/>
                                <w:right w:val="single" w:sz="4" w:space="0" w:color="000000"/>
                              </w:tcBorders>
                              <w:shd w:val="clear" w:color="auto" w:fill="auto"/>
                              <w:hideMark/>
                            </w:tcPr>
                            <w:p w14:paraId="2049777B" w14:textId="77777777" w:rsidR="00D83921" w:rsidRPr="0094435D" w:rsidRDefault="00D83921" w:rsidP="00741503">
                              <w:pPr>
                                <w:pStyle w:val="Default"/>
                                <w:rPr>
                                  <w:sz w:val="20"/>
                                  <w:szCs w:val="20"/>
                                </w:rPr>
                              </w:pPr>
                              <w:r w:rsidRPr="0094435D">
                                <w:rPr>
                                  <w:sz w:val="20"/>
                                  <w:szCs w:val="20"/>
                                </w:rPr>
                                <w:t>Applying knowledge</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3D79707E" w14:textId="77777777" w:rsidR="00D83921" w:rsidRPr="0094435D" w:rsidRDefault="00D83921" w:rsidP="00741503">
                              <w:pPr>
                                <w:pStyle w:val="Default"/>
                                <w:rPr>
                                  <w:sz w:val="20"/>
                                  <w:szCs w:val="20"/>
                                </w:rPr>
                              </w:pPr>
                              <w:r>
                                <w:rPr>
                                  <w:sz w:val="20"/>
                                  <w:szCs w:val="20"/>
                                </w:rPr>
                                <w:t>x</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76DD5E33" w14:textId="77777777" w:rsidR="00D83921" w:rsidRPr="0094435D" w:rsidRDefault="00D83921" w:rsidP="00741503">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2573AEDC" w14:textId="77777777" w:rsidR="00D83921" w:rsidRPr="0094435D" w:rsidRDefault="00D83921" w:rsidP="00741503">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6207E9CA" w14:textId="77777777" w:rsidR="00D83921" w:rsidRPr="0094435D" w:rsidRDefault="00D83921" w:rsidP="00741503">
                              <w:pPr>
                                <w:pStyle w:val="Default"/>
                                <w:rPr>
                                  <w:sz w:val="20"/>
                                  <w:szCs w:val="20"/>
                                </w:rPr>
                              </w:pPr>
                            </w:p>
                          </w:tc>
                          <w:tc>
                            <w:tcPr>
                              <w:tcW w:w="586" w:type="dxa"/>
                              <w:tcBorders>
                                <w:top w:val="single" w:sz="4" w:space="0" w:color="000000"/>
                                <w:left w:val="single" w:sz="4" w:space="0" w:color="000000"/>
                                <w:bottom w:val="single" w:sz="4" w:space="0" w:color="000000"/>
                                <w:right w:val="single" w:sz="4" w:space="0" w:color="000000"/>
                              </w:tcBorders>
                              <w:shd w:val="clear" w:color="auto" w:fill="auto"/>
                            </w:tcPr>
                            <w:p w14:paraId="64A0C93D" w14:textId="77777777" w:rsidR="00D83921" w:rsidRPr="0094435D" w:rsidRDefault="00D83921" w:rsidP="00741503">
                              <w:pPr>
                                <w:pStyle w:val="Default"/>
                                <w:rPr>
                                  <w:sz w:val="20"/>
                                  <w:szCs w:val="20"/>
                                </w:rPr>
                              </w:pPr>
                            </w:p>
                          </w:tc>
                        </w:tr>
                        <w:tr w:rsidR="00D83921" w:rsidRPr="0094435D" w14:paraId="5BD768BA" w14:textId="77777777" w:rsidTr="00741503">
                          <w:trPr>
                            <w:trHeight w:val="547"/>
                          </w:trPr>
                          <w:tc>
                            <w:tcPr>
                              <w:tcW w:w="5580" w:type="dxa"/>
                              <w:tcBorders>
                                <w:top w:val="single" w:sz="4" w:space="0" w:color="000000"/>
                                <w:left w:val="single" w:sz="4" w:space="0" w:color="000000"/>
                                <w:bottom w:val="single" w:sz="4" w:space="0" w:color="000000"/>
                                <w:right w:val="single" w:sz="4" w:space="0" w:color="000000"/>
                              </w:tcBorders>
                              <w:shd w:val="clear" w:color="auto" w:fill="auto"/>
                              <w:hideMark/>
                            </w:tcPr>
                            <w:p w14:paraId="68E1694D" w14:textId="77777777" w:rsidR="00D83921" w:rsidRPr="0094435D" w:rsidRDefault="00D83921" w:rsidP="00741503">
                              <w:pPr>
                                <w:pStyle w:val="Default"/>
                                <w:rPr>
                                  <w:sz w:val="20"/>
                                  <w:szCs w:val="20"/>
                                </w:rPr>
                              </w:pPr>
                              <w:r w:rsidRPr="0094435D">
                                <w:rPr>
                                  <w:sz w:val="20"/>
                                  <w:szCs w:val="20"/>
                                </w:rPr>
                                <w:t>Applying initiative in work problems</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2A91964D" w14:textId="77777777" w:rsidR="00D83921" w:rsidRPr="0094435D" w:rsidRDefault="00D83921" w:rsidP="00741503">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2E3FCDF5" w14:textId="77777777" w:rsidR="00D83921" w:rsidRPr="0094435D" w:rsidRDefault="00D83921" w:rsidP="00741503">
                              <w:pPr>
                                <w:pStyle w:val="Default"/>
                                <w:rPr>
                                  <w:sz w:val="20"/>
                                  <w:szCs w:val="20"/>
                                </w:rPr>
                              </w:pPr>
                              <w:r>
                                <w:rPr>
                                  <w:sz w:val="20"/>
                                  <w:szCs w:val="20"/>
                                </w:rPr>
                                <w:t>x</w:t>
                              </w: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60CCFC81" w14:textId="77777777" w:rsidR="00D83921" w:rsidRPr="0094435D" w:rsidRDefault="00D83921" w:rsidP="00741503">
                              <w:pPr>
                                <w:pStyle w:val="Default"/>
                                <w:rPr>
                                  <w:sz w:val="20"/>
                                  <w:szCs w:val="20"/>
                                </w:rPr>
                              </w:pPr>
                            </w:p>
                          </w:tc>
                          <w:tc>
                            <w:tcPr>
                              <w:tcW w:w="605" w:type="dxa"/>
                              <w:tcBorders>
                                <w:top w:val="single" w:sz="4" w:space="0" w:color="000000"/>
                                <w:left w:val="single" w:sz="4" w:space="0" w:color="000000"/>
                                <w:bottom w:val="single" w:sz="4" w:space="0" w:color="000000"/>
                                <w:right w:val="single" w:sz="4" w:space="0" w:color="000000"/>
                              </w:tcBorders>
                              <w:shd w:val="clear" w:color="auto" w:fill="auto"/>
                            </w:tcPr>
                            <w:p w14:paraId="32FFCC29" w14:textId="77777777" w:rsidR="00D83921" w:rsidRPr="0094435D" w:rsidRDefault="00D83921" w:rsidP="00741503">
                              <w:pPr>
                                <w:pStyle w:val="Default"/>
                                <w:rPr>
                                  <w:sz w:val="20"/>
                                  <w:szCs w:val="20"/>
                                </w:rPr>
                              </w:pPr>
                            </w:p>
                          </w:tc>
                          <w:tc>
                            <w:tcPr>
                              <w:tcW w:w="586" w:type="dxa"/>
                              <w:tcBorders>
                                <w:top w:val="single" w:sz="4" w:space="0" w:color="000000"/>
                                <w:left w:val="single" w:sz="4" w:space="0" w:color="000000"/>
                                <w:bottom w:val="single" w:sz="4" w:space="0" w:color="000000"/>
                                <w:right w:val="single" w:sz="4" w:space="0" w:color="000000"/>
                              </w:tcBorders>
                              <w:shd w:val="clear" w:color="auto" w:fill="auto"/>
                            </w:tcPr>
                            <w:p w14:paraId="1A481EEF" w14:textId="77777777" w:rsidR="00D83921" w:rsidRPr="0094435D" w:rsidRDefault="00D83921" w:rsidP="00741503">
                              <w:pPr>
                                <w:pStyle w:val="Default"/>
                                <w:rPr>
                                  <w:sz w:val="20"/>
                                  <w:szCs w:val="20"/>
                                </w:rPr>
                              </w:pPr>
                            </w:p>
                          </w:tc>
                        </w:tr>
                      </w:tbl>
                      <w:p w14:paraId="71D9805C" w14:textId="77777777" w:rsidR="00D83921" w:rsidRDefault="00D83921" w:rsidP="00741503">
                        <w:pPr>
                          <w:pStyle w:val="Default"/>
                          <w:rPr>
                            <w:sz w:val="20"/>
                            <w:szCs w:val="20"/>
                          </w:rPr>
                        </w:pPr>
                      </w:p>
                      <w:p w14:paraId="401E2CA1" w14:textId="77777777" w:rsidR="00D83921" w:rsidRDefault="00D83921" w:rsidP="00741503">
                        <w:pPr>
                          <w:pStyle w:val="Default"/>
                          <w:rPr>
                            <w:b/>
                            <w:bCs/>
                            <w:sz w:val="20"/>
                          </w:rPr>
                        </w:pPr>
                        <w:r>
                          <w:rPr>
                            <w:sz w:val="20"/>
                            <w:szCs w:val="20"/>
                          </w:rPr>
                          <w:t xml:space="preserve">A - </w:t>
                        </w:r>
                        <w:r>
                          <w:rPr>
                            <w:b/>
                            <w:bCs/>
                            <w:sz w:val="20"/>
                          </w:rPr>
                          <w:t xml:space="preserve">Outstanding </w:t>
                        </w:r>
                      </w:p>
                      <w:p w14:paraId="60A2E2D8" w14:textId="77777777" w:rsidR="00D83921" w:rsidRDefault="00D83921" w:rsidP="00741503">
                        <w:pPr>
                          <w:pStyle w:val="Default"/>
                          <w:rPr>
                            <w:sz w:val="20"/>
                          </w:rPr>
                        </w:pPr>
                        <w:r>
                          <w:rPr>
                            <w:sz w:val="20"/>
                          </w:rPr>
                          <w:t>(consistently exceeded the standard expected of a placement student)</w:t>
                        </w:r>
                      </w:p>
                      <w:p w14:paraId="63E567CF" w14:textId="77777777" w:rsidR="00D83921" w:rsidRDefault="00D83921" w:rsidP="00741503">
                        <w:pPr>
                          <w:pStyle w:val="Default"/>
                          <w:rPr>
                            <w:sz w:val="20"/>
                          </w:rPr>
                        </w:pPr>
                        <w:r>
                          <w:rPr>
                            <w:sz w:val="20"/>
                          </w:rPr>
                          <w:t xml:space="preserve"> </w:t>
                        </w:r>
                      </w:p>
                      <w:p w14:paraId="72CC6D40" w14:textId="77777777" w:rsidR="00D83921" w:rsidRDefault="00D83921" w:rsidP="00741503">
                        <w:pPr>
                          <w:pStyle w:val="Default"/>
                          <w:rPr>
                            <w:b/>
                            <w:bCs/>
                            <w:sz w:val="20"/>
                          </w:rPr>
                        </w:pPr>
                        <w:r>
                          <w:rPr>
                            <w:bCs/>
                            <w:sz w:val="20"/>
                          </w:rPr>
                          <w:t>B -</w:t>
                        </w:r>
                        <w:r>
                          <w:rPr>
                            <w:b/>
                            <w:bCs/>
                            <w:sz w:val="20"/>
                          </w:rPr>
                          <w:t xml:space="preserve">Very Good </w:t>
                        </w:r>
                      </w:p>
                      <w:p w14:paraId="27883686" w14:textId="77777777" w:rsidR="00D83921" w:rsidRDefault="00D83921" w:rsidP="00741503">
                        <w:pPr>
                          <w:pStyle w:val="Default"/>
                          <w:rPr>
                            <w:sz w:val="20"/>
                          </w:rPr>
                        </w:pPr>
                        <w:r>
                          <w:rPr>
                            <w:sz w:val="20"/>
                          </w:rPr>
                          <w:t xml:space="preserve">(frequently exceeded the standard expected of a placement student) </w:t>
                        </w:r>
                      </w:p>
                      <w:p w14:paraId="2FA07957" w14:textId="77777777" w:rsidR="00D83921" w:rsidRDefault="00D83921" w:rsidP="00741503">
                        <w:pPr>
                          <w:pStyle w:val="Default"/>
                          <w:rPr>
                            <w:sz w:val="20"/>
                          </w:rPr>
                        </w:pPr>
                      </w:p>
                      <w:p w14:paraId="3A5BBD19" w14:textId="77777777" w:rsidR="00D83921" w:rsidRDefault="00D83921" w:rsidP="00741503">
                        <w:pPr>
                          <w:pStyle w:val="Default"/>
                          <w:rPr>
                            <w:b/>
                            <w:bCs/>
                            <w:sz w:val="20"/>
                          </w:rPr>
                        </w:pPr>
                        <w:r>
                          <w:rPr>
                            <w:bCs/>
                            <w:sz w:val="20"/>
                          </w:rPr>
                          <w:t xml:space="preserve">C - </w:t>
                        </w:r>
                        <w:r>
                          <w:rPr>
                            <w:b/>
                            <w:bCs/>
                            <w:sz w:val="20"/>
                          </w:rPr>
                          <w:t xml:space="preserve">Good </w:t>
                        </w:r>
                      </w:p>
                      <w:p w14:paraId="6C722E4A" w14:textId="77777777" w:rsidR="00D83921" w:rsidRDefault="00D83921" w:rsidP="00741503">
                        <w:pPr>
                          <w:pStyle w:val="Default"/>
                          <w:rPr>
                            <w:sz w:val="20"/>
                          </w:rPr>
                        </w:pPr>
                        <w:r>
                          <w:rPr>
                            <w:sz w:val="20"/>
                          </w:rPr>
                          <w:t>(always achieved (at least) the standard expected of a placement student)</w:t>
                        </w:r>
                      </w:p>
                      <w:p w14:paraId="7366AE49" w14:textId="77777777" w:rsidR="00D83921" w:rsidRDefault="00D83921" w:rsidP="00741503">
                        <w:pPr>
                          <w:pStyle w:val="Default"/>
                          <w:rPr>
                            <w:sz w:val="20"/>
                          </w:rPr>
                        </w:pPr>
                        <w:r>
                          <w:rPr>
                            <w:sz w:val="20"/>
                          </w:rPr>
                          <w:t xml:space="preserve"> </w:t>
                        </w:r>
                      </w:p>
                      <w:p w14:paraId="45392BD1" w14:textId="77777777" w:rsidR="00D83921" w:rsidRDefault="00D83921" w:rsidP="00741503">
                        <w:pPr>
                          <w:pStyle w:val="Default"/>
                          <w:rPr>
                            <w:b/>
                            <w:bCs/>
                            <w:sz w:val="20"/>
                          </w:rPr>
                        </w:pPr>
                        <w:r>
                          <w:rPr>
                            <w:bCs/>
                            <w:sz w:val="20"/>
                          </w:rPr>
                          <w:t>D -</w:t>
                        </w:r>
                        <w:r>
                          <w:rPr>
                            <w:b/>
                            <w:bCs/>
                            <w:sz w:val="20"/>
                          </w:rPr>
                          <w:t xml:space="preserve">Satisfactory </w:t>
                        </w:r>
                      </w:p>
                      <w:p w14:paraId="3D52D029" w14:textId="77777777" w:rsidR="00D83921" w:rsidRDefault="00D83921" w:rsidP="00741503">
                        <w:pPr>
                          <w:pStyle w:val="Default"/>
                          <w:rPr>
                            <w:sz w:val="20"/>
                          </w:rPr>
                        </w:pPr>
                        <w:r>
                          <w:rPr>
                            <w:sz w:val="20"/>
                          </w:rPr>
                          <w:t>(achieved (at least) the minimum accepted standard for a placement student)</w:t>
                        </w:r>
                      </w:p>
                      <w:p w14:paraId="2D088991" w14:textId="77777777" w:rsidR="00D83921" w:rsidRDefault="00D83921" w:rsidP="00741503">
                        <w:pPr>
                          <w:pStyle w:val="Default"/>
                          <w:rPr>
                            <w:sz w:val="20"/>
                          </w:rPr>
                        </w:pPr>
                        <w:r>
                          <w:rPr>
                            <w:sz w:val="20"/>
                          </w:rPr>
                          <w:t xml:space="preserve"> </w:t>
                        </w:r>
                      </w:p>
                      <w:p w14:paraId="3B923CE5" w14:textId="77777777" w:rsidR="00D83921" w:rsidRDefault="00D83921" w:rsidP="00741503">
                        <w:pPr>
                          <w:pStyle w:val="Default"/>
                          <w:rPr>
                            <w:b/>
                            <w:bCs/>
                            <w:sz w:val="20"/>
                            <w:szCs w:val="20"/>
                          </w:rPr>
                        </w:pPr>
                        <w:r>
                          <w:rPr>
                            <w:bCs/>
                            <w:sz w:val="20"/>
                            <w:szCs w:val="20"/>
                          </w:rPr>
                          <w:t xml:space="preserve">E - </w:t>
                        </w:r>
                        <w:r>
                          <w:rPr>
                            <w:b/>
                            <w:bCs/>
                            <w:sz w:val="20"/>
                            <w:szCs w:val="20"/>
                          </w:rPr>
                          <w:t xml:space="preserve">Unsatisfactory </w:t>
                        </w:r>
                      </w:p>
                      <w:p w14:paraId="7436E006" w14:textId="77777777" w:rsidR="00D83921" w:rsidRDefault="00D83921" w:rsidP="00741503">
                        <w:pPr>
                          <w:pStyle w:val="Default"/>
                          <w:rPr>
                            <w:sz w:val="20"/>
                            <w:szCs w:val="20"/>
                          </w:rPr>
                        </w:pPr>
                        <w:r>
                          <w:rPr>
                            <w:sz w:val="20"/>
                            <w:szCs w:val="20"/>
                          </w:rPr>
                          <w:t>(did not achieve the minimum accepted standard for a placement student)</w:t>
                        </w:r>
                      </w:p>
                      <w:p w14:paraId="783D4747" w14:textId="77777777" w:rsidR="00D83921" w:rsidRDefault="00D83921" w:rsidP="00741503">
                        <w:pPr>
                          <w:pStyle w:val="Default"/>
                          <w:rPr>
                            <w:sz w:val="20"/>
                            <w:szCs w:val="20"/>
                          </w:rPr>
                        </w:pPr>
                      </w:p>
                      <w:p w14:paraId="61E46DCB" w14:textId="77777777" w:rsidR="00D83921" w:rsidRDefault="00D83921" w:rsidP="00741503">
                        <w:pPr>
                          <w:pStyle w:val="Default"/>
                          <w:jc w:val="center"/>
                          <w:rPr>
                            <w:b/>
                            <w:sz w:val="28"/>
                            <w:szCs w:val="28"/>
                          </w:rPr>
                        </w:pPr>
                        <w:r>
                          <w:rPr>
                            <w:b/>
                            <w:sz w:val="28"/>
                            <w:szCs w:val="28"/>
                          </w:rPr>
                          <w:t>Your opinion of their overall performance:  __B___ (A to E)</w:t>
                        </w:r>
                      </w:p>
                      <w:p w14:paraId="13550075" w14:textId="77777777" w:rsidR="00D83921" w:rsidRDefault="00D83921" w:rsidP="00741503">
                        <w:pPr>
                          <w:pStyle w:val="Default"/>
                          <w:rPr>
                            <w:b/>
                            <w:sz w:val="28"/>
                            <w:szCs w:val="28"/>
                          </w:rPr>
                        </w:pPr>
                      </w:p>
                      <w:p w14:paraId="3EFF37B6" w14:textId="77777777" w:rsidR="00D83921" w:rsidRDefault="00D83921" w:rsidP="00741503">
                        <w:pPr>
                          <w:pStyle w:val="Default"/>
                          <w:rPr>
                            <w:sz w:val="20"/>
                            <w:szCs w:val="20"/>
                          </w:rPr>
                        </w:pPr>
                      </w:p>
                      <w:p w14:paraId="6009053A" w14:textId="77777777" w:rsidR="00D83921" w:rsidRPr="00532558" w:rsidRDefault="00D83921" w:rsidP="00741503">
                        <w:pPr>
                          <w:pStyle w:val="Default"/>
                          <w:rPr>
                            <w:sz w:val="22"/>
                            <w:szCs w:val="22"/>
                          </w:rPr>
                        </w:pPr>
                        <w:r>
                          <w:rPr>
                            <w:iCs/>
                            <w:sz w:val="22"/>
                            <w:szCs w:val="22"/>
                            <w:u w:val="single"/>
                          </w:rPr>
                          <w:t>Concluding Comments /Overall observations</w:t>
                        </w:r>
                        <w:r w:rsidRPr="00532558">
                          <w:rPr>
                            <w:iCs/>
                            <w:sz w:val="22"/>
                            <w:szCs w:val="22"/>
                            <w:u w:val="single"/>
                          </w:rPr>
                          <w:t xml:space="preserve"> of Student Performance:</w:t>
                        </w:r>
                        <w:r w:rsidRPr="00532558">
                          <w:rPr>
                            <w:iCs/>
                            <w:sz w:val="22"/>
                            <w:szCs w:val="22"/>
                          </w:rPr>
                          <w:t xml:space="preserve">       </w:t>
                        </w:r>
                      </w:p>
                      <w:p w14:paraId="551A602E" w14:textId="77777777" w:rsidR="00D83921" w:rsidRDefault="00D83921" w:rsidP="00741503">
                        <w:pPr>
                          <w:pStyle w:val="Default"/>
                          <w:rPr>
                            <w:sz w:val="20"/>
                            <w:szCs w:val="20"/>
                            <w:u w:val="single"/>
                          </w:rPr>
                        </w:pPr>
                      </w:p>
                      <w:p w14:paraId="6FE8A3F1" w14:textId="77777777" w:rsidR="00D83921" w:rsidRPr="004B1F82" w:rsidRDefault="00D83921" w:rsidP="00741503">
                        <w:pPr>
                          <w:pStyle w:val="Default"/>
                          <w:rPr>
                            <w:sz w:val="20"/>
                            <w:szCs w:val="20"/>
                            <w:u w:val="single"/>
                          </w:rPr>
                        </w:pPr>
                        <w:r>
                          <w:rPr>
                            <w:sz w:val="20"/>
                            <w:szCs w:val="20"/>
                            <w:u w:val="single"/>
                          </w:rPr>
                          <w:t xml:space="preserve">A good student who engages with the lecturing team and is motivated in the coaching environment when delivering to children. </w:t>
                        </w:r>
                        <w:r w:rsidRPr="004B1F82">
                          <w:rPr>
                            <w:sz w:val="20"/>
                            <w:szCs w:val="20"/>
                            <w:u w:val="single"/>
                          </w:rPr>
                          <w:t>_____________________________________________________________________________________</w:t>
                        </w:r>
                      </w:p>
                      <w:p w14:paraId="4AE64F95" w14:textId="77777777" w:rsidR="00D83921" w:rsidRPr="004B1F82" w:rsidRDefault="00D83921" w:rsidP="00741503">
                        <w:pPr>
                          <w:pStyle w:val="Default"/>
                          <w:rPr>
                            <w:sz w:val="20"/>
                            <w:szCs w:val="20"/>
                            <w:u w:val="single"/>
                          </w:rPr>
                        </w:pPr>
                        <w:r w:rsidRPr="004B1F82">
                          <w:rPr>
                            <w:sz w:val="20"/>
                            <w:szCs w:val="20"/>
                            <w:u w:val="single"/>
                          </w:rPr>
                          <w:t>______________________________________________________________________________________________________________________________________________________________________________</w:t>
                        </w:r>
                      </w:p>
                      <w:p w14:paraId="0087EADD" w14:textId="77777777" w:rsidR="00D83921" w:rsidRDefault="00D83921" w:rsidP="00741503">
                        <w:pPr>
                          <w:pStyle w:val="Default"/>
                          <w:rPr>
                            <w:sz w:val="20"/>
                            <w:szCs w:val="20"/>
                          </w:rPr>
                        </w:pPr>
                      </w:p>
                      <w:p w14:paraId="7949CAB1" w14:textId="77777777" w:rsidR="00D83921" w:rsidRDefault="00D83921" w:rsidP="00741503">
                        <w:pPr>
                          <w:pStyle w:val="Default"/>
                          <w:rPr>
                            <w:sz w:val="20"/>
                            <w:szCs w:val="20"/>
                          </w:rPr>
                        </w:pPr>
                      </w:p>
                      <w:p w14:paraId="1EF1E12A" w14:textId="77777777" w:rsidR="00D83921" w:rsidRPr="00E47432" w:rsidRDefault="00D83921" w:rsidP="00741503">
                        <w:pPr>
                          <w:pStyle w:val="Default"/>
                          <w:jc w:val="both"/>
                          <w:rPr>
                            <w:sz w:val="22"/>
                            <w:szCs w:val="22"/>
                          </w:rPr>
                        </w:pPr>
                        <w:r w:rsidRPr="00E47432">
                          <w:rPr>
                            <w:sz w:val="22"/>
                            <w:szCs w:val="22"/>
                          </w:rPr>
                          <w:t>Finally, could you please confirm that</w:t>
                        </w:r>
                        <w:r>
                          <w:rPr>
                            <w:sz w:val="22"/>
                            <w:szCs w:val="22"/>
                          </w:rPr>
                          <w:t xml:space="preserve"> the student either completed the minimum requirement for placement (200 hours and 8 Weeks) or is in the process of completing this prior to the contractual term? </w:t>
                        </w:r>
                        <w:r w:rsidRPr="00E47432">
                          <w:rPr>
                            <w:sz w:val="22"/>
                            <w:szCs w:val="22"/>
                          </w:rPr>
                          <w:t xml:space="preserve"> </w:t>
                        </w:r>
                      </w:p>
                      <w:p w14:paraId="4057C6D3" w14:textId="77777777" w:rsidR="00D83921" w:rsidRPr="00E47432" w:rsidRDefault="00D83921" w:rsidP="00741503">
                        <w:pPr>
                          <w:pStyle w:val="Default"/>
                          <w:rPr>
                            <w:sz w:val="22"/>
                            <w:szCs w:val="22"/>
                          </w:rPr>
                        </w:pPr>
                      </w:p>
                      <w:p w14:paraId="027359D5" w14:textId="77777777" w:rsidR="00D83921" w:rsidRPr="00E47432" w:rsidRDefault="00D83921" w:rsidP="00741503">
                        <w:pPr>
                          <w:pStyle w:val="Default"/>
                          <w:rPr>
                            <w:sz w:val="22"/>
                            <w:szCs w:val="22"/>
                          </w:rPr>
                        </w:pPr>
                        <w:r w:rsidRPr="00E47432">
                          <w:rPr>
                            <w:sz w:val="22"/>
                            <w:szCs w:val="22"/>
                          </w:rPr>
                          <w:t>I confirm that I am the student’s nominated supervisor</w:t>
                        </w:r>
                        <w:r>
                          <w:rPr>
                            <w:sz w:val="22"/>
                            <w:szCs w:val="22"/>
                          </w:rPr>
                          <w:t>/their nominee</w:t>
                        </w:r>
                        <w:r w:rsidRPr="00E47432">
                          <w:rPr>
                            <w:sz w:val="22"/>
                            <w:szCs w:val="22"/>
                          </w:rPr>
                          <w:t xml:space="preserve"> and am able to comment knowledgeably on their performance whilst on placement.</w:t>
                        </w:r>
                      </w:p>
                      <w:p w14:paraId="1E49F74E" w14:textId="77777777" w:rsidR="00D83921" w:rsidRPr="00E47432" w:rsidRDefault="00D83921" w:rsidP="00741503">
                        <w:pPr>
                          <w:pStyle w:val="Default"/>
                          <w:rPr>
                            <w:sz w:val="22"/>
                            <w:szCs w:val="22"/>
                          </w:rPr>
                        </w:pPr>
                      </w:p>
                      <w:p w14:paraId="16A12449" w14:textId="77777777" w:rsidR="00D83921" w:rsidRDefault="00D83921" w:rsidP="00741503">
                        <w:pPr>
                          <w:pStyle w:val="Default"/>
                          <w:rPr>
                            <w:sz w:val="22"/>
                            <w:szCs w:val="22"/>
                          </w:rPr>
                        </w:pPr>
                        <w:r>
                          <w:rPr>
                            <w:sz w:val="22"/>
                            <w:szCs w:val="22"/>
                          </w:rPr>
                          <w:t>Name …Andrew Thomas………………</w:t>
                        </w:r>
                        <w:proofErr w:type="gramStart"/>
                        <w:r>
                          <w:rPr>
                            <w:sz w:val="22"/>
                            <w:szCs w:val="22"/>
                          </w:rPr>
                          <w:t>…..</w:t>
                        </w:r>
                        <w:proofErr w:type="gramEnd"/>
                        <w:r>
                          <w:rPr>
                            <w:sz w:val="22"/>
                            <w:szCs w:val="22"/>
                          </w:rPr>
                          <w:t xml:space="preserve">          </w:t>
                        </w:r>
                        <w:r w:rsidRPr="00E47432">
                          <w:rPr>
                            <w:sz w:val="22"/>
                            <w:szCs w:val="22"/>
                          </w:rPr>
                          <w:t>Signed…</w:t>
                        </w:r>
                        <w:proofErr w:type="spellStart"/>
                        <w:proofErr w:type="gramStart"/>
                        <w:r w:rsidRPr="002A2339">
                          <w:rPr>
                            <w:rFonts w:ascii="Viner Hand ITC" w:hAnsi="Viner Hand ITC"/>
                            <w:sz w:val="22"/>
                            <w:szCs w:val="22"/>
                          </w:rPr>
                          <w:t>A.Thomas</w:t>
                        </w:r>
                        <w:proofErr w:type="spellEnd"/>
                        <w:proofErr w:type="gramEnd"/>
                        <w:r w:rsidRPr="00E47432">
                          <w:rPr>
                            <w:sz w:val="22"/>
                            <w:szCs w:val="22"/>
                          </w:rPr>
                          <w:t>………………</w:t>
                        </w:r>
                      </w:p>
                      <w:p w14:paraId="3EF9D0CC" w14:textId="77777777" w:rsidR="00D83921" w:rsidRDefault="00D83921" w:rsidP="00741503">
                        <w:pPr>
                          <w:pStyle w:val="Default"/>
                          <w:rPr>
                            <w:sz w:val="22"/>
                            <w:szCs w:val="22"/>
                          </w:rPr>
                        </w:pPr>
                        <w:r w:rsidRPr="00E47432">
                          <w:rPr>
                            <w:sz w:val="22"/>
                            <w:szCs w:val="22"/>
                          </w:rPr>
                          <w:t xml:space="preserve">       </w:t>
                        </w:r>
                      </w:p>
                      <w:p w14:paraId="10CBF881" w14:textId="77777777" w:rsidR="00D83921" w:rsidRPr="004B1F82" w:rsidRDefault="00D83921" w:rsidP="00741503">
                        <w:pPr>
                          <w:pStyle w:val="Default"/>
                          <w:rPr>
                            <w:sz w:val="22"/>
                            <w:szCs w:val="22"/>
                          </w:rPr>
                        </w:pPr>
                        <w:r w:rsidRPr="00E47432">
                          <w:rPr>
                            <w:sz w:val="22"/>
                            <w:szCs w:val="22"/>
                          </w:rPr>
                          <w:t>Pos</w:t>
                        </w:r>
                        <w:r>
                          <w:rPr>
                            <w:sz w:val="22"/>
                            <w:szCs w:val="22"/>
                          </w:rPr>
                          <w:t>i</w:t>
                        </w:r>
                        <w:r w:rsidRPr="00E47432">
                          <w:rPr>
                            <w:sz w:val="22"/>
                            <w:szCs w:val="22"/>
                          </w:rPr>
                          <w:t>tion…</w:t>
                        </w:r>
                        <w:r>
                          <w:rPr>
                            <w:sz w:val="22"/>
                            <w:szCs w:val="22"/>
                          </w:rPr>
                          <w:t>Programme Director………</w:t>
                        </w:r>
                        <w:r w:rsidRPr="00E47432">
                          <w:rPr>
                            <w:sz w:val="22"/>
                            <w:szCs w:val="22"/>
                          </w:rPr>
                          <w:t xml:space="preserve">     </w:t>
                        </w:r>
                        <w:r>
                          <w:rPr>
                            <w:sz w:val="22"/>
                            <w:szCs w:val="22"/>
                          </w:rPr>
                          <w:t xml:space="preserve">     </w:t>
                        </w:r>
                        <w:r w:rsidRPr="00E47432">
                          <w:rPr>
                            <w:sz w:val="22"/>
                            <w:szCs w:val="22"/>
                          </w:rPr>
                          <w:t>Date…</w:t>
                        </w:r>
                        <w:r>
                          <w:rPr>
                            <w:sz w:val="22"/>
                            <w:szCs w:val="22"/>
                          </w:rPr>
                          <w:t>24/6/20</w:t>
                        </w:r>
                        <w:r w:rsidRPr="00E47432">
                          <w:rPr>
                            <w:sz w:val="22"/>
                            <w:szCs w:val="22"/>
                          </w:rPr>
                          <w:t>………………</w:t>
                        </w:r>
                        <w:r>
                          <w:rPr>
                            <w:sz w:val="22"/>
                            <w:szCs w:val="22"/>
                          </w:rPr>
                          <w:t>…..(Circa 1</w:t>
                        </w:r>
                        <w:r w:rsidRPr="004B1F82">
                          <w:rPr>
                            <w:sz w:val="22"/>
                            <w:szCs w:val="22"/>
                            <w:vertAlign w:val="superscript"/>
                          </w:rPr>
                          <w:t>st</w:t>
                        </w:r>
                        <w:r>
                          <w:rPr>
                            <w:sz w:val="22"/>
                            <w:szCs w:val="22"/>
                          </w:rPr>
                          <w:t xml:space="preserve"> August)</w:t>
                        </w:r>
                      </w:p>
                    </w:tc>
                    <w:tc>
                      <w:tcPr>
                        <w:tcW w:w="9850" w:type="dxa"/>
                        <w:tcBorders>
                          <w:top w:val="nil"/>
                          <w:left w:val="nil"/>
                          <w:bottom w:val="nil"/>
                          <w:right w:val="nil"/>
                        </w:tcBorders>
                      </w:tcPr>
                      <w:p w14:paraId="7C0930E5" w14:textId="77777777" w:rsidR="00D83921" w:rsidRDefault="00D83921" w:rsidP="00741503">
                        <w:pPr>
                          <w:pStyle w:val="Default"/>
                          <w:rPr>
                            <w:sz w:val="20"/>
                            <w:szCs w:val="20"/>
                          </w:rPr>
                        </w:pPr>
                      </w:p>
                      <w:p w14:paraId="07A5BEB3" w14:textId="77777777" w:rsidR="00D83921" w:rsidRDefault="00D83921" w:rsidP="00741503">
                        <w:pPr>
                          <w:pStyle w:val="Default"/>
                          <w:rPr>
                            <w:sz w:val="20"/>
                            <w:szCs w:val="20"/>
                          </w:rPr>
                        </w:pPr>
                      </w:p>
                      <w:p w14:paraId="7C919617" w14:textId="77777777" w:rsidR="00D83921" w:rsidRDefault="00D83921" w:rsidP="00741503">
                        <w:pPr>
                          <w:pStyle w:val="Default"/>
                          <w:rPr>
                            <w:sz w:val="20"/>
                            <w:szCs w:val="20"/>
                          </w:rPr>
                        </w:pPr>
                        <w:r>
                          <w:rPr>
                            <w:sz w:val="20"/>
                            <w:szCs w:val="20"/>
                          </w:rPr>
                          <w:t xml:space="preserve">        </w:t>
                        </w:r>
                      </w:p>
                      <w:p w14:paraId="7837F1FA" w14:textId="77777777" w:rsidR="00D83921" w:rsidRDefault="00D83921" w:rsidP="00741503">
                        <w:pPr>
                          <w:pStyle w:val="Default"/>
                          <w:rPr>
                            <w:sz w:val="20"/>
                            <w:szCs w:val="20"/>
                          </w:rPr>
                        </w:pPr>
                      </w:p>
                      <w:p w14:paraId="154B0D51" w14:textId="77777777" w:rsidR="00D83921" w:rsidRDefault="00D83921" w:rsidP="00741503">
                        <w:pPr>
                          <w:pStyle w:val="Default"/>
                          <w:rPr>
                            <w:sz w:val="20"/>
                            <w:szCs w:val="20"/>
                          </w:rPr>
                        </w:pPr>
                      </w:p>
                      <w:p w14:paraId="7B4A9BE3" w14:textId="77777777" w:rsidR="00D83921" w:rsidRDefault="00D83921" w:rsidP="00741503">
                        <w:pPr>
                          <w:pStyle w:val="Default"/>
                          <w:rPr>
                            <w:sz w:val="20"/>
                            <w:szCs w:val="20"/>
                          </w:rPr>
                        </w:pPr>
                      </w:p>
                      <w:p w14:paraId="784B4DE5" w14:textId="77777777" w:rsidR="00D83921" w:rsidRDefault="00D83921" w:rsidP="00741503">
                        <w:pPr>
                          <w:pStyle w:val="Default"/>
                          <w:rPr>
                            <w:sz w:val="20"/>
                            <w:szCs w:val="20"/>
                          </w:rPr>
                        </w:pPr>
                      </w:p>
                      <w:p w14:paraId="7BF842E6" w14:textId="77777777" w:rsidR="00D83921" w:rsidRDefault="00D83921" w:rsidP="00741503">
                        <w:pPr>
                          <w:pStyle w:val="Default"/>
                          <w:rPr>
                            <w:sz w:val="20"/>
                            <w:szCs w:val="20"/>
                          </w:rPr>
                        </w:pPr>
                        <w:r>
                          <w:rPr>
                            <w:sz w:val="20"/>
                            <w:szCs w:val="20"/>
                          </w:rPr>
                          <w:t xml:space="preserve">                    </w:t>
                        </w:r>
                      </w:p>
                      <w:tbl>
                        <w:tblPr>
                          <w:tblW w:w="2704" w:type="dxa"/>
                          <w:tblInd w:w="6927"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4A0" w:firstRow="1" w:lastRow="0" w:firstColumn="1" w:lastColumn="0" w:noHBand="0" w:noVBand="1"/>
                        </w:tblPr>
                        <w:tblGrid>
                          <w:gridCol w:w="280"/>
                          <w:gridCol w:w="404"/>
                          <w:gridCol w:w="404"/>
                          <w:gridCol w:w="404"/>
                          <w:gridCol w:w="404"/>
                          <w:gridCol w:w="404"/>
                          <w:gridCol w:w="404"/>
                        </w:tblGrid>
                        <w:tr w:rsidR="00D83921" w:rsidRPr="0094435D" w14:paraId="0CED528E" w14:textId="77777777" w:rsidTr="00741503">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7E2B635E"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61900A0D"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6DDE8D21"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0DD92739"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EC26F7A"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643B76E1"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84C9497" w14:textId="77777777" w:rsidR="00D83921" w:rsidRPr="0094435D" w:rsidRDefault="00D83921" w:rsidP="00741503">
                              <w:pPr>
                                <w:pStyle w:val="Default"/>
                                <w:rPr>
                                  <w:sz w:val="20"/>
                                  <w:szCs w:val="20"/>
                                </w:rPr>
                              </w:pPr>
                            </w:p>
                          </w:tc>
                        </w:tr>
                        <w:tr w:rsidR="00D83921" w:rsidRPr="0094435D" w14:paraId="4E3142CB" w14:textId="77777777" w:rsidTr="00741503">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0784C211"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0B15CDA9"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E7F8ACF"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DFD0CCD"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FE0FA00"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04E3B090"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2DF940A2" w14:textId="77777777" w:rsidR="00D83921" w:rsidRPr="0094435D" w:rsidRDefault="00D83921" w:rsidP="00741503">
                              <w:pPr>
                                <w:pStyle w:val="Default"/>
                                <w:rPr>
                                  <w:sz w:val="20"/>
                                  <w:szCs w:val="20"/>
                                </w:rPr>
                              </w:pPr>
                            </w:p>
                          </w:tc>
                        </w:tr>
                        <w:tr w:rsidR="00D83921" w:rsidRPr="0094435D" w14:paraId="586CC268" w14:textId="77777777" w:rsidTr="00741503">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52DC4B93"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684C1A78"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AA06627"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067BC9FA"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6002D32"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FD2CBE7"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34E5369C" w14:textId="77777777" w:rsidR="00D83921" w:rsidRPr="0094435D" w:rsidRDefault="00D83921" w:rsidP="00741503">
                              <w:pPr>
                                <w:pStyle w:val="Default"/>
                                <w:rPr>
                                  <w:sz w:val="20"/>
                                  <w:szCs w:val="20"/>
                                </w:rPr>
                              </w:pPr>
                            </w:p>
                          </w:tc>
                        </w:tr>
                        <w:tr w:rsidR="00D83921" w:rsidRPr="0094435D" w14:paraId="70ABA873" w14:textId="77777777" w:rsidTr="00741503">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5F6AF169"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24BC3CFC"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647C6257"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12D598CC"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275380E2"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9842F79"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6F1E18D5" w14:textId="77777777" w:rsidR="00D83921" w:rsidRPr="0094435D" w:rsidRDefault="00D83921" w:rsidP="00741503">
                              <w:pPr>
                                <w:pStyle w:val="Default"/>
                                <w:rPr>
                                  <w:sz w:val="20"/>
                                  <w:szCs w:val="20"/>
                                </w:rPr>
                              </w:pPr>
                            </w:p>
                          </w:tc>
                        </w:tr>
                        <w:tr w:rsidR="00D83921" w:rsidRPr="0094435D" w14:paraId="1A48F8D1" w14:textId="77777777" w:rsidTr="00741503">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046A3466"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7968E0D4"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7861290"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7D82E75D"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21F2DED0"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7D5A8722"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14FF1EB0" w14:textId="77777777" w:rsidR="00D83921" w:rsidRPr="0094435D" w:rsidRDefault="00D83921" w:rsidP="00741503">
                              <w:pPr>
                                <w:pStyle w:val="Default"/>
                                <w:rPr>
                                  <w:sz w:val="20"/>
                                  <w:szCs w:val="20"/>
                                </w:rPr>
                              </w:pPr>
                            </w:p>
                          </w:tc>
                        </w:tr>
                        <w:tr w:rsidR="00D83921" w:rsidRPr="0094435D" w14:paraId="19BA249D" w14:textId="77777777" w:rsidTr="00741503">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7C7E2A36"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0F2653FA"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C70691F"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0F7DB929"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653506C6"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3E51D291"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6407C915" w14:textId="77777777" w:rsidR="00D83921" w:rsidRPr="0094435D" w:rsidRDefault="00D83921" w:rsidP="00741503">
                              <w:pPr>
                                <w:pStyle w:val="Default"/>
                                <w:rPr>
                                  <w:sz w:val="20"/>
                                  <w:szCs w:val="20"/>
                                </w:rPr>
                              </w:pPr>
                            </w:p>
                          </w:tc>
                        </w:tr>
                        <w:tr w:rsidR="00D83921" w:rsidRPr="0094435D" w14:paraId="5F413343" w14:textId="77777777" w:rsidTr="00741503">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151B69CA"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7B61A30"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001778EF"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1F8725F8"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1EC856F7"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06BD07DE"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1CE383BA" w14:textId="77777777" w:rsidR="00D83921" w:rsidRPr="0094435D" w:rsidRDefault="00D83921" w:rsidP="00741503">
                              <w:pPr>
                                <w:pStyle w:val="Default"/>
                                <w:rPr>
                                  <w:sz w:val="20"/>
                                  <w:szCs w:val="20"/>
                                </w:rPr>
                              </w:pPr>
                            </w:p>
                          </w:tc>
                        </w:tr>
                        <w:tr w:rsidR="00D83921" w:rsidRPr="0094435D" w14:paraId="184EBF2F" w14:textId="77777777" w:rsidTr="00741503">
                          <w:tc>
                            <w:tcPr>
                              <w:tcW w:w="280" w:type="dxa"/>
                              <w:tcBorders>
                                <w:top w:val="single" w:sz="4" w:space="0" w:color="000000"/>
                                <w:left w:val="single" w:sz="4" w:space="0" w:color="000000"/>
                                <w:bottom w:val="single" w:sz="4" w:space="0" w:color="000000"/>
                                <w:right w:val="single" w:sz="4" w:space="0" w:color="000000"/>
                              </w:tcBorders>
                              <w:shd w:val="clear" w:color="auto" w:fill="auto"/>
                            </w:tcPr>
                            <w:p w14:paraId="6358701F"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2D24CD9"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68DAF6C6"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3339F0E2"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50DAD79B"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768E366A" w14:textId="77777777" w:rsidR="00D83921" w:rsidRPr="0094435D" w:rsidRDefault="00D83921" w:rsidP="00741503">
                              <w:pPr>
                                <w:pStyle w:val="Default"/>
                                <w:rPr>
                                  <w:sz w:val="20"/>
                                  <w:szCs w:val="20"/>
                                </w:rPr>
                              </w:pPr>
                            </w:p>
                          </w:tc>
                          <w:tc>
                            <w:tcPr>
                              <w:tcW w:w="404" w:type="dxa"/>
                              <w:tcBorders>
                                <w:top w:val="single" w:sz="4" w:space="0" w:color="000000"/>
                                <w:left w:val="single" w:sz="4" w:space="0" w:color="000000"/>
                                <w:bottom w:val="single" w:sz="4" w:space="0" w:color="000000"/>
                                <w:right w:val="single" w:sz="4" w:space="0" w:color="000000"/>
                              </w:tcBorders>
                              <w:shd w:val="clear" w:color="auto" w:fill="auto"/>
                            </w:tcPr>
                            <w:p w14:paraId="48CA69EF" w14:textId="77777777" w:rsidR="00D83921" w:rsidRPr="0094435D" w:rsidRDefault="00D83921" w:rsidP="00741503">
                              <w:pPr>
                                <w:pStyle w:val="Default"/>
                                <w:rPr>
                                  <w:sz w:val="20"/>
                                  <w:szCs w:val="20"/>
                                </w:rPr>
                              </w:pPr>
                            </w:p>
                          </w:tc>
                        </w:tr>
                      </w:tbl>
                      <w:p w14:paraId="20091AE2" w14:textId="77777777" w:rsidR="00D83921" w:rsidRDefault="00D83921" w:rsidP="00741503">
                        <w:pPr>
                          <w:pStyle w:val="Default"/>
                          <w:rPr>
                            <w:sz w:val="20"/>
                            <w:szCs w:val="20"/>
                          </w:rPr>
                        </w:pPr>
                      </w:p>
                      <w:p w14:paraId="18591B68" w14:textId="77777777" w:rsidR="00D83921" w:rsidRDefault="00D83921" w:rsidP="00741503">
                        <w:pPr>
                          <w:pStyle w:val="Default"/>
                          <w:rPr>
                            <w:sz w:val="20"/>
                            <w:szCs w:val="20"/>
                          </w:rPr>
                        </w:pPr>
                      </w:p>
                      <w:p w14:paraId="2D7D2D50" w14:textId="77777777" w:rsidR="00D83921" w:rsidRDefault="00D83921" w:rsidP="00741503">
                        <w:pPr>
                          <w:pStyle w:val="Default"/>
                          <w:rPr>
                            <w:sz w:val="20"/>
                            <w:szCs w:val="20"/>
                          </w:rPr>
                        </w:pPr>
                      </w:p>
                      <w:p w14:paraId="3640294F" w14:textId="77777777" w:rsidR="00D83921" w:rsidRDefault="00D83921" w:rsidP="00741503">
                        <w:pPr>
                          <w:pStyle w:val="Default"/>
                          <w:rPr>
                            <w:sz w:val="20"/>
                            <w:szCs w:val="20"/>
                          </w:rPr>
                        </w:pPr>
                      </w:p>
                      <w:p w14:paraId="567D8DF8" w14:textId="77777777" w:rsidR="00D83921" w:rsidRDefault="00D83921" w:rsidP="00741503">
                        <w:pPr>
                          <w:pStyle w:val="Default"/>
                          <w:rPr>
                            <w:sz w:val="20"/>
                            <w:szCs w:val="20"/>
                          </w:rPr>
                        </w:pPr>
                      </w:p>
                      <w:p w14:paraId="29BC4DDE" w14:textId="77777777" w:rsidR="00D83921" w:rsidRDefault="00D83921" w:rsidP="00741503">
                        <w:pPr>
                          <w:pStyle w:val="Default"/>
                          <w:rPr>
                            <w:sz w:val="20"/>
                            <w:szCs w:val="20"/>
                          </w:rPr>
                        </w:pPr>
                      </w:p>
                      <w:p w14:paraId="38041145" w14:textId="77777777" w:rsidR="00D83921" w:rsidRDefault="00D83921" w:rsidP="00741503">
                        <w:pPr>
                          <w:pStyle w:val="Default"/>
                          <w:rPr>
                            <w:sz w:val="20"/>
                            <w:szCs w:val="20"/>
                          </w:rPr>
                        </w:pPr>
                      </w:p>
                      <w:p w14:paraId="0F1752D2" w14:textId="77777777" w:rsidR="00D83921" w:rsidRDefault="00D83921" w:rsidP="00741503">
                        <w:pPr>
                          <w:pStyle w:val="Default"/>
                          <w:rPr>
                            <w:sz w:val="20"/>
                            <w:szCs w:val="20"/>
                          </w:rPr>
                        </w:pPr>
                      </w:p>
                      <w:p w14:paraId="0CD0F219" w14:textId="77777777" w:rsidR="00D83921" w:rsidRDefault="00D83921" w:rsidP="00741503">
                        <w:pPr>
                          <w:pStyle w:val="Default"/>
                          <w:rPr>
                            <w:sz w:val="20"/>
                            <w:szCs w:val="20"/>
                          </w:rPr>
                        </w:pPr>
                      </w:p>
                      <w:p w14:paraId="46E45836" w14:textId="77777777" w:rsidR="00D83921" w:rsidRDefault="00D83921" w:rsidP="00741503">
                        <w:pPr>
                          <w:pStyle w:val="Default"/>
                          <w:rPr>
                            <w:sz w:val="20"/>
                            <w:szCs w:val="20"/>
                          </w:rPr>
                        </w:pPr>
                      </w:p>
                      <w:p w14:paraId="4118F31F" w14:textId="77777777" w:rsidR="00D83921" w:rsidRDefault="00D83921" w:rsidP="00741503">
                        <w:pPr>
                          <w:pStyle w:val="Default"/>
                          <w:rPr>
                            <w:sz w:val="20"/>
                            <w:szCs w:val="20"/>
                          </w:rPr>
                        </w:pPr>
                      </w:p>
                      <w:p w14:paraId="7533CE7D" w14:textId="77777777" w:rsidR="00D83921" w:rsidRDefault="00D83921" w:rsidP="00741503">
                        <w:pPr>
                          <w:pStyle w:val="Default"/>
                          <w:rPr>
                            <w:sz w:val="20"/>
                            <w:szCs w:val="20"/>
                          </w:rPr>
                        </w:pPr>
                      </w:p>
                      <w:p w14:paraId="5F8596A2" w14:textId="77777777" w:rsidR="00D83921" w:rsidRDefault="00D83921" w:rsidP="00741503">
                        <w:pPr>
                          <w:pStyle w:val="Default"/>
                          <w:rPr>
                            <w:sz w:val="20"/>
                            <w:szCs w:val="20"/>
                          </w:rPr>
                        </w:pPr>
                      </w:p>
                      <w:p w14:paraId="22F09D32" w14:textId="77777777" w:rsidR="00D83921" w:rsidRDefault="00D83921" w:rsidP="00741503">
                        <w:pPr>
                          <w:pStyle w:val="Default"/>
                          <w:rPr>
                            <w:sz w:val="20"/>
                            <w:szCs w:val="20"/>
                          </w:rPr>
                        </w:pPr>
                      </w:p>
                      <w:p w14:paraId="03CB4090" w14:textId="77777777" w:rsidR="00D83921" w:rsidRDefault="00D83921" w:rsidP="00741503">
                        <w:pPr>
                          <w:pStyle w:val="Default"/>
                          <w:rPr>
                            <w:sz w:val="20"/>
                            <w:szCs w:val="20"/>
                          </w:rPr>
                        </w:pPr>
                      </w:p>
                      <w:p w14:paraId="27788D09" w14:textId="77777777" w:rsidR="00D83921" w:rsidRDefault="00D83921" w:rsidP="00741503">
                        <w:pPr>
                          <w:pStyle w:val="Default"/>
                          <w:rPr>
                            <w:sz w:val="20"/>
                            <w:szCs w:val="20"/>
                          </w:rPr>
                        </w:pPr>
                      </w:p>
                      <w:p w14:paraId="56C75900" w14:textId="77777777" w:rsidR="00D83921" w:rsidRDefault="00D83921" w:rsidP="00741503">
                        <w:pPr>
                          <w:pStyle w:val="Default"/>
                          <w:rPr>
                            <w:sz w:val="20"/>
                            <w:szCs w:val="20"/>
                          </w:rPr>
                        </w:pPr>
                      </w:p>
                      <w:p w14:paraId="38AE40D3" w14:textId="77777777" w:rsidR="00D83921" w:rsidRDefault="00D83921" w:rsidP="00741503">
                        <w:pPr>
                          <w:pStyle w:val="Default"/>
                          <w:rPr>
                            <w:sz w:val="20"/>
                            <w:szCs w:val="20"/>
                          </w:rPr>
                        </w:pPr>
                      </w:p>
                      <w:p w14:paraId="0FF9A0BE" w14:textId="77777777" w:rsidR="00D83921" w:rsidRDefault="00D83921" w:rsidP="00741503">
                        <w:pPr>
                          <w:pStyle w:val="Default"/>
                          <w:rPr>
                            <w:sz w:val="20"/>
                            <w:szCs w:val="20"/>
                          </w:rPr>
                        </w:pPr>
                      </w:p>
                      <w:p w14:paraId="76985470" w14:textId="77777777" w:rsidR="00D83921" w:rsidRDefault="00D83921" w:rsidP="00741503">
                        <w:pPr>
                          <w:pStyle w:val="Default"/>
                          <w:rPr>
                            <w:sz w:val="20"/>
                            <w:szCs w:val="20"/>
                          </w:rPr>
                        </w:pPr>
                      </w:p>
                      <w:p w14:paraId="4CEC4E76" w14:textId="77777777" w:rsidR="00D83921" w:rsidRDefault="00D83921" w:rsidP="00741503">
                        <w:pPr>
                          <w:pStyle w:val="Default"/>
                          <w:rPr>
                            <w:sz w:val="20"/>
                            <w:szCs w:val="20"/>
                          </w:rPr>
                        </w:pPr>
                      </w:p>
                      <w:p w14:paraId="208AF5C9" w14:textId="77777777" w:rsidR="00D83921" w:rsidRDefault="00D83921" w:rsidP="00741503">
                        <w:pPr>
                          <w:pStyle w:val="Default"/>
                          <w:rPr>
                            <w:sz w:val="20"/>
                            <w:szCs w:val="20"/>
                          </w:rPr>
                        </w:pPr>
                      </w:p>
                      <w:p w14:paraId="0E03EF99" w14:textId="77777777" w:rsidR="00D83921" w:rsidRDefault="00D83921" w:rsidP="00741503">
                        <w:pPr>
                          <w:pStyle w:val="Default"/>
                          <w:rPr>
                            <w:sz w:val="20"/>
                            <w:szCs w:val="20"/>
                          </w:rPr>
                        </w:pPr>
                      </w:p>
                      <w:p w14:paraId="480B7050" w14:textId="77777777" w:rsidR="00D83921" w:rsidRDefault="00D83921" w:rsidP="00741503">
                        <w:pPr>
                          <w:pStyle w:val="Default"/>
                          <w:rPr>
                            <w:sz w:val="20"/>
                            <w:szCs w:val="20"/>
                          </w:rPr>
                        </w:pPr>
                        <w:r>
                          <w:rPr>
                            <w:sz w:val="20"/>
                            <w:szCs w:val="20"/>
                          </w:rPr>
                          <w:t xml:space="preserve"> </w:t>
                        </w:r>
                      </w:p>
                    </w:tc>
                    <w:tc>
                      <w:tcPr>
                        <w:tcW w:w="236" w:type="dxa"/>
                        <w:tcBorders>
                          <w:top w:val="nil"/>
                          <w:left w:val="nil"/>
                          <w:bottom w:val="nil"/>
                          <w:right w:val="nil"/>
                        </w:tcBorders>
                        <w:hideMark/>
                      </w:tcPr>
                      <w:p w14:paraId="79E07B96" w14:textId="77777777" w:rsidR="00D83921" w:rsidRDefault="00D83921" w:rsidP="00741503">
                        <w:pPr>
                          <w:pStyle w:val="Default"/>
                          <w:rPr>
                            <w:sz w:val="20"/>
                            <w:szCs w:val="20"/>
                          </w:rPr>
                        </w:pPr>
                        <w:r>
                          <w:rPr>
                            <w:sz w:val="20"/>
                            <w:szCs w:val="20"/>
                          </w:rPr>
                          <w:t xml:space="preserve"> </w:t>
                        </w:r>
                      </w:p>
                    </w:tc>
                  </w:tr>
                </w:tbl>
                <w:p w14:paraId="68878DD4" w14:textId="77777777" w:rsidR="00D83921" w:rsidRPr="00B1485A" w:rsidRDefault="00D83921" w:rsidP="00741503">
                  <w:pPr>
                    <w:pStyle w:val="Default"/>
                    <w:rPr>
                      <w:sz w:val="20"/>
                      <w:szCs w:val="20"/>
                    </w:rPr>
                  </w:pPr>
                </w:p>
              </w:tc>
            </w:tr>
          </w:tbl>
          <w:p w14:paraId="74B0C375" w14:textId="77777777" w:rsidR="00D83921" w:rsidRDefault="00D83921" w:rsidP="00741503"/>
          <w:p w14:paraId="60B728AE" w14:textId="08E6B288" w:rsidR="00783185" w:rsidRDefault="00783185" w:rsidP="001053CA">
            <w:pPr>
              <w:spacing w:after="200" w:line="276" w:lineRule="auto"/>
              <w:rPr>
                <w:rFonts w:ascii="Arial" w:hAnsi="Arial" w:cs="Arial"/>
                <w:b/>
                <w:sz w:val="22"/>
                <w:szCs w:val="22"/>
              </w:rPr>
            </w:pPr>
          </w:p>
        </w:tc>
      </w:tr>
    </w:tbl>
    <w:p w14:paraId="44F2C921" w14:textId="77777777" w:rsidR="00BB2EFC" w:rsidRDefault="00290BD5">
      <w:pPr>
        <w:spacing w:after="200" w:line="276" w:lineRule="auto"/>
        <w:rPr>
          <w:rFonts w:ascii="Arial" w:hAnsi="Arial" w:cs="Arial"/>
          <w:b/>
          <w:sz w:val="22"/>
          <w:szCs w:val="22"/>
        </w:rPr>
      </w:pPr>
      <w:r>
        <w:rPr>
          <w:rFonts w:ascii="Arial" w:hAnsi="Arial" w:cs="Arial"/>
          <w:b/>
          <w:sz w:val="22"/>
          <w:szCs w:val="22"/>
        </w:rPr>
        <w:lastRenderedPageBreak/>
        <w:br w:type="page"/>
      </w:r>
    </w:p>
    <w:p w14:paraId="311ACE22" w14:textId="77777777" w:rsidR="00BB2EFC" w:rsidRDefault="00BB2EFC">
      <w:pPr>
        <w:spacing w:after="200" w:line="276" w:lineRule="auto"/>
        <w:rPr>
          <w:rFonts w:ascii="Arial" w:hAnsi="Arial" w:cs="Arial"/>
          <w:b/>
          <w:sz w:val="22"/>
          <w:szCs w:val="22"/>
        </w:rPr>
      </w:pPr>
    </w:p>
    <w:p w14:paraId="6C62AB57" w14:textId="77777777" w:rsidR="00DD1A51" w:rsidRDefault="00DD1A51" w:rsidP="00DD1A51">
      <w:pPr>
        <w:spacing w:after="200" w:line="276" w:lineRule="auto"/>
        <w:rPr>
          <w:rFonts w:ascii="Arial" w:hAnsi="Arial" w:cs="Arial"/>
          <w:b/>
          <w:sz w:val="22"/>
          <w:szCs w:val="22"/>
        </w:rPr>
      </w:pPr>
      <w:r>
        <w:rPr>
          <w:rFonts w:ascii="Arial" w:hAnsi="Arial" w:cs="Arial"/>
          <w:b/>
          <w:sz w:val="22"/>
          <w:szCs w:val="22"/>
        </w:rPr>
        <w:t xml:space="preserve">TASK C Evidence – Ethics Form – Signed by Organisation and Lecturer </w:t>
      </w:r>
    </w:p>
    <w:p w14:paraId="20542344" w14:textId="77777777" w:rsidR="00DD1A51" w:rsidRPr="00EB527E" w:rsidRDefault="00DD1A51" w:rsidP="00DD1A51">
      <w:pPr>
        <w:spacing w:after="200" w:line="276" w:lineRule="auto"/>
        <w:rPr>
          <w:rFonts w:ascii="Arial" w:hAnsi="Arial" w:cs="Arial"/>
          <w:b/>
          <w:sz w:val="20"/>
          <w:szCs w:val="22"/>
        </w:rPr>
      </w:pPr>
      <w:r w:rsidRPr="00EB527E">
        <w:rPr>
          <w:rFonts w:ascii="Arial" w:hAnsi="Arial" w:cs="Arial"/>
          <w:b/>
          <w:sz w:val="20"/>
          <w:szCs w:val="22"/>
        </w:rPr>
        <w:t xml:space="preserve">NOTE – You will need to complete additional </w:t>
      </w:r>
      <w:r w:rsidR="00EB527E" w:rsidRPr="00EB527E">
        <w:rPr>
          <w:rFonts w:ascii="Arial" w:hAnsi="Arial" w:cs="Arial"/>
          <w:b/>
          <w:sz w:val="20"/>
          <w:szCs w:val="22"/>
        </w:rPr>
        <w:t>copies if you have more than one provider</w:t>
      </w:r>
      <w:r w:rsidRPr="00EB527E">
        <w:rPr>
          <w:rFonts w:ascii="Arial" w:hAnsi="Arial" w:cs="Arial"/>
          <w:b/>
          <w:sz w:val="20"/>
          <w:szCs w:val="22"/>
        </w:rPr>
        <w:t xml:space="preserve">. </w:t>
      </w:r>
    </w:p>
    <w:tbl>
      <w:tblPr>
        <w:tblStyle w:val="TableGrid"/>
        <w:tblW w:w="9511" w:type="dxa"/>
        <w:tblLook w:val="04A0" w:firstRow="1" w:lastRow="0" w:firstColumn="1" w:lastColumn="0" w:noHBand="0" w:noVBand="1"/>
      </w:tblPr>
      <w:tblGrid>
        <w:gridCol w:w="9511"/>
      </w:tblGrid>
      <w:tr w:rsidR="00BB2EFC" w14:paraId="7722AE5C" w14:textId="77777777" w:rsidTr="001053CA">
        <w:trPr>
          <w:trHeight w:val="11309"/>
        </w:trPr>
        <w:tc>
          <w:tcPr>
            <w:tcW w:w="9511" w:type="dxa"/>
          </w:tcPr>
          <w:p w14:paraId="56D9A884" w14:textId="77777777" w:rsidR="00BB2EFC" w:rsidRDefault="00BB2EFC" w:rsidP="001053CA">
            <w:pPr>
              <w:spacing w:after="200" w:line="276" w:lineRule="auto"/>
              <w:rPr>
                <w:rFonts w:ascii="Arial" w:hAnsi="Arial" w:cs="Arial"/>
                <w:b/>
                <w:sz w:val="22"/>
                <w:szCs w:val="22"/>
              </w:rPr>
            </w:pPr>
          </w:p>
        </w:tc>
      </w:tr>
    </w:tbl>
    <w:p w14:paraId="0887FA88" w14:textId="77777777" w:rsidR="00BB2EFC" w:rsidRDefault="00BB2EFC">
      <w:pPr>
        <w:spacing w:after="200" w:line="276" w:lineRule="auto"/>
        <w:rPr>
          <w:rFonts w:ascii="Arial" w:hAnsi="Arial" w:cs="Arial"/>
          <w:b/>
          <w:sz w:val="22"/>
          <w:szCs w:val="22"/>
        </w:rPr>
      </w:pPr>
      <w:r>
        <w:rPr>
          <w:rFonts w:ascii="Arial" w:hAnsi="Arial" w:cs="Arial"/>
          <w:b/>
          <w:sz w:val="22"/>
          <w:szCs w:val="22"/>
        </w:rPr>
        <w:br w:type="page"/>
      </w:r>
    </w:p>
    <w:p w14:paraId="63A2F7AA" w14:textId="77777777" w:rsidR="00BB2EFC" w:rsidRDefault="00BB2EFC">
      <w:pPr>
        <w:spacing w:after="200" w:line="276" w:lineRule="auto"/>
        <w:rPr>
          <w:rFonts w:ascii="Arial" w:hAnsi="Arial" w:cs="Arial"/>
          <w:b/>
          <w:sz w:val="22"/>
          <w:szCs w:val="22"/>
        </w:rPr>
      </w:pPr>
    </w:p>
    <w:p w14:paraId="7E0420CD" w14:textId="77777777" w:rsidR="00EB527E" w:rsidRDefault="00EB527E" w:rsidP="00EB527E">
      <w:pPr>
        <w:spacing w:after="200" w:line="276" w:lineRule="auto"/>
        <w:rPr>
          <w:rFonts w:ascii="Arial" w:hAnsi="Arial" w:cs="Arial"/>
          <w:b/>
          <w:sz w:val="22"/>
          <w:szCs w:val="22"/>
        </w:rPr>
      </w:pPr>
      <w:r>
        <w:rPr>
          <w:rFonts w:ascii="Arial" w:hAnsi="Arial" w:cs="Arial"/>
          <w:b/>
          <w:sz w:val="22"/>
          <w:szCs w:val="22"/>
        </w:rPr>
        <w:t xml:space="preserve">TASK C Evidence – Ethics Form Continued </w:t>
      </w:r>
    </w:p>
    <w:tbl>
      <w:tblPr>
        <w:tblStyle w:val="TableGrid"/>
        <w:tblW w:w="9511" w:type="dxa"/>
        <w:tblLook w:val="04A0" w:firstRow="1" w:lastRow="0" w:firstColumn="1" w:lastColumn="0" w:noHBand="0" w:noVBand="1"/>
      </w:tblPr>
      <w:tblGrid>
        <w:gridCol w:w="9511"/>
      </w:tblGrid>
      <w:tr w:rsidR="00BB2EFC" w14:paraId="53C87B82" w14:textId="77777777" w:rsidTr="001053CA">
        <w:trPr>
          <w:trHeight w:val="11309"/>
        </w:trPr>
        <w:tc>
          <w:tcPr>
            <w:tcW w:w="9511" w:type="dxa"/>
          </w:tcPr>
          <w:p w14:paraId="7F6B55D3" w14:textId="77777777" w:rsidR="00BB2EFC" w:rsidRDefault="00BB2EFC" w:rsidP="001053CA">
            <w:pPr>
              <w:spacing w:after="200" w:line="276" w:lineRule="auto"/>
              <w:rPr>
                <w:rFonts w:ascii="Arial" w:hAnsi="Arial" w:cs="Arial"/>
                <w:b/>
                <w:sz w:val="22"/>
                <w:szCs w:val="22"/>
              </w:rPr>
            </w:pPr>
          </w:p>
        </w:tc>
      </w:tr>
    </w:tbl>
    <w:p w14:paraId="4D370DCE" w14:textId="77777777" w:rsidR="00BB2EFC" w:rsidRDefault="00BB2EFC">
      <w:pPr>
        <w:spacing w:after="200" w:line="276" w:lineRule="auto"/>
        <w:rPr>
          <w:rFonts w:ascii="Arial" w:hAnsi="Arial" w:cs="Arial"/>
          <w:b/>
          <w:sz w:val="22"/>
          <w:szCs w:val="22"/>
        </w:rPr>
      </w:pPr>
      <w:r>
        <w:rPr>
          <w:rFonts w:ascii="Arial" w:hAnsi="Arial" w:cs="Arial"/>
          <w:b/>
          <w:sz w:val="22"/>
          <w:szCs w:val="22"/>
        </w:rPr>
        <w:br w:type="page"/>
      </w:r>
    </w:p>
    <w:p w14:paraId="54198109" w14:textId="77777777" w:rsidR="00BB2EFC" w:rsidRDefault="00BB2EFC">
      <w:pPr>
        <w:spacing w:after="200" w:line="276" w:lineRule="auto"/>
        <w:rPr>
          <w:rFonts w:ascii="Arial" w:hAnsi="Arial" w:cs="Arial"/>
          <w:b/>
          <w:sz w:val="22"/>
          <w:szCs w:val="22"/>
        </w:rPr>
      </w:pPr>
    </w:p>
    <w:p w14:paraId="71781101" w14:textId="77777777" w:rsidR="00EB527E" w:rsidRDefault="00EB527E" w:rsidP="00EB527E">
      <w:pPr>
        <w:spacing w:after="200" w:line="276" w:lineRule="auto"/>
        <w:rPr>
          <w:rFonts w:ascii="Arial" w:hAnsi="Arial" w:cs="Arial"/>
          <w:b/>
          <w:sz w:val="22"/>
          <w:szCs w:val="22"/>
        </w:rPr>
      </w:pPr>
      <w:r>
        <w:rPr>
          <w:rFonts w:ascii="Arial" w:hAnsi="Arial" w:cs="Arial"/>
          <w:b/>
          <w:sz w:val="22"/>
          <w:szCs w:val="22"/>
        </w:rPr>
        <w:t xml:space="preserve">TASK C Evidence – Ethics Form Continued </w:t>
      </w:r>
    </w:p>
    <w:tbl>
      <w:tblPr>
        <w:tblStyle w:val="TableGrid"/>
        <w:tblW w:w="9511" w:type="dxa"/>
        <w:tblLook w:val="04A0" w:firstRow="1" w:lastRow="0" w:firstColumn="1" w:lastColumn="0" w:noHBand="0" w:noVBand="1"/>
      </w:tblPr>
      <w:tblGrid>
        <w:gridCol w:w="9511"/>
      </w:tblGrid>
      <w:tr w:rsidR="00BB2EFC" w14:paraId="4D2ED5B2" w14:textId="77777777" w:rsidTr="001053CA">
        <w:trPr>
          <w:trHeight w:val="11309"/>
        </w:trPr>
        <w:tc>
          <w:tcPr>
            <w:tcW w:w="9511" w:type="dxa"/>
          </w:tcPr>
          <w:p w14:paraId="2631524B" w14:textId="77777777" w:rsidR="00BB2EFC" w:rsidRDefault="00BB2EFC" w:rsidP="001053CA">
            <w:pPr>
              <w:spacing w:after="200" w:line="276" w:lineRule="auto"/>
              <w:rPr>
                <w:rFonts w:ascii="Arial" w:hAnsi="Arial" w:cs="Arial"/>
                <w:b/>
                <w:sz w:val="22"/>
                <w:szCs w:val="22"/>
              </w:rPr>
            </w:pPr>
          </w:p>
        </w:tc>
      </w:tr>
    </w:tbl>
    <w:p w14:paraId="18C8EE53" w14:textId="77777777" w:rsidR="00BB2EFC" w:rsidRDefault="00BB2EFC">
      <w:pPr>
        <w:spacing w:after="200" w:line="276" w:lineRule="auto"/>
        <w:rPr>
          <w:rFonts w:ascii="Arial" w:hAnsi="Arial" w:cs="Arial"/>
          <w:b/>
          <w:sz w:val="22"/>
          <w:szCs w:val="22"/>
        </w:rPr>
      </w:pPr>
      <w:r>
        <w:rPr>
          <w:rFonts w:ascii="Arial" w:hAnsi="Arial" w:cs="Arial"/>
          <w:b/>
          <w:sz w:val="22"/>
          <w:szCs w:val="22"/>
        </w:rPr>
        <w:br w:type="page"/>
      </w:r>
    </w:p>
    <w:p w14:paraId="6F6BA5C4" w14:textId="77777777" w:rsidR="00BB2EFC" w:rsidRDefault="00BB2EFC">
      <w:pPr>
        <w:spacing w:after="200" w:line="276" w:lineRule="auto"/>
        <w:rPr>
          <w:rFonts w:ascii="Arial" w:hAnsi="Arial" w:cs="Arial"/>
          <w:b/>
          <w:sz w:val="22"/>
          <w:szCs w:val="22"/>
        </w:rPr>
      </w:pPr>
    </w:p>
    <w:p w14:paraId="0FC33236" w14:textId="77777777" w:rsidR="00EB527E" w:rsidRDefault="00EB527E" w:rsidP="00EB527E">
      <w:pPr>
        <w:spacing w:after="200" w:line="276" w:lineRule="auto"/>
        <w:rPr>
          <w:rFonts w:ascii="Arial" w:hAnsi="Arial" w:cs="Arial"/>
          <w:b/>
          <w:sz w:val="22"/>
          <w:szCs w:val="22"/>
        </w:rPr>
      </w:pPr>
      <w:r>
        <w:rPr>
          <w:rFonts w:ascii="Arial" w:hAnsi="Arial" w:cs="Arial"/>
          <w:b/>
          <w:sz w:val="22"/>
          <w:szCs w:val="22"/>
        </w:rPr>
        <w:t xml:space="preserve">TASK C Evidence – Ethics Form Continued </w:t>
      </w:r>
    </w:p>
    <w:tbl>
      <w:tblPr>
        <w:tblStyle w:val="TableGrid"/>
        <w:tblW w:w="9511" w:type="dxa"/>
        <w:tblLook w:val="04A0" w:firstRow="1" w:lastRow="0" w:firstColumn="1" w:lastColumn="0" w:noHBand="0" w:noVBand="1"/>
      </w:tblPr>
      <w:tblGrid>
        <w:gridCol w:w="9511"/>
      </w:tblGrid>
      <w:tr w:rsidR="00BB2EFC" w14:paraId="554AC498" w14:textId="77777777" w:rsidTr="001053CA">
        <w:trPr>
          <w:trHeight w:val="11309"/>
        </w:trPr>
        <w:tc>
          <w:tcPr>
            <w:tcW w:w="9511" w:type="dxa"/>
          </w:tcPr>
          <w:p w14:paraId="4E6A0B92" w14:textId="77777777" w:rsidR="00BB2EFC" w:rsidRDefault="00BB2EFC" w:rsidP="001053CA">
            <w:pPr>
              <w:spacing w:after="200" w:line="276" w:lineRule="auto"/>
              <w:rPr>
                <w:rFonts w:ascii="Arial" w:hAnsi="Arial" w:cs="Arial"/>
                <w:b/>
                <w:sz w:val="22"/>
                <w:szCs w:val="22"/>
              </w:rPr>
            </w:pPr>
          </w:p>
        </w:tc>
      </w:tr>
    </w:tbl>
    <w:p w14:paraId="3064CBEB" w14:textId="77777777" w:rsidR="006E04C9" w:rsidRDefault="00BB2EFC">
      <w:pPr>
        <w:spacing w:after="200" w:line="276" w:lineRule="auto"/>
        <w:rPr>
          <w:rFonts w:ascii="Arial" w:hAnsi="Arial" w:cs="Arial"/>
          <w:b/>
          <w:sz w:val="22"/>
          <w:szCs w:val="22"/>
        </w:rPr>
      </w:pPr>
      <w:r>
        <w:rPr>
          <w:rFonts w:ascii="Arial" w:hAnsi="Arial" w:cs="Arial"/>
          <w:b/>
          <w:sz w:val="22"/>
          <w:szCs w:val="22"/>
        </w:rPr>
        <w:br w:type="page"/>
      </w:r>
    </w:p>
    <w:p w14:paraId="25EFC1E7" w14:textId="77777777" w:rsidR="006E04C9" w:rsidRDefault="006E04C9">
      <w:pPr>
        <w:spacing w:after="200" w:line="276" w:lineRule="auto"/>
        <w:rPr>
          <w:rFonts w:ascii="Arial" w:hAnsi="Arial" w:cs="Arial"/>
          <w:b/>
          <w:sz w:val="22"/>
          <w:szCs w:val="22"/>
        </w:rPr>
      </w:pPr>
    </w:p>
    <w:p w14:paraId="79EE71FD" w14:textId="77777777" w:rsidR="00EB527E" w:rsidRDefault="00EB527E" w:rsidP="00EB527E">
      <w:pPr>
        <w:spacing w:after="200" w:line="276" w:lineRule="auto"/>
        <w:rPr>
          <w:rFonts w:ascii="Arial" w:hAnsi="Arial" w:cs="Arial"/>
          <w:b/>
          <w:sz w:val="22"/>
          <w:szCs w:val="22"/>
        </w:rPr>
      </w:pPr>
      <w:r>
        <w:rPr>
          <w:rFonts w:ascii="Arial" w:hAnsi="Arial" w:cs="Arial"/>
          <w:b/>
          <w:sz w:val="22"/>
          <w:szCs w:val="22"/>
        </w:rPr>
        <w:t xml:space="preserve">TASK C Evidence – </w:t>
      </w:r>
      <w:r w:rsidR="00DC08DE">
        <w:rPr>
          <w:rFonts w:ascii="Arial" w:hAnsi="Arial" w:cs="Arial"/>
          <w:b/>
          <w:sz w:val="22"/>
          <w:szCs w:val="22"/>
        </w:rPr>
        <w:t>Post Placement Review and Feedback</w:t>
      </w:r>
      <w:r>
        <w:rPr>
          <w:rFonts w:ascii="Arial" w:hAnsi="Arial" w:cs="Arial"/>
          <w:b/>
          <w:sz w:val="22"/>
          <w:szCs w:val="22"/>
        </w:rPr>
        <w:t xml:space="preserve"> </w:t>
      </w:r>
    </w:p>
    <w:tbl>
      <w:tblPr>
        <w:tblStyle w:val="TableGrid"/>
        <w:tblW w:w="9511" w:type="dxa"/>
        <w:tblLook w:val="04A0" w:firstRow="1" w:lastRow="0" w:firstColumn="1" w:lastColumn="0" w:noHBand="0" w:noVBand="1"/>
      </w:tblPr>
      <w:tblGrid>
        <w:gridCol w:w="9511"/>
      </w:tblGrid>
      <w:tr w:rsidR="006E04C9" w14:paraId="47CEE11C" w14:textId="77777777" w:rsidTr="001053CA">
        <w:trPr>
          <w:trHeight w:val="11309"/>
        </w:trPr>
        <w:tc>
          <w:tcPr>
            <w:tcW w:w="9511" w:type="dxa"/>
          </w:tcPr>
          <w:p w14:paraId="4B97E428" w14:textId="77777777" w:rsidR="00DC08DE" w:rsidRPr="00B06041" w:rsidRDefault="00DC08DE" w:rsidP="00DC08DE">
            <w:pPr>
              <w:rPr>
                <w:rFonts w:ascii="Arial" w:hAnsi="Arial" w:cs="Arial"/>
                <w:b/>
                <w:bCs/>
              </w:rPr>
            </w:pPr>
            <w:r w:rsidRPr="00B06041">
              <w:rPr>
                <w:rFonts w:ascii="Arial" w:hAnsi="Arial" w:cs="Arial"/>
                <w:b/>
                <w:bCs/>
              </w:rPr>
              <w:t>Dear Participant</w:t>
            </w:r>
          </w:p>
          <w:p w14:paraId="1D18A614" w14:textId="77777777" w:rsidR="00DC08DE" w:rsidRPr="00B06041" w:rsidRDefault="00DC08DE" w:rsidP="00DC08DE">
            <w:pPr>
              <w:jc w:val="both"/>
              <w:rPr>
                <w:rFonts w:ascii="Arial" w:hAnsi="Arial" w:cs="Arial"/>
              </w:rPr>
            </w:pPr>
          </w:p>
          <w:p w14:paraId="55A8150C" w14:textId="77777777" w:rsidR="00DC08DE" w:rsidRPr="00B06041" w:rsidRDefault="00DC08DE" w:rsidP="00DC08DE">
            <w:pPr>
              <w:jc w:val="both"/>
              <w:rPr>
                <w:rFonts w:ascii="Arial" w:hAnsi="Arial" w:cs="Arial"/>
              </w:rPr>
            </w:pPr>
            <w:r w:rsidRPr="00B06041">
              <w:rPr>
                <w:rFonts w:ascii="Arial" w:hAnsi="Arial" w:cs="Arial"/>
              </w:rPr>
              <w:t xml:space="preserve">Many thanks for your involvement in the work placement. I hope that </w:t>
            </w:r>
            <w:r>
              <w:rPr>
                <w:rFonts w:ascii="Arial" w:hAnsi="Arial" w:cs="Arial"/>
              </w:rPr>
              <w:t xml:space="preserve">you had a positive experience. </w:t>
            </w:r>
            <w:r w:rsidRPr="00B06041">
              <w:rPr>
                <w:rFonts w:ascii="Arial" w:hAnsi="Arial" w:cs="Arial"/>
              </w:rPr>
              <w:t xml:space="preserve">The University of Wales Trinity Saint David reviews the provision annually for enhancement purposes and so we would be pleased to hear your feedback on any aspect of the placement.  </w:t>
            </w:r>
          </w:p>
          <w:p w14:paraId="2C3C47A6" w14:textId="77777777" w:rsidR="00DC08DE" w:rsidRPr="00B06041" w:rsidRDefault="00DC08DE" w:rsidP="00DC08DE">
            <w:pPr>
              <w:jc w:val="both"/>
              <w:rPr>
                <w:rFonts w:ascii="Arial" w:hAnsi="Arial" w:cs="Arial"/>
              </w:rPr>
            </w:pPr>
          </w:p>
          <w:p w14:paraId="1F95806D" w14:textId="77777777" w:rsidR="00DC08DE" w:rsidRPr="00B06041" w:rsidRDefault="00DC08DE" w:rsidP="00DC08DE">
            <w:pPr>
              <w:rPr>
                <w:rFonts w:ascii="Arial" w:hAnsi="Arial" w:cs="Arial"/>
              </w:rPr>
            </w:pPr>
            <w:r w:rsidRPr="00B06041">
              <w:rPr>
                <w:rFonts w:ascii="Arial" w:hAnsi="Arial" w:cs="Arial"/>
              </w:rPr>
              <w:t xml:space="preserve">Yours sincerely </w:t>
            </w:r>
          </w:p>
          <w:p w14:paraId="456C9643" w14:textId="77777777" w:rsidR="00DC08DE" w:rsidRPr="00B06041" w:rsidRDefault="00DC08DE" w:rsidP="00DC08DE">
            <w:pPr>
              <w:rPr>
                <w:rFonts w:ascii="Arial" w:hAnsi="Arial" w:cs="Arial"/>
                <w:i/>
              </w:rPr>
            </w:pPr>
          </w:p>
          <w:p w14:paraId="71CD58CF" w14:textId="77777777" w:rsidR="00DC08DE" w:rsidRPr="00B06041" w:rsidRDefault="00DC08DE" w:rsidP="00DC08DE">
            <w:pPr>
              <w:rPr>
                <w:rFonts w:ascii="Arial" w:hAnsi="Arial" w:cs="Arial"/>
                <w:i/>
              </w:rPr>
            </w:pPr>
            <w:r>
              <w:rPr>
                <w:rFonts w:ascii="Arial" w:hAnsi="Arial" w:cs="Arial"/>
                <w:i/>
              </w:rPr>
              <w:t xml:space="preserve">Andrew Thomas, </w:t>
            </w:r>
            <w:r w:rsidRPr="00B06041">
              <w:rPr>
                <w:rFonts w:ascii="Arial" w:hAnsi="Arial" w:cs="Arial"/>
                <w:i/>
              </w:rPr>
              <w:t xml:space="preserve">Placement Coordinator </w:t>
            </w:r>
            <w:r>
              <w:rPr>
                <w:rFonts w:ascii="Arial" w:hAnsi="Arial" w:cs="Arial"/>
                <w:i/>
              </w:rPr>
              <w:t>Sports Management Portfolio</w:t>
            </w:r>
          </w:p>
          <w:p w14:paraId="6DD5008C" w14:textId="77777777" w:rsidR="00DC08DE" w:rsidRPr="00B06041" w:rsidRDefault="00DC08DE" w:rsidP="00DC08DE">
            <w:pPr>
              <w:rPr>
                <w:rFonts w:ascii="Arial" w:hAnsi="Arial" w:cs="Arial"/>
              </w:rPr>
            </w:pPr>
          </w:p>
          <w:tbl>
            <w:tblPr>
              <w:tblStyle w:val="TableGrid"/>
              <w:tblW w:w="0" w:type="auto"/>
              <w:tblLook w:val="04A0" w:firstRow="1" w:lastRow="0" w:firstColumn="1" w:lastColumn="0" w:noHBand="0" w:noVBand="1"/>
            </w:tblPr>
            <w:tblGrid>
              <w:gridCol w:w="1809"/>
              <w:gridCol w:w="851"/>
              <w:gridCol w:w="3118"/>
              <w:gridCol w:w="1270"/>
              <w:gridCol w:w="2132"/>
              <w:gridCol w:w="62"/>
            </w:tblGrid>
            <w:tr w:rsidR="00DC08DE" w:rsidRPr="00B06041" w14:paraId="43585301" w14:textId="77777777" w:rsidTr="00741503">
              <w:trPr>
                <w:gridAfter w:val="1"/>
                <w:wAfter w:w="62" w:type="dxa"/>
              </w:trPr>
              <w:tc>
                <w:tcPr>
                  <w:tcW w:w="2660" w:type="dxa"/>
                  <w:gridSpan w:val="2"/>
                  <w:shd w:val="clear" w:color="auto" w:fill="DBE5F1" w:themeFill="accent1" w:themeFillTint="33"/>
                </w:tcPr>
                <w:p w14:paraId="1F82E4BC" w14:textId="77777777" w:rsidR="00DC08DE" w:rsidRPr="00B06041" w:rsidRDefault="00DC08DE" w:rsidP="00DC08DE">
                  <w:pPr>
                    <w:rPr>
                      <w:rFonts w:ascii="Arial" w:hAnsi="Arial" w:cs="Arial"/>
                      <w:b/>
                    </w:rPr>
                  </w:pPr>
                  <w:r w:rsidRPr="00B06041">
                    <w:rPr>
                      <w:rFonts w:ascii="Arial" w:hAnsi="Arial" w:cs="Arial"/>
                      <w:b/>
                    </w:rPr>
                    <w:t>Name of provider</w:t>
                  </w:r>
                  <w:r w:rsidRPr="00B06041">
                    <w:rPr>
                      <w:rFonts w:ascii="Arial" w:hAnsi="Arial" w:cs="Arial"/>
                    </w:rPr>
                    <w:t>’</w:t>
                  </w:r>
                  <w:r w:rsidRPr="00B06041">
                    <w:rPr>
                      <w:rFonts w:ascii="Arial" w:hAnsi="Arial" w:cs="Arial"/>
                      <w:b/>
                    </w:rPr>
                    <w:t>s</w:t>
                  </w:r>
                  <w:r w:rsidRPr="00B06041">
                    <w:rPr>
                      <w:rFonts w:ascii="Arial" w:hAnsi="Arial" w:cs="Arial"/>
                    </w:rPr>
                    <w:t xml:space="preserve"> </w:t>
                  </w:r>
                  <w:r w:rsidRPr="00B06041">
                    <w:rPr>
                      <w:rFonts w:ascii="Arial" w:hAnsi="Arial" w:cs="Arial"/>
                      <w:b/>
                    </w:rPr>
                    <w:t>organisation:</w:t>
                  </w:r>
                </w:p>
              </w:tc>
              <w:tc>
                <w:tcPr>
                  <w:tcW w:w="6520" w:type="dxa"/>
                  <w:gridSpan w:val="3"/>
                </w:tcPr>
                <w:p w14:paraId="7B8DCD18" w14:textId="77777777" w:rsidR="00DC08DE" w:rsidRPr="00B06041" w:rsidRDefault="00DC08DE" w:rsidP="00DC08DE">
                  <w:pPr>
                    <w:rPr>
                      <w:rFonts w:ascii="Arial" w:hAnsi="Arial" w:cs="Arial"/>
                    </w:rPr>
                  </w:pPr>
                </w:p>
                <w:p w14:paraId="0A0218E5" w14:textId="77777777" w:rsidR="00DC08DE" w:rsidRDefault="00DC08DE" w:rsidP="00DC08DE">
                  <w:pPr>
                    <w:rPr>
                      <w:rFonts w:ascii="Arial" w:hAnsi="Arial" w:cs="Arial"/>
                    </w:rPr>
                  </w:pPr>
                </w:p>
                <w:p w14:paraId="0D81B062" w14:textId="77777777" w:rsidR="00DC08DE" w:rsidRPr="00B06041" w:rsidRDefault="00DC08DE" w:rsidP="00DC08DE">
                  <w:pPr>
                    <w:rPr>
                      <w:rFonts w:ascii="Arial" w:hAnsi="Arial" w:cs="Arial"/>
                    </w:rPr>
                  </w:pPr>
                </w:p>
              </w:tc>
            </w:tr>
            <w:tr w:rsidR="00DC08DE" w:rsidRPr="00B06041" w14:paraId="6ABC56A8" w14:textId="77777777" w:rsidTr="00741503">
              <w:trPr>
                <w:gridAfter w:val="1"/>
                <w:wAfter w:w="62" w:type="dxa"/>
              </w:trPr>
              <w:tc>
                <w:tcPr>
                  <w:tcW w:w="2660" w:type="dxa"/>
                  <w:gridSpan w:val="2"/>
                  <w:shd w:val="clear" w:color="auto" w:fill="DBE5F1" w:themeFill="accent1" w:themeFillTint="33"/>
                </w:tcPr>
                <w:p w14:paraId="2E751811" w14:textId="77777777" w:rsidR="00DC08DE" w:rsidRPr="00B06041" w:rsidRDefault="00DC08DE" w:rsidP="00DC08DE">
                  <w:pPr>
                    <w:rPr>
                      <w:rFonts w:ascii="Arial" w:hAnsi="Arial" w:cs="Arial"/>
                      <w:b/>
                    </w:rPr>
                  </w:pPr>
                  <w:r w:rsidRPr="00B06041">
                    <w:rPr>
                      <w:rFonts w:ascii="Arial" w:hAnsi="Arial" w:cs="Arial"/>
                      <w:b/>
                    </w:rPr>
                    <w:t>Name of student:</w:t>
                  </w:r>
                </w:p>
              </w:tc>
              <w:tc>
                <w:tcPr>
                  <w:tcW w:w="6520" w:type="dxa"/>
                  <w:gridSpan w:val="3"/>
                </w:tcPr>
                <w:p w14:paraId="5D2921AF" w14:textId="77777777" w:rsidR="00DC08DE" w:rsidRPr="00B06041" w:rsidRDefault="00DC08DE" w:rsidP="00DC08DE">
                  <w:pPr>
                    <w:rPr>
                      <w:rFonts w:ascii="Arial" w:hAnsi="Arial" w:cs="Arial"/>
                    </w:rPr>
                  </w:pPr>
                </w:p>
                <w:p w14:paraId="0DFE2ACB" w14:textId="77777777" w:rsidR="00DC08DE" w:rsidRPr="00B06041" w:rsidRDefault="00DC08DE" w:rsidP="00DC08DE">
                  <w:pPr>
                    <w:rPr>
                      <w:rFonts w:ascii="Arial" w:hAnsi="Arial" w:cs="Arial"/>
                    </w:rPr>
                  </w:pPr>
                </w:p>
              </w:tc>
            </w:tr>
            <w:tr w:rsidR="00DC08DE" w:rsidRPr="00B06041" w14:paraId="2142A50C" w14:textId="77777777" w:rsidTr="00741503">
              <w:tc>
                <w:tcPr>
                  <w:tcW w:w="9242" w:type="dxa"/>
                  <w:gridSpan w:val="6"/>
                  <w:shd w:val="clear" w:color="auto" w:fill="DBE5F1" w:themeFill="accent1" w:themeFillTint="33"/>
                </w:tcPr>
                <w:p w14:paraId="56554B9D" w14:textId="77777777" w:rsidR="00DC08DE" w:rsidRPr="00B06041" w:rsidRDefault="00DC08DE" w:rsidP="00DC08DE">
                  <w:pPr>
                    <w:rPr>
                      <w:rFonts w:ascii="Arial" w:hAnsi="Arial" w:cs="Arial"/>
                      <w:b/>
                    </w:rPr>
                  </w:pPr>
                  <w:r w:rsidRPr="00B06041">
                    <w:rPr>
                      <w:rFonts w:ascii="Arial" w:hAnsi="Arial" w:cs="Arial"/>
                      <w:b/>
                    </w:rPr>
                    <w:t>What were the positive aspects?</w:t>
                  </w:r>
                </w:p>
              </w:tc>
            </w:tr>
            <w:tr w:rsidR="00DC08DE" w:rsidRPr="00B06041" w14:paraId="23427FED" w14:textId="77777777" w:rsidTr="00741503">
              <w:tc>
                <w:tcPr>
                  <w:tcW w:w="9242" w:type="dxa"/>
                  <w:gridSpan w:val="6"/>
                </w:tcPr>
                <w:p w14:paraId="14C27D20" w14:textId="77777777" w:rsidR="00DC08DE" w:rsidRPr="00AF0E99" w:rsidRDefault="00DC08DE" w:rsidP="00DC08DE">
                  <w:pPr>
                    <w:rPr>
                      <w:rFonts w:ascii="Arial" w:hAnsi="Arial" w:cs="Arial"/>
                    </w:rPr>
                  </w:pPr>
                </w:p>
                <w:p w14:paraId="0446FE35" w14:textId="77777777" w:rsidR="00DC08DE" w:rsidRPr="00AF0E99" w:rsidRDefault="00DC08DE" w:rsidP="00DC08DE">
                  <w:pPr>
                    <w:rPr>
                      <w:rFonts w:ascii="Arial" w:hAnsi="Arial" w:cs="Arial"/>
                    </w:rPr>
                  </w:pPr>
                </w:p>
                <w:p w14:paraId="3292F8F8" w14:textId="77777777" w:rsidR="00DC08DE" w:rsidRPr="00AF0E99" w:rsidRDefault="00DC08DE" w:rsidP="00DC08DE">
                  <w:pPr>
                    <w:rPr>
                      <w:rFonts w:ascii="Arial" w:hAnsi="Arial" w:cs="Arial"/>
                    </w:rPr>
                  </w:pPr>
                </w:p>
                <w:p w14:paraId="4B660108" w14:textId="77777777" w:rsidR="00DC08DE" w:rsidRPr="00AF0E99" w:rsidRDefault="00DC08DE" w:rsidP="00DC08DE">
                  <w:pPr>
                    <w:rPr>
                      <w:rFonts w:ascii="Arial" w:hAnsi="Arial" w:cs="Arial"/>
                    </w:rPr>
                  </w:pPr>
                </w:p>
              </w:tc>
            </w:tr>
            <w:tr w:rsidR="00DC08DE" w:rsidRPr="00B06041" w14:paraId="2EF7067A" w14:textId="77777777" w:rsidTr="00741503">
              <w:tc>
                <w:tcPr>
                  <w:tcW w:w="9242" w:type="dxa"/>
                  <w:gridSpan w:val="6"/>
                  <w:shd w:val="clear" w:color="auto" w:fill="DBE5F1" w:themeFill="accent1" w:themeFillTint="33"/>
                </w:tcPr>
                <w:p w14:paraId="49326FC7" w14:textId="77777777" w:rsidR="00DC08DE" w:rsidRPr="00B06041" w:rsidRDefault="00DC08DE" w:rsidP="00DC08DE">
                  <w:pPr>
                    <w:rPr>
                      <w:rFonts w:ascii="Arial" w:hAnsi="Arial" w:cs="Arial"/>
                      <w:b/>
                    </w:rPr>
                  </w:pPr>
                  <w:r w:rsidRPr="00B06041">
                    <w:rPr>
                      <w:rFonts w:ascii="Arial" w:hAnsi="Arial" w:cs="Arial"/>
                      <w:b/>
                    </w:rPr>
                    <w:t>Were there any problems?</w:t>
                  </w:r>
                </w:p>
              </w:tc>
            </w:tr>
            <w:tr w:rsidR="00DC08DE" w:rsidRPr="00B06041" w14:paraId="7DA4BC4F" w14:textId="77777777" w:rsidTr="00741503">
              <w:tc>
                <w:tcPr>
                  <w:tcW w:w="9242" w:type="dxa"/>
                  <w:gridSpan w:val="6"/>
                </w:tcPr>
                <w:p w14:paraId="55C04059" w14:textId="77777777" w:rsidR="00DC08DE" w:rsidRPr="00AF0E99" w:rsidRDefault="00DC08DE" w:rsidP="00DC08DE">
                  <w:pPr>
                    <w:rPr>
                      <w:rFonts w:ascii="Arial" w:hAnsi="Arial" w:cs="Arial"/>
                    </w:rPr>
                  </w:pPr>
                </w:p>
                <w:p w14:paraId="4B7181DB" w14:textId="77777777" w:rsidR="00DC08DE" w:rsidRPr="00AF0E99" w:rsidRDefault="00DC08DE" w:rsidP="00DC08DE">
                  <w:pPr>
                    <w:rPr>
                      <w:rFonts w:ascii="Arial" w:hAnsi="Arial" w:cs="Arial"/>
                    </w:rPr>
                  </w:pPr>
                </w:p>
                <w:p w14:paraId="5C8F7B22" w14:textId="77777777" w:rsidR="00DC08DE" w:rsidRPr="00AF0E99" w:rsidRDefault="00DC08DE" w:rsidP="00DC08DE">
                  <w:pPr>
                    <w:rPr>
                      <w:rFonts w:ascii="Arial" w:hAnsi="Arial" w:cs="Arial"/>
                    </w:rPr>
                  </w:pPr>
                </w:p>
                <w:p w14:paraId="0773B99F" w14:textId="77777777" w:rsidR="00DC08DE" w:rsidRPr="00AF0E99" w:rsidRDefault="00DC08DE" w:rsidP="00DC08DE">
                  <w:pPr>
                    <w:rPr>
                      <w:rFonts w:ascii="Arial" w:hAnsi="Arial" w:cs="Arial"/>
                    </w:rPr>
                  </w:pPr>
                </w:p>
              </w:tc>
            </w:tr>
            <w:tr w:rsidR="00DC08DE" w:rsidRPr="00B06041" w14:paraId="2BEECBBC" w14:textId="77777777" w:rsidTr="00741503">
              <w:tc>
                <w:tcPr>
                  <w:tcW w:w="9242" w:type="dxa"/>
                  <w:gridSpan w:val="6"/>
                  <w:shd w:val="clear" w:color="auto" w:fill="DBE5F1" w:themeFill="accent1" w:themeFillTint="33"/>
                </w:tcPr>
                <w:p w14:paraId="33D921B4" w14:textId="77777777" w:rsidR="00DC08DE" w:rsidRPr="00B06041" w:rsidRDefault="00DC08DE" w:rsidP="00DC08DE">
                  <w:pPr>
                    <w:rPr>
                      <w:rFonts w:ascii="Arial" w:hAnsi="Arial" w:cs="Arial"/>
                      <w:b/>
                    </w:rPr>
                  </w:pPr>
                  <w:r w:rsidRPr="00B06041">
                    <w:rPr>
                      <w:rFonts w:ascii="Arial" w:hAnsi="Arial" w:cs="Arial"/>
                      <w:b/>
                    </w:rPr>
                    <w:t>Do you have any recommendations for enhancement for the future?</w:t>
                  </w:r>
                </w:p>
              </w:tc>
            </w:tr>
            <w:tr w:rsidR="00DC08DE" w:rsidRPr="00B06041" w14:paraId="78F2D988" w14:textId="77777777" w:rsidTr="00741503">
              <w:tc>
                <w:tcPr>
                  <w:tcW w:w="9242" w:type="dxa"/>
                  <w:gridSpan w:val="6"/>
                </w:tcPr>
                <w:p w14:paraId="030AC0DE" w14:textId="77777777" w:rsidR="00DC08DE" w:rsidRPr="00AF0E99" w:rsidRDefault="00DC08DE" w:rsidP="00DC08DE">
                  <w:pPr>
                    <w:rPr>
                      <w:rFonts w:ascii="Arial" w:hAnsi="Arial" w:cs="Arial"/>
                    </w:rPr>
                  </w:pPr>
                </w:p>
                <w:p w14:paraId="4E95C8C2" w14:textId="77777777" w:rsidR="00DC08DE" w:rsidRPr="00AF0E99" w:rsidRDefault="00DC08DE" w:rsidP="00DC08DE">
                  <w:pPr>
                    <w:rPr>
                      <w:rFonts w:ascii="Arial" w:hAnsi="Arial" w:cs="Arial"/>
                    </w:rPr>
                  </w:pPr>
                </w:p>
                <w:p w14:paraId="63439896" w14:textId="77777777" w:rsidR="00DC08DE" w:rsidRPr="00AF0E99" w:rsidRDefault="00DC08DE" w:rsidP="00DC08DE">
                  <w:pPr>
                    <w:rPr>
                      <w:rFonts w:ascii="Arial" w:hAnsi="Arial" w:cs="Arial"/>
                    </w:rPr>
                  </w:pPr>
                </w:p>
                <w:p w14:paraId="3341A8BB" w14:textId="77777777" w:rsidR="00DC08DE" w:rsidRPr="00AF0E99" w:rsidRDefault="00DC08DE" w:rsidP="00DC08DE">
                  <w:pPr>
                    <w:rPr>
                      <w:rFonts w:ascii="Arial" w:hAnsi="Arial" w:cs="Arial"/>
                    </w:rPr>
                  </w:pPr>
                </w:p>
              </w:tc>
            </w:tr>
            <w:tr w:rsidR="00DC08DE" w:rsidRPr="00B06041" w14:paraId="1A44593D" w14:textId="77777777" w:rsidTr="00741503">
              <w:tc>
                <w:tcPr>
                  <w:tcW w:w="1809" w:type="dxa"/>
                  <w:shd w:val="clear" w:color="auto" w:fill="DBE5F1" w:themeFill="accent1" w:themeFillTint="33"/>
                </w:tcPr>
                <w:p w14:paraId="1790412D" w14:textId="77777777" w:rsidR="00DC08DE" w:rsidRPr="00B06041" w:rsidRDefault="00DC08DE" w:rsidP="00DC08DE">
                  <w:pPr>
                    <w:rPr>
                      <w:rFonts w:ascii="Arial" w:hAnsi="Arial" w:cs="Arial"/>
                      <w:b/>
                    </w:rPr>
                  </w:pPr>
                  <w:r w:rsidRPr="00B06041">
                    <w:rPr>
                      <w:rFonts w:ascii="Arial" w:hAnsi="Arial" w:cs="Arial"/>
                      <w:b/>
                    </w:rPr>
                    <w:t>Signed:</w:t>
                  </w:r>
                </w:p>
              </w:tc>
              <w:tc>
                <w:tcPr>
                  <w:tcW w:w="7433" w:type="dxa"/>
                  <w:gridSpan w:val="5"/>
                </w:tcPr>
                <w:p w14:paraId="14211E1D" w14:textId="77777777" w:rsidR="00DC08DE" w:rsidRPr="00B06041" w:rsidRDefault="00DC08DE" w:rsidP="00DC08DE">
                  <w:pPr>
                    <w:rPr>
                      <w:rFonts w:ascii="Arial" w:hAnsi="Arial" w:cs="Arial"/>
                    </w:rPr>
                  </w:pPr>
                </w:p>
                <w:p w14:paraId="558CEBF1" w14:textId="77777777" w:rsidR="00DC08DE" w:rsidRPr="00B06041" w:rsidRDefault="00DC08DE" w:rsidP="00DC08DE">
                  <w:pPr>
                    <w:rPr>
                      <w:rFonts w:ascii="Arial" w:hAnsi="Arial" w:cs="Arial"/>
                    </w:rPr>
                  </w:pPr>
                </w:p>
              </w:tc>
            </w:tr>
            <w:tr w:rsidR="00DC08DE" w:rsidRPr="00B06041" w14:paraId="1EC0F343" w14:textId="77777777" w:rsidTr="00741503">
              <w:tc>
                <w:tcPr>
                  <w:tcW w:w="1809" w:type="dxa"/>
                  <w:shd w:val="clear" w:color="auto" w:fill="DBE5F1" w:themeFill="accent1" w:themeFillTint="33"/>
                </w:tcPr>
                <w:p w14:paraId="4B204716" w14:textId="77777777" w:rsidR="00DC08DE" w:rsidRPr="00B06041" w:rsidRDefault="00DC08DE" w:rsidP="00DC08DE">
                  <w:pPr>
                    <w:rPr>
                      <w:rFonts w:ascii="Arial" w:hAnsi="Arial" w:cs="Arial"/>
                      <w:b/>
                    </w:rPr>
                  </w:pPr>
                  <w:r w:rsidRPr="00B06041">
                    <w:rPr>
                      <w:rFonts w:ascii="Arial" w:hAnsi="Arial" w:cs="Arial"/>
                      <w:b/>
                    </w:rPr>
                    <w:t>Name in block capitals:</w:t>
                  </w:r>
                </w:p>
              </w:tc>
              <w:tc>
                <w:tcPr>
                  <w:tcW w:w="7433" w:type="dxa"/>
                  <w:gridSpan w:val="5"/>
                </w:tcPr>
                <w:p w14:paraId="3053ED3C" w14:textId="77777777" w:rsidR="00DC08DE" w:rsidRPr="00B06041" w:rsidRDefault="00DC08DE" w:rsidP="00DC08DE">
                  <w:pPr>
                    <w:rPr>
                      <w:rFonts w:ascii="Arial" w:hAnsi="Arial" w:cs="Arial"/>
                    </w:rPr>
                  </w:pPr>
                </w:p>
              </w:tc>
            </w:tr>
            <w:tr w:rsidR="00DC08DE" w:rsidRPr="00B06041" w14:paraId="19ADBBF5" w14:textId="77777777" w:rsidTr="00741503">
              <w:tc>
                <w:tcPr>
                  <w:tcW w:w="1809" w:type="dxa"/>
                  <w:shd w:val="clear" w:color="auto" w:fill="DBE5F1" w:themeFill="accent1" w:themeFillTint="33"/>
                </w:tcPr>
                <w:p w14:paraId="6B410A5C" w14:textId="77777777" w:rsidR="00DC08DE" w:rsidRPr="00B06041" w:rsidRDefault="00DC08DE" w:rsidP="00DC08DE">
                  <w:pPr>
                    <w:rPr>
                      <w:rFonts w:ascii="Arial" w:hAnsi="Arial" w:cs="Arial"/>
                      <w:b/>
                    </w:rPr>
                  </w:pPr>
                  <w:r w:rsidRPr="00B06041">
                    <w:rPr>
                      <w:rFonts w:ascii="Arial" w:hAnsi="Arial" w:cs="Arial"/>
                      <w:b/>
                    </w:rPr>
                    <w:t>Position (please tick one):</w:t>
                  </w:r>
                </w:p>
              </w:tc>
              <w:tc>
                <w:tcPr>
                  <w:tcW w:w="3969" w:type="dxa"/>
                  <w:gridSpan w:val="2"/>
                </w:tcPr>
                <w:p w14:paraId="39374E07" w14:textId="77777777" w:rsidR="00DC08DE" w:rsidRPr="00B06041" w:rsidRDefault="00741503" w:rsidP="00DC08DE">
                  <w:pPr>
                    <w:rPr>
                      <w:rFonts w:ascii="Arial" w:hAnsi="Arial" w:cs="Arial"/>
                    </w:rPr>
                  </w:pPr>
                  <w:sdt>
                    <w:sdtPr>
                      <w:rPr>
                        <w:rFonts w:ascii="Arial" w:hAnsi="Arial" w:cs="Arial"/>
                      </w:rPr>
                      <w:id w:val="-250355588"/>
                      <w14:checkbox>
                        <w14:checked w14:val="0"/>
                        <w14:checkedState w14:val="2612" w14:font="MS Gothic"/>
                        <w14:uncheckedState w14:val="2610" w14:font="MS Gothic"/>
                      </w14:checkbox>
                    </w:sdtPr>
                    <w:sdtContent>
                      <w:r w:rsidR="00DC08DE">
                        <w:rPr>
                          <w:rFonts w:ascii="MS Gothic" w:eastAsia="MS Gothic" w:hAnsi="MS Gothic" w:cs="Arial" w:hint="eastAsia"/>
                        </w:rPr>
                        <w:t>☐</w:t>
                      </w:r>
                    </w:sdtContent>
                  </w:sdt>
                  <w:r w:rsidR="00DC08DE" w:rsidRPr="00B06041">
                    <w:rPr>
                      <w:rFonts w:ascii="Arial" w:hAnsi="Arial" w:cs="Arial"/>
                    </w:rPr>
                    <w:t xml:space="preserve"> Placement Provider</w:t>
                  </w:r>
                </w:p>
                <w:p w14:paraId="19B93DE2" w14:textId="77777777" w:rsidR="00DC08DE" w:rsidRPr="00B06041" w:rsidRDefault="00741503" w:rsidP="00DC08DE">
                  <w:pPr>
                    <w:rPr>
                      <w:rFonts w:ascii="Arial" w:hAnsi="Arial" w:cs="Arial"/>
                    </w:rPr>
                  </w:pPr>
                  <w:sdt>
                    <w:sdtPr>
                      <w:rPr>
                        <w:rFonts w:ascii="Arial" w:hAnsi="Arial" w:cs="Arial"/>
                      </w:rPr>
                      <w:id w:val="-671328989"/>
                      <w14:checkbox>
                        <w14:checked w14:val="0"/>
                        <w14:checkedState w14:val="2612" w14:font="MS Gothic"/>
                        <w14:uncheckedState w14:val="2610" w14:font="MS Gothic"/>
                      </w14:checkbox>
                    </w:sdtPr>
                    <w:sdtContent>
                      <w:r w:rsidR="00DC08DE">
                        <w:rPr>
                          <w:rFonts w:ascii="MS Gothic" w:eastAsia="MS Gothic" w:hAnsi="MS Gothic" w:cs="Arial" w:hint="eastAsia"/>
                        </w:rPr>
                        <w:t>☐</w:t>
                      </w:r>
                    </w:sdtContent>
                  </w:sdt>
                  <w:r w:rsidR="00DC08DE" w:rsidRPr="00B06041">
                    <w:rPr>
                      <w:rFonts w:ascii="Arial" w:hAnsi="Arial" w:cs="Arial"/>
                    </w:rPr>
                    <w:t xml:space="preserve"> Student</w:t>
                  </w:r>
                </w:p>
                <w:p w14:paraId="7287CAAF" w14:textId="77777777" w:rsidR="00DC08DE" w:rsidRPr="00B06041" w:rsidRDefault="00741503" w:rsidP="00DC08DE">
                  <w:pPr>
                    <w:rPr>
                      <w:rFonts w:ascii="Arial" w:hAnsi="Arial" w:cs="Arial"/>
                    </w:rPr>
                  </w:pPr>
                  <w:sdt>
                    <w:sdtPr>
                      <w:rPr>
                        <w:rFonts w:ascii="Arial" w:hAnsi="Arial" w:cs="Arial"/>
                      </w:rPr>
                      <w:id w:val="1049877736"/>
                      <w14:checkbox>
                        <w14:checked w14:val="0"/>
                        <w14:checkedState w14:val="2612" w14:font="MS Gothic"/>
                        <w14:uncheckedState w14:val="2610" w14:font="MS Gothic"/>
                      </w14:checkbox>
                    </w:sdtPr>
                    <w:sdtContent>
                      <w:r w:rsidR="00DC08DE">
                        <w:rPr>
                          <w:rFonts w:ascii="MS Gothic" w:eastAsia="MS Gothic" w:hAnsi="MS Gothic" w:cs="Arial" w:hint="eastAsia"/>
                        </w:rPr>
                        <w:t>☐</w:t>
                      </w:r>
                    </w:sdtContent>
                  </w:sdt>
                  <w:r w:rsidR="00DC08DE" w:rsidRPr="00B06041">
                    <w:rPr>
                      <w:rFonts w:ascii="Arial" w:hAnsi="Arial" w:cs="Arial"/>
                    </w:rPr>
                    <w:t xml:space="preserve"> Placement Tutor</w:t>
                  </w:r>
                </w:p>
              </w:tc>
              <w:tc>
                <w:tcPr>
                  <w:tcW w:w="1270" w:type="dxa"/>
                  <w:shd w:val="clear" w:color="auto" w:fill="DBE5F1" w:themeFill="accent1" w:themeFillTint="33"/>
                </w:tcPr>
                <w:p w14:paraId="5E7795A2" w14:textId="77777777" w:rsidR="00DC08DE" w:rsidRPr="00B06041" w:rsidRDefault="00DC08DE" w:rsidP="00DC08DE">
                  <w:pPr>
                    <w:rPr>
                      <w:rFonts w:ascii="Arial" w:hAnsi="Arial" w:cs="Arial"/>
                    </w:rPr>
                  </w:pPr>
                  <w:r w:rsidRPr="00B06041">
                    <w:rPr>
                      <w:rFonts w:ascii="Arial" w:hAnsi="Arial" w:cs="Arial"/>
                      <w:b/>
                    </w:rPr>
                    <w:t>Date:</w:t>
                  </w:r>
                </w:p>
              </w:tc>
              <w:tc>
                <w:tcPr>
                  <w:tcW w:w="2194" w:type="dxa"/>
                  <w:gridSpan w:val="2"/>
                </w:tcPr>
                <w:p w14:paraId="2CB43DA5" w14:textId="77777777" w:rsidR="00DC08DE" w:rsidRPr="00B06041" w:rsidRDefault="00DC08DE" w:rsidP="00DC08DE">
                  <w:pPr>
                    <w:rPr>
                      <w:rFonts w:ascii="Arial" w:hAnsi="Arial" w:cs="Arial"/>
                    </w:rPr>
                  </w:pPr>
                </w:p>
              </w:tc>
            </w:tr>
          </w:tbl>
          <w:p w14:paraId="391077C0" w14:textId="77777777" w:rsidR="006E04C9" w:rsidRDefault="006E04C9" w:rsidP="001053CA">
            <w:pPr>
              <w:spacing w:after="200" w:line="276" w:lineRule="auto"/>
              <w:rPr>
                <w:rFonts w:ascii="Arial" w:hAnsi="Arial" w:cs="Arial"/>
                <w:b/>
                <w:sz w:val="22"/>
                <w:szCs w:val="22"/>
              </w:rPr>
            </w:pPr>
          </w:p>
        </w:tc>
      </w:tr>
    </w:tbl>
    <w:p w14:paraId="669EB946" w14:textId="77777777" w:rsidR="000F38A0" w:rsidRDefault="006E04C9">
      <w:pPr>
        <w:spacing w:after="200" w:line="276" w:lineRule="auto"/>
        <w:rPr>
          <w:rFonts w:ascii="Arial" w:hAnsi="Arial" w:cs="Arial"/>
          <w:b/>
          <w:sz w:val="22"/>
          <w:szCs w:val="22"/>
        </w:rPr>
      </w:pPr>
      <w:r>
        <w:rPr>
          <w:rFonts w:ascii="Arial" w:hAnsi="Arial" w:cs="Arial"/>
          <w:b/>
          <w:sz w:val="22"/>
          <w:szCs w:val="22"/>
        </w:rPr>
        <w:br w:type="page"/>
      </w:r>
    </w:p>
    <w:p w14:paraId="7236A4EB" w14:textId="77777777" w:rsidR="000F38A0" w:rsidRDefault="000F38A0">
      <w:pPr>
        <w:spacing w:after="200" w:line="276" w:lineRule="auto"/>
        <w:rPr>
          <w:rFonts w:ascii="Arial" w:hAnsi="Arial" w:cs="Arial"/>
          <w:b/>
          <w:sz w:val="22"/>
          <w:szCs w:val="22"/>
        </w:rPr>
      </w:pPr>
    </w:p>
    <w:p w14:paraId="3561BA31" w14:textId="77777777" w:rsidR="000F38A0" w:rsidRDefault="000F38A0" w:rsidP="000F38A0">
      <w:pPr>
        <w:spacing w:after="200" w:line="276" w:lineRule="auto"/>
        <w:rPr>
          <w:rFonts w:ascii="Arial" w:hAnsi="Arial" w:cs="Arial"/>
          <w:b/>
          <w:sz w:val="22"/>
          <w:szCs w:val="22"/>
        </w:rPr>
      </w:pPr>
      <w:r>
        <w:rPr>
          <w:rFonts w:ascii="Arial" w:hAnsi="Arial" w:cs="Arial"/>
          <w:b/>
          <w:sz w:val="22"/>
          <w:szCs w:val="22"/>
        </w:rPr>
        <w:t xml:space="preserve">TASK C Evidence – Student Placement Induction Checklist </w:t>
      </w:r>
    </w:p>
    <w:tbl>
      <w:tblPr>
        <w:tblStyle w:val="TableGrid"/>
        <w:tblW w:w="9180" w:type="dxa"/>
        <w:tblLayout w:type="fixed"/>
        <w:tblLook w:val="04A0" w:firstRow="1" w:lastRow="0" w:firstColumn="1" w:lastColumn="0" w:noHBand="0" w:noVBand="1"/>
      </w:tblPr>
      <w:tblGrid>
        <w:gridCol w:w="2310"/>
        <w:gridCol w:w="6870"/>
      </w:tblGrid>
      <w:tr w:rsidR="000F38A0" w:rsidRPr="000F38A0" w14:paraId="36FB6162" w14:textId="77777777" w:rsidTr="000F38A0">
        <w:trPr>
          <w:cantSplit/>
        </w:trPr>
        <w:tc>
          <w:tcPr>
            <w:tcW w:w="2310" w:type="dxa"/>
            <w:shd w:val="clear" w:color="auto" w:fill="FDE9D9" w:themeFill="accent6" w:themeFillTint="33"/>
          </w:tcPr>
          <w:p w14:paraId="0130B628" w14:textId="77777777" w:rsidR="000F38A0" w:rsidRPr="000F38A0" w:rsidRDefault="000F38A0" w:rsidP="000F38A0">
            <w:pPr>
              <w:rPr>
                <w:rFonts w:ascii="Arial" w:eastAsiaTheme="minorHAnsi" w:hAnsi="Arial" w:cs="Arial"/>
                <w:b/>
                <w:sz w:val="22"/>
                <w:szCs w:val="22"/>
                <w:lang w:eastAsia="en-US"/>
              </w:rPr>
            </w:pPr>
            <w:r w:rsidRPr="000F38A0">
              <w:rPr>
                <w:rFonts w:ascii="Arial" w:eastAsiaTheme="minorHAnsi" w:hAnsi="Arial" w:cs="Arial"/>
                <w:b/>
                <w:sz w:val="22"/>
                <w:szCs w:val="22"/>
                <w:lang w:eastAsia="en-US"/>
              </w:rPr>
              <w:t>Student Name:</w:t>
            </w:r>
          </w:p>
          <w:p w14:paraId="44C8D387" w14:textId="77777777" w:rsidR="000F38A0" w:rsidRPr="000F38A0" w:rsidRDefault="000F38A0" w:rsidP="000F38A0">
            <w:pPr>
              <w:rPr>
                <w:rFonts w:ascii="Arial" w:eastAsiaTheme="minorHAnsi" w:hAnsi="Arial" w:cs="Arial"/>
                <w:b/>
                <w:sz w:val="22"/>
                <w:szCs w:val="22"/>
                <w:lang w:eastAsia="en-US"/>
              </w:rPr>
            </w:pPr>
          </w:p>
        </w:tc>
        <w:tc>
          <w:tcPr>
            <w:tcW w:w="6870" w:type="dxa"/>
          </w:tcPr>
          <w:p w14:paraId="6767C852" w14:textId="77777777" w:rsidR="000F38A0" w:rsidRPr="000F38A0" w:rsidRDefault="000F38A0" w:rsidP="000F38A0">
            <w:pPr>
              <w:rPr>
                <w:rFonts w:ascii="Arial" w:eastAsiaTheme="minorHAnsi" w:hAnsi="Arial" w:cs="Arial"/>
                <w:sz w:val="22"/>
                <w:szCs w:val="22"/>
                <w:lang w:eastAsia="en-US"/>
              </w:rPr>
            </w:pPr>
          </w:p>
          <w:p w14:paraId="137CD4C6" w14:textId="77777777" w:rsidR="000F38A0" w:rsidRPr="000F38A0" w:rsidRDefault="000F38A0" w:rsidP="000F38A0">
            <w:pPr>
              <w:rPr>
                <w:rFonts w:ascii="Arial" w:eastAsiaTheme="minorHAnsi" w:hAnsi="Arial" w:cs="Arial"/>
                <w:sz w:val="22"/>
                <w:szCs w:val="22"/>
                <w:lang w:eastAsia="en-US"/>
              </w:rPr>
            </w:pPr>
          </w:p>
        </w:tc>
      </w:tr>
      <w:tr w:rsidR="000F38A0" w:rsidRPr="000F38A0" w14:paraId="54FBF93B" w14:textId="77777777" w:rsidTr="000F38A0">
        <w:trPr>
          <w:cantSplit/>
        </w:trPr>
        <w:tc>
          <w:tcPr>
            <w:tcW w:w="2310" w:type="dxa"/>
            <w:shd w:val="clear" w:color="auto" w:fill="FDE9D9" w:themeFill="accent6" w:themeFillTint="33"/>
          </w:tcPr>
          <w:p w14:paraId="64D3C1F1" w14:textId="77777777" w:rsidR="000F38A0" w:rsidRPr="000F38A0" w:rsidRDefault="000F38A0" w:rsidP="000F38A0">
            <w:pPr>
              <w:rPr>
                <w:rFonts w:ascii="Arial" w:eastAsiaTheme="minorHAnsi" w:hAnsi="Arial" w:cs="Arial"/>
                <w:b/>
                <w:sz w:val="22"/>
                <w:szCs w:val="22"/>
                <w:lang w:eastAsia="en-US"/>
              </w:rPr>
            </w:pPr>
            <w:r w:rsidRPr="000F38A0">
              <w:rPr>
                <w:rFonts w:ascii="Arial" w:eastAsiaTheme="minorHAnsi" w:hAnsi="Arial" w:cs="Arial"/>
                <w:b/>
                <w:sz w:val="22"/>
                <w:szCs w:val="22"/>
                <w:lang w:eastAsia="en-US"/>
              </w:rPr>
              <w:t>Name of Placement Provider</w:t>
            </w:r>
            <w:r w:rsidRPr="000F38A0">
              <w:rPr>
                <w:rFonts w:ascii="Arial" w:eastAsiaTheme="minorHAnsi" w:hAnsi="Arial" w:cs="Arial"/>
                <w:sz w:val="22"/>
                <w:szCs w:val="22"/>
                <w:lang w:eastAsia="en-US"/>
              </w:rPr>
              <w:t xml:space="preserve"> </w:t>
            </w:r>
            <w:r w:rsidRPr="000F38A0">
              <w:rPr>
                <w:rFonts w:ascii="Arial" w:eastAsiaTheme="minorHAnsi" w:hAnsi="Arial" w:cs="Arial"/>
                <w:b/>
                <w:sz w:val="22"/>
                <w:szCs w:val="22"/>
                <w:lang w:eastAsia="en-US"/>
              </w:rPr>
              <w:t>organisation:</w:t>
            </w:r>
          </w:p>
        </w:tc>
        <w:tc>
          <w:tcPr>
            <w:tcW w:w="6870" w:type="dxa"/>
          </w:tcPr>
          <w:p w14:paraId="2AC4367C" w14:textId="77777777" w:rsidR="000F38A0" w:rsidRPr="000F38A0" w:rsidRDefault="000F38A0" w:rsidP="000F38A0">
            <w:pPr>
              <w:rPr>
                <w:rFonts w:ascii="Arial" w:eastAsiaTheme="minorHAnsi" w:hAnsi="Arial" w:cs="Arial"/>
                <w:sz w:val="22"/>
                <w:szCs w:val="22"/>
                <w:lang w:eastAsia="en-US"/>
              </w:rPr>
            </w:pPr>
          </w:p>
          <w:p w14:paraId="446AF728" w14:textId="77777777" w:rsidR="000F38A0" w:rsidRPr="000F38A0" w:rsidRDefault="000F38A0" w:rsidP="000F38A0">
            <w:pPr>
              <w:rPr>
                <w:rFonts w:ascii="Arial" w:eastAsiaTheme="minorHAnsi" w:hAnsi="Arial" w:cs="Arial"/>
                <w:sz w:val="22"/>
                <w:szCs w:val="22"/>
                <w:lang w:eastAsia="en-US"/>
              </w:rPr>
            </w:pPr>
          </w:p>
          <w:p w14:paraId="569897A4" w14:textId="77777777" w:rsidR="000F38A0" w:rsidRPr="000F38A0" w:rsidRDefault="000F38A0" w:rsidP="000F38A0">
            <w:pPr>
              <w:rPr>
                <w:rFonts w:ascii="Arial" w:eastAsiaTheme="minorHAnsi" w:hAnsi="Arial" w:cs="Arial"/>
                <w:sz w:val="22"/>
                <w:szCs w:val="22"/>
                <w:lang w:eastAsia="en-US"/>
              </w:rPr>
            </w:pPr>
          </w:p>
          <w:p w14:paraId="36FE4DD0" w14:textId="77777777" w:rsidR="000F38A0" w:rsidRPr="000F38A0" w:rsidRDefault="000F38A0" w:rsidP="000F38A0">
            <w:pPr>
              <w:rPr>
                <w:rFonts w:ascii="Arial" w:eastAsiaTheme="minorHAnsi" w:hAnsi="Arial" w:cs="Arial"/>
                <w:sz w:val="22"/>
                <w:szCs w:val="22"/>
                <w:lang w:eastAsia="en-US"/>
              </w:rPr>
            </w:pPr>
          </w:p>
        </w:tc>
      </w:tr>
      <w:tr w:rsidR="000F38A0" w:rsidRPr="000F38A0" w14:paraId="26EC15F8" w14:textId="77777777" w:rsidTr="000F38A0">
        <w:trPr>
          <w:cantSplit/>
        </w:trPr>
        <w:tc>
          <w:tcPr>
            <w:tcW w:w="2310" w:type="dxa"/>
            <w:shd w:val="clear" w:color="auto" w:fill="FDE9D9" w:themeFill="accent6" w:themeFillTint="33"/>
          </w:tcPr>
          <w:p w14:paraId="61953003" w14:textId="77777777" w:rsidR="000F38A0" w:rsidRPr="000F38A0" w:rsidRDefault="000F38A0" w:rsidP="000F38A0">
            <w:pPr>
              <w:rPr>
                <w:rFonts w:ascii="Arial" w:eastAsiaTheme="minorHAnsi" w:hAnsi="Arial" w:cs="Arial"/>
                <w:b/>
                <w:sz w:val="22"/>
                <w:szCs w:val="22"/>
                <w:lang w:eastAsia="en-US"/>
              </w:rPr>
            </w:pPr>
            <w:r w:rsidRPr="000F38A0">
              <w:rPr>
                <w:rFonts w:ascii="Arial" w:eastAsiaTheme="minorHAnsi" w:hAnsi="Arial" w:cs="Arial"/>
                <w:b/>
                <w:sz w:val="22"/>
                <w:szCs w:val="22"/>
                <w:lang w:eastAsia="en-US"/>
              </w:rPr>
              <w:t>Placement Site Address:</w:t>
            </w:r>
          </w:p>
        </w:tc>
        <w:tc>
          <w:tcPr>
            <w:tcW w:w="6870" w:type="dxa"/>
          </w:tcPr>
          <w:p w14:paraId="335FCC4A" w14:textId="77777777" w:rsidR="000F38A0" w:rsidRPr="000F38A0" w:rsidRDefault="000F38A0" w:rsidP="000F38A0">
            <w:pPr>
              <w:rPr>
                <w:rFonts w:ascii="Arial" w:eastAsiaTheme="minorHAnsi" w:hAnsi="Arial" w:cs="Arial"/>
                <w:sz w:val="22"/>
                <w:szCs w:val="22"/>
                <w:lang w:eastAsia="en-US"/>
              </w:rPr>
            </w:pPr>
          </w:p>
          <w:p w14:paraId="7D2D0D9E" w14:textId="77777777" w:rsidR="000F38A0" w:rsidRPr="000F38A0" w:rsidRDefault="000F38A0" w:rsidP="000F38A0">
            <w:pPr>
              <w:rPr>
                <w:rFonts w:ascii="Arial" w:eastAsiaTheme="minorHAnsi" w:hAnsi="Arial" w:cs="Arial"/>
                <w:sz w:val="22"/>
                <w:szCs w:val="22"/>
                <w:lang w:eastAsia="en-US"/>
              </w:rPr>
            </w:pPr>
          </w:p>
          <w:p w14:paraId="44706554" w14:textId="77777777" w:rsidR="000F38A0" w:rsidRPr="000F38A0" w:rsidRDefault="000F38A0" w:rsidP="000F38A0">
            <w:pPr>
              <w:rPr>
                <w:rFonts w:ascii="Arial" w:eastAsiaTheme="minorHAnsi" w:hAnsi="Arial" w:cs="Arial"/>
                <w:sz w:val="22"/>
                <w:szCs w:val="22"/>
                <w:lang w:eastAsia="en-US"/>
              </w:rPr>
            </w:pPr>
          </w:p>
        </w:tc>
      </w:tr>
    </w:tbl>
    <w:p w14:paraId="4A138563" w14:textId="77777777" w:rsidR="000F38A0" w:rsidRPr="000F38A0" w:rsidRDefault="000F38A0" w:rsidP="000F38A0">
      <w:pPr>
        <w:autoSpaceDE w:val="0"/>
        <w:autoSpaceDN w:val="0"/>
        <w:adjustRightInd w:val="0"/>
        <w:jc w:val="both"/>
        <w:rPr>
          <w:rFonts w:ascii="Arial" w:hAnsi="Arial" w:cs="Arial"/>
          <w:color w:val="000000"/>
          <w:sz w:val="22"/>
          <w:szCs w:val="22"/>
          <w:lang w:val="en-US" w:eastAsia="en-US"/>
        </w:rPr>
      </w:pPr>
    </w:p>
    <w:tbl>
      <w:tblPr>
        <w:tblW w:w="9214" w:type="dxa"/>
        <w:tblInd w:w="-34" w:type="dxa"/>
        <w:tblLayout w:type="fixed"/>
        <w:tblLook w:val="0000" w:firstRow="0" w:lastRow="0" w:firstColumn="0" w:lastColumn="0" w:noHBand="0" w:noVBand="0"/>
      </w:tblPr>
      <w:tblGrid>
        <w:gridCol w:w="6946"/>
        <w:gridCol w:w="709"/>
        <w:gridCol w:w="709"/>
        <w:gridCol w:w="850"/>
      </w:tblGrid>
      <w:tr w:rsidR="000F38A0" w:rsidRPr="000F38A0" w14:paraId="17F122A8" w14:textId="77777777" w:rsidTr="00741503">
        <w:tc>
          <w:tcPr>
            <w:tcW w:w="6946" w:type="dxa"/>
            <w:tcBorders>
              <w:top w:val="single" w:sz="8" w:space="0" w:color="auto"/>
              <w:left w:val="single" w:sz="8" w:space="0" w:color="auto"/>
              <w:bottom w:val="single" w:sz="8" w:space="0" w:color="auto"/>
              <w:right w:val="single" w:sz="8" w:space="0" w:color="auto"/>
            </w:tcBorders>
            <w:shd w:val="clear" w:color="auto" w:fill="FDE9D9" w:themeFill="accent6" w:themeFillTint="33"/>
          </w:tcPr>
          <w:p w14:paraId="69F10CF1" w14:textId="77777777" w:rsidR="000F38A0" w:rsidRPr="000F38A0" w:rsidRDefault="000F38A0" w:rsidP="000F38A0">
            <w:pPr>
              <w:spacing w:after="200" w:line="276" w:lineRule="auto"/>
              <w:jc w:val="both"/>
              <w:rPr>
                <w:rFonts w:ascii="Arial" w:eastAsiaTheme="minorHAnsi" w:hAnsi="Arial" w:cs="Arial"/>
                <w:b/>
                <w:sz w:val="22"/>
                <w:szCs w:val="22"/>
                <w:u w:val="single"/>
                <w:lang w:eastAsia="en-US"/>
              </w:rPr>
            </w:pPr>
            <w:r w:rsidRPr="000F38A0">
              <w:rPr>
                <w:rFonts w:ascii="Arial" w:eastAsiaTheme="minorHAnsi" w:hAnsi="Arial" w:cs="Arial"/>
                <w:b/>
                <w:sz w:val="22"/>
                <w:szCs w:val="22"/>
                <w:lang w:eastAsia="en-US"/>
              </w:rPr>
              <w:t>Health &amp; Safety Issues</w:t>
            </w:r>
          </w:p>
        </w:tc>
        <w:tc>
          <w:tcPr>
            <w:tcW w:w="709" w:type="dxa"/>
            <w:tcBorders>
              <w:top w:val="single" w:sz="8" w:space="0" w:color="auto"/>
              <w:left w:val="single" w:sz="8" w:space="0" w:color="auto"/>
              <w:bottom w:val="single" w:sz="8" w:space="0" w:color="auto"/>
              <w:right w:val="single" w:sz="8" w:space="0" w:color="auto"/>
            </w:tcBorders>
            <w:shd w:val="clear" w:color="auto" w:fill="FDE9D9" w:themeFill="accent6" w:themeFillTint="33"/>
          </w:tcPr>
          <w:p w14:paraId="5F8A5B8E" w14:textId="77777777" w:rsidR="000F38A0" w:rsidRPr="000F38A0" w:rsidRDefault="000F38A0" w:rsidP="000F38A0">
            <w:pPr>
              <w:spacing w:after="200" w:line="276" w:lineRule="auto"/>
              <w:jc w:val="center"/>
              <w:rPr>
                <w:rFonts w:ascii="Arial" w:eastAsiaTheme="minorHAnsi" w:hAnsi="Arial" w:cs="Arial"/>
                <w:b/>
                <w:sz w:val="22"/>
                <w:szCs w:val="22"/>
                <w:u w:val="single"/>
                <w:lang w:eastAsia="en-US"/>
              </w:rPr>
            </w:pPr>
            <w:r w:rsidRPr="000F38A0">
              <w:rPr>
                <w:rFonts w:ascii="Arial" w:eastAsiaTheme="minorHAnsi" w:hAnsi="Arial" w:cs="Arial"/>
                <w:b/>
                <w:sz w:val="22"/>
                <w:szCs w:val="22"/>
                <w:lang w:eastAsia="en-US"/>
              </w:rPr>
              <w:t xml:space="preserve">No </w:t>
            </w:r>
          </w:p>
        </w:tc>
        <w:tc>
          <w:tcPr>
            <w:tcW w:w="709" w:type="dxa"/>
            <w:tcBorders>
              <w:top w:val="single" w:sz="8" w:space="0" w:color="auto"/>
              <w:left w:val="single" w:sz="8" w:space="0" w:color="auto"/>
              <w:bottom w:val="single" w:sz="8" w:space="0" w:color="auto"/>
              <w:right w:val="single" w:sz="8" w:space="0" w:color="auto"/>
            </w:tcBorders>
            <w:shd w:val="clear" w:color="auto" w:fill="FDE9D9" w:themeFill="accent6" w:themeFillTint="33"/>
          </w:tcPr>
          <w:p w14:paraId="59E746E7" w14:textId="77777777" w:rsidR="000F38A0" w:rsidRPr="000F38A0" w:rsidRDefault="000F38A0" w:rsidP="000F38A0">
            <w:pPr>
              <w:spacing w:after="200" w:line="276" w:lineRule="auto"/>
              <w:jc w:val="center"/>
              <w:rPr>
                <w:rFonts w:ascii="Arial" w:eastAsiaTheme="minorHAnsi" w:hAnsi="Arial" w:cs="Arial"/>
                <w:b/>
                <w:sz w:val="22"/>
                <w:szCs w:val="22"/>
                <w:lang w:eastAsia="en-US"/>
              </w:rPr>
            </w:pPr>
            <w:r w:rsidRPr="000F38A0">
              <w:rPr>
                <w:rFonts w:ascii="Arial" w:eastAsiaTheme="minorHAnsi" w:hAnsi="Arial" w:cs="Arial"/>
                <w:b/>
                <w:sz w:val="22"/>
                <w:szCs w:val="22"/>
                <w:lang w:eastAsia="en-US"/>
              </w:rPr>
              <w:t>Yes</w:t>
            </w:r>
          </w:p>
        </w:tc>
        <w:tc>
          <w:tcPr>
            <w:tcW w:w="850" w:type="dxa"/>
            <w:tcBorders>
              <w:top w:val="single" w:sz="8" w:space="0" w:color="auto"/>
              <w:left w:val="single" w:sz="8" w:space="0" w:color="auto"/>
              <w:bottom w:val="single" w:sz="8" w:space="0" w:color="auto"/>
              <w:right w:val="single" w:sz="8" w:space="0" w:color="auto"/>
            </w:tcBorders>
            <w:shd w:val="clear" w:color="auto" w:fill="FDE9D9" w:themeFill="accent6" w:themeFillTint="33"/>
          </w:tcPr>
          <w:p w14:paraId="1897F079" w14:textId="77777777" w:rsidR="000F38A0" w:rsidRPr="000F38A0" w:rsidRDefault="000F38A0" w:rsidP="000F38A0">
            <w:pPr>
              <w:spacing w:after="200" w:line="276" w:lineRule="auto"/>
              <w:jc w:val="center"/>
              <w:rPr>
                <w:rFonts w:ascii="Arial" w:eastAsiaTheme="minorHAnsi" w:hAnsi="Arial" w:cs="Arial"/>
                <w:b/>
                <w:sz w:val="22"/>
                <w:szCs w:val="22"/>
                <w:lang w:eastAsia="en-US"/>
              </w:rPr>
            </w:pPr>
            <w:r w:rsidRPr="000F38A0">
              <w:rPr>
                <w:rFonts w:ascii="Arial" w:eastAsiaTheme="minorHAnsi" w:hAnsi="Arial" w:cs="Arial"/>
                <w:b/>
                <w:sz w:val="22"/>
                <w:szCs w:val="22"/>
                <w:lang w:eastAsia="en-US"/>
              </w:rPr>
              <w:t>Date</w:t>
            </w:r>
          </w:p>
        </w:tc>
      </w:tr>
      <w:tr w:rsidR="000F38A0" w:rsidRPr="000F38A0" w14:paraId="33B76E48" w14:textId="77777777" w:rsidTr="00741503">
        <w:trPr>
          <w:cantSplit/>
        </w:trPr>
        <w:tc>
          <w:tcPr>
            <w:tcW w:w="6946" w:type="dxa"/>
            <w:tcBorders>
              <w:top w:val="single" w:sz="8" w:space="0" w:color="auto"/>
              <w:left w:val="single" w:sz="6" w:space="0" w:color="auto"/>
              <w:bottom w:val="single" w:sz="6" w:space="0" w:color="auto"/>
              <w:right w:val="single" w:sz="6" w:space="0" w:color="auto"/>
            </w:tcBorders>
          </w:tcPr>
          <w:p w14:paraId="18CB5290" w14:textId="77777777" w:rsidR="000F38A0" w:rsidRPr="000F38A0" w:rsidRDefault="000F38A0" w:rsidP="000F38A0">
            <w:pPr>
              <w:numPr>
                <w:ilvl w:val="0"/>
                <w:numId w:val="5"/>
              </w:numPr>
              <w:spacing w:after="200" w:line="276" w:lineRule="auto"/>
              <w:jc w:val="both"/>
              <w:rPr>
                <w:rFonts w:ascii="Arial" w:hAnsi="Arial" w:cs="Arial"/>
                <w:sz w:val="20"/>
                <w:szCs w:val="20"/>
                <w:lang w:val="en-AU"/>
              </w:rPr>
            </w:pPr>
            <w:r w:rsidRPr="000F38A0">
              <w:rPr>
                <w:rFonts w:ascii="Arial" w:hAnsi="Arial" w:cs="Arial"/>
                <w:sz w:val="20"/>
                <w:szCs w:val="20"/>
                <w:lang w:val="en-AU"/>
              </w:rPr>
              <w:t>Introduction to key staff members and their roles explained</w:t>
            </w:r>
          </w:p>
        </w:tc>
        <w:tc>
          <w:tcPr>
            <w:tcW w:w="709" w:type="dxa"/>
            <w:tcBorders>
              <w:top w:val="single" w:sz="8" w:space="0" w:color="auto"/>
              <w:left w:val="single" w:sz="6" w:space="0" w:color="auto"/>
              <w:bottom w:val="single" w:sz="6" w:space="0" w:color="auto"/>
              <w:right w:val="single" w:sz="6" w:space="0" w:color="auto"/>
            </w:tcBorders>
          </w:tcPr>
          <w:p w14:paraId="4B2B1562"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8" w:space="0" w:color="auto"/>
              <w:left w:val="single" w:sz="6" w:space="0" w:color="auto"/>
              <w:bottom w:val="single" w:sz="6" w:space="0" w:color="auto"/>
              <w:right w:val="single" w:sz="6" w:space="0" w:color="auto"/>
            </w:tcBorders>
          </w:tcPr>
          <w:p w14:paraId="4EE03DD9"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8" w:space="0" w:color="auto"/>
              <w:left w:val="single" w:sz="6" w:space="0" w:color="auto"/>
              <w:bottom w:val="single" w:sz="6" w:space="0" w:color="auto"/>
              <w:right w:val="single" w:sz="6" w:space="0" w:color="auto"/>
            </w:tcBorders>
          </w:tcPr>
          <w:p w14:paraId="0BB1813B"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41C87AC2" w14:textId="77777777" w:rsidTr="00741503">
        <w:trPr>
          <w:cantSplit/>
        </w:trPr>
        <w:tc>
          <w:tcPr>
            <w:tcW w:w="6946" w:type="dxa"/>
            <w:tcBorders>
              <w:left w:val="single" w:sz="6" w:space="0" w:color="auto"/>
              <w:right w:val="single" w:sz="6" w:space="0" w:color="auto"/>
            </w:tcBorders>
          </w:tcPr>
          <w:p w14:paraId="1F0E7C53" w14:textId="77777777" w:rsidR="000F38A0" w:rsidRPr="000F38A0" w:rsidRDefault="000F38A0" w:rsidP="000F38A0">
            <w:pPr>
              <w:numPr>
                <w:ilvl w:val="0"/>
                <w:numId w:val="5"/>
              </w:numPr>
              <w:spacing w:after="200" w:line="276" w:lineRule="auto"/>
              <w:jc w:val="both"/>
              <w:rPr>
                <w:rFonts w:ascii="Arial" w:hAnsi="Arial" w:cs="Arial"/>
                <w:sz w:val="20"/>
                <w:szCs w:val="20"/>
                <w:lang w:val="en-AU"/>
              </w:rPr>
            </w:pPr>
            <w:r w:rsidRPr="000F38A0">
              <w:rPr>
                <w:rFonts w:ascii="Arial" w:hAnsi="Arial" w:cs="Arial"/>
                <w:sz w:val="20"/>
                <w:szCs w:val="20"/>
                <w:lang w:val="en-AU"/>
              </w:rPr>
              <w:t>Location of welfare facilities (e.g. toilets, kitchen, rest room, showers, etc.)</w:t>
            </w:r>
          </w:p>
        </w:tc>
        <w:tc>
          <w:tcPr>
            <w:tcW w:w="709" w:type="dxa"/>
            <w:tcBorders>
              <w:left w:val="single" w:sz="6" w:space="0" w:color="auto"/>
              <w:right w:val="single" w:sz="6" w:space="0" w:color="auto"/>
            </w:tcBorders>
          </w:tcPr>
          <w:p w14:paraId="09C45086"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left w:val="single" w:sz="6" w:space="0" w:color="auto"/>
              <w:right w:val="single" w:sz="6" w:space="0" w:color="auto"/>
            </w:tcBorders>
          </w:tcPr>
          <w:p w14:paraId="4B51EC63"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left w:val="single" w:sz="6" w:space="0" w:color="auto"/>
              <w:right w:val="single" w:sz="6" w:space="0" w:color="auto"/>
            </w:tcBorders>
          </w:tcPr>
          <w:p w14:paraId="20E6654A"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6FE3A1EC" w14:textId="77777777" w:rsidTr="00741503">
        <w:trPr>
          <w:cantSplit/>
        </w:trPr>
        <w:tc>
          <w:tcPr>
            <w:tcW w:w="6946" w:type="dxa"/>
            <w:tcBorders>
              <w:top w:val="single" w:sz="6" w:space="0" w:color="auto"/>
              <w:left w:val="single" w:sz="6" w:space="0" w:color="auto"/>
              <w:bottom w:val="single" w:sz="6" w:space="0" w:color="auto"/>
              <w:right w:val="single" w:sz="6" w:space="0" w:color="auto"/>
            </w:tcBorders>
          </w:tcPr>
          <w:p w14:paraId="431A4B21"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Emergency procedures</w:t>
            </w:r>
          </w:p>
        </w:tc>
        <w:tc>
          <w:tcPr>
            <w:tcW w:w="709" w:type="dxa"/>
            <w:tcBorders>
              <w:top w:val="single" w:sz="6" w:space="0" w:color="auto"/>
              <w:left w:val="single" w:sz="6" w:space="0" w:color="auto"/>
              <w:bottom w:val="single" w:sz="6" w:space="0" w:color="auto"/>
              <w:right w:val="single" w:sz="6" w:space="0" w:color="auto"/>
            </w:tcBorders>
          </w:tcPr>
          <w:p w14:paraId="62C104FB"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21E902C7"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031C4DDC"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627F9DC5" w14:textId="77777777" w:rsidTr="00741503">
        <w:trPr>
          <w:cantSplit/>
        </w:trPr>
        <w:tc>
          <w:tcPr>
            <w:tcW w:w="6946" w:type="dxa"/>
            <w:tcBorders>
              <w:top w:val="single" w:sz="6" w:space="0" w:color="auto"/>
              <w:left w:val="single" w:sz="6" w:space="0" w:color="auto"/>
              <w:bottom w:val="single" w:sz="6" w:space="0" w:color="auto"/>
              <w:right w:val="single" w:sz="6" w:space="0" w:color="auto"/>
            </w:tcBorders>
          </w:tcPr>
          <w:p w14:paraId="0AC7D300" w14:textId="77777777" w:rsidR="000F38A0" w:rsidRPr="000F38A0" w:rsidRDefault="000F38A0" w:rsidP="000F38A0">
            <w:pPr>
              <w:numPr>
                <w:ilvl w:val="0"/>
                <w:numId w:val="5"/>
              </w:numPr>
              <w:spacing w:after="200" w:line="276" w:lineRule="auto"/>
              <w:jc w:val="both"/>
              <w:rPr>
                <w:rFonts w:ascii="Arial" w:hAnsi="Arial" w:cs="Arial"/>
                <w:sz w:val="20"/>
                <w:szCs w:val="20"/>
                <w:u w:val="single"/>
                <w:lang w:val="en-AU"/>
              </w:rPr>
            </w:pPr>
            <w:r w:rsidRPr="000F38A0">
              <w:rPr>
                <w:rFonts w:ascii="Arial" w:hAnsi="Arial" w:cs="Arial"/>
                <w:sz w:val="20"/>
                <w:szCs w:val="20"/>
                <w:lang w:val="en-AU"/>
              </w:rPr>
              <w:t>Copy of safety policy received or location known</w:t>
            </w:r>
          </w:p>
        </w:tc>
        <w:tc>
          <w:tcPr>
            <w:tcW w:w="709" w:type="dxa"/>
            <w:tcBorders>
              <w:top w:val="single" w:sz="6" w:space="0" w:color="auto"/>
              <w:left w:val="single" w:sz="6" w:space="0" w:color="auto"/>
              <w:bottom w:val="single" w:sz="6" w:space="0" w:color="auto"/>
              <w:right w:val="single" w:sz="6" w:space="0" w:color="auto"/>
            </w:tcBorders>
          </w:tcPr>
          <w:p w14:paraId="2EF65F92"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3CBD4333"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43C7C93A"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066A8547" w14:textId="77777777" w:rsidTr="00741503">
        <w:trPr>
          <w:cantSplit/>
        </w:trPr>
        <w:tc>
          <w:tcPr>
            <w:tcW w:w="6946" w:type="dxa"/>
            <w:tcBorders>
              <w:top w:val="single" w:sz="6" w:space="0" w:color="auto"/>
              <w:left w:val="single" w:sz="6" w:space="0" w:color="auto"/>
              <w:bottom w:val="single" w:sz="6" w:space="0" w:color="auto"/>
              <w:right w:val="single" w:sz="6" w:space="0" w:color="auto"/>
            </w:tcBorders>
          </w:tcPr>
          <w:p w14:paraId="54D47764"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Location of first aid facilities and contact for first aiders</w:t>
            </w:r>
          </w:p>
        </w:tc>
        <w:tc>
          <w:tcPr>
            <w:tcW w:w="709" w:type="dxa"/>
            <w:tcBorders>
              <w:top w:val="single" w:sz="6" w:space="0" w:color="auto"/>
              <w:left w:val="single" w:sz="6" w:space="0" w:color="auto"/>
              <w:bottom w:val="single" w:sz="6" w:space="0" w:color="auto"/>
              <w:right w:val="single" w:sz="6" w:space="0" w:color="auto"/>
            </w:tcBorders>
          </w:tcPr>
          <w:p w14:paraId="75F51596"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564A08A9"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713B2E42"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29178EB2" w14:textId="77777777" w:rsidTr="00741503">
        <w:trPr>
          <w:cantSplit/>
        </w:trPr>
        <w:tc>
          <w:tcPr>
            <w:tcW w:w="6946" w:type="dxa"/>
            <w:tcBorders>
              <w:top w:val="single" w:sz="6" w:space="0" w:color="auto"/>
              <w:left w:val="single" w:sz="6" w:space="0" w:color="auto"/>
              <w:bottom w:val="single" w:sz="6" w:space="0" w:color="auto"/>
              <w:right w:val="single" w:sz="6" w:space="0" w:color="auto"/>
            </w:tcBorders>
          </w:tcPr>
          <w:p w14:paraId="3F87AC77"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Fire procedures and location of fire-fighting equipment</w:t>
            </w:r>
          </w:p>
        </w:tc>
        <w:tc>
          <w:tcPr>
            <w:tcW w:w="709" w:type="dxa"/>
            <w:tcBorders>
              <w:top w:val="single" w:sz="6" w:space="0" w:color="auto"/>
              <w:left w:val="single" w:sz="6" w:space="0" w:color="auto"/>
              <w:bottom w:val="single" w:sz="6" w:space="0" w:color="auto"/>
              <w:right w:val="single" w:sz="6" w:space="0" w:color="auto"/>
            </w:tcBorders>
          </w:tcPr>
          <w:p w14:paraId="52F0297F"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6274C5ED"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34D9F84E"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631030FD" w14:textId="77777777" w:rsidTr="00741503">
        <w:trPr>
          <w:cantSplit/>
        </w:trPr>
        <w:tc>
          <w:tcPr>
            <w:tcW w:w="6946" w:type="dxa"/>
            <w:tcBorders>
              <w:top w:val="single" w:sz="6" w:space="0" w:color="auto"/>
              <w:left w:val="single" w:sz="6" w:space="0" w:color="auto"/>
              <w:bottom w:val="single" w:sz="6" w:space="0" w:color="auto"/>
              <w:right w:val="single" w:sz="6" w:space="0" w:color="auto"/>
            </w:tcBorders>
          </w:tcPr>
          <w:p w14:paraId="07CA0BA6"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Accident/incident reporting and location of accident book</w:t>
            </w:r>
          </w:p>
        </w:tc>
        <w:tc>
          <w:tcPr>
            <w:tcW w:w="709" w:type="dxa"/>
            <w:tcBorders>
              <w:top w:val="single" w:sz="6" w:space="0" w:color="auto"/>
              <w:left w:val="single" w:sz="6" w:space="0" w:color="auto"/>
              <w:bottom w:val="single" w:sz="6" w:space="0" w:color="auto"/>
              <w:right w:val="single" w:sz="6" w:space="0" w:color="auto"/>
            </w:tcBorders>
          </w:tcPr>
          <w:p w14:paraId="6D2D8FA2"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07EC19C3"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07A51480"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4BD720B2" w14:textId="77777777" w:rsidTr="00741503">
        <w:trPr>
          <w:cantSplit/>
        </w:trPr>
        <w:tc>
          <w:tcPr>
            <w:tcW w:w="6946" w:type="dxa"/>
            <w:tcBorders>
              <w:top w:val="single" w:sz="6" w:space="0" w:color="auto"/>
              <w:left w:val="single" w:sz="6" w:space="0" w:color="auto"/>
              <w:bottom w:val="single" w:sz="6" w:space="0" w:color="auto"/>
              <w:right w:val="single" w:sz="6" w:space="0" w:color="auto"/>
            </w:tcBorders>
          </w:tcPr>
          <w:p w14:paraId="7F34467A" w14:textId="77777777" w:rsidR="000F38A0" w:rsidRPr="000F38A0" w:rsidRDefault="000F38A0" w:rsidP="000F38A0">
            <w:pPr>
              <w:numPr>
                <w:ilvl w:val="0"/>
                <w:numId w:val="5"/>
              </w:numPr>
              <w:spacing w:after="200" w:line="276" w:lineRule="auto"/>
              <w:jc w:val="both"/>
              <w:rPr>
                <w:rFonts w:ascii="Arial" w:hAnsi="Arial" w:cs="Arial"/>
                <w:sz w:val="20"/>
                <w:szCs w:val="20"/>
                <w:lang w:val="en-AU"/>
              </w:rPr>
            </w:pPr>
            <w:r w:rsidRPr="000F38A0">
              <w:rPr>
                <w:rFonts w:ascii="Arial" w:hAnsi="Arial" w:cs="Arial"/>
                <w:sz w:val="20"/>
                <w:szCs w:val="20"/>
                <w:lang w:val="en-AU"/>
              </w:rPr>
              <w:t>Use/control measures for hazardous substances in the workplace (e.g. COSHH) – if applicable</w:t>
            </w:r>
          </w:p>
        </w:tc>
        <w:tc>
          <w:tcPr>
            <w:tcW w:w="709" w:type="dxa"/>
            <w:tcBorders>
              <w:top w:val="single" w:sz="6" w:space="0" w:color="auto"/>
              <w:left w:val="single" w:sz="6" w:space="0" w:color="auto"/>
              <w:bottom w:val="single" w:sz="6" w:space="0" w:color="auto"/>
              <w:right w:val="single" w:sz="6" w:space="0" w:color="auto"/>
            </w:tcBorders>
          </w:tcPr>
          <w:p w14:paraId="1380BE18"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4D09574A"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7A66910A"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1DDC1FA6" w14:textId="77777777" w:rsidTr="00741503">
        <w:trPr>
          <w:cantSplit/>
        </w:trPr>
        <w:tc>
          <w:tcPr>
            <w:tcW w:w="6946" w:type="dxa"/>
            <w:tcBorders>
              <w:top w:val="single" w:sz="6" w:space="0" w:color="auto"/>
              <w:left w:val="single" w:sz="6" w:space="0" w:color="auto"/>
              <w:bottom w:val="single" w:sz="6" w:space="0" w:color="auto"/>
              <w:right w:val="single" w:sz="6" w:space="0" w:color="auto"/>
            </w:tcBorders>
          </w:tcPr>
          <w:p w14:paraId="170E3471"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Display Screen Equipment Regulations and associated procedures – if applicable</w:t>
            </w:r>
          </w:p>
        </w:tc>
        <w:tc>
          <w:tcPr>
            <w:tcW w:w="709" w:type="dxa"/>
            <w:tcBorders>
              <w:top w:val="single" w:sz="6" w:space="0" w:color="auto"/>
              <w:left w:val="single" w:sz="6" w:space="0" w:color="auto"/>
              <w:bottom w:val="single" w:sz="6" w:space="0" w:color="auto"/>
              <w:right w:val="single" w:sz="6" w:space="0" w:color="auto"/>
            </w:tcBorders>
          </w:tcPr>
          <w:p w14:paraId="16FE9C7C"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40C5F4D3"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054E09D7"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25E14A18" w14:textId="77777777" w:rsidTr="00741503">
        <w:trPr>
          <w:cantSplit/>
        </w:trPr>
        <w:tc>
          <w:tcPr>
            <w:tcW w:w="6946" w:type="dxa"/>
            <w:tcBorders>
              <w:top w:val="single" w:sz="6" w:space="0" w:color="auto"/>
              <w:left w:val="single" w:sz="6" w:space="0" w:color="auto"/>
              <w:bottom w:val="single" w:sz="6" w:space="0" w:color="auto"/>
              <w:right w:val="single" w:sz="6" w:space="0" w:color="auto"/>
            </w:tcBorders>
          </w:tcPr>
          <w:p w14:paraId="20B6F308"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Manual handling procedures – if applicable</w:t>
            </w:r>
          </w:p>
        </w:tc>
        <w:tc>
          <w:tcPr>
            <w:tcW w:w="709" w:type="dxa"/>
            <w:tcBorders>
              <w:top w:val="single" w:sz="6" w:space="0" w:color="auto"/>
              <w:left w:val="single" w:sz="6" w:space="0" w:color="auto"/>
              <w:bottom w:val="single" w:sz="6" w:space="0" w:color="auto"/>
              <w:right w:val="single" w:sz="6" w:space="0" w:color="auto"/>
            </w:tcBorders>
          </w:tcPr>
          <w:p w14:paraId="25963793"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0EDEC8B0"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13C5C9F4"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5E34138F" w14:textId="77777777" w:rsidTr="00741503">
        <w:trPr>
          <w:cantSplit/>
        </w:trPr>
        <w:tc>
          <w:tcPr>
            <w:tcW w:w="6946" w:type="dxa"/>
            <w:tcBorders>
              <w:top w:val="single" w:sz="6" w:space="0" w:color="auto"/>
              <w:left w:val="single" w:sz="6" w:space="0" w:color="auto"/>
              <w:bottom w:val="single" w:sz="6" w:space="0" w:color="auto"/>
              <w:right w:val="single" w:sz="6" w:space="0" w:color="auto"/>
            </w:tcBorders>
          </w:tcPr>
          <w:p w14:paraId="4EE433E3"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Protective clothing/equipment arrangements – if applicable</w:t>
            </w:r>
          </w:p>
        </w:tc>
        <w:tc>
          <w:tcPr>
            <w:tcW w:w="709" w:type="dxa"/>
            <w:tcBorders>
              <w:top w:val="single" w:sz="6" w:space="0" w:color="auto"/>
              <w:left w:val="single" w:sz="6" w:space="0" w:color="auto"/>
              <w:bottom w:val="single" w:sz="6" w:space="0" w:color="auto"/>
              <w:right w:val="single" w:sz="6" w:space="0" w:color="auto"/>
            </w:tcBorders>
          </w:tcPr>
          <w:p w14:paraId="23A77C02"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bottom w:val="single" w:sz="6" w:space="0" w:color="auto"/>
              <w:right w:val="single" w:sz="6" w:space="0" w:color="auto"/>
            </w:tcBorders>
          </w:tcPr>
          <w:p w14:paraId="6B4D2BD2"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bottom w:val="single" w:sz="6" w:space="0" w:color="auto"/>
              <w:right w:val="single" w:sz="6" w:space="0" w:color="auto"/>
            </w:tcBorders>
          </w:tcPr>
          <w:p w14:paraId="0A9701FE"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17DD4739" w14:textId="77777777" w:rsidTr="00741503">
        <w:trPr>
          <w:cantSplit/>
        </w:trPr>
        <w:tc>
          <w:tcPr>
            <w:tcW w:w="6946" w:type="dxa"/>
            <w:tcBorders>
              <w:top w:val="single" w:sz="6" w:space="0" w:color="auto"/>
              <w:left w:val="single" w:sz="6" w:space="0" w:color="auto"/>
              <w:right w:val="single" w:sz="6" w:space="0" w:color="auto"/>
            </w:tcBorders>
          </w:tcPr>
          <w:p w14:paraId="0EDF4E30"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Instruction on equipment you will be using (list equipment)</w:t>
            </w:r>
          </w:p>
        </w:tc>
        <w:tc>
          <w:tcPr>
            <w:tcW w:w="709" w:type="dxa"/>
            <w:tcBorders>
              <w:top w:val="single" w:sz="6" w:space="0" w:color="auto"/>
              <w:left w:val="single" w:sz="6" w:space="0" w:color="auto"/>
              <w:right w:val="single" w:sz="6" w:space="0" w:color="auto"/>
            </w:tcBorders>
          </w:tcPr>
          <w:p w14:paraId="27C736DE"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single" w:sz="6" w:space="0" w:color="auto"/>
              <w:right w:val="single" w:sz="6" w:space="0" w:color="auto"/>
            </w:tcBorders>
          </w:tcPr>
          <w:p w14:paraId="2090BBAA"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single" w:sz="6" w:space="0" w:color="auto"/>
              <w:right w:val="single" w:sz="6" w:space="0" w:color="auto"/>
            </w:tcBorders>
          </w:tcPr>
          <w:p w14:paraId="6B7C3A81"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470F773E" w14:textId="77777777" w:rsidTr="00741503">
        <w:trPr>
          <w:cantSplit/>
        </w:trPr>
        <w:tc>
          <w:tcPr>
            <w:tcW w:w="6946" w:type="dxa"/>
            <w:tcBorders>
              <w:top w:val="single" w:sz="6" w:space="0" w:color="auto"/>
              <w:left w:val="single" w:sz="6" w:space="0" w:color="auto"/>
              <w:right w:val="single" w:sz="6" w:space="0" w:color="auto"/>
            </w:tcBorders>
          </w:tcPr>
          <w:p w14:paraId="1F021FF7"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Specific training for tasks to be undertaken</w:t>
            </w:r>
          </w:p>
        </w:tc>
        <w:tc>
          <w:tcPr>
            <w:tcW w:w="709" w:type="dxa"/>
            <w:tcBorders>
              <w:top w:val="single" w:sz="6" w:space="0" w:color="auto"/>
              <w:left w:val="nil"/>
              <w:right w:val="single" w:sz="6" w:space="0" w:color="auto"/>
            </w:tcBorders>
          </w:tcPr>
          <w:p w14:paraId="2F90FA6F"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nil"/>
              <w:right w:val="single" w:sz="6" w:space="0" w:color="auto"/>
            </w:tcBorders>
          </w:tcPr>
          <w:p w14:paraId="67E43489"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nil"/>
              <w:right w:val="single" w:sz="6" w:space="0" w:color="auto"/>
            </w:tcBorders>
          </w:tcPr>
          <w:p w14:paraId="38C05F29"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5BD88926" w14:textId="77777777" w:rsidTr="00741503">
        <w:trPr>
          <w:cantSplit/>
        </w:trPr>
        <w:tc>
          <w:tcPr>
            <w:tcW w:w="6946" w:type="dxa"/>
            <w:tcBorders>
              <w:top w:val="single" w:sz="6" w:space="0" w:color="auto"/>
              <w:left w:val="single" w:sz="6" w:space="0" w:color="auto"/>
              <w:right w:val="single" w:sz="6" w:space="0" w:color="auto"/>
            </w:tcBorders>
          </w:tcPr>
          <w:p w14:paraId="375E6D13"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Specific information relating to risk assessments covering tasks to be undertaken</w:t>
            </w:r>
          </w:p>
        </w:tc>
        <w:tc>
          <w:tcPr>
            <w:tcW w:w="709" w:type="dxa"/>
            <w:tcBorders>
              <w:top w:val="single" w:sz="6" w:space="0" w:color="auto"/>
              <w:left w:val="nil"/>
              <w:right w:val="single" w:sz="6" w:space="0" w:color="auto"/>
            </w:tcBorders>
          </w:tcPr>
          <w:p w14:paraId="3C8B4CCA"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nil"/>
              <w:right w:val="single" w:sz="6" w:space="0" w:color="auto"/>
            </w:tcBorders>
          </w:tcPr>
          <w:p w14:paraId="470DC7E2"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nil"/>
              <w:right w:val="single" w:sz="6" w:space="0" w:color="auto"/>
            </w:tcBorders>
          </w:tcPr>
          <w:p w14:paraId="76BA1585"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42F1F6D3" w14:textId="77777777" w:rsidTr="00741503">
        <w:trPr>
          <w:cantSplit/>
        </w:trPr>
        <w:tc>
          <w:tcPr>
            <w:tcW w:w="6946" w:type="dxa"/>
            <w:tcBorders>
              <w:top w:val="single" w:sz="6" w:space="0" w:color="auto"/>
              <w:left w:val="single" w:sz="6" w:space="0" w:color="auto"/>
              <w:bottom w:val="single" w:sz="6" w:space="0" w:color="auto"/>
              <w:right w:val="single" w:sz="6" w:space="0" w:color="auto"/>
            </w:tcBorders>
          </w:tcPr>
          <w:p w14:paraId="1D125E22"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Location of health and safety information and advice</w:t>
            </w:r>
          </w:p>
        </w:tc>
        <w:tc>
          <w:tcPr>
            <w:tcW w:w="709" w:type="dxa"/>
            <w:tcBorders>
              <w:top w:val="single" w:sz="6" w:space="0" w:color="auto"/>
              <w:left w:val="nil"/>
              <w:bottom w:val="single" w:sz="6" w:space="0" w:color="auto"/>
              <w:right w:val="single" w:sz="6" w:space="0" w:color="auto"/>
            </w:tcBorders>
          </w:tcPr>
          <w:p w14:paraId="64B20455"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top w:val="single" w:sz="6" w:space="0" w:color="auto"/>
              <w:left w:val="nil"/>
              <w:bottom w:val="single" w:sz="6" w:space="0" w:color="auto"/>
              <w:right w:val="single" w:sz="6" w:space="0" w:color="auto"/>
            </w:tcBorders>
          </w:tcPr>
          <w:p w14:paraId="1C5D23BF"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top w:val="single" w:sz="6" w:space="0" w:color="auto"/>
              <w:left w:val="nil"/>
              <w:bottom w:val="single" w:sz="6" w:space="0" w:color="auto"/>
              <w:right w:val="single" w:sz="6" w:space="0" w:color="auto"/>
            </w:tcBorders>
          </w:tcPr>
          <w:p w14:paraId="3C311B52"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265472D1" w14:textId="77777777" w:rsidTr="00741503">
        <w:trPr>
          <w:cantSplit/>
        </w:trPr>
        <w:tc>
          <w:tcPr>
            <w:tcW w:w="6946" w:type="dxa"/>
            <w:tcBorders>
              <w:left w:val="single" w:sz="6" w:space="0" w:color="auto"/>
              <w:bottom w:val="single" w:sz="4" w:space="0" w:color="auto"/>
              <w:right w:val="single" w:sz="6" w:space="0" w:color="auto"/>
            </w:tcBorders>
          </w:tcPr>
          <w:p w14:paraId="5796D4EB" w14:textId="77777777" w:rsidR="000F38A0" w:rsidRPr="000F38A0" w:rsidRDefault="000F38A0" w:rsidP="000F38A0">
            <w:pPr>
              <w:numPr>
                <w:ilvl w:val="0"/>
                <w:numId w:val="5"/>
              </w:numPr>
              <w:spacing w:after="200" w:line="276" w:lineRule="auto"/>
              <w:jc w:val="both"/>
              <w:rPr>
                <w:rFonts w:ascii="Arial" w:hAnsi="Arial" w:cs="Arial"/>
                <w:sz w:val="20"/>
                <w:szCs w:val="20"/>
                <w:lang w:val="en-AU"/>
              </w:rPr>
            </w:pPr>
            <w:r w:rsidRPr="000F38A0">
              <w:rPr>
                <w:rFonts w:ascii="Arial" w:hAnsi="Arial" w:cs="Arial"/>
                <w:sz w:val="20"/>
                <w:szCs w:val="20"/>
                <w:lang w:val="en-AU"/>
              </w:rPr>
              <w:t>Specific disability related induction issues</w:t>
            </w:r>
          </w:p>
        </w:tc>
        <w:tc>
          <w:tcPr>
            <w:tcW w:w="709" w:type="dxa"/>
            <w:tcBorders>
              <w:left w:val="nil"/>
              <w:bottom w:val="single" w:sz="4" w:space="0" w:color="auto"/>
              <w:right w:val="single" w:sz="6" w:space="0" w:color="auto"/>
            </w:tcBorders>
          </w:tcPr>
          <w:p w14:paraId="50731429" w14:textId="77777777" w:rsidR="000F38A0" w:rsidRPr="000F38A0" w:rsidRDefault="000F38A0" w:rsidP="000F38A0">
            <w:pPr>
              <w:jc w:val="center"/>
              <w:rPr>
                <w:rFonts w:ascii="Arial" w:eastAsiaTheme="minorHAnsi" w:hAnsi="Arial" w:cs="Arial"/>
                <w:sz w:val="20"/>
                <w:szCs w:val="20"/>
                <w:lang w:eastAsia="en-US"/>
              </w:rPr>
            </w:pPr>
          </w:p>
        </w:tc>
        <w:tc>
          <w:tcPr>
            <w:tcW w:w="709" w:type="dxa"/>
            <w:tcBorders>
              <w:left w:val="nil"/>
              <w:bottom w:val="single" w:sz="4" w:space="0" w:color="auto"/>
              <w:right w:val="single" w:sz="6" w:space="0" w:color="auto"/>
            </w:tcBorders>
          </w:tcPr>
          <w:p w14:paraId="69D94C19" w14:textId="77777777" w:rsidR="000F38A0" w:rsidRPr="000F38A0" w:rsidRDefault="000F38A0" w:rsidP="000F38A0">
            <w:pPr>
              <w:jc w:val="center"/>
              <w:rPr>
                <w:rFonts w:ascii="Arial" w:eastAsiaTheme="minorHAnsi" w:hAnsi="Arial" w:cs="Arial"/>
                <w:sz w:val="20"/>
                <w:szCs w:val="20"/>
                <w:lang w:eastAsia="en-US"/>
              </w:rPr>
            </w:pPr>
          </w:p>
        </w:tc>
        <w:tc>
          <w:tcPr>
            <w:tcW w:w="850" w:type="dxa"/>
            <w:tcBorders>
              <w:left w:val="nil"/>
              <w:bottom w:val="single" w:sz="4" w:space="0" w:color="auto"/>
              <w:right w:val="single" w:sz="6" w:space="0" w:color="auto"/>
            </w:tcBorders>
          </w:tcPr>
          <w:p w14:paraId="504947CD"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35021A37" w14:textId="77777777" w:rsidTr="00741503">
        <w:trPr>
          <w:cantSplit/>
        </w:trPr>
        <w:tc>
          <w:tcPr>
            <w:tcW w:w="6946" w:type="dxa"/>
            <w:tcBorders>
              <w:left w:val="single" w:sz="6" w:space="0" w:color="auto"/>
              <w:bottom w:val="single" w:sz="4" w:space="0" w:color="auto"/>
              <w:right w:val="single" w:sz="6" w:space="0" w:color="auto"/>
            </w:tcBorders>
          </w:tcPr>
          <w:p w14:paraId="10C5929F" w14:textId="77777777" w:rsidR="000F38A0" w:rsidRPr="000F38A0" w:rsidRDefault="000F38A0" w:rsidP="000F38A0">
            <w:pPr>
              <w:numPr>
                <w:ilvl w:val="0"/>
                <w:numId w:val="5"/>
              </w:numPr>
              <w:spacing w:after="200" w:line="276" w:lineRule="auto"/>
              <w:jc w:val="both"/>
              <w:rPr>
                <w:rFonts w:ascii="Arial" w:hAnsi="Arial" w:cs="Arial"/>
                <w:b/>
                <w:sz w:val="20"/>
                <w:szCs w:val="20"/>
                <w:u w:val="single"/>
                <w:lang w:val="en-AU"/>
              </w:rPr>
            </w:pPr>
            <w:r w:rsidRPr="000F38A0">
              <w:rPr>
                <w:rFonts w:ascii="Arial" w:hAnsi="Arial" w:cs="Arial"/>
                <w:sz w:val="20"/>
                <w:szCs w:val="20"/>
                <w:lang w:val="en-AU"/>
              </w:rPr>
              <w:t>Other issues covered/to be covered please state:</w:t>
            </w:r>
          </w:p>
        </w:tc>
        <w:tc>
          <w:tcPr>
            <w:tcW w:w="709" w:type="dxa"/>
            <w:tcBorders>
              <w:left w:val="nil"/>
              <w:bottom w:val="single" w:sz="4" w:space="0" w:color="auto"/>
              <w:right w:val="single" w:sz="6" w:space="0" w:color="auto"/>
            </w:tcBorders>
          </w:tcPr>
          <w:p w14:paraId="0696974F" w14:textId="77777777" w:rsidR="000F38A0" w:rsidRPr="000F38A0" w:rsidRDefault="000F38A0" w:rsidP="000F38A0">
            <w:pPr>
              <w:jc w:val="both"/>
              <w:rPr>
                <w:rFonts w:ascii="Arial" w:eastAsiaTheme="minorHAnsi" w:hAnsi="Arial" w:cs="Arial"/>
                <w:sz w:val="20"/>
                <w:szCs w:val="20"/>
                <w:lang w:eastAsia="en-US"/>
              </w:rPr>
            </w:pPr>
          </w:p>
        </w:tc>
        <w:tc>
          <w:tcPr>
            <w:tcW w:w="709" w:type="dxa"/>
            <w:tcBorders>
              <w:left w:val="nil"/>
              <w:bottom w:val="single" w:sz="4" w:space="0" w:color="auto"/>
              <w:right w:val="single" w:sz="6" w:space="0" w:color="auto"/>
            </w:tcBorders>
          </w:tcPr>
          <w:p w14:paraId="5A37785B" w14:textId="77777777" w:rsidR="000F38A0" w:rsidRPr="000F38A0" w:rsidRDefault="000F38A0" w:rsidP="000F38A0">
            <w:pPr>
              <w:jc w:val="both"/>
              <w:rPr>
                <w:rFonts w:ascii="Arial" w:eastAsiaTheme="minorHAnsi" w:hAnsi="Arial" w:cs="Arial"/>
                <w:sz w:val="20"/>
                <w:szCs w:val="20"/>
                <w:lang w:eastAsia="en-US"/>
              </w:rPr>
            </w:pPr>
          </w:p>
        </w:tc>
        <w:tc>
          <w:tcPr>
            <w:tcW w:w="850" w:type="dxa"/>
            <w:tcBorders>
              <w:left w:val="nil"/>
              <w:bottom w:val="single" w:sz="4" w:space="0" w:color="auto"/>
              <w:right w:val="single" w:sz="6" w:space="0" w:color="auto"/>
            </w:tcBorders>
          </w:tcPr>
          <w:p w14:paraId="1D111FEA" w14:textId="77777777" w:rsidR="000F38A0" w:rsidRPr="000F38A0" w:rsidRDefault="000F38A0" w:rsidP="000F38A0">
            <w:pPr>
              <w:jc w:val="both"/>
              <w:rPr>
                <w:rFonts w:ascii="Arial" w:eastAsiaTheme="minorHAnsi" w:hAnsi="Arial" w:cs="Arial"/>
                <w:sz w:val="20"/>
                <w:szCs w:val="20"/>
                <w:lang w:eastAsia="en-US"/>
              </w:rPr>
            </w:pPr>
          </w:p>
        </w:tc>
      </w:tr>
      <w:tr w:rsidR="000F38A0" w:rsidRPr="000F38A0" w14:paraId="64CA29F8" w14:textId="77777777" w:rsidTr="00741503">
        <w:trPr>
          <w:cantSplit/>
        </w:trPr>
        <w:tc>
          <w:tcPr>
            <w:tcW w:w="6946" w:type="dxa"/>
            <w:tcBorders>
              <w:top w:val="single" w:sz="4" w:space="0" w:color="auto"/>
              <w:left w:val="single" w:sz="4" w:space="0" w:color="auto"/>
              <w:bottom w:val="single" w:sz="4" w:space="0" w:color="auto"/>
              <w:right w:val="single" w:sz="4" w:space="0" w:color="auto"/>
            </w:tcBorders>
          </w:tcPr>
          <w:p w14:paraId="2CB49164" w14:textId="77777777" w:rsidR="000F38A0" w:rsidRPr="000F38A0" w:rsidRDefault="000F38A0" w:rsidP="000F38A0">
            <w:pPr>
              <w:jc w:val="both"/>
              <w:rPr>
                <w:rFonts w:ascii="Arial" w:eastAsiaTheme="minorHAnsi" w:hAnsi="Arial" w:cs="Arial"/>
                <w:sz w:val="22"/>
                <w:szCs w:val="22"/>
                <w:lang w:eastAsia="en-US"/>
              </w:rPr>
            </w:pPr>
          </w:p>
          <w:p w14:paraId="263A61E7" w14:textId="77777777" w:rsidR="000F38A0" w:rsidRPr="000F38A0" w:rsidRDefault="000F38A0" w:rsidP="000F38A0">
            <w:pPr>
              <w:jc w:val="both"/>
              <w:rPr>
                <w:rFonts w:ascii="Arial" w:eastAsiaTheme="minorHAnsi" w:hAnsi="Arial" w:cs="Arial"/>
                <w:sz w:val="22"/>
                <w:szCs w:val="22"/>
                <w:lang w:eastAsia="en-US"/>
              </w:rPr>
            </w:pPr>
          </w:p>
        </w:tc>
        <w:tc>
          <w:tcPr>
            <w:tcW w:w="709" w:type="dxa"/>
            <w:tcBorders>
              <w:top w:val="single" w:sz="4" w:space="0" w:color="auto"/>
              <w:left w:val="single" w:sz="4" w:space="0" w:color="auto"/>
              <w:bottom w:val="single" w:sz="4" w:space="0" w:color="auto"/>
              <w:right w:val="single" w:sz="4" w:space="0" w:color="auto"/>
            </w:tcBorders>
          </w:tcPr>
          <w:p w14:paraId="28CA93B7" w14:textId="77777777" w:rsidR="000F38A0" w:rsidRPr="000F38A0" w:rsidRDefault="000F38A0" w:rsidP="000F38A0">
            <w:pPr>
              <w:jc w:val="both"/>
              <w:rPr>
                <w:rFonts w:ascii="Arial" w:eastAsiaTheme="minorHAnsi" w:hAnsi="Arial" w:cs="Arial"/>
                <w:sz w:val="22"/>
                <w:szCs w:val="22"/>
                <w:lang w:eastAsia="en-US"/>
              </w:rPr>
            </w:pPr>
          </w:p>
        </w:tc>
        <w:tc>
          <w:tcPr>
            <w:tcW w:w="709" w:type="dxa"/>
            <w:tcBorders>
              <w:top w:val="single" w:sz="4" w:space="0" w:color="auto"/>
              <w:left w:val="single" w:sz="4" w:space="0" w:color="auto"/>
              <w:bottom w:val="single" w:sz="4" w:space="0" w:color="auto"/>
              <w:right w:val="single" w:sz="4" w:space="0" w:color="auto"/>
            </w:tcBorders>
          </w:tcPr>
          <w:p w14:paraId="7E91A12D" w14:textId="77777777" w:rsidR="000F38A0" w:rsidRPr="000F38A0" w:rsidRDefault="000F38A0" w:rsidP="000F38A0">
            <w:pPr>
              <w:jc w:val="both"/>
              <w:rPr>
                <w:rFonts w:ascii="Arial" w:eastAsiaTheme="minorHAnsi" w:hAnsi="Arial" w:cs="Arial"/>
                <w:sz w:val="22"/>
                <w:szCs w:val="22"/>
                <w:lang w:eastAsia="en-US"/>
              </w:rPr>
            </w:pPr>
          </w:p>
        </w:tc>
        <w:tc>
          <w:tcPr>
            <w:tcW w:w="850" w:type="dxa"/>
            <w:tcBorders>
              <w:top w:val="single" w:sz="4" w:space="0" w:color="auto"/>
              <w:left w:val="single" w:sz="4" w:space="0" w:color="auto"/>
              <w:bottom w:val="single" w:sz="4" w:space="0" w:color="auto"/>
              <w:right w:val="single" w:sz="4" w:space="0" w:color="auto"/>
            </w:tcBorders>
          </w:tcPr>
          <w:p w14:paraId="33E1496A" w14:textId="77777777" w:rsidR="000F38A0" w:rsidRPr="000F38A0" w:rsidRDefault="000F38A0" w:rsidP="000F38A0">
            <w:pPr>
              <w:jc w:val="both"/>
              <w:rPr>
                <w:rFonts w:ascii="Arial" w:eastAsiaTheme="minorHAnsi" w:hAnsi="Arial" w:cs="Arial"/>
                <w:sz w:val="22"/>
                <w:szCs w:val="22"/>
                <w:lang w:eastAsia="en-US"/>
              </w:rPr>
            </w:pPr>
          </w:p>
        </w:tc>
      </w:tr>
    </w:tbl>
    <w:p w14:paraId="3AB8ED5B" w14:textId="77777777" w:rsidR="000F38A0" w:rsidRPr="000F38A0" w:rsidRDefault="000F38A0" w:rsidP="000F38A0">
      <w:pPr>
        <w:spacing w:after="200" w:line="276" w:lineRule="auto"/>
        <w:rPr>
          <w:rFonts w:ascii="Arial" w:eastAsiaTheme="minorHAnsi" w:hAnsi="Arial" w:cs="Arial"/>
          <w:b/>
          <w:sz w:val="28"/>
          <w:szCs w:val="28"/>
          <w:lang w:eastAsia="en-US"/>
        </w:rPr>
      </w:pPr>
    </w:p>
    <w:p w14:paraId="637682DD" w14:textId="77777777" w:rsidR="000F38A0" w:rsidRDefault="000F38A0" w:rsidP="000F38A0">
      <w:pPr>
        <w:spacing w:after="60" w:line="276" w:lineRule="auto"/>
        <w:jc w:val="both"/>
        <w:rPr>
          <w:rFonts w:ascii="Arial" w:hAnsi="Arial" w:cs="Arial"/>
          <w:color w:val="000000"/>
          <w:sz w:val="22"/>
          <w:szCs w:val="22"/>
          <w:lang w:val="en-US" w:eastAsia="en-US"/>
        </w:rPr>
      </w:pPr>
    </w:p>
    <w:p w14:paraId="54874B13" w14:textId="77777777" w:rsidR="000F38A0" w:rsidRDefault="000F38A0" w:rsidP="000F38A0">
      <w:pPr>
        <w:spacing w:after="60" w:line="276" w:lineRule="auto"/>
        <w:jc w:val="both"/>
        <w:rPr>
          <w:rFonts w:ascii="Arial" w:eastAsiaTheme="minorHAnsi" w:hAnsi="Arial" w:cs="Arial"/>
          <w:b/>
          <w:sz w:val="28"/>
          <w:szCs w:val="28"/>
          <w:lang w:eastAsia="en-US"/>
        </w:rPr>
      </w:pPr>
      <w:r w:rsidRPr="000F38A0">
        <w:rPr>
          <w:rFonts w:ascii="Arial" w:hAnsi="Arial" w:cs="Arial"/>
          <w:color w:val="000000"/>
          <w:sz w:val="22"/>
          <w:szCs w:val="22"/>
          <w:lang w:val="en-US" w:eastAsia="en-US"/>
        </w:rPr>
        <w:t xml:space="preserve">As a minimum, the topics listed </w:t>
      </w:r>
      <w:r>
        <w:rPr>
          <w:rFonts w:ascii="Arial" w:hAnsi="Arial" w:cs="Arial"/>
          <w:color w:val="000000"/>
          <w:sz w:val="22"/>
          <w:szCs w:val="22"/>
          <w:lang w:val="en-US" w:eastAsia="en-US"/>
        </w:rPr>
        <w:t xml:space="preserve">above </w:t>
      </w:r>
      <w:r w:rsidRPr="000F38A0">
        <w:rPr>
          <w:rFonts w:ascii="Arial" w:hAnsi="Arial" w:cs="Arial"/>
          <w:color w:val="000000"/>
          <w:sz w:val="22"/>
          <w:szCs w:val="22"/>
          <w:lang w:val="en-US" w:eastAsia="en-US"/>
        </w:rPr>
        <w:t>should be included within the induction that you provide for the student on placement, preferably on their first day. Please check off the subjects as they are covered.</w:t>
      </w:r>
    </w:p>
    <w:p w14:paraId="6557FC3B" w14:textId="77777777" w:rsidR="000F38A0" w:rsidRDefault="000F38A0" w:rsidP="000F38A0">
      <w:pPr>
        <w:spacing w:after="60" w:line="276" w:lineRule="auto"/>
        <w:rPr>
          <w:rFonts w:ascii="Arial" w:eastAsiaTheme="minorHAnsi" w:hAnsi="Arial" w:cs="Arial"/>
          <w:b/>
          <w:sz w:val="28"/>
          <w:szCs w:val="28"/>
          <w:lang w:eastAsia="en-US"/>
        </w:rPr>
      </w:pPr>
    </w:p>
    <w:p w14:paraId="7B744596" w14:textId="77777777" w:rsidR="000F38A0" w:rsidRPr="000F38A0" w:rsidRDefault="000F38A0" w:rsidP="000F38A0">
      <w:pPr>
        <w:spacing w:after="60" w:line="276" w:lineRule="auto"/>
        <w:rPr>
          <w:rFonts w:ascii="Arial" w:eastAsiaTheme="minorHAnsi" w:hAnsi="Arial" w:cs="Arial"/>
          <w:b/>
          <w:sz w:val="28"/>
          <w:szCs w:val="28"/>
          <w:lang w:eastAsia="en-US"/>
        </w:rPr>
      </w:pPr>
      <w:r w:rsidRPr="000F38A0">
        <w:rPr>
          <w:rFonts w:ascii="Arial" w:eastAsiaTheme="minorHAnsi" w:hAnsi="Arial" w:cs="Arial"/>
          <w:b/>
          <w:sz w:val="28"/>
          <w:szCs w:val="28"/>
          <w:lang w:eastAsia="en-US"/>
        </w:rPr>
        <w:t>PLACEMENT PROVIDER CONFIRMATION</w:t>
      </w:r>
    </w:p>
    <w:p w14:paraId="369E89BF" w14:textId="77777777" w:rsidR="000F38A0" w:rsidRDefault="000F38A0" w:rsidP="000F38A0">
      <w:pPr>
        <w:spacing w:after="60" w:line="276" w:lineRule="auto"/>
        <w:rPr>
          <w:rFonts w:ascii="Arial" w:eastAsiaTheme="minorHAnsi" w:hAnsi="Arial" w:cs="Arial"/>
          <w:sz w:val="22"/>
          <w:szCs w:val="22"/>
          <w:lang w:eastAsia="en-US"/>
        </w:rPr>
      </w:pPr>
    </w:p>
    <w:p w14:paraId="7B1740C5" w14:textId="77777777" w:rsidR="000F38A0" w:rsidRPr="000F38A0" w:rsidRDefault="000F38A0" w:rsidP="000F38A0">
      <w:pPr>
        <w:spacing w:after="60" w:line="276" w:lineRule="auto"/>
        <w:rPr>
          <w:rFonts w:ascii="Arial" w:eastAsiaTheme="minorHAnsi" w:hAnsi="Arial" w:cs="Arial"/>
          <w:sz w:val="22"/>
          <w:szCs w:val="22"/>
          <w:lang w:eastAsia="en-US"/>
        </w:rPr>
      </w:pPr>
      <w:r w:rsidRPr="000F38A0">
        <w:rPr>
          <w:rFonts w:ascii="Arial" w:eastAsiaTheme="minorHAnsi" w:hAnsi="Arial" w:cs="Arial"/>
          <w:sz w:val="22"/>
          <w:szCs w:val="22"/>
          <w:lang w:eastAsia="en-US"/>
        </w:rPr>
        <w:t>I confirm that the student has been provided with the induction specified above:</w:t>
      </w:r>
    </w:p>
    <w:tbl>
      <w:tblPr>
        <w:tblStyle w:val="TableGrid"/>
        <w:tblW w:w="0" w:type="auto"/>
        <w:tblLayout w:type="fixed"/>
        <w:tblLook w:val="04A0" w:firstRow="1" w:lastRow="0" w:firstColumn="1" w:lastColumn="0" w:noHBand="0" w:noVBand="1"/>
      </w:tblPr>
      <w:tblGrid>
        <w:gridCol w:w="1668"/>
        <w:gridCol w:w="3402"/>
        <w:gridCol w:w="1647"/>
        <w:gridCol w:w="2525"/>
      </w:tblGrid>
      <w:tr w:rsidR="000F38A0" w:rsidRPr="000F38A0" w14:paraId="2DF40C99" w14:textId="77777777" w:rsidTr="00741503">
        <w:tc>
          <w:tcPr>
            <w:tcW w:w="1668" w:type="dxa"/>
            <w:shd w:val="clear" w:color="auto" w:fill="FDE9D9" w:themeFill="accent6" w:themeFillTint="33"/>
          </w:tcPr>
          <w:p w14:paraId="461CC458" w14:textId="77777777" w:rsidR="000F38A0" w:rsidRPr="000F38A0" w:rsidRDefault="000F38A0" w:rsidP="000F38A0">
            <w:pPr>
              <w:rPr>
                <w:rFonts w:ascii="Arial" w:eastAsiaTheme="minorHAnsi" w:hAnsi="Arial" w:cs="Arial"/>
                <w:b/>
                <w:sz w:val="22"/>
                <w:szCs w:val="22"/>
                <w:lang w:eastAsia="en-US"/>
              </w:rPr>
            </w:pPr>
            <w:r w:rsidRPr="000F38A0">
              <w:rPr>
                <w:rFonts w:ascii="Arial" w:eastAsiaTheme="minorHAnsi" w:hAnsi="Arial" w:cs="Arial"/>
                <w:b/>
                <w:sz w:val="22"/>
                <w:szCs w:val="22"/>
                <w:lang w:eastAsia="en-US"/>
              </w:rPr>
              <w:t>Signed:</w:t>
            </w:r>
          </w:p>
        </w:tc>
        <w:tc>
          <w:tcPr>
            <w:tcW w:w="7574" w:type="dxa"/>
            <w:gridSpan w:val="3"/>
          </w:tcPr>
          <w:p w14:paraId="58A54AB2" w14:textId="77777777" w:rsidR="000F38A0" w:rsidRPr="000F38A0" w:rsidRDefault="000F38A0" w:rsidP="000F38A0">
            <w:pPr>
              <w:rPr>
                <w:rFonts w:ascii="Arial" w:eastAsiaTheme="minorHAnsi" w:hAnsi="Arial" w:cs="Arial"/>
                <w:sz w:val="22"/>
                <w:szCs w:val="22"/>
                <w:lang w:eastAsia="en-US"/>
              </w:rPr>
            </w:pPr>
          </w:p>
          <w:p w14:paraId="582F69A0" w14:textId="77777777" w:rsidR="000F38A0" w:rsidRPr="000F38A0" w:rsidRDefault="000F38A0" w:rsidP="000F38A0">
            <w:pPr>
              <w:rPr>
                <w:rFonts w:ascii="Arial" w:eastAsiaTheme="minorHAnsi" w:hAnsi="Arial" w:cs="Arial"/>
                <w:sz w:val="22"/>
                <w:szCs w:val="22"/>
                <w:lang w:eastAsia="en-US"/>
              </w:rPr>
            </w:pPr>
          </w:p>
        </w:tc>
      </w:tr>
      <w:tr w:rsidR="000F38A0" w:rsidRPr="000F38A0" w14:paraId="58AA5C2D" w14:textId="77777777" w:rsidTr="00741503">
        <w:tc>
          <w:tcPr>
            <w:tcW w:w="1668" w:type="dxa"/>
            <w:shd w:val="clear" w:color="auto" w:fill="FDE9D9" w:themeFill="accent6" w:themeFillTint="33"/>
          </w:tcPr>
          <w:p w14:paraId="06940B86" w14:textId="77777777" w:rsidR="000F38A0" w:rsidRPr="000F38A0" w:rsidRDefault="000F38A0" w:rsidP="000F38A0">
            <w:pPr>
              <w:rPr>
                <w:rFonts w:ascii="Arial" w:eastAsiaTheme="minorHAnsi" w:hAnsi="Arial" w:cs="Arial"/>
                <w:b/>
                <w:sz w:val="22"/>
                <w:szCs w:val="22"/>
                <w:lang w:eastAsia="en-US"/>
              </w:rPr>
            </w:pPr>
            <w:r w:rsidRPr="000F38A0">
              <w:rPr>
                <w:rFonts w:ascii="Arial" w:eastAsiaTheme="minorHAnsi" w:hAnsi="Arial" w:cs="Arial"/>
                <w:b/>
                <w:sz w:val="22"/>
                <w:szCs w:val="22"/>
                <w:lang w:eastAsia="en-US"/>
              </w:rPr>
              <w:t>Print Name:</w:t>
            </w:r>
          </w:p>
          <w:p w14:paraId="788AC128" w14:textId="77777777" w:rsidR="000F38A0" w:rsidRPr="000F38A0" w:rsidRDefault="000F38A0" w:rsidP="000F38A0">
            <w:pPr>
              <w:rPr>
                <w:rFonts w:ascii="Arial" w:eastAsiaTheme="minorHAnsi" w:hAnsi="Arial" w:cs="Arial"/>
                <w:b/>
                <w:sz w:val="22"/>
                <w:szCs w:val="22"/>
                <w:lang w:eastAsia="en-US"/>
              </w:rPr>
            </w:pPr>
          </w:p>
        </w:tc>
        <w:tc>
          <w:tcPr>
            <w:tcW w:w="7574" w:type="dxa"/>
            <w:gridSpan w:val="3"/>
          </w:tcPr>
          <w:p w14:paraId="7E21258C" w14:textId="77777777" w:rsidR="000F38A0" w:rsidRPr="000F38A0" w:rsidRDefault="000F38A0" w:rsidP="000F38A0">
            <w:pPr>
              <w:rPr>
                <w:rFonts w:ascii="Arial" w:eastAsiaTheme="minorHAnsi" w:hAnsi="Arial" w:cs="Arial"/>
                <w:sz w:val="22"/>
                <w:szCs w:val="22"/>
                <w:lang w:eastAsia="en-US"/>
              </w:rPr>
            </w:pPr>
          </w:p>
        </w:tc>
      </w:tr>
      <w:tr w:rsidR="000F38A0" w:rsidRPr="000F38A0" w14:paraId="0BCBB7F9" w14:textId="77777777" w:rsidTr="00741503">
        <w:tc>
          <w:tcPr>
            <w:tcW w:w="1668" w:type="dxa"/>
            <w:shd w:val="clear" w:color="auto" w:fill="FDE9D9" w:themeFill="accent6" w:themeFillTint="33"/>
          </w:tcPr>
          <w:p w14:paraId="1A9F0EFB" w14:textId="77777777" w:rsidR="000F38A0" w:rsidRPr="000F38A0" w:rsidRDefault="000F38A0" w:rsidP="000F38A0">
            <w:pPr>
              <w:rPr>
                <w:rFonts w:ascii="Arial" w:eastAsiaTheme="minorHAnsi" w:hAnsi="Arial" w:cs="Arial"/>
                <w:b/>
                <w:sz w:val="22"/>
                <w:szCs w:val="22"/>
                <w:lang w:eastAsia="en-US"/>
              </w:rPr>
            </w:pPr>
            <w:r w:rsidRPr="000F38A0">
              <w:rPr>
                <w:rFonts w:ascii="Arial" w:eastAsiaTheme="minorHAnsi" w:hAnsi="Arial" w:cs="Arial"/>
                <w:b/>
                <w:sz w:val="22"/>
                <w:szCs w:val="22"/>
                <w:lang w:eastAsia="en-US"/>
              </w:rPr>
              <w:t>Position:</w:t>
            </w:r>
          </w:p>
          <w:p w14:paraId="630E647C" w14:textId="77777777" w:rsidR="000F38A0" w:rsidRPr="000F38A0" w:rsidRDefault="000F38A0" w:rsidP="000F38A0">
            <w:pPr>
              <w:rPr>
                <w:rFonts w:ascii="Arial" w:eastAsiaTheme="minorHAnsi" w:hAnsi="Arial" w:cs="Arial"/>
                <w:b/>
                <w:sz w:val="22"/>
                <w:szCs w:val="22"/>
                <w:lang w:eastAsia="en-US"/>
              </w:rPr>
            </w:pPr>
          </w:p>
        </w:tc>
        <w:tc>
          <w:tcPr>
            <w:tcW w:w="3402" w:type="dxa"/>
          </w:tcPr>
          <w:p w14:paraId="3A31D6D1" w14:textId="77777777" w:rsidR="000F38A0" w:rsidRPr="000F38A0" w:rsidRDefault="000F38A0" w:rsidP="000F38A0">
            <w:pPr>
              <w:rPr>
                <w:rFonts w:ascii="Arial" w:eastAsiaTheme="minorHAnsi" w:hAnsi="Arial" w:cs="Arial"/>
                <w:sz w:val="22"/>
                <w:szCs w:val="22"/>
                <w:lang w:eastAsia="en-US"/>
              </w:rPr>
            </w:pPr>
          </w:p>
        </w:tc>
        <w:tc>
          <w:tcPr>
            <w:tcW w:w="1647" w:type="dxa"/>
            <w:shd w:val="clear" w:color="auto" w:fill="FDE9D9" w:themeFill="accent6" w:themeFillTint="33"/>
          </w:tcPr>
          <w:p w14:paraId="250AEDBD" w14:textId="77777777" w:rsidR="000F38A0" w:rsidRPr="000F38A0" w:rsidRDefault="000F38A0" w:rsidP="000F38A0">
            <w:pPr>
              <w:rPr>
                <w:rFonts w:ascii="Arial" w:eastAsiaTheme="minorHAnsi" w:hAnsi="Arial" w:cs="Arial"/>
                <w:sz w:val="22"/>
                <w:szCs w:val="22"/>
                <w:lang w:eastAsia="en-US"/>
              </w:rPr>
            </w:pPr>
            <w:r w:rsidRPr="000F38A0">
              <w:rPr>
                <w:rFonts w:ascii="Arial" w:eastAsiaTheme="minorHAnsi" w:hAnsi="Arial" w:cs="Arial"/>
                <w:b/>
                <w:sz w:val="22"/>
                <w:szCs w:val="22"/>
                <w:lang w:eastAsia="en-US"/>
              </w:rPr>
              <w:t>Date:</w:t>
            </w:r>
          </w:p>
        </w:tc>
        <w:tc>
          <w:tcPr>
            <w:tcW w:w="2525" w:type="dxa"/>
          </w:tcPr>
          <w:p w14:paraId="2F4F2F06" w14:textId="77777777" w:rsidR="000F38A0" w:rsidRPr="000F38A0" w:rsidRDefault="000F38A0" w:rsidP="000F38A0">
            <w:pPr>
              <w:rPr>
                <w:rFonts w:ascii="Arial" w:eastAsiaTheme="minorHAnsi" w:hAnsi="Arial" w:cs="Arial"/>
                <w:sz w:val="22"/>
                <w:szCs w:val="22"/>
                <w:lang w:eastAsia="en-US"/>
              </w:rPr>
            </w:pPr>
          </w:p>
        </w:tc>
      </w:tr>
    </w:tbl>
    <w:p w14:paraId="215D872D" w14:textId="77777777" w:rsidR="000F38A0" w:rsidRPr="000F38A0" w:rsidRDefault="000F38A0" w:rsidP="000F38A0">
      <w:pPr>
        <w:spacing w:after="200" w:line="276" w:lineRule="auto"/>
        <w:rPr>
          <w:rFonts w:ascii="Arial" w:eastAsiaTheme="minorHAnsi" w:hAnsi="Arial" w:cs="Arial"/>
          <w:sz w:val="22"/>
          <w:szCs w:val="22"/>
          <w:lang w:eastAsia="en-US"/>
        </w:rPr>
      </w:pPr>
    </w:p>
    <w:p w14:paraId="1C179A46" w14:textId="77777777" w:rsidR="000F38A0" w:rsidRDefault="000F38A0" w:rsidP="000F38A0">
      <w:pPr>
        <w:spacing w:after="60"/>
        <w:rPr>
          <w:rFonts w:ascii="Arial" w:hAnsi="Arial" w:cs="Arial"/>
          <w:b/>
          <w:sz w:val="28"/>
          <w:szCs w:val="28"/>
        </w:rPr>
      </w:pPr>
    </w:p>
    <w:p w14:paraId="50862980" w14:textId="77777777" w:rsidR="000F38A0" w:rsidRPr="007A3339" w:rsidRDefault="000F38A0" w:rsidP="000F38A0">
      <w:pPr>
        <w:spacing w:after="60"/>
        <w:rPr>
          <w:rFonts w:ascii="Arial" w:hAnsi="Arial" w:cs="Arial"/>
          <w:b/>
          <w:sz w:val="28"/>
          <w:szCs w:val="28"/>
        </w:rPr>
      </w:pPr>
      <w:r w:rsidRPr="007A3339">
        <w:rPr>
          <w:rFonts w:ascii="Arial" w:hAnsi="Arial" w:cs="Arial"/>
          <w:b/>
          <w:sz w:val="28"/>
          <w:szCs w:val="28"/>
        </w:rPr>
        <w:t>STUDENT CONFIRMATION</w:t>
      </w:r>
    </w:p>
    <w:p w14:paraId="45F2E493" w14:textId="77777777" w:rsidR="000F38A0" w:rsidRDefault="000F38A0" w:rsidP="000F38A0">
      <w:pPr>
        <w:spacing w:after="60"/>
        <w:rPr>
          <w:rFonts w:ascii="Arial" w:hAnsi="Arial" w:cs="Arial"/>
        </w:rPr>
      </w:pPr>
    </w:p>
    <w:p w14:paraId="1237A369" w14:textId="77777777" w:rsidR="000F38A0" w:rsidRPr="007A3339" w:rsidRDefault="000F38A0" w:rsidP="000F38A0">
      <w:pPr>
        <w:spacing w:after="60"/>
        <w:rPr>
          <w:rFonts w:ascii="Arial" w:hAnsi="Arial" w:cs="Arial"/>
        </w:rPr>
      </w:pPr>
      <w:r w:rsidRPr="007A3339">
        <w:rPr>
          <w:rFonts w:ascii="Arial" w:hAnsi="Arial" w:cs="Arial"/>
        </w:rPr>
        <w:t>I confirm that I have been provided with an appropriate induction as specified above:</w:t>
      </w:r>
    </w:p>
    <w:tbl>
      <w:tblPr>
        <w:tblStyle w:val="TableGrid"/>
        <w:tblW w:w="0" w:type="auto"/>
        <w:tblLayout w:type="fixed"/>
        <w:tblLook w:val="04A0" w:firstRow="1" w:lastRow="0" w:firstColumn="1" w:lastColumn="0" w:noHBand="0" w:noVBand="1"/>
      </w:tblPr>
      <w:tblGrid>
        <w:gridCol w:w="1668"/>
        <w:gridCol w:w="3402"/>
        <w:gridCol w:w="1647"/>
        <w:gridCol w:w="2525"/>
      </w:tblGrid>
      <w:tr w:rsidR="000F38A0" w:rsidRPr="007A3339" w14:paraId="56F5DE5D" w14:textId="77777777" w:rsidTr="00741503">
        <w:trPr>
          <w:cantSplit/>
          <w:trHeight w:val="567"/>
        </w:trPr>
        <w:tc>
          <w:tcPr>
            <w:tcW w:w="1668" w:type="dxa"/>
            <w:shd w:val="clear" w:color="auto" w:fill="FDE9D9" w:themeFill="accent6" w:themeFillTint="33"/>
          </w:tcPr>
          <w:p w14:paraId="7B84BBF9" w14:textId="77777777" w:rsidR="000F38A0" w:rsidRPr="007A3339" w:rsidRDefault="000F38A0" w:rsidP="00741503">
            <w:pPr>
              <w:rPr>
                <w:rFonts w:ascii="Arial" w:hAnsi="Arial" w:cs="Arial"/>
                <w:b/>
              </w:rPr>
            </w:pPr>
            <w:r w:rsidRPr="007A3339">
              <w:rPr>
                <w:rFonts w:ascii="Arial" w:hAnsi="Arial" w:cs="Arial"/>
                <w:b/>
              </w:rPr>
              <w:t>Signed:</w:t>
            </w:r>
          </w:p>
        </w:tc>
        <w:tc>
          <w:tcPr>
            <w:tcW w:w="7574" w:type="dxa"/>
            <w:gridSpan w:val="3"/>
          </w:tcPr>
          <w:p w14:paraId="2E2C2E94" w14:textId="259BB6A6" w:rsidR="000F38A0" w:rsidRPr="007A3339" w:rsidRDefault="004277DC" w:rsidP="00741503">
            <w:pPr>
              <w:rPr>
                <w:rFonts w:ascii="Arial" w:hAnsi="Arial" w:cs="Arial"/>
              </w:rPr>
            </w:pPr>
            <w:r>
              <w:rPr>
                <w:rFonts w:ascii="Arial" w:hAnsi="Arial" w:cs="Arial"/>
              </w:rPr>
              <w:t xml:space="preserve">Rony Temu </w:t>
            </w:r>
          </w:p>
          <w:p w14:paraId="7003A5A0" w14:textId="77777777" w:rsidR="000F38A0" w:rsidRPr="007A3339" w:rsidRDefault="000F38A0" w:rsidP="00741503">
            <w:pPr>
              <w:rPr>
                <w:rFonts w:ascii="Arial" w:hAnsi="Arial" w:cs="Arial"/>
              </w:rPr>
            </w:pPr>
          </w:p>
        </w:tc>
      </w:tr>
      <w:tr w:rsidR="000F38A0" w:rsidRPr="007A3339" w14:paraId="5F16F9B1" w14:textId="77777777" w:rsidTr="00741503">
        <w:trPr>
          <w:cantSplit/>
          <w:trHeight w:val="567"/>
        </w:trPr>
        <w:tc>
          <w:tcPr>
            <w:tcW w:w="1668" w:type="dxa"/>
            <w:shd w:val="clear" w:color="auto" w:fill="FDE9D9" w:themeFill="accent6" w:themeFillTint="33"/>
          </w:tcPr>
          <w:p w14:paraId="31607DB6" w14:textId="77777777" w:rsidR="000F38A0" w:rsidRPr="007A3339" w:rsidRDefault="000F38A0" w:rsidP="00741503">
            <w:pPr>
              <w:rPr>
                <w:rFonts w:ascii="Arial" w:hAnsi="Arial" w:cs="Arial"/>
                <w:b/>
              </w:rPr>
            </w:pPr>
            <w:r w:rsidRPr="007A3339">
              <w:rPr>
                <w:rFonts w:ascii="Arial" w:hAnsi="Arial" w:cs="Arial"/>
                <w:b/>
              </w:rPr>
              <w:t>Print Name:</w:t>
            </w:r>
          </w:p>
          <w:p w14:paraId="5DC3867B" w14:textId="77777777" w:rsidR="000F38A0" w:rsidRPr="007A3339" w:rsidRDefault="000F38A0" w:rsidP="00741503">
            <w:pPr>
              <w:rPr>
                <w:rFonts w:ascii="Arial" w:hAnsi="Arial" w:cs="Arial"/>
                <w:b/>
              </w:rPr>
            </w:pPr>
          </w:p>
        </w:tc>
        <w:tc>
          <w:tcPr>
            <w:tcW w:w="7574" w:type="dxa"/>
            <w:gridSpan w:val="3"/>
          </w:tcPr>
          <w:p w14:paraId="310B14F2" w14:textId="77777777" w:rsidR="000F38A0" w:rsidRDefault="000F38A0" w:rsidP="00741503">
            <w:pPr>
              <w:rPr>
                <w:rFonts w:ascii="Arial" w:hAnsi="Arial" w:cs="Arial"/>
              </w:rPr>
            </w:pPr>
          </w:p>
          <w:p w14:paraId="112F4FD9" w14:textId="239BEAAC" w:rsidR="000F38A0" w:rsidRPr="007A3339" w:rsidRDefault="004277DC" w:rsidP="00741503">
            <w:pPr>
              <w:rPr>
                <w:rFonts w:ascii="Arial" w:hAnsi="Arial" w:cs="Arial"/>
              </w:rPr>
            </w:pPr>
            <w:r>
              <w:rPr>
                <w:rFonts w:ascii="Arial" w:hAnsi="Arial" w:cs="Arial"/>
              </w:rPr>
              <w:t xml:space="preserve">Rony Temu </w:t>
            </w:r>
          </w:p>
        </w:tc>
      </w:tr>
      <w:tr w:rsidR="000F38A0" w:rsidRPr="007A3339" w14:paraId="17DB50C5" w14:textId="77777777" w:rsidTr="00741503">
        <w:trPr>
          <w:cantSplit/>
          <w:trHeight w:val="567"/>
        </w:trPr>
        <w:tc>
          <w:tcPr>
            <w:tcW w:w="1668" w:type="dxa"/>
            <w:shd w:val="clear" w:color="auto" w:fill="FDE9D9" w:themeFill="accent6" w:themeFillTint="33"/>
          </w:tcPr>
          <w:p w14:paraId="0F75EE8B" w14:textId="77777777" w:rsidR="000F38A0" w:rsidRPr="007A3339" w:rsidRDefault="000F38A0" w:rsidP="00741503">
            <w:pPr>
              <w:rPr>
                <w:rFonts w:ascii="Arial" w:hAnsi="Arial" w:cs="Arial"/>
                <w:b/>
              </w:rPr>
            </w:pPr>
            <w:r w:rsidRPr="007A3339">
              <w:rPr>
                <w:rFonts w:ascii="Arial" w:hAnsi="Arial" w:cs="Arial"/>
                <w:b/>
              </w:rPr>
              <w:t>Position:</w:t>
            </w:r>
          </w:p>
          <w:p w14:paraId="3A4D0BE9" w14:textId="77777777" w:rsidR="000F38A0" w:rsidRPr="007A3339" w:rsidRDefault="000F38A0" w:rsidP="00741503">
            <w:pPr>
              <w:rPr>
                <w:rFonts w:ascii="Arial" w:hAnsi="Arial" w:cs="Arial"/>
                <w:b/>
              </w:rPr>
            </w:pPr>
          </w:p>
        </w:tc>
        <w:tc>
          <w:tcPr>
            <w:tcW w:w="3402" w:type="dxa"/>
          </w:tcPr>
          <w:p w14:paraId="38CEB313" w14:textId="20C12A29" w:rsidR="000F38A0" w:rsidRPr="007A3339" w:rsidRDefault="000D29F1" w:rsidP="00741503">
            <w:pPr>
              <w:rPr>
                <w:rFonts w:ascii="Arial" w:hAnsi="Arial" w:cs="Arial"/>
              </w:rPr>
            </w:pPr>
            <w:r>
              <w:rPr>
                <w:rFonts w:ascii="Arial" w:hAnsi="Arial" w:cs="Arial"/>
              </w:rPr>
              <w:t xml:space="preserve">Coach/ mentor </w:t>
            </w:r>
          </w:p>
        </w:tc>
        <w:tc>
          <w:tcPr>
            <w:tcW w:w="1647" w:type="dxa"/>
            <w:shd w:val="clear" w:color="auto" w:fill="FDE9D9" w:themeFill="accent6" w:themeFillTint="33"/>
          </w:tcPr>
          <w:p w14:paraId="6CB8BA0A" w14:textId="20CC0110" w:rsidR="000F38A0" w:rsidRPr="007A3339" w:rsidRDefault="000F38A0" w:rsidP="00741503">
            <w:pPr>
              <w:rPr>
                <w:rFonts w:ascii="Arial" w:hAnsi="Arial" w:cs="Arial"/>
              </w:rPr>
            </w:pPr>
            <w:r w:rsidRPr="007A3339">
              <w:rPr>
                <w:rFonts w:ascii="Arial" w:hAnsi="Arial" w:cs="Arial"/>
                <w:b/>
              </w:rPr>
              <w:t>Date:</w:t>
            </w:r>
            <w:r w:rsidR="00366181">
              <w:rPr>
                <w:rFonts w:ascii="Arial" w:hAnsi="Arial" w:cs="Arial"/>
                <w:b/>
              </w:rPr>
              <w:t>18.07.20</w:t>
            </w:r>
          </w:p>
        </w:tc>
        <w:tc>
          <w:tcPr>
            <w:tcW w:w="2525" w:type="dxa"/>
          </w:tcPr>
          <w:p w14:paraId="05C5FF2F" w14:textId="77777777" w:rsidR="000F38A0" w:rsidRPr="007A3339" w:rsidRDefault="000F38A0" w:rsidP="00741503">
            <w:pPr>
              <w:rPr>
                <w:rFonts w:ascii="Arial" w:hAnsi="Arial" w:cs="Arial"/>
              </w:rPr>
            </w:pPr>
          </w:p>
        </w:tc>
      </w:tr>
    </w:tbl>
    <w:p w14:paraId="53B64CDD" w14:textId="77777777" w:rsidR="000F38A0" w:rsidRDefault="000F38A0">
      <w:pPr>
        <w:spacing w:after="200" w:line="276" w:lineRule="auto"/>
        <w:rPr>
          <w:rFonts w:ascii="Arial" w:hAnsi="Arial" w:cs="Arial"/>
          <w:b/>
          <w:sz w:val="22"/>
          <w:szCs w:val="22"/>
        </w:rPr>
      </w:pPr>
    </w:p>
    <w:p w14:paraId="13AF9613" w14:textId="77777777" w:rsidR="000F38A0" w:rsidRDefault="000F38A0">
      <w:pPr>
        <w:spacing w:after="200" w:line="276" w:lineRule="auto"/>
        <w:rPr>
          <w:rFonts w:ascii="Arial" w:hAnsi="Arial" w:cs="Arial"/>
          <w:b/>
          <w:sz w:val="22"/>
          <w:szCs w:val="22"/>
        </w:rPr>
      </w:pPr>
    </w:p>
    <w:p w14:paraId="521D1DEF" w14:textId="77777777" w:rsidR="000F38A0" w:rsidRPr="000F38A0" w:rsidRDefault="000F38A0" w:rsidP="000F38A0">
      <w:pPr>
        <w:spacing w:after="200" w:line="276" w:lineRule="auto"/>
        <w:jc w:val="center"/>
        <w:rPr>
          <w:rFonts w:ascii="Arial" w:hAnsi="Arial" w:cs="Arial"/>
          <w:b/>
          <w:sz w:val="22"/>
          <w:szCs w:val="22"/>
        </w:rPr>
      </w:pPr>
      <w:r w:rsidRPr="000F38A0">
        <w:rPr>
          <w:rFonts w:ascii="Arial" w:hAnsi="Arial" w:cs="Arial"/>
          <w:b/>
          <w:sz w:val="22"/>
          <w:szCs w:val="22"/>
        </w:rPr>
        <w:t xml:space="preserve">NOTE – If this is not completed please ask your supervisor on </w:t>
      </w:r>
      <w:r>
        <w:rPr>
          <w:rFonts w:ascii="Arial" w:hAnsi="Arial" w:cs="Arial"/>
          <w:b/>
          <w:sz w:val="22"/>
          <w:szCs w:val="22"/>
        </w:rPr>
        <w:t>the placement to complete ASAP. H</w:t>
      </w:r>
      <w:r w:rsidRPr="000F38A0">
        <w:rPr>
          <w:rFonts w:ascii="Arial" w:hAnsi="Arial" w:cs="Arial"/>
          <w:b/>
          <w:sz w:val="22"/>
          <w:szCs w:val="22"/>
        </w:rPr>
        <w:t>owever, please inform the placement coordinator at the earliest possible opportunity if this procedure does not take place.</w:t>
      </w:r>
      <w:r w:rsidRPr="000F38A0">
        <w:rPr>
          <w:rFonts w:ascii="Arial" w:hAnsi="Arial" w:cs="Arial"/>
          <w:b/>
          <w:sz w:val="22"/>
          <w:szCs w:val="22"/>
        </w:rPr>
        <w:br w:type="page"/>
      </w:r>
    </w:p>
    <w:p w14:paraId="42123B28" w14:textId="77777777" w:rsidR="006E04C9" w:rsidRDefault="000F38A0">
      <w:pPr>
        <w:spacing w:after="200" w:line="276" w:lineRule="auto"/>
        <w:rPr>
          <w:rFonts w:ascii="Arial" w:hAnsi="Arial" w:cs="Arial"/>
          <w:b/>
          <w:sz w:val="22"/>
          <w:szCs w:val="22"/>
        </w:rPr>
      </w:pPr>
      <w:r>
        <w:rPr>
          <w:rFonts w:ascii="Arial" w:hAnsi="Arial" w:cs="Arial"/>
          <w:noProof/>
          <w:sz w:val="22"/>
          <w:szCs w:val="22"/>
        </w:rPr>
        <w:lastRenderedPageBreak/>
        <w:drawing>
          <wp:anchor distT="0" distB="0" distL="114300" distR="114300" simplePos="0" relativeHeight="251659264" behindDoc="1" locked="0" layoutInCell="1" allowOverlap="1" wp14:anchorId="2D0C82B7" wp14:editId="53FF8364">
            <wp:simplePos x="0" y="0"/>
            <wp:positionH relativeFrom="page">
              <wp:align>left</wp:align>
            </wp:positionH>
            <wp:positionV relativeFrom="paragraph">
              <wp:posOffset>200025</wp:posOffset>
            </wp:positionV>
            <wp:extent cx="7699375" cy="14107160"/>
            <wp:effectExtent l="0" t="0" r="0" b="889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olicy_Back.jpg"/>
                    <pic:cNvPicPr/>
                  </pic:nvPicPr>
                  <pic:blipFill>
                    <a:blip r:embed="rId26" cstate="print">
                      <a:extLst>
                        <a:ext uri="{28A0092B-C50C-407E-A947-70E740481C1C}">
                          <a14:useLocalDpi xmlns:a14="http://schemas.microsoft.com/office/drawing/2010/main" val="0"/>
                        </a:ext>
                      </a:extLst>
                    </a:blip>
                    <a:stretch>
                      <a:fillRect/>
                    </a:stretch>
                  </pic:blipFill>
                  <pic:spPr>
                    <a:xfrm>
                      <a:off x="0" y="0"/>
                      <a:ext cx="7699375" cy="14107160"/>
                    </a:xfrm>
                    <a:prstGeom prst="rect">
                      <a:avLst/>
                    </a:prstGeom>
                  </pic:spPr>
                </pic:pic>
              </a:graphicData>
            </a:graphic>
            <wp14:sizeRelH relativeFrom="page">
              <wp14:pctWidth>0</wp14:pctWidth>
            </wp14:sizeRelH>
            <wp14:sizeRelV relativeFrom="page">
              <wp14:pctHeight>0</wp14:pctHeight>
            </wp14:sizeRelV>
          </wp:anchor>
        </w:drawing>
      </w:r>
    </w:p>
    <w:p w14:paraId="5074457F" w14:textId="77777777" w:rsidR="006E04C9" w:rsidRDefault="006E04C9">
      <w:pPr>
        <w:spacing w:after="200" w:line="276" w:lineRule="auto"/>
        <w:rPr>
          <w:rFonts w:ascii="Arial" w:hAnsi="Arial" w:cs="Arial"/>
          <w:b/>
          <w:sz w:val="22"/>
          <w:szCs w:val="22"/>
        </w:rPr>
      </w:pPr>
    </w:p>
    <w:p w14:paraId="179AFC6B" w14:textId="77777777" w:rsidR="006E04C9" w:rsidRDefault="006E04C9" w:rsidP="006E04C9">
      <w:pPr>
        <w:jc w:val="both"/>
        <w:rPr>
          <w:rFonts w:ascii="Arial" w:hAnsi="Arial" w:cs="Arial"/>
          <w:sz w:val="22"/>
          <w:szCs w:val="22"/>
        </w:rPr>
      </w:pPr>
    </w:p>
    <w:p w14:paraId="2FD26233" w14:textId="77777777" w:rsidR="006E04C9" w:rsidRDefault="006E04C9" w:rsidP="006E04C9">
      <w:pPr>
        <w:jc w:val="both"/>
        <w:rPr>
          <w:rFonts w:ascii="Arial" w:hAnsi="Arial" w:cs="Arial"/>
          <w:sz w:val="22"/>
          <w:szCs w:val="22"/>
        </w:rPr>
      </w:pPr>
    </w:p>
    <w:p w14:paraId="350E0363" w14:textId="77777777" w:rsidR="005C37F0" w:rsidRDefault="005C37F0">
      <w:pPr>
        <w:spacing w:after="200" w:line="276" w:lineRule="auto"/>
        <w:rPr>
          <w:rFonts w:ascii="Arial" w:hAnsi="Arial" w:cs="Arial"/>
          <w:b/>
          <w:sz w:val="22"/>
          <w:szCs w:val="22"/>
        </w:rPr>
      </w:pPr>
    </w:p>
    <w:p w14:paraId="75A4C407" w14:textId="77777777" w:rsidR="005C37F0" w:rsidRDefault="005C37F0">
      <w:pPr>
        <w:spacing w:after="200" w:line="276" w:lineRule="auto"/>
        <w:rPr>
          <w:rFonts w:ascii="Arial" w:hAnsi="Arial" w:cs="Arial"/>
          <w:b/>
          <w:sz w:val="22"/>
          <w:szCs w:val="22"/>
        </w:rPr>
      </w:pPr>
    </w:p>
    <w:p w14:paraId="4D01434B" w14:textId="77777777" w:rsidR="00BB2EFC" w:rsidRDefault="00BB2EFC">
      <w:pPr>
        <w:spacing w:after="200" w:line="276" w:lineRule="auto"/>
        <w:rPr>
          <w:rFonts w:ascii="Arial" w:hAnsi="Arial" w:cs="Arial"/>
          <w:b/>
          <w:sz w:val="22"/>
          <w:szCs w:val="22"/>
        </w:rPr>
      </w:pPr>
    </w:p>
    <w:p w14:paraId="447F6CBD" w14:textId="77777777" w:rsidR="00BB2EFC" w:rsidRDefault="00BB2EFC">
      <w:pPr>
        <w:spacing w:after="200" w:line="276" w:lineRule="auto"/>
        <w:rPr>
          <w:rFonts w:ascii="Arial" w:hAnsi="Arial" w:cs="Arial"/>
          <w:b/>
          <w:sz w:val="22"/>
          <w:szCs w:val="22"/>
        </w:rPr>
      </w:pPr>
    </w:p>
    <w:p w14:paraId="677B55FD" w14:textId="77777777" w:rsidR="00BB2EFC" w:rsidRDefault="00BB2EFC">
      <w:pPr>
        <w:spacing w:after="200" w:line="276" w:lineRule="auto"/>
        <w:rPr>
          <w:rFonts w:ascii="Arial" w:hAnsi="Arial" w:cs="Arial"/>
          <w:b/>
          <w:sz w:val="22"/>
          <w:szCs w:val="22"/>
        </w:rPr>
      </w:pPr>
    </w:p>
    <w:p w14:paraId="019EC81F" w14:textId="77777777" w:rsidR="00BB2EFC" w:rsidRDefault="00BB2EFC">
      <w:pPr>
        <w:spacing w:after="200" w:line="276" w:lineRule="auto"/>
        <w:rPr>
          <w:rFonts w:ascii="Arial" w:hAnsi="Arial" w:cs="Arial"/>
          <w:b/>
          <w:sz w:val="22"/>
          <w:szCs w:val="22"/>
        </w:rPr>
      </w:pPr>
    </w:p>
    <w:p w14:paraId="436FEE61" w14:textId="77777777" w:rsidR="00BB2EFC" w:rsidRDefault="00BB2EFC">
      <w:pPr>
        <w:spacing w:after="200" w:line="276" w:lineRule="auto"/>
        <w:rPr>
          <w:rFonts w:ascii="Arial" w:hAnsi="Arial" w:cs="Arial"/>
          <w:b/>
          <w:sz w:val="22"/>
          <w:szCs w:val="22"/>
        </w:rPr>
      </w:pPr>
    </w:p>
    <w:p w14:paraId="3818E405" w14:textId="77777777" w:rsidR="00290BD5" w:rsidRDefault="00290BD5">
      <w:pPr>
        <w:spacing w:after="200" w:line="276" w:lineRule="auto"/>
        <w:rPr>
          <w:rFonts w:ascii="Arial" w:hAnsi="Arial" w:cs="Arial"/>
          <w:b/>
          <w:sz w:val="22"/>
          <w:szCs w:val="22"/>
        </w:rPr>
      </w:pPr>
    </w:p>
    <w:p w14:paraId="2DF05E85" w14:textId="77777777" w:rsidR="0023752D" w:rsidRDefault="0023752D">
      <w:pPr>
        <w:spacing w:after="200" w:line="276" w:lineRule="auto"/>
        <w:rPr>
          <w:rFonts w:ascii="Arial" w:hAnsi="Arial" w:cs="Arial"/>
          <w:b/>
          <w:sz w:val="22"/>
          <w:szCs w:val="22"/>
        </w:rPr>
      </w:pPr>
    </w:p>
    <w:p w14:paraId="7966F1D3" w14:textId="77777777" w:rsidR="0023752D" w:rsidRDefault="0023752D">
      <w:pPr>
        <w:spacing w:after="200" w:line="276" w:lineRule="auto"/>
        <w:rPr>
          <w:rFonts w:ascii="Arial" w:hAnsi="Arial" w:cs="Arial"/>
          <w:b/>
          <w:sz w:val="22"/>
          <w:szCs w:val="22"/>
        </w:rPr>
      </w:pPr>
    </w:p>
    <w:p w14:paraId="7D581FDD" w14:textId="77777777" w:rsidR="00290BD5" w:rsidRDefault="00290BD5" w:rsidP="00290BD5">
      <w:pPr>
        <w:jc w:val="both"/>
        <w:rPr>
          <w:rFonts w:ascii="Arial" w:hAnsi="Arial" w:cs="Arial"/>
          <w:b/>
          <w:sz w:val="22"/>
          <w:szCs w:val="22"/>
        </w:rPr>
      </w:pPr>
    </w:p>
    <w:p w14:paraId="38CB5700" w14:textId="77777777" w:rsidR="00290BD5" w:rsidRDefault="00290BD5" w:rsidP="00290BD5">
      <w:pPr>
        <w:jc w:val="both"/>
        <w:rPr>
          <w:rFonts w:ascii="Arial" w:hAnsi="Arial" w:cs="Arial"/>
          <w:b/>
          <w:sz w:val="22"/>
          <w:szCs w:val="22"/>
        </w:rPr>
      </w:pPr>
    </w:p>
    <w:p w14:paraId="6BD55C43" w14:textId="77777777" w:rsidR="00AB6B41" w:rsidRDefault="00AB6B41" w:rsidP="00290BD5">
      <w:pPr>
        <w:jc w:val="both"/>
        <w:rPr>
          <w:rFonts w:ascii="Arial" w:hAnsi="Arial" w:cs="Arial"/>
          <w:b/>
          <w:sz w:val="22"/>
          <w:szCs w:val="22"/>
        </w:rPr>
      </w:pPr>
    </w:p>
    <w:p w14:paraId="73415832" w14:textId="77777777" w:rsidR="00AB6B41" w:rsidRDefault="00AB6B41" w:rsidP="00290BD5">
      <w:pPr>
        <w:jc w:val="both"/>
        <w:rPr>
          <w:rFonts w:ascii="Arial" w:hAnsi="Arial" w:cs="Arial"/>
          <w:b/>
          <w:sz w:val="22"/>
          <w:szCs w:val="22"/>
        </w:rPr>
      </w:pPr>
    </w:p>
    <w:p w14:paraId="2CE158B2" w14:textId="77777777" w:rsidR="00AB6B41" w:rsidRDefault="00AB6B41" w:rsidP="00290BD5">
      <w:pPr>
        <w:jc w:val="both"/>
        <w:rPr>
          <w:rFonts w:ascii="Arial" w:hAnsi="Arial" w:cs="Arial"/>
          <w:b/>
          <w:sz w:val="22"/>
          <w:szCs w:val="22"/>
        </w:rPr>
      </w:pPr>
    </w:p>
    <w:p w14:paraId="5C14791B" w14:textId="77777777" w:rsidR="00AB6B41" w:rsidRDefault="00AB6B41" w:rsidP="00290BD5">
      <w:pPr>
        <w:jc w:val="both"/>
        <w:rPr>
          <w:rFonts w:ascii="Arial" w:hAnsi="Arial" w:cs="Arial"/>
          <w:b/>
          <w:sz w:val="22"/>
          <w:szCs w:val="22"/>
        </w:rPr>
      </w:pPr>
    </w:p>
    <w:p w14:paraId="1876F5D9" w14:textId="77777777" w:rsidR="00AB6B41" w:rsidRDefault="00AB6B41" w:rsidP="00290BD5">
      <w:pPr>
        <w:jc w:val="both"/>
        <w:rPr>
          <w:rFonts w:ascii="Arial" w:hAnsi="Arial" w:cs="Arial"/>
          <w:b/>
          <w:sz w:val="22"/>
          <w:szCs w:val="22"/>
        </w:rPr>
      </w:pPr>
    </w:p>
    <w:p w14:paraId="26C25508" w14:textId="77777777" w:rsidR="00AB6B41" w:rsidRDefault="00AB6B41" w:rsidP="00290BD5">
      <w:pPr>
        <w:jc w:val="both"/>
        <w:rPr>
          <w:rFonts w:ascii="Arial" w:hAnsi="Arial" w:cs="Arial"/>
          <w:b/>
          <w:sz w:val="22"/>
          <w:szCs w:val="22"/>
        </w:rPr>
      </w:pPr>
    </w:p>
    <w:p w14:paraId="0844ED86" w14:textId="77777777" w:rsidR="00AB6B41" w:rsidRDefault="00AB6B41" w:rsidP="00290BD5">
      <w:pPr>
        <w:jc w:val="both"/>
        <w:rPr>
          <w:rFonts w:ascii="Arial" w:hAnsi="Arial" w:cs="Arial"/>
          <w:b/>
          <w:sz w:val="22"/>
          <w:szCs w:val="22"/>
        </w:rPr>
      </w:pPr>
    </w:p>
    <w:p w14:paraId="5758EA72" w14:textId="77777777" w:rsidR="00AB6B41" w:rsidRDefault="00AB6B41" w:rsidP="00290BD5">
      <w:pPr>
        <w:jc w:val="both"/>
        <w:rPr>
          <w:rFonts w:ascii="Arial" w:hAnsi="Arial" w:cs="Arial"/>
          <w:b/>
          <w:sz w:val="22"/>
          <w:szCs w:val="22"/>
        </w:rPr>
      </w:pPr>
    </w:p>
    <w:p w14:paraId="0926FD2C" w14:textId="77777777" w:rsidR="00AB6B41" w:rsidRDefault="00AB6B41" w:rsidP="00290BD5">
      <w:pPr>
        <w:jc w:val="both"/>
        <w:rPr>
          <w:rFonts w:ascii="Arial" w:hAnsi="Arial" w:cs="Arial"/>
          <w:b/>
          <w:sz w:val="22"/>
          <w:szCs w:val="22"/>
        </w:rPr>
      </w:pPr>
    </w:p>
    <w:p w14:paraId="37CB27B9" w14:textId="77777777" w:rsidR="00AB6B41" w:rsidRDefault="00AB6B41" w:rsidP="00290BD5">
      <w:pPr>
        <w:jc w:val="both"/>
        <w:rPr>
          <w:rFonts w:ascii="Arial" w:hAnsi="Arial" w:cs="Arial"/>
          <w:b/>
          <w:sz w:val="22"/>
          <w:szCs w:val="22"/>
        </w:rPr>
      </w:pPr>
    </w:p>
    <w:p w14:paraId="07BFBA87" w14:textId="77777777" w:rsidR="00AB6B41" w:rsidRDefault="00704306" w:rsidP="00290BD5">
      <w:pPr>
        <w:jc w:val="both"/>
        <w:rPr>
          <w:rFonts w:ascii="Arial" w:hAnsi="Arial" w:cs="Arial"/>
          <w:b/>
          <w:sz w:val="22"/>
          <w:szCs w:val="22"/>
        </w:rPr>
      </w:pPr>
      <w:r w:rsidRPr="00AB6B41">
        <w:rPr>
          <w:rFonts w:ascii="Arial" w:hAnsi="Arial" w:cs="Arial"/>
          <w:noProof/>
          <w:sz w:val="22"/>
          <w:szCs w:val="22"/>
        </w:rPr>
        <mc:AlternateContent>
          <mc:Choice Requires="wps">
            <w:drawing>
              <wp:anchor distT="45720" distB="45720" distL="114300" distR="114300" simplePos="0" relativeHeight="251671040" behindDoc="0" locked="0" layoutInCell="1" allowOverlap="1" wp14:anchorId="0C607629" wp14:editId="6BA1CCC6">
                <wp:simplePos x="0" y="0"/>
                <wp:positionH relativeFrom="margin">
                  <wp:posOffset>550711</wp:posOffset>
                </wp:positionH>
                <wp:positionV relativeFrom="paragraph">
                  <wp:posOffset>11154</wp:posOffset>
                </wp:positionV>
                <wp:extent cx="4686300" cy="1200150"/>
                <wp:effectExtent l="0" t="0" r="19050" b="19050"/>
                <wp:wrapSquare wrapText="bothSides"/>
                <wp:docPr id="6"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686300" cy="1200150"/>
                        </a:xfrm>
                        <a:prstGeom prst="rect">
                          <a:avLst/>
                        </a:prstGeom>
                        <a:solidFill>
                          <a:srgbClr val="FFFFFF"/>
                        </a:solidFill>
                        <a:ln w="9525">
                          <a:solidFill>
                            <a:srgbClr val="000000"/>
                          </a:solidFill>
                          <a:miter lim="800000"/>
                          <a:headEnd/>
                          <a:tailEnd/>
                        </a:ln>
                      </wps:spPr>
                      <wps:txbx>
                        <w:txbxContent>
                          <w:p w14:paraId="0E8EF887" w14:textId="77777777" w:rsidR="00741503" w:rsidRDefault="00741503" w:rsidP="005C37F0">
                            <w:pPr>
                              <w:jc w:val="center"/>
                              <w:rPr>
                                <w:sz w:val="72"/>
                              </w:rPr>
                            </w:pPr>
                            <w:r>
                              <w:rPr>
                                <w:sz w:val="72"/>
                              </w:rPr>
                              <w:t>UWTSD SPORT</w:t>
                            </w:r>
                          </w:p>
                          <w:p w14:paraId="1DE0F909" w14:textId="77777777" w:rsidR="00741503" w:rsidRPr="00AB6B41" w:rsidRDefault="00741503" w:rsidP="005C37F0">
                            <w:pPr>
                              <w:jc w:val="center"/>
                              <w:rPr>
                                <w:sz w:val="72"/>
                              </w:rPr>
                            </w:pPr>
                            <w:r>
                              <w:rPr>
                                <w:sz w:val="72"/>
                              </w:rPr>
                              <w:t>Placement</w:t>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C607629" id="_x0000_s1027" type="#_x0000_t202" style="position:absolute;left:0;text-align:left;margin-left:43.35pt;margin-top:.9pt;width:369pt;height:94.5pt;z-index:251671040;visibility:visible;mso-wrap-style:square;mso-width-percent:0;mso-height-percent:0;mso-wrap-distance-left:9pt;mso-wrap-distance-top:3.6pt;mso-wrap-distance-right:9pt;mso-wrap-distance-bottom:3.6pt;mso-position-horizontal:absolute;mso-position-horizontal-relative:margin;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kR15TJQIAAEwEAAAOAAAAZHJzL2Uyb0RvYy54bWysVNtu2zAMfR+wfxD0vtjOkiw14hRdugwD&#13;&#10;ugvQ7gNkWY6FSaImKbGzry8lp2nQbS/D/CCIInVEnkN6dT1oRQ7CeQmmosUkp0QYDo00u4p+f9i+&#13;&#10;WVLiAzMNU2BERY/C0+v161er3pZiCh2oRjiCIMaXva1oF4Its8zzTmjmJ2CFQWcLTrOApttljWM9&#13;&#10;omuVTfN8kfXgGuuAC+/x9HZ00nXCb1vBw9e29SIQVVHMLaTVpbWOa7ZesXLnmO0kP6XB/iELzaTB&#13;&#10;R89QtywwsnfyNygtuQMPbZhw0Bm0reQi1YDVFPmLau47ZkWqBcnx9kyT/3+w/MvhmyOyqeiCEsM0&#13;&#10;SvQghkDew0CmkZ3e+hKD7i2GhQGPUeVUqbd3wH94YmDTMbMTN85B3wnWYHZFvJldXB1xfASp+8/Q&#13;&#10;4DNsHyABDa3TkTokgyA6qnQ8KxNT4Xg4WywXb3N0cfQVKHwxT9plrHy6bp0PHwVoEjcVdSh9gmeH&#13;&#10;Ox9iOqx8ComveVCy2UqlkuF29UY5cmDYJtv0pQpehClD+opezafzkYG/QuTp+xOElgH7XUld0eU5&#13;&#10;iJWRtw+mSd0YmFTjHlNW5kRk5G5kMQz1kBRLLEeSa2iOyKyDsb1xHHHTgftFSY+tXVH/c8+coER9&#13;&#10;MqjOVTGbxVlIxmz+boqGu/TUlx5mOEJVNFAybjchzU/kzcANqtjKxO9zJqeUsWUT7afxijNxaaeo&#13;&#10;55/A+hEAAP//AwBQSwMEFAAGAAgAAAAhAB/TDYrfAAAADQEAAA8AAABkcnMvZG93bnJldi54bWxM&#13;&#10;T01PwzAMvSPxHyIjcUEsZUxd1zWdEAgENxgIrlnjtRWJU5KsK/8ec4KLpednv49qMzkrRgyx96Tg&#13;&#10;apaBQGq86alV8PZ6f1mAiEmT0dYTKvjGCJv69KTSpfFHesFxm1rBIhRLraBLaSiljE2HTseZH5CY&#13;&#10;2/vgdGIYWmmCPrK4s3KeZbl0uid26PSAtx02n9uDU1AsHseP+HT9/N7ke7tKF8vx4SsodX423a15&#13;&#10;3KxBJJzS3wf8duD8UHOwnT+QicKyUL7kS95zC6aL+YLxjvEqK0DWlfzfov4BAAD//wMAUEsBAi0A&#13;&#10;FAAGAAgAAAAhALaDOJL+AAAA4QEAABMAAAAAAAAAAAAAAAAAAAAAAFtDb250ZW50X1R5cGVzXS54&#13;&#10;bWxQSwECLQAUAAYACAAAACEAOP0h/9YAAACUAQAACwAAAAAAAAAAAAAAAAAvAQAAX3JlbHMvLnJl&#13;&#10;bHNQSwECLQAUAAYACAAAACEAJEdeUyUCAABMBAAADgAAAAAAAAAAAAAAAAAuAgAAZHJzL2Uyb0Rv&#13;&#10;Yy54bWxQSwECLQAUAAYACAAAACEAH9MNit8AAAANAQAADwAAAAAAAAAAAAAAAAB/BAAAZHJzL2Rv&#13;&#10;d25yZXYueG1sUEsFBgAAAAAEAAQA8wAAAIsFAAAAAA==&#13;&#10;">
                <v:textbox>
                  <w:txbxContent>
                    <w:p w14:paraId="0E8EF887" w14:textId="77777777" w:rsidR="00741503" w:rsidRDefault="00741503" w:rsidP="005C37F0">
                      <w:pPr>
                        <w:jc w:val="center"/>
                        <w:rPr>
                          <w:sz w:val="72"/>
                        </w:rPr>
                      </w:pPr>
                      <w:r>
                        <w:rPr>
                          <w:sz w:val="72"/>
                        </w:rPr>
                        <w:t>UWTSD SPORT</w:t>
                      </w:r>
                    </w:p>
                    <w:p w14:paraId="1DE0F909" w14:textId="77777777" w:rsidR="00741503" w:rsidRPr="00AB6B41" w:rsidRDefault="00741503" w:rsidP="005C37F0">
                      <w:pPr>
                        <w:jc w:val="center"/>
                        <w:rPr>
                          <w:sz w:val="72"/>
                        </w:rPr>
                      </w:pPr>
                      <w:r>
                        <w:rPr>
                          <w:sz w:val="72"/>
                        </w:rPr>
                        <w:t>Placement</w:t>
                      </w:r>
                    </w:p>
                  </w:txbxContent>
                </v:textbox>
                <w10:wrap type="square" anchorx="margin"/>
              </v:shape>
            </w:pict>
          </mc:Fallback>
        </mc:AlternateContent>
      </w:r>
    </w:p>
    <w:p w14:paraId="61638A1C" w14:textId="77777777" w:rsidR="00AB6B41" w:rsidRDefault="00AB6B41" w:rsidP="00290BD5">
      <w:pPr>
        <w:jc w:val="both"/>
        <w:rPr>
          <w:rFonts w:ascii="Arial" w:hAnsi="Arial" w:cs="Arial"/>
          <w:b/>
          <w:sz w:val="22"/>
          <w:szCs w:val="22"/>
        </w:rPr>
      </w:pPr>
    </w:p>
    <w:p w14:paraId="42B62F6F" w14:textId="77777777" w:rsidR="00AB6B41" w:rsidRDefault="00AB6B41" w:rsidP="00290BD5">
      <w:pPr>
        <w:jc w:val="both"/>
        <w:rPr>
          <w:rFonts w:ascii="Arial" w:hAnsi="Arial" w:cs="Arial"/>
          <w:b/>
          <w:sz w:val="22"/>
          <w:szCs w:val="22"/>
        </w:rPr>
      </w:pPr>
    </w:p>
    <w:p w14:paraId="6246984D" w14:textId="77777777" w:rsidR="00AB6B41" w:rsidRDefault="00AB6B41" w:rsidP="00290BD5">
      <w:pPr>
        <w:jc w:val="both"/>
        <w:rPr>
          <w:rFonts w:ascii="Arial" w:hAnsi="Arial" w:cs="Arial"/>
          <w:b/>
          <w:sz w:val="22"/>
          <w:szCs w:val="22"/>
        </w:rPr>
      </w:pPr>
    </w:p>
    <w:p w14:paraId="494DC027" w14:textId="77777777" w:rsidR="00AB6B41" w:rsidRDefault="00AB6B41" w:rsidP="00290BD5">
      <w:pPr>
        <w:jc w:val="both"/>
        <w:rPr>
          <w:rFonts w:ascii="Arial" w:hAnsi="Arial" w:cs="Arial"/>
          <w:b/>
          <w:sz w:val="22"/>
          <w:szCs w:val="22"/>
        </w:rPr>
      </w:pPr>
    </w:p>
    <w:p w14:paraId="46D16D83" w14:textId="77777777" w:rsidR="00AB6B41" w:rsidRDefault="00AB6B41" w:rsidP="00290BD5">
      <w:pPr>
        <w:jc w:val="both"/>
        <w:rPr>
          <w:rFonts w:ascii="Arial" w:hAnsi="Arial" w:cs="Arial"/>
          <w:b/>
          <w:sz w:val="22"/>
          <w:szCs w:val="22"/>
        </w:rPr>
      </w:pPr>
    </w:p>
    <w:p w14:paraId="6B631028" w14:textId="77777777" w:rsidR="00AB6B41" w:rsidRDefault="00AB6B41" w:rsidP="00290BD5">
      <w:pPr>
        <w:jc w:val="both"/>
        <w:rPr>
          <w:rFonts w:ascii="Arial" w:hAnsi="Arial" w:cs="Arial"/>
          <w:b/>
          <w:sz w:val="22"/>
          <w:szCs w:val="22"/>
        </w:rPr>
      </w:pPr>
    </w:p>
    <w:p w14:paraId="526FB901" w14:textId="77777777" w:rsidR="00AB6B41" w:rsidRDefault="00AB6B41" w:rsidP="00290BD5">
      <w:pPr>
        <w:jc w:val="both"/>
        <w:rPr>
          <w:rFonts w:ascii="Arial" w:hAnsi="Arial" w:cs="Arial"/>
          <w:b/>
          <w:sz w:val="22"/>
          <w:szCs w:val="22"/>
        </w:rPr>
      </w:pPr>
    </w:p>
    <w:p w14:paraId="2319398D" w14:textId="77777777" w:rsidR="00AB6B41" w:rsidRDefault="00AB6B41" w:rsidP="00290BD5">
      <w:pPr>
        <w:jc w:val="both"/>
        <w:rPr>
          <w:rFonts w:ascii="Arial" w:hAnsi="Arial" w:cs="Arial"/>
          <w:b/>
          <w:sz w:val="22"/>
          <w:szCs w:val="22"/>
        </w:rPr>
      </w:pPr>
    </w:p>
    <w:p w14:paraId="19C19610" w14:textId="77777777" w:rsidR="00AB6B41" w:rsidRDefault="00AB6B41" w:rsidP="00290BD5">
      <w:pPr>
        <w:jc w:val="both"/>
        <w:rPr>
          <w:rFonts w:ascii="Arial" w:hAnsi="Arial" w:cs="Arial"/>
          <w:b/>
          <w:sz w:val="22"/>
          <w:szCs w:val="22"/>
        </w:rPr>
      </w:pPr>
    </w:p>
    <w:p w14:paraId="32A6B45D" w14:textId="77777777" w:rsidR="00AB6B41" w:rsidRDefault="00AB6B41" w:rsidP="00290BD5">
      <w:pPr>
        <w:jc w:val="both"/>
        <w:rPr>
          <w:rFonts w:ascii="Arial" w:hAnsi="Arial" w:cs="Arial"/>
          <w:b/>
          <w:sz w:val="22"/>
          <w:szCs w:val="22"/>
        </w:rPr>
      </w:pPr>
    </w:p>
    <w:p w14:paraId="40621160" w14:textId="77777777" w:rsidR="00AB6B41" w:rsidRDefault="00AB6B41" w:rsidP="00290BD5">
      <w:pPr>
        <w:jc w:val="both"/>
        <w:rPr>
          <w:rFonts w:ascii="Arial" w:hAnsi="Arial" w:cs="Arial"/>
          <w:b/>
          <w:sz w:val="22"/>
          <w:szCs w:val="22"/>
        </w:rPr>
      </w:pPr>
    </w:p>
    <w:p w14:paraId="0D41758E" w14:textId="77777777" w:rsidR="00590E4C" w:rsidRPr="00290BD5" w:rsidRDefault="00590E4C" w:rsidP="00290BD5">
      <w:pPr>
        <w:jc w:val="both"/>
        <w:rPr>
          <w:rFonts w:ascii="Arial" w:hAnsi="Arial" w:cs="Arial"/>
          <w:sz w:val="22"/>
          <w:szCs w:val="22"/>
        </w:rPr>
      </w:pPr>
    </w:p>
    <w:sectPr w:rsidR="00590E4C" w:rsidRPr="00290BD5" w:rsidSect="00682E7D">
      <w:headerReference w:type="first" r:id="rId27"/>
      <w:pgSz w:w="11906" w:h="16838"/>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81F63B2" w14:textId="77777777" w:rsidR="009F1363" w:rsidRDefault="009F1363" w:rsidP="00290BD5">
      <w:r>
        <w:separator/>
      </w:r>
    </w:p>
  </w:endnote>
  <w:endnote w:type="continuationSeparator" w:id="0">
    <w:p w14:paraId="4D4A0FFF" w14:textId="77777777" w:rsidR="009F1363" w:rsidRDefault="009F1363" w:rsidP="00290BD5">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Arial">
    <w:panose1 w:val="020B0604020202020204"/>
    <w:charset w:val="00"/>
    <w:family w:val="swiss"/>
    <w:pitch w:val="variable"/>
    <w:sig w:usb0="E0002AFF" w:usb1="C0007843" w:usb2="00000009" w:usb3="00000000" w:csb0="000001FF" w:csb1="00000000"/>
  </w:font>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ACFF" w:usb2="00000009" w:usb3="00000000" w:csb0="000001FF" w:csb1="00000000"/>
  </w:font>
  <w:font w:name="Verdana">
    <w:panose1 w:val="020B0604030504040204"/>
    <w:charset w:val="00"/>
    <w:family w:val="swiss"/>
    <w:pitch w:val="variable"/>
    <w:sig w:usb0="A10006FF" w:usb1="4000205B" w:usb2="00000010" w:usb3="00000000" w:csb0="0000019F" w:csb1="00000000"/>
  </w:font>
  <w:font w:name="Tahoma">
    <w:panose1 w:val="020B0604030504040204"/>
    <w:charset w:val="00"/>
    <w:family w:val="swiss"/>
    <w:pitch w:val="variable"/>
    <w:sig w:usb0="E1002EFF" w:usb1="C000605B" w:usb2="00000029" w:usb3="00000000" w:csb0="000101FF" w:csb1="00000000"/>
  </w:font>
  <w:font w:name="Viner Hand ITC">
    <w:panose1 w:val="03070502030502020203"/>
    <w:charset w:val="4D"/>
    <w:family w:val="script"/>
    <w:pitch w:val="variable"/>
    <w:sig w:usb0="00000003" w:usb1="00000000" w:usb2="00000000" w:usb3="00000000" w:csb0="00000001" w:csb1="00000000"/>
  </w:font>
  <w:font w:name="MS Gothic">
    <w:altName w:val="ＭＳ ゴシック"/>
    <w:panose1 w:val="020B0609070205080204"/>
    <w:charset w:val="80"/>
    <w:family w:val="modern"/>
    <w:pitch w:val="fixed"/>
    <w:sig w:usb0="E00002FF" w:usb1="6AC7FDFB" w:usb2="08000012" w:usb3="00000000" w:csb0="0002009F" w:csb1="00000000"/>
  </w:font>
  <w:font w:name="Cambria">
    <w:panose1 w:val="02040503050406030204"/>
    <w:charset w:val="00"/>
    <w:family w:val="roman"/>
    <w:pitch w:val="variable"/>
    <w:sig w:usb0="E00002FF" w:usb1="400004FF"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Fonts w:ascii="Arial" w:hAnsi="Arial" w:cs="Arial"/>
        <w:sz w:val="20"/>
        <w:szCs w:val="20"/>
      </w:rPr>
      <w:id w:val="-1686661216"/>
      <w:docPartObj>
        <w:docPartGallery w:val="Page Numbers (Bottom of Page)"/>
        <w:docPartUnique/>
      </w:docPartObj>
    </w:sdtPr>
    <w:sdtContent>
      <w:sdt>
        <w:sdtPr>
          <w:rPr>
            <w:rFonts w:ascii="Arial" w:hAnsi="Arial" w:cs="Arial"/>
            <w:sz w:val="20"/>
            <w:szCs w:val="20"/>
          </w:rPr>
          <w:id w:val="-1669238322"/>
          <w:docPartObj>
            <w:docPartGallery w:val="Page Numbers (Top of Page)"/>
            <w:docPartUnique/>
          </w:docPartObj>
        </w:sdtPr>
        <w:sdtContent>
          <w:p w14:paraId="23F63C50" w14:textId="77777777" w:rsidR="00741503" w:rsidRDefault="00741503" w:rsidP="00AB6B41">
            <w:pPr>
              <w:pStyle w:val="Footer"/>
              <w:rPr>
                <w:rFonts w:ascii="Arial" w:hAnsi="Arial" w:cs="Arial"/>
                <w:sz w:val="20"/>
                <w:szCs w:val="20"/>
              </w:rPr>
            </w:pPr>
          </w:p>
          <w:p w14:paraId="38748EE5" w14:textId="77777777" w:rsidR="00741503" w:rsidRPr="00590E4C" w:rsidRDefault="00741503">
            <w:pPr>
              <w:pStyle w:val="Footer"/>
              <w:jc w:val="center"/>
              <w:rPr>
                <w:rFonts w:ascii="Arial" w:hAnsi="Arial" w:cs="Arial"/>
                <w:sz w:val="20"/>
                <w:szCs w:val="20"/>
              </w:rPr>
            </w:pPr>
            <w:r w:rsidRPr="00590E4C">
              <w:rPr>
                <w:rFonts w:ascii="Arial" w:hAnsi="Arial" w:cs="Arial"/>
                <w:sz w:val="20"/>
                <w:szCs w:val="20"/>
              </w:rPr>
              <w:t xml:space="preserve">Page </w:t>
            </w:r>
            <w:r w:rsidRPr="00590E4C">
              <w:rPr>
                <w:rFonts w:ascii="Arial" w:hAnsi="Arial" w:cs="Arial"/>
                <w:b/>
                <w:bCs/>
                <w:sz w:val="20"/>
                <w:szCs w:val="20"/>
              </w:rPr>
              <w:fldChar w:fldCharType="begin"/>
            </w:r>
            <w:r w:rsidRPr="00590E4C">
              <w:rPr>
                <w:rFonts w:ascii="Arial" w:hAnsi="Arial" w:cs="Arial"/>
                <w:b/>
                <w:bCs/>
                <w:sz w:val="20"/>
                <w:szCs w:val="20"/>
              </w:rPr>
              <w:instrText xml:space="preserve"> PAGE </w:instrText>
            </w:r>
            <w:r w:rsidRPr="00590E4C">
              <w:rPr>
                <w:rFonts w:ascii="Arial" w:hAnsi="Arial" w:cs="Arial"/>
                <w:b/>
                <w:bCs/>
                <w:sz w:val="20"/>
                <w:szCs w:val="20"/>
              </w:rPr>
              <w:fldChar w:fldCharType="separate"/>
            </w:r>
            <w:r>
              <w:rPr>
                <w:rFonts w:ascii="Arial" w:hAnsi="Arial" w:cs="Arial"/>
                <w:b/>
                <w:bCs/>
                <w:noProof/>
                <w:sz w:val="20"/>
                <w:szCs w:val="20"/>
              </w:rPr>
              <w:t>16</w:t>
            </w:r>
            <w:r w:rsidRPr="00590E4C">
              <w:rPr>
                <w:rFonts w:ascii="Arial" w:hAnsi="Arial" w:cs="Arial"/>
                <w:b/>
                <w:bCs/>
                <w:sz w:val="20"/>
                <w:szCs w:val="20"/>
              </w:rPr>
              <w:fldChar w:fldCharType="end"/>
            </w:r>
            <w:r w:rsidRPr="00590E4C">
              <w:rPr>
                <w:rFonts w:ascii="Arial" w:hAnsi="Arial" w:cs="Arial"/>
                <w:sz w:val="20"/>
                <w:szCs w:val="20"/>
              </w:rPr>
              <w:t xml:space="preserve"> of </w:t>
            </w:r>
            <w:r w:rsidRPr="00590E4C">
              <w:rPr>
                <w:rFonts w:ascii="Arial" w:hAnsi="Arial" w:cs="Arial"/>
                <w:b/>
                <w:bCs/>
                <w:sz w:val="20"/>
                <w:szCs w:val="20"/>
              </w:rPr>
              <w:fldChar w:fldCharType="begin"/>
            </w:r>
            <w:r w:rsidRPr="00590E4C">
              <w:rPr>
                <w:rFonts w:ascii="Arial" w:hAnsi="Arial" w:cs="Arial"/>
                <w:b/>
                <w:bCs/>
                <w:sz w:val="20"/>
                <w:szCs w:val="20"/>
              </w:rPr>
              <w:instrText xml:space="preserve"> NUMPAGES  </w:instrText>
            </w:r>
            <w:r w:rsidRPr="00590E4C">
              <w:rPr>
                <w:rFonts w:ascii="Arial" w:hAnsi="Arial" w:cs="Arial"/>
                <w:b/>
                <w:bCs/>
                <w:sz w:val="20"/>
                <w:szCs w:val="20"/>
              </w:rPr>
              <w:fldChar w:fldCharType="separate"/>
            </w:r>
            <w:r>
              <w:rPr>
                <w:rFonts w:ascii="Arial" w:hAnsi="Arial" w:cs="Arial"/>
                <w:b/>
                <w:bCs/>
                <w:noProof/>
                <w:sz w:val="20"/>
                <w:szCs w:val="20"/>
              </w:rPr>
              <w:t>19</w:t>
            </w:r>
            <w:r w:rsidRPr="00590E4C">
              <w:rPr>
                <w:rFonts w:ascii="Arial" w:hAnsi="Arial" w:cs="Arial"/>
                <w:b/>
                <w:bCs/>
                <w:sz w:val="20"/>
                <w:szCs w:val="20"/>
              </w:rPr>
              <w:fldChar w:fldCharType="end"/>
            </w:r>
          </w:p>
        </w:sdtContent>
      </w:sdt>
    </w:sdtContent>
  </w:sdt>
  <w:p w14:paraId="6A9ACC1E" w14:textId="77777777" w:rsidR="00741503" w:rsidRDefault="0074150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745F4657" w14:textId="77777777" w:rsidR="009F1363" w:rsidRDefault="009F1363" w:rsidP="00290BD5">
      <w:r>
        <w:separator/>
      </w:r>
    </w:p>
  </w:footnote>
  <w:footnote w:type="continuationSeparator" w:id="0">
    <w:p w14:paraId="3D6814EB" w14:textId="77777777" w:rsidR="009F1363" w:rsidRDefault="009F1363" w:rsidP="00290BD5">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794836" w14:textId="77777777" w:rsidR="00741503" w:rsidRDefault="00741503">
    <w:pPr>
      <w:pStyle w:val="Header"/>
    </w:pPr>
    <w:r>
      <w:rPr>
        <w:rFonts w:ascii="Arial" w:hAnsi="Arial" w:cs="Arial"/>
        <w:noProof/>
        <w:sz w:val="22"/>
        <w:szCs w:val="22"/>
      </w:rPr>
      <w:drawing>
        <wp:anchor distT="0" distB="0" distL="114300" distR="114300" simplePos="0" relativeHeight="251659264" behindDoc="1" locked="0" layoutInCell="1" allowOverlap="1" wp14:anchorId="0B4373AF" wp14:editId="35B9C489">
          <wp:simplePos x="0" y="0"/>
          <wp:positionH relativeFrom="column">
            <wp:posOffset>-672838</wp:posOffset>
          </wp:positionH>
          <wp:positionV relativeFrom="paragraph">
            <wp:posOffset>-287534</wp:posOffset>
          </wp:positionV>
          <wp:extent cx="2491569" cy="997261"/>
          <wp:effectExtent l="0" t="0" r="4445"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7863BF9" w14:textId="77777777" w:rsidR="00741503" w:rsidRDefault="00741503">
    <w:pPr>
      <w:pStyle w:val="Header"/>
    </w:pPr>
    <w:r>
      <w:rPr>
        <w:rFonts w:ascii="Arial" w:hAnsi="Arial" w:cs="Arial"/>
        <w:noProof/>
        <w:sz w:val="22"/>
        <w:szCs w:val="22"/>
      </w:rPr>
      <w:drawing>
        <wp:anchor distT="0" distB="0" distL="114300" distR="114300" simplePos="0" relativeHeight="251661312" behindDoc="1" locked="0" layoutInCell="1" allowOverlap="1" wp14:anchorId="32B58BF2" wp14:editId="79C68406">
          <wp:simplePos x="0" y="0"/>
          <wp:positionH relativeFrom="column">
            <wp:posOffset>-895350</wp:posOffset>
          </wp:positionH>
          <wp:positionV relativeFrom="paragraph">
            <wp:posOffset>-438785</wp:posOffset>
          </wp:positionV>
          <wp:extent cx="2491569" cy="997261"/>
          <wp:effectExtent l="0" t="0" r="4445" b="0"/>
          <wp:wrapNone/>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652A0D8" w14:textId="77777777" w:rsidR="00741503" w:rsidRDefault="00741503">
    <w:pPr>
      <w:pStyle w:val="Header"/>
    </w:pPr>
    <w:r>
      <w:rPr>
        <w:rFonts w:ascii="Arial" w:hAnsi="Arial" w:cs="Arial"/>
        <w:noProof/>
        <w:sz w:val="22"/>
        <w:szCs w:val="22"/>
      </w:rPr>
      <w:drawing>
        <wp:anchor distT="0" distB="0" distL="114300" distR="114300" simplePos="0" relativeHeight="251663360" behindDoc="1" locked="0" layoutInCell="1" allowOverlap="1" wp14:anchorId="4FC3D476" wp14:editId="26BA9D7E">
          <wp:simplePos x="0" y="0"/>
          <wp:positionH relativeFrom="page">
            <wp:align>left</wp:align>
          </wp:positionH>
          <wp:positionV relativeFrom="paragraph">
            <wp:posOffset>-448310</wp:posOffset>
          </wp:positionV>
          <wp:extent cx="2491569" cy="997261"/>
          <wp:effectExtent l="0" t="0" r="4445"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TSD_corp_logo2013.jpg"/>
                  <pic:cNvPicPr/>
                </pic:nvPicPr>
                <pic:blipFill>
                  <a:blip r:embed="rId1" cstate="print">
                    <a:extLst>
                      <a:ext uri="{28A0092B-C50C-407E-A947-70E740481C1C}">
                        <a14:useLocalDpi xmlns:a14="http://schemas.microsoft.com/office/drawing/2010/main" val="0"/>
                      </a:ext>
                    </a:extLst>
                  </a:blip>
                  <a:stretch>
                    <a:fillRect/>
                  </a:stretch>
                </pic:blipFill>
                <pic:spPr>
                  <a:xfrm>
                    <a:off x="0" y="0"/>
                    <a:ext cx="2491569" cy="997261"/>
                  </a:xfrm>
                  <a:prstGeom prst="rect">
                    <a:avLst/>
                  </a:prstGeom>
                </pic:spPr>
              </pic:pic>
            </a:graphicData>
          </a:graphic>
          <wp14:sizeRelH relativeFrom="page">
            <wp14:pctWidth>0</wp14:pctWidth>
          </wp14:sizeRelH>
          <wp14:sizeRelV relativeFrom="page">
            <wp14:pctHeight>0</wp14:pctHeight>
          </wp14:sizeRelV>
        </wp:anchor>
      </w:drawing>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2B92989"/>
    <w:multiLevelType w:val="multilevel"/>
    <w:tmpl w:val="60FC192A"/>
    <w:lvl w:ilvl="0">
      <w:start w:val="1"/>
      <w:numFmt w:val="decimal"/>
      <w:lvlText w:val="%1."/>
      <w:lvlJc w:val="left"/>
      <w:pPr>
        <w:tabs>
          <w:tab w:val="num" w:pos="360"/>
        </w:tabs>
        <w:ind w:left="360" w:hanging="360"/>
      </w:pPr>
      <w:rPr>
        <w:rFonts w:ascii="Arial" w:hAnsi="Arial" w:hint="default"/>
        <w:b/>
        <w:i w:val="0"/>
        <w:sz w:val="24"/>
      </w:rPr>
    </w:lvl>
    <w:lvl w:ilvl="1">
      <w:start w:val="2"/>
      <w:numFmt w:val="none"/>
      <w:lvlText w:val="2.1"/>
      <w:lvlJc w:val="left"/>
      <w:pPr>
        <w:tabs>
          <w:tab w:val="num" w:pos="576"/>
        </w:tabs>
        <w:ind w:left="576" w:hanging="576"/>
      </w:pPr>
      <w:rPr>
        <w:rFonts w:hint="default"/>
      </w:rPr>
    </w:lvl>
    <w:lvl w:ilvl="2">
      <w:start w:val="1"/>
      <w:numFmt w:val="decimal"/>
      <w:pStyle w:val="Heading3"/>
      <w:lvlText w:val="%1.%2.%3"/>
      <w:lvlJc w:val="left"/>
      <w:pPr>
        <w:tabs>
          <w:tab w:val="num" w:pos="720"/>
        </w:tabs>
        <w:ind w:left="720" w:hanging="720"/>
      </w:pPr>
      <w:rPr>
        <w:rFonts w:hint="default"/>
      </w:rPr>
    </w:lvl>
    <w:lvl w:ilvl="3">
      <w:start w:val="1"/>
      <w:numFmt w:val="decimal"/>
      <w:pStyle w:val="Heading4"/>
      <w:lvlText w:val="%1.%2.%3.%4"/>
      <w:lvlJc w:val="left"/>
      <w:pPr>
        <w:tabs>
          <w:tab w:val="num" w:pos="864"/>
        </w:tabs>
        <w:ind w:left="864" w:hanging="864"/>
      </w:pPr>
      <w:rPr>
        <w:rFonts w:hint="default"/>
      </w:rPr>
    </w:lvl>
    <w:lvl w:ilvl="4">
      <w:start w:val="1"/>
      <w:numFmt w:val="decimal"/>
      <w:pStyle w:val="Heading5"/>
      <w:lvlText w:val="%1.%2.%3.%4.%5"/>
      <w:lvlJc w:val="left"/>
      <w:pPr>
        <w:tabs>
          <w:tab w:val="num" w:pos="1008"/>
        </w:tabs>
        <w:ind w:left="1008" w:hanging="1008"/>
      </w:pPr>
      <w:rPr>
        <w:rFonts w:hint="default"/>
      </w:rPr>
    </w:lvl>
    <w:lvl w:ilvl="5">
      <w:start w:val="1"/>
      <w:numFmt w:val="decimal"/>
      <w:pStyle w:val="Heading6"/>
      <w:lvlText w:val="%1.%2.%3.%4.%5.%6"/>
      <w:lvlJc w:val="left"/>
      <w:pPr>
        <w:tabs>
          <w:tab w:val="num" w:pos="1152"/>
        </w:tabs>
        <w:ind w:left="1152" w:hanging="1152"/>
      </w:pPr>
      <w:rPr>
        <w:rFonts w:hint="default"/>
      </w:rPr>
    </w:lvl>
    <w:lvl w:ilvl="6">
      <w:start w:val="1"/>
      <w:numFmt w:val="decimal"/>
      <w:pStyle w:val="Heading7"/>
      <w:lvlText w:val="%1.%2.%3.%4.%5.%6.%7"/>
      <w:lvlJc w:val="left"/>
      <w:pPr>
        <w:tabs>
          <w:tab w:val="num" w:pos="1296"/>
        </w:tabs>
        <w:ind w:left="1296" w:hanging="1296"/>
      </w:pPr>
      <w:rPr>
        <w:rFonts w:hint="default"/>
        <w:b w:val="0"/>
        <w:i w:val="0"/>
      </w:rPr>
    </w:lvl>
    <w:lvl w:ilvl="7">
      <w:start w:val="1"/>
      <w:numFmt w:val="decimal"/>
      <w:pStyle w:val="Heading8"/>
      <w:lvlText w:val="%1.%2.%3.%4.%5.%6.%7.%8"/>
      <w:lvlJc w:val="left"/>
      <w:pPr>
        <w:tabs>
          <w:tab w:val="num" w:pos="1440"/>
        </w:tabs>
        <w:ind w:left="1440" w:hanging="1440"/>
      </w:pPr>
      <w:rPr>
        <w:rFonts w:hint="default"/>
      </w:rPr>
    </w:lvl>
    <w:lvl w:ilvl="8">
      <w:start w:val="1"/>
      <w:numFmt w:val="decimal"/>
      <w:pStyle w:val="Heading9"/>
      <w:lvlText w:val="%1.%2.%3.%4.%5.%6.%7.%8.%9"/>
      <w:lvlJc w:val="left"/>
      <w:pPr>
        <w:tabs>
          <w:tab w:val="num" w:pos="1584"/>
        </w:tabs>
        <w:ind w:left="1584" w:hanging="1584"/>
      </w:pPr>
      <w:rPr>
        <w:rFonts w:hint="default"/>
      </w:rPr>
    </w:lvl>
  </w:abstractNum>
  <w:abstractNum w:abstractNumId="1" w15:restartNumberingAfterBreak="0">
    <w:nsid w:val="14216F55"/>
    <w:multiLevelType w:val="hybridMultilevel"/>
    <w:tmpl w:val="AEFC6A4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8C85E4F"/>
    <w:multiLevelType w:val="hybridMultilevel"/>
    <w:tmpl w:val="76F4CB8A"/>
    <w:lvl w:ilvl="0" w:tplc="0372780E">
      <w:start w:val="1"/>
      <w:numFmt w:val="decimal"/>
      <w:lvlText w:val="%1."/>
      <w:lvlJc w:val="left"/>
      <w:pPr>
        <w:ind w:left="360" w:hanging="360"/>
      </w:pPr>
      <w:rPr>
        <w:b w:val="0"/>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 w15:restartNumberingAfterBreak="0">
    <w:nsid w:val="34803DCC"/>
    <w:multiLevelType w:val="hybridMultilevel"/>
    <w:tmpl w:val="1402126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372D78FD"/>
    <w:multiLevelType w:val="hybridMultilevel"/>
    <w:tmpl w:val="AAF85F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558B7F78"/>
    <w:multiLevelType w:val="multilevel"/>
    <w:tmpl w:val="C5C6B45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5B423178"/>
    <w:multiLevelType w:val="hybridMultilevel"/>
    <w:tmpl w:val="1EE801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0"/>
  </w:num>
  <w:num w:numId="2">
    <w:abstractNumId w:val="4"/>
  </w:num>
  <w:num w:numId="3">
    <w:abstractNumId w:val="6"/>
  </w:num>
  <w:num w:numId="4">
    <w:abstractNumId w:val="1"/>
  </w:num>
  <w:num w:numId="5">
    <w:abstractNumId w:val="2"/>
  </w:num>
  <w:num w:numId="6">
    <w:abstractNumId w:val="5"/>
  </w:num>
  <w:num w:numId="7">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30"/>
  <w:proofState w:spelling="clean" w:grammar="clean"/>
  <w:attachedTemplate r:id="rId1"/>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1053CA"/>
    <w:rsid w:val="00010F9B"/>
    <w:rsid w:val="00014706"/>
    <w:rsid w:val="00015EAE"/>
    <w:rsid w:val="0001724F"/>
    <w:rsid w:val="00056562"/>
    <w:rsid w:val="00061739"/>
    <w:rsid w:val="00075973"/>
    <w:rsid w:val="00081104"/>
    <w:rsid w:val="00084A70"/>
    <w:rsid w:val="00085932"/>
    <w:rsid w:val="00091F76"/>
    <w:rsid w:val="00093C61"/>
    <w:rsid w:val="000A1407"/>
    <w:rsid w:val="000B3662"/>
    <w:rsid w:val="000C4D37"/>
    <w:rsid w:val="000D1C43"/>
    <w:rsid w:val="000D29F1"/>
    <w:rsid w:val="000D4C74"/>
    <w:rsid w:val="000E1EFD"/>
    <w:rsid w:val="000F0FB8"/>
    <w:rsid w:val="000F38A0"/>
    <w:rsid w:val="000F51C1"/>
    <w:rsid w:val="00103747"/>
    <w:rsid w:val="001053CA"/>
    <w:rsid w:val="00110704"/>
    <w:rsid w:val="001777C2"/>
    <w:rsid w:val="001871F1"/>
    <w:rsid w:val="001B0637"/>
    <w:rsid w:val="001B727E"/>
    <w:rsid w:val="001D0219"/>
    <w:rsid w:val="001D1817"/>
    <w:rsid w:val="001D1E37"/>
    <w:rsid w:val="001E0E04"/>
    <w:rsid w:val="001F2A14"/>
    <w:rsid w:val="00203908"/>
    <w:rsid w:val="0021298E"/>
    <w:rsid w:val="0021712F"/>
    <w:rsid w:val="00220587"/>
    <w:rsid w:val="0023566C"/>
    <w:rsid w:val="0023752D"/>
    <w:rsid w:val="002661A9"/>
    <w:rsid w:val="00290BD5"/>
    <w:rsid w:val="002A2C2B"/>
    <w:rsid w:val="002B65EE"/>
    <w:rsid w:val="002C43D9"/>
    <w:rsid w:val="002D27ED"/>
    <w:rsid w:val="00305319"/>
    <w:rsid w:val="00305EB7"/>
    <w:rsid w:val="00305FF0"/>
    <w:rsid w:val="00344C0D"/>
    <w:rsid w:val="00345604"/>
    <w:rsid w:val="00366181"/>
    <w:rsid w:val="003A39E1"/>
    <w:rsid w:val="003C62D5"/>
    <w:rsid w:val="003D2F34"/>
    <w:rsid w:val="003D773C"/>
    <w:rsid w:val="003F6C88"/>
    <w:rsid w:val="004277DC"/>
    <w:rsid w:val="00437386"/>
    <w:rsid w:val="00437D0D"/>
    <w:rsid w:val="00464E49"/>
    <w:rsid w:val="00481935"/>
    <w:rsid w:val="00487E2E"/>
    <w:rsid w:val="004A7962"/>
    <w:rsid w:val="004B3261"/>
    <w:rsid w:val="004C2AAF"/>
    <w:rsid w:val="004D41A5"/>
    <w:rsid w:val="004D774A"/>
    <w:rsid w:val="004F135D"/>
    <w:rsid w:val="005043D4"/>
    <w:rsid w:val="005154A2"/>
    <w:rsid w:val="005416E3"/>
    <w:rsid w:val="00555D66"/>
    <w:rsid w:val="00567033"/>
    <w:rsid w:val="00571E64"/>
    <w:rsid w:val="005806CF"/>
    <w:rsid w:val="00590E4C"/>
    <w:rsid w:val="005A5D17"/>
    <w:rsid w:val="005C37F0"/>
    <w:rsid w:val="005E45E4"/>
    <w:rsid w:val="005F1B28"/>
    <w:rsid w:val="005F4BBC"/>
    <w:rsid w:val="005F6FE8"/>
    <w:rsid w:val="00601626"/>
    <w:rsid w:val="00602700"/>
    <w:rsid w:val="006037CA"/>
    <w:rsid w:val="006149E7"/>
    <w:rsid w:val="006178AD"/>
    <w:rsid w:val="006250AE"/>
    <w:rsid w:val="00632BD1"/>
    <w:rsid w:val="0064772F"/>
    <w:rsid w:val="006512B9"/>
    <w:rsid w:val="00654E70"/>
    <w:rsid w:val="00682E7D"/>
    <w:rsid w:val="006E04C9"/>
    <w:rsid w:val="0070243F"/>
    <w:rsid w:val="00704306"/>
    <w:rsid w:val="00704601"/>
    <w:rsid w:val="00741503"/>
    <w:rsid w:val="00783185"/>
    <w:rsid w:val="007946E0"/>
    <w:rsid w:val="007B2E7E"/>
    <w:rsid w:val="007C362C"/>
    <w:rsid w:val="007E378A"/>
    <w:rsid w:val="007E7E9A"/>
    <w:rsid w:val="00813FA0"/>
    <w:rsid w:val="008151D4"/>
    <w:rsid w:val="008411A7"/>
    <w:rsid w:val="00853690"/>
    <w:rsid w:val="0088329A"/>
    <w:rsid w:val="00896D3B"/>
    <w:rsid w:val="0089729C"/>
    <w:rsid w:val="008A3E1A"/>
    <w:rsid w:val="008B2D7C"/>
    <w:rsid w:val="008B521D"/>
    <w:rsid w:val="008B6A35"/>
    <w:rsid w:val="008C1F2B"/>
    <w:rsid w:val="008C7018"/>
    <w:rsid w:val="00901A0E"/>
    <w:rsid w:val="00902918"/>
    <w:rsid w:val="00912101"/>
    <w:rsid w:val="00916B44"/>
    <w:rsid w:val="009211E0"/>
    <w:rsid w:val="009274AE"/>
    <w:rsid w:val="009328BA"/>
    <w:rsid w:val="00932946"/>
    <w:rsid w:val="00951F4B"/>
    <w:rsid w:val="00974948"/>
    <w:rsid w:val="0098555A"/>
    <w:rsid w:val="009A60D9"/>
    <w:rsid w:val="009E7320"/>
    <w:rsid w:val="009F1363"/>
    <w:rsid w:val="00A32AC4"/>
    <w:rsid w:val="00A60A2A"/>
    <w:rsid w:val="00A63E4B"/>
    <w:rsid w:val="00AB5BBA"/>
    <w:rsid w:val="00AB6B41"/>
    <w:rsid w:val="00AD6907"/>
    <w:rsid w:val="00AE268A"/>
    <w:rsid w:val="00B13B21"/>
    <w:rsid w:val="00B20C13"/>
    <w:rsid w:val="00B21C97"/>
    <w:rsid w:val="00B5142A"/>
    <w:rsid w:val="00B52A01"/>
    <w:rsid w:val="00B54EF1"/>
    <w:rsid w:val="00B56C8A"/>
    <w:rsid w:val="00B96D83"/>
    <w:rsid w:val="00BB2EFC"/>
    <w:rsid w:val="00BB520D"/>
    <w:rsid w:val="00BD0515"/>
    <w:rsid w:val="00BE5F25"/>
    <w:rsid w:val="00BF786C"/>
    <w:rsid w:val="00C028CC"/>
    <w:rsid w:val="00C03E07"/>
    <w:rsid w:val="00C059F6"/>
    <w:rsid w:val="00C277C4"/>
    <w:rsid w:val="00C279B0"/>
    <w:rsid w:val="00C34B15"/>
    <w:rsid w:val="00C96CE7"/>
    <w:rsid w:val="00CB4A61"/>
    <w:rsid w:val="00CF6AA8"/>
    <w:rsid w:val="00D20AD1"/>
    <w:rsid w:val="00D468B3"/>
    <w:rsid w:val="00D53027"/>
    <w:rsid w:val="00D64E37"/>
    <w:rsid w:val="00D777E7"/>
    <w:rsid w:val="00D83921"/>
    <w:rsid w:val="00D8400A"/>
    <w:rsid w:val="00DA6C0B"/>
    <w:rsid w:val="00DA7348"/>
    <w:rsid w:val="00DC08DE"/>
    <w:rsid w:val="00DC25AD"/>
    <w:rsid w:val="00DD1A51"/>
    <w:rsid w:val="00DD2F54"/>
    <w:rsid w:val="00DD3B9D"/>
    <w:rsid w:val="00DD6501"/>
    <w:rsid w:val="00E21845"/>
    <w:rsid w:val="00E253F1"/>
    <w:rsid w:val="00E255F2"/>
    <w:rsid w:val="00E441FF"/>
    <w:rsid w:val="00E543B0"/>
    <w:rsid w:val="00E64DF8"/>
    <w:rsid w:val="00E84864"/>
    <w:rsid w:val="00EB1909"/>
    <w:rsid w:val="00EB527E"/>
    <w:rsid w:val="00EC49C4"/>
    <w:rsid w:val="00ED3263"/>
    <w:rsid w:val="00ED49CE"/>
    <w:rsid w:val="00ED5130"/>
    <w:rsid w:val="00EF1888"/>
    <w:rsid w:val="00EF3774"/>
    <w:rsid w:val="00F310E3"/>
    <w:rsid w:val="00F35BC1"/>
    <w:rsid w:val="00F537C4"/>
    <w:rsid w:val="00F547B7"/>
    <w:rsid w:val="00F70FFA"/>
    <w:rsid w:val="00FB491E"/>
    <w:rsid w:val="00FB7AC4"/>
    <w:rsid w:val="00FC0D5A"/>
    <w:rsid w:val="00FD419F"/>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70B2B5DC"/>
  <w15:docId w15:val="{58E342D4-17E4-4F19-9F7D-9FCAABF93D8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GB" w:eastAsia="en-US" w:bidi="ar-SA"/>
      </w:rPr>
    </w:rPrDefault>
    <w:pPrDefault>
      <w:pPr>
        <w:spacing w:after="200" w:line="276"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0" w:unhideWhenUsed="1" w:qFormat="1"/>
    <w:lsdException w:name="heading 4" w:semiHidden="1" w:uiPriority="0" w:unhideWhenUsed="1" w:qFormat="1"/>
    <w:lsdException w:name="heading 5" w:semiHidden="1" w:uiPriority="0" w:unhideWhenUsed="1" w:qFormat="1"/>
    <w:lsdException w:name="heading 6" w:semiHidden="1" w:uiPriority="0" w:unhideWhenUsed="1" w:qFormat="1"/>
    <w:lsdException w:name="heading 7" w:semiHidden="1" w:uiPriority="0" w:unhideWhenUsed="1" w:qFormat="1"/>
    <w:lsdException w:name="heading 8" w:semiHidden="1" w:uiPriority="0" w:unhideWhenUsed="1" w:qFormat="1"/>
    <w:lsdException w:name="heading 9" w:semiHidden="1" w:uiPriority="0"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45604"/>
    <w:pPr>
      <w:spacing w:after="0" w:line="240" w:lineRule="auto"/>
    </w:pPr>
    <w:rPr>
      <w:rFonts w:ascii="Times New Roman" w:eastAsia="Times New Roman" w:hAnsi="Times New Roman" w:cs="Times New Roman"/>
      <w:sz w:val="24"/>
      <w:szCs w:val="24"/>
      <w:lang w:eastAsia="en-GB"/>
    </w:rPr>
  </w:style>
  <w:style w:type="paragraph" w:styleId="Heading3">
    <w:name w:val="heading 3"/>
    <w:basedOn w:val="Normal"/>
    <w:next w:val="Normal"/>
    <w:link w:val="Heading3Char"/>
    <w:qFormat/>
    <w:rsid w:val="00C34B15"/>
    <w:pPr>
      <w:keepNext/>
      <w:numPr>
        <w:ilvl w:val="2"/>
        <w:numId w:val="1"/>
      </w:numPr>
      <w:spacing w:before="240" w:after="60"/>
      <w:outlineLvl w:val="2"/>
    </w:pPr>
    <w:rPr>
      <w:rFonts w:cs="Arial"/>
      <w:b/>
      <w:bCs/>
      <w:sz w:val="26"/>
      <w:szCs w:val="26"/>
      <w:lang w:eastAsia="en-US"/>
    </w:rPr>
  </w:style>
  <w:style w:type="paragraph" w:styleId="Heading4">
    <w:name w:val="heading 4"/>
    <w:basedOn w:val="Normal"/>
    <w:next w:val="Normal"/>
    <w:link w:val="Heading4Char"/>
    <w:qFormat/>
    <w:rsid w:val="00C34B15"/>
    <w:pPr>
      <w:keepNext/>
      <w:numPr>
        <w:ilvl w:val="3"/>
        <w:numId w:val="1"/>
      </w:numPr>
      <w:spacing w:before="240" w:after="60"/>
      <w:outlineLvl w:val="3"/>
    </w:pPr>
    <w:rPr>
      <w:b/>
      <w:bCs/>
      <w:sz w:val="28"/>
      <w:szCs w:val="28"/>
      <w:lang w:eastAsia="en-US"/>
    </w:rPr>
  </w:style>
  <w:style w:type="paragraph" w:styleId="Heading5">
    <w:name w:val="heading 5"/>
    <w:basedOn w:val="Normal"/>
    <w:next w:val="Normal"/>
    <w:link w:val="Heading5Char"/>
    <w:qFormat/>
    <w:rsid w:val="00C34B15"/>
    <w:pPr>
      <w:numPr>
        <w:ilvl w:val="4"/>
        <w:numId w:val="1"/>
      </w:numPr>
      <w:spacing w:before="240" w:after="60"/>
      <w:outlineLvl w:val="4"/>
    </w:pPr>
    <w:rPr>
      <w:b/>
      <w:bCs/>
      <w:i/>
      <w:iCs/>
      <w:sz w:val="26"/>
      <w:szCs w:val="26"/>
      <w:lang w:eastAsia="en-US"/>
    </w:rPr>
  </w:style>
  <w:style w:type="paragraph" w:styleId="Heading6">
    <w:name w:val="heading 6"/>
    <w:basedOn w:val="Normal"/>
    <w:next w:val="Normal"/>
    <w:link w:val="Heading6Char"/>
    <w:qFormat/>
    <w:rsid w:val="00C34B15"/>
    <w:pPr>
      <w:numPr>
        <w:ilvl w:val="5"/>
        <w:numId w:val="1"/>
      </w:numPr>
      <w:spacing w:before="240" w:after="60"/>
      <w:outlineLvl w:val="5"/>
    </w:pPr>
    <w:rPr>
      <w:b/>
      <w:bCs/>
      <w:sz w:val="22"/>
      <w:szCs w:val="22"/>
      <w:lang w:eastAsia="en-US"/>
    </w:rPr>
  </w:style>
  <w:style w:type="paragraph" w:styleId="Heading7">
    <w:name w:val="heading 7"/>
    <w:basedOn w:val="Normal"/>
    <w:next w:val="Normal"/>
    <w:link w:val="Heading7Char"/>
    <w:qFormat/>
    <w:rsid w:val="00C34B15"/>
    <w:pPr>
      <w:numPr>
        <w:ilvl w:val="6"/>
        <w:numId w:val="1"/>
      </w:numPr>
      <w:spacing w:before="240" w:after="60"/>
      <w:outlineLvl w:val="6"/>
    </w:pPr>
    <w:rPr>
      <w:lang w:eastAsia="en-US"/>
    </w:rPr>
  </w:style>
  <w:style w:type="paragraph" w:styleId="Heading8">
    <w:name w:val="heading 8"/>
    <w:basedOn w:val="Normal"/>
    <w:next w:val="Normal"/>
    <w:link w:val="Heading8Char"/>
    <w:qFormat/>
    <w:rsid w:val="00C34B15"/>
    <w:pPr>
      <w:numPr>
        <w:ilvl w:val="7"/>
        <w:numId w:val="1"/>
      </w:numPr>
      <w:spacing w:before="240" w:after="60"/>
      <w:outlineLvl w:val="7"/>
    </w:pPr>
    <w:rPr>
      <w:i/>
      <w:iCs/>
      <w:lang w:eastAsia="en-US"/>
    </w:rPr>
  </w:style>
  <w:style w:type="paragraph" w:styleId="Heading9">
    <w:name w:val="heading 9"/>
    <w:basedOn w:val="Normal"/>
    <w:next w:val="Normal"/>
    <w:link w:val="Heading9Char"/>
    <w:qFormat/>
    <w:rsid w:val="00C34B15"/>
    <w:pPr>
      <w:numPr>
        <w:ilvl w:val="8"/>
        <w:numId w:val="1"/>
      </w:numPr>
      <w:spacing w:before="240" w:after="60"/>
      <w:outlineLvl w:val="8"/>
    </w:pPr>
    <w:rPr>
      <w:rFonts w:cs="Arial"/>
      <w:sz w:val="22"/>
      <w:szCs w:val="22"/>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3Char">
    <w:name w:val="Heading 3 Char"/>
    <w:basedOn w:val="DefaultParagraphFont"/>
    <w:link w:val="Heading3"/>
    <w:rsid w:val="00C34B15"/>
    <w:rPr>
      <w:rFonts w:ascii="Verdana" w:eastAsia="Times New Roman" w:hAnsi="Verdana" w:cs="Arial"/>
      <w:b/>
      <w:bCs/>
      <w:sz w:val="26"/>
      <w:szCs w:val="26"/>
    </w:rPr>
  </w:style>
  <w:style w:type="character" w:customStyle="1" w:styleId="Heading4Char">
    <w:name w:val="Heading 4 Char"/>
    <w:basedOn w:val="DefaultParagraphFont"/>
    <w:link w:val="Heading4"/>
    <w:rsid w:val="00C34B15"/>
    <w:rPr>
      <w:rFonts w:ascii="Verdana" w:eastAsia="Times New Roman" w:hAnsi="Verdana" w:cs="Times New Roman"/>
      <w:b/>
      <w:bCs/>
      <w:sz w:val="28"/>
      <w:szCs w:val="28"/>
    </w:rPr>
  </w:style>
  <w:style w:type="character" w:customStyle="1" w:styleId="Heading5Char">
    <w:name w:val="Heading 5 Char"/>
    <w:basedOn w:val="DefaultParagraphFont"/>
    <w:link w:val="Heading5"/>
    <w:rsid w:val="00C34B15"/>
    <w:rPr>
      <w:rFonts w:ascii="Verdana" w:eastAsia="Times New Roman" w:hAnsi="Verdana" w:cs="Times New Roman"/>
      <w:b/>
      <w:bCs/>
      <w:i/>
      <w:iCs/>
      <w:sz w:val="26"/>
      <w:szCs w:val="26"/>
    </w:rPr>
  </w:style>
  <w:style w:type="character" w:customStyle="1" w:styleId="Heading6Char">
    <w:name w:val="Heading 6 Char"/>
    <w:basedOn w:val="DefaultParagraphFont"/>
    <w:link w:val="Heading6"/>
    <w:rsid w:val="00C34B15"/>
    <w:rPr>
      <w:rFonts w:ascii="Verdana" w:eastAsia="Times New Roman" w:hAnsi="Verdana" w:cs="Times New Roman"/>
      <w:b/>
      <w:bCs/>
    </w:rPr>
  </w:style>
  <w:style w:type="character" w:customStyle="1" w:styleId="Heading7Char">
    <w:name w:val="Heading 7 Char"/>
    <w:basedOn w:val="DefaultParagraphFont"/>
    <w:link w:val="Heading7"/>
    <w:rsid w:val="00C34B15"/>
    <w:rPr>
      <w:rFonts w:ascii="Verdana" w:eastAsia="Times New Roman" w:hAnsi="Verdana" w:cs="Times New Roman"/>
      <w:sz w:val="24"/>
      <w:szCs w:val="24"/>
    </w:rPr>
  </w:style>
  <w:style w:type="character" w:customStyle="1" w:styleId="Heading8Char">
    <w:name w:val="Heading 8 Char"/>
    <w:basedOn w:val="DefaultParagraphFont"/>
    <w:link w:val="Heading8"/>
    <w:rsid w:val="00C34B15"/>
    <w:rPr>
      <w:rFonts w:ascii="Verdana" w:eastAsia="Times New Roman" w:hAnsi="Verdana" w:cs="Times New Roman"/>
      <w:i/>
      <w:iCs/>
      <w:sz w:val="24"/>
      <w:szCs w:val="24"/>
    </w:rPr>
  </w:style>
  <w:style w:type="character" w:customStyle="1" w:styleId="Heading9Char">
    <w:name w:val="Heading 9 Char"/>
    <w:basedOn w:val="DefaultParagraphFont"/>
    <w:link w:val="Heading9"/>
    <w:rsid w:val="00C34B15"/>
    <w:rPr>
      <w:rFonts w:ascii="Verdana" w:eastAsia="Times New Roman" w:hAnsi="Verdana" w:cs="Arial"/>
    </w:rPr>
  </w:style>
  <w:style w:type="table" w:styleId="TableGrid">
    <w:name w:val="Table Grid"/>
    <w:basedOn w:val="TableNormal"/>
    <w:uiPriority w:val="59"/>
    <w:rsid w:val="00290BD5"/>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unhideWhenUsed/>
    <w:rsid w:val="00290BD5"/>
    <w:rPr>
      <w:rFonts w:ascii="Tahoma" w:hAnsi="Tahoma" w:cs="Tahoma"/>
      <w:sz w:val="16"/>
      <w:szCs w:val="16"/>
    </w:rPr>
  </w:style>
  <w:style w:type="character" w:customStyle="1" w:styleId="BalloonTextChar">
    <w:name w:val="Balloon Text Char"/>
    <w:basedOn w:val="DefaultParagraphFont"/>
    <w:link w:val="BalloonText"/>
    <w:uiPriority w:val="99"/>
    <w:semiHidden/>
    <w:rsid w:val="00290BD5"/>
    <w:rPr>
      <w:rFonts w:ascii="Tahoma" w:eastAsia="Times New Roman" w:hAnsi="Tahoma" w:cs="Tahoma"/>
      <w:sz w:val="16"/>
      <w:szCs w:val="16"/>
      <w:lang w:eastAsia="en-GB"/>
    </w:rPr>
  </w:style>
  <w:style w:type="paragraph" w:styleId="Header">
    <w:name w:val="header"/>
    <w:basedOn w:val="Normal"/>
    <w:link w:val="HeaderChar"/>
    <w:uiPriority w:val="99"/>
    <w:unhideWhenUsed/>
    <w:rsid w:val="00290BD5"/>
    <w:pPr>
      <w:tabs>
        <w:tab w:val="center" w:pos="4513"/>
        <w:tab w:val="right" w:pos="9026"/>
      </w:tabs>
    </w:pPr>
  </w:style>
  <w:style w:type="character" w:customStyle="1" w:styleId="HeaderChar">
    <w:name w:val="Header Char"/>
    <w:basedOn w:val="DefaultParagraphFont"/>
    <w:link w:val="Header"/>
    <w:uiPriority w:val="99"/>
    <w:rsid w:val="00290BD5"/>
    <w:rPr>
      <w:rFonts w:ascii="Verdana" w:eastAsia="Times New Roman" w:hAnsi="Verdana" w:cs="Times New Roman"/>
      <w:sz w:val="24"/>
      <w:szCs w:val="24"/>
      <w:lang w:eastAsia="en-GB"/>
    </w:rPr>
  </w:style>
  <w:style w:type="paragraph" w:styleId="Footer">
    <w:name w:val="footer"/>
    <w:basedOn w:val="Normal"/>
    <w:link w:val="FooterChar"/>
    <w:uiPriority w:val="99"/>
    <w:unhideWhenUsed/>
    <w:rsid w:val="00290BD5"/>
    <w:pPr>
      <w:tabs>
        <w:tab w:val="center" w:pos="4513"/>
        <w:tab w:val="right" w:pos="9026"/>
      </w:tabs>
    </w:pPr>
  </w:style>
  <w:style w:type="character" w:customStyle="1" w:styleId="FooterChar">
    <w:name w:val="Footer Char"/>
    <w:basedOn w:val="DefaultParagraphFont"/>
    <w:link w:val="Footer"/>
    <w:uiPriority w:val="99"/>
    <w:rsid w:val="00290BD5"/>
    <w:rPr>
      <w:rFonts w:ascii="Verdana" w:eastAsia="Times New Roman" w:hAnsi="Verdana" w:cs="Times New Roman"/>
      <w:sz w:val="24"/>
      <w:szCs w:val="24"/>
      <w:lang w:eastAsia="en-GB"/>
    </w:rPr>
  </w:style>
  <w:style w:type="character" w:styleId="Hyperlink">
    <w:name w:val="Hyperlink"/>
    <w:basedOn w:val="DefaultParagraphFont"/>
    <w:uiPriority w:val="99"/>
    <w:unhideWhenUsed/>
    <w:rsid w:val="00D53027"/>
    <w:rPr>
      <w:color w:val="0000FF" w:themeColor="hyperlink"/>
      <w:u w:val="single"/>
    </w:rPr>
  </w:style>
  <w:style w:type="paragraph" w:styleId="NoSpacing">
    <w:name w:val="No Spacing"/>
    <w:link w:val="NoSpacingChar"/>
    <w:uiPriority w:val="1"/>
    <w:qFormat/>
    <w:rsid w:val="00682E7D"/>
    <w:pPr>
      <w:spacing w:after="0" w:line="240" w:lineRule="auto"/>
    </w:pPr>
    <w:rPr>
      <w:rFonts w:eastAsiaTheme="minorEastAsia"/>
      <w:lang w:val="en-US" w:eastAsia="ja-JP"/>
    </w:rPr>
  </w:style>
  <w:style w:type="character" w:customStyle="1" w:styleId="NoSpacingChar">
    <w:name w:val="No Spacing Char"/>
    <w:basedOn w:val="DefaultParagraphFont"/>
    <w:link w:val="NoSpacing"/>
    <w:uiPriority w:val="1"/>
    <w:rsid w:val="00682E7D"/>
    <w:rPr>
      <w:rFonts w:eastAsiaTheme="minorEastAsia"/>
      <w:lang w:val="en-US" w:eastAsia="ja-JP"/>
    </w:rPr>
  </w:style>
  <w:style w:type="paragraph" w:styleId="ListParagraph">
    <w:name w:val="List Paragraph"/>
    <w:basedOn w:val="Normal"/>
    <w:uiPriority w:val="34"/>
    <w:qFormat/>
    <w:rsid w:val="001053CA"/>
    <w:pPr>
      <w:ind w:left="720"/>
      <w:contextualSpacing/>
    </w:pPr>
    <w:rPr>
      <w:sz w:val="20"/>
      <w:szCs w:val="20"/>
    </w:rPr>
  </w:style>
  <w:style w:type="paragraph" w:customStyle="1" w:styleId="trt0xe">
    <w:name w:val="trt0xe"/>
    <w:basedOn w:val="Normal"/>
    <w:rsid w:val="00345604"/>
    <w:pPr>
      <w:spacing w:before="100" w:beforeAutospacing="1" w:after="100" w:afterAutospacing="1"/>
    </w:pPr>
  </w:style>
  <w:style w:type="character" w:customStyle="1" w:styleId="apple-converted-space">
    <w:name w:val="apple-converted-space"/>
    <w:basedOn w:val="DefaultParagraphFont"/>
    <w:rsid w:val="00345604"/>
  </w:style>
  <w:style w:type="paragraph" w:customStyle="1" w:styleId="Default">
    <w:name w:val="Default"/>
    <w:rsid w:val="00D83921"/>
    <w:pPr>
      <w:autoSpaceDE w:val="0"/>
      <w:autoSpaceDN w:val="0"/>
      <w:adjustRightInd w:val="0"/>
      <w:spacing w:after="0" w:line="240" w:lineRule="auto"/>
    </w:pPr>
    <w:rPr>
      <w:rFonts w:ascii="Arial" w:eastAsia="Times New Roman" w:hAnsi="Arial" w:cs="Arial"/>
      <w:color w:val="000000"/>
      <w:sz w:val="24"/>
      <w:szCs w:val="24"/>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90860941">
      <w:bodyDiv w:val="1"/>
      <w:marLeft w:val="0"/>
      <w:marRight w:val="0"/>
      <w:marTop w:val="0"/>
      <w:marBottom w:val="0"/>
      <w:divBdr>
        <w:top w:val="none" w:sz="0" w:space="0" w:color="auto"/>
        <w:left w:val="none" w:sz="0" w:space="0" w:color="auto"/>
        <w:bottom w:val="none" w:sz="0" w:space="0" w:color="auto"/>
        <w:right w:val="none" w:sz="0" w:space="0" w:color="auto"/>
      </w:divBdr>
    </w:div>
    <w:div w:id="138233639">
      <w:bodyDiv w:val="1"/>
      <w:marLeft w:val="0"/>
      <w:marRight w:val="0"/>
      <w:marTop w:val="0"/>
      <w:marBottom w:val="0"/>
      <w:divBdr>
        <w:top w:val="none" w:sz="0" w:space="0" w:color="auto"/>
        <w:left w:val="none" w:sz="0" w:space="0" w:color="auto"/>
        <w:bottom w:val="none" w:sz="0" w:space="0" w:color="auto"/>
        <w:right w:val="none" w:sz="0" w:space="0" w:color="auto"/>
      </w:divBdr>
      <w:divsChild>
        <w:div w:id="1245261901">
          <w:marLeft w:val="0"/>
          <w:marRight w:val="0"/>
          <w:marTop w:val="0"/>
          <w:marBottom w:val="0"/>
          <w:divBdr>
            <w:top w:val="none" w:sz="0" w:space="0" w:color="auto"/>
            <w:left w:val="none" w:sz="0" w:space="0" w:color="auto"/>
            <w:bottom w:val="none" w:sz="0" w:space="0" w:color="auto"/>
            <w:right w:val="none" w:sz="0" w:space="0" w:color="auto"/>
          </w:divBdr>
          <w:divsChild>
            <w:div w:id="1596479946">
              <w:marLeft w:val="0"/>
              <w:marRight w:val="0"/>
              <w:marTop w:val="0"/>
              <w:marBottom w:val="300"/>
              <w:divBdr>
                <w:top w:val="none" w:sz="0" w:space="0" w:color="auto"/>
                <w:left w:val="none" w:sz="0" w:space="0" w:color="auto"/>
                <w:bottom w:val="none" w:sz="0" w:space="0" w:color="auto"/>
                <w:right w:val="none" w:sz="0" w:space="0" w:color="auto"/>
              </w:divBdr>
              <w:divsChild>
                <w:div w:id="1122307632">
                  <w:marLeft w:val="0"/>
                  <w:marRight w:val="0"/>
                  <w:marTop w:val="0"/>
                  <w:marBottom w:val="225"/>
                  <w:divBdr>
                    <w:top w:val="none" w:sz="0" w:space="0" w:color="auto"/>
                    <w:left w:val="none" w:sz="0" w:space="0" w:color="auto"/>
                    <w:bottom w:val="none" w:sz="0" w:space="0" w:color="auto"/>
                    <w:right w:val="none" w:sz="0" w:space="0" w:color="auto"/>
                  </w:divBdr>
                </w:div>
                <w:div w:id="11307032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50036418">
      <w:bodyDiv w:val="1"/>
      <w:marLeft w:val="0"/>
      <w:marRight w:val="0"/>
      <w:marTop w:val="0"/>
      <w:marBottom w:val="0"/>
      <w:divBdr>
        <w:top w:val="none" w:sz="0" w:space="0" w:color="auto"/>
        <w:left w:val="none" w:sz="0" w:space="0" w:color="auto"/>
        <w:bottom w:val="none" w:sz="0" w:space="0" w:color="auto"/>
        <w:right w:val="none" w:sz="0" w:space="0" w:color="auto"/>
      </w:divBdr>
    </w:div>
    <w:div w:id="437025050">
      <w:bodyDiv w:val="1"/>
      <w:marLeft w:val="0"/>
      <w:marRight w:val="0"/>
      <w:marTop w:val="0"/>
      <w:marBottom w:val="0"/>
      <w:divBdr>
        <w:top w:val="none" w:sz="0" w:space="0" w:color="auto"/>
        <w:left w:val="none" w:sz="0" w:space="0" w:color="auto"/>
        <w:bottom w:val="none" w:sz="0" w:space="0" w:color="auto"/>
        <w:right w:val="none" w:sz="0" w:space="0" w:color="auto"/>
      </w:divBdr>
    </w:div>
    <w:div w:id="542837275">
      <w:bodyDiv w:val="1"/>
      <w:marLeft w:val="0"/>
      <w:marRight w:val="0"/>
      <w:marTop w:val="0"/>
      <w:marBottom w:val="0"/>
      <w:divBdr>
        <w:top w:val="none" w:sz="0" w:space="0" w:color="auto"/>
        <w:left w:val="none" w:sz="0" w:space="0" w:color="auto"/>
        <w:bottom w:val="none" w:sz="0" w:space="0" w:color="auto"/>
        <w:right w:val="none" w:sz="0" w:space="0" w:color="auto"/>
      </w:divBdr>
    </w:div>
    <w:div w:id="1227838985">
      <w:bodyDiv w:val="1"/>
      <w:marLeft w:val="0"/>
      <w:marRight w:val="0"/>
      <w:marTop w:val="0"/>
      <w:marBottom w:val="0"/>
      <w:divBdr>
        <w:top w:val="none" w:sz="0" w:space="0" w:color="auto"/>
        <w:left w:val="none" w:sz="0" w:space="0" w:color="auto"/>
        <w:bottom w:val="none" w:sz="0" w:space="0" w:color="auto"/>
        <w:right w:val="none" w:sz="0" w:space="0" w:color="auto"/>
      </w:divBdr>
      <w:divsChild>
        <w:div w:id="734550992">
          <w:marLeft w:val="0"/>
          <w:marRight w:val="0"/>
          <w:marTop w:val="0"/>
          <w:marBottom w:val="0"/>
          <w:divBdr>
            <w:top w:val="none" w:sz="0" w:space="0" w:color="auto"/>
            <w:left w:val="none" w:sz="0" w:space="0" w:color="auto"/>
            <w:bottom w:val="none" w:sz="0" w:space="0" w:color="auto"/>
            <w:right w:val="none" w:sz="0" w:space="0" w:color="auto"/>
          </w:divBdr>
        </w:div>
        <w:div w:id="1477603308">
          <w:marLeft w:val="0"/>
          <w:marRight w:val="0"/>
          <w:marTop w:val="0"/>
          <w:marBottom w:val="0"/>
          <w:divBdr>
            <w:top w:val="none" w:sz="0" w:space="0" w:color="auto"/>
            <w:left w:val="none" w:sz="0" w:space="0" w:color="auto"/>
            <w:bottom w:val="none" w:sz="0" w:space="0" w:color="auto"/>
            <w:right w:val="none" w:sz="0" w:space="0" w:color="auto"/>
          </w:divBdr>
        </w:div>
      </w:divsChild>
    </w:div>
    <w:div w:id="1249344320">
      <w:bodyDiv w:val="1"/>
      <w:marLeft w:val="0"/>
      <w:marRight w:val="0"/>
      <w:marTop w:val="0"/>
      <w:marBottom w:val="0"/>
      <w:divBdr>
        <w:top w:val="none" w:sz="0" w:space="0" w:color="auto"/>
        <w:left w:val="none" w:sz="0" w:space="0" w:color="auto"/>
        <w:bottom w:val="none" w:sz="0" w:space="0" w:color="auto"/>
        <w:right w:val="none" w:sz="0" w:space="0" w:color="auto"/>
      </w:divBdr>
    </w:div>
    <w:div w:id="1276207667">
      <w:bodyDiv w:val="1"/>
      <w:marLeft w:val="0"/>
      <w:marRight w:val="0"/>
      <w:marTop w:val="0"/>
      <w:marBottom w:val="0"/>
      <w:divBdr>
        <w:top w:val="none" w:sz="0" w:space="0" w:color="auto"/>
        <w:left w:val="none" w:sz="0" w:space="0" w:color="auto"/>
        <w:bottom w:val="none" w:sz="0" w:space="0" w:color="auto"/>
        <w:right w:val="none" w:sz="0" w:space="0" w:color="auto"/>
      </w:divBdr>
    </w:div>
    <w:div w:id="1536234272">
      <w:bodyDiv w:val="1"/>
      <w:marLeft w:val="0"/>
      <w:marRight w:val="0"/>
      <w:marTop w:val="0"/>
      <w:marBottom w:val="0"/>
      <w:divBdr>
        <w:top w:val="none" w:sz="0" w:space="0" w:color="auto"/>
        <w:left w:val="none" w:sz="0" w:space="0" w:color="auto"/>
        <w:bottom w:val="none" w:sz="0" w:space="0" w:color="auto"/>
        <w:right w:val="none" w:sz="0" w:space="0" w:color="auto"/>
      </w:divBdr>
    </w:div>
    <w:div w:id="1666012112">
      <w:bodyDiv w:val="1"/>
      <w:marLeft w:val="0"/>
      <w:marRight w:val="0"/>
      <w:marTop w:val="0"/>
      <w:marBottom w:val="0"/>
      <w:divBdr>
        <w:top w:val="none" w:sz="0" w:space="0" w:color="auto"/>
        <w:left w:val="none" w:sz="0" w:space="0" w:color="auto"/>
        <w:bottom w:val="none" w:sz="0" w:space="0" w:color="auto"/>
        <w:right w:val="none" w:sz="0" w:space="0" w:color="auto"/>
      </w:divBdr>
    </w:div>
    <w:div w:id="1715737739">
      <w:bodyDiv w:val="1"/>
      <w:marLeft w:val="0"/>
      <w:marRight w:val="0"/>
      <w:marTop w:val="0"/>
      <w:marBottom w:val="0"/>
      <w:divBdr>
        <w:top w:val="none" w:sz="0" w:space="0" w:color="auto"/>
        <w:left w:val="none" w:sz="0" w:space="0" w:color="auto"/>
        <w:bottom w:val="none" w:sz="0" w:space="0" w:color="auto"/>
        <w:right w:val="none" w:sz="0" w:space="0" w:color="auto"/>
      </w:divBdr>
      <w:divsChild>
        <w:div w:id="819151622">
          <w:marLeft w:val="0"/>
          <w:marRight w:val="0"/>
          <w:marTop w:val="0"/>
          <w:marBottom w:val="0"/>
          <w:divBdr>
            <w:top w:val="none" w:sz="0" w:space="0" w:color="auto"/>
            <w:left w:val="none" w:sz="0" w:space="0" w:color="auto"/>
            <w:bottom w:val="none" w:sz="0" w:space="0" w:color="auto"/>
            <w:right w:val="none" w:sz="0" w:space="0" w:color="auto"/>
          </w:divBdr>
        </w:div>
        <w:div w:id="1444231792">
          <w:marLeft w:val="0"/>
          <w:marRight w:val="0"/>
          <w:marTop w:val="0"/>
          <w:marBottom w:val="0"/>
          <w:divBdr>
            <w:top w:val="none" w:sz="0" w:space="0" w:color="auto"/>
            <w:left w:val="none" w:sz="0" w:space="0" w:color="auto"/>
            <w:bottom w:val="none" w:sz="0" w:space="0" w:color="auto"/>
            <w:right w:val="none" w:sz="0" w:space="0" w:color="auto"/>
          </w:divBdr>
        </w:div>
      </w:divsChild>
    </w:div>
    <w:div w:id="1790080623">
      <w:bodyDiv w:val="1"/>
      <w:marLeft w:val="0"/>
      <w:marRight w:val="0"/>
      <w:marTop w:val="0"/>
      <w:marBottom w:val="0"/>
      <w:divBdr>
        <w:top w:val="none" w:sz="0" w:space="0" w:color="auto"/>
        <w:left w:val="none" w:sz="0" w:space="0" w:color="auto"/>
        <w:bottom w:val="none" w:sz="0" w:space="0" w:color="auto"/>
        <w:right w:val="none" w:sz="0" w:space="0" w:color="auto"/>
      </w:divBdr>
    </w:div>
    <w:div w:id="1826048367">
      <w:bodyDiv w:val="1"/>
      <w:marLeft w:val="0"/>
      <w:marRight w:val="0"/>
      <w:marTop w:val="0"/>
      <w:marBottom w:val="0"/>
      <w:divBdr>
        <w:top w:val="none" w:sz="0" w:space="0" w:color="auto"/>
        <w:left w:val="none" w:sz="0" w:space="0" w:color="auto"/>
        <w:bottom w:val="none" w:sz="0" w:space="0" w:color="auto"/>
        <w:right w:val="none" w:sz="0" w:space="0" w:color="auto"/>
      </w:divBdr>
      <w:divsChild>
        <w:div w:id="878400332">
          <w:marLeft w:val="0"/>
          <w:marRight w:val="0"/>
          <w:marTop w:val="0"/>
          <w:marBottom w:val="0"/>
          <w:divBdr>
            <w:top w:val="none" w:sz="0" w:space="0" w:color="auto"/>
            <w:left w:val="none" w:sz="0" w:space="0" w:color="auto"/>
            <w:bottom w:val="none" w:sz="0" w:space="0" w:color="auto"/>
            <w:right w:val="none" w:sz="0" w:space="0" w:color="auto"/>
          </w:divBdr>
        </w:div>
        <w:div w:id="678317865">
          <w:marLeft w:val="0"/>
          <w:marRight w:val="0"/>
          <w:marTop w:val="0"/>
          <w:marBottom w:val="0"/>
          <w:divBdr>
            <w:top w:val="none" w:sz="0" w:space="0" w:color="auto"/>
            <w:left w:val="none" w:sz="0" w:space="0" w:color="auto"/>
            <w:bottom w:val="none" w:sz="0" w:space="0" w:color="auto"/>
            <w:right w:val="none" w:sz="0" w:space="0" w:color="auto"/>
          </w:divBdr>
        </w:div>
      </w:divsChild>
    </w:div>
    <w:div w:id="19837278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image" Target="media/image6.png"/><Relationship Id="rId26" Type="http://schemas.openxmlformats.org/officeDocument/2006/relationships/image" Target="media/image14.jpeg"/><Relationship Id="rId3" Type="http://schemas.openxmlformats.org/officeDocument/2006/relationships/customXml" Target="../customXml/item3.xml"/><Relationship Id="rId21" Type="http://schemas.openxmlformats.org/officeDocument/2006/relationships/image" Target="media/image9.png"/><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image" Target="media/image5.png"/><Relationship Id="rId25" Type="http://schemas.openxmlformats.org/officeDocument/2006/relationships/image" Target="media/image13.png"/><Relationship Id="rId2" Type="http://schemas.openxmlformats.org/officeDocument/2006/relationships/customXml" Target="../customXml/item2.xml"/><Relationship Id="rId16" Type="http://schemas.openxmlformats.org/officeDocument/2006/relationships/image" Target="media/image4.png"/><Relationship Id="rId20" Type="http://schemas.openxmlformats.org/officeDocument/2006/relationships/image" Target="media/image8.png"/><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image" Target="media/image12.png"/><Relationship Id="rId5" Type="http://schemas.openxmlformats.org/officeDocument/2006/relationships/numbering" Target="numbering.xml"/><Relationship Id="rId15" Type="http://schemas.openxmlformats.org/officeDocument/2006/relationships/image" Target="media/image3.png"/><Relationship Id="rId23" Type="http://schemas.openxmlformats.org/officeDocument/2006/relationships/image" Target="media/image11.png"/><Relationship Id="rId28" Type="http://schemas.openxmlformats.org/officeDocument/2006/relationships/fontTable" Target="fontTable.xml"/><Relationship Id="rId10" Type="http://schemas.openxmlformats.org/officeDocument/2006/relationships/endnotes" Target="endnotes.xml"/><Relationship Id="rId19" Type="http://schemas.openxmlformats.org/officeDocument/2006/relationships/image" Target="media/image7.png"/><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2.xml"/><Relationship Id="rId22" Type="http://schemas.openxmlformats.org/officeDocument/2006/relationships/image" Target="media/image10.png"/><Relationship Id="rId27" Type="http://schemas.openxmlformats.org/officeDocument/2006/relationships/header" Target="header3.xml"/></Relationships>
</file>

<file path=word/_rels/header1.xml.rels><?xml version="1.0" encoding="UTF-8" standalone="yes"?>
<Relationships xmlns="http://schemas.openxmlformats.org/package/2006/relationships"><Relationship Id="rId1" Type="http://schemas.openxmlformats.org/officeDocument/2006/relationships/image" Target="media/image2.jpg"/></Relationships>
</file>

<file path=word/_rels/header2.xml.rels><?xml version="1.0" encoding="UTF-8" standalone="yes"?>
<Relationships xmlns="http://schemas.openxmlformats.org/package/2006/relationships"><Relationship Id="rId1" Type="http://schemas.openxmlformats.org/officeDocument/2006/relationships/image" Target="media/image2.jpg"/></Relationships>
</file>

<file path=word/_rels/header3.xml.rels><?xml version="1.0" encoding="UTF-8" standalone="yes"?>
<Relationships xmlns="http://schemas.openxmlformats.org/package/2006/relationships"><Relationship Id="rId1" Type="http://schemas.openxmlformats.org/officeDocument/2006/relationships/image" Target="media/image2.jp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bus-at\Downloads\Sports%20Industry%20Research%20Project%20Proposal%20Template%20(13).dotx"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Sixth Edition"/>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233FE8F-A013-4520-834B-699B204B39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414DB9C-F17F-413E-91F1-E72D3FF2709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84ED538-B798-475C-A2AA-95118C9601F5}">
  <ds:schemaRefs>
    <ds:schemaRef ds:uri="http://schemas.openxmlformats.org/officeDocument/2006/bibliography"/>
  </ds:schemaRefs>
</ds:datastoreItem>
</file>

<file path=customXml/itemProps4.xml><?xml version="1.0" encoding="utf-8"?>
<ds:datastoreItem xmlns:ds="http://schemas.openxmlformats.org/officeDocument/2006/customXml" ds:itemID="{ADAABD6A-A579-45BE-85E1-97C07897E8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C:\Users\bus-at\Downloads\Sports Industry Research Project Proposal Template (13).dotx</Template>
  <TotalTime>0</TotalTime>
  <Pages>33</Pages>
  <Words>4072</Words>
  <Characters>23217</Characters>
  <Application>Microsoft Office Word</Application>
  <DocSecurity>0</DocSecurity>
  <Lines>193</Lines>
  <Paragraphs>54</Paragraphs>
  <ScaleCrop>false</ScaleCrop>
  <HeadingPairs>
    <vt:vector size="2" baseType="variant">
      <vt:variant>
        <vt:lpstr>Title</vt:lpstr>
      </vt:variant>
      <vt:variant>
        <vt:i4>1</vt:i4>
      </vt:variant>
    </vt:vector>
  </HeadingPairs>
  <TitlesOfParts>
    <vt:vector size="1" baseType="lpstr">
      <vt:lpstr>UWTSD Policy Template with blank pages &amp; covers</vt:lpstr>
    </vt:vector>
  </TitlesOfParts>
  <Company/>
  <LinksUpToDate>false</LinksUpToDate>
  <CharactersWithSpaces>27235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UWTSD Policy Template with blank pages &amp; covers</dc:title>
  <dc:subject/>
  <dc:creator>Administrator</dc:creator>
  <cp:keywords/>
  <dc:description/>
  <cp:lastModifiedBy>roneytemu@icloud.com</cp:lastModifiedBy>
  <cp:revision>2</cp:revision>
  <cp:lastPrinted>2015-02-09T15:35:00Z</cp:lastPrinted>
  <dcterms:created xsi:type="dcterms:W3CDTF">2020-08-01T09:18:00Z</dcterms:created>
  <dcterms:modified xsi:type="dcterms:W3CDTF">2020-08-01T09:18:00Z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