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276" r:id="rId2"/>
    <p:sldId id="270" r:id="rId3"/>
    <p:sldId id="273" r:id="rId4"/>
    <p:sldId id="262" r:id="rId5"/>
    <p:sldId id="271" r:id="rId6"/>
    <p:sldId id="263" r:id="rId7"/>
    <p:sldId id="264" r:id="rId8"/>
    <p:sldId id="265" r:id="rId9"/>
    <p:sldId id="266" r:id="rId10"/>
    <p:sldId id="268" r:id="rId11"/>
    <p:sldId id="269" r:id="rId12"/>
    <p:sldId id="274" r:id="rId13"/>
    <p:sldId id="272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140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10" d="100"/>
          <a:sy n="110" d="100"/>
        </p:scale>
        <p:origin x="-1410" y="606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D9536D-FA14-48B5-9C5D-6C86AB903B01}" type="datetimeFigureOut">
              <a:rPr lang="en-GB" smtClean="0"/>
              <a:t>04/02/2016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A81C5E-DB56-4045-82F8-EDFEC4CBA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8067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2D0C3-FD8C-4FE9-885B-1D4062EF7BBA}" type="datetimeFigureOut">
              <a:rPr lang="en-US" smtClean="0"/>
              <a:pPr/>
              <a:t>2/4/2016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40731C-79FE-42FE-86EC-52188402A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850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3298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7675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most straightforward.</a:t>
            </a:r>
          </a:p>
          <a:p>
            <a:r>
              <a:rPr lang="en-GB" dirty="0" smtClean="0"/>
              <a:t>Our reference list appears at the end of your submission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566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little more complex but the same format still applies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242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Just checking everyone’s awake – the quotation is as fictional as one of Austen’s novels!</a:t>
            </a:r>
          </a:p>
          <a:p>
            <a:r>
              <a:rPr lang="en-GB" dirty="0" smtClean="0"/>
              <a:t>Ephemeral – hence the date.</a:t>
            </a:r>
          </a:p>
          <a:p>
            <a:r>
              <a:rPr lang="en-GB" dirty="0" smtClean="0"/>
              <a:t>Avoid commercial sites </a:t>
            </a:r>
            <a:r>
              <a:rPr lang="en-GB" dirty="0" err="1" smtClean="0"/>
              <a:t>BusinessBalls</a:t>
            </a:r>
            <a:r>
              <a:rPr lang="en-GB" dirty="0" smtClean="0"/>
              <a:t> </a:t>
            </a:r>
            <a:r>
              <a:rPr lang="en-GB" dirty="0" err="1" smtClean="0"/>
              <a:t>etc</a:t>
            </a:r>
            <a:r>
              <a:rPr lang="en-GB" dirty="0" smtClean="0"/>
              <a:t> – always seek out the primary source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220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3483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Always attempt to refer to the primary source</a:t>
            </a:r>
          </a:p>
          <a:p>
            <a:r>
              <a:rPr lang="en-GB" dirty="0" smtClean="0"/>
              <a:t>When in doubt – confer with your</a:t>
            </a:r>
            <a:r>
              <a:rPr lang="en-GB" baseline="0" dirty="0" smtClean="0"/>
              <a:t> tutor</a:t>
            </a:r>
          </a:p>
          <a:p>
            <a:r>
              <a:rPr lang="en-GB" baseline="0" dirty="0" smtClean="0"/>
              <a:t>Check those on-line assets available to you also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858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1027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05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8EFE53B1-A0D2-4397-841A-999ECF9A49E0}" type="datetimeFigureOut">
              <a:rPr lang="en-US" smtClean="0"/>
              <a:pPr/>
              <a:t>2/4/2016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228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737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2/4/2016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356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2/4/2016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020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2/4/2016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622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2/4/2016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823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2/4/2016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51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2/4/2016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428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2/4/2016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900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2/4/2016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052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2/4/2016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018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FE53B1-A0D2-4397-841A-999ECF9A49E0}" type="datetimeFigureOut">
              <a:rPr lang="en-US" smtClean="0"/>
              <a:pPr/>
              <a:t>2/4/2016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035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berley.com/janeinfo/litallus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nitysaintdavid.ac.uk/en/studentservices/learningsupport/learningsupportspld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emf"/><Relationship Id="rId5" Type="http://schemas.openxmlformats.org/officeDocument/2006/relationships/hyperlink" Target="http://www.trinitysaintdavid.ac.uk/en/studentservices/learningsupport/distancelearners/" TargetMode="External"/><Relationship Id="rId4" Type="http://schemas.openxmlformats.org/officeDocument/2006/relationships/hyperlink" Target="http://www.trinitysaintdavid.ac.uk/en/studentservices/studysupport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prstClr val="black"/>
                </a:solidFill>
              </a:rPr>
              <a:t>Plagiarism </a:t>
            </a:r>
            <a:r>
              <a:rPr lang="en-GB" b="1" i="1" dirty="0" smtClean="0">
                <a:solidFill>
                  <a:prstClr val="black"/>
                </a:solidFill>
              </a:rPr>
              <a:t/>
            </a:r>
            <a:br>
              <a:rPr lang="en-GB" b="1" i="1" dirty="0" smtClean="0">
                <a:solidFill>
                  <a:prstClr val="black"/>
                </a:solidFill>
              </a:rPr>
            </a:br>
            <a:r>
              <a:rPr lang="en-GB" b="1" i="1" dirty="0" smtClean="0">
                <a:solidFill>
                  <a:prstClr val="black"/>
                </a:solidFill>
              </a:rPr>
              <a:t>and </a:t>
            </a:r>
            <a:br>
              <a:rPr lang="en-GB" b="1" i="1" dirty="0" smtClean="0">
                <a:solidFill>
                  <a:prstClr val="black"/>
                </a:solidFill>
              </a:rPr>
            </a:br>
            <a:r>
              <a:rPr lang="en-GB" b="1" i="1" dirty="0" smtClean="0">
                <a:solidFill>
                  <a:prstClr val="black"/>
                </a:solidFill>
              </a:rPr>
              <a:t>Referencing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0536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47667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634506"/>
            <a:ext cx="8064896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Plagiarism defined</a:t>
            </a:r>
          </a:p>
          <a:p>
            <a:pPr algn="ctr"/>
            <a:endParaRPr lang="en-GB" sz="3200" i="1" dirty="0">
              <a:solidFill>
                <a:prstClr val="black"/>
              </a:solidFill>
              <a:ea typeface="+mj-ea"/>
              <a:cs typeface="+mj-cs"/>
            </a:endParaRPr>
          </a:p>
          <a:p>
            <a:pPr lvl="0"/>
            <a:r>
              <a:rPr lang="en-US" sz="3200" dirty="0">
                <a:solidFill>
                  <a:prstClr val="black"/>
                </a:solidFill>
              </a:rPr>
              <a:t>"uses words, ideas or work products, attributable to an identifiable person or source, without attributing the work to the source from which it was obtained, in a situation in which there was a legitimate expectation of original authorship, in order to obtain benefit, credit or gain</a:t>
            </a:r>
            <a:r>
              <a:rPr lang="en-US" sz="3200" dirty="0" smtClean="0">
                <a:solidFill>
                  <a:prstClr val="black"/>
                </a:solidFill>
              </a:rPr>
              <a:t>".</a:t>
            </a:r>
          </a:p>
          <a:p>
            <a:pPr lvl="0"/>
            <a:r>
              <a:rPr lang="en-US" sz="2800" dirty="0" smtClean="0">
                <a:solidFill>
                  <a:prstClr val="black"/>
                </a:solidFill>
              </a:rPr>
              <a:t>Fishman</a:t>
            </a:r>
            <a:r>
              <a:rPr lang="en-US" sz="2800" dirty="0">
                <a:solidFill>
                  <a:prstClr val="black"/>
                </a:solidFill>
              </a:rPr>
              <a:t>, 2010</a:t>
            </a:r>
          </a:p>
          <a:p>
            <a:pPr algn="ctr"/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283550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548680"/>
            <a:ext cx="7776864" cy="41303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So </a:t>
            </a:r>
            <a:r>
              <a:rPr lang="en-GB" sz="3200" i="1" dirty="0">
                <a:solidFill>
                  <a:prstClr val="black"/>
                </a:solidFill>
                <a:ea typeface="+mj-ea"/>
                <a:cs typeface="+mj-cs"/>
              </a:rPr>
              <a:t>how should I cite this</a:t>
            </a:r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?</a:t>
            </a:r>
          </a:p>
          <a:p>
            <a:endParaRPr lang="en-GB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0">
              <a:spcBef>
                <a:spcPct val="20000"/>
              </a:spcBef>
            </a:pPr>
            <a:r>
              <a:rPr lang="en-GB" sz="3200" dirty="0">
                <a:solidFill>
                  <a:prstClr val="black"/>
                </a:solidFill>
              </a:rPr>
              <a:t>Fishman, T. (2010) </a:t>
            </a:r>
            <a:r>
              <a:rPr lang="en-GB" sz="3200" dirty="0" smtClean="0">
                <a:solidFill>
                  <a:prstClr val="black"/>
                </a:solidFill>
              </a:rPr>
              <a:t>cited </a:t>
            </a:r>
            <a:r>
              <a:rPr lang="en-GB" sz="3200" dirty="0">
                <a:solidFill>
                  <a:prstClr val="black"/>
                </a:solidFill>
              </a:rPr>
              <a:t>in </a:t>
            </a:r>
            <a:r>
              <a:rPr lang="en-GB" sz="3200" dirty="0" err="1">
                <a:solidFill>
                  <a:prstClr val="black"/>
                </a:solidFill>
              </a:rPr>
              <a:t>Fearn</a:t>
            </a:r>
            <a:r>
              <a:rPr lang="en-GB" sz="3200" dirty="0">
                <a:solidFill>
                  <a:prstClr val="black"/>
                </a:solidFill>
              </a:rPr>
              <a:t>, H. ‘Is it plagiarism? Well it is rather difficult to say.’ </a:t>
            </a:r>
            <a:r>
              <a:rPr lang="en-GB" sz="3200" dirty="0" smtClean="0">
                <a:solidFill>
                  <a:prstClr val="black"/>
                </a:solidFill>
              </a:rPr>
              <a:t>[Online</a:t>
            </a:r>
            <a:r>
              <a:rPr lang="en-GB" sz="3200" dirty="0">
                <a:solidFill>
                  <a:prstClr val="black"/>
                </a:solidFill>
              </a:rPr>
              <a:t>], Available: http://www.timeshighereducation.co.uk/412292.article </a:t>
            </a:r>
            <a:r>
              <a:rPr lang="en-GB" sz="3200" dirty="0" smtClean="0">
                <a:solidFill>
                  <a:prstClr val="black"/>
                </a:solidFill>
              </a:rPr>
              <a:t>[/ 29 </a:t>
            </a:r>
            <a:r>
              <a:rPr lang="en-GB" sz="3200" dirty="0">
                <a:solidFill>
                  <a:prstClr val="black"/>
                </a:solidFill>
              </a:rPr>
              <a:t>April 2013]</a:t>
            </a:r>
            <a:endParaRPr lang="en-US" sz="3200" dirty="0">
              <a:solidFill>
                <a:prstClr val="black"/>
              </a:solidFill>
            </a:endParaRP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3357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5514" y="2637543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>
                <a:solidFill>
                  <a:schemeClr val="tx1"/>
                </a:solidFill>
              </a:rPr>
              <a:t>Misconduct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912144" y="3551934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>
                <a:solidFill>
                  <a:schemeClr val="tx1"/>
                </a:solidFill>
              </a:rPr>
              <a:t>Misuse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088450" y="4523530"/>
            <a:ext cx="2197291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>
                <a:solidFill>
                  <a:schemeClr val="tx1"/>
                </a:solidFill>
              </a:rPr>
              <a:t>Misunderstanding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086982" y="131341"/>
            <a:ext cx="2209800" cy="13391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>
                <a:solidFill>
                  <a:schemeClr val="tx1"/>
                </a:solidFill>
              </a:rPr>
              <a:t>Deliberate cheating – intent to deceive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478153" y="771116"/>
            <a:ext cx="2176264" cy="152724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>
                <a:solidFill>
                  <a:schemeClr val="tx1"/>
                </a:solidFill>
              </a:rPr>
              <a:t>Knows the rules and makes a mistake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7531" y="2204329"/>
            <a:ext cx="1981200" cy="162653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>
                <a:solidFill>
                  <a:schemeClr val="tx1"/>
                </a:solidFill>
              </a:rPr>
              <a:t>Doesn’t know the rules and breaks them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-66188"/>
            <a:ext cx="8299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dirty="0" smtClean="0">
                <a:solidFill>
                  <a:prstClr val="black"/>
                </a:solidFill>
                <a:ea typeface="+mj-ea"/>
                <a:cs typeface="+mj-cs"/>
              </a:rPr>
              <a:t>A </a:t>
            </a:r>
            <a:r>
              <a:rPr lang="en-GB" sz="3600" i="1" dirty="0">
                <a:solidFill>
                  <a:prstClr val="black"/>
                </a:solidFill>
                <a:ea typeface="+mj-ea"/>
                <a:cs typeface="+mj-cs"/>
              </a:rPr>
              <a:t>spectrum of plagiarism</a:t>
            </a:r>
            <a:endParaRPr lang="en-GB" sz="3600" i="1" dirty="0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251520" y="1534739"/>
            <a:ext cx="8375568" cy="32343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1373675" y="1021718"/>
            <a:ext cx="2599696" cy="40614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4956793" y="712907"/>
            <a:ext cx="2448272" cy="40324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0162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54868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3600" dirty="0"/>
          </a:p>
        </p:txBody>
      </p:sp>
      <p:sp>
        <p:nvSpPr>
          <p:cNvPr id="6" name="TextBox 5"/>
          <p:cNvSpPr txBox="1"/>
          <p:nvPr/>
        </p:nvSpPr>
        <p:spPr>
          <a:xfrm>
            <a:off x="395536" y="692696"/>
            <a:ext cx="612068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cap="all" dirty="0">
                <a:solidFill>
                  <a:prstClr val="black"/>
                </a:solidFill>
                <a:ea typeface="+mj-ea"/>
                <a:cs typeface="+mj-cs"/>
              </a:rPr>
              <a:t>Some </a:t>
            </a:r>
            <a:r>
              <a:rPr lang="en-GB" sz="3200" cap="all" dirty="0" smtClean="0">
                <a:solidFill>
                  <a:prstClr val="black"/>
                </a:solidFill>
                <a:ea typeface="+mj-ea"/>
                <a:cs typeface="+mj-cs"/>
              </a:rPr>
              <a:t>examples</a:t>
            </a:r>
          </a:p>
          <a:p>
            <a:endParaRPr lang="en-GB" sz="2400" cap="all" dirty="0">
              <a:solidFill>
                <a:prstClr val="black"/>
              </a:solidFill>
              <a:ea typeface="+mj-ea"/>
              <a:cs typeface="+mj-cs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 smtClean="0">
                <a:solidFill>
                  <a:prstClr val="black"/>
                </a:solidFill>
              </a:rPr>
              <a:t>Copying </a:t>
            </a:r>
            <a:r>
              <a:rPr lang="en-GB" sz="2400" dirty="0">
                <a:solidFill>
                  <a:prstClr val="black"/>
                </a:solidFill>
              </a:rPr>
              <a:t>without showing it is a copy </a:t>
            </a:r>
            <a:endParaRPr lang="en-GB" sz="2400" dirty="0" smtClean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Char char="•"/>
            </a:pPr>
            <a:endParaRPr lang="en-GB" sz="2400" dirty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Paying someone to do it for you </a:t>
            </a:r>
            <a:endParaRPr lang="en-GB" sz="2400" dirty="0" smtClean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Char char="•"/>
            </a:pPr>
            <a:endParaRPr lang="en-GB" sz="2400" dirty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Not showing your sources (</a:t>
            </a:r>
            <a:r>
              <a:rPr lang="en-GB" sz="2400" dirty="0" smtClean="0">
                <a:solidFill>
                  <a:prstClr val="black"/>
                </a:solidFill>
              </a:rPr>
              <a:t>words </a:t>
            </a:r>
            <a:r>
              <a:rPr lang="en-GB" sz="2400" dirty="0">
                <a:solidFill>
                  <a:prstClr val="black"/>
                </a:solidFill>
              </a:rPr>
              <a:t>and </a:t>
            </a:r>
            <a:r>
              <a:rPr lang="en-GB" sz="2400" dirty="0" smtClean="0">
                <a:solidFill>
                  <a:prstClr val="black"/>
                </a:solidFill>
              </a:rPr>
              <a:t>work) </a:t>
            </a:r>
            <a:r>
              <a:rPr lang="en-GB" sz="2400" dirty="0">
                <a:solidFill>
                  <a:prstClr val="black"/>
                </a:solidFill>
              </a:rPr>
              <a:t>transparently enough </a:t>
            </a:r>
            <a:endParaRPr lang="en-GB" sz="2400" dirty="0" smtClean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Char char="•"/>
            </a:pPr>
            <a:endParaRPr lang="en-GB" sz="2400" dirty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Working closely with others and not acknowledging the shared work </a:t>
            </a:r>
          </a:p>
        </p:txBody>
      </p:sp>
    </p:spTree>
    <p:extLst>
      <p:ext uri="{BB962C8B-B14F-4D97-AF65-F5344CB8AC3E}">
        <p14:creationId xmlns:p14="http://schemas.microsoft.com/office/powerpoint/2010/main" val="385411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08720"/>
            <a:ext cx="6336704" cy="4525963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dirty="0">
                <a:solidFill>
                  <a:prstClr val="black"/>
                </a:solidFill>
                <a:ea typeface="+mj-ea"/>
                <a:cs typeface="+mj-cs"/>
              </a:rPr>
              <a:t>Harvard </a:t>
            </a:r>
            <a:r>
              <a:rPr lang="en-GB" sz="5100" dirty="0" smtClean="0">
                <a:solidFill>
                  <a:prstClr val="black"/>
                </a:solidFill>
                <a:ea typeface="+mj-ea"/>
                <a:cs typeface="+mj-cs"/>
              </a:rPr>
              <a:t>Referencing</a:t>
            </a:r>
            <a:endParaRPr lang="en-GB" sz="5100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dirty="0" smtClean="0">
                <a:solidFill>
                  <a:prstClr val="black"/>
                </a:solidFill>
                <a:ea typeface="+mj-ea"/>
                <a:cs typeface="+mj-cs"/>
              </a:rPr>
              <a:t>7 questions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51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 smtClean="0"/>
              <a:t>A reference is complete when we know: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Who wrote it or edited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When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What’s it called?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 kind of a source is it (book, article, website)?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Where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Who published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 page is the relevant material 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605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Referencing Books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i="1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‘what distinguishes stylistics from literary criticism on the one hand...’ (</a:t>
            </a:r>
            <a:r>
              <a:rPr lang="en-GB" dirty="0" err="1" smtClean="0"/>
              <a:t>Widdowson</a:t>
            </a:r>
            <a:r>
              <a:rPr lang="en-GB" dirty="0" smtClean="0"/>
              <a:t>, 1975:3). (or p.3)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In the reference list:</a:t>
            </a:r>
            <a:endParaRPr lang="en-GB" i="1" dirty="0"/>
          </a:p>
          <a:p>
            <a:pPr marL="0" indent="0">
              <a:buNone/>
            </a:pPr>
            <a:r>
              <a:rPr lang="en-GB" dirty="0" err="1" smtClean="0"/>
              <a:t>Widdowson</a:t>
            </a:r>
            <a:r>
              <a:rPr lang="en-GB" dirty="0" smtClean="0"/>
              <a:t>, H.G. (1975) </a:t>
            </a:r>
            <a:r>
              <a:rPr lang="en-GB" i="1" dirty="0" smtClean="0"/>
              <a:t>Stylistics and the Teaching of Literature</a:t>
            </a:r>
            <a:r>
              <a:rPr lang="en-GB" dirty="0" smtClean="0"/>
              <a:t>. London: Longman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i="1" dirty="0" smtClean="0"/>
              <a:t>Referencing Journal Articles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‘keeping silent while someone else discloses facilitates dominance’ (Jenkins and Kramer, 1978:80)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Jenkins, L. and Kramer, C. (1978) ‘Small Group Processes: Learning from Women’ </a:t>
            </a:r>
            <a:r>
              <a:rPr lang="en-GB" i="1" dirty="0" smtClean="0"/>
              <a:t>Women’s Studies International Quarterly</a:t>
            </a:r>
            <a:r>
              <a:rPr lang="en-GB" dirty="0" smtClean="0"/>
              <a:t> 1(1):67-84.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More than two authors?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13128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sz="3600" i="1" dirty="0" smtClean="0"/>
              <a:t>Referencing </a:t>
            </a:r>
            <a:r>
              <a:rPr lang="en-GB" sz="3600" i="1" dirty="0" smtClean="0"/>
              <a:t>Websites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057" y="980728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i="1" dirty="0" smtClean="0"/>
              <a:t>In the text:</a:t>
            </a:r>
          </a:p>
          <a:p>
            <a:pPr marL="0" indent="0">
              <a:buNone/>
            </a:pPr>
            <a:r>
              <a:rPr lang="en-GB" sz="2800" dirty="0" smtClean="0"/>
              <a:t>‘Jane Austen was a wonderful gymnast’ (</a:t>
            </a:r>
            <a:r>
              <a:rPr lang="en-GB" sz="2800" i="1" dirty="0" smtClean="0"/>
              <a:t>The Republic of Pemberley</a:t>
            </a:r>
            <a:r>
              <a:rPr lang="en-GB" sz="2800" dirty="0" smtClean="0"/>
              <a:t>, no date) (or N.D.)</a:t>
            </a:r>
          </a:p>
          <a:p>
            <a:pPr marL="0" indent="0">
              <a:buNone/>
            </a:pPr>
            <a:r>
              <a:rPr lang="en-GB" sz="2800" i="1" dirty="0" smtClean="0"/>
              <a:t>In the reference list:</a:t>
            </a:r>
          </a:p>
          <a:p>
            <a:r>
              <a:rPr lang="en-GB" sz="2800" dirty="0" smtClean="0"/>
              <a:t>The Republic of Pemberley (no date) ‘Allusions to books and authors in Jane Austen’s writings’</a:t>
            </a:r>
            <a:r>
              <a:rPr lang="en-GB" sz="2800" i="1" dirty="0" smtClean="0"/>
              <a:t> </a:t>
            </a:r>
            <a:r>
              <a:rPr lang="en-GB" sz="2800" dirty="0" smtClean="0"/>
              <a:t>in </a:t>
            </a:r>
            <a:r>
              <a:rPr lang="en-GB" sz="2800" i="1" dirty="0" smtClean="0"/>
              <a:t>The Republic of Pemberley</a:t>
            </a:r>
            <a:r>
              <a:rPr lang="en-GB" sz="2800" dirty="0" smtClean="0"/>
              <a:t>. [Online], Available: </a:t>
            </a:r>
            <a:r>
              <a:rPr lang="en-GB" sz="2800" dirty="0" smtClean="0">
                <a:hlinkClick r:id="rId3"/>
              </a:rPr>
              <a:t>http://www.pemberley.com/janeinfo/litallus.html</a:t>
            </a:r>
            <a:r>
              <a:rPr lang="en-GB" sz="2800" dirty="0" smtClean="0"/>
              <a:t> (accessed: 1.4.2013)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5957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Referencing Newspapers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‘John Prescott played the male chauvinist pig’ (</a:t>
            </a:r>
            <a:r>
              <a:rPr lang="en-GB" i="1" dirty="0" smtClean="0"/>
              <a:t>The Guardian</a:t>
            </a:r>
            <a:r>
              <a:rPr lang="en-GB" dirty="0" smtClean="0"/>
              <a:t>, 2000:23).</a:t>
            </a:r>
          </a:p>
          <a:p>
            <a:endParaRPr lang="en-GB" i="1" dirty="0"/>
          </a:p>
          <a:p>
            <a:pPr marL="0" indent="0">
              <a:buNone/>
            </a:pPr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i="1" dirty="0" smtClean="0"/>
              <a:t>The Guardian </a:t>
            </a:r>
            <a:r>
              <a:rPr lang="en-GB" dirty="0" smtClean="0"/>
              <a:t>(2000) ‘Editorial’, 28 November:23.</a:t>
            </a:r>
          </a:p>
          <a:p>
            <a:endParaRPr lang="en-GB" i="1" dirty="0"/>
          </a:p>
          <a:p>
            <a:pPr marL="0" indent="0">
              <a:buNone/>
            </a:pPr>
            <a:r>
              <a:rPr lang="en-GB" dirty="0" smtClean="0"/>
              <a:t>Note: if the writer’s name is given:</a:t>
            </a:r>
          </a:p>
          <a:p>
            <a:pPr marL="0" indent="0">
              <a:buNone/>
            </a:pPr>
            <a:r>
              <a:rPr lang="en-GB" dirty="0" smtClean="0"/>
              <a:t>‘he adopted a standard macho attitude’ (</a:t>
            </a:r>
            <a:r>
              <a:rPr lang="en-GB" dirty="0" err="1" smtClean="0"/>
              <a:t>Voynet</a:t>
            </a:r>
            <a:r>
              <a:rPr lang="en-GB" dirty="0" smtClean="0"/>
              <a:t>, 2000:23)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Voynet</a:t>
            </a:r>
            <a:r>
              <a:rPr lang="en-GB" dirty="0" smtClean="0"/>
              <a:t>, D. (2000) ‘Dear John’, </a:t>
            </a:r>
            <a:r>
              <a:rPr lang="en-GB" i="1" dirty="0" smtClean="0"/>
              <a:t>The Guardian</a:t>
            </a:r>
            <a:r>
              <a:rPr lang="en-GB" dirty="0" smtClean="0"/>
              <a:t>, 28 November:23.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92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Secondary References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Note, the references list the work you actually looked at: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‘each of us has to learn to see’ (Williams 1975, cited in Spender, 1985, p.140)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Spender, D. (1985) </a:t>
            </a:r>
            <a:r>
              <a:rPr lang="en-GB" i="1" dirty="0" smtClean="0"/>
              <a:t>Man Made Language.</a:t>
            </a:r>
            <a:r>
              <a:rPr lang="en-GB" dirty="0" smtClean="0"/>
              <a:t> London : </a:t>
            </a:r>
            <a:r>
              <a:rPr lang="en-GB" dirty="0" err="1" smtClean="0"/>
              <a:t>Routledge</a:t>
            </a:r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737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Help 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4374" y="1458893"/>
            <a:ext cx="5933850" cy="44973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b="1" i="1" dirty="0" smtClean="0"/>
              <a:t>Read:</a:t>
            </a:r>
          </a:p>
          <a:p>
            <a:pPr marL="0" indent="0">
              <a:buNone/>
            </a:pPr>
            <a:r>
              <a:rPr lang="en-GB" sz="8000" b="1" i="1" dirty="0" smtClean="0"/>
              <a:t>Handbook on Referencing Guidance </a:t>
            </a:r>
          </a:p>
          <a:p>
            <a:pPr marL="0" indent="0">
              <a:buNone/>
            </a:pPr>
            <a:r>
              <a:rPr lang="en-GB" sz="8000" i="1" dirty="0" smtClean="0"/>
              <a:t>Professional Practice Framework Homepage</a:t>
            </a:r>
            <a:endParaRPr lang="en-US" sz="8000" i="1" dirty="0" smtClean="0"/>
          </a:p>
          <a:p>
            <a:endParaRPr lang="en-GB" sz="80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8000" b="1" i="1" dirty="0">
                <a:solidFill>
                  <a:srgbClr val="0000FF"/>
                </a:solidFill>
                <a:hlinkClick r:id="rId3" action="ppaction://hlinkfile"/>
              </a:rPr>
              <a:t>Learning Support (</a:t>
            </a:r>
            <a:r>
              <a:rPr lang="en-US" sz="8000" b="1" i="1" dirty="0" err="1">
                <a:solidFill>
                  <a:srgbClr val="0000FF"/>
                </a:solidFill>
                <a:hlinkClick r:id="rId3" action="ppaction://hlinkfile"/>
              </a:rPr>
              <a:t>SpLD</a:t>
            </a:r>
            <a:r>
              <a:rPr lang="en-US" sz="8000" b="1" i="1" dirty="0">
                <a:solidFill>
                  <a:srgbClr val="0000FF"/>
                </a:solidFill>
                <a:hlinkClick r:id="rId3" action="ppaction://hlinkfile"/>
              </a:rPr>
              <a:t>)</a:t>
            </a:r>
            <a:r>
              <a:rPr lang="en-US" sz="8000" b="1" i="1" dirty="0">
                <a:solidFill>
                  <a:srgbClr val="0000FF"/>
                </a:solidFill>
              </a:rPr>
              <a:t> </a:t>
            </a:r>
            <a:r>
              <a:rPr lang="en-US" sz="8000" i="1" dirty="0"/>
              <a:t/>
            </a:r>
            <a:br>
              <a:rPr lang="en-US" sz="8000" i="1" dirty="0"/>
            </a:br>
            <a:r>
              <a:rPr lang="en-US" sz="8000" i="1" dirty="0"/>
              <a:t>Support available for students who have Specific Learning Difficulties (</a:t>
            </a:r>
            <a:r>
              <a:rPr lang="en-US" sz="8000" i="1" dirty="0" err="1"/>
              <a:t>SpLD</a:t>
            </a:r>
            <a:r>
              <a:rPr lang="en-US" sz="8000" i="1" dirty="0"/>
              <a:t>)</a:t>
            </a:r>
          </a:p>
          <a:p>
            <a:pPr marL="0" indent="0">
              <a:buNone/>
            </a:pPr>
            <a:r>
              <a:rPr lang="en-US" sz="8000" b="1" i="1" dirty="0">
                <a:solidFill>
                  <a:srgbClr val="0000FF"/>
                </a:solidFill>
                <a:hlinkClick r:id="rId4" action="ppaction://hlinkfile"/>
              </a:rPr>
              <a:t>Study Skills Support</a:t>
            </a:r>
            <a:r>
              <a:rPr lang="en-US" sz="8000" b="1" i="1" dirty="0">
                <a:solidFill>
                  <a:srgbClr val="0000FF"/>
                </a:solidFill>
              </a:rPr>
              <a:t> </a:t>
            </a:r>
            <a:r>
              <a:rPr lang="en-US" sz="8000" b="1" i="1" dirty="0"/>
              <a:t/>
            </a:r>
            <a:br>
              <a:rPr lang="en-US" sz="8000" b="1" i="1" dirty="0"/>
            </a:br>
            <a:r>
              <a:rPr lang="en-US" sz="8000" i="1" dirty="0"/>
              <a:t>Timetables and information on study skill support available for both the Carmarthen and Lampeter campuses and distance learners</a:t>
            </a:r>
          </a:p>
          <a:p>
            <a:pPr marL="0" indent="0">
              <a:buNone/>
            </a:pPr>
            <a:r>
              <a:rPr lang="en-US" sz="8000" b="1" i="1" dirty="0">
                <a:hlinkClick r:id="rId5" action="ppaction://hlinkfile"/>
              </a:rPr>
              <a:t>Distance Learners</a:t>
            </a:r>
            <a:r>
              <a:rPr lang="en-US" sz="8000" i="1" dirty="0"/>
              <a:t/>
            </a:r>
            <a:br>
              <a:rPr lang="en-US" sz="8000" i="1" dirty="0"/>
            </a:br>
            <a:r>
              <a:rPr lang="en-US" sz="8000" i="1" dirty="0"/>
              <a:t>Advice and guidance to help distance learners access Learning Support</a:t>
            </a:r>
          </a:p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0" y="152400"/>
            <a:ext cx="1323433" cy="1343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312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6912768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b="1" i="1" dirty="0" smtClean="0"/>
              <a:t>Acknowledgements: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b="1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Jude Carroll for her presentation on ‘Designing out plagiarism in assessment’ UWTSD, 28 February 2013.</a:t>
            </a:r>
          </a:p>
          <a:p>
            <a:pPr>
              <a:spcBef>
                <a:spcPts val="0"/>
              </a:spcBef>
            </a:pPr>
            <a:endParaRPr lang="en-GB" sz="2400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Andrew Edwards for his presentation on ‘Plagiarism and Referencing’ UWTSD, 18 April 2013.</a:t>
            </a:r>
          </a:p>
          <a:p>
            <a:pPr>
              <a:spcBef>
                <a:spcPts val="0"/>
              </a:spcBef>
            </a:pPr>
            <a:endParaRPr lang="en-GB" sz="2400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Dr Liz Wilson for the remainder of the slides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1336345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673</TotalTime>
  <Words>695</Words>
  <Application>Microsoft Office PowerPoint</Application>
  <PresentationFormat>On-screen Show (4:3)</PresentationFormat>
  <Paragraphs>109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20140311PresentationUWTSDTemplate</vt:lpstr>
      <vt:lpstr>Plagiarism  and  Referencing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Referencing Books</vt:lpstr>
      <vt:lpstr>Referencing Journal Articles</vt:lpstr>
      <vt:lpstr>Referencing Websites</vt:lpstr>
      <vt:lpstr> Referencing Newspapers</vt:lpstr>
      <vt:lpstr> Secondary References</vt:lpstr>
      <vt:lpstr>Help …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Plagiarism and Referencing</dc:title>
  <dc:creator>Administrator</dc:creator>
  <cp:lastModifiedBy>Stephen Darnell</cp:lastModifiedBy>
  <cp:revision>46</cp:revision>
  <cp:lastPrinted>2016-02-04T14:27:22Z</cp:lastPrinted>
  <dcterms:created xsi:type="dcterms:W3CDTF">2013-04-11T11:59:58Z</dcterms:created>
  <dcterms:modified xsi:type="dcterms:W3CDTF">2016-02-04T14:58:53Z</dcterms:modified>
</cp:coreProperties>
</file>