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media/image1.jpeg" ContentType="image/jpeg"/>
  <Override PartName="/ppt/notesSlides/notesSlide1.xml" ContentType="application/vnd.openxmlformats-officedocument.presentationml.notesSlide+xml"/>
  <Override PartName="/ppt/media/image2.jpe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3.jpeg" ContentType="image/jpeg"/>
  <Override PartName="/ppt/media/image4.jpeg" ContentType="image/jpeg"/>
  <Override PartName="/ppt/notesSlides/notesSlide6.xml" ContentType="application/vnd.openxmlformats-officedocument.presentationml.notesSlide+xml"/>
  <Override PartName="/ppt/media/image5.jpeg" ContentType="image/jpeg"/>
  <Override PartName="/ppt/notesSlides/notesSlide7.xml" ContentType="application/vnd.openxmlformats-officedocument.presentationml.notesSlide+xml"/>
  <Override PartName="/ppt/media/image6.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notesSlides/notesSlide11.xml" ContentType="application/vnd.openxmlformats-officedocument.presentationml.notesSlide+xml"/>
  <Override PartName="/ppt/media/image7.jpeg" ContentType="image/jpeg"/>
  <Override PartName="/ppt/media/image8.jpeg" ContentType="image/jpeg"/>
  <Override PartName="/ppt/media/image9.jpeg" ContentType="image/jpeg"/>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image10.jpeg" ContentType="image/jpeg"/>
  <Override PartName="/ppt/notesSlides/notesSlide15.xml" ContentType="application/vnd.openxmlformats-officedocument.presentationml.notesSlide+xml"/>
  <Override PartName="/ppt/media/image11.jpeg" ContentType="image/jpeg"/>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media/image1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s>

</file>

<file path=ppt/charts/_rels/chart1.xml.rels><?xml version="1.0" encoding="UTF-8"?>
<Relationships xmlns="http://schemas.openxmlformats.org/package/2006/relationships"><Relationship Id="rId1" Type="http://schemas.openxmlformats.org/officeDocument/2006/relationships/package" Target="../embeddings/Microsoft_Excel_Sheet1.xlsx"/></Relationships>

</file>

<file path=ppt/charts/_rels/chart2.xml.rels><?xml version="1.0" encoding="UTF-8"?>
<Relationships xmlns="http://schemas.openxmlformats.org/package/2006/relationships"><Relationship Id="rId1" Type="http://schemas.openxmlformats.org/officeDocument/2006/relationships/package" Target="../embeddings/Microsoft_Excel_Sheet2.xlsx"/></Relationships>

</file>

<file path=ppt/charts/_rels/chart3.xml.rels><?xml version="1.0" encoding="UTF-8"?>
<Relationships xmlns="http://schemas.openxmlformats.org/package/2006/relationships"><Relationship Id="rId1" Type="http://schemas.openxmlformats.org/officeDocument/2006/relationships/package" Target="../embeddings/Microsoft_Excel_Sheet3.xlsx"/></Relationships>

</file>

<file path=ppt/charts/_rels/chart4.xml.rels><?xml version="1.0" encoding="UTF-8"?>
<Relationships xmlns="http://schemas.openxmlformats.org/package/2006/relationships"><Relationship Id="rId1" Type="http://schemas.openxmlformats.org/officeDocument/2006/relationships/package" Target="../embeddings/Microsoft_Excel_Sheet4.xlsx"/></Relationships>

</file>

<file path=ppt/charts/chart1.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0" i="0" strike="noStrike" sz="1400" u="none">
                <a:solidFill>
                  <a:srgbClr val="595959"/>
                </a:solidFill>
                <a:latin typeface="Calibri"/>
              </a:defRPr>
            </a:pPr>
            <a:r>
              <a:rPr b="0" i="0" strike="noStrike" sz="1400" u="none">
                <a:solidFill>
                  <a:srgbClr val="595959"/>
                </a:solidFill>
                <a:latin typeface="Calibri"/>
              </a:rPr>
              <a:t>Nationality-Based Responses by Focus</a:t>
            </a:r>
          </a:p>
        </c:rich>
      </c:tx>
      <c:layout>
        <c:manualLayout>
          <c:xMode val="edge"/>
          <c:yMode val="edge"/>
          <c:x val="0.127515"/>
          <c:y val="0"/>
          <c:w val="0.744969"/>
          <c:h val="0.191338"/>
        </c:manualLayout>
      </c:layout>
      <c:overlay val="1"/>
      <c:spPr>
        <a:noFill/>
        <a:effectLst/>
      </c:spPr>
    </c:title>
    <c:autoTitleDeleted val="1"/>
    <c:plotArea>
      <c:layout>
        <c:manualLayout>
          <c:layoutTarget val="inner"/>
          <c:xMode val="edge"/>
          <c:yMode val="edge"/>
          <c:x val="0.385371"/>
          <c:y val="0.191338"/>
          <c:w val="0.597233"/>
          <c:h val="0.66557"/>
        </c:manualLayout>
      </c:layout>
      <c:barChart>
        <c:barDir val="bar"/>
        <c:grouping val="clustered"/>
        <c:varyColors val="0"/>
        <c:ser>
          <c:idx val="0"/>
          <c:order val="0"/>
          <c:tx>
            <c:strRef>
              <c:f>Sheet1!$B$1</c:f>
              <c:strCache>
                <c:ptCount val="1"/>
                <c:pt idx="0">
                  <c:v>Number of Responses</c:v>
                </c:pt>
              </c:strCache>
            </c:strRef>
          </c:tx>
          <c:spPr>
            <a:solidFill>
              <a:schemeClr val="accent1"/>
            </a:solidFill>
            <a:ln w="19050" cap="flat">
              <a:solidFill>
                <a:srgbClr val="FFFFFF"/>
              </a:solidFill>
              <a:prstDash val="solid"/>
              <a:round/>
            </a:ln>
            <a:effectLst/>
          </c:spPr>
          <c:invertIfNegative val="0"/>
          <c:dLbls>
            <c:numFmt formatCode="0" sourceLinked="0"/>
            <c:txPr>
              <a:bodyPr/>
              <a:lstStyle/>
              <a:p>
                <a:pPr>
                  <a:defRPr b="0" i="0" strike="noStrike" sz="1000" u="none">
                    <a:solidFill>
                      <a:srgbClr val="000000"/>
                    </a:solidFill>
                    <a:latin typeface="Calibri"/>
                  </a:defRPr>
                </a:pPr>
              </a:p>
            </c:txPr>
            <c:dLblPos val="outEnd"/>
            <c:showLegendKey val="0"/>
            <c:showVal val="0"/>
            <c:showCatName val="0"/>
            <c:showSerName val="0"/>
            <c:showPercent val="0"/>
            <c:showBubbleSize val="0"/>
            <c:showLeaderLines val="0"/>
          </c:dLbls>
          <c:cat>
            <c:strRef>
              <c:f>Sheet1!$A$2:$A$25</c:f>
              <c:strCache>
                <c:ptCount val="24"/>
                <c:pt idx="0">
                  <c:v>Bangladeshi</c:v>
                </c:pt>
                <c:pt idx="1">
                  <c:v>DRC</c:v>
                </c:pt>
                <c:pt idx="2">
                  <c:v>Iranian</c:v>
                </c:pt>
                <c:pt idx="3">
                  <c:v>Romanian</c:v>
                </c:pt>
                <c:pt idx="4">
                  <c:v>Bulgarian</c:v>
                </c:pt>
                <c:pt idx="5">
                  <c:v>North Korean</c:v>
                </c:pt>
                <c:pt idx="6">
                  <c:v>Irish</c:v>
                </c:pt>
                <c:pt idx="7">
                  <c:v>English</c:v>
                </c:pt>
                <c:pt idx="8">
                  <c:v>Turkish</c:v>
                </c:pt>
                <c:pt idx="9">
                  <c:v>American</c:v>
                </c:pt>
                <c:pt idx="10">
                  <c:v>Greek</c:v>
                </c:pt>
                <c:pt idx="11">
                  <c:v>Belarusian</c:v>
                </c:pt>
                <c:pt idx="12">
                  <c:v>Somali</c:v>
                </c:pt>
                <c:pt idx="13">
                  <c:v>Chinese</c:v>
                </c:pt>
                <c:pt idx="14">
                  <c:v>Indian</c:v>
                </c:pt>
                <c:pt idx="15">
                  <c:v>Arabic</c:v>
                </c:pt>
                <c:pt idx="16">
                  <c:v>Iraq</c:v>
                </c:pt>
                <c:pt idx="17">
                  <c:v>Syria</c:v>
                </c:pt>
                <c:pt idx="18">
                  <c:v>Polish </c:v>
                </c:pt>
                <c:pt idx="19">
                  <c:v>All non-British nationalities</c:v>
                </c:pt>
                <c:pt idx="20">
                  <c:v>Pakistani</c:v>
                </c:pt>
                <c:pt idx="21">
                  <c:v>Libyan</c:v>
                </c:pt>
                <c:pt idx="22">
                  <c:v>Welsh </c:v>
                </c:pt>
                <c:pt idx="23">
                  <c:v>African</c:v>
                </c:pt>
              </c:strCache>
            </c:strRef>
          </c:cat>
          <c:val>
            <c:numRef>
              <c:f>Sheet1!$B$2:$B$25</c:f>
              <c:numCache>
                <c:ptCount val="24"/>
                <c:pt idx="0">
                  <c:v>1.000000</c:v>
                </c:pt>
                <c:pt idx="1">
                  <c:v>1.000000</c:v>
                </c:pt>
                <c:pt idx="2">
                  <c:v>2.000000</c:v>
                </c:pt>
                <c:pt idx="3">
                  <c:v>2.000000</c:v>
                </c:pt>
                <c:pt idx="4">
                  <c:v>4.000000</c:v>
                </c:pt>
                <c:pt idx="5">
                  <c:v>1.000000</c:v>
                </c:pt>
                <c:pt idx="6">
                  <c:v>2.000000</c:v>
                </c:pt>
                <c:pt idx="7">
                  <c:v>6.000000</c:v>
                </c:pt>
                <c:pt idx="8">
                  <c:v>3.000000</c:v>
                </c:pt>
                <c:pt idx="9">
                  <c:v>1.000000</c:v>
                </c:pt>
                <c:pt idx="10">
                  <c:v>2.000000</c:v>
                </c:pt>
                <c:pt idx="11">
                  <c:v>2.000000</c:v>
                </c:pt>
                <c:pt idx="12">
                  <c:v>1.000000</c:v>
                </c:pt>
                <c:pt idx="13">
                  <c:v>7.000000</c:v>
                </c:pt>
                <c:pt idx="14">
                  <c:v>2.000000</c:v>
                </c:pt>
                <c:pt idx="15">
                  <c:v>1.000000</c:v>
                </c:pt>
                <c:pt idx="16">
                  <c:v>1.000000</c:v>
                </c:pt>
                <c:pt idx="17">
                  <c:v>2.000000</c:v>
                </c:pt>
                <c:pt idx="18">
                  <c:v>14.000000</c:v>
                </c:pt>
                <c:pt idx="19">
                  <c:v>12.000000</c:v>
                </c:pt>
                <c:pt idx="20">
                  <c:v>6.000000</c:v>
                </c:pt>
                <c:pt idx="21">
                  <c:v>1.000000</c:v>
                </c:pt>
                <c:pt idx="22">
                  <c:v>5.000000</c:v>
                </c:pt>
                <c:pt idx="23">
                  <c:v>4.000000</c:v>
                </c:pt>
              </c:numCache>
            </c:numRef>
          </c:val>
        </c:ser>
        <c:gapWidth val="150"/>
        <c:overlap val="0"/>
        <c:axId val="2094734552"/>
        <c:axId val="2094734553"/>
      </c:barChart>
      <c:catAx>
        <c:axId val="2094734552"/>
        <c:scaling>
          <c:orientation val="maxMin"/>
        </c:scaling>
        <c:delete val="0"/>
        <c:axPos val="l"/>
        <c:numFmt formatCode="General" sourceLinked="0"/>
        <c:majorTickMark val="out"/>
        <c:minorTickMark val="none"/>
        <c:tickLblPos val="nextTo"/>
        <c:spPr>
          <a:ln w="12700" cap="flat">
            <a:solidFill>
              <a:srgbClr val="D9D9D9"/>
            </a:solidFill>
            <a:prstDash val="solid"/>
            <a:round/>
          </a:ln>
        </c:spPr>
        <c:txPr>
          <a:bodyPr rot="0"/>
          <a:lstStyle/>
          <a:p>
            <a:pPr>
              <a:defRPr b="0" i="0" strike="noStrike" sz="900" u="none">
                <a:solidFill>
                  <a:srgbClr val="595959"/>
                </a:solidFill>
                <a:latin typeface="Calibri"/>
              </a:defRPr>
            </a:pPr>
          </a:p>
        </c:txPr>
        <c:crossAx val="2094734553"/>
        <c:crosses val="autoZero"/>
        <c:auto val="1"/>
        <c:lblAlgn val="ctr"/>
        <c:noMultiLvlLbl val="1"/>
      </c:catAx>
      <c:valAx>
        <c:axId val="2094734553"/>
        <c:scaling>
          <c:orientation val="minMax"/>
        </c:scaling>
        <c:delete val="0"/>
        <c:axPos val="b"/>
        <c:majorGridlines>
          <c:spPr>
            <a:ln w="12700" cap="flat">
              <a:solidFill>
                <a:srgbClr val="D9D9D9"/>
              </a:solidFill>
              <a:prstDash val="solid"/>
              <a:round/>
            </a:ln>
          </c:spPr>
        </c:majorGridlines>
        <c:numFmt formatCode="0" sourceLinked="0"/>
        <c:majorTickMark val="none"/>
        <c:minorTickMark val="none"/>
        <c:tickLblPos val="high"/>
        <c:spPr>
          <a:ln w="12700" cap="flat">
            <a:noFill/>
            <a:prstDash val="solid"/>
            <a:round/>
          </a:ln>
        </c:spPr>
        <c:txPr>
          <a:bodyPr rot="0"/>
          <a:lstStyle/>
          <a:p>
            <a:pPr>
              <a:defRPr b="0" i="0" strike="noStrike" sz="900" u="none">
                <a:solidFill>
                  <a:srgbClr val="595959"/>
                </a:solidFill>
                <a:latin typeface="Calibri"/>
              </a:defRPr>
            </a:pPr>
          </a:p>
        </c:txPr>
        <c:crossAx val="2094734552"/>
        <c:crosses val="autoZero"/>
        <c:crossBetween val="between"/>
        <c:majorUnit val="3.5"/>
        <c:minorUnit val="1.75"/>
      </c:valAx>
      <c:spPr>
        <a:noFill/>
        <a:ln w="12700" cap="flat">
          <a:noFill/>
          <a:miter lim="400000"/>
        </a:ln>
        <a:effectLst/>
      </c:spPr>
    </c:plotArea>
    <c:legend>
      <c:legendPos val="b"/>
      <c:layout>
        <c:manualLayout>
          <c:xMode val="edge"/>
          <c:yMode val="edge"/>
          <c:x val="0.343136"/>
          <c:y val="0.946362"/>
          <c:w val="0.35016"/>
          <c:h val="0.053638"/>
        </c:manualLayout>
      </c:layout>
      <c:overlay val="1"/>
      <c:spPr>
        <a:noFill/>
        <a:ln w="12700" cap="flat">
          <a:noFill/>
          <a:miter lim="400000"/>
        </a:ln>
        <a:effectLst/>
      </c:spPr>
      <c:txPr>
        <a:bodyPr rot="0"/>
        <a:lstStyle/>
        <a:p>
          <a:pPr>
            <a:defRPr b="0" i="0" strike="noStrike" sz="900" u="none">
              <a:solidFill>
                <a:srgbClr val="595959"/>
              </a:solidFill>
              <a:latin typeface="Calibri"/>
            </a:defRPr>
          </a:pPr>
        </a:p>
      </c:txPr>
    </c:legend>
    <c:plotVisOnly val="1"/>
    <c:dispBlanksAs val="gap"/>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1" i="0" strike="noStrike" sz="2200" u="none">
                <a:solidFill>
                  <a:srgbClr val="404040"/>
                </a:solidFill>
                <a:latin typeface="Calibri"/>
              </a:defRPr>
            </a:pPr>
            <a:r>
              <a:rPr b="1" i="0" strike="noStrike" sz="2200" u="none">
                <a:solidFill>
                  <a:srgbClr val="404040"/>
                </a:solidFill>
                <a:latin typeface="Calibri"/>
              </a:rPr>
              <a:t>In your current school, have you observed, responded to, or had a pupil report racial discrimination in the last 12 months? If so, please briefly describe what happened.</a:t>
            </a:r>
          </a:p>
        </c:rich>
      </c:tx>
      <c:layout>
        <c:manualLayout>
          <c:xMode val="edge"/>
          <c:yMode val="edge"/>
          <c:x val="0"/>
          <c:y val="0"/>
          <c:w val="1"/>
          <c:h val="0.308019"/>
        </c:manualLayout>
      </c:layout>
      <c:overlay val="1"/>
      <c:spPr>
        <a:noFill/>
        <a:effectLst/>
      </c:spPr>
    </c:title>
    <c:autoTitleDeleted val="1"/>
    <c:plotArea>
      <c:layout>
        <c:manualLayout>
          <c:layoutTarget val="inner"/>
          <c:xMode val="edge"/>
          <c:yMode val="edge"/>
          <c:x val="0.005"/>
          <c:y val="0.308019"/>
          <c:w val="0.637533"/>
          <c:h val="0.679481"/>
        </c:manualLayout>
      </c:layout>
      <c:pieChart>
        <c:varyColors val="0"/>
        <c:ser>
          <c:idx val="0"/>
          <c:order val="0"/>
          <c:tx>
            <c:strRef>
              <c:f>Sheet1!$A$2</c:f>
              <c:strCache>
                <c:ptCount val="1"/>
                <c:pt idx="0">
                  <c:v/>
                </c:pt>
              </c:strCache>
            </c:strRef>
          </c:tx>
          <c:spPr>
            <a:solidFill>
              <a:schemeClr val="accent1"/>
            </a:solidFill>
            <a:ln w="12700" cap="flat">
              <a:noFill/>
              <a:miter lim="400000"/>
            </a:ln>
            <a:effectLst>
              <a:outerShdw sx="100000" sy="100000" kx="0" ky="0" algn="tl" rotWithShape="1" blurRad="254000" dist="0" dir="0">
                <a:srgbClr val="000000">
                  <a:alpha val="20000"/>
                </a:srgbClr>
              </a:outerShdw>
            </a:effectLst>
          </c:spPr>
          <c:explosion val="0"/>
          <c:dPt>
            <c:idx val="0"/>
            <c:explosion val="0"/>
            <c:spPr>
              <a:solidFill>
                <a:schemeClr val="accent1"/>
              </a:solidFill>
              <a:ln w="12700" cap="flat">
                <a:noFill/>
                <a:miter lim="400000"/>
              </a:ln>
              <a:effectLst>
                <a:outerShdw sx="100000" sy="100000" kx="0" ky="0" algn="tl" rotWithShape="1" blurRad="254000" dist="0" dir="0">
                  <a:srgbClr val="000000">
                    <a:alpha val="20000"/>
                  </a:srgbClr>
                </a:outerShdw>
              </a:effectLst>
            </c:spPr>
          </c:dPt>
          <c:dPt>
            <c:idx val="1"/>
            <c:explosion val="0"/>
            <c:spPr>
              <a:solidFill>
                <a:schemeClr val="accent2"/>
              </a:solidFill>
              <a:ln w="12700" cap="flat">
                <a:noFill/>
                <a:miter lim="400000"/>
              </a:ln>
              <a:effectLst>
                <a:outerShdw sx="100000" sy="100000" kx="0" ky="0" algn="tl" rotWithShape="1" blurRad="254000" dist="0" dir="0">
                  <a:srgbClr val="000000">
                    <a:alpha val="20000"/>
                  </a:srgbClr>
                </a:outerShdw>
              </a:effectLst>
            </c:spPr>
          </c:dPt>
          <c:dLbls>
            <c:dLbl>
              <c:idx val="0"/>
              <c:numFmt formatCode="0%" sourceLinked="0"/>
              <c:txPr>
                <a:bodyPr/>
                <a:lstStyle/>
                <a:p>
                  <a:pPr>
                    <a:defRPr b="1" i="0" strike="noStrike" sz="1500" u="none">
                      <a:solidFill>
                        <a:srgbClr val="FFFFFF"/>
                      </a:solidFill>
                      <a:latin typeface="Calibri"/>
                    </a:defRPr>
                  </a:pPr>
                </a:p>
              </c:txPr>
              <c:dLblPos val="inEnd"/>
              <c:showLegendKey val="0"/>
              <c:showVal val="0"/>
              <c:showCatName val="1"/>
              <c:showSerName val="0"/>
              <c:showPercent val="1"/>
              <c:showBubbleSize val="0"/>
            </c:dLbl>
            <c:dLbl>
              <c:idx val="1"/>
              <c:numFmt formatCode="0%" sourceLinked="0"/>
              <c:txPr>
                <a:bodyPr/>
                <a:lstStyle/>
                <a:p>
                  <a:pPr>
                    <a:defRPr b="1" i="0" strike="noStrike" sz="1500" u="none">
                      <a:solidFill>
                        <a:srgbClr val="FFFFFF"/>
                      </a:solidFill>
                      <a:latin typeface="Calibri"/>
                    </a:defRPr>
                  </a:pPr>
                </a:p>
              </c:txPr>
              <c:dLblPos val="inEnd"/>
              <c:showLegendKey val="0"/>
              <c:showVal val="0"/>
              <c:showCatName val="1"/>
              <c:showSerName val="0"/>
              <c:showPercent val="1"/>
              <c:showBubbleSize val="0"/>
            </c:dLbl>
            <c:numFmt formatCode="0%" sourceLinked="0"/>
            <c:txPr>
              <a:bodyPr/>
              <a:lstStyle/>
              <a:p>
                <a:pPr>
                  <a:defRPr b="1" i="0" strike="noStrike" sz="1500" u="none">
                    <a:solidFill>
                      <a:srgbClr val="FFFFFF"/>
                    </a:solidFill>
                    <a:latin typeface="Calibri"/>
                  </a:defRPr>
                </a:pPr>
              </a:p>
            </c:txPr>
            <c:dLblPos val="inEnd"/>
            <c:showLegendKey val="0"/>
            <c:showVal val="0"/>
            <c:showCatName val="1"/>
            <c:showSerName val="0"/>
            <c:showPercent val="1"/>
            <c:showBubbleSize val="0"/>
            <c:showLeaderLines val="0"/>
            <c:leaderLines>
              <c:spPr>
                <a:noFill/>
                <a:ln w="6350" cap="flat">
                  <a:solidFill>
                    <a:srgbClr val="000000"/>
                  </a:solidFill>
                  <a:prstDash val="solid"/>
                  <a:miter lim="400000"/>
                </a:ln>
                <a:effectLst/>
              </c:spPr>
            </c:leaderLines>
          </c:dLbls>
          <c:cat>
            <c:strRef>
              <c:f>Sheet1!$B$1:$C$1</c:f>
              <c:strCache>
                <c:ptCount val="2"/>
                <c:pt idx="0">
                  <c:v>Yes</c:v>
                </c:pt>
                <c:pt idx="1">
                  <c:v>No</c:v>
                </c:pt>
              </c:strCache>
            </c:strRef>
          </c:cat>
          <c:val>
            <c:numRef>
              <c:f>Sheet1!$B$2:$C$2</c:f>
              <c:numCache>
                <c:ptCount val="2"/>
                <c:pt idx="0">
                  <c:v>0.250000</c:v>
                </c:pt>
                <c:pt idx="1">
                  <c:v>0.750000</c:v>
                </c:pt>
              </c:numCache>
            </c:numRef>
          </c:val>
        </c:ser>
        <c:firstSliceAng val="0"/>
      </c:pieChart>
      <c:spPr>
        <a:noFill/>
        <a:ln w="12700" cap="flat">
          <a:noFill/>
          <a:miter lim="400000"/>
        </a:ln>
        <a:effectLst/>
      </c:spPr>
    </c:plotArea>
    <c:legend>
      <c:legendPos val="r"/>
      <c:layout>
        <c:manualLayout>
          <c:xMode val="edge"/>
          <c:yMode val="edge"/>
          <c:x val="0.922856"/>
          <c:y val="0.570168"/>
          <c:w val="0.077144"/>
          <c:h val="0.0692621"/>
        </c:manualLayout>
      </c:layout>
      <c:overlay val="1"/>
      <c:spPr>
        <a:solidFill>
          <a:srgbClr val="F2F2F2">
            <a:alpha val="39000"/>
          </a:srgbClr>
        </a:solidFill>
        <a:ln w="12700" cap="flat">
          <a:noFill/>
          <a:miter lim="400000"/>
        </a:ln>
        <a:effectLst/>
      </c:spPr>
      <c:txPr>
        <a:bodyPr rot="0"/>
        <a:lstStyle/>
        <a:p>
          <a:pPr>
            <a:defRPr b="0" i="0" strike="noStrike" sz="1100" u="none">
              <a:solidFill>
                <a:srgbClr val="404040"/>
              </a:solidFill>
              <a:latin typeface="Calibri"/>
            </a:defRPr>
          </a:pPr>
        </a:p>
      </c:txPr>
    </c:legend>
    <c:plotVisOnly val="1"/>
    <c:dispBlanksAs val="gap"/>
  </c:chart>
  <c:spPr>
    <a:gradFill flip="none" rotWithShape="1">
      <a:gsLst>
        <a:gs pos="0">
          <a:srgbClr val="FFFFFF"/>
        </a:gs>
        <a:gs pos="39000">
          <a:srgbClr val="FFFFFF"/>
        </a:gs>
        <a:gs pos="100000">
          <a:srgbClr val="BFBFBF"/>
        </a:gs>
      </a:gsLst>
      <a:path path="circle">
        <a:fillToRect l="37721" t="-19636" r="62278" b="119636"/>
      </a:path>
    </a:gradFill>
    <a:ln w="12700" cap="flat">
      <a:solidFill>
        <a:srgbClr val="BFBFBF"/>
      </a:solidFill>
      <a:prstDash val="solid"/>
      <a:round/>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0" i="0" strike="noStrike" sz="1400" u="none">
                <a:solidFill>
                  <a:srgbClr val="595959"/>
                </a:solidFill>
                <a:latin typeface="Calibri"/>
              </a:defRPr>
            </a:pPr>
            <a:r>
              <a:rPr b="0" i="0" strike="noStrike" sz="1400" u="none">
                <a:solidFill>
                  <a:srgbClr val="595959"/>
                </a:solidFill>
                <a:latin typeface="Calibri"/>
              </a:rPr>
              <a:t>Incidents by Phase, where stated (96 total)</a:t>
            </a:r>
          </a:p>
        </c:rich>
      </c:tx>
      <c:layout>
        <c:manualLayout>
          <c:xMode val="edge"/>
          <c:yMode val="edge"/>
          <c:x val="0"/>
          <c:y val="0"/>
          <c:w val="1"/>
          <c:h val="0.161077"/>
        </c:manualLayout>
      </c:layout>
      <c:overlay val="1"/>
      <c:spPr>
        <a:noFill/>
        <a:effectLst/>
      </c:spPr>
    </c:title>
    <c:autoTitleDeleted val="1"/>
    <c:plotArea>
      <c:layout>
        <c:manualLayout>
          <c:layoutTarget val="inner"/>
          <c:xMode val="edge"/>
          <c:yMode val="edge"/>
          <c:x val="0.089964"/>
          <c:y val="0.161077"/>
          <c:w val="0.820072"/>
          <c:h val="0.645936"/>
        </c:manualLayout>
      </c:layout>
      <c:pieChart>
        <c:varyColors val="0"/>
        <c:ser>
          <c:idx val="0"/>
          <c:order val="0"/>
          <c:tx>
            <c:strRef>
              <c:f>Sheet1!$A$2</c:f>
              <c:strCache>
                <c:ptCount val="1"/>
                <c:pt idx="0">
                  <c:v/>
                </c:pt>
              </c:strCache>
            </c:strRef>
          </c:tx>
          <c:spPr>
            <a:solidFill>
              <a:schemeClr val="accent1"/>
            </a:solidFill>
            <a:ln w="19050" cap="flat">
              <a:solidFill>
                <a:srgbClr val="FFFFFF"/>
              </a:solidFill>
              <a:prstDash val="solid"/>
              <a:round/>
            </a:ln>
            <a:effectLst/>
          </c:spPr>
          <c:explosion val="0"/>
          <c:dPt>
            <c:idx val="0"/>
            <c:explosion val="0"/>
            <c:spPr>
              <a:solidFill>
                <a:schemeClr val="accent1"/>
              </a:solidFill>
              <a:ln w="19050" cap="flat">
                <a:solidFill>
                  <a:srgbClr val="FFFFFF"/>
                </a:solidFill>
                <a:prstDash val="solid"/>
                <a:round/>
              </a:ln>
              <a:effectLst/>
            </c:spPr>
          </c:dPt>
          <c:dPt>
            <c:idx val="1"/>
            <c:explosion val="0"/>
            <c:spPr>
              <a:solidFill>
                <a:schemeClr val="accent2"/>
              </a:solidFill>
              <a:ln w="19050" cap="flat">
                <a:solidFill>
                  <a:srgbClr val="FFFFFF"/>
                </a:solidFill>
                <a:prstDash val="solid"/>
                <a:round/>
              </a:ln>
              <a:effectLst/>
            </c:spPr>
          </c:dPt>
          <c:dPt>
            <c:idx val="2"/>
            <c:explosion val="0"/>
            <c:spPr>
              <a:solidFill>
                <a:schemeClr val="accent3"/>
              </a:solidFill>
              <a:ln w="19050" cap="flat">
                <a:solidFill>
                  <a:srgbClr val="FFFFFF"/>
                </a:solidFill>
                <a:prstDash val="solid"/>
                <a:round/>
              </a:ln>
              <a:effectLst/>
            </c:spPr>
          </c:dPt>
          <c:dLbls>
            <c:dLbl>
              <c:idx val="0"/>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1"/>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2"/>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showLeaderLines val="1"/>
            <c:leaderLines>
              <c:spPr>
                <a:noFill/>
                <a:ln w="9525" cap="flat">
                  <a:solidFill>
                    <a:srgbClr val="A6A6A6"/>
                  </a:solidFill>
                  <a:prstDash val="solid"/>
                  <a:round/>
                </a:ln>
                <a:effectLst/>
              </c:spPr>
            </c:leaderLines>
          </c:dLbls>
          <c:cat>
            <c:strRef>
              <c:f>Sheet1!$B$1:$D$1</c:f>
              <c:strCache>
                <c:ptCount val="3"/>
                <c:pt idx="0">
                  <c:v>Foundation Phase</c:v>
                </c:pt>
                <c:pt idx="1">
                  <c:v>Key Stage 2</c:v>
                </c:pt>
                <c:pt idx="2">
                  <c:v>Secondary</c:v>
                </c:pt>
              </c:strCache>
            </c:strRef>
          </c:cat>
          <c:val>
            <c:numRef>
              <c:f>Sheet1!$B$2:$D$2</c:f>
              <c:numCache>
                <c:ptCount val="3"/>
                <c:pt idx="0">
                  <c:v>7.000000</c:v>
                </c:pt>
                <c:pt idx="1">
                  <c:v>25.000000</c:v>
                </c:pt>
                <c:pt idx="2">
                  <c:v>64.000000</c:v>
                </c:pt>
              </c:numCache>
            </c:numRef>
          </c:val>
        </c:ser>
        <c:firstSliceAng val="0"/>
      </c:pieChart>
      <c:spPr>
        <a:noFill/>
        <a:ln w="12700" cap="flat">
          <a:noFill/>
          <a:miter lim="400000"/>
        </a:ln>
        <a:effectLst/>
      </c:spPr>
    </c:plotArea>
    <c:legend>
      <c:legendPos val="b"/>
      <c:layout>
        <c:manualLayout>
          <c:xMode val="edge"/>
          <c:yMode val="edge"/>
          <c:x val="0"/>
          <c:y val="0.955171"/>
          <c:w val="1"/>
          <c:h val="0.0448288"/>
        </c:manualLayout>
      </c:layout>
      <c:overlay val="1"/>
      <c:spPr>
        <a:noFill/>
        <a:ln w="12700" cap="flat">
          <a:noFill/>
          <a:miter lim="400000"/>
        </a:ln>
        <a:effectLst/>
      </c:spPr>
      <c:txPr>
        <a:bodyPr rot="0"/>
        <a:lstStyle/>
        <a:p>
          <a:pPr>
            <a:defRPr b="0" i="0" strike="noStrike" sz="900" u="none">
              <a:solidFill>
                <a:srgbClr val="FFFFFF"/>
              </a:solidFill>
              <a:latin typeface="Calibri"/>
            </a:defRPr>
          </a:pPr>
        </a:p>
      </c:txPr>
    </c:legend>
    <c:plotVisOnly val="1"/>
    <c:dispBlanksAs val="gap"/>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1"/>
  <c:roundedCorners val="0"/>
  <c:chart>
    <c:title>
      <c:tx>
        <c:rich>
          <a:bodyPr rot="0"/>
          <a:lstStyle/>
          <a:p>
            <a:pPr>
              <a:defRPr b="0" i="0" strike="noStrike" sz="1400" u="none">
                <a:solidFill>
                  <a:srgbClr val="FFFFFF"/>
                </a:solidFill>
                <a:latin typeface="Calibri"/>
              </a:defRPr>
            </a:pPr>
            <a:r>
              <a:rPr b="0" i="0" strike="noStrike" sz="1400" u="none">
                <a:solidFill>
                  <a:srgbClr val="FFFFFF"/>
                </a:solidFill>
                <a:latin typeface="Calibri"/>
              </a:rPr>
              <a:t>Incidents by type, where stated (181 total)</a:t>
            </a:r>
          </a:p>
        </c:rich>
      </c:tx>
      <c:layout>
        <c:manualLayout>
          <c:xMode val="edge"/>
          <c:yMode val="edge"/>
          <c:x val="0.0133295"/>
          <c:y val="0"/>
          <c:w val="0.926546"/>
          <c:h val="0.0685287"/>
        </c:manualLayout>
      </c:layout>
      <c:overlay val="1"/>
      <c:spPr>
        <a:noFill/>
        <a:effectLst/>
      </c:spPr>
    </c:title>
    <c:autoTitleDeleted val="1"/>
    <c:view3D>
      <c:rotX val="50"/>
      <c:hPercent val="50"/>
      <c:rotY val="0"/>
      <c:depthPercent val="100"/>
      <c:rAngAx val="0"/>
      <c:perspective val="30"/>
    </c:view3D>
    <c:floor>
      <c:spPr>
        <a:noFill/>
        <a:ln>
          <a:noFill/>
        </a:ln>
        <a:effectLst/>
        <a:sp3d/>
      </c:spPr>
    </c:floor>
    <c:sideWall>
      <c:spPr>
        <a:noFill/>
        <a:ln>
          <a:noFill/>
        </a:ln>
        <a:effectLst/>
        <a:sp3d/>
      </c:spPr>
    </c:sideWall>
    <c:backWall>
      <c:spPr>
        <a:noFill/>
        <a:ln>
          <a:noFill/>
        </a:ln>
        <a:effectLst/>
        <a:sp3d/>
      </c:spPr>
    </c:backWall>
    <c:plotArea>
      <c:layout>
        <c:manualLayout>
          <c:layoutTarget val="inner"/>
          <c:xMode val="edge"/>
          <c:yMode val="edge"/>
          <c:x val="0.15564"/>
          <c:y val="0.0685287"/>
          <c:w val="0.641925"/>
          <c:h val="0.859893"/>
        </c:manualLayout>
      </c:layout>
      <c:pie3DChart>
        <c:varyColors val="0"/>
        <c:ser>
          <c:idx val="0"/>
          <c:order val="0"/>
          <c:tx>
            <c:strRef>
              <c:f>Sheet1!$A$2</c:f>
              <c:strCache>
                <c:ptCount val="1"/>
                <c:pt idx="0">
                  <c:v/>
                </c:pt>
              </c:strCache>
            </c:strRef>
          </c:tx>
          <c:spPr>
            <a:solidFill>
              <a:schemeClr val="accent1"/>
            </a:solidFill>
            <a:ln w="25400" cap="flat">
              <a:noFill/>
              <a:prstDash val="solid"/>
              <a:round/>
            </a:ln>
            <a:effectLst/>
            <a:sp3d prstMaterial="matte"/>
          </c:spPr>
          <c:explosion val="0"/>
          <c:dPt>
            <c:idx val="0"/>
            <c:explosion val="0"/>
            <c:spPr>
              <a:solidFill>
                <a:schemeClr val="accent1"/>
              </a:solidFill>
              <a:ln w="25400" cap="flat">
                <a:noFill/>
                <a:prstDash val="solid"/>
                <a:round/>
              </a:ln>
              <a:effectLst/>
              <a:sp3d prstMaterial="matte"/>
            </c:spPr>
          </c:dPt>
          <c:dPt>
            <c:idx val="1"/>
            <c:explosion val="0"/>
            <c:spPr>
              <a:solidFill>
                <a:schemeClr val="accent2"/>
              </a:solidFill>
              <a:ln w="25400" cap="flat">
                <a:noFill/>
                <a:prstDash val="solid"/>
                <a:round/>
              </a:ln>
              <a:effectLst/>
              <a:sp3d prstMaterial="matte"/>
            </c:spPr>
          </c:dPt>
          <c:dPt>
            <c:idx val="2"/>
            <c:explosion val="0"/>
            <c:spPr>
              <a:solidFill>
                <a:schemeClr val="accent3"/>
              </a:solidFill>
              <a:ln w="25400" cap="flat">
                <a:noFill/>
                <a:prstDash val="solid"/>
                <a:round/>
              </a:ln>
              <a:effectLst/>
              <a:sp3d prstMaterial="matte"/>
            </c:spPr>
          </c:dPt>
          <c:dPt>
            <c:idx val="3"/>
            <c:explosion val="0"/>
            <c:spPr>
              <a:solidFill>
                <a:schemeClr val="accent4"/>
              </a:solidFill>
              <a:ln w="25400" cap="flat">
                <a:noFill/>
                <a:prstDash val="solid"/>
                <a:round/>
              </a:ln>
              <a:effectLst/>
              <a:sp3d prstMaterial="matte"/>
            </c:spPr>
          </c:dPt>
          <c:dPt>
            <c:idx val="4"/>
            <c:explosion val="0"/>
            <c:spPr>
              <a:solidFill>
                <a:schemeClr val="accent5"/>
              </a:solidFill>
              <a:ln w="25400" cap="flat">
                <a:noFill/>
                <a:prstDash val="solid"/>
                <a:round/>
              </a:ln>
              <a:effectLst/>
              <a:sp3d prstMaterial="matte"/>
            </c:spPr>
          </c:dPt>
          <c:dPt>
            <c:idx val="5"/>
            <c:explosion val="0"/>
            <c:spPr>
              <a:solidFill>
                <a:schemeClr val="accent6"/>
              </a:solidFill>
              <a:ln w="25400" cap="flat">
                <a:noFill/>
                <a:prstDash val="solid"/>
                <a:round/>
              </a:ln>
              <a:effectLst/>
              <a:sp3d prstMaterial="matte"/>
            </c:spPr>
          </c:dPt>
          <c:dPt>
            <c:idx val="6"/>
            <c:explosion val="0"/>
            <c:spPr>
              <a:solidFill>
                <a:srgbClr val="264478"/>
              </a:solidFill>
              <a:ln w="25400" cap="flat">
                <a:noFill/>
                <a:prstDash val="solid"/>
                <a:round/>
              </a:ln>
              <a:effectLst/>
              <a:sp3d prstMaterial="matte"/>
            </c:spPr>
          </c:dPt>
          <c:dLbls>
            <c:dLbl>
              <c:idx val="0"/>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1"/>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2"/>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3"/>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4"/>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5"/>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dLbl>
              <c:idx val="6"/>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dLbl>
            <c:numFmt formatCode="0" sourceLinked="0"/>
            <c:txPr>
              <a:bodyPr/>
              <a:lstStyle/>
              <a:p>
                <a:pPr>
                  <a:defRPr b="0" i="0" strike="noStrike" sz="900" u="none">
                    <a:solidFill>
                      <a:srgbClr val="404040"/>
                    </a:solidFill>
                    <a:latin typeface="Calibri"/>
                  </a:defRPr>
                </a:pPr>
              </a:p>
            </c:txPr>
            <c:dLblPos val="inEnd"/>
            <c:showLegendKey val="0"/>
            <c:showVal val="1"/>
            <c:showCatName val="0"/>
            <c:showSerName val="0"/>
            <c:showPercent val="0"/>
            <c:showBubbleSize val="0"/>
            <c:showLeaderLines val="0"/>
          </c:dLbls>
          <c:cat>
            <c:strRef>
              <c:f>Sheet1!$B$1:$H$1</c:f>
              <c:strCache>
                <c:ptCount val="7"/>
                <c:pt idx="0">
                  <c:v>Leaving out/different treatment</c:v>
                </c:pt>
                <c:pt idx="1">
                  <c:v>Name Calling</c:v>
                </c:pt>
                <c:pt idx="2">
                  <c:v>Comments</c:v>
                </c:pt>
                <c:pt idx="3">
                  <c:v>Jokes</c:v>
                </c:pt>
                <c:pt idx="4">
                  <c:v>Attacks</c:v>
                </c:pt>
                <c:pt idx="5">
                  <c:v>Online Bullying</c:v>
                </c:pt>
                <c:pt idx="6">
                  <c:v>Graffiti </c:v>
                </c:pt>
              </c:strCache>
            </c:strRef>
          </c:cat>
          <c:val>
            <c:numRef>
              <c:f>Sheet1!$B$2:$H$2</c:f>
              <c:numCache>
                <c:ptCount val="7"/>
                <c:pt idx="0">
                  <c:v>16.000000</c:v>
                </c:pt>
                <c:pt idx="1">
                  <c:v>70.000000</c:v>
                </c:pt>
                <c:pt idx="2">
                  <c:v>74.000000</c:v>
                </c:pt>
                <c:pt idx="3">
                  <c:v>11.000000</c:v>
                </c:pt>
                <c:pt idx="4">
                  <c:v>6.000000</c:v>
                </c:pt>
                <c:pt idx="5">
                  <c:v>2.000000</c:v>
                </c:pt>
                <c:pt idx="6">
                  <c:v>2.000000</c:v>
                </c:pt>
              </c:numCache>
            </c:numRef>
          </c:val>
        </c:ser>
      </c:pie3DChart>
      <c:spPr>
        <a:noFill/>
        <a:ln w="12700" cap="flat">
          <a:noFill/>
          <a:miter lim="400000"/>
        </a:ln>
        <a:effectLst/>
      </c:spPr>
    </c:plotArea>
    <c:legend>
      <c:legendPos val="r"/>
      <c:layout>
        <c:manualLayout>
          <c:xMode val="edge"/>
          <c:yMode val="edge"/>
          <c:x val="0"/>
          <c:y val="0.787077"/>
          <c:w val="1"/>
          <c:h val="0.212923"/>
        </c:manualLayout>
      </c:layout>
      <c:overlay val="1"/>
      <c:spPr>
        <a:noFill/>
        <a:ln w="12700" cap="flat">
          <a:noFill/>
          <a:miter lim="400000"/>
        </a:ln>
        <a:effectLst/>
      </c:spPr>
      <c:txPr>
        <a:bodyPr rot="0"/>
        <a:lstStyle/>
        <a:p>
          <a:pPr>
            <a:defRPr b="0" i="0" strike="noStrike" sz="900" u="none">
              <a:solidFill>
                <a:srgbClr val="FFFFFF"/>
              </a:solidFill>
              <a:latin typeface="Calibri"/>
            </a:defRPr>
          </a:pPr>
        </a:p>
      </c:txPr>
    </c:legend>
    <c:plotVisOnly val="1"/>
    <c:dispBlanksAs val="gap"/>
  </c:chart>
  <c:spPr>
    <a:noFill/>
    <a:ln>
      <a:noFill/>
    </a:ln>
    <a:effectLst/>
  </c:spPr>
  <c:externalData r:id="rId1">
    <c:autoUpdate val="0"/>
  </c:externalData>
</c:chartSpace>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99" name="Shape 199"/>
          <p:cNvSpPr/>
          <p:nvPr>
            <p:ph type="sldImg"/>
          </p:nvPr>
        </p:nvSpPr>
        <p:spPr>
          <a:xfrm>
            <a:off x="1143000" y="685800"/>
            <a:ext cx="4572000" cy="3429000"/>
          </a:xfrm>
          <a:prstGeom prst="rect">
            <a:avLst/>
          </a:prstGeom>
        </p:spPr>
        <p:txBody>
          <a:bodyPr/>
          <a:lstStyle/>
          <a:p>
            <a:pPr/>
          </a:p>
        </p:txBody>
      </p:sp>
      <p:sp>
        <p:nvSpPr>
          <p:cNvPr id="200" name="Shape 200"/>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17.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18.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19.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2" name="Shape 212"/>
          <p:cNvSpPr/>
          <p:nvPr>
            <p:ph type="sldImg"/>
          </p:nvPr>
        </p:nvSpPr>
        <p:spPr>
          <a:prstGeom prst="rect">
            <a:avLst/>
          </a:prstGeom>
        </p:spPr>
        <p:txBody>
          <a:bodyPr/>
          <a:lstStyle/>
          <a:p>
            <a:pPr/>
          </a:p>
        </p:txBody>
      </p:sp>
      <p:sp>
        <p:nvSpPr>
          <p:cNvPr id="213" name="Shape 213"/>
          <p:cNvSpPr/>
          <p:nvPr>
            <p:ph type="body" sz="quarter" idx="1"/>
          </p:nvPr>
        </p:nvSpPr>
        <p:spPr>
          <a:prstGeom prst="rect">
            <a:avLst/>
          </a:prstGeom>
        </p:spPr>
        <p:txBody>
          <a:bodyPr/>
          <a:lstStyle/>
          <a:p>
            <a:pPr>
              <a:defRPr>
                <a:latin typeface="Arial"/>
                <a:ea typeface="Arial"/>
                <a:cs typeface="Arial"/>
                <a:sym typeface="Arial"/>
              </a:defRPr>
            </a:pPr>
            <a:r>
              <a:t>Into:</a:t>
            </a:r>
          </a:p>
          <a:p>
            <a:pPr>
              <a:defRPr>
                <a:latin typeface="Arial"/>
                <a:ea typeface="Arial"/>
                <a:cs typeface="Arial"/>
                <a:sym typeface="Arial"/>
              </a:defRPr>
            </a:pPr>
            <a:r>
              <a:t>Sometimes people get confused about us- Branding successful! We want to see racism stopped in all sports but the bread and butter of our work is in communities (education): schools, anyone who will take us to deliver anti racism. </a:t>
            </a:r>
          </a:p>
          <a:p>
            <a:pPr>
              <a:defRPr>
                <a:latin typeface="Arial"/>
                <a:ea typeface="Arial"/>
                <a:cs typeface="Arial"/>
                <a:sym typeface="Arial"/>
              </a:defRPr>
            </a:pPr>
            <a:r>
              <a:t>Also a campaigning arm.</a:t>
            </a:r>
          </a:p>
          <a:p>
            <a:pPr>
              <a:defRPr>
                <a:latin typeface="Arial"/>
                <a:ea typeface="Arial"/>
                <a:cs typeface="Arial"/>
                <a:sym typeface="Arial"/>
              </a:defRPr>
            </a:pPr>
          </a:p>
          <a:p>
            <a:pPr>
              <a:defRPr>
                <a:latin typeface="Arial"/>
                <a:ea typeface="Arial"/>
                <a:cs typeface="Arial"/>
                <a:sym typeface="Arial"/>
              </a:defRPr>
            </a:pPr>
            <a:r>
              <a:t>Intense day. WG responded to a call, post Brexit. Not to say there was no racism before that but the climat/campaign was cantered on anti muslim prejudice/ ant immigration sentiment. Sharp rise in Hate Crimes post vote to leave, as many were now given the confidence to voice/act upon these beliefs. Some confidence gained .All though we know the vote on EU was much more compelx than that.</a:t>
            </a:r>
          </a:p>
          <a:p>
            <a:pPr>
              <a:defRPr>
                <a:latin typeface="Arial"/>
                <a:ea typeface="Arial"/>
                <a:cs typeface="Arial"/>
                <a:sym typeface="Arial"/>
              </a:defRPr>
            </a:pPr>
          </a:p>
          <a:p>
            <a:pPr>
              <a:defRPr>
                <a:latin typeface="Arial"/>
                <a:ea typeface="Arial"/>
                <a:cs typeface="Arial"/>
                <a:sym typeface="Arial"/>
              </a:defRPr>
            </a:pPr>
            <a:r>
              <a:t>N – Organisation ‘bred and butter- in communities, education, prisons, hospitals’ Campaigning arm</a:t>
            </a:r>
          </a:p>
          <a:p>
            <a:pPr>
              <a:defRPr>
                <a:latin typeface="Arial"/>
                <a:ea typeface="Arial"/>
                <a:cs typeface="Arial"/>
                <a:sym typeface="Arial"/>
              </a:defRPr>
            </a:pPr>
            <a:r>
              <a:t>Brexit – Antimuslim, anti immigration, confidence gain </a:t>
            </a:r>
          </a:p>
          <a:p>
            <a:pPr>
              <a:defRPr>
                <a:latin typeface="Arial"/>
                <a:ea typeface="Arial"/>
                <a:cs typeface="Arial"/>
                <a:sym typeface="Arial"/>
              </a:defRPr>
            </a:pPr>
          </a:p>
          <a:p>
            <a:pPr>
              <a:defRPr>
                <a:latin typeface="Arial"/>
                <a:ea typeface="Arial"/>
                <a:cs typeface="Arial"/>
                <a:sym typeface="Arial"/>
              </a:defRPr>
            </a:pPr>
            <a:r>
              <a:t>There will be a lot of talking. Barriers. </a:t>
            </a:r>
          </a:p>
          <a:p>
            <a:pPr>
              <a:defRPr>
                <a:latin typeface="Arial"/>
                <a:ea typeface="Arial"/>
                <a:cs typeface="Arial"/>
                <a:sym typeface="Arial"/>
              </a:defRPr>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0" name="Shape 220"/>
          <p:cNvSpPr/>
          <p:nvPr>
            <p:ph type="sldImg"/>
          </p:nvPr>
        </p:nvSpPr>
        <p:spPr>
          <a:prstGeom prst="rect">
            <a:avLst/>
          </a:prstGeom>
        </p:spPr>
        <p:txBody>
          <a:bodyPr/>
          <a:lstStyle/>
          <a:p>
            <a:pPr/>
          </a:p>
        </p:txBody>
      </p:sp>
      <p:sp>
        <p:nvSpPr>
          <p:cNvPr id="221" name="Shape 221"/>
          <p:cNvSpPr/>
          <p:nvPr>
            <p:ph type="body" sz="quarter" idx="1"/>
          </p:nvPr>
        </p:nvSpPr>
        <p:spPr>
          <a:prstGeom prst="rect">
            <a:avLst/>
          </a:prstGeom>
        </p:spPr>
        <p:txBody>
          <a:bodyPr/>
          <a:lstStyle/>
          <a:p>
            <a:pPr/>
            <a:r>
              <a:t>Over view of today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1" name="Shape 231"/>
          <p:cNvSpPr/>
          <p:nvPr>
            <p:ph type="sldImg"/>
          </p:nvPr>
        </p:nvSpPr>
        <p:spPr>
          <a:prstGeom prst="rect">
            <a:avLst/>
          </a:prstGeom>
        </p:spPr>
        <p:txBody>
          <a:bodyPr/>
          <a:lstStyle/>
          <a:p>
            <a:pPr/>
          </a:p>
        </p:txBody>
      </p:sp>
      <p:sp>
        <p:nvSpPr>
          <p:cNvPr id="232" name="Shape 232"/>
          <p:cNvSpPr/>
          <p:nvPr>
            <p:ph type="body" sz="quarter" idx="1"/>
          </p:nvPr>
        </p:nvSpPr>
        <p:spPr>
          <a:prstGeom prst="rect">
            <a:avLst/>
          </a:prstGeom>
        </p:spPr>
        <p:txBody>
          <a:bodyPr/>
          <a:lstStyle/>
          <a:p>
            <a:pPr/>
            <a:r>
              <a:t>Over view of today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0" name="Shape 240"/>
          <p:cNvSpPr/>
          <p:nvPr>
            <p:ph type="sldImg"/>
          </p:nvPr>
        </p:nvSpPr>
        <p:spPr>
          <a:prstGeom prst="rect">
            <a:avLst/>
          </a:prstGeom>
        </p:spPr>
        <p:txBody>
          <a:bodyPr/>
          <a:lstStyle/>
          <a:p>
            <a:pPr/>
          </a:p>
        </p:txBody>
      </p:sp>
      <p:sp>
        <p:nvSpPr>
          <p:cNvPr id="241" name="Shape 241"/>
          <p:cNvSpPr/>
          <p:nvPr>
            <p:ph type="body" sz="quarter" idx="1"/>
          </p:nvPr>
        </p:nvSpPr>
        <p:spPr>
          <a:prstGeom prst="rect">
            <a:avLst/>
          </a:prstGeom>
        </p:spPr>
        <p:txBody>
          <a:bodyPr/>
          <a:lstStyle/>
          <a:p>
            <a:pPr/>
            <a:r>
              <a:t>What is the impact of racism, particularly in schools??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4" name="Shape 254"/>
          <p:cNvSpPr/>
          <p:nvPr>
            <p:ph type="sldImg"/>
          </p:nvPr>
        </p:nvSpPr>
        <p:spPr>
          <a:prstGeom prst="rect">
            <a:avLst/>
          </a:prstGeom>
        </p:spPr>
        <p:txBody>
          <a:bodyPr/>
          <a:lstStyle/>
          <a:p>
            <a:pPr/>
          </a:p>
        </p:txBody>
      </p:sp>
      <p:sp>
        <p:nvSpPr>
          <p:cNvPr id="255" name="Shape 255"/>
          <p:cNvSpPr/>
          <p:nvPr>
            <p:ph type="body" sz="quarter" idx="1"/>
          </p:nvPr>
        </p:nvSpPr>
        <p:spPr>
          <a:prstGeom prst="rect">
            <a:avLst/>
          </a:prstGeom>
        </p:spPr>
        <p:txBody>
          <a:bodyPr/>
          <a:lstStyle/>
          <a:p>
            <a:pPr/>
            <a:r>
              <a:t>We aren’t here to tell people off!  Here to help with fears, and provide tips and resources to help combat racism in the classroom.  Here are some of the misconceptions.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2" name="Shape 262"/>
          <p:cNvSpPr/>
          <p:nvPr>
            <p:ph type="sldImg"/>
          </p:nvPr>
        </p:nvSpPr>
        <p:spPr>
          <a:prstGeom prst="rect">
            <a:avLst/>
          </a:prstGeom>
        </p:spPr>
        <p:txBody>
          <a:bodyPr/>
          <a:lstStyle/>
          <a:p>
            <a:pPr/>
          </a:p>
        </p:txBody>
      </p:sp>
      <p:sp>
        <p:nvSpPr>
          <p:cNvPr id="263" name="Shape 263"/>
          <p:cNvSpPr/>
          <p:nvPr>
            <p:ph type="body" sz="quarter" idx="1"/>
          </p:nvPr>
        </p:nvSpPr>
        <p:spPr>
          <a:prstGeom prst="rect">
            <a:avLst/>
          </a:prstGeom>
        </p:spPr>
        <p:txBody>
          <a:bodyPr/>
          <a:lstStyle/>
          <a:p>
            <a:pPr>
              <a:defRPr>
                <a:latin typeface="Arial"/>
                <a:ea typeface="Arial"/>
                <a:cs typeface="Arial"/>
                <a:sym typeface="Arial"/>
              </a:defRPr>
            </a:pPr>
            <a:r>
              <a:t>We would use these in society. We believe saying is important and modelling what we do with young people. Trying to explain value and meaning in society. Not unnesseceraly. </a:t>
            </a:r>
          </a:p>
          <a:p>
            <a:pPr>
              <a:defRPr>
                <a:latin typeface="Arial"/>
                <a:ea typeface="Arial"/>
                <a:cs typeface="Arial"/>
                <a:sym typeface="Arial"/>
              </a:defRPr>
            </a:pPr>
          </a:p>
          <a:p>
            <a:pPr>
              <a:defRPr>
                <a:latin typeface="Arial"/>
                <a:ea typeface="Arial"/>
                <a:cs typeface="Arial"/>
                <a:sym typeface="Arial"/>
              </a:defRPr>
            </a:pPr>
          </a:p>
          <a:p>
            <a:pPr>
              <a:defRPr>
                <a:latin typeface="Arial"/>
                <a:ea typeface="Arial"/>
                <a:cs typeface="Arial"/>
                <a:sym typeface="Arial"/>
              </a:defRPr>
            </a:pPr>
            <a:r>
              <a:t>We are going to use the words -  as it is what young people hear as we do in schools however we will.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8" name="Shape 268"/>
          <p:cNvSpPr/>
          <p:nvPr>
            <p:ph type="sldImg"/>
          </p:nvPr>
        </p:nvSpPr>
        <p:spPr>
          <a:prstGeom prst="rect">
            <a:avLst/>
          </a:prstGeom>
        </p:spPr>
        <p:txBody>
          <a:bodyPr/>
          <a:lstStyle/>
          <a:p>
            <a:pPr/>
          </a:p>
        </p:txBody>
      </p:sp>
      <p:sp>
        <p:nvSpPr>
          <p:cNvPr id="269" name="Shape 269"/>
          <p:cNvSpPr/>
          <p:nvPr>
            <p:ph type="body" sz="quarter" idx="1"/>
          </p:nvPr>
        </p:nvSpPr>
        <p:spPr>
          <a:prstGeom prst="rect">
            <a:avLst/>
          </a:prstGeom>
        </p:spPr>
        <p:txBody>
          <a:bodyPr/>
          <a:lstStyle/>
          <a:p>
            <a:pPr/>
            <a:r>
              <a:t>Provocative issue, taliking about values and beliefs. Can be disagreements in the room.</a:t>
            </a:r>
          </a:p>
          <a:p>
            <a:pPr/>
          </a:p>
          <a:p>
            <a:pPr/>
            <a:r>
              <a:t>We are not here in any way to judge. Every discussion/activity is positioned in an educational framework. Learning. Feel comfortable. Us managing the room. Wide variety of people, skills, experiences. </a:t>
            </a:r>
          </a:p>
          <a:p>
            <a:pPr/>
          </a:p>
          <a:p>
            <a:pPr/>
            <a:r>
              <a:t>Overwhelm and patronised. Tough balance. Pitch in the middle.  Please stop us to explain or tell us we get this.</a:t>
            </a:r>
          </a:p>
          <a:p>
            <a:pPr/>
          </a:p>
          <a:p>
            <a:pPr/>
            <a:r>
              <a:t>Can provoke emotions. Evocative. We have all had different paths to reach here today. And there will be different experiences in the room. Almost. All racial incidents are centered aroud</a:t>
            </a:r>
          </a:p>
          <a:p>
            <a:pPr/>
          </a:p>
          <a:p>
            <a:pPr/>
            <a:r>
              <a:t>Power relations – some of us are more listened to in society. </a:t>
            </a:r>
          </a:p>
          <a:p>
            <a:pPr/>
          </a:p>
          <a:p>
            <a:pPr/>
            <a:r>
              <a:t>listend to more in society. If you are one of those, please be mindful. Complex conflict ridden subject. Our jobs to ensure that things are directed to the front through us. One voice at a time. </a:t>
            </a:r>
          </a:p>
          <a:p>
            <a:pPr/>
            <a:r>
              <a:t>We will try to live up to this too as we believe it is something we all strive to achieve, in your schools communities…</a:t>
            </a:r>
          </a:p>
          <a:p>
            <a:pPr/>
          </a:p>
          <a:p>
            <a:pPr/>
            <a:r>
              <a:t>We welcome conflict as that is how change happens. Sometimes people can hear that something is racist for the first time and that is something they have done.. So we want you to be mindfull of the differences within the room.</a:t>
            </a:r>
          </a:p>
          <a:p>
            <a:pPr/>
          </a:p>
          <a:p>
            <a:pPr/>
          </a:p>
          <a:p>
            <a:pPr/>
          </a:p>
          <a:p>
            <a:pPr/>
            <a:r>
              <a:t>N- topical issue/dissagreements/</a:t>
            </a:r>
          </a:p>
          <a:p>
            <a:pPr/>
            <a:r>
              <a:t>Today is about development not judging you. Honesty. </a:t>
            </a:r>
          </a:p>
          <a:p>
            <a:pPr/>
          </a:p>
          <a:p>
            <a:pPr/>
            <a:r>
              <a:t>Language – can be a trigger for some people.</a:t>
            </a:r>
          </a:p>
          <a:p>
            <a:pPr/>
            <a:r>
              <a:t>Complex, conflict riden subject.</a:t>
            </a:r>
          </a:p>
          <a:p>
            <a:pPr/>
          </a:p>
          <a:p>
            <a:pPr/>
            <a:r>
              <a:t>This is something that we hope you can replicate in your workplace.there will be no change without challenge.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8" name="Shape 278"/>
          <p:cNvSpPr/>
          <p:nvPr>
            <p:ph type="sldImg"/>
          </p:nvPr>
        </p:nvSpPr>
        <p:spPr>
          <a:prstGeom prst="rect">
            <a:avLst/>
          </a:prstGeom>
        </p:spPr>
        <p:txBody>
          <a:bodyPr/>
          <a:lstStyle/>
          <a:p>
            <a:pPr/>
          </a:p>
        </p:txBody>
      </p:sp>
      <p:sp>
        <p:nvSpPr>
          <p:cNvPr id="279" name="Shape 279"/>
          <p:cNvSpPr/>
          <p:nvPr>
            <p:ph type="body" sz="quarter" idx="1"/>
          </p:nvPr>
        </p:nvSpPr>
        <p:spPr>
          <a:prstGeom prst="rect">
            <a:avLst/>
          </a:prstGeom>
        </p:spPr>
        <p:txBody>
          <a:bodyPr/>
          <a:lstStyle/>
          <a:p>
            <a:pPr/>
            <a:r>
              <a:t>What is the impact of racism, particularly in schools??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1" name="Shape 291"/>
          <p:cNvSpPr/>
          <p:nvPr>
            <p:ph type="sldImg"/>
          </p:nvPr>
        </p:nvSpPr>
        <p:spPr>
          <a:prstGeom prst="rect">
            <a:avLst/>
          </a:prstGeom>
        </p:spPr>
        <p:txBody>
          <a:bodyPr/>
          <a:lstStyle/>
          <a:p>
            <a:pPr/>
          </a:p>
        </p:txBody>
      </p:sp>
      <p:sp>
        <p:nvSpPr>
          <p:cNvPr id="292" name="Shape 292"/>
          <p:cNvSpPr/>
          <p:nvPr>
            <p:ph type="body" sz="quarter" idx="1"/>
          </p:nvPr>
        </p:nvSpPr>
        <p:spPr>
          <a:prstGeom prst="rect">
            <a:avLst/>
          </a:prstGeom>
        </p:spPr>
        <p:txBody>
          <a:bodyPr/>
          <a:lstStyle/>
          <a:p>
            <a:pPr marL="241469" indent="-241469">
              <a:buSzPct val="100000"/>
              <a:buAutoNum type="arabicPeriod" startAt="1"/>
            </a:pPr>
            <a:r>
              <a:t>Cardiff graffiti 2018</a:t>
            </a:r>
          </a:p>
          <a:p>
            <a:pPr marL="241469" indent="-241469">
              <a:buSzPct val="100000"/>
              <a:buAutoNum type="arabicPeriod" startAt="1"/>
            </a:pPr>
            <a:r>
              <a:t>Scarlets</a:t>
            </a:r>
          </a:p>
          <a:p>
            <a:pPr marL="241469" indent="-241469">
              <a:buSzPct val="100000"/>
              <a:buAutoNum type="arabicPeriod" startAt="1"/>
            </a:pPr>
            <a:r>
              <a:t>Newport arsonist 2018</a:t>
            </a:r>
          </a:p>
          <a:p>
            <a:pPr marL="241469" indent="-241469">
              <a:buSzPct val="100000"/>
              <a:buAutoNum type="arabicPeriod" startAt="1"/>
            </a:pPr>
            <a:r>
              <a:t>Newtown racist incident</a:t>
            </a:r>
          </a:p>
          <a:p>
            <a:pPr marL="241469" indent="-241469">
              <a:buSzPct val="100000"/>
              <a:buAutoNum type="arabicPeriod" startAt="1"/>
            </a:pPr>
            <a:r>
              <a:t>Graffiti on school burned by Newport arsonist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5" name="Shape 335"/>
          <p:cNvSpPr/>
          <p:nvPr>
            <p:ph type="sldImg"/>
          </p:nvPr>
        </p:nvSpPr>
        <p:spPr>
          <a:prstGeom prst="rect">
            <a:avLst/>
          </a:prstGeom>
        </p:spPr>
        <p:txBody>
          <a:bodyPr/>
          <a:lstStyle/>
          <a:p>
            <a:pPr/>
          </a:p>
        </p:txBody>
      </p:sp>
      <p:sp>
        <p:nvSpPr>
          <p:cNvPr id="336" name="Shape 336"/>
          <p:cNvSpPr/>
          <p:nvPr>
            <p:ph type="body" sz="quarter" idx="1"/>
          </p:nvPr>
        </p:nvSpPr>
        <p:spPr>
          <a:prstGeom prst="rect">
            <a:avLst/>
          </a:prstGeom>
        </p:spPr>
        <p:txBody>
          <a:bodyPr/>
          <a:lstStyle/>
          <a:p>
            <a:pPr/>
            <a:r>
              <a:t>Nationality mainly focused on South Asian, Eastern European or just any non-British</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00" name="Shape 400"/>
          <p:cNvSpPr/>
          <p:nvPr>
            <p:ph type="sldImg"/>
          </p:nvPr>
        </p:nvSpPr>
        <p:spPr>
          <a:prstGeom prst="rect">
            <a:avLst/>
          </a:prstGeom>
        </p:spPr>
        <p:txBody>
          <a:bodyPr/>
          <a:lstStyle/>
          <a:p>
            <a:pPr/>
          </a:p>
        </p:txBody>
      </p:sp>
      <p:sp>
        <p:nvSpPr>
          <p:cNvPr id="401" name="Shape 401"/>
          <p:cNvSpPr/>
          <p:nvPr>
            <p:ph type="body" sz="quarter" idx="1"/>
          </p:nvPr>
        </p:nvSpPr>
        <p:spPr>
          <a:prstGeom prst="rect">
            <a:avLst/>
          </a:prstGeom>
        </p:spPr>
        <p:txBody>
          <a:bodyPr/>
          <a:lstStyle/>
          <a:p>
            <a:pPr/>
            <a:r>
              <a:t>Start with legislation. Dry but is important. Eq Act – heard of it, briefly go through is.different levels of knowledge.</a:t>
            </a:r>
          </a:p>
          <a:p>
            <a:pPr/>
          </a:p>
          <a:p>
            <a:pPr/>
            <a:r>
              <a:t>2010 -176 seportae pieces of legislatio consoldiations into 1. act. i.e –race relations, sexual discrimination act. It’s very cealr how you are protected.</a:t>
            </a:r>
          </a:p>
          <a:p>
            <a:pPr/>
          </a:p>
          <a:p>
            <a:pPr/>
            <a:r>
              <a:t>There are 4 prohibited behavious. What you are not allowed to do. People not allowed to do to you.</a:t>
            </a:r>
          </a:p>
          <a:p>
            <a:pPr/>
          </a:p>
          <a:p>
            <a:pPr/>
            <a:r>
              <a:t>Discrimination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9" name="Shape 419"/>
          <p:cNvSpPr/>
          <p:nvPr>
            <p:ph type="sldImg"/>
          </p:nvPr>
        </p:nvSpPr>
        <p:spPr>
          <a:prstGeom prst="rect">
            <a:avLst/>
          </a:prstGeom>
        </p:spPr>
        <p:txBody>
          <a:bodyPr/>
          <a:lstStyle/>
          <a:p>
            <a:pPr/>
          </a:p>
        </p:txBody>
      </p:sp>
      <p:sp>
        <p:nvSpPr>
          <p:cNvPr id="420" name="Shape 420"/>
          <p:cNvSpPr/>
          <p:nvPr>
            <p:ph type="body" sz="quarter" idx="1"/>
          </p:nvPr>
        </p:nvSpPr>
        <p:spPr>
          <a:prstGeom prst="rect">
            <a:avLst/>
          </a:prstGeom>
        </p:spPr>
        <p:txBody>
          <a:bodyPr/>
          <a:lstStyle/>
          <a:p>
            <a:pPr/>
            <a:r>
              <a:t>Q) 4 prohibited behaviours?</a:t>
            </a:r>
          </a:p>
          <a:p>
            <a:pPr/>
          </a:p>
          <a:p>
            <a:pPr/>
            <a:r>
              <a:t>Discrim into two types.</a:t>
            </a:r>
          </a:p>
          <a:p>
            <a:pPr/>
          </a:p>
          <a:p>
            <a:pPr/>
            <a:r>
              <a:t>1. Direct- Because of protected characteristic (We will look at these).’Part of identity’.</a:t>
            </a:r>
          </a:p>
          <a:p>
            <a:pPr/>
          </a:p>
          <a:p>
            <a:pPr/>
            <a:r>
              <a:t>2. Indirect – less overt but just as important. When a provision,practice or policy. Example- wore something on your head because of disability. Employee say no because it looks messy, to everyone. Disproportionately effect you.</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5" name="Shape 455"/>
          <p:cNvSpPr/>
          <p:nvPr>
            <p:ph type="sldImg"/>
          </p:nvPr>
        </p:nvSpPr>
        <p:spPr>
          <a:prstGeom prst="rect">
            <a:avLst/>
          </a:prstGeom>
        </p:spPr>
        <p:txBody>
          <a:bodyPr/>
          <a:lstStyle/>
          <a:p>
            <a:pPr/>
          </a:p>
        </p:txBody>
      </p:sp>
      <p:sp>
        <p:nvSpPr>
          <p:cNvPr id="456" name="Shape 456"/>
          <p:cNvSpPr/>
          <p:nvPr>
            <p:ph type="body" sz="quarter" idx="1"/>
          </p:nvPr>
        </p:nvSpPr>
        <p:spPr>
          <a:prstGeom prst="rect">
            <a:avLst/>
          </a:prstGeom>
        </p:spPr>
        <p:txBody>
          <a:bodyPr/>
          <a:lstStyle/>
          <a:p>
            <a:pPr/>
            <a:r>
              <a:t>There are 9</a:t>
            </a:r>
          </a:p>
          <a:p>
            <a:pPr/>
            <a:r>
              <a:t>QTry to name on your tables.</a:t>
            </a:r>
          </a:p>
          <a:p>
            <a:pPr/>
            <a:r>
              <a:t>2 we are focusing on:</a:t>
            </a:r>
          </a:p>
          <a:p>
            <a:pPr>
              <a:buSzPct val="100000"/>
              <a:buChar char="-"/>
            </a:pPr>
            <a:r>
              <a:t>Religion/</a:t>
            </a:r>
          </a:p>
          <a:p>
            <a:pPr>
              <a:buSzPct val="100000"/>
              <a:buChar char="-"/>
            </a:pPr>
            <a:r>
              <a:t>Ethnicity and race . </a:t>
            </a:r>
          </a:p>
          <a:p>
            <a:pPr>
              <a:buSzPct val="100000"/>
              <a:buChar char="-"/>
            </a:pPr>
          </a:p>
          <a:p>
            <a:pPr/>
            <a:r>
              <a:t>However there are parelles between the gideline and principles that can be drawn between other areas of equality. Centered on the same things History. Population. Power.</a:t>
            </a:r>
          </a:p>
          <a:p>
            <a:pPr/>
          </a:p>
          <a:p>
            <a:pPr/>
            <a:r>
              <a:t>They cente on three things:</a:t>
            </a:r>
          </a:p>
          <a:p>
            <a:pPr>
              <a:buSzPct val="100000"/>
              <a:buChar char="-"/>
            </a:pPr>
            <a:r>
              <a:t>History – What has happened to that group of people</a:t>
            </a:r>
          </a:p>
          <a:p>
            <a:pPr>
              <a:buSzPct val="100000"/>
              <a:buChar char="-"/>
            </a:pPr>
            <a:r>
              <a:t>Population Size – who are the most dominant</a:t>
            </a:r>
          </a:p>
          <a:p>
            <a:pPr>
              <a:buSzPct val="100000"/>
              <a:buChar char="-"/>
            </a:pPr>
            <a:r>
              <a:t>Power – I can see how population works but why power? When it comes to Women half of population, then we look to power. </a:t>
            </a:r>
          </a:p>
          <a:p>
            <a:pPr/>
          </a:p>
          <a:p>
            <a:pPr/>
          </a:p>
          <a:p>
            <a:pPr/>
          </a:p>
          <a:p>
            <a:pPr/>
          </a:p>
          <a:p>
            <a:pPr/>
            <a:r>
              <a:t>Countdown theme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2" name="Shape 462"/>
          <p:cNvSpPr/>
          <p:nvPr>
            <p:ph type="sldImg"/>
          </p:nvPr>
        </p:nvSpPr>
        <p:spPr>
          <a:prstGeom prst="rect">
            <a:avLst/>
          </a:prstGeom>
        </p:spPr>
        <p:txBody>
          <a:bodyPr/>
          <a:lstStyle/>
          <a:p>
            <a:pPr/>
          </a:p>
        </p:txBody>
      </p:sp>
      <p:sp>
        <p:nvSpPr>
          <p:cNvPr id="463" name="Shape 463"/>
          <p:cNvSpPr/>
          <p:nvPr>
            <p:ph type="body" sz="quarter" idx="1"/>
          </p:nvPr>
        </p:nvSpPr>
        <p:spPr>
          <a:prstGeom prst="rect">
            <a:avLst/>
          </a:prstGeom>
        </p:spPr>
        <p:txBody>
          <a:bodyPr/>
          <a:lstStyle/>
          <a:p>
            <a:pPr>
              <a:defRPr>
                <a:solidFill>
                  <a:srgbClr val="262626"/>
                </a:solidFill>
                <a:latin typeface="Gill Sans"/>
                <a:ea typeface="Gill Sans"/>
                <a:cs typeface="Gill Sans"/>
                <a:sym typeface="Gill Sans"/>
              </a:defRPr>
            </a:pPr>
            <a:r>
              <a:t>There is a problem with the word. </a:t>
            </a:r>
          </a:p>
          <a:p>
            <a:pPr>
              <a:defRPr>
                <a:solidFill>
                  <a:srgbClr val="262626"/>
                </a:solidFill>
                <a:latin typeface="Gill Sans"/>
                <a:ea typeface="Gill Sans"/>
                <a:cs typeface="Gill Sans"/>
                <a:sym typeface="Gill Sans"/>
              </a:defRPr>
            </a:pPr>
            <a:r>
              <a:t>Q. What is the problem?</a:t>
            </a:r>
          </a:p>
          <a:p>
            <a:pPr>
              <a:defRPr>
                <a:solidFill>
                  <a:srgbClr val="262626"/>
                </a:solidFill>
                <a:latin typeface="Gill Sans"/>
                <a:ea typeface="Gill Sans"/>
                <a:cs typeface="Gill Sans"/>
                <a:sym typeface="Gill Sans"/>
              </a:defRPr>
            </a:pPr>
            <a:r>
              <a:t>Non sensicly. Ambiguous – some people say white, religion country.</a:t>
            </a:r>
          </a:p>
          <a:p>
            <a:pPr>
              <a:defRPr>
                <a:solidFill>
                  <a:srgbClr val="262626"/>
                </a:solidFill>
                <a:latin typeface="Gill Sans"/>
                <a:ea typeface="Gill Sans"/>
                <a:cs typeface="Gill Sans"/>
                <a:sym typeface="Gill Sans"/>
              </a:defRPr>
            </a:pPr>
          </a:p>
          <a:p>
            <a:pPr>
              <a:defRPr>
                <a:solidFill>
                  <a:srgbClr val="262626"/>
                </a:solidFill>
                <a:latin typeface="Gill Sans"/>
                <a:ea typeface="Gill Sans"/>
                <a:cs typeface="Gill Sans"/>
                <a:sym typeface="Gill Sans"/>
              </a:defRPr>
            </a:pPr>
          </a:p>
          <a:p>
            <a:pPr>
              <a:defRPr>
                <a:solidFill>
                  <a:srgbClr val="262626"/>
                </a:solidFill>
                <a:latin typeface="Gill Sans"/>
                <a:ea typeface="Gill Sans"/>
                <a:cs typeface="Gill Sans"/>
                <a:sym typeface="Gill Sans"/>
              </a:defRPr>
            </a:pPr>
            <a:r>
              <a:t>N- Questions on this. Mapping identity. Legislation still use these words. </a:t>
            </a:r>
          </a:p>
          <a:p>
            <a:pPr>
              <a:defRPr>
                <a:solidFill>
                  <a:srgbClr val="262626"/>
                </a:solidFill>
                <a:latin typeface="Gill Sans"/>
                <a:ea typeface="Gill Sans"/>
                <a:cs typeface="Gill Sans"/>
                <a:sym typeface="Gill Sans"/>
              </a:defRPr>
            </a:pPr>
          </a:p>
          <a:p>
            <a:pPr>
              <a:defRPr>
                <a:solidFill>
                  <a:srgbClr val="262626"/>
                </a:solidFill>
                <a:latin typeface="Gill Sans"/>
                <a:ea typeface="Gill Sans"/>
                <a:cs typeface="Gill Sans"/>
                <a:sym typeface="Gill Sans"/>
              </a:defRPr>
            </a:pPr>
            <a:r>
              <a:t>Race does not exist – there is no scientific way of identifying race </a:t>
            </a:r>
            <a:r>
              <a:rPr>
                <a:solidFill>
                  <a:srgbClr val="404040"/>
                </a:solidFill>
              </a:rPr>
              <a:t>(ask the lungs!)</a:t>
            </a:r>
            <a:endParaRPr>
              <a:solidFill>
                <a:srgbClr val="404040"/>
              </a:solidFill>
            </a:endParaRPr>
          </a:p>
          <a:p>
            <a:pPr>
              <a:defRPr>
                <a:solidFill>
                  <a:srgbClr val="404040"/>
                </a:solidFill>
                <a:latin typeface="Gill Sans"/>
                <a:ea typeface="Gill Sans"/>
                <a:cs typeface="Gill Sans"/>
                <a:sym typeface="Gill Sans"/>
              </a:defRPr>
            </a:pPr>
          </a:p>
          <a:p>
            <a:pPr/>
            <a:r>
              <a:t>Race doesn't matter.</a:t>
            </a:r>
          </a:p>
          <a:p>
            <a:pPr/>
            <a:r>
              <a:t>In fact, it doesn't even exist in humans.</a:t>
            </a:r>
          </a:p>
          <a:p>
            <a:pPr/>
            <a:r>
              <a:t>While that may sound like the idealistic decree of a minister or rabbi, it's actually the conclusion of an evolutionary and population biologist at Washington University.</a:t>
            </a:r>
          </a:p>
          <a:p>
            <a:pPr/>
            <a:r>
              <a:t>Alan R. Templeton, Ph.D., professor of biology in Arts and Sciences, has analyzed DNA from global human populations that reveal the patterns of human evolution over the past one million years. He shows that while there is plenty of genetic variation in humans, most of the variation is individual variation. While between-population variation exists, it is either too small, which is a quantitative variation, or it is not the right type of qualitative variation -- it does not mark historical sublineages of humanity.</a:t>
            </a:r>
          </a:p>
          <a:p>
            <a:pPr/>
            <a:r>
              <a:t>Using the latest molecular biology techniques, Templeton has analyzed millions of genetic sequences found in three distinct types of human DNA and concludes that, in the scientific sense, there is no such thing as race.</a:t>
            </a:r>
          </a:p>
          <a:p>
            <a:pPr/>
            <a:r>
              <a:t>"Race is a real cultural, political and economic concept in society, but it is not a biological concept, and that unfortunately is what many people wrongfully consider to be the essence of race in humans -- genetic differences," Templeton said. "Evolutionary history is the key to understanding race, and new molecular biology techniques offer so much on recent evolutionary history. I wanted to bring some objectivity to the topic. This very objective analysis shows the outcome is not even a close call: There's nothing even like a really distinct subdivision of humanity."</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1" name="Shape 471"/>
          <p:cNvSpPr/>
          <p:nvPr>
            <p:ph type="sldImg"/>
          </p:nvPr>
        </p:nvSpPr>
        <p:spPr>
          <a:prstGeom prst="rect">
            <a:avLst/>
          </a:prstGeom>
        </p:spPr>
        <p:txBody>
          <a:bodyPr/>
          <a:lstStyle/>
          <a:p>
            <a:pPr/>
          </a:p>
        </p:txBody>
      </p:sp>
      <p:sp>
        <p:nvSpPr>
          <p:cNvPr id="472" name="Shape 472"/>
          <p:cNvSpPr/>
          <p:nvPr>
            <p:ph type="body" sz="quarter" idx="1"/>
          </p:nvPr>
        </p:nvSpPr>
        <p:spPr>
          <a:prstGeom prst="rect">
            <a:avLst/>
          </a:prstGeom>
        </p:spPr>
        <p:txBody>
          <a:bodyPr/>
          <a:lstStyle/>
          <a:p>
            <a:pPr/>
            <a:r>
              <a:t>Sudo Science said you can biologically catagories people by there race. Not only that you could assign a worth, attributes.</a:t>
            </a:r>
          </a:p>
          <a:p>
            <a:pPr/>
          </a:p>
          <a:p>
            <a:pPr/>
            <a:r>
              <a:t>Science- Humans 99.9% (Quote from Book). 0.01may account for what we look like but it is insignificant. Two cabbages. </a:t>
            </a:r>
          </a:p>
          <a:p>
            <a:pPr/>
            <a:r>
              <a:t>Why do people come up with these ideas- History – depression/trans atlantic slave trade. Categorizing people. Less/more. That belief has been used by many others throughout history. History – Adolf – I am going to shift who is at the bottom of that hierarchy.</a:t>
            </a:r>
          </a:p>
          <a:p>
            <a:pPr/>
            <a:r>
              <a:t> (Uganda) book Tutsi Huitu.</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8" name="Shape 478"/>
          <p:cNvSpPr/>
          <p:nvPr>
            <p:ph type="sldImg"/>
          </p:nvPr>
        </p:nvSpPr>
        <p:spPr>
          <a:prstGeom prst="rect">
            <a:avLst/>
          </a:prstGeom>
        </p:spPr>
        <p:txBody>
          <a:bodyPr/>
          <a:lstStyle/>
          <a:p>
            <a:pPr/>
          </a:p>
        </p:txBody>
      </p:sp>
      <p:sp>
        <p:nvSpPr>
          <p:cNvPr id="479" name="Shape 479"/>
          <p:cNvSpPr/>
          <p:nvPr>
            <p:ph type="body" sz="quarter" idx="1"/>
          </p:nvPr>
        </p:nvSpPr>
        <p:spPr>
          <a:prstGeom prst="rect">
            <a:avLst/>
          </a:prstGeom>
        </p:spPr>
        <p:txBody>
          <a:bodyPr/>
          <a:lstStyle/>
          <a:p>
            <a:pPr/>
            <a:r>
              <a:t>What the equality act means:</a:t>
            </a:r>
          </a:p>
          <a:p>
            <a:pPr/>
          </a:p>
          <a:p>
            <a:pPr/>
            <a:r>
              <a:t>Can get a bit confusing. But it lists the certaing groups. Specifically protected because of their ethnicity GRT, doesn’t mean less protection for anyone else. Everyone is protected. Miss treatment of those groups is racism and some aren’t aware of this.</a:t>
            </a:r>
          </a:p>
          <a:p>
            <a:pPr/>
          </a:p>
          <a:p>
            <a:pPr/>
            <a:r>
              <a:t>  </a:t>
            </a:r>
          </a:p>
          <a:p>
            <a:pPr/>
            <a:r>
              <a:t>Q – Groups are protected from the act. As are you.</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5" name="Shape 485"/>
          <p:cNvSpPr/>
          <p:nvPr>
            <p:ph type="sldImg"/>
          </p:nvPr>
        </p:nvSpPr>
        <p:spPr>
          <a:prstGeom prst="rect">
            <a:avLst/>
          </a:prstGeom>
        </p:spPr>
        <p:txBody>
          <a:bodyPr/>
          <a:lstStyle/>
          <a:p>
            <a:pPr/>
          </a:p>
        </p:txBody>
      </p:sp>
      <p:sp>
        <p:nvSpPr>
          <p:cNvPr id="486" name="Shape 486"/>
          <p:cNvSpPr/>
          <p:nvPr>
            <p:ph type="body" sz="quarter" idx="1"/>
          </p:nvPr>
        </p:nvSpPr>
        <p:spPr>
          <a:prstGeom prst="rect">
            <a:avLst/>
          </a:prstGeom>
        </p:spPr>
        <p:txBody>
          <a:bodyPr/>
          <a:lstStyle/>
          <a:p>
            <a:pPr/>
            <a:r>
              <a:t>There are two additional clauses in the act.</a:t>
            </a:r>
          </a:p>
          <a:p>
            <a:pPr/>
            <a:r>
              <a:t>P :Protecting those who don’t have the characteristics. Percieved to be gay.</a:t>
            </a:r>
          </a:p>
          <a:p>
            <a:pPr/>
            <a:r>
              <a:t>British ‘go home.</a:t>
            </a:r>
          </a:p>
          <a:p>
            <a:pPr/>
            <a:r>
              <a:t>A: Dissabled child, had to carry out duties, you employer would make it really difficult, you would be protected by association.</a:t>
            </a:r>
          </a:p>
          <a:p>
            <a:pPr/>
          </a:p>
          <a:p>
            <a:pPr/>
            <a:r>
              <a:t>Summarry: So that broadens and widens the protection that we have.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2" name="Shape 492"/>
          <p:cNvSpPr/>
          <p:nvPr>
            <p:ph type="sldImg"/>
          </p:nvPr>
        </p:nvSpPr>
        <p:spPr>
          <a:prstGeom prst="rect">
            <a:avLst/>
          </a:prstGeom>
        </p:spPr>
        <p:txBody>
          <a:bodyPr/>
          <a:lstStyle/>
          <a:p>
            <a:pPr/>
          </a:p>
        </p:txBody>
      </p:sp>
      <p:sp>
        <p:nvSpPr>
          <p:cNvPr id="493" name="Shape 493"/>
          <p:cNvSpPr/>
          <p:nvPr>
            <p:ph type="body" sz="quarter" idx="1"/>
          </p:nvPr>
        </p:nvSpPr>
        <p:spPr>
          <a:prstGeom prst="rect">
            <a:avLst/>
          </a:prstGeom>
        </p:spPr>
        <p:txBody>
          <a:bodyPr/>
          <a:lstStyle/>
          <a:p>
            <a:pPr/>
            <a:r>
              <a:t>Not enough that we just prevent.</a:t>
            </a:r>
          </a:p>
          <a:p>
            <a:pPr/>
          </a:p>
          <a:p>
            <a:pPr/>
            <a:r>
              <a:t>Promote good relations between all of the groups. Proactively try to create equality. This is something you are doing allready. Comparing statistcs. Boys girls. Roma. </a:t>
            </a:r>
          </a:p>
          <a:p>
            <a:pPr/>
            <a:r>
              <a:t>More looking at how we can advance.</a:t>
            </a:r>
          </a:p>
          <a:p>
            <a:pPr/>
          </a:p>
          <a:p>
            <a:pPr/>
          </a:p>
          <a:p>
            <a:pPr/>
            <a:r>
              <a:t>N Eliminate and PREVENT: ‘duty to promote and foster equality within and between groups’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2" name="Shape 522"/>
          <p:cNvSpPr/>
          <p:nvPr>
            <p:ph type="sldImg"/>
          </p:nvPr>
        </p:nvSpPr>
        <p:spPr>
          <a:prstGeom prst="rect">
            <a:avLst/>
          </a:prstGeom>
        </p:spPr>
        <p:txBody>
          <a:bodyPr/>
          <a:lstStyle/>
          <a:p>
            <a:pPr/>
          </a:p>
        </p:txBody>
      </p:sp>
      <p:sp>
        <p:nvSpPr>
          <p:cNvPr id="523" name="Shape 523"/>
          <p:cNvSpPr/>
          <p:nvPr>
            <p:ph type="body" sz="quarter" idx="1"/>
          </p:nvPr>
        </p:nvSpPr>
        <p:spPr>
          <a:prstGeom prst="rect">
            <a:avLst/>
          </a:prstGeom>
        </p:spPr>
        <p:txBody>
          <a:bodyPr/>
          <a:lstStyle/>
          <a:p>
            <a:pPr/>
            <a:r>
              <a:t>Note that we add religion to our formal definition due to hate crime measurements and the perception clause. Due to a lack of education, individuals may sometimes be victims of racism as some people believe there to be a link between skin colour, nationality and religion. E.g. ‘Muslims are black, Muslims are not British’.</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9"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Text and Media Clip">
    <p:spTree>
      <p:nvGrpSpPr>
        <p:cNvPr id="1" name=""/>
        <p:cNvGrpSpPr/>
        <p:nvPr/>
      </p:nvGrpSpPr>
      <p:grpSpPr>
        <a:xfrm>
          <a:off x="0" y="0"/>
          <a:ext cx="0" cy="0"/>
          <a:chOff x="0" y="0"/>
          <a:chExt cx="0" cy="0"/>
        </a:xfrm>
      </p:grpSpPr>
      <p:sp>
        <p:nvSpPr>
          <p:cNvPr id="92" name="Title Text"/>
          <p:cNvSpPr txBox="1"/>
          <p:nvPr>
            <p:ph type="title"/>
          </p:nvPr>
        </p:nvSpPr>
        <p:spPr>
          <a:xfrm>
            <a:off x="609600" y="274638"/>
            <a:ext cx="10972800" cy="1143001"/>
          </a:xfrm>
          <a:prstGeom prst="rect">
            <a:avLst/>
          </a:prstGeom>
        </p:spPr>
        <p:txBody>
          <a:bodyPr/>
          <a:lstStyle/>
          <a:p>
            <a:pPr/>
            <a:r>
              <a:t>Title Text</a:t>
            </a:r>
          </a:p>
        </p:txBody>
      </p:sp>
      <p:sp>
        <p:nvSpPr>
          <p:cNvPr id="93" name="Body Level One…"/>
          <p:cNvSpPr txBox="1"/>
          <p:nvPr>
            <p:ph type="body" sz="half" idx="1"/>
          </p:nvPr>
        </p:nvSpPr>
        <p:spPr>
          <a:xfrm>
            <a:off x="2544234" y="1628775"/>
            <a:ext cx="4423834" cy="4525964"/>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4" name="Media Placeholder 3"/>
          <p:cNvSpPr/>
          <p:nvPr>
            <p:ph type="media" sz="half" idx="21"/>
          </p:nvPr>
        </p:nvSpPr>
        <p:spPr>
          <a:xfrm>
            <a:off x="7171266" y="1628775"/>
            <a:ext cx="4425953" cy="4525964"/>
          </a:xfrm>
          <a:prstGeom prst="rect">
            <a:avLst/>
          </a:prstGeom>
        </p:spPr>
        <p:txBody>
          <a:bodyPr lIns="91439" rIns="91439">
            <a:noAutofit/>
          </a:bodyPr>
          <a:lstStyle/>
          <a:p>
            <a:pP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102" name="Title Text"/>
          <p:cNvSpPr txBox="1"/>
          <p:nvPr>
            <p:ph type="title"/>
          </p:nvPr>
        </p:nvSpPr>
        <p:spPr>
          <a:xfrm>
            <a:off x="914400" y="2130425"/>
            <a:ext cx="10363200" cy="1470026"/>
          </a:xfrm>
          <a:prstGeom prst="rect">
            <a:avLst/>
          </a:prstGeom>
        </p:spPr>
        <p:txBody>
          <a:bodyPr/>
          <a:lstStyle>
            <a:lvl1pPr algn="ctr">
              <a:lnSpc>
                <a:spcPct val="100000"/>
              </a:lnSpc>
              <a:defRPr>
                <a:latin typeface="+mn-lt"/>
                <a:ea typeface="+mn-ea"/>
                <a:cs typeface="+mn-cs"/>
                <a:sym typeface="Calibri"/>
              </a:defRPr>
            </a:lvl1pPr>
          </a:lstStyle>
          <a:p>
            <a:pPr/>
            <a:r>
              <a:t>Title Text</a:t>
            </a:r>
          </a:p>
        </p:txBody>
      </p:sp>
      <p:sp>
        <p:nvSpPr>
          <p:cNvPr id="103" name="Body Level One…"/>
          <p:cNvSpPr txBox="1"/>
          <p:nvPr>
            <p:ph type="body" sz="quarter" idx="1"/>
          </p:nvPr>
        </p:nvSpPr>
        <p:spPr>
          <a:xfrm>
            <a:off x="1828800" y="3886200"/>
            <a:ext cx="8534400" cy="1752600"/>
          </a:xfrm>
          <a:prstGeom prst="rect">
            <a:avLst/>
          </a:prstGeom>
        </p:spPr>
        <p:txBody>
          <a:bodyPr/>
          <a:lstStyle>
            <a:lvl1pPr marL="0" indent="0" algn="ctr">
              <a:lnSpc>
                <a:spcPct val="100000"/>
              </a:lnSpc>
              <a:spcBef>
                <a:spcPts val="700"/>
              </a:spcBef>
              <a:buSzTx/>
              <a:buFontTx/>
              <a:buNone/>
              <a:defRPr sz="3200">
                <a:solidFill>
                  <a:srgbClr val="888888"/>
                </a:solidFill>
              </a:defRPr>
            </a:lvl1pPr>
            <a:lvl2pPr marL="0" indent="457200" algn="ctr">
              <a:lnSpc>
                <a:spcPct val="100000"/>
              </a:lnSpc>
              <a:spcBef>
                <a:spcPts val="700"/>
              </a:spcBef>
              <a:buSzTx/>
              <a:buFontTx/>
              <a:buNone/>
              <a:defRPr sz="3200">
                <a:solidFill>
                  <a:srgbClr val="888888"/>
                </a:solidFill>
              </a:defRPr>
            </a:lvl2pPr>
            <a:lvl3pPr marL="0" indent="914400" algn="ctr">
              <a:lnSpc>
                <a:spcPct val="100000"/>
              </a:lnSpc>
              <a:spcBef>
                <a:spcPts val="700"/>
              </a:spcBef>
              <a:buSzTx/>
              <a:buFontTx/>
              <a:buNone/>
              <a:defRPr sz="3200">
                <a:solidFill>
                  <a:srgbClr val="888888"/>
                </a:solidFill>
              </a:defRPr>
            </a:lvl3pPr>
            <a:lvl4pPr marL="0" indent="1371600" algn="ctr">
              <a:lnSpc>
                <a:spcPct val="100000"/>
              </a:lnSpc>
              <a:spcBef>
                <a:spcPts val="700"/>
              </a:spcBef>
              <a:buSzTx/>
              <a:buFontTx/>
              <a:buNone/>
              <a:defRPr sz="3200">
                <a:solidFill>
                  <a:srgbClr val="888888"/>
                </a:solidFill>
              </a:defRPr>
            </a:lvl4pPr>
            <a:lvl5pPr marL="0" indent="1828800" algn="ctr">
              <a:lnSpc>
                <a:spcPct val="100000"/>
              </a:lnSpc>
              <a:spcBef>
                <a:spcPts val="700"/>
              </a:spcBef>
              <a:buSzTx/>
              <a:buFontTx/>
              <a:buNone/>
              <a:defRPr sz="32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04"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11" name="Title Text"/>
          <p:cNvSpPr txBox="1"/>
          <p:nvPr>
            <p:ph type="title"/>
          </p:nvPr>
        </p:nvSpPr>
        <p:spPr>
          <a:xfrm>
            <a:off x="609600" y="274638"/>
            <a:ext cx="10972800" cy="1143001"/>
          </a:xfrm>
          <a:prstGeom prst="rect">
            <a:avLst/>
          </a:prstGeom>
        </p:spPr>
        <p:txBody>
          <a:bodyPr/>
          <a:lstStyle>
            <a:lvl1pPr algn="ctr">
              <a:lnSpc>
                <a:spcPct val="100000"/>
              </a:lnSpc>
              <a:defRPr>
                <a:latin typeface="+mn-lt"/>
                <a:ea typeface="+mn-ea"/>
                <a:cs typeface="+mn-cs"/>
                <a:sym typeface="Calibri"/>
              </a:defRPr>
            </a:lvl1pPr>
          </a:lstStyle>
          <a:p>
            <a:pPr/>
            <a:r>
              <a:t>Title Text</a:t>
            </a:r>
          </a:p>
        </p:txBody>
      </p:sp>
      <p:sp>
        <p:nvSpPr>
          <p:cNvPr id="112" name="Body Level One…"/>
          <p:cNvSpPr txBox="1"/>
          <p:nvPr>
            <p:ph type="body" idx="1"/>
          </p:nvPr>
        </p:nvSpPr>
        <p:spPr>
          <a:xfrm>
            <a:off x="609600" y="1600200"/>
            <a:ext cx="10972800" cy="4525964"/>
          </a:xfrm>
          <a:prstGeom prst="rect">
            <a:avLst/>
          </a:prstGeom>
        </p:spPr>
        <p:txBody>
          <a:bodyPr/>
          <a:lstStyle>
            <a:lvl1pPr marL="342900" indent="-342900">
              <a:lnSpc>
                <a:spcPct val="100000"/>
              </a:lnSpc>
              <a:spcBef>
                <a:spcPts val="700"/>
              </a:spcBef>
              <a:defRPr sz="3200"/>
            </a:lvl1pPr>
            <a:lvl2pPr marL="783771" indent="-326571">
              <a:lnSpc>
                <a:spcPct val="100000"/>
              </a:lnSpc>
              <a:spcBef>
                <a:spcPts val="700"/>
              </a:spcBef>
              <a:buChar char="–"/>
              <a:defRPr sz="3200"/>
            </a:lvl2pPr>
            <a:lvl3pPr marL="1219200" indent="-304800">
              <a:lnSpc>
                <a:spcPct val="100000"/>
              </a:lnSpc>
              <a:spcBef>
                <a:spcPts val="700"/>
              </a:spcBef>
              <a:defRPr sz="3200"/>
            </a:lvl3pPr>
            <a:lvl4pPr marL="1737360" indent="-365760">
              <a:lnSpc>
                <a:spcPct val="100000"/>
              </a:lnSpc>
              <a:spcBef>
                <a:spcPts val="700"/>
              </a:spcBef>
              <a:buChar char="–"/>
              <a:defRPr sz="3200"/>
            </a:lvl4pPr>
            <a:lvl5pPr marL="2194560" indent="-365760">
              <a:lnSpc>
                <a:spcPct val="100000"/>
              </a:lnSpc>
              <a:spcBef>
                <a:spcPts val="700"/>
              </a:spcBef>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113"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120" name="Title Text"/>
          <p:cNvSpPr txBox="1"/>
          <p:nvPr>
            <p:ph type="title"/>
          </p:nvPr>
        </p:nvSpPr>
        <p:spPr>
          <a:xfrm>
            <a:off x="963084" y="4406901"/>
            <a:ext cx="10363201" cy="1362076"/>
          </a:xfrm>
          <a:prstGeom prst="rect">
            <a:avLst/>
          </a:prstGeom>
        </p:spPr>
        <p:txBody>
          <a:bodyPr anchor="t"/>
          <a:lstStyle>
            <a:lvl1pPr>
              <a:lnSpc>
                <a:spcPct val="100000"/>
              </a:lnSpc>
              <a:defRPr b="1" cap="all" sz="4000">
                <a:latin typeface="+mn-lt"/>
                <a:ea typeface="+mn-ea"/>
                <a:cs typeface="+mn-cs"/>
                <a:sym typeface="Calibri"/>
              </a:defRPr>
            </a:lvl1pPr>
          </a:lstStyle>
          <a:p>
            <a:pPr/>
            <a:r>
              <a:t>Title Text</a:t>
            </a:r>
          </a:p>
        </p:txBody>
      </p:sp>
      <p:sp>
        <p:nvSpPr>
          <p:cNvPr id="121" name="Body Level One…"/>
          <p:cNvSpPr txBox="1"/>
          <p:nvPr>
            <p:ph type="body" sz="quarter" idx="1"/>
          </p:nvPr>
        </p:nvSpPr>
        <p:spPr>
          <a:xfrm>
            <a:off x="963084" y="2906713"/>
            <a:ext cx="10363201" cy="1500188"/>
          </a:xfrm>
          <a:prstGeom prst="rect">
            <a:avLst/>
          </a:prstGeom>
        </p:spPr>
        <p:txBody>
          <a:bodyPr anchor="b"/>
          <a:lstStyle>
            <a:lvl1pPr marL="0" indent="0">
              <a:lnSpc>
                <a:spcPct val="100000"/>
              </a:lnSpc>
              <a:spcBef>
                <a:spcPts val="400"/>
              </a:spcBef>
              <a:buSzTx/>
              <a:buFontTx/>
              <a:buNone/>
              <a:defRPr sz="2000">
                <a:solidFill>
                  <a:srgbClr val="888888"/>
                </a:solidFill>
              </a:defRPr>
            </a:lvl1pPr>
            <a:lvl2pPr marL="0" indent="457200">
              <a:lnSpc>
                <a:spcPct val="100000"/>
              </a:lnSpc>
              <a:spcBef>
                <a:spcPts val="400"/>
              </a:spcBef>
              <a:buSzTx/>
              <a:buFontTx/>
              <a:buNone/>
              <a:defRPr sz="2000">
                <a:solidFill>
                  <a:srgbClr val="888888"/>
                </a:solidFill>
              </a:defRPr>
            </a:lvl2pPr>
            <a:lvl3pPr marL="0" indent="914400">
              <a:lnSpc>
                <a:spcPct val="100000"/>
              </a:lnSpc>
              <a:spcBef>
                <a:spcPts val="400"/>
              </a:spcBef>
              <a:buSzTx/>
              <a:buFontTx/>
              <a:buNone/>
              <a:defRPr sz="2000">
                <a:solidFill>
                  <a:srgbClr val="888888"/>
                </a:solidFill>
              </a:defRPr>
            </a:lvl3pPr>
            <a:lvl4pPr marL="0" indent="1371600">
              <a:lnSpc>
                <a:spcPct val="100000"/>
              </a:lnSpc>
              <a:spcBef>
                <a:spcPts val="400"/>
              </a:spcBef>
              <a:buSzTx/>
              <a:buFontTx/>
              <a:buNone/>
              <a:defRPr sz="2000">
                <a:solidFill>
                  <a:srgbClr val="888888"/>
                </a:solidFill>
              </a:defRPr>
            </a:lvl4pPr>
            <a:lvl5pPr marL="0" indent="1828800">
              <a:lnSpc>
                <a:spcPct val="100000"/>
              </a:lnSpc>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22"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129" name="Title Text"/>
          <p:cNvSpPr txBox="1"/>
          <p:nvPr>
            <p:ph type="title"/>
          </p:nvPr>
        </p:nvSpPr>
        <p:spPr>
          <a:xfrm>
            <a:off x="609600" y="274638"/>
            <a:ext cx="10972800" cy="1143001"/>
          </a:xfrm>
          <a:prstGeom prst="rect">
            <a:avLst/>
          </a:prstGeom>
        </p:spPr>
        <p:txBody>
          <a:bodyPr/>
          <a:lstStyle>
            <a:lvl1pPr algn="ctr">
              <a:lnSpc>
                <a:spcPct val="100000"/>
              </a:lnSpc>
              <a:defRPr>
                <a:latin typeface="+mn-lt"/>
                <a:ea typeface="+mn-ea"/>
                <a:cs typeface="+mn-cs"/>
                <a:sym typeface="Calibri"/>
              </a:defRPr>
            </a:lvl1pPr>
          </a:lstStyle>
          <a:p>
            <a:pPr/>
            <a:r>
              <a:t>Title Text</a:t>
            </a:r>
          </a:p>
        </p:txBody>
      </p:sp>
      <p:sp>
        <p:nvSpPr>
          <p:cNvPr id="130" name="Body Level One…"/>
          <p:cNvSpPr txBox="1"/>
          <p:nvPr>
            <p:ph type="body" sz="half" idx="1"/>
          </p:nvPr>
        </p:nvSpPr>
        <p:spPr>
          <a:xfrm>
            <a:off x="609600" y="1600200"/>
            <a:ext cx="5384800" cy="4525964"/>
          </a:xfrm>
          <a:prstGeom prst="rect">
            <a:avLst/>
          </a:prstGeom>
        </p:spPr>
        <p:txBody>
          <a:bodyPr/>
          <a:lstStyle>
            <a:lvl1pPr marL="342900" indent="-342900">
              <a:lnSpc>
                <a:spcPct val="100000"/>
              </a:lnSpc>
              <a:spcBef>
                <a:spcPts val="600"/>
              </a:spcBef>
            </a:lvl1pPr>
            <a:lvl2pPr marL="790575" indent="-333375">
              <a:lnSpc>
                <a:spcPct val="100000"/>
              </a:lnSpc>
              <a:spcBef>
                <a:spcPts val="600"/>
              </a:spcBef>
              <a:buChar char="–"/>
            </a:lvl2pPr>
            <a:lvl3pPr>
              <a:lnSpc>
                <a:spcPct val="100000"/>
              </a:lnSpc>
              <a:spcBef>
                <a:spcPts val="600"/>
              </a:spcBef>
            </a:lvl3pPr>
            <a:lvl4pPr>
              <a:lnSpc>
                <a:spcPct val="100000"/>
              </a:lnSpc>
              <a:spcBef>
                <a:spcPts val="600"/>
              </a:spcBef>
              <a:buChar char="–"/>
            </a:lvl4pPr>
            <a:lvl5pPr>
              <a:lnSpc>
                <a:spcPct val="100000"/>
              </a:lnSpc>
              <a:spcBef>
                <a:spcPts val="600"/>
              </a:spcBef>
              <a:buChar char="»"/>
            </a:lvl5pPr>
          </a:lstStyle>
          <a:p>
            <a:pPr/>
            <a:r>
              <a:t>Body Level One</a:t>
            </a:r>
          </a:p>
          <a:p>
            <a:pPr lvl="1"/>
            <a:r>
              <a:t>Body Level Two</a:t>
            </a:r>
          </a:p>
          <a:p>
            <a:pPr lvl="2"/>
            <a:r>
              <a:t>Body Level Three</a:t>
            </a:r>
          </a:p>
          <a:p>
            <a:pPr lvl="3"/>
            <a:r>
              <a:t>Body Level Four</a:t>
            </a:r>
          </a:p>
          <a:p>
            <a:pPr lvl="4"/>
            <a:r>
              <a:t>Body Level Five</a:t>
            </a:r>
          </a:p>
        </p:txBody>
      </p:sp>
      <p:sp>
        <p:nvSpPr>
          <p:cNvPr id="131"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138" name="Title Text"/>
          <p:cNvSpPr txBox="1"/>
          <p:nvPr>
            <p:ph type="title"/>
          </p:nvPr>
        </p:nvSpPr>
        <p:spPr>
          <a:xfrm>
            <a:off x="609600" y="274638"/>
            <a:ext cx="10972800" cy="1143001"/>
          </a:xfrm>
          <a:prstGeom prst="rect">
            <a:avLst/>
          </a:prstGeom>
        </p:spPr>
        <p:txBody>
          <a:bodyPr/>
          <a:lstStyle>
            <a:lvl1pPr algn="ctr">
              <a:lnSpc>
                <a:spcPct val="100000"/>
              </a:lnSpc>
              <a:defRPr>
                <a:latin typeface="+mn-lt"/>
                <a:ea typeface="+mn-ea"/>
                <a:cs typeface="+mn-cs"/>
                <a:sym typeface="Calibri"/>
              </a:defRPr>
            </a:lvl1pPr>
          </a:lstStyle>
          <a:p>
            <a:pPr/>
            <a:r>
              <a:t>Title Text</a:t>
            </a:r>
          </a:p>
        </p:txBody>
      </p:sp>
      <p:sp>
        <p:nvSpPr>
          <p:cNvPr id="139" name="Body Level One…"/>
          <p:cNvSpPr txBox="1"/>
          <p:nvPr>
            <p:ph type="body" sz="quarter" idx="1"/>
          </p:nvPr>
        </p:nvSpPr>
        <p:spPr>
          <a:xfrm>
            <a:off x="609600" y="1535112"/>
            <a:ext cx="5386917" cy="639763"/>
          </a:xfrm>
          <a:prstGeom prst="rect">
            <a:avLst/>
          </a:prstGeom>
        </p:spPr>
        <p:txBody>
          <a:bodyPr anchor="b"/>
          <a:lstStyle>
            <a:lvl1pPr marL="0" indent="0">
              <a:lnSpc>
                <a:spcPct val="100000"/>
              </a:lnSpc>
              <a:spcBef>
                <a:spcPts val="500"/>
              </a:spcBef>
              <a:buSzTx/>
              <a:buFontTx/>
              <a:buNone/>
              <a:defRPr b="1" sz="2400"/>
            </a:lvl1pPr>
            <a:lvl2pPr marL="0" indent="457200">
              <a:lnSpc>
                <a:spcPct val="100000"/>
              </a:lnSpc>
              <a:spcBef>
                <a:spcPts val="500"/>
              </a:spcBef>
              <a:buSzTx/>
              <a:buFontTx/>
              <a:buNone/>
              <a:defRPr b="1" sz="2400"/>
            </a:lvl2pPr>
            <a:lvl3pPr marL="0" indent="914400">
              <a:lnSpc>
                <a:spcPct val="100000"/>
              </a:lnSpc>
              <a:spcBef>
                <a:spcPts val="500"/>
              </a:spcBef>
              <a:buSzTx/>
              <a:buFontTx/>
              <a:buNone/>
              <a:defRPr b="1" sz="2400"/>
            </a:lvl3pPr>
            <a:lvl4pPr marL="0" indent="1371600">
              <a:lnSpc>
                <a:spcPct val="100000"/>
              </a:lnSpc>
              <a:spcBef>
                <a:spcPts val="500"/>
              </a:spcBef>
              <a:buSzTx/>
              <a:buFontTx/>
              <a:buNone/>
              <a:defRPr b="1" sz="2400"/>
            </a:lvl4pPr>
            <a:lvl5pPr marL="0" indent="1828800">
              <a:lnSpc>
                <a:spcPct val="100000"/>
              </a:lnSpc>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140" name="Text Placeholder 4"/>
          <p:cNvSpPr/>
          <p:nvPr>
            <p:ph type="body" sz="quarter" idx="21"/>
          </p:nvPr>
        </p:nvSpPr>
        <p:spPr>
          <a:xfrm>
            <a:off x="6193368" y="1535112"/>
            <a:ext cx="5389034" cy="639763"/>
          </a:xfrm>
          <a:prstGeom prst="rect">
            <a:avLst/>
          </a:prstGeom>
        </p:spPr>
        <p:txBody>
          <a:bodyPr anchor="b"/>
          <a:lstStyle/>
          <a:p>
            <a:pPr marL="0" indent="0">
              <a:lnSpc>
                <a:spcPct val="100000"/>
              </a:lnSpc>
              <a:spcBef>
                <a:spcPts val="500"/>
              </a:spcBef>
              <a:buSzTx/>
              <a:buFontTx/>
              <a:buNone/>
              <a:defRPr b="1" sz="2400"/>
            </a:pPr>
          </a:p>
        </p:txBody>
      </p:sp>
      <p:sp>
        <p:nvSpPr>
          <p:cNvPr id="141"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48" name="Title Text"/>
          <p:cNvSpPr txBox="1"/>
          <p:nvPr>
            <p:ph type="title"/>
          </p:nvPr>
        </p:nvSpPr>
        <p:spPr>
          <a:xfrm>
            <a:off x="609600" y="274638"/>
            <a:ext cx="10972800" cy="1143001"/>
          </a:xfrm>
          <a:prstGeom prst="rect">
            <a:avLst/>
          </a:prstGeom>
        </p:spPr>
        <p:txBody>
          <a:bodyPr/>
          <a:lstStyle>
            <a:lvl1pPr algn="ctr">
              <a:lnSpc>
                <a:spcPct val="100000"/>
              </a:lnSpc>
              <a:defRPr>
                <a:latin typeface="+mn-lt"/>
                <a:ea typeface="+mn-ea"/>
                <a:cs typeface="+mn-cs"/>
                <a:sym typeface="Calibri"/>
              </a:defRPr>
            </a:lvl1pPr>
          </a:lstStyle>
          <a:p>
            <a:pPr/>
            <a:r>
              <a:t>Title Text</a:t>
            </a:r>
          </a:p>
        </p:txBody>
      </p:sp>
      <p:sp>
        <p:nvSpPr>
          <p:cNvPr id="149"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56"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0">
    <p:bg>
      <p:bgPr>
        <a:solidFill>
          <a:srgbClr val="414141"/>
        </a:solidFill>
      </p:bgPr>
    </p:bg>
    <p:spTree>
      <p:nvGrpSpPr>
        <p:cNvPr id="1" name=""/>
        <p:cNvGrpSpPr/>
        <p:nvPr/>
      </p:nvGrpSpPr>
      <p:grpSpPr>
        <a:xfrm>
          <a:off x="0" y="0"/>
          <a:ext cx="0" cy="0"/>
          <a:chOff x="0" y="0"/>
          <a:chExt cx="0" cy="0"/>
        </a:xfrm>
      </p:grpSpPr>
      <p:sp>
        <p:nvSpPr>
          <p:cNvPr id="163" name="Slide Number"/>
          <p:cNvSpPr txBox="1"/>
          <p:nvPr>
            <p:ph type="sldNum" sz="quarter" idx="2"/>
          </p:nvPr>
        </p:nvSpPr>
        <p:spPr>
          <a:xfrm>
            <a:off x="11323776" y="6414761"/>
            <a:ext cx="258624" cy="248306"/>
          </a:xfrm>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70" name="Title Text"/>
          <p:cNvSpPr txBox="1"/>
          <p:nvPr>
            <p:ph type="title"/>
          </p:nvPr>
        </p:nvSpPr>
        <p:spPr>
          <a:xfrm>
            <a:off x="609601" y="273050"/>
            <a:ext cx="4011084" cy="1162050"/>
          </a:xfrm>
          <a:prstGeom prst="rect">
            <a:avLst/>
          </a:prstGeom>
        </p:spPr>
        <p:txBody>
          <a:bodyPr anchor="b"/>
          <a:lstStyle>
            <a:lvl1pPr>
              <a:lnSpc>
                <a:spcPct val="100000"/>
              </a:lnSpc>
              <a:defRPr b="1" sz="2000">
                <a:latin typeface="+mn-lt"/>
                <a:ea typeface="+mn-ea"/>
                <a:cs typeface="+mn-cs"/>
                <a:sym typeface="Calibri"/>
              </a:defRPr>
            </a:lvl1pPr>
          </a:lstStyle>
          <a:p>
            <a:pPr/>
            <a:r>
              <a:t>Title Text</a:t>
            </a:r>
          </a:p>
        </p:txBody>
      </p:sp>
      <p:sp>
        <p:nvSpPr>
          <p:cNvPr id="171" name="Body Level One…"/>
          <p:cNvSpPr txBox="1"/>
          <p:nvPr>
            <p:ph type="body" idx="1"/>
          </p:nvPr>
        </p:nvSpPr>
        <p:spPr>
          <a:xfrm>
            <a:off x="4766733" y="273050"/>
            <a:ext cx="6815667" cy="5853114"/>
          </a:xfrm>
          <a:prstGeom prst="rect">
            <a:avLst/>
          </a:prstGeom>
        </p:spPr>
        <p:txBody>
          <a:bodyPr/>
          <a:lstStyle>
            <a:lvl1pPr marL="342900" indent="-342900">
              <a:lnSpc>
                <a:spcPct val="100000"/>
              </a:lnSpc>
              <a:spcBef>
                <a:spcPts val="700"/>
              </a:spcBef>
              <a:defRPr sz="3200"/>
            </a:lvl1pPr>
            <a:lvl2pPr marL="783771" indent="-326571">
              <a:lnSpc>
                <a:spcPct val="100000"/>
              </a:lnSpc>
              <a:spcBef>
                <a:spcPts val="700"/>
              </a:spcBef>
              <a:buChar char="–"/>
              <a:defRPr sz="3200"/>
            </a:lvl2pPr>
            <a:lvl3pPr marL="1219200" indent="-304800">
              <a:lnSpc>
                <a:spcPct val="100000"/>
              </a:lnSpc>
              <a:spcBef>
                <a:spcPts val="700"/>
              </a:spcBef>
              <a:defRPr sz="3200"/>
            </a:lvl3pPr>
            <a:lvl4pPr marL="1737360" indent="-365760">
              <a:lnSpc>
                <a:spcPct val="100000"/>
              </a:lnSpc>
              <a:spcBef>
                <a:spcPts val="700"/>
              </a:spcBef>
              <a:buChar char="–"/>
              <a:defRPr sz="3200"/>
            </a:lvl4pPr>
            <a:lvl5pPr marL="2194560" indent="-365760">
              <a:lnSpc>
                <a:spcPct val="100000"/>
              </a:lnSpc>
              <a:spcBef>
                <a:spcPts val="700"/>
              </a:spcBef>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172" name="Text Placeholder 3"/>
          <p:cNvSpPr/>
          <p:nvPr>
            <p:ph type="body" sz="half" idx="21"/>
          </p:nvPr>
        </p:nvSpPr>
        <p:spPr>
          <a:xfrm>
            <a:off x="609600" y="1435101"/>
            <a:ext cx="4011085" cy="4691063"/>
          </a:xfrm>
          <a:prstGeom prst="rect">
            <a:avLst/>
          </a:prstGeom>
        </p:spPr>
        <p:txBody>
          <a:bodyPr/>
          <a:lstStyle/>
          <a:p>
            <a:pPr marL="0" indent="0">
              <a:lnSpc>
                <a:spcPct val="100000"/>
              </a:lnSpc>
              <a:spcBef>
                <a:spcPts val="300"/>
              </a:spcBef>
              <a:buSzTx/>
              <a:buFontTx/>
              <a:buNone/>
              <a:defRPr sz="1400"/>
            </a:pPr>
          </a:p>
        </p:txBody>
      </p:sp>
      <p:sp>
        <p:nvSpPr>
          <p:cNvPr id="173"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80" name="Title Text"/>
          <p:cNvSpPr txBox="1"/>
          <p:nvPr>
            <p:ph type="title"/>
          </p:nvPr>
        </p:nvSpPr>
        <p:spPr>
          <a:xfrm>
            <a:off x="2389716" y="4800600"/>
            <a:ext cx="7315201" cy="566738"/>
          </a:xfrm>
          <a:prstGeom prst="rect">
            <a:avLst/>
          </a:prstGeom>
        </p:spPr>
        <p:txBody>
          <a:bodyPr anchor="b"/>
          <a:lstStyle>
            <a:lvl1pPr>
              <a:lnSpc>
                <a:spcPct val="100000"/>
              </a:lnSpc>
              <a:defRPr b="1" sz="2000">
                <a:latin typeface="+mn-lt"/>
                <a:ea typeface="+mn-ea"/>
                <a:cs typeface="+mn-cs"/>
                <a:sym typeface="Calibri"/>
              </a:defRPr>
            </a:lvl1pPr>
          </a:lstStyle>
          <a:p>
            <a:pPr/>
            <a:r>
              <a:t>Title Text</a:t>
            </a:r>
          </a:p>
        </p:txBody>
      </p:sp>
      <p:sp>
        <p:nvSpPr>
          <p:cNvPr id="181" name="Picture Placeholder 2"/>
          <p:cNvSpPr/>
          <p:nvPr>
            <p:ph type="pic" sz="half" idx="21"/>
          </p:nvPr>
        </p:nvSpPr>
        <p:spPr>
          <a:xfrm>
            <a:off x="2389716" y="612775"/>
            <a:ext cx="7315201" cy="4114800"/>
          </a:xfrm>
          <a:prstGeom prst="rect">
            <a:avLst/>
          </a:prstGeom>
        </p:spPr>
        <p:txBody>
          <a:bodyPr lIns="91439" rIns="91439">
            <a:noAutofit/>
          </a:bodyPr>
          <a:lstStyle/>
          <a:p>
            <a:pPr/>
          </a:p>
        </p:txBody>
      </p:sp>
      <p:sp>
        <p:nvSpPr>
          <p:cNvPr id="182" name="Body Level One…"/>
          <p:cNvSpPr txBox="1"/>
          <p:nvPr>
            <p:ph type="body" sz="quarter" idx="1"/>
          </p:nvPr>
        </p:nvSpPr>
        <p:spPr>
          <a:xfrm>
            <a:off x="2389716" y="5367337"/>
            <a:ext cx="7315201" cy="804863"/>
          </a:xfrm>
          <a:prstGeom prst="rect">
            <a:avLst/>
          </a:prstGeom>
        </p:spPr>
        <p:txBody>
          <a:bodyPr/>
          <a:lstStyle>
            <a:lvl1pPr marL="0" indent="0">
              <a:lnSpc>
                <a:spcPct val="100000"/>
              </a:lnSpc>
              <a:spcBef>
                <a:spcPts val="300"/>
              </a:spcBef>
              <a:buSzTx/>
              <a:buFontTx/>
              <a:buNone/>
              <a:defRPr sz="1400"/>
            </a:lvl1pPr>
            <a:lvl2pPr marL="0" indent="457200">
              <a:lnSpc>
                <a:spcPct val="100000"/>
              </a:lnSpc>
              <a:spcBef>
                <a:spcPts val="300"/>
              </a:spcBef>
              <a:buSzTx/>
              <a:buFontTx/>
              <a:buNone/>
              <a:defRPr sz="1400"/>
            </a:lvl2pPr>
            <a:lvl3pPr marL="0" indent="914400">
              <a:lnSpc>
                <a:spcPct val="100000"/>
              </a:lnSpc>
              <a:spcBef>
                <a:spcPts val="300"/>
              </a:spcBef>
              <a:buSzTx/>
              <a:buFontTx/>
              <a:buNone/>
              <a:defRPr sz="1400"/>
            </a:lvl3pPr>
            <a:lvl4pPr marL="0" indent="1371600">
              <a:lnSpc>
                <a:spcPct val="100000"/>
              </a:lnSpc>
              <a:spcBef>
                <a:spcPts val="300"/>
              </a:spcBef>
              <a:buSzTx/>
              <a:buFontTx/>
              <a:buNone/>
              <a:defRPr sz="1400"/>
            </a:lvl4pPr>
            <a:lvl5pPr marL="0" indent="1828800">
              <a:lnSpc>
                <a:spcPct val="100000"/>
              </a:lnSpc>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183"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Text and Media Clip">
    <p:spTree>
      <p:nvGrpSpPr>
        <p:cNvPr id="1" name=""/>
        <p:cNvGrpSpPr/>
        <p:nvPr/>
      </p:nvGrpSpPr>
      <p:grpSpPr>
        <a:xfrm>
          <a:off x="0" y="0"/>
          <a:ext cx="0" cy="0"/>
          <a:chOff x="0" y="0"/>
          <a:chExt cx="0" cy="0"/>
        </a:xfrm>
      </p:grpSpPr>
      <p:sp>
        <p:nvSpPr>
          <p:cNvPr id="190" name="Title Text"/>
          <p:cNvSpPr txBox="1"/>
          <p:nvPr>
            <p:ph type="title"/>
          </p:nvPr>
        </p:nvSpPr>
        <p:spPr>
          <a:xfrm>
            <a:off x="609600" y="274638"/>
            <a:ext cx="10972800" cy="1143001"/>
          </a:xfrm>
          <a:prstGeom prst="rect">
            <a:avLst/>
          </a:prstGeom>
        </p:spPr>
        <p:txBody>
          <a:bodyPr/>
          <a:lstStyle>
            <a:lvl1pPr algn="ctr">
              <a:lnSpc>
                <a:spcPct val="100000"/>
              </a:lnSpc>
              <a:defRPr>
                <a:latin typeface="+mn-lt"/>
                <a:ea typeface="+mn-ea"/>
                <a:cs typeface="+mn-cs"/>
                <a:sym typeface="Calibri"/>
              </a:defRPr>
            </a:lvl1pPr>
          </a:lstStyle>
          <a:p>
            <a:pPr/>
            <a:r>
              <a:t>Title Text</a:t>
            </a:r>
          </a:p>
        </p:txBody>
      </p:sp>
      <p:sp>
        <p:nvSpPr>
          <p:cNvPr id="191" name="Body Level One…"/>
          <p:cNvSpPr txBox="1"/>
          <p:nvPr>
            <p:ph type="body" sz="half" idx="1"/>
          </p:nvPr>
        </p:nvSpPr>
        <p:spPr>
          <a:xfrm>
            <a:off x="2544234" y="1628775"/>
            <a:ext cx="4423834" cy="4525964"/>
          </a:xfrm>
          <a:prstGeom prst="rect">
            <a:avLst/>
          </a:prstGeom>
        </p:spPr>
        <p:txBody>
          <a:bodyPr/>
          <a:lstStyle>
            <a:lvl1pPr marL="342900" indent="-342900">
              <a:lnSpc>
                <a:spcPct val="100000"/>
              </a:lnSpc>
              <a:spcBef>
                <a:spcPts val="700"/>
              </a:spcBef>
              <a:defRPr sz="3200"/>
            </a:lvl1pPr>
            <a:lvl2pPr marL="783771" indent="-326571">
              <a:lnSpc>
                <a:spcPct val="100000"/>
              </a:lnSpc>
              <a:spcBef>
                <a:spcPts val="700"/>
              </a:spcBef>
              <a:buChar char="–"/>
              <a:defRPr sz="3200"/>
            </a:lvl2pPr>
            <a:lvl3pPr marL="1219200" indent="-304800">
              <a:lnSpc>
                <a:spcPct val="100000"/>
              </a:lnSpc>
              <a:spcBef>
                <a:spcPts val="700"/>
              </a:spcBef>
              <a:defRPr sz="3200"/>
            </a:lvl3pPr>
            <a:lvl4pPr marL="1737360" indent="-365760">
              <a:lnSpc>
                <a:spcPct val="100000"/>
              </a:lnSpc>
              <a:spcBef>
                <a:spcPts val="700"/>
              </a:spcBef>
              <a:buChar char="–"/>
              <a:defRPr sz="3200"/>
            </a:lvl4pPr>
            <a:lvl5pPr marL="2194560" indent="-365760">
              <a:lnSpc>
                <a:spcPct val="100000"/>
              </a:lnSpc>
              <a:spcBef>
                <a:spcPts val="700"/>
              </a:spcBef>
              <a:buChar char="»"/>
              <a:defRPr sz="3200"/>
            </a:lvl5pPr>
          </a:lstStyle>
          <a:p>
            <a:pPr/>
            <a:r>
              <a:t>Body Level One</a:t>
            </a:r>
          </a:p>
          <a:p>
            <a:pPr lvl="1"/>
            <a:r>
              <a:t>Body Level Two</a:t>
            </a:r>
          </a:p>
          <a:p>
            <a:pPr lvl="2"/>
            <a:r>
              <a:t>Body Level Three</a:t>
            </a:r>
          </a:p>
          <a:p>
            <a:pPr lvl="3"/>
            <a:r>
              <a:t>Body Level Four</a:t>
            </a:r>
          </a:p>
          <a:p>
            <a:pPr lvl="4"/>
            <a:r>
              <a:t>Body Level Five</a:t>
            </a:r>
          </a:p>
        </p:txBody>
      </p:sp>
      <p:sp>
        <p:nvSpPr>
          <p:cNvPr id="192" name="Media Placeholder 3"/>
          <p:cNvSpPr/>
          <p:nvPr>
            <p:ph type="media" sz="half" idx="21"/>
          </p:nvPr>
        </p:nvSpPr>
        <p:spPr>
          <a:xfrm>
            <a:off x="7171266" y="1628775"/>
            <a:ext cx="4425953" cy="4525964"/>
          </a:xfrm>
          <a:prstGeom prst="rect">
            <a:avLst/>
          </a:prstGeom>
        </p:spPr>
        <p:txBody>
          <a:bodyPr lIns="91439" rIns="91439">
            <a:noAutofit/>
          </a:bodyPr>
          <a:lstStyle/>
          <a:p>
            <a:pPr/>
          </a:p>
        </p:txBody>
      </p:sp>
      <p:sp>
        <p:nvSpPr>
          <p:cNvPr id="193" name="Slide Number"/>
          <p:cNvSpPr txBox="1"/>
          <p:nvPr>
            <p:ph type="sldNum" sz="quarter" idx="2"/>
          </p:nvPr>
        </p:nvSpPr>
        <p:spPr>
          <a:xfrm>
            <a:off x="11323776" y="6414761"/>
            <a:ext cx="258624" cy="248306"/>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png"/><Relationship Id="rId3" Type="http://schemas.openxmlformats.org/officeDocument/2006/relationships/image" Target="../media/image1.jpeg"/><Relationship Id="rId4" Type="http://schemas.openxmlformats.org/officeDocument/2006/relationships/image" Target="../media/image2.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4.png"/><Relationship Id="rId4" Type="http://schemas.openxmlformats.org/officeDocument/2006/relationships/image" Target="../media/image6.png"/><Relationship Id="rId5" Type="http://schemas.openxmlformats.org/officeDocument/2006/relationships/image" Target="../media/image7.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jpe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4.jpe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12.png"/><Relationship Id="rId10" Type="http://schemas.openxmlformats.org/officeDocument/2006/relationships/image" Target="../media/image13.png"/><Relationship Id="rId11"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5.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4.png"/><Relationship Id="rId4" Type="http://schemas.openxmlformats.org/officeDocument/2006/relationships/image" Target="../media/image14.png"/><Relationship Id="rId5" Type="http://schemas.openxmlformats.org/officeDocument/2006/relationships/image" Target="../media/image15.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4.png"/><Relationship Id="rId4" Type="http://schemas.openxmlformats.org/officeDocument/2006/relationships/image" Target="../media/image16.png"/><Relationship Id="rId5" Type="http://schemas.openxmlformats.org/officeDocument/2006/relationships/image" Target="../media/image17.png"/><Relationship Id="rId6" Type="http://schemas.openxmlformats.org/officeDocument/2006/relationships/image" Target="../media/image18.png"/><Relationship Id="rId7" Type="http://schemas.openxmlformats.org/officeDocument/2006/relationships/image" Target="../media/image19.png"/><Relationship Id="rId8" Type="http://schemas.openxmlformats.org/officeDocument/2006/relationships/image" Target="../media/image20.png"/><Relationship Id="rId9" Type="http://schemas.openxmlformats.org/officeDocument/2006/relationships/image" Target="../media/image2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image" Target="../media/image24.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 Id="rId3" Type="http://schemas.openxmlformats.org/officeDocument/2006/relationships/image" Target="../media/image25.png"/><Relationship Id="rId4" Type="http://schemas.openxmlformats.org/officeDocument/2006/relationships/image" Target="../media/image26.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chart" Target="../charts/chart1.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 Id="rId3" Type="http://schemas.openxmlformats.org/officeDocument/2006/relationships/image" Target="../media/image29.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 Id="rId3" Type="http://schemas.openxmlformats.org/officeDocument/2006/relationships/chart" Target="../charts/chart2.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png"/><Relationship Id="rId3" Type="http://schemas.openxmlformats.org/officeDocument/2006/relationships/chart" Target="../charts/chart3.xml"/><Relationship Id="rId4" Type="http://schemas.openxmlformats.org/officeDocument/2006/relationships/chart" Target="../charts/chart4.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8.png"/><Relationship Id="rId3" Type="http://schemas.openxmlformats.org/officeDocument/2006/relationships/image" Target="../media/image31.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7.jpeg"/><Relationship Id="rId5" Type="http://schemas.openxmlformats.org/officeDocument/2006/relationships/image" Target="../media/image8.jpeg"/><Relationship Id="rId6" Type="http://schemas.openxmlformats.org/officeDocument/2006/relationships/image" Target="../media/image9.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4.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10.jpe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4.png"/><Relationship Id="rId4" Type="http://schemas.openxmlformats.org/officeDocument/2006/relationships/image" Target="../media/image32.png"/><Relationship Id="rId5" Type="http://schemas.openxmlformats.org/officeDocument/2006/relationships/image" Target="../media/image11.jpeg"/></Relationships>

</file>

<file path=ppt/slides/_rels/slide2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4.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4.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4.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4.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33.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jpeg"/><Relationship Id="rId3" Type="http://schemas.openxmlformats.org/officeDocument/2006/relationships/image" Target="../media/image34.png"/><Relationship Id="rId4" Type="http://schemas.openxmlformats.org/officeDocument/2006/relationships/image" Target="../media/image35.png"/><Relationship Id="rId5" Type="http://schemas.openxmlformats.org/officeDocument/2006/relationships/image" Target="../media/image36.png"/><Relationship Id="rId6" Type="http://schemas.openxmlformats.org/officeDocument/2006/relationships/image" Target="../media/image37.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Rectangle 8"/>
          <p:cNvSpPr/>
          <p:nvPr/>
        </p:nvSpPr>
        <p:spPr>
          <a:xfrm>
            <a:off x="1524000" y="-26861"/>
            <a:ext cx="9144000" cy="6858001"/>
          </a:xfrm>
          <a:prstGeom prst="rect">
            <a:avLst/>
          </a:prstGeom>
          <a:solidFill>
            <a:srgbClr val="404040"/>
          </a:solidFill>
          <a:ln w="76200">
            <a:solidFill>
              <a:srgbClr val="FFFFFF"/>
            </a:solidFill>
            <a:miter/>
          </a:ln>
        </p:spPr>
        <p:txBody>
          <a:bodyPr lIns="45719" rIns="45719" anchor="ctr"/>
          <a:lstStyle/>
          <a:p>
            <a:pPr algn="ctr">
              <a:defRPr>
                <a:solidFill>
                  <a:srgbClr val="FFFFFF"/>
                </a:solidFill>
              </a:defRPr>
            </a:pPr>
          </a:p>
        </p:txBody>
      </p:sp>
      <p:sp>
        <p:nvSpPr>
          <p:cNvPr id="203" name="Subtitle 2"/>
          <p:cNvSpPr txBox="1"/>
          <p:nvPr/>
        </p:nvSpPr>
        <p:spPr>
          <a:xfrm>
            <a:off x="4197504" y="1772816"/>
            <a:ext cx="6893337" cy="2525137"/>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defTabSz="457200">
              <a:lnSpc>
                <a:spcPct val="90000"/>
              </a:lnSpc>
              <a:defRPr sz="6000">
                <a:solidFill>
                  <a:srgbClr val="FFFFFF"/>
                </a:solidFill>
                <a:latin typeface="Arial"/>
                <a:ea typeface="Arial"/>
                <a:cs typeface="Arial"/>
                <a:sym typeface="Arial"/>
              </a:defRPr>
            </a:lvl1pPr>
          </a:lstStyle>
          <a:p>
            <a:pPr/>
            <a:r>
              <a:t>Athrawon o’r Dyfodol</a:t>
            </a:r>
          </a:p>
        </p:txBody>
      </p:sp>
      <p:sp>
        <p:nvSpPr>
          <p:cNvPr id="204" name="TextBox 3"/>
          <p:cNvSpPr txBox="1"/>
          <p:nvPr/>
        </p:nvSpPr>
        <p:spPr>
          <a:xfrm>
            <a:off x="7725151" y="6248399"/>
            <a:ext cx="2861634" cy="396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000">
                <a:solidFill>
                  <a:srgbClr val="FFFFFF"/>
                </a:solidFill>
                <a:latin typeface="Sinkin Sans 400 Regular"/>
                <a:ea typeface="Sinkin Sans 400 Regular"/>
                <a:cs typeface="Sinkin Sans 400 Regular"/>
                <a:sym typeface="Sinkin Sans 400 Regular"/>
              </a:defRPr>
            </a:lvl1pPr>
          </a:lstStyle>
          <a:p>
            <a:pPr/>
            <a:r>
              <a:t>@theredcardwales</a:t>
            </a:r>
          </a:p>
        </p:txBody>
      </p:sp>
      <p:pic>
        <p:nvPicPr>
          <p:cNvPr id="205" name="Picture 1" descr="Picture 1"/>
          <p:cNvPicPr>
            <a:picLocks noChangeAspect="1"/>
          </p:cNvPicPr>
          <p:nvPr/>
        </p:nvPicPr>
        <p:blipFill>
          <a:blip r:embed="rId2">
            <a:extLst/>
          </a:blip>
          <a:stretch>
            <a:fillRect/>
          </a:stretch>
        </p:blipFill>
        <p:spPr>
          <a:xfrm>
            <a:off x="5735959" y="228600"/>
            <a:ext cx="4741914" cy="397452"/>
          </a:xfrm>
          <a:prstGeom prst="rect">
            <a:avLst/>
          </a:prstGeom>
          <a:ln w="12700">
            <a:miter lim="400000"/>
          </a:ln>
        </p:spPr>
      </p:pic>
      <p:pic>
        <p:nvPicPr>
          <p:cNvPr id="206" name="Picture 5" descr="Picture 5"/>
          <p:cNvPicPr>
            <a:picLocks noChangeAspect="1"/>
          </p:cNvPicPr>
          <p:nvPr/>
        </p:nvPicPr>
        <p:blipFill>
          <a:blip r:embed="rId3">
            <a:extLst/>
          </a:blip>
          <a:stretch>
            <a:fillRect/>
          </a:stretch>
        </p:blipFill>
        <p:spPr>
          <a:xfrm>
            <a:off x="8688288" y="4578186"/>
            <a:ext cx="1670901" cy="1493038"/>
          </a:xfrm>
          <a:prstGeom prst="rect">
            <a:avLst/>
          </a:prstGeom>
          <a:ln w="12700">
            <a:miter lim="400000"/>
          </a:ln>
        </p:spPr>
      </p:pic>
      <p:pic>
        <p:nvPicPr>
          <p:cNvPr id="207" name="Picture 4" descr="Picture 4"/>
          <p:cNvPicPr>
            <a:picLocks noChangeAspect="1"/>
          </p:cNvPicPr>
          <p:nvPr/>
        </p:nvPicPr>
        <p:blipFill>
          <a:blip r:embed="rId4">
            <a:extLst/>
          </a:blip>
          <a:stretch>
            <a:fillRect/>
          </a:stretch>
        </p:blipFill>
        <p:spPr>
          <a:xfrm>
            <a:off x="767409" y="-42290"/>
            <a:ext cx="4652067" cy="6858001"/>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9" name="Picture 2" descr="Picture 2"/>
          <p:cNvPicPr>
            <a:picLocks noChangeAspect="1"/>
          </p:cNvPicPr>
          <p:nvPr/>
        </p:nvPicPr>
        <p:blipFill>
          <a:blip r:embed="rId3">
            <a:extLst/>
          </a:blip>
          <a:stretch>
            <a:fillRect/>
          </a:stretch>
        </p:blipFill>
        <p:spPr>
          <a:xfrm>
            <a:off x="1343473" y="1"/>
            <a:ext cx="9348268" cy="6937376"/>
          </a:xfrm>
          <a:prstGeom prst="rect">
            <a:avLst/>
          </a:prstGeom>
          <a:ln w="12700">
            <a:miter lim="400000"/>
          </a:ln>
        </p:spPr>
      </p:pic>
      <p:pic>
        <p:nvPicPr>
          <p:cNvPr id="210" name="Picture 5" descr="Picture 5"/>
          <p:cNvPicPr>
            <a:picLocks noChangeAspect="1"/>
          </p:cNvPicPr>
          <p:nvPr/>
        </p:nvPicPr>
        <p:blipFill>
          <a:blip r:embed="rId4">
            <a:extLst/>
          </a:blip>
          <a:stretch>
            <a:fillRect/>
          </a:stretch>
        </p:blipFill>
        <p:spPr>
          <a:xfrm>
            <a:off x="1937224" y="3281527"/>
            <a:ext cx="3960814" cy="2916238"/>
          </a:xfrm>
          <a:prstGeom prst="rect">
            <a:avLst/>
          </a:prstGeom>
          <a:ln w="12700">
            <a:miter lim="400000"/>
          </a:ln>
        </p:spPr>
      </p:pic>
      <p:sp>
        <p:nvSpPr>
          <p:cNvPr id="211" name="TextBox 2"/>
          <p:cNvSpPr txBox="1"/>
          <p:nvPr/>
        </p:nvSpPr>
        <p:spPr>
          <a:xfrm>
            <a:off x="2479038" y="1179100"/>
            <a:ext cx="5146042" cy="94281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6000">
                <a:solidFill>
                  <a:srgbClr val="FFFFFF"/>
                </a:solidFill>
                <a:latin typeface="Arial"/>
                <a:ea typeface="Arial"/>
                <a:cs typeface="Arial"/>
                <a:sym typeface="Arial"/>
              </a:defRPr>
            </a:lvl1pPr>
          </a:lstStyle>
          <a:p>
            <a:pPr/>
            <a:r>
              <a:t>Pwy ydyn ni?</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5" name="Rectangle 7"/>
          <p:cNvSpPr/>
          <p:nvPr/>
        </p:nvSpPr>
        <p:spPr>
          <a:xfrm>
            <a:off x="1524000" y="-26861"/>
            <a:ext cx="9144000" cy="6858001"/>
          </a:xfrm>
          <a:prstGeom prst="rect">
            <a:avLst/>
          </a:prstGeom>
          <a:solidFill>
            <a:srgbClr val="404040"/>
          </a:solidFill>
          <a:ln w="76200">
            <a:solidFill>
              <a:srgbClr val="FFFFFF"/>
            </a:solidFill>
            <a:miter/>
          </a:ln>
        </p:spPr>
        <p:txBody>
          <a:bodyPr lIns="45719" rIns="45719" anchor="ctr"/>
          <a:lstStyle/>
          <a:p>
            <a:pPr algn="ctr">
              <a:defRPr>
                <a:solidFill>
                  <a:srgbClr val="FFFFFF"/>
                </a:solidFill>
              </a:defRPr>
            </a:pPr>
          </a:p>
        </p:txBody>
      </p:sp>
      <p:sp>
        <p:nvSpPr>
          <p:cNvPr id="216" name="Rectangle 1"/>
          <p:cNvSpPr txBox="1"/>
          <p:nvPr/>
        </p:nvSpPr>
        <p:spPr>
          <a:xfrm>
            <a:off x="1746403" y="1693979"/>
            <a:ext cx="8261490" cy="413597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1" marL="812800" indent="-457200">
              <a:lnSpc>
                <a:spcPct val="150000"/>
              </a:lnSpc>
              <a:buSzPct val="100000"/>
              <a:buFont typeface="Arial"/>
              <a:buChar char="•"/>
              <a:defRPr sz="2400">
                <a:solidFill>
                  <a:srgbClr val="FFFFFF"/>
                </a:solidFill>
                <a:latin typeface="Arial"/>
                <a:ea typeface="Arial"/>
                <a:cs typeface="Arial"/>
                <a:sym typeface="Arial"/>
              </a:defRPr>
            </a:pPr>
            <a:r>
              <a:t>Adlewyrchu am tuedd anymwybodol</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Deall ac ysteried y iath o gydraddoldeb </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Gwerthfawrogi y pwsicrwydd o gwreiddio addysg gwrth-hiliaeth a ddarparu adnoddau i’w wneud</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Cynyddy eich gwybodaeth a hyder yn ddysgu am hiliaeth a gwahaniethu</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Deall y gofynion statudol o eich swydd</a:t>
            </a:r>
          </a:p>
          <a:p>
            <a:pPr lvl="1" marL="812800" indent="-457200">
              <a:lnSpc>
                <a:spcPct val="150000"/>
              </a:lnSpc>
              <a:buSzPct val="100000"/>
              <a:buFont typeface="Arial"/>
              <a:buChar char="•"/>
              <a:defRPr sz="2400">
                <a:solidFill>
                  <a:srgbClr val="FFFFFF"/>
                </a:solidFill>
                <a:latin typeface="Arial"/>
                <a:ea typeface="Arial"/>
                <a:cs typeface="Arial"/>
                <a:sym typeface="Arial"/>
              </a:defRPr>
            </a:pPr>
            <a:r>
              <a:t>Cydnabod ac ymateb i digwyddiad hiliol</a:t>
            </a:r>
          </a:p>
        </p:txBody>
      </p:sp>
      <p:sp>
        <p:nvSpPr>
          <p:cNvPr id="217" name="TextBox 10"/>
          <p:cNvSpPr txBox="1"/>
          <p:nvPr/>
        </p:nvSpPr>
        <p:spPr>
          <a:xfrm>
            <a:off x="2103120" y="833734"/>
            <a:ext cx="7619567" cy="486208"/>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2800">
                <a:solidFill>
                  <a:srgbClr val="FFFFFF"/>
                </a:solidFill>
                <a:latin typeface="Arial"/>
                <a:ea typeface="Arial"/>
                <a:cs typeface="Arial"/>
                <a:sym typeface="Arial"/>
              </a:defRPr>
            </a:lvl1pPr>
          </a:lstStyle>
          <a:p>
            <a:pPr/>
            <a:r>
              <a:t>Bydd y gynhadledd heddiw yn eich helpu i chi: </a:t>
            </a:r>
          </a:p>
        </p:txBody>
      </p:sp>
      <p:sp>
        <p:nvSpPr>
          <p:cNvPr id="218" name="Rectangle 11"/>
          <p:cNvSpPr/>
          <p:nvPr/>
        </p:nvSpPr>
        <p:spPr>
          <a:xfrm>
            <a:off x="2209800" y="1295050"/>
            <a:ext cx="6046441" cy="45720"/>
          </a:xfrm>
          <a:prstGeom prst="rect">
            <a:avLst/>
          </a:prstGeom>
          <a:solidFill>
            <a:srgbClr val="C00000"/>
          </a:solidFill>
          <a:ln w="12700">
            <a:solidFill>
              <a:srgbClr val="404040"/>
            </a:solidFill>
            <a:miter/>
          </a:ln>
        </p:spPr>
        <p:txBody>
          <a:bodyPr lIns="45719" rIns="45719" anchor="ctr"/>
          <a:lstStyle/>
          <a:p>
            <a:pPr algn="ctr">
              <a:defRPr>
                <a:solidFill>
                  <a:srgbClr val="FFFFFF"/>
                </a:solidFill>
              </a:defRPr>
            </a:pPr>
          </a:p>
        </p:txBody>
      </p:sp>
      <p:pic>
        <p:nvPicPr>
          <p:cNvPr id="219" name="Picture 12" descr="Picture 12"/>
          <p:cNvPicPr>
            <a:picLocks noChangeAspect="1"/>
          </p:cNvPicPr>
          <p:nvPr/>
        </p:nvPicPr>
        <p:blipFill>
          <a:blip r:embed="rId3">
            <a:extLst/>
          </a:blip>
          <a:stretch>
            <a:fillRect/>
          </a:stretch>
        </p:blipFill>
        <p:spPr>
          <a:xfrm>
            <a:off x="7543800" y="152401"/>
            <a:ext cx="2971800" cy="24908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216">
                                            <p:bg/>
                                          </p:spTgt>
                                        </p:tgtEl>
                                        <p:attrNameLst>
                                          <p:attrName>style.visibility</p:attrName>
                                        </p:attrNameLst>
                                      </p:cBhvr>
                                      <p:to>
                                        <p:strVal val="visible"/>
                                      </p:to>
                                    </p:set>
                                    <p:animEffect filter="fade" transition="in">
                                      <p:cBhvr>
                                        <p:cTn id="7" dur="500"/>
                                        <p:tgtEl>
                                          <p:spTgt spid="216">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216">
                                            <p:txEl>
                                              <p:pRg st="0" end="0"/>
                                            </p:txEl>
                                          </p:spTgt>
                                        </p:tgtEl>
                                        <p:attrNameLst>
                                          <p:attrName>style.visibility</p:attrName>
                                        </p:attrNameLst>
                                      </p:cBhvr>
                                      <p:to>
                                        <p:strVal val="visible"/>
                                      </p:to>
                                    </p:set>
                                    <p:animEffect filter="fade" transition="in">
                                      <p:cBhvr>
                                        <p:cTn id="10" dur="500"/>
                                        <p:tgtEl>
                                          <p:spTgt spid="21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Class="entr" nodeType="clickEffect" presetID="10" grpId="1" fill="hold">
                                  <p:stCondLst>
                                    <p:cond delay="0"/>
                                  </p:stCondLst>
                                  <p:iterate type="el" backwards="0">
                                    <p:tmAbs val="0"/>
                                  </p:iterate>
                                  <p:childTnLst>
                                    <p:set>
                                      <p:cBhvr>
                                        <p:cTn id="14" fill="hold"/>
                                        <p:tgtEl>
                                          <p:spTgt spid="216">
                                            <p:txEl>
                                              <p:pRg st="1" end="1"/>
                                            </p:txEl>
                                          </p:spTgt>
                                        </p:tgtEl>
                                        <p:attrNameLst>
                                          <p:attrName>style.visibility</p:attrName>
                                        </p:attrNameLst>
                                      </p:cBhvr>
                                      <p:to>
                                        <p:strVal val="visible"/>
                                      </p:to>
                                    </p:set>
                                    <p:animEffect filter="fade" transition="in">
                                      <p:cBhvr>
                                        <p:cTn id="15" dur="500"/>
                                        <p:tgtEl>
                                          <p:spTgt spid="216">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Class="entr" nodeType="clickEffect" presetID="10" grpId="1" fill="hold">
                                  <p:stCondLst>
                                    <p:cond delay="0"/>
                                  </p:stCondLst>
                                  <p:iterate type="el" backwards="0">
                                    <p:tmAbs val="0"/>
                                  </p:iterate>
                                  <p:childTnLst>
                                    <p:set>
                                      <p:cBhvr>
                                        <p:cTn id="19" fill="hold"/>
                                        <p:tgtEl>
                                          <p:spTgt spid="216">
                                            <p:txEl>
                                              <p:pRg st="2" end="2"/>
                                            </p:txEl>
                                          </p:spTgt>
                                        </p:tgtEl>
                                        <p:attrNameLst>
                                          <p:attrName>style.visibility</p:attrName>
                                        </p:attrNameLst>
                                      </p:cBhvr>
                                      <p:to>
                                        <p:strVal val="visible"/>
                                      </p:to>
                                    </p:set>
                                    <p:animEffect filter="fade" transition="in">
                                      <p:cBhvr>
                                        <p:cTn id="20" dur="500"/>
                                        <p:tgtEl>
                                          <p:spTgt spid="216">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Class="entr" nodeType="clickEffect" presetID="10" grpId="1" fill="hold">
                                  <p:stCondLst>
                                    <p:cond delay="0"/>
                                  </p:stCondLst>
                                  <p:iterate type="el" backwards="0">
                                    <p:tmAbs val="0"/>
                                  </p:iterate>
                                  <p:childTnLst>
                                    <p:set>
                                      <p:cBhvr>
                                        <p:cTn id="24" fill="hold"/>
                                        <p:tgtEl>
                                          <p:spTgt spid="216">
                                            <p:txEl>
                                              <p:pRg st="3" end="3"/>
                                            </p:txEl>
                                          </p:spTgt>
                                        </p:tgtEl>
                                        <p:attrNameLst>
                                          <p:attrName>style.visibility</p:attrName>
                                        </p:attrNameLst>
                                      </p:cBhvr>
                                      <p:to>
                                        <p:strVal val="visible"/>
                                      </p:to>
                                    </p:set>
                                    <p:animEffect filter="fade" transition="in">
                                      <p:cBhvr>
                                        <p:cTn id="25" dur="500"/>
                                        <p:tgtEl>
                                          <p:spTgt spid="216">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Class="entr" nodeType="clickEffect" presetID="10" grpId="1" fill="hold">
                                  <p:stCondLst>
                                    <p:cond delay="0"/>
                                  </p:stCondLst>
                                  <p:iterate type="el" backwards="0">
                                    <p:tmAbs val="0"/>
                                  </p:iterate>
                                  <p:childTnLst>
                                    <p:set>
                                      <p:cBhvr>
                                        <p:cTn id="29" fill="hold"/>
                                        <p:tgtEl>
                                          <p:spTgt spid="216">
                                            <p:txEl>
                                              <p:pRg st="4" end="4"/>
                                            </p:txEl>
                                          </p:spTgt>
                                        </p:tgtEl>
                                        <p:attrNameLst>
                                          <p:attrName>style.visibility</p:attrName>
                                        </p:attrNameLst>
                                      </p:cBhvr>
                                      <p:to>
                                        <p:strVal val="visible"/>
                                      </p:to>
                                    </p:set>
                                    <p:animEffect filter="fade" transition="in">
                                      <p:cBhvr>
                                        <p:cTn id="30" dur="500"/>
                                        <p:tgtEl>
                                          <p:spTgt spid="216">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Class="entr" nodeType="clickEffect" presetID="10" grpId="1" fill="hold">
                                  <p:stCondLst>
                                    <p:cond delay="0"/>
                                  </p:stCondLst>
                                  <p:iterate type="el" backwards="0">
                                    <p:tmAbs val="0"/>
                                  </p:iterate>
                                  <p:childTnLst>
                                    <p:set>
                                      <p:cBhvr>
                                        <p:cTn id="34" fill="hold"/>
                                        <p:tgtEl>
                                          <p:spTgt spid="216">
                                            <p:txEl>
                                              <p:pRg st="5" end="5"/>
                                            </p:txEl>
                                          </p:spTgt>
                                        </p:tgtEl>
                                        <p:attrNameLst>
                                          <p:attrName>style.visibility</p:attrName>
                                        </p:attrNameLst>
                                      </p:cBhvr>
                                      <p:to>
                                        <p:strVal val="visible"/>
                                      </p:to>
                                    </p:set>
                                    <p:animEffect filter="fade" transition="in">
                                      <p:cBhvr>
                                        <p:cTn id="35" dur="500"/>
                                        <p:tgtEl>
                                          <p:spTgt spid="216">
                                            <p:txEl>
                                              <p:pRg st="5" end="5"/>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16"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25" name="Group 11"/>
          <p:cNvGrpSpPr/>
          <p:nvPr/>
        </p:nvGrpSpPr>
        <p:grpSpPr>
          <a:xfrm>
            <a:off x="1524000" y="-26861"/>
            <a:ext cx="9144000" cy="6858001"/>
            <a:chOff x="0" y="0"/>
            <a:chExt cx="9144000" cy="6858000"/>
          </a:xfrm>
        </p:grpSpPr>
        <p:sp>
          <p:nvSpPr>
            <p:cNvPr id="223" name="Rectangle 12"/>
            <p:cNvSpPr/>
            <p:nvPr/>
          </p:nvSpPr>
          <p:spPr>
            <a:xfrm>
              <a:off x="0" y="0"/>
              <a:ext cx="9144000" cy="6858000"/>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224" name="Picture 13" descr="Picture 13"/>
            <p:cNvPicPr>
              <a:picLocks noChangeAspect="1"/>
            </p:cNvPicPr>
            <p:nvPr/>
          </p:nvPicPr>
          <p:blipFill>
            <a:blip r:embed="rId3">
              <a:extLst/>
            </a:blip>
            <a:stretch>
              <a:fillRect/>
            </a:stretch>
          </p:blipFill>
          <p:spPr>
            <a:xfrm>
              <a:off x="6019800" y="179260"/>
              <a:ext cx="2971801" cy="249088"/>
            </a:xfrm>
            <a:prstGeom prst="rect">
              <a:avLst/>
            </a:prstGeom>
            <a:ln w="12700" cap="flat">
              <a:noFill/>
              <a:miter lim="400000"/>
            </a:ln>
            <a:effectLst/>
          </p:spPr>
        </p:pic>
      </p:grpSp>
      <p:pic>
        <p:nvPicPr>
          <p:cNvPr id="226" name="Picture 1" descr="Picture 1"/>
          <p:cNvPicPr>
            <a:picLocks noChangeAspect="1"/>
          </p:cNvPicPr>
          <p:nvPr/>
        </p:nvPicPr>
        <p:blipFill>
          <a:blip r:embed="rId4">
            <a:extLst/>
          </a:blip>
          <a:stretch>
            <a:fillRect/>
          </a:stretch>
        </p:blipFill>
        <p:spPr>
          <a:xfrm flipH="1">
            <a:off x="4419600" y="376607"/>
            <a:ext cx="6190987" cy="6405195"/>
          </a:xfrm>
          <a:prstGeom prst="rect">
            <a:avLst/>
          </a:prstGeom>
          <a:ln w="12700">
            <a:miter lim="400000"/>
          </a:ln>
        </p:spPr>
      </p:pic>
      <p:sp>
        <p:nvSpPr>
          <p:cNvPr id="227" name="Rectangle 3"/>
          <p:cNvSpPr/>
          <p:nvPr/>
        </p:nvSpPr>
        <p:spPr>
          <a:xfrm>
            <a:off x="2362200" y="1371600"/>
            <a:ext cx="5181600" cy="5181600"/>
          </a:xfrm>
          <a:prstGeom prst="rect">
            <a:avLst/>
          </a:prstGeom>
          <a:solidFill>
            <a:srgbClr val="FFFFFF"/>
          </a:solidFill>
          <a:ln w="12700">
            <a:solidFill>
              <a:srgbClr val="FFFFFF"/>
            </a:solidFill>
            <a:miter/>
          </a:ln>
        </p:spPr>
        <p:txBody>
          <a:bodyPr lIns="45719" rIns="45719" anchor="ctr"/>
          <a:lstStyle/>
          <a:p>
            <a:pPr algn="ctr">
              <a:defRPr>
                <a:solidFill>
                  <a:srgbClr val="FFFFFF"/>
                </a:solidFill>
              </a:defRPr>
            </a:pPr>
          </a:p>
        </p:txBody>
      </p:sp>
      <p:sp>
        <p:nvSpPr>
          <p:cNvPr id="228" name="TextBox 8"/>
          <p:cNvSpPr txBox="1"/>
          <p:nvPr/>
        </p:nvSpPr>
        <p:spPr>
          <a:xfrm>
            <a:off x="1722119" y="278288"/>
            <a:ext cx="4328162" cy="43706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400">
                <a:solidFill>
                  <a:srgbClr val="FFFFFF"/>
                </a:solidFill>
                <a:latin typeface="Arial"/>
                <a:ea typeface="Arial"/>
                <a:cs typeface="Arial"/>
                <a:sym typeface="Arial"/>
              </a:defRPr>
            </a:lvl1pPr>
          </a:lstStyle>
          <a:p>
            <a:pPr/>
            <a:r>
              <a:t>BYDDACH CHI’N DERBYN:</a:t>
            </a:r>
          </a:p>
        </p:txBody>
      </p:sp>
      <p:sp>
        <p:nvSpPr>
          <p:cNvPr id="229" name="Rectangle 10"/>
          <p:cNvSpPr/>
          <p:nvPr/>
        </p:nvSpPr>
        <p:spPr>
          <a:xfrm>
            <a:off x="2133600" y="655236"/>
            <a:ext cx="3505200" cy="45720"/>
          </a:xfrm>
          <a:prstGeom prst="rect">
            <a:avLst/>
          </a:prstGeom>
          <a:solidFill>
            <a:srgbClr val="C00000"/>
          </a:solidFill>
          <a:ln w="12700">
            <a:solidFill>
              <a:srgbClr val="404040"/>
            </a:solidFill>
            <a:miter/>
          </a:ln>
        </p:spPr>
        <p:txBody>
          <a:bodyPr lIns="45719" rIns="45719" anchor="ctr"/>
          <a:lstStyle/>
          <a:p>
            <a:pPr algn="ctr">
              <a:defRPr>
                <a:solidFill>
                  <a:srgbClr val="FFFFFF"/>
                </a:solidFill>
              </a:defRPr>
            </a:pPr>
          </a:p>
        </p:txBody>
      </p:sp>
      <p:sp>
        <p:nvSpPr>
          <p:cNvPr id="230" name="Rectangle 9"/>
          <p:cNvSpPr txBox="1"/>
          <p:nvPr/>
        </p:nvSpPr>
        <p:spPr>
          <a:xfrm>
            <a:off x="2331719" y="1600200"/>
            <a:ext cx="5013962" cy="341299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1" marL="698500" indent="-342900">
              <a:lnSpc>
                <a:spcPct val="150000"/>
              </a:lnSpc>
              <a:buSzPct val="100000"/>
              <a:buFont typeface="Arial"/>
              <a:buChar char="•"/>
              <a:defRPr sz="2000">
                <a:latin typeface="Arial"/>
                <a:ea typeface="Arial"/>
                <a:cs typeface="Arial"/>
                <a:sym typeface="Arial"/>
              </a:defRPr>
            </a:pPr>
            <a:r>
              <a:t>Pecyn a Ffilmiau Addysg SRtRC</a:t>
            </a:r>
          </a:p>
          <a:p>
            <a:pPr lvl="1" indent="355600">
              <a:lnSpc>
                <a:spcPct val="150000"/>
              </a:lnSpc>
              <a:defRPr sz="7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Adnoddau Gwrth-Hiliath ychwanegol</a:t>
            </a:r>
          </a:p>
          <a:p>
            <a:pPr lvl="1" indent="355600">
              <a:lnSpc>
                <a:spcPct val="150000"/>
              </a:lnSpc>
              <a:defRPr sz="6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Sleidiau cyflwyniad</a:t>
            </a:r>
          </a:p>
          <a:p>
            <a:pPr lvl="1" marL="698500" indent="-342900">
              <a:lnSpc>
                <a:spcPct val="150000"/>
              </a:lnSpc>
              <a:buSzPct val="100000"/>
              <a:buFont typeface="Arial"/>
              <a:buChar char="•"/>
              <a:defRPr sz="2000">
                <a:latin typeface="Arial"/>
                <a:ea typeface="Arial"/>
                <a:cs typeface="Arial"/>
                <a:sym typeface="Arial"/>
              </a:defRPr>
            </a:pPr>
            <a:r>
              <a:t>Adnodd a Arddangos Un Gol</a:t>
            </a:r>
          </a:p>
          <a:p>
            <a:pPr lvl="1" indent="355600">
              <a:lnSpc>
                <a:spcPct val="150000"/>
              </a:lnSpc>
              <a:defRPr sz="4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One Goal Wall hanger resource.</a:t>
            </a:r>
          </a:p>
          <a:p>
            <a:pPr lvl="1" indent="355600">
              <a:lnSpc>
                <a:spcPct val="150000"/>
              </a:lnSpc>
              <a:defRPr sz="400">
                <a:latin typeface="Arial"/>
                <a:ea typeface="Arial"/>
                <a:cs typeface="Arial"/>
                <a:sym typeface="Arial"/>
              </a:defRPr>
            </a:pPr>
          </a:p>
          <a:p>
            <a:pPr lvl="1" marL="698500" indent="-342900">
              <a:lnSpc>
                <a:spcPct val="150000"/>
              </a:lnSpc>
              <a:buSzPct val="100000"/>
              <a:buFont typeface="Arial"/>
              <a:buChar char="•"/>
              <a:defRPr sz="2000">
                <a:latin typeface="Arial"/>
                <a:ea typeface="Arial"/>
                <a:cs typeface="Arial"/>
                <a:sym typeface="Arial"/>
              </a:defRPr>
            </a:pPr>
            <a:r>
              <a:t>Gwybodaeth a chefnogaeth ychwanegol</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230">
                                            <p:bg/>
                                          </p:spTgt>
                                        </p:tgtEl>
                                        <p:attrNameLst>
                                          <p:attrName>style.visibility</p:attrName>
                                        </p:attrNameLst>
                                      </p:cBhvr>
                                      <p:to>
                                        <p:strVal val="visible"/>
                                      </p:to>
                                    </p:set>
                                    <p:animEffect filter="fade" transition="in">
                                      <p:cBhvr>
                                        <p:cTn id="7" dur="500"/>
                                        <p:tgtEl>
                                          <p:spTgt spid="230">
                                            <p:bg/>
                                          </p:spTgt>
                                        </p:tgtEl>
                                      </p:cBhvr>
                                    </p:animEffect>
                                  </p:childTnLst>
                                </p:cTn>
                              </p:par>
                              <p:par>
                                <p:cTn id="8" presetClass="entr" nodeType="withEffect" presetSubtype="0" presetID="10" grpId="1" fill="hold">
                                  <p:stCondLst>
                                    <p:cond delay="0"/>
                                  </p:stCondLst>
                                  <p:iterate type="el" backwards="0">
                                    <p:tmAbs val="0"/>
                                  </p:iterate>
                                  <p:childTnLst>
                                    <p:set>
                                      <p:cBhvr>
                                        <p:cTn id="9" fill="hold"/>
                                        <p:tgtEl>
                                          <p:spTgt spid="230">
                                            <p:txEl>
                                              <p:pRg st="0" end="0"/>
                                            </p:txEl>
                                          </p:spTgt>
                                        </p:tgtEl>
                                        <p:attrNameLst>
                                          <p:attrName>style.visibility</p:attrName>
                                        </p:attrNameLst>
                                      </p:cBhvr>
                                      <p:to>
                                        <p:strVal val="visible"/>
                                      </p:to>
                                    </p:set>
                                    <p:animEffect filter="fade" transition="in">
                                      <p:cBhvr>
                                        <p:cTn id="10" dur="500"/>
                                        <p:tgtEl>
                                          <p:spTgt spid="230">
                                            <p:txEl>
                                              <p:pRg st="0" end="0"/>
                                            </p:txEl>
                                          </p:spTgt>
                                        </p:tgtEl>
                                      </p:cBhvr>
                                    </p:animEffect>
                                  </p:childTnLst>
                                </p:cTn>
                              </p:par>
                            </p:childTnLst>
                          </p:cTn>
                        </p:par>
                        <p:par>
                          <p:cTn id="11" fill="hold">
                            <p:stCondLst>
                              <p:cond delay="500"/>
                            </p:stCondLst>
                            <p:childTnLst>
                              <p:par>
                                <p:cTn id="12" presetClass="entr" nodeType="afterEffect" presetID="10" grpId="1" fill="hold">
                                  <p:stCondLst>
                                    <p:cond delay="0"/>
                                  </p:stCondLst>
                                  <p:iterate type="el" backwards="0">
                                    <p:tmAbs val="0"/>
                                  </p:iterate>
                                  <p:childTnLst>
                                    <p:set>
                                      <p:cBhvr>
                                        <p:cTn id="13" fill="hold"/>
                                        <p:tgtEl>
                                          <p:spTgt spid="230">
                                            <p:txEl>
                                              <p:pRg st="1" end="1"/>
                                            </p:txEl>
                                          </p:spTgt>
                                        </p:tgtEl>
                                        <p:attrNameLst>
                                          <p:attrName>style.visibility</p:attrName>
                                        </p:attrNameLst>
                                      </p:cBhvr>
                                      <p:to>
                                        <p:strVal val="visible"/>
                                      </p:to>
                                    </p:set>
                                    <p:animEffect filter="fade" transition="in">
                                      <p:cBhvr>
                                        <p:cTn id="14" dur="500"/>
                                        <p:tgtEl>
                                          <p:spTgt spid="230">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ntr" nodeType="clickEffect" presetID="10" grpId="1" fill="hold">
                                  <p:stCondLst>
                                    <p:cond delay="0"/>
                                  </p:stCondLst>
                                  <p:iterate type="el" backwards="0">
                                    <p:tmAbs val="0"/>
                                  </p:iterate>
                                  <p:childTnLst>
                                    <p:set>
                                      <p:cBhvr>
                                        <p:cTn id="18" fill="hold"/>
                                        <p:tgtEl>
                                          <p:spTgt spid="230">
                                            <p:txEl>
                                              <p:pRg st="2" end="2"/>
                                            </p:txEl>
                                          </p:spTgt>
                                        </p:tgtEl>
                                        <p:attrNameLst>
                                          <p:attrName>style.visibility</p:attrName>
                                        </p:attrNameLst>
                                      </p:cBhvr>
                                      <p:to>
                                        <p:strVal val="visible"/>
                                      </p:to>
                                    </p:set>
                                    <p:animEffect filter="fade" transition="in">
                                      <p:cBhvr>
                                        <p:cTn id="19" dur="500"/>
                                        <p:tgtEl>
                                          <p:spTgt spid="230">
                                            <p:txEl>
                                              <p:pRg st="2" end="2"/>
                                            </p:txEl>
                                          </p:spTgt>
                                        </p:tgtEl>
                                      </p:cBhvr>
                                    </p:animEffect>
                                  </p:childTnLst>
                                </p:cTn>
                              </p:par>
                            </p:childTnLst>
                          </p:cTn>
                        </p:par>
                        <p:par>
                          <p:cTn id="20" fill="hold">
                            <p:stCondLst>
                              <p:cond delay="500"/>
                            </p:stCondLst>
                            <p:childTnLst>
                              <p:par>
                                <p:cTn id="21" presetClass="entr" nodeType="afterEffect" presetID="10" grpId="1" fill="hold">
                                  <p:stCondLst>
                                    <p:cond delay="0"/>
                                  </p:stCondLst>
                                  <p:iterate type="el" backwards="0">
                                    <p:tmAbs val="0"/>
                                  </p:iterate>
                                  <p:childTnLst>
                                    <p:set>
                                      <p:cBhvr>
                                        <p:cTn id="22" fill="hold"/>
                                        <p:tgtEl>
                                          <p:spTgt spid="230">
                                            <p:txEl>
                                              <p:pRg st="3" end="3"/>
                                            </p:txEl>
                                          </p:spTgt>
                                        </p:tgtEl>
                                        <p:attrNameLst>
                                          <p:attrName>style.visibility</p:attrName>
                                        </p:attrNameLst>
                                      </p:cBhvr>
                                      <p:to>
                                        <p:strVal val="visible"/>
                                      </p:to>
                                    </p:set>
                                    <p:animEffect filter="fade" transition="in">
                                      <p:cBhvr>
                                        <p:cTn id="23" dur="500"/>
                                        <p:tgtEl>
                                          <p:spTgt spid="230">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Class="entr" nodeType="clickEffect" presetID="10" grpId="1" fill="hold">
                                  <p:stCondLst>
                                    <p:cond delay="0"/>
                                  </p:stCondLst>
                                  <p:iterate type="el" backwards="0">
                                    <p:tmAbs val="0"/>
                                  </p:iterate>
                                  <p:childTnLst>
                                    <p:set>
                                      <p:cBhvr>
                                        <p:cTn id="27" fill="hold"/>
                                        <p:tgtEl>
                                          <p:spTgt spid="230">
                                            <p:txEl>
                                              <p:pRg st="4" end="4"/>
                                            </p:txEl>
                                          </p:spTgt>
                                        </p:tgtEl>
                                        <p:attrNameLst>
                                          <p:attrName>style.visibility</p:attrName>
                                        </p:attrNameLst>
                                      </p:cBhvr>
                                      <p:to>
                                        <p:strVal val="visible"/>
                                      </p:to>
                                    </p:set>
                                    <p:animEffect filter="fade" transition="in">
                                      <p:cBhvr>
                                        <p:cTn id="28" dur="500"/>
                                        <p:tgtEl>
                                          <p:spTgt spid="230">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Class="entr" nodeType="clickEffect" presetID="10" grpId="1" fill="hold">
                                  <p:stCondLst>
                                    <p:cond delay="0"/>
                                  </p:stCondLst>
                                  <p:iterate type="el" backwards="0">
                                    <p:tmAbs val="0"/>
                                  </p:iterate>
                                  <p:childTnLst>
                                    <p:set>
                                      <p:cBhvr>
                                        <p:cTn id="32" fill="hold"/>
                                        <p:tgtEl>
                                          <p:spTgt spid="230">
                                            <p:txEl>
                                              <p:pRg st="5" end="5"/>
                                            </p:txEl>
                                          </p:spTgt>
                                        </p:tgtEl>
                                        <p:attrNameLst>
                                          <p:attrName>style.visibility</p:attrName>
                                        </p:attrNameLst>
                                      </p:cBhvr>
                                      <p:to>
                                        <p:strVal val="visible"/>
                                      </p:to>
                                    </p:set>
                                    <p:animEffect filter="fade" transition="in">
                                      <p:cBhvr>
                                        <p:cTn id="33" dur="500"/>
                                        <p:tgtEl>
                                          <p:spTgt spid="230">
                                            <p:txEl>
                                              <p:pRg st="5" end="5"/>
                                            </p:txEl>
                                          </p:spTgt>
                                        </p:tgtEl>
                                      </p:cBhvr>
                                    </p:animEffect>
                                  </p:childTnLst>
                                </p:cTn>
                              </p:par>
                            </p:childTnLst>
                          </p:cTn>
                        </p:par>
                        <p:par>
                          <p:cTn id="34" fill="hold">
                            <p:stCondLst>
                              <p:cond delay="500"/>
                            </p:stCondLst>
                            <p:childTnLst>
                              <p:par>
                                <p:cTn id="35" presetClass="entr" nodeType="afterEffect" presetID="10" grpId="1" fill="hold">
                                  <p:stCondLst>
                                    <p:cond delay="0"/>
                                  </p:stCondLst>
                                  <p:iterate type="el" backwards="0">
                                    <p:tmAbs val="0"/>
                                  </p:iterate>
                                  <p:childTnLst>
                                    <p:set>
                                      <p:cBhvr>
                                        <p:cTn id="36" fill="hold"/>
                                        <p:tgtEl>
                                          <p:spTgt spid="230">
                                            <p:txEl>
                                              <p:pRg st="6" end="6"/>
                                            </p:txEl>
                                          </p:spTgt>
                                        </p:tgtEl>
                                        <p:attrNameLst>
                                          <p:attrName>style.visibility</p:attrName>
                                        </p:attrNameLst>
                                      </p:cBhvr>
                                      <p:to>
                                        <p:strVal val="visible"/>
                                      </p:to>
                                    </p:set>
                                    <p:animEffect filter="fade" transition="in">
                                      <p:cBhvr>
                                        <p:cTn id="37" dur="500"/>
                                        <p:tgtEl>
                                          <p:spTgt spid="230">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Class="entr" nodeType="clickEffect" presetID="10" grpId="1" fill="hold">
                                  <p:stCondLst>
                                    <p:cond delay="0"/>
                                  </p:stCondLst>
                                  <p:iterate type="el" backwards="0">
                                    <p:tmAbs val="0"/>
                                  </p:iterate>
                                  <p:childTnLst>
                                    <p:set>
                                      <p:cBhvr>
                                        <p:cTn id="41" fill="hold"/>
                                        <p:tgtEl>
                                          <p:spTgt spid="230">
                                            <p:txEl>
                                              <p:pRg st="7" end="7"/>
                                            </p:txEl>
                                          </p:spTgt>
                                        </p:tgtEl>
                                        <p:attrNameLst>
                                          <p:attrName>style.visibility</p:attrName>
                                        </p:attrNameLst>
                                      </p:cBhvr>
                                      <p:to>
                                        <p:strVal val="visible"/>
                                      </p:to>
                                    </p:set>
                                    <p:animEffect filter="fade" transition="in">
                                      <p:cBhvr>
                                        <p:cTn id="42" dur="500"/>
                                        <p:tgtEl>
                                          <p:spTgt spid="230">
                                            <p:txEl>
                                              <p:pRg st="7" end="7"/>
                                            </p:txEl>
                                          </p:spTgt>
                                        </p:tgtEl>
                                      </p:cBhvr>
                                    </p:animEffect>
                                  </p:childTnLst>
                                </p:cTn>
                              </p:par>
                            </p:childTnLst>
                          </p:cTn>
                        </p:par>
                        <p:par>
                          <p:cTn id="43" fill="hold">
                            <p:stCondLst>
                              <p:cond delay="500"/>
                            </p:stCondLst>
                            <p:childTnLst>
                              <p:par>
                                <p:cTn id="44" presetClass="entr" nodeType="afterEffect" presetID="10" grpId="1" fill="hold">
                                  <p:stCondLst>
                                    <p:cond delay="0"/>
                                  </p:stCondLst>
                                  <p:iterate type="el" backwards="0">
                                    <p:tmAbs val="0"/>
                                  </p:iterate>
                                  <p:childTnLst>
                                    <p:set>
                                      <p:cBhvr>
                                        <p:cTn id="45" fill="hold"/>
                                        <p:tgtEl>
                                          <p:spTgt spid="230">
                                            <p:txEl>
                                              <p:pRg st="8" end="8"/>
                                            </p:txEl>
                                          </p:spTgt>
                                        </p:tgtEl>
                                        <p:attrNameLst>
                                          <p:attrName>style.visibility</p:attrName>
                                        </p:attrNameLst>
                                      </p:cBhvr>
                                      <p:to>
                                        <p:strVal val="visible"/>
                                      </p:to>
                                    </p:set>
                                    <p:animEffect filter="fade" transition="in">
                                      <p:cBhvr>
                                        <p:cTn id="46" dur="500"/>
                                        <p:tgtEl>
                                          <p:spTgt spid="230">
                                            <p:txEl>
                                              <p:pRg st="8" end="8"/>
                                            </p:txEl>
                                          </p:spTgt>
                                        </p:tgtEl>
                                      </p:cBhvr>
                                    </p:animEffect>
                                  </p:childTnLst>
                                </p:cTn>
                              </p:par>
                            </p:childTnLst>
                          </p:cTn>
                        </p:par>
                      </p:childTnLst>
                    </p:cTn>
                  </p:par>
                  <p:par>
                    <p:cTn id="47" fill="hold">
                      <p:stCondLst>
                        <p:cond delay="indefinite"/>
                      </p:stCondLst>
                      <p:childTnLst>
                        <p:par>
                          <p:cTn id="48" fill="hold">
                            <p:stCondLst>
                              <p:cond delay="0"/>
                            </p:stCondLst>
                            <p:childTnLst>
                              <p:par>
                                <p:cTn id="49" presetClass="entr" nodeType="clickEffect" presetID="10" grpId="1" fill="hold">
                                  <p:stCondLst>
                                    <p:cond delay="0"/>
                                  </p:stCondLst>
                                  <p:iterate type="el" backwards="0">
                                    <p:tmAbs val="0"/>
                                  </p:iterate>
                                  <p:childTnLst>
                                    <p:set>
                                      <p:cBhvr>
                                        <p:cTn id="50" fill="hold"/>
                                        <p:tgtEl>
                                          <p:spTgt spid="230">
                                            <p:txEl>
                                              <p:pRg st="9" end="9"/>
                                            </p:txEl>
                                          </p:spTgt>
                                        </p:tgtEl>
                                        <p:attrNameLst>
                                          <p:attrName>style.visibility</p:attrName>
                                        </p:attrNameLst>
                                      </p:cBhvr>
                                      <p:to>
                                        <p:strVal val="visible"/>
                                      </p:to>
                                    </p:set>
                                    <p:animEffect filter="fade" transition="in">
                                      <p:cBhvr>
                                        <p:cTn id="51" dur="500"/>
                                        <p:tgtEl>
                                          <p:spTgt spid="230">
                                            <p:txEl>
                                              <p:pRg st="9" end="9"/>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30" grpId="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36" name="Group 4"/>
          <p:cNvGrpSpPr/>
          <p:nvPr/>
        </p:nvGrpSpPr>
        <p:grpSpPr>
          <a:xfrm>
            <a:off x="1524000" y="-26861"/>
            <a:ext cx="9144000" cy="6858001"/>
            <a:chOff x="0" y="0"/>
            <a:chExt cx="9144000" cy="6858000"/>
          </a:xfrm>
        </p:grpSpPr>
        <p:sp>
          <p:nvSpPr>
            <p:cNvPr id="234" name="Rectangle 7"/>
            <p:cNvSpPr/>
            <p:nvPr/>
          </p:nvSpPr>
          <p:spPr>
            <a:xfrm>
              <a:off x="0" y="0"/>
              <a:ext cx="9144000" cy="6858000"/>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235" name="Picture 8" descr="Picture 8"/>
            <p:cNvPicPr>
              <a:picLocks noChangeAspect="1"/>
            </p:cNvPicPr>
            <p:nvPr/>
          </p:nvPicPr>
          <p:blipFill>
            <a:blip r:embed="rId3">
              <a:extLst/>
            </a:blip>
            <a:stretch>
              <a:fillRect/>
            </a:stretch>
          </p:blipFill>
          <p:spPr>
            <a:xfrm>
              <a:off x="6019800" y="179260"/>
              <a:ext cx="2971801" cy="249088"/>
            </a:xfrm>
            <a:prstGeom prst="rect">
              <a:avLst/>
            </a:prstGeom>
            <a:ln w="12700" cap="flat">
              <a:noFill/>
              <a:miter lim="400000"/>
            </a:ln>
            <a:effectLst/>
          </p:spPr>
        </p:pic>
      </p:grpSp>
      <p:sp>
        <p:nvSpPr>
          <p:cNvPr id="237" name="Rectangle 2"/>
          <p:cNvSpPr txBox="1"/>
          <p:nvPr/>
        </p:nvSpPr>
        <p:spPr>
          <a:xfrm>
            <a:off x="2687434" y="609600"/>
            <a:ext cx="8087247" cy="181911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6000">
                <a:solidFill>
                  <a:srgbClr val="FFFFFF"/>
                </a:solidFill>
                <a:latin typeface="Arial"/>
                <a:ea typeface="Arial"/>
                <a:cs typeface="Arial"/>
                <a:sym typeface="Arial"/>
              </a:defRPr>
            </a:lvl1pPr>
          </a:lstStyle>
          <a:p>
            <a:pPr/>
            <a:r>
              <a:t>Beth dan ni ddim eisiau wneud heddiw…</a:t>
            </a:r>
          </a:p>
        </p:txBody>
      </p:sp>
      <p:pic>
        <p:nvPicPr>
          <p:cNvPr id="238" name="Picture 1" descr="Picture 1"/>
          <p:cNvPicPr>
            <a:picLocks noChangeAspect="1"/>
          </p:cNvPicPr>
          <p:nvPr/>
        </p:nvPicPr>
        <p:blipFill>
          <a:blip r:embed="rId4">
            <a:extLst/>
          </a:blip>
          <a:stretch>
            <a:fillRect/>
          </a:stretch>
        </p:blipFill>
        <p:spPr>
          <a:xfrm>
            <a:off x="1558900" y="2106739"/>
            <a:ext cx="3945246" cy="4724401"/>
          </a:xfrm>
          <a:prstGeom prst="rect">
            <a:avLst/>
          </a:prstGeom>
          <a:ln w="12700">
            <a:miter lim="400000"/>
          </a:ln>
        </p:spPr>
      </p:pic>
      <p:pic>
        <p:nvPicPr>
          <p:cNvPr id="239" name="Picture 6" descr="Picture 6"/>
          <p:cNvPicPr>
            <a:picLocks noChangeAspect="1"/>
          </p:cNvPicPr>
          <p:nvPr/>
        </p:nvPicPr>
        <p:blipFill>
          <a:blip r:embed="rId5">
            <a:extLst/>
          </a:blip>
          <a:stretch>
            <a:fillRect/>
          </a:stretch>
        </p:blipFill>
        <p:spPr>
          <a:xfrm>
            <a:off x="3983763" y="4495800"/>
            <a:ext cx="1190923" cy="1190922"/>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43" name="Picture 2" descr="Picture 2"/>
          <p:cNvPicPr>
            <a:picLocks noChangeAspect="1"/>
          </p:cNvPicPr>
          <p:nvPr/>
        </p:nvPicPr>
        <p:blipFill>
          <a:blip r:embed="rId3">
            <a:extLst/>
          </a:blip>
          <a:stretch>
            <a:fillRect/>
          </a:stretch>
        </p:blipFill>
        <p:spPr>
          <a:xfrm>
            <a:off x="1504366" y="0"/>
            <a:ext cx="9147935" cy="6858000"/>
          </a:xfrm>
          <a:prstGeom prst="rect">
            <a:avLst/>
          </a:prstGeom>
          <a:ln w="12700">
            <a:miter lim="400000"/>
          </a:ln>
        </p:spPr>
      </p:pic>
      <p:pic>
        <p:nvPicPr>
          <p:cNvPr id="244" name="Picture 15" descr="Picture 15"/>
          <p:cNvPicPr>
            <a:picLocks noChangeAspect="1"/>
          </p:cNvPicPr>
          <p:nvPr/>
        </p:nvPicPr>
        <p:blipFill>
          <a:blip r:embed="rId4">
            <a:extLst/>
          </a:blip>
          <a:stretch>
            <a:fillRect/>
          </a:stretch>
        </p:blipFill>
        <p:spPr>
          <a:xfrm>
            <a:off x="929669" y="-315894"/>
            <a:ext cx="5731511" cy="4189731"/>
          </a:xfrm>
          <a:prstGeom prst="rect">
            <a:avLst/>
          </a:prstGeom>
          <a:ln w="12700">
            <a:miter lim="400000"/>
          </a:ln>
        </p:spPr>
      </p:pic>
      <p:sp>
        <p:nvSpPr>
          <p:cNvPr id="245" name="Rectangle 2"/>
          <p:cNvSpPr txBox="1"/>
          <p:nvPr/>
        </p:nvSpPr>
        <p:spPr>
          <a:xfrm>
            <a:off x="1951677" y="838200"/>
            <a:ext cx="3616606" cy="1460688"/>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sz="3200">
                <a:latin typeface="Arial"/>
                <a:ea typeface="Arial"/>
                <a:cs typeface="Arial"/>
                <a:sym typeface="Arial"/>
              </a:defRPr>
            </a:lvl1pPr>
          </a:lstStyle>
          <a:p>
            <a:pPr/>
            <a:r>
              <a:t>Dydy hiliaeth ddim am heddlua neu fod y ‘PC Brigade’</a:t>
            </a:r>
          </a:p>
        </p:txBody>
      </p:sp>
      <p:pic>
        <p:nvPicPr>
          <p:cNvPr id="246" name="Picture 14" descr="Picture 14"/>
          <p:cNvPicPr>
            <a:picLocks noChangeAspect="1"/>
          </p:cNvPicPr>
          <p:nvPr/>
        </p:nvPicPr>
        <p:blipFill>
          <a:blip r:embed="rId5">
            <a:extLst/>
          </a:blip>
          <a:stretch>
            <a:fillRect/>
          </a:stretch>
        </p:blipFill>
        <p:spPr>
          <a:xfrm>
            <a:off x="8353753" y="1125209"/>
            <a:ext cx="2218553" cy="2085565"/>
          </a:xfrm>
          <a:prstGeom prst="rect">
            <a:avLst/>
          </a:prstGeom>
          <a:ln w="12700">
            <a:miter lim="400000"/>
          </a:ln>
        </p:spPr>
      </p:pic>
      <p:pic>
        <p:nvPicPr>
          <p:cNvPr id="247" name="Picture 7" descr="Picture 7"/>
          <p:cNvPicPr>
            <a:picLocks noChangeAspect="1"/>
          </p:cNvPicPr>
          <p:nvPr/>
        </p:nvPicPr>
        <p:blipFill>
          <a:blip r:embed="rId6">
            <a:extLst/>
          </a:blip>
          <a:stretch>
            <a:fillRect/>
          </a:stretch>
        </p:blipFill>
        <p:spPr>
          <a:xfrm>
            <a:off x="5640565" y="3314172"/>
            <a:ext cx="2041231" cy="2551209"/>
          </a:xfrm>
          <a:prstGeom prst="rect">
            <a:avLst/>
          </a:prstGeom>
          <a:ln w="12700">
            <a:miter lim="400000"/>
          </a:ln>
          <a:effectLst>
            <a:outerShdw sx="100000" sy="100000" kx="0" ky="0" algn="b" rotWithShape="0" blurRad="190500" dist="0" dir="0">
              <a:srgbClr val="000000">
                <a:alpha val="70000"/>
              </a:srgbClr>
            </a:outerShdw>
          </a:effectLst>
        </p:spPr>
      </p:pic>
      <p:pic>
        <p:nvPicPr>
          <p:cNvPr id="248" name="Picture 8" descr="Picture 8"/>
          <p:cNvPicPr>
            <a:picLocks noChangeAspect="1"/>
          </p:cNvPicPr>
          <p:nvPr/>
        </p:nvPicPr>
        <p:blipFill>
          <a:blip r:embed="rId7">
            <a:extLst/>
          </a:blip>
          <a:stretch>
            <a:fillRect/>
          </a:stretch>
        </p:blipFill>
        <p:spPr>
          <a:xfrm>
            <a:off x="2286006" y="3688715"/>
            <a:ext cx="2282894" cy="2876828"/>
          </a:xfrm>
          <a:prstGeom prst="rect">
            <a:avLst/>
          </a:prstGeom>
          <a:ln w="12700">
            <a:miter lim="400000"/>
          </a:ln>
          <a:effectLst>
            <a:outerShdw sx="100000" sy="100000" kx="0" ky="0" algn="b" rotWithShape="0" blurRad="190500" dist="0" dir="0">
              <a:srgbClr val="000000">
                <a:alpha val="70000"/>
              </a:srgbClr>
            </a:outerShdw>
          </a:effectLst>
        </p:spPr>
      </p:pic>
      <p:pic>
        <p:nvPicPr>
          <p:cNvPr id="249" name="Picture 9" descr="Picture 9"/>
          <p:cNvPicPr>
            <a:picLocks noChangeAspect="1"/>
          </p:cNvPicPr>
          <p:nvPr/>
        </p:nvPicPr>
        <p:blipFill>
          <a:blip r:embed="rId8">
            <a:extLst/>
          </a:blip>
          <a:stretch>
            <a:fillRect/>
          </a:stretch>
        </p:blipFill>
        <p:spPr>
          <a:xfrm>
            <a:off x="6201955" y="3043556"/>
            <a:ext cx="5708651" cy="3814446"/>
          </a:xfrm>
          <a:prstGeom prst="rect">
            <a:avLst/>
          </a:prstGeom>
          <a:ln w="12700">
            <a:miter lim="400000"/>
          </a:ln>
        </p:spPr>
      </p:pic>
      <p:pic>
        <p:nvPicPr>
          <p:cNvPr id="250" name="Picture 4" descr="Picture 4"/>
          <p:cNvPicPr>
            <a:picLocks noChangeAspect="1"/>
          </p:cNvPicPr>
          <p:nvPr/>
        </p:nvPicPr>
        <p:blipFill>
          <a:blip r:embed="rId9">
            <a:extLst/>
          </a:blip>
          <a:stretch>
            <a:fillRect/>
          </a:stretch>
        </p:blipFill>
        <p:spPr>
          <a:xfrm>
            <a:off x="6781800" y="3048000"/>
            <a:ext cx="1131492" cy="1063106"/>
          </a:xfrm>
          <a:prstGeom prst="rect">
            <a:avLst/>
          </a:prstGeom>
          <a:ln w="12700">
            <a:miter lim="400000"/>
          </a:ln>
        </p:spPr>
      </p:pic>
      <p:pic>
        <p:nvPicPr>
          <p:cNvPr id="251" name="Picture 4" descr="Picture 4"/>
          <p:cNvPicPr>
            <a:picLocks noChangeAspect="1"/>
          </p:cNvPicPr>
          <p:nvPr/>
        </p:nvPicPr>
        <p:blipFill>
          <a:blip r:embed="rId10">
            <a:extLst/>
          </a:blip>
          <a:stretch>
            <a:fillRect/>
          </a:stretch>
        </p:blipFill>
        <p:spPr>
          <a:xfrm>
            <a:off x="3657601" y="3348356"/>
            <a:ext cx="1131492" cy="1063106"/>
          </a:xfrm>
          <a:prstGeom prst="rect">
            <a:avLst/>
          </a:prstGeom>
          <a:ln w="12700">
            <a:miter lim="400000"/>
          </a:ln>
        </p:spPr>
      </p:pic>
      <p:pic>
        <p:nvPicPr>
          <p:cNvPr id="252" name="Picture 6" descr="Picture 6"/>
          <p:cNvPicPr>
            <a:picLocks noChangeAspect="1"/>
          </p:cNvPicPr>
          <p:nvPr/>
        </p:nvPicPr>
        <p:blipFill>
          <a:blip r:embed="rId11">
            <a:extLst/>
          </a:blip>
          <a:stretch>
            <a:fillRect/>
          </a:stretch>
        </p:blipFill>
        <p:spPr>
          <a:xfrm>
            <a:off x="6201955" y="316947"/>
            <a:ext cx="1851046" cy="1851045"/>
          </a:xfrm>
          <a:prstGeom prst="rect">
            <a:avLst/>
          </a:prstGeom>
          <a:ln w="12700">
            <a:miter lim="400000"/>
          </a:ln>
        </p:spPr>
      </p:pic>
      <p:pic>
        <p:nvPicPr>
          <p:cNvPr id="253" name="Picture 4" descr="Picture 4"/>
          <p:cNvPicPr>
            <a:picLocks noChangeAspect="1"/>
          </p:cNvPicPr>
          <p:nvPr/>
        </p:nvPicPr>
        <p:blipFill>
          <a:blip r:embed="rId10">
            <a:extLst/>
          </a:blip>
          <a:stretch>
            <a:fillRect/>
          </a:stretch>
        </p:blipFill>
        <p:spPr>
          <a:xfrm>
            <a:off x="6420024" y="30128"/>
            <a:ext cx="1131492" cy="106310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248"/>
                                        </p:tgtEl>
                                        <p:attrNameLst>
                                          <p:attrName>style.visibility</p:attrName>
                                        </p:attrNameLst>
                                      </p:cBhvr>
                                      <p:to>
                                        <p:strVal val="visible"/>
                                      </p:to>
                                    </p:set>
                                    <p:animEffect filter="fade" transition="in">
                                      <p:cBhvr>
                                        <p:cTn id="7" dur="500"/>
                                        <p:tgtEl>
                                          <p:spTgt spid="248"/>
                                        </p:tgtEl>
                                      </p:cBhvr>
                                    </p:animEffect>
                                  </p:childTnLst>
                                </p:cTn>
                              </p:par>
                            </p:childTnLst>
                          </p:cTn>
                        </p:par>
                        <p:par>
                          <p:cTn id="8" fill="hold">
                            <p:stCondLst>
                              <p:cond delay="500"/>
                            </p:stCondLst>
                            <p:childTnLst>
                              <p:par>
                                <p:cTn id="9" presetClass="entr" nodeType="afterEffect" presetID="10" grpId="2" fill="hold">
                                  <p:stCondLst>
                                    <p:cond delay="0"/>
                                  </p:stCondLst>
                                  <p:iterate type="el" backwards="0">
                                    <p:tmAbs val="0"/>
                                  </p:iterate>
                                  <p:childTnLst>
                                    <p:set>
                                      <p:cBhvr>
                                        <p:cTn id="10" fill="hold"/>
                                        <p:tgtEl>
                                          <p:spTgt spid="251"/>
                                        </p:tgtEl>
                                        <p:attrNameLst>
                                          <p:attrName>style.visibility</p:attrName>
                                        </p:attrNameLst>
                                      </p:cBhvr>
                                      <p:to>
                                        <p:strVal val="visible"/>
                                      </p:to>
                                    </p:set>
                                    <p:animEffect filter="fade" transition="in">
                                      <p:cBhvr>
                                        <p:cTn id="11" dur="500"/>
                                        <p:tgtEl>
                                          <p:spTgt spid="251"/>
                                        </p:tgtEl>
                                      </p:cBhvr>
                                    </p:animEffect>
                                  </p:childTnLst>
                                </p:cTn>
                              </p:par>
                            </p:childTnLst>
                          </p:cTn>
                        </p:par>
                        <p:par>
                          <p:cTn id="12" fill="hold">
                            <p:stCondLst>
                              <p:cond delay="1000"/>
                            </p:stCondLst>
                            <p:childTnLst>
                              <p:par>
                                <p:cTn id="13" presetClass="entr" nodeType="afterEffect" presetID="10" grpId="3" fill="hold">
                                  <p:stCondLst>
                                    <p:cond delay="0"/>
                                  </p:stCondLst>
                                  <p:iterate type="el" backwards="0">
                                    <p:tmAbs val="0"/>
                                  </p:iterate>
                                  <p:childTnLst>
                                    <p:set>
                                      <p:cBhvr>
                                        <p:cTn id="14" fill="hold"/>
                                        <p:tgtEl>
                                          <p:spTgt spid="249"/>
                                        </p:tgtEl>
                                        <p:attrNameLst>
                                          <p:attrName>style.visibility</p:attrName>
                                        </p:attrNameLst>
                                      </p:cBhvr>
                                      <p:to>
                                        <p:strVal val="visible"/>
                                      </p:to>
                                    </p:set>
                                    <p:animEffect filter="fade" transition="in">
                                      <p:cBhvr>
                                        <p:cTn id="15" dur="500"/>
                                        <p:tgtEl>
                                          <p:spTgt spid="249"/>
                                        </p:tgtEl>
                                      </p:cBhvr>
                                    </p:animEffect>
                                  </p:childTnLst>
                                </p:cTn>
                              </p:par>
                            </p:childTnLst>
                          </p:cTn>
                        </p:par>
                        <p:par>
                          <p:cTn id="16" fill="hold">
                            <p:stCondLst>
                              <p:cond delay="1500"/>
                            </p:stCondLst>
                            <p:childTnLst>
                              <p:par>
                                <p:cTn id="17" presetClass="entr" nodeType="afterEffect" presetID="10" grpId="4" fill="hold">
                                  <p:stCondLst>
                                    <p:cond delay="0"/>
                                  </p:stCondLst>
                                  <p:iterate type="el" backwards="0">
                                    <p:tmAbs val="0"/>
                                  </p:iterate>
                                  <p:childTnLst>
                                    <p:set>
                                      <p:cBhvr>
                                        <p:cTn id="18" fill="hold"/>
                                        <p:tgtEl>
                                          <p:spTgt spid="247"/>
                                        </p:tgtEl>
                                        <p:attrNameLst>
                                          <p:attrName>style.visibility</p:attrName>
                                        </p:attrNameLst>
                                      </p:cBhvr>
                                      <p:to>
                                        <p:strVal val="visible"/>
                                      </p:to>
                                    </p:set>
                                    <p:animEffect filter="fade" transition="in">
                                      <p:cBhvr>
                                        <p:cTn id="19" dur="500"/>
                                        <p:tgtEl>
                                          <p:spTgt spid="247"/>
                                        </p:tgtEl>
                                      </p:cBhvr>
                                    </p:animEffect>
                                  </p:childTnLst>
                                </p:cTn>
                              </p:par>
                            </p:childTnLst>
                          </p:cTn>
                        </p:par>
                        <p:par>
                          <p:cTn id="20" fill="hold">
                            <p:stCondLst>
                              <p:cond delay="2000"/>
                            </p:stCondLst>
                            <p:childTnLst>
                              <p:par>
                                <p:cTn id="21" presetClass="entr" nodeType="afterEffect" presetID="10" grpId="5" fill="hold">
                                  <p:stCondLst>
                                    <p:cond delay="0"/>
                                  </p:stCondLst>
                                  <p:iterate type="el" backwards="0">
                                    <p:tmAbs val="0"/>
                                  </p:iterate>
                                  <p:childTnLst>
                                    <p:set>
                                      <p:cBhvr>
                                        <p:cTn id="22" fill="hold"/>
                                        <p:tgtEl>
                                          <p:spTgt spid="250"/>
                                        </p:tgtEl>
                                        <p:attrNameLst>
                                          <p:attrName>style.visibility</p:attrName>
                                        </p:attrNameLst>
                                      </p:cBhvr>
                                      <p:to>
                                        <p:strVal val="visible"/>
                                      </p:to>
                                    </p:set>
                                    <p:animEffect filter="fade" transition="in">
                                      <p:cBhvr>
                                        <p:cTn id="23" dur="500"/>
                                        <p:tgtEl>
                                          <p:spTgt spid="250"/>
                                        </p:tgtEl>
                                      </p:cBhvr>
                                    </p:animEffect>
                                  </p:childTnLst>
                                </p:cTn>
                              </p:par>
                            </p:childTnLst>
                          </p:cTn>
                        </p:par>
                        <p:par>
                          <p:cTn id="24" fill="hold">
                            <p:stCondLst>
                              <p:cond delay="2500"/>
                            </p:stCondLst>
                            <p:childTnLst>
                              <p:par>
                                <p:cTn id="25" presetClass="entr" nodeType="afterEffect" presetID="10" grpId="6" fill="hold">
                                  <p:stCondLst>
                                    <p:cond delay="0"/>
                                  </p:stCondLst>
                                  <p:iterate type="el" backwards="0">
                                    <p:tmAbs val="0"/>
                                  </p:iterate>
                                  <p:childTnLst>
                                    <p:set>
                                      <p:cBhvr>
                                        <p:cTn id="26" fill="hold"/>
                                        <p:tgtEl>
                                          <p:spTgt spid="246"/>
                                        </p:tgtEl>
                                        <p:attrNameLst>
                                          <p:attrName>style.visibility</p:attrName>
                                        </p:attrNameLst>
                                      </p:cBhvr>
                                      <p:to>
                                        <p:strVal val="visible"/>
                                      </p:to>
                                    </p:set>
                                    <p:animEffect filter="fade" transition="in">
                                      <p:cBhvr>
                                        <p:cTn id="27" dur="500"/>
                                        <p:tgtEl>
                                          <p:spTgt spid="24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50" grpId="5"/>
      <p:bldP build="whole" bldLvl="1" animBg="1" rev="0" advAuto="0" spid="246" grpId="6"/>
      <p:bldP build="whole" bldLvl="1" animBg="1" rev="0" advAuto="0" spid="248" grpId="1"/>
      <p:bldP build="whole" bldLvl="1" animBg="1" rev="0" advAuto="0" spid="247" grpId="4"/>
      <p:bldP build="whole" bldLvl="1" animBg="1" rev="0" advAuto="0" spid="251" grpId="2"/>
      <p:bldP build="whole" bldLvl="1" animBg="1" rev="0" advAuto="0" spid="249" grpId="3"/>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59" name="Group 4"/>
          <p:cNvGrpSpPr/>
          <p:nvPr/>
        </p:nvGrpSpPr>
        <p:grpSpPr>
          <a:xfrm>
            <a:off x="1524000" y="-26861"/>
            <a:ext cx="9144000" cy="6858001"/>
            <a:chOff x="0" y="0"/>
            <a:chExt cx="9144000" cy="6858000"/>
          </a:xfrm>
        </p:grpSpPr>
        <p:sp>
          <p:nvSpPr>
            <p:cNvPr id="257" name="Rectangle 5"/>
            <p:cNvSpPr/>
            <p:nvPr/>
          </p:nvSpPr>
          <p:spPr>
            <a:xfrm>
              <a:off x="0" y="0"/>
              <a:ext cx="9144000" cy="6858000"/>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258" name="Picture 6" descr="Picture 6"/>
            <p:cNvPicPr>
              <a:picLocks noChangeAspect="1"/>
            </p:cNvPicPr>
            <p:nvPr/>
          </p:nvPicPr>
          <p:blipFill>
            <a:blip r:embed="rId3">
              <a:extLst/>
            </a:blip>
            <a:stretch>
              <a:fillRect/>
            </a:stretch>
          </p:blipFill>
          <p:spPr>
            <a:xfrm>
              <a:off x="6019800" y="179260"/>
              <a:ext cx="2971801" cy="249088"/>
            </a:xfrm>
            <a:prstGeom prst="rect">
              <a:avLst/>
            </a:prstGeom>
            <a:ln w="12700" cap="flat">
              <a:noFill/>
              <a:miter lim="400000"/>
            </a:ln>
            <a:effectLst/>
          </p:spPr>
        </p:pic>
      </p:grpSp>
      <p:sp>
        <p:nvSpPr>
          <p:cNvPr id="260" name="Content Placeholder 2"/>
          <p:cNvSpPr txBox="1"/>
          <p:nvPr>
            <p:ph type="body" sz="half" idx="4294967295"/>
          </p:nvPr>
        </p:nvSpPr>
        <p:spPr>
          <a:xfrm>
            <a:off x="2226467" y="692696"/>
            <a:ext cx="8294690" cy="3411539"/>
          </a:xfrm>
          <a:prstGeom prst="rect">
            <a:avLst/>
          </a:prstGeom>
        </p:spPr>
        <p:txBody>
          <a:bodyPr/>
          <a:lstStyle>
            <a:lvl1pPr algn="ctr">
              <a:buSzTx/>
              <a:buNone/>
              <a:defRPr sz="6600">
                <a:solidFill>
                  <a:srgbClr val="FFFFFF"/>
                </a:solidFill>
                <a:latin typeface="Arial"/>
                <a:ea typeface="Arial"/>
                <a:cs typeface="Arial"/>
                <a:sym typeface="Arial"/>
              </a:defRPr>
            </a:lvl1pPr>
          </a:lstStyle>
          <a:p>
            <a:pPr/>
            <a:r>
              <a:t>Mae gan geiriau pwer</a:t>
            </a:r>
          </a:p>
        </p:txBody>
      </p:sp>
      <p:pic>
        <p:nvPicPr>
          <p:cNvPr id="261" name="Picture 3" descr="Picture 3"/>
          <p:cNvPicPr>
            <a:picLocks noChangeAspect="1"/>
          </p:cNvPicPr>
          <p:nvPr/>
        </p:nvPicPr>
        <p:blipFill>
          <a:blip r:embed="rId4">
            <a:extLst/>
          </a:blip>
          <a:stretch>
            <a:fillRect/>
          </a:stretch>
        </p:blipFill>
        <p:spPr>
          <a:xfrm>
            <a:off x="4395935" y="2924943"/>
            <a:ext cx="3440114" cy="2309813"/>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5" name="Rectangle 2"/>
          <p:cNvSpPr txBox="1"/>
          <p:nvPr>
            <p:ph type="body" sz="half" idx="1"/>
          </p:nvPr>
        </p:nvSpPr>
        <p:spPr>
          <a:xfrm>
            <a:off x="2640013" y="1773239"/>
            <a:ext cx="8229601" cy="2160588"/>
          </a:xfrm>
          <a:prstGeom prst="rect">
            <a:avLst/>
          </a:prstGeom>
        </p:spPr>
        <p:txBody>
          <a:bodyPr/>
          <a:lstStyle/>
          <a:p>
            <a:pPr algn="ctr">
              <a:buSzTx/>
              <a:buNone/>
              <a:defRPr sz="4800">
                <a:solidFill>
                  <a:srgbClr val="FFFFFF"/>
                </a:solidFill>
                <a:latin typeface="Impact"/>
                <a:ea typeface="Impact"/>
                <a:cs typeface="Impact"/>
                <a:sym typeface="Impact"/>
              </a:defRPr>
            </a:pPr>
            <a:r>
              <a:t>Creating the Right</a:t>
            </a:r>
          </a:p>
          <a:p>
            <a:pPr algn="ctr">
              <a:buSzTx/>
              <a:buNone/>
              <a:defRPr sz="4800">
                <a:solidFill>
                  <a:srgbClr val="FFFFFF"/>
                </a:solidFill>
                <a:latin typeface="Impact"/>
                <a:ea typeface="Impact"/>
                <a:cs typeface="Impact"/>
                <a:sym typeface="Impact"/>
              </a:defRPr>
            </a:pPr>
            <a:r>
              <a:t> Atmosphere</a:t>
            </a:r>
          </a:p>
        </p:txBody>
      </p:sp>
      <p:pic>
        <p:nvPicPr>
          <p:cNvPr id="266" name="Picture 3" descr="Picture 3"/>
          <p:cNvPicPr>
            <a:picLocks noChangeAspect="1"/>
          </p:cNvPicPr>
          <p:nvPr/>
        </p:nvPicPr>
        <p:blipFill>
          <a:blip r:embed="rId3">
            <a:extLst/>
          </a:blip>
          <a:stretch>
            <a:fillRect/>
          </a:stretch>
        </p:blipFill>
        <p:spPr>
          <a:xfrm>
            <a:off x="1524000" y="0"/>
            <a:ext cx="9144000" cy="6858000"/>
          </a:xfrm>
          <a:prstGeom prst="rect">
            <a:avLst/>
          </a:prstGeom>
          <a:ln w="12700">
            <a:miter lim="400000"/>
          </a:ln>
        </p:spPr>
      </p:pic>
      <p:sp>
        <p:nvSpPr>
          <p:cNvPr id="267" name="Text Box 4"/>
          <p:cNvSpPr txBox="1"/>
          <p:nvPr/>
        </p:nvSpPr>
        <p:spPr>
          <a:xfrm>
            <a:off x="3627120" y="2133600"/>
            <a:ext cx="5237798" cy="275082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spcBef>
                <a:spcPts val="3200"/>
              </a:spcBef>
              <a:defRPr sz="5400">
                <a:solidFill>
                  <a:srgbClr val="FFFFFF"/>
                </a:solidFill>
                <a:latin typeface="Impact"/>
                <a:ea typeface="Impact"/>
                <a:cs typeface="Impact"/>
                <a:sym typeface="Impact"/>
              </a:defRPr>
            </a:lvl1pPr>
          </a:lstStyle>
          <a:p>
            <a:pPr/>
            <a:r>
              <a:t>Creu yr awyrgylch cwyir</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73" name="Group 5"/>
          <p:cNvGrpSpPr/>
          <p:nvPr/>
        </p:nvGrpSpPr>
        <p:grpSpPr>
          <a:xfrm>
            <a:off x="1524000" y="-26988"/>
            <a:ext cx="9144000" cy="6858001"/>
            <a:chOff x="0" y="0"/>
            <a:chExt cx="9144000" cy="6858000"/>
          </a:xfrm>
        </p:grpSpPr>
        <p:sp>
          <p:nvSpPr>
            <p:cNvPr id="271" name="Rectangle 8"/>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272" name="Picture 7" descr="Picture 7"/>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sp>
        <p:nvSpPr>
          <p:cNvPr id="274" name="Rectangle 2"/>
          <p:cNvSpPr txBox="1"/>
          <p:nvPr/>
        </p:nvSpPr>
        <p:spPr>
          <a:xfrm>
            <a:off x="2636519" y="1447799"/>
            <a:ext cx="7394694" cy="3185727"/>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7200">
                <a:solidFill>
                  <a:srgbClr val="FFFFFF"/>
                </a:solidFill>
                <a:latin typeface="Arial"/>
                <a:ea typeface="Arial"/>
                <a:cs typeface="Arial"/>
                <a:sym typeface="Arial"/>
              </a:defRPr>
            </a:lvl1pPr>
          </a:lstStyle>
          <a:p>
            <a:pPr/>
            <a:r>
              <a:t>Ydy hiliaeth dal yn broblem yn 2020? </a:t>
            </a:r>
          </a:p>
        </p:txBody>
      </p:sp>
      <p:pic>
        <p:nvPicPr>
          <p:cNvPr id="275" name="Picture 4" descr="Picture 4"/>
          <p:cNvPicPr>
            <a:picLocks noChangeAspect="1"/>
          </p:cNvPicPr>
          <p:nvPr/>
        </p:nvPicPr>
        <p:blipFill>
          <a:blip r:embed="rId4">
            <a:extLst/>
          </a:blip>
          <a:srcRect l="0" t="0" r="0" b="66106"/>
          <a:stretch>
            <a:fillRect/>
          </a:stretch>
        </p:blipFill>
        <p:spPr>
          <a:xfrm>
            <a:off x="4724400" y="3809999"/>
            <a:ext cx="5067849" cy="2971802"/>
          </a:xfrm>
          <a:prstGeom prst="rect">
            <a:avLst/>
          </a:prstGeom>
          <a:ln w="12700">
            <a:miter lim="400000"/>
          </a:ln>
        </p:spPr>
      </p:pic>
      <p:pic>
        <p:nvPicPr>
          <p:cNvPr id="276" name="Picture 7" descr="Picture 7"/>
          <p:cNvPicPr>
            <a:picLocks noChangeAspect="1"/>
          </p:cNvPicPr>
          <p:nvPr/>
        </p:nvPicPr>
        <p:blipFill>
          <a:blip r:embed="rId5">
            <a:extLst/>
          </a:blip>
          <a:srcRect l="21543" t="4038" r="0" b="64860"/>
          <a:stretch>
            <a:fillRect/>
          </a:stretch>
        </p:blipFill>
        <p:spPr>
          <a:xfrm>
            <a:off x="3200400" y="4073957"/>
            <a:ext cx="3948209" cy="2707844"/>
          </a:xfrm>
          <a:prstGeom prst="rect">
            <a:avLst/>
          </a:prstGeom>
          <a:ln w="12700">
            <a:miter lim="400000"/>
          </a:ln>
        </p:spPr>
      </p:pic>
      <p:pic>
        <p:nvPicPr>
          <p:cNvPr id="277" name="Picture 12" descr="Picture 12"/>
          <p:cNvPicPr>
            <a:picLocks noChangeAspect="1"/>
          </p:cNvPicPr>
          <p:nvPr/>
        </p:nvPicPr>
        <p:blipFill>
          <a:blip r:embed="rId3">
            <a:extLst/>
          </a:blip>
          <a:stretch>
            <a:fillRect/>
          </a:stretch>
        </p:blipFill>
        <p:spPr>
          <a:xfrm>
            <a:off x="7543800" y="152401"/>
            <a:ext cx="2971800" cy="24908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83" name="Group 5"/>
          <p:cNvGrpSpPr/>
          <p:nvPr/>
        </p:nvGrpSpPr>
        <p:grpSpPr>
          <a:xfrm>
            <a:off x="1524000" y="-26988"/>
            <a:ext cx="9144000" cy="6858001"/>
            <a:chOff x="0" y="0"/>
            <a:chExt cx="9144000" cy="6858000"/>
          </a:xfrm>
        </p:grpSpPr>
        <p:sp>
          <p:nvSpPr>
            <p:cNvPr id="281" name="Rectangle 10"/>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282" name="Picture 7" descr="Picture 7"/>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pic>
        <p:nvPicPr>
          <p:cNvPr id="284" name="Picture 2" descr="Picture 2"/>
          <p:cNvPicPr>
            <a:picLocks noChangeAspect="1"/>
          </p:cNvPicPr>
          <p:nvPr/>
        </p:nvPicPr>
        <p:blipFill>
          <a:blip r:embed="rId4">
            <a:extLst/>
          </a:blip>
          <a:stretch>
            <a:fillRect/>
          </a:stretch>
        </p:blipFill>
        <p:spPr>
          <a:xfrm>
            <a:off x="2057400" y="609601"/>
            <a:ext cx="4724400" cy="3535363"/>
          </a:xfrm>
          <a:prstGeom prst="rect">
            <a:avLst/>
          </a:prstGeom>
          <a:ln w="12700">
            <a:miter lim="400000"/>
          </a:ln>
        </p:spPr>
      </p:pic>
      <p:pic>
        <p:nvPicPr>
          <p:cNvPr id="285" name="Picture 3" descr="Picture 3"/>
          <p:cNvPicPr>
            <a:picLocks noChangeAspect="1"/>
          </p:cNvPicPr>
          <p:nvPr/>
        </p:nvPicPr>
        <p:blipFill>
          <a:blip r:embed="rId5">
            <a:extLst/>
          </a:blip>
          <a:stretch>
            <a:fillRect/>
          </a:stretch>
        </p:blipFill>
        <p:spPr>
          <a:xfrm rot="1083463">
            <a:off x="1905000" y="3651250"/>
            <a:ext cx="4445000" cy="1968500"/>
          </a:xfrm>
          <a:prstGeom prst="rect">
            <a:avLst/>
          </a:prstGeom>
          <a:ln w="12700">
            <a:miter lim="400000"/>
          </a:ln>
        </p:spPr>
      </p:pic>
      <p:pic>
        <p:nvPicPr>
          <p:cNvPr id="286" name="Picture 4" descr="Picture 4"/>
          <p:cNvPicPr>
            <a:picLocks noChangeAspect="1"/>
          </p:cNvPicPr>
          <p:nvPr/>
        </p:nvPicPr>
        <p:blipFill>
          <a:blip r:embed="rId6">
            <a:extLst/>
          </a:blip>
          <a:srcRect l="0" t="0" r="8891" b="0"/>
          <a:stretch>
            <a:fillRect/>
          </a:stretch>
        </p:blipFill>
        <p:spPr>
          <a:xfrm rot="20736389">
            <a:off x="5518150" y="1379537"/>
            <a:ext cx="4648200" cy="2271713"/>
          </a:xfrm>
          <a:prstGeom prst="rect">
            <a:avLst/>
          </a:prstGeom>
          <a:ln w="12700">
            <a:miter lim="400000"/>
          </a:ln>
        </p:spPr>
      </p:pic>
      <p:pic>
        <p:nvPicPr>
          <p:cNvPr id="287" name="Picture 5" descr="Picture 5"/>
          <p:cNvPicPr>
            <a:picLocks noChangeAspect="1"/>
          </p:cNvPicPr>
          <p:nvPr/>
        </p:nvPicPr>
        <p:blipFill>
          <a:blip r:embed="rId7">
            <a:extLst/>
          </a:blip>
          <a:stretch>
            <a:fillRect/>
          </a:stretch>
        </p:blipFill>
        <p:spPr>
          <a:xfrm>
            <a:off x="6248400" y="4476750"/>
            <a:ext cx="4014788" cy="1504950"/>
          </a:xfrm>
          <a:prstGeom prst="rect">
            <a:avLst/>
          </a:prstGeom>
          <a:ln w="12700">
            <a:miter lim="400000"/>
          </a:ln>
        </p:spPr>
      </p:pic>
      <p:pic>
        <p:nvPicPr>
          <p:cNvPr id="288" name="Picture 6" descr="Picture 6"/>
          <p:cNvPicPr>
            <a:picLocks noChangeAspect="1"/>
          </p:cNvPicPr>
          <p:nvPr/>
        </p:nvPicPr>
        <p:blipFill>
          <a:blip r:embed="rId8">
            <a:extLst/>
          </a:blip>
          <a:srcRect l="12453" t="0" r="2426" b="9196"/>
          <a:stretch>
            <a:fillRect/>
          </a:stretch>
        </p:blipFill>
        <p:spPr>
          <a:xfrm>
            <a:off x="2667000" y="1362075"/>
            <a:ext cx="6470650" cy="4073526"/>
          </a:xfrm>
          <a:prstGeom prst="rect">
            <a:avLst/>
          </a:prstGeom>
          <a:ln w="12700">
            <a:miter lim="400000"/>
          </a:ln>
        </p:spPr>
      </p:pic>
      <p:pic>
        <p:nvPicPr>
          <p:cNvPr id="289" name="Picture 8" descr="Picture 8"/>
          <p:cNvPicPr>
            <a:picLocks noChangeAspect="1"/>
          </p:cNvPicPr>
          <p:nvPr/>
        </p:nvPicPr>
        <p:blipFill>
          <a:blip r:embed="rId3">
            <a:extLst/>
          </a:blip>
          <a:stretch>
            <a:fillRect/>
          </a:stretch>
        </p:blipFill>
        <p:spPr>
          <a:xfrm>
            <a:off x="7543800" y="152400"/>
            <a:ext cx="2971800" cy="249239"/>
          </a:xfrm>
          <a:prstGeom prst="rect">
            <a:avLst/>
          </a:prstGeom>
          <a:ln w="12700">
            <a:miter lim="400000"/>
          </a:ln>
        </p:spPr>
      </p:pic>
      <p:pic>
        <p:nvPicPr>
          <p:cNvPr id="290" name="Picture 1" descr="Picture 1"/>
          <p:cNvPicPr>
            <a:picLocks noChangeAspect="1"/>
          </p:cNvPicPr>
          <p:nvPr/>
        </p:nvPicPr>
        <p:blipFill>
          <a:blip r:embed="rId9">
            <a:extLst/>
          </a:blip>
          <a:stretch>
            <a:fillRect/>
          </a:stretch>
        </p:blipFill>
        <p:spPr>
          <a:xfrm>
            <a:off x="3048000" y="762000"/>
            <a:ext cx="6302376" cy="54102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2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28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28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5" fill="hold">
                                  <p:stCondLst>
                                    <p:cond delay="0"/>
                                  </p:stCondLst>
                                  <p:iterate type="el" backwards="0">
                                    <p:tmAbs val="0"/>
                                  </p:iterate>
                                  <p:childTnLst>
                                    <p:set>
                                      <p:cBhvr>
                                        <p:cTn id="22" fill="hold"/>
                                        <p:tgtEl>
                                          <p:spTgt spid="28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6" fill="hold">
                                  <p:stCondLst>
                                    <p:cond delay="0"/>
                                  </p:stCondLst>
                                  <p:iterate type="el" backwards="0">
                                    <p:tmAbs val="0"/>
                                  </p:iterate>
                                  <p:childTnLst>
                                    <p:set>
                                      <p:cBhvr>
                                        <p:cTn id="26" fill="hold"/>
                                        <p:tgtEl>
                                          <p:spTgt spid="29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86" grpId="2"/>
      <p:bldP build="whole" bldLvl="1" animBg="1" rev="0" advAuto="0" spid="285" grpId="3"/>
      <p:bldP build="whole" bldLvl="1" animBg="1" rev="0" advAuto="0" spid="284" grpId="1"/>
      <p:bldP build="whole" bldLvl="1" animBg="1" rev="0" advAuto="0" spid="288" grpId="5"/>
      <p:bldP build="whole" bldLvl="1" animBg="1" rev="0" advAuto="0" spid="287" grpId="4"/>
      <p:bldP build="whole" bldLvl="1" animBg="1" rev="0" advAuto="0" spid="290" grpId="6"/>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96" name="Group 5"/>
          <p:cNvGrpSpPr/>
          <p:nvPr/>
        </p:nvGrpSpPr>
        <p:grpSpPr>
          <a:xfrm>
            <a:off x="1524000" y="77810"/>
            <a:ext cx="9144000" cy="6858001"/>
            <a:chOff x="0" y="0"/>
            <a:chExt cx="9144000" cy="6858000"/>
          </a:xfrm>
        </p:grpSpPr>
        <p:sp>
          <p:nvSpPr>
            <p:cNvPr id="294" name="Rectangle 11"/>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295" name="Picture 7" descr="Picture 7"/>
            <p:cNvPicPr>
              <a:picLocks noChangeAspect="1"/>
            </p:cNvPicPr>
            <p:nvPr/>
          </p:nvPicPr>
          <p:blipFill>
            <a:blip r:embed="rId2">
              <a:extLst/>
            </a:blip>
            <a:stretch>
              <a:fillRect/>
            </a:stretch>
          </p:blipFill>
          <p:spPr>
            <a:xfrm>
              <a:off x="6019800" y="179261"/>
              <a:ext cx="2971801" cy="249088"/>
            </a:xfrm>
            <a:prstGeom prst="rect">
              <a:avLst/>
            </a:prstGeom>
            <a:ln w="12700" cap="flat">
              <a:noFill/>
              <a:miter lim="400000"/>
            </a:ln>
            <a:effectLst/>
          </p:spPr>
        </p:pic>
      </p:grpSp>
      <p:sp>
        <p:nvSpPr>
          <p:cNvPr id="297" name="Title 1"/>
          <p:cNvSpPr txBox="1"/>
          <p:nvPr>
            <p:ph type="title"/>
          </p:nvPr>
        </p:nvSpPr>
        <p:spPr>
          <a:xfrm>
            <a:off x="1918555" y="5085722"/>
            <a:ext cx="8354891" cy="697836"/>
          </a:xfrm>
          <a:prstGeom prst="rect">
            <a:avLst/>
          </a:prstGeom>
        </p:spPr>
        <p:txBody>
          <a:bodyPr lIns="34290" tIns="34290" rIns="34290" bIns="34290" anchor="b"/>
          <a:lstStyle>
            <a:lvl1pPr algn="ctr">
              <a:defRPr sz="4000">
                <a:solidFill>
                  <a:srgbClr val="FFFFFF"/>
                </a:solidFill>
              </a:defRPr>
            </a:lvl1pPr>
          </a:lstStyle>
          <a:p>
            <a:pPr/>
            <a:r>
              <a:t>Dylanwad y cyfryngau</a:t>
            </a:r>
          </a:p>
        </p:txBody>
      </p:sp>
      <p:pic>
        <p:nvPicPr>
          <p:cNvPr id="298" name="Content Placeholder 6" descr="Content Placeholder 6"/>
          <p:cNvPicPr>
            <a:picLocks noChangeAspect="1"/>
          </p:cNvPicPr>
          <p:nvPr/>
        </p:nvPicPr>
        <p:blipFill>
          <a:blip r:embed="rId3">
            <a:extLst/>
          </a:blip>
          <a:stretch>
            <a:fillRect/>
          </a:stretch>
        </p:blipFill>
        <p:spPr>
          <a:xfrm>
            <a:off x="1673731" y="908720"/>
            <a:ext cx="3208371" cy="2125544"/>
          </a:xfrm>
          <a:prstGeom prst="rect">
            <a:avLst/>
          </a:prstGeom>
          <a:ln w="12700">
            <a:miter lim="400000"/>
          </a:ln>
        </p:spPr>
      </p:pic>
      <p:pic>
        <p:nvPicPr>
          <p:cNvPr id="299" name="Picture 5" descr="Picture 5"/>
          <p:cNvPicPr>
            <a:picLocks noChangeAspect="1"/>
          </p:cNvPicPr>
          <p:nvPr/>
        </p:nvPicPr>
        <p:blipFill>
          <a:blip r:embed="rId4">
            <a:extLst/>
          </a:blip>
          <a:stretch>
            <a:fillRect/>
          </a:stretch>
        </p:blipFill>
        <p:spPr>
          <a:xfrm>
            <a:off x="7240830" y="1484784"/>
            <a:ext cx="3321665" cy="2026215"/>
          </a:xfrm>
          <a:prstGeom prst="rect">
            <a:avLst/>
          </a:prstGeom>
          <a:ln w="12700">
            <a:miter lim="400000"/>
          </a:ln>
        </p:spPr>
      </p:pic>
      <p:pic>
        <p:nvPicPr>
          <p:cNvPr id="300" name="Content Placeholder 4" descr="Content Placeholder 4"/>
          <p:cNvPicPr>
            <a:picLocks noChangeAspect="1"/>
          </p:cNvPicPr>
          <p:nvPr/>
        </p:nvPicPr>
        <p:blipFill>
          <a:blip r:embed="rId5">
            <a:extLst/>
          </a:blip>
          <a:stretch>
            <a:fillRect/>
          </a:stretch>
        </p:blipFill>
        <p:spPr>
          <a:xfrm>
            <a:off x="4832973" y="972457"/>
            <a:ext cx="2343149" cy="3113820"/>
          </a:xfrm>
          <a:prstGeom prst="rect">
            <a:avLst/>
          </a:prstGeom>
          <a:ln w="12700">
            <a:miter lim="400000"/>
          </a:ln>
        </p:spPr>
      </p:pic>
      <p:grpSp>
        <p:nvGrpSpPr>
          <p:cNvPr id="303" name="Rectangle 7"/>
          <p:cNvGrpSpPr/>
          <p:nvPr/>
        </p:nvGrpSpPr>
        <p:grpSpPr>
          <a:xfrm>
            <a:off x="1658798" y="3034262"/>
            <a:ext cx="3232903" cy="1052015"/>
            <a:chOff x="0" y="0"/>
            <a:chExt cx="3232902" cy="1052013"/>
          </a:xfrm>
        </p:grpSpPr>
        <p:sp>
          <p:nvSpPr>
            <p:cNvPr id="301" name="Rectangle"/>
            <p:cNvSpPr/>
            <p:nvPr/>
          </p:nvSpPr>
          <p:spPr>
            <a:xfrm>
              <a:off x="-1" y="0"/>
              <a:ext cx="3232904" cy="1052014"/>
            </a:xfrm>
            <a:prstGeom prst="rect">
              <a:avLst/>
            </a:prstGeom>
            <a:solidFill>
              <a:srgbClr val="FBE5D6"/>
            </a:solidFill>
            <a:ln w="12700" cap="flat">
              <a:solidFill>
                <a:srgbClr val="32538F"/>
              </a:solidFill>
              <a:prstDash val="solid"/>
              <a:miter lim="800000"/>
            </a:ln>
            <a:effectLst/>
          </p:spPr>
          <p:txBody>
            <a:bodyPr wrap="square" lIns="45719" tIns="45719" rIns="45719" bIns="45719" numCol="1" anchor="ctr">
              <a:noAutofit/>
            </a:bodyPr>
            <a:lstStyle/>
            <a:p>
              <a:pPr algn="ctr">
                <a:defRPr>
                  <a:solidFill>
                    <a:srgbClr val="FFFFFF"/>
                  </a:solidFill>
                </a:defRPr>
              </a:pPr>
            </a:p>
          </p:txBody>
        </p:sp>
        <p:sp>
          <p:nvSpPr>
            <p:cNvPr id="302" name="YouTuber PewDiePie – Over 100 million followers, initially game commentary. A WSJ investigation found anti-Semitism and Nazi imagery in 9 of his videos."/>
            <p:cNvSpPr txBox="1"/>
            <p:nvPr/>
          </p:nvSpPr>
          <p:spPr>
            <a:xfrm>
              <a:off x="52069" y="92106"/>
              <a:ext cx="3128764" cy="86780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lvl1pPr>
            </a:lstStyle>
            <a:p>
              <a:pPr/>
              <a:r>
                <a:t>YouTuber PewDiePie – Over 100 million followers, initially game commentary. A WSJ investigation found anti-Semitism and Nazi imagery in 9 of his videos.</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07" name="Group 5"/>
          <p:cNvGrpSpPr/>
          <p:nvPr/>
        </p:nvGrpSpPr>
        <p:grpSpPr>
          <a:xfrm>
            <a:off x="1524000" y="77810"/>
            <a:ext cx="9144000" cy="6858001"/>
            <a:chOff x="0" y="0"/>
            <a:chExt cx="9144000" cy="6858000"/>
          </a:xfrm>
        </p:grpSpPr>
        <p:sp>
          <p:nvSpPr>
            <p:cNvPr id="305" name="Rectangle 6"/>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306" name="Picture 7" descr="Picture 7"/>
            <p:cNvPicPr>
              <a:picLocks noChangeAspect="1"/>
            </p:cNvPicPr>
            <p:nvPr/>
          </p:nvPicPr>
          <p:blipFill>
            <a:blip r:embed="rId2">
              <a:extLst/>
            </a:blip>
            <a:stretch>
              <a:fillRect/>
            </a:stretch>
          </p:blipFill>
          <p:spPr>
            <a:xfrm>
              <a:off x="6019800" y="179261"/>
              <a:ext cx="2971801" cy="249088"/>
            </a:xfrm>
            <a:prstGeom prst="rect">
              <a:avLst/>
            </a:prstGeom>
            <a:ln w="12700" cap="flat">
              <a:noFill/>
              <a:miter lim="400000"/>
            </a:ln>
            <a:effectLst/>
          </p:spPr>
        </p:pic>
      </p:grpSp>
      <p:sp>
        <p:nvSpPr>
          <p:cNvPr id="308" name="Title 1"/>
          <p:cNvSpPr txBox="1"/>
          <p:nvPr>
            <p:ph type="title"/>
          </p:nvPr>
        </p:nvSpPr>
        <p:spPr>
          <a:xfrm>
            <a:off x="2176653" y="1312173"/>
            <a:ext cx="7838693" cy="994173"/>
          </a:xfrm>
          <a:prstGeom prst="rect">
            <a:avLst/>
          </a:prstGeom>
        </p:spPr>
        <p:txBody>
          <a:bodyPr/>
          <a:lstStyle>
            <a:lvl1pPr>
              <a:defRPr sz="4800">
                <a:solidFill>
                  <a:srgbClr val="FFFFFF"/>
                </a:solidFill>
              </a:defRPr>
            </a:lvl1pPr>
          </a:lstStyle>
          <a:p>
            <a:pPr/>
            <a:r>
              <a:t>Eithafiaeth Asgell Dde</a:t>
            </a:r>
          </a:p>
        </p:txBody>
      </p:sp>
      <p:grpSp>
        <p:nvGrpSpPr>
          <p:cNvPr id="313" name="Content Placeholder 2"/>
          <p:cNvGrpSpPr/>
          <p:nvPr/>
        </p:nvGrpSpPr>
        <p:grpSpPr>
          <a:xfrm>
            <a:off x="2340048" y="2925594"/>
            <a:ext cx="7511907" cy="2785278"/>
            <a:chOff x="0" y="0"/>
            <a:chExt cx="7511906" cy="2785276"/>
          </a:xfrm>
        </p:grpSpPr>
        <p:sp>
          <p:nvSpPr>
            <p:cNvPr id="309" name="Square"/>
            <p:cNvSpPr/>
            <p:nvPr/>
          </p:nvSpPr>
          <p:spPr>
            <a:xfrm>
              <a:off x="949781" y="0"/>
              <a:ext cx="1554188" cy="1554188"/>
            </a:xfrm>
            <a:prstGeom prst="rect">
              <a:avLst/>
            </a:prstGeom>
            <a:blipFill rotWithShape="1">
              <a:blip r:embed="rId3"/>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310" name="Mae 60% o atgyfeiriadau PREVENT yng Gymru yn perthyn i eithafiaeth asgell dde"/>
            <p:cNvSpPr txBox="1"/>
            <p:nvPr/>
          </p:nvSpPr>
          <p:spPr>
            <a:xfrm>
              <a:off x="0" y="1976682"/>
              <a:ext cx="3453751" cy="77751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marL="228600" indent="-228600" algn="ctr" defTabSz="800100">
                <a:lnSpc>
                  <a:spcPct val="90000"/>
                </a:lnSpc>
                <a:spcBef>
                  <a:spcPts val="700"/>
                </a:spcBef>
                <a:buSzPct val="100000"/>
                <a:buFont typeface="Arial"/>
                <a:buChar char="•"/>
                <a:defRPr>
                  <a:solidFill>
                    <a:srgbClr val="FFFFFF"/>
                  </a:solidFill>
                </a:defRPr>
              </a:lvl1pPr>
            </a:lstStyle>
            <a:p>
              <a:pPr/>
              <a:r>
                <a:t>Mae 60% o atgyfeiriadau PREVENT yng Gymru yn perthyn i eithafiaeth asgell dde </a:t>
              </a:r>
            </a:p>
          </p:txBody>
        </p:sp>
        <p:sp>
          <p:nvSpPr>
            <p:cNvPr id="311" name="Square"/>
            <p:cNvSpPr/>
            <p:nvPr/>
          </p:nvSpPr>
          <p:spPr>
            <a:xfrm>
              <a:off x="5007936" y="0"/>
              <a:ext cx="1554188" cy="1554188"/>
            </a:xfrm>
            <a:prstGeom prst="rect">
              <a:avLst/>
            </a:prstGeom>
            <a:blipFill rotWithShape="1">
              <a:blip r:embed="rId4"/>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312" name="Key Troseddwr Allweddol: addysgedid, ymwybodol o tech, ifanc,  dynion gwyn"/>
            <p:cNvSpPr txBox="1"/>
            <p:nvPr/>
          </p:nvSpPr>
          <p:spPr>
            <a:xfrm>
              <a:off x="4058156" y="1976682"/>
              <a:ext cx="3453751" cy="80859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marL="228600" indent="-228600" algn="ctr" defTabSz="889000">
                <a:lnSpc>
                  <a:spcPct val="90000"/>
                </a:lnSpc>
                <a:spcBef>
                  <a:spcPts val="800"/>
                </a:spcBef>
                <a:buSzPct val="100000"/>
                <a:buFont typeface="Arial"/>
                <a:buChar char="•"/>
                <a:defRPr sz="2000">
                  <a:solidFill>
                    <a:srgbClr val="FFFFFF"/>
                  </a:solidFill>
                </a:defRPr>
              </a:lvl1pPr>
            </a:lstStyle>
            <a:p>
              <a:pPr/>
              <a:r>
                <a:t>Key Troseddwr Allweddol: addysgedid, ymwybodol o tech, ifanc,  dynion gwyn</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17" name="Group 31"/>
          <p:cNvGrpSpPr/>
          <p:nvPr/>
        </p:nvGrpSpPr>
        <p:grpSpPr>
          <a:xfrm>
            <a:off x="1524000" y="77810"/>
            <a:ext cx="9144000" cy="6858001"/>
            <a:chOff x="0" y="0"/>
            <a:chExt cx="9144000" cy="6858000"/>
          </a:xfrm>
        </p:grpSpPr>
        <p:sp>
          <p:nvSpPr>
            <p:cNvPr id="315" name="Rectangle 36"/>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316" name="Picture 37" descr="Picture 37"/>
            <p:cNvPicPr>
              <a:picLocks noChangeAspect="1"/>
            </p:cNvPicPr>
            <p:nvPr/>
          </p:nvPicPr>
          <p:blipFill>
            <a:blip r:embed="rId2">
              <a:extLst/>
            </a:blip>
            <a:stretch>
              <a:fillRect/>
            </a:stretch>
          </p:blipFill>
          <p:spPr>
            <a:xfrm>
              <a:off x="6019800" y="179261"/>
              <a:ext cx="2971801" cy="249088"/>
            </a:xfrm>
            <a:prstGeom prst="rect">
              <a:avLst/>
            </a:prstGeom>
            <a:ln w="12700" cap="flat">
              <a:noFill/>
              <a:miter lim="400000"/>
            </a:ln>
            <a:effectLst/>
          </p:spPr>
        </p:pic>
      </p:grpSp>
      <p:sp>
        <p:nvSpPr>
          <p:cNvPr id="318" name="Title 1"/>
          <p:cNvSpPr txBox="1"/>
          <p:nvPr>
            <p:ph type="title"/>
          </p:nvPr>
        </p:nvSpPr>
        <p:spPr>
          <a:xfrm>
            <a:off x="2116074" y="1916832"/>
            <a:ext cx="2957238" cy="2407797"/>
          </a:xfrm>
          <a:prstGeom prst="rect">
            <a:avLst/>
          </a:prstGeom>
          <a:solidFill>
            <a:srgbClr val="BFBFBF"/>
          </a:solidFill>
        </p:spPr>
        <p:txBody>
          <a:bodyPr/>
          <a:lstStyle>
            <a:lvl1pPr algn="ctr">
              <a:defRPr sz="3000"/>
            </a:lvl1pPr>
          </a:lstStyle>
          <a:p>
            <a:pPr/>
            <a:r>
              <a:t>Ystadegau trosedd casineb</a:t>
            </a:r>
          </a:p>
        </p:txBody>
      </p:sp>
      <p:sp>
        <p:nvSpPr>
          <p:cNvPr id="319" name="Content Placeholder 2"/>
          <p:cNvSpPr txBox="1"/>
          <p:nvPr>
            <p:ph type="body" sz="half" idx="1"/>
          </p:nvPr>
        </p:nvSpPr>
        <p:spPr>
          <a:xfrm>
            <a:off x="5364479" y="1460754"/>
            <a:ext cx="4711447" cy="3936492"/>
          </a:xfrm>
          <a:prstGeom prst="rect">
            <a:avLst/>
          </a:prstGeom>
        </p:spPr>
        <p:txBody>
          <a:bodyPr anchor="ctr"/>
          <a:lstStyle/>
          <a:p>
            <a:pPr marL="224027" indent="-224027" defTabSz="896111">
              <a:spcBef>
                <a:spcPts val="900"/>
              </a:spcBef>
              <a:defRPr sz="2352">
                <a:solidFill>
                  <a:srgbClr val="FFFFFF"/>
                </a:solidFill>
              </a:defRPr>
            </a:pPr>
            <a:r>
              <a:t>Yn ol y testyn o’r Llywodraeth Cymru, mae 74% o troseddau a digwyddiadau casineb yn gysylltiedig a hil a crefydd. Mae hwnna’n meddwl fod mae cymynedau crefyddol lleifrifol a phobl </a:t>
            </a:r>
            <a:r>
              <a:t>BAME yn cael eu effeithio’n anghymesur, yn aml efo canlyniadau dinistriol a dioddefwr, ein teuluoedd ac y cymuned ehangach</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23" name="Group 5"/>
          <p:cNvGrpSpPr/>
          <p:nvPr/>
        </p:nvGrpSpPr>
        <p:grpSpPr>
          <a:xfrm>
            <a:off x="1524000" y="-26988"/>
            <a:ext cx="9144000" cy="6858001"/>
            <a:chOff x="0" y="0"/>
            <a:chExt cx="9144000" cy="6858000"/>
          </a:xfrm>
        </p:grpSpPr>
        <p:sp>
          <p:nvSpPr>
            <p:cNvPr id="321" name="Rectangle 5"/>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322" name="Picture 7" descr="Picture 7"/>
            <p:cNvPicPr>
              <a:picLocks noChangeAspect="1"/>
            </p:cNvPicPr>
            <p:nvPr/>
          </p:nvPicPr>
          <p:blipFill>
            <a:blip r:embed="rId2">
              <a:extLst/>
            </a:blip>
            <a:stretch>
              <a:fillRect/>
            </a:stretch>
          </p:blipFill>
          <p:spPr>
            <a:xfrm>
              <a:off x="6019800" y="179261"/>
              <a:ext cx="2971801" cy="249088"/>
            </a:xfrm>
            <a:prstGeom prst="rect">
              <a:avLst/>
            </a:prstGeom>
            <a:ln w="12700" cap="flat">
              <a:noFill/>
              <a:miter lim="400000"/>
            </a:ln>
            <a:effectLst/>
          </p:spPr>
        </p:pic>
      </p:grpSp>
      <p:sp>
        <p:nvSpPr>
          <p:cNvPr id="324" name="Title 1"/>
          <p:cNvSpPr txBox="1"/>
          <p:nvPr>
            <p:ph type="title"/>
          </p:nvPr>
        </p:nvSpPr>
        <p:spPr>
          <a:xfrm>
            <a:off x="2207567" y="1556791"/>
            <a:ext cx="7272809" cy="3960442"/>
          </a:xfrm>
          <a:prstGeom prst="rect">
            <a:avLst/>
          </a:prstGeom>
        </p:spPr>
        <p:txBody>
          <a:bodyPr/>
          <a:lstStyle>
            <a:lvl1pPr algn="ctr">
              <a:defRPr sz="6000">
                <a:solidFill>
                  <a:srgbClr val="FFFFFF"/>
                </a:solidFill>
              </a:defRPr>
            </a:lvl1pPr>
          </a:lstStyle>
          <a:p>
            <a:pPr/>
            <a:r>
              <a:t>Hiliaeth yn ein hysgolion – Arolwg dros Cymru 2019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6" name="Rectangle 5"/>
          <p:cNvSpPr/>
          <p:nvPr/>
        </p:nvSpPr>
        <p:spPr>
          <a:xfrm>
            <a:off x="1557213" y="0"/>
            <a:ext cx="9144001" cy="6858000"/>
          </a:xfrm>
          <a:prstGeom prst="rect">
            <a:avLst/>
          </a:prstGeom>
          <a:solidFill>
            <a:srgbClr val="404040"/>
          </a:solidFill>
          <a:ln w="76200">
            <a:solidFill>
              <a:srgbClr val="FFFFFF"/>
            </a:solidFill>
            <a:miter/>
          </a:ln>
        </p:spPr>
        <p:txBody>
          <a:bodyPr lIns="45719" rIns="45719" anchor="ctr"/>
          <a:lstStyle/>
          <a:p>
            <a:pPr algn="ctr">
              <a:defRPr>
                <a:solidFill>
                  <a:srgbClr val="FFFFFF"/>
                </a:solidFill>
              </a:defRPr>
            </a:pPr>
          </a:p>
        </p:txBody>
      </p:sp>
      <p:grpSp>
        <p:nvGrpSpPr>
          <p:cNvPr id="329" name="Rectangle: Rounded Corners 4"/>
          <p:cNvGrpSpPr/>
          <p:nvPr/>
        </p:nvGrpSpPr>
        <p:grpSpPr>
          <a:xfrm>
            <a:off x="8464488" y="1556792"/>
            <a:ext cx="1938132" cy="2802836"/>
            <a:chOff x="0" y="0"/>
            <a:chExt cx="1938130" cy="2802834"/>
          </a:xfrm>
        </p:grpSpPr>
        <p:sp>
          <p:nvSpPr>
            <p:cNvPr id="327" name="Rounded Rectangle"/>
            <p:cNvSpPr/>
            <p:nvPr/>
          </p:nvSpPr>
          <p:spPr>
            <a:xfrm>
              <a:off x="0" y="0"/>
              <a:ext cx="1938131" cy="2802835"/>
            </a:xfrm>
            <a:prstGeom prst="roundRect">
              <a:avLst>
                <a:gd name="adj" fmla="val 16667"/>
              </a:avLst>
            </a:pr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a:solidFill>
                    <a:srgbClr val="FFFFFF"/>
                  </a:solidFill>
                </a:defRPr>
              </a:pPr>
            </a:p>
          </p:txBody>
        </p:sp>
        <p:sp>
          <p:nvSpPr>
            <p:cNvPr id="328" name="Dweudodd 68% o’r 1058 ymatebwyr ei bod disgyblion yn ei ysgol wedi  mynegi stereoteips neu  camsyniadau am un o’r gwpiau yn y siart."/>
            <p:cNvSpPr txBox="1"/>
            <p:nvPr/>
          </p:nvSpPr>
          <p:spPr>
            <a:xfrm>
              <a:off x="146681" y="662716"/>
              <a:ext cx="1644768" cy="147740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solidFill>
                    <a:srgbClr val="FFFFFF"/>
                  </a:solidFill>
                </a:defRPr>
              </a:lvl1pPr>
            </a:lstStyle>
            <a:p>
              <a:pPr/>
              <a:r>
                <a:t>Dweudodd 68% o’r 1058 ymatebwyr ei bod disgyblion yn ei ysgol wedi  mynegi stereoteips neu  camsyniadau am un o’r gwpiau yn y siart.</a:t>
              </a:r>
            </a:p>
          </p:txBody>
        </p:sp>
      </p:grpSp>
      <p:pic>
        <p:nvPicPr>
          <p:cNvPr id="330" name="Picture 1" descr="Picture 1"/>
          <p:cNvPicPr>
            <a:picLocks noChangeAspect="1"/>
          </p:cNvPicPr>
          <p:nvPr/>
        </p:nvPicPr>
        <p:blipFill>
          <a:blip r:embed="rId2">
            <a:extLst/>
          </a:blip>
          <a:stretch>
            <a:fillRect/>
          </a:stretch>
        </p:blipFill>
        <p:spPr>
          <a:xfrm>
            <a:off x="1809910" y="980728"/>
            <a:ext cx="6261135" cy="541981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2" name="Title 1"/>
          <p:cNvSpPr txBox="1"/>
          <p:nvPr>
            <p:ph type="title"/>
          </p:nvPr>
        </p:nvSpPr>
        <p:spPr>
          <a:xfrm>
            <a:off x="2152650" y="1131094"/>
            <a:ext cx="4005454" cy="859634"/>
          </a:xfrm>
          <a:prstGeom prst="rect">
            <a:avLst/>
          </a:prstGeom>
        </p:spPr>
        <p:txBody>
          <a:bodyPr lIns="34290" tIns="34290" rIns="34290" bIns="34290"/>
          <a:lstStyle>
            <a:lvl1pPr>
              <a:defRPr sz="1800" u="sng"/>
            </a:lvl1pPr>
          </a:lstStyle>
          <a:p>
            <a:pPr/>
            <a:r>
              <a:t>O’r 1058 o’r ymatebwyr, rhowch 159 ohonyn nhw sylwadau ychwanegol:</a:t>
            </a:r>
          </a:p>
        </p:txBody>
      </p:sp>
      <p:sp>
        <p:nvSpPr>
          <p:cNvPr id="333" name="Content Placeholder 2"/>
          <p:cNvSpPr txBox="1"/>
          <p:nvPr>
            <p:ph type="body" sz="quarter" idx="1"/>
          </p:nvPr>
        </p:nvSpPr>
        <p:spPr>
          <a:xfrm>
            <a:off x="2013386" y="2345327"/>
            <a:ext cx="2702380" cy="2729764"/>
          </a:xfrm>
          <a:prstGeom prst="rect">
            <a:avLst/>
          </a:prstGeom>
        </p:spPr>
        <p:txBody>
          <a:bodyPr lIns="34290" tIns="34290" rIns="34290" bIns="34290" anchor="ctr"/>
          <a:lstStyle/>
          <a:p>
            <a:pPr>
              <a:defRPr sz="1300">
                <a:solidFill>
                  <a:srgbClr val="FF0000"/>
                </a:solidFill>
              </a:defRPr>
            </a:pPr>
            <a:r>
              <a:t>Dwedodd 66% (105) roedd na teimladau gwrth-islamig yn ein cymenedau dysgu </a:t>
            </a:r>
            <a:r>
              <a:rPr sz="1200"/>
              <a:t>12.6% (19) raised issues of anti-Semitism.</a:t>
            </a:r>
            <a:endParaRPr sz="1200"/>
          </a:p>
          <a:p>
            <a:pPr>
              <a:defRPr sz="1300">
                <a:solidFill>
                  <a:srgbClr val="FF0000"/>
                </a:solidFill>
              </a:defRPr>
            </a:pPr>
            <a:r>
              <a:t>Dwedodd 52.2% (83) </a:t>
            </a:r>
            <a:r>
              <a:rPr sz="1200"/>
              <a:t>roedd na materion efo cenedligrwydd</a:t>
            </a:r>
            <a:endParaRPr sz="1200"/>
          </a:p>
          <a:p>
            <a:pPr>
              <a:defRPr sz="1200">
                <a:solidFill>
                  <a:srgbClr val="FF0000"/>
                </a:solidFill>
              </a:defRPr>
            </a:pPr>
            <a:r>
              <a:t>Dwedodd 12.6% (19) roedd na materion o gwrth-semitiaeth</a:t>
            </a:r>
          </a:p>
          <a:p>
            <a:pPr>
              <a:defRPr sz="1200">
                <a:solidFill>
                  <a:srgbClr val="FF0000"/>
                </a:solidFill>
              </a:defRPr>
            </a:pPr>
            <a:r>
              <a:t>Mae WECTU wedi cysylltu teimladau gwrth-islamig  efo’r asgell dde a gwrth-semitiaeth efo eithafwyr dde.</a:t>
            </a:r>
          </a:p>
        </p:txBody>
      </p:sp>
      <p:graphicFrame>
        <p:nvGraphicFramePr>
          <p:cNvPr id="334" name="Chart 6"/>
          <p:cNvGraphicFramePr/>
          <p:nvPr/>
        </p:nvGraphicFramePr>
        <p:xfrm>
          <a:off x="6185448" y="2480563"/>
          <a:ext cx="3695154" cy="2782677"/>
        </p:xfrm>
        <a:graphic xmlns:a="http://schemas.openxmlformats.org/drawingml/2006/main">
          <a:graphicData uri="http://schemas.openxmlformats.org/drawingml/2006/chart">
            <c:chart xmlns:c="http://schemas.openxmlformats.org/drawingml/2006/chart" r:id="rId3"/>
          </a:graphicData>
        </a:graphic>
      </p:graphicFrame>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8" name="Picture 1" descr="Picture 1"/>
          <p:cNvPicPr>
            <a:picLocks noChangeAspect="1"/>
          </p:cNvPicPr>
          <p:nvPr/>
        </p:nvPicPr>
        <p:blipFill>
          <a:blip r:embed="rId2">
            <a:extLst/>
          </a:blip>
          <a:stretch>
            <a:fillRect/>
          </a:stretch>
        </p:blipFill>
        <p:spPr>
          <a:xfrm>
            <a:off x="1537056" y="0"/>
            <a:ext cx="9117888" cy="6858000"/>
          </a:xfrm>
          <a:prstGeom prst="rect">
            <a:avLst/>
          </a:prstGeom>
          <a:ln w="12700">
            <a:miter lim="400000"/>
          </a:ln>
        </p:spPr>
      </p:pic>
      <p:pic>
        <p:nvPicPr>
          <p:cNvPr id="339" name="Picture 2" descr="Picture 2"/>
          <p:cNvPicPr>
            <a:picLocks noChangeAspect="1"/>
          </p:cNvPicPr>
          <p:nvPr/>
        </p:nvPicPr>
        <p:blipFill>
          <a:blip r:embed="rId3">
            <a:extLst/>
          </a:blip>
          <a:stretch>
            <a:fillRect/>
          </a:stretch>
        </p:blipFill>
        <p:spPr>
          <a:xfrm>
            <a:off x="1886628" y="692697"/>
            <a:ext cx="6565962" cy="5895343"/>
          </a:xfrm>
          <a:prstGeom prst="rect">
            <a:avLst/>
          </a:prstGeom>
          <a:ln w="12700">
            <a:miter lim="400000"/>
          </a:ln>
        </p:spPr>
      </p:pic>
      <p:grpSp>
        <p:nvGrpSpPr>
          <p:cNvPr id="342" name="Rectangle: Rounded Corners 6"/>
          <p:cNvGrpSpPr/>
          <p:nvPr/>
        </p:nvGrpSpPr>
        <p:grpSpPr>
          <a:xfrm>
            <a:off x="7616689" y="2367998"/>
            <a:ext cx="2683566" cy="2176671"/>
            <a:chOff x="0" y="0"/>
            <a:chExt cx="2683565" cy="2176670"/>
          </a:xfrm>
        </p:grpSpPr>
        <p:sp>
          <p:nvSpPr>
            <p:cNvPr id="340" name="Rounded Rectangle"/>
            <p:cNvSpPr/>
            <p:nvPr/>
          </p:nvSpPr>
          <p:spPr>
            <a:xfrm>
              <a:off x="0" y="0"/>
              <a:ext cx="2683566" cy="2176671"/>
            </a:xfrm>
            <a:prstGeom prst="roundRect">
              <a:avLst>
                <a:gd name="adj" fmla="val 16667"/>
              </a:avLst>
            </a:pr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a:solidFill>
                    <a:srgbClr val="FFFFFF"/>
                  </a:solidFill>
                </a:defRPr>
              </a:pPr>
            </a:p>
          </p:txBody>
        </p:sp>
        <p:sp>
          <p:nvSpPr>
            <p:cNvPr id="341" name="Roedd 44% o’r 1058 ymatebwyr yn ymwybodol o un disgybl wedi cael ei trin yn gwahaniaethol am un o’r rheswmau yn y siart."/>
            <p:cNvSpPr txBox="1"/>
            <p:nvPr/>
          </p:nvSpPr>
          <p:spPr>
            <a:xfrm>
              <a:off x="158325" y="654434"/>
              <a:ext cx="2366915" cy="86780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solidFill>
                    <a:srgbClr val="FFFFFF"/>
                  </a:solidFill>
                </a:defRPr>
              </a:lvl1pPr>
            </a:lstStyle>
            <a:p>
              <a:pPr/>
              <a:r>
                <a:t>Roedd 44% o’r 1058 ymatebwyr yn ymwybodol o un disgybl wedi cael ei trin yn gwahaniaethol am un o’r rheswmau yn y siart.</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4" name="Picture 3" descr="Picture 3"/>
          <p:cNvPicPr>
            <a:picLocks noChangeAspect="1"/>
          </p:cNvPicPr>
          <p:nvPr/>
        </p:nvPicPr>
        <p:blipFill>
          <a:blip r:embed="rId2">
            <a:extLst/>
          </a:blip>
          <a:stretch>
            <a:fillRect/>
          </a:stretch>
        </p:blipFill>
        <p:spPr>
          <a:xfrm>
            <a:off x="1537056" y="0"/>
            <a:ext cx="9117888" cy="6858000"/>
          </a:xfrm>
          <a:prstGeom prst="rect">
            <a:avLst/>
          </a:prstGeom>
          <a:ln w="12700">
            <a:miter lim="400000"/>
          </a:ln>
        </p:spPr>
      </p:pic>
      <p:graphicFrame>
        <p:nvGraphicFramePr>
          <p:cNvPr id="345" name="Chart 4"/>
          <p:cNvGraphicFramePr/>
          <p:nvPr/>
        </p:nvGraphicFramePr>
        <p:xfrm>
          <a:off x="3724611" y="-521566"/>
          <a:ext cx="6585087" cy="6066944"/>
        </p:xfrm>
        <a:graphic xmlns:a="http://schemas.openxmlformats.org/drawingml/2006/main">
          <a:graphicData uri="http://schemas.openxmlformats.org/drawingml/2006/chart">
            <c:chart xmlns:c="http://schemas.openxmlformats.org/drawingml/2006/chart" r:id="rId3"/>
          </a:graphicData>
        </a:graphic>
      </p:graphicFrame>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7" name="Picture 3" descr="Picture 3"/>
          <p:cNvPicPr>
            <a:picLocks noChangeAspect="1"/>
          </p:cNvPicPr>
          <p:nvPr/>
        </p:nvPicPr>
        <p:blipFill>
          <a:blip r:embed="rId2">
            <a:extLst/>
          </a:blip>
          <a:stretch>
            <a:fillRect/>
          </a:stretch>
        </p:blipFill>
        <p:spPr>
          <a:xfrm>
            <a:off x="1536191" y="0"/>
            <a:ext cx="9119618" cy="6858000"/>
          </a:xfrm>
          <a:prstGeom prst="rect">
            <a:avLst/>
          </a:prstGeom>
          <a:ln w="12700">
            <a:miter lim="400000"/>
          </a:ln>
        </p:spPr>
      </p:pic>
      <p:graphicFrame>
        <p:nvGraphicFramePr>
          <p:cNvPr id="348" name="Chart 1"/>
          <p:cNvGraphicFramePr/>
          <p:nvPr/>
        </p:nvGraphicFramePr>
        <p:xfrm>
          <a:off x="3000567" y="220431"/>
          <a:ext cx="2843002" cy="3540913"/>
        </p:xfrm>
        <a:graphic xmlns:a="http://schemas.openxmlformats.org/drawingml/2006/main">
          <a:graphicData uri="http://schemas.openxmlformats.org/drawingml/2006/chart">
            <c:chart xmlns:c="http://schemas.openxmlformats.org/drawingml/2006/chart" r:id="rId3"/>
          </a:graphicData>
        </a:graphic>
      </p:graphicFrame>
      <p:graphicFrame>
        <p:nvGraphicFramePr>
          <p:cNvPr id="349" name="Chart 2"/>
          <p:cNvGraphicFramePr/>
          <p:nvPr/>
        </p:nvGraphicFramePr>
        <p:xfrm>
          <a:off x="6505863" y="3710152"/>
          <a:ext cx="3315631" cy="2215547"/>
        </p:xfrm>
        <a:graphic xmlns:a="http://schemas.openxmlformats.org/drawingml/2006/main">
          <a:graphicData uri="http://schemas.openxmlformats.org/drawingml/2006/chart">
            <c:chart xmlns:c="http://schemas.openxmlformats.org/drawingml/2006/chart" r:id="rId4"/>
          </a:graphicData>
        </a:graphic>
      </p:graphicFrame>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pic>
        <p:nvPicPr>
          <p:cNvPr id="351" name="Picture 6" descr="Picture 6"/>
          <p:cNvPicPr>
            <a:picLocks noChangeAspect="1"/>
          </p:cNvPicPr>
          <p:nvPr/>
        </p:nvPicPr>
        <p:blipFill>
          <a:blip r:embed="rId2">
            <a:extLst/>
          </a:blip>
          <a:stretch>
            <a:fillRect/>
          </a:stretch>
        </p:blipFill>
        <p:spPr>
          <a:xfrm>
            <a:off x="1537056" y="0"/>
            <a:ext cx="9117888" cy="6858000"/>
          </a:xfrm>
          <a:prstGeom prst="rect">
            <a:avLst/>
          </a:prstGeom>
          <a:ln w="12700">
            <a:miter lim="400000"/>
          </a:ln>
        </p:spPr>
      </p:pic>
      <p:grpSp>
        <p:nvGrpSpPr>
          <p:cNvPr id="354" name="Speech Bubble: Rectangle with Corners Rounded 1"/>
          <p:cNvGrpSpPr/>
          <p:nvPr/>
        </p:nvGrpSpPr>
        <p:grpSpPr>
          <a:xfrm>
            <a:off x="1678059" y="3530875"/>
            <a:ext cx="2176671" cy="1677230"/>
            <a:chOff x="0" y="0"/>
            <a:chExt cx="2176670" cy="1677229"/>
          </a:xfrm>
        </p:grpSpPr>
        <p:sp>
          <p:nvSpPr>
            <p:cNvPr id="352" name="Shape"/>
            <p:cNvSpPr/>
            <p:nvPr/>
          </p:nvSpPr>
          <p:spPr>
            <a:xfrm>
              <a:off x="0" y="0"/>
              <a:ext cx="2176671" cy="167723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3600" y="0"/>
                  </a:ln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53" name="[Roedd] merched (blwyddyn 5/6) yn tynnu hijab plentyn arall i ffwrdd."/>
            <p:cNvSpPr txBox="1"/>
            <p:nvPr/>
          </p:nvSpPr>
          <p:spPr>
            <a:xfrm>
              <a:off x="124848" y="262135"/>
              <a:ext cx="1926975" cy="9666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400">
                  <a:solidFill>
                    <a:srgbClr val="FFFFFF"/>
                  </a:solidFill>
                </a:defRPr>
              </a:lvl1pPr>
            </a:lstStyle>
            <a:p>
              <a:pPr/>
              <a:r>
                <a:t>[Roedd] merched (blwyddyn 5/6) yn tynnu hijab plentyn arall i ffwrdd.</a:t>
              </a:r>
            </a:p>
          </p:txBody>
        </p:sp>
      </p:grpSp>
      <p:grpSp>
        <p:nvGrpSpPr>
          <p:cNvPr id="357" name="Speech Bubble: Rectangle with Corners Rounded 3"/>
          <p:cNvGrpSpPr/>
          <p:nvPr/>
        </p:nvGrpSpPr>
        <p:grpSpPr>
          <a:xfrm>
            <a:off x="7512325" y="3547027"/>
            <a:ext cx="2817746" cy="1850544"/>
            <a:chOff x="0" y="0"/>
            <a:chExt cx="2817745" cy="1850542"/>
          </a:xfrm>
        </p:grpSpPr>
        <p:sp>
          <p:nvSpPr>
            <p:cNvPr id="355" name="Shape"/>
            <p:cNvSpPr/>
            <p:nvPr/>
          </p:nvSpPr>
          <p:spPr>
            <a:xfrm>
              <a:off x="0" y="0"/>
              <a:ext cx="2817746" cy="185054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941" y="0"/>
                    <a:pt x="2102" y="0"/>
                  </a:cubicBezTo>
                  <a:lnTo>
                    <a:pt x="3600" y="0"/>
                  </a:lnTo>
                  <a:lnTo>
                    <a:pt x="19498" y="0"/>
                  </a:lnTo>
                  <a:cubicBezTo>
                    <a:pt x="20659" y="0"/>
                    <a:pt x="21600" y="1433"/>
                    <a:pt x="21600" y="3200"/>
                  </a:cubicBezTo>
                  <a:lnTo>
                    <a:pt x="21600" y="16000"/>
                  </a:lnTo>
                  <a:cubicBezTo>
                    <a:pt x="21600" y="17767"/>
                    <a:pt x="20659" y="19200"/>
                    <a:pt x="19498" y="19200"/>
                  </a:cubicBezTo>
                  <a:lnTo>
                    <a:pt x="9000" y="19200"/>
                  </a:lnTo>
                  <a:lnTo>
                    <a:pt x="6300" y="21600"/>
                  </a:lnTo>
                  <a:lnTo>
                    <a:pt x="3600" y="19200"/>
                  </a:lnTo>
                  <a:lnTo>
                    <a:pt x="2102" y="19200"/>
                  </a:lnTo>
                  <a:cubicBezTo>
                    <a:pt x="941"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56" name="‘Blwyddyn 9 Ferch yn cael yn alw pikey mwy na unwaith - bron pob wers."/>
            <p:cNvSpPr txBox="1"/>
            <p:nvPr/>
          </p:nvSpPr>
          <p:spPr>
            <a:xfrm>
              <a:off x="132368" y="596710"/>
              <a:ext cx="2553009" cy="45150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sz="1300">
                  <a:solidFill>
                    <a:srgbClr val="FFFFFF"/>
                  </a:solidFill>
                </a:defRPr>
              </a:pPr>
              <a:r>
                <a:t>‘</a:t>
              </a:r>
              <a:r>
                <a:rPr sz="1200"/>
                <a:t>Blwyddyn 9 Ferch yn cael yn alw pikey mwy na unwaith - bron pob wers. </a:t>
              </a:r>
            </a:p>
          </p:txBody>
        </p:sp>
      </p:grpSp>
      <p:grpSp>
        <p:nvGrpSpPr>
          <p:cNvPr id="360" name="Speech Bubble: Rectangle with Corners Rounded 4"/>
          <p:cNvGrpSpPr/>
          <p:nvPr/>
        </p:nvGrpSpPr>
        <p:grpSpPr>
          <a:xfrm>
            <a:off x="4869443" y="4697645"/>
            <a:ext cx="2385393" cy="1868714"/>
            <a:chOff x="0" y="0"/>
            <a:chExt cx="2385391" cy="1868712"/>
          </a:xfrm>
        </p:grpSpPr>
        <p:sp>
          <p:nvSpPr>
            <p:cNvPr id="358" name="Shape"/>
            <p:cNvSpPr/>
            <p:nvPr/>
          </p:nvSpPr>
          <p:spPr>
            <a:xfrm>
              <a:off x="0" y="0"/>
              <a:ext cx="2385393" cy="18687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22" y="0"/>
                    <a:pt x="2507" y="0"/>
                  </a:cubicBezTo>
                  <a:lnTo>
                    <a:pt x="3600" y="0"/>
                  </a:lnTo>
                  <a:lnTo>
                    <a:pt x="19093" y="0"/>
                  </a:lnTo>
                  <a:cubicBezTo>
                    <a:pt x="20478" y="0"/>
                    <a:pt x="21600" y="1433"/>
                    <a:pt x="21600" y="3200"/>
                  </a:cubicBezTo>
                  <a:lnTo>
                    <a:pt x="21600" y="16000"/>
                  </a:lnTo>
                  <a:cubicBezTo>
                    <a:pt x="21600" y="17767"/>
                    <a:pt x="20478" y="19200"/>
                    <a:pt x="19093" y="19200"/>
                  </a:cubicBezTo>
                  <a:lnTo>
                    <a:pt x="9000" y="19200"/>
                  </a:lnTo>
                  <a:lnTo>
                    <a:pt x="6300" y="21600"/>
                  </a:lnTo>
                  <a:lnTo>
                    <a:pt x="3600" y="19200"/>
                  </a:lnTo>
                  <a:lnTo>
                    <a:pt x="2507" y="19200"/>
                  </a:lnTo>
                  <a:cubicBezTo>
                    <a:pt x="1122"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59" name="‘Haciodd rhywun i mewn I’r cofrestr a newydodd yr enwau o disgyblion I geiriau hiliol, gan cynnwys y ‘N word’"/>
            <p:cNvSpPr txBox="1"/>
            <p:nvPr/>
          </p:nvSpPr>
          <p:spPr>
            <a:xfrm>
              <a:off x="133157" y="396637"/>
              <a:ext cx="2119078" cy="86780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solidFill>
                    <a:srgbClr val="FFFFFF"/>
                  </a:solidFill>
                </a:defRPr>
              </a:lvl1pPr>
            </a:lstStyle>
            <a:p>
              <a:pPr/>
              <a:r>
                <a:t>‘Haciodd rhywun i mewn I’r cofrestr a newydodd yr enwau o disgyblion I geiriau hiliol, gan cynnwys y ‘N word’</a:t>
              </a:r>
            </a:p>
          </p:txBody>
        </p:sp>
      </p:grpSp>
      <p:grpSp>
        <p:nvGrpSpPr>
          <p:cNvPr id="363" name="Speech Bubble: Rectangle with Corners Rounded 5"/>
          <p:cNvGrpSpPr/>
          <p:nvPr/>
        </p:nvGrpSpPr>
        <p:grpSpPr>
          <a:xfrm>
            <a:off x="6585198" y="1234937"/>
            <a:ext cx="3429001" cy="1844953"/>
            <a:chOff x="0" y="0"/>
            <a:chExt cx="3429000" cy="1844951"/>
          </a:xfrm>
        </p:grpSpPr>
        <p:sp>
          <p:nvSpPr>
            <p:cNvPr id="361" name="Shape"/>
            <p:cNvSpPr/>
            <p:nvPr/>
          </p:nvSpPr>
          <p:spPr>
            <a:xfrm>
              <a:off x="0" y="0"/>
              <a:ext cx="3429001" cy="18449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771" y="0"/>
                    <a:pt x="1722" y="0"/>
                  </a:cubicBezTo>
                  <a:lnTo>
                    <a:pt x="3600" y="0"/>
                  </a:lnTo>
                  <a:lnTo>
                    <a:pt x="19878" y="0"/>
                  </a:lnTo>
                  <a:cubicBezTo>
                    <a:pt x="20829" y="0"/>
                    <a:pt x="21600" y="1433"/>
                    <a:pt x="21600" y="3200"/>
                  </a:cubicBezTo>
                  <a:lnTo>
                    <a:pt x="21600" y="16000"/>
                  </a:lnTo>
                  <a:cubicBezTo>
                    <a:pt x="21600" y="17767"/>
                    <a:pt x="20829" y="19200"/>
                    <a:pt x="19878" y="19200"/>
                  </a:cubicBezTo>
                  <a:lnTo>
                    <a:pt x="9000" y="19200"/>
                  </a:lnTo>
                  <a:lnTo>
                    <a:pt x="6300" y="21600"/>
                  </a:lnTo>
                  <a:lnTo>
                    <a:pt x="3600" y="19200"/>
                  </a:lnTo>
                  <a:lnTo>
                    <a:pt x="1722" y="19200"/>
                  </a:lnTo>
                  <a:cubicBezTo>
                    <a:pt x="771"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62" name="‘Sylwadau a wneir am blant Mwslimaidd gan staff! Sylwadau am fwydydd halal a'r berthynas rhwng rhieni Mwslimaidd."/>
            <p:cNvSpPr txBox="1"/>
            <p:nvPr/>
          </p:nvSpPr>
          <p:spPr>
            <a:xfrm>
              <a:off x="132125" y="450978"/>
              <a:ext cx="3164750" cy="7380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sz="1300">
                  <a:solidFill>
                    <a:srgbClr val="FFFFFF"/>
                  </a:solidFill>
                </a:defRPr>
              </a:pPr>
              <a:r>
                <a:t>‘</a:t>
              </a:r>
              <a:r>
                <a:rPr sz="1400"/>
                <a:t>Sylwadau a wneir am blant Mwslimaidd gan staff! Sylwadau am fwydydd halal a'r berthynas rhwng rhieni Mwslimaidd.</a:t>
              </a:r>
            </a:p>
          </p:txBody>
        </p:sp>
      </p:grpSp>
      <p:grpSp>
        <p:nvGrpSpPr>
          <p:cNvPr id="366" name="Speech Bubble: Rectangle with Corners Rounded 7"/>
          <p:cNvGrpSpPr/>
          <p:nvPr/>
        </p:nvGrpSpPr>
        <p:grpSpPr>
          <a:xfrm>
            <a:off x="2177801" y="343836"/>
            <a:ext cx="3429001" cy="1916075"/>
            <a:chOff x="0" y="0"/>
            <a:chExt cx="3429000" cy="1916074"/>
          </a:xfrm>
        </p:grpSpPr>
        <p:sp>
          <p:nvSpPr>
            <p:cNvPr id="364" name="Shape"/>
            <p:cNvSpPr/>
            <p:nvPr/>
          </p:nvSpPr>
          <p:spPr>
            <a:xfrm>
              <a:off x="0" y="71122"/>
              <a:ext cx="3429001" cy="18449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771" y="0"/>
                    <a:pt x="1722" y="0"/>
                  </a:cubicBezTo>
                  <a:lnTo>
                    <a:pt x="3600" y="0"/>
                  </a:lnTo>
                  <a:lnTo>
                    <a:pt x="19878" y="0"/>
                  </a:lnTo>
                  <a:cubicBezTo>
                    <a:pt x="20829" y="0"/>
                    <a:pt x="21600" y="1433"/>
                    <a:pt x="21600" y="3200"/>
                  </a:cubicBezTo>
                  <a:lnTo>
                    <a:pt x="21600" y="16000"/>
                  </a:lnTo>
                  <a:cubicBezTo>
                    <a:pt x="21600" y="17767"/>
                    <a:pt x="20829" y="19200"/>
                    <a:pt x="19878" y="19200"/>
                  </a:cubicBezTo>
                  <a:lnTo>
                    <a:pt x="9000" y="19200"/>
                  </a:lnTo>
                  <a:lnTo>
                    <a:pt x="6300" y="21600"/>
                  </a:lnTo>
                  <a:lnTo>
                    <a:pt x="3600" y="19200"/>
                  </a:lnTo>
                  <a:lnTo>
                    <a:pt x="1722" y="19200"/>
                  </a:lnTo>
                  <a:cubicBezTo>
                    <a:pt x="771"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65" name="‘Bachgen blwyddyn 11 yn gofyn i fachgen arall a oedd yn gaethwas. Bachgen blwyddyn 10 yn dweud wrth ferch bod ei thad yn derfysgwr gan mai Mwslim ydyw. Gofynodd un disgybl ‘Beth yw’r wahaniaeth rhwng Indian a Paki?’ Jocs hiliol, sylwadau anwybodus am mew"/>
            <p:cNvSpPr txBox="1"/>
            <p:nvPr/>
          </p:nvSpPr>
          <p:spPr>
            <a:xfrm>
              <a:off x="132125" y="0"/>
              <a:ext cx="3164750" cy="178220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sz="1300">
                  <a:solidFill>
                    <a:srgbClr val="FFFFFF"/>
                  </a:solidFill>
                </a:defRPr>
              </a:pPr>
              <a:r>
                <a:t>‘</a:t>
              </a:r>
              <a:r>
                <a:rPr sz="1400"/>
                <a:t>Bachgen blwyddyn 11 yn gofyn i fachgen arall a oedd yn gaethwas. Bachgen blwyddyn 10 yn dweud wrth ferch bod ei thad yn derfysgwr gan mai Mwslim ydyw</a:t>
              </a:r>
              <a:r>
                <a:t>. Gofynodd un disgybl ‘Beth yw’r wahaniaeth rhwng Indian a Paki?’ Jocs hiliol, sylwadau anwybodus am mewnfudwyr, sylwadau am lliw croen disgyblion a cenedligrwydd </a:t>
              </a:r>
            </a:p>
          </p:txBody>
        </p:sp>
      </p:grpSp>
      <p:grpSp>
        <p:nvGrpSpPr>
          <p:cNvPr id="369" name="Speech Bubble: Rectangle with Corners Rounded 8"/>
          <p:cNvGrpSpPr/>
          <p:nvPr/>
        </p:nvGrpSpPr>
        <p:grpSpPr>
          <a:xfrm>
            <a:off x="4118576" y="2389110"/>
            <a:ext cx="2176671" cy="1757995"/>
            <a:chOff x="0" y="0"/>
            <a:chExt cx="2176670" cy="1757993"/>
          </a:xfrm>
        </p:grpSpPr>
        <p:sp>
          <p:nvSpPr>
            <p:cNvPr id="367" name="Shape"/>
            <p:cNvSpPr/>
            <p:nvPr/>
          </p:nvSpPr>
          <p:spPr>
            <a:xfrm>
              <a:off x="0" y="80764"/>
              <a:ext cx="2176671" cy="167723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4" y="0"/>
                    <a:pt x="2466" y="0"/>
                  </a:cubicBezTo>
                  <a:lnTo>
                    <a:pt x="3600" y="0"/>
                  </a:lnTo>
                  <a:lnTo>
                    <a:pt x="19134" y="0"/>
                  </a:lnTo>
                  <a:cubicBezTo>
                    <a:pt x="20496" y="0"/>
                    <a:pt x="21600" y="1433"/>
                    <a:pt x="21600" y="3200"/>
                  </a:cubicBezTo>
                  <a:lnTo>
                    <a:pt x="21600" y="16000"/>
                  </a:lnTo>
                  <a:cubicBezTo>
                    <a:pt x="21600" y="17767"/>
                    <a:pt x="20496" y="19200"/>
                    <a:pt x="19134" y="19200"/>
                  </a:cubicBezTo>
                  <a:lnTo>
                    <a:pt x="9000" y="19200"/>
                  </a:lnTo>
                  <a:lnTo>
                    <a:pt x="6300" y="21600"/>
                  </a:lnTo>
                  <a:lnTo>
                    <a:pt x="3600" y="19200"/>
                  </a:lnTo>
                  <a:lnTo>
                    <a:pt x="2466" y="19200"/>
                  </a:lnTo>
                  <a:cubicBezTo>
                    <a:pt x="1104"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68" name="2 ddisgybl o fl.3 yn cyfeirio at liw croen disgybl ym ml.5 1 disgybl o'r derbyn yn galw plentyn arall yn y dosbarth yn 'monkey face'."/>
            <p:cNvSpPr txBox="1"/>
            <p:nvPr/>
          </p:nvSpPr>
          <p:spPr>
            <a:xfrm>
              <a:off x="124848" y="0"/>
              <a:ext cx="1926975" cy="165239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sz="1400">
                  <a:solidFill>
                    <a:srgbClr val="FFFFFF"/>
                  </a:solidFill>
                </a:defRPr>
              </a:pPr>
              <a:r>
                <a:t>2 ddisgybl o fl.3 yn cyfeirio at liw croen disgybl ym ml.5 1 disgybl o'r derbyn yn galw plentyn arall yn y dosbarth yn 'monkey face'</a:t>
              </a:r>
              <a:r>
                <a:rPr sz="1300"/>
                <a:t>. </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0" showMasterSp="1" showMasterPhAnim="1">
  <p:cSld>
    <p:spTree>
      <p:nvGrpSpPr>
        <p:cNvPr id="1" name=""/>
        <p:cNvGrpSpPr/>
        <p:nvPr/>
      </p:nvGrpSpPr>
      <p:grpSpPr>
        <a:xfrm>
          <a:off x="0" y="0"/>
          <a:ext cx="0" cy="0"/>
          <a:chOff x="0" y="0"/>
          <a:chExt cx="0" cy="0"/>
        </a:xfrm>
      </p:grpSpPr>
      <p:pic>
        <p:nvPicPr>
          <p:cNvPr id="371" name="Picture 5" descr="Picture 5"/>
          <p:cNvPicPr>
            <a:picLocks noChangeAspect="1"/>
          </p:cNvPicPr>
          <p:nvPr/>
        </p:nvPicPr>
        <p:blipFill>
          <a:blip r:embed="rId2">
            <a:extLst/>
          </a:blip>
          <a:stretch>
            <a:fillRect/>
          </a:stretch>
        </p:blipFill>
        <p:spPr>
          <a:xfrm>
            <a:off x="1537056" y="0"/>
            <a:ext cx="9117888" cy="6858000"/>
          </a:xfrm>
          <a:prstGeom prst="rect">
            <a:avLst/>
          </a:prstGeom>
          <a:ln w="12700">
            <a:miter lim="400000"/>
          </a:ln>
        </p:spPr>
      </p:pic>
      <p:grpSp>
        <p:nvGrpSpPr>
          <p:cNvPr id="374" name="Speech Bubble: Rectangle with Corners Rounded 1"/>
          <p:cNvGrpSpPr/>
          <p:nvPr/>
        </p:nvGrpSpPr>
        <p:grpSpPr>
          <a:xfrm>
            <a:off x="4857460" y="332961"/>
            <a:ext cx="2197876" cy="2295009"/>
            <a:chOff x="0" y="0"/>
            <a:chExt cx="2197874" cy="2295007"/>
          </a:xfrm>
        </p:grpSpPr>
        <p:sp>
          <p:nvSpPr>
            <p:cNvPr id="372" name="Shape"/>
            <p:cNvSpPr/>
            <p:nvPr/>
          </p:nvSpPr>
          <p:spPr>
            <a:xfrm>
              <a:off x="0" y="0"/>
              <a:ext cx="2197876" cy="229500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496" y="0"/>
                    <a:pt x="3341" y="0"/>
                  </a:cubicBezTo>
                  <a:lnTo>
                    <a:pt x="3600" y="0"/>
                  </a:lnTo>
                  <a:lnTo>
                    <a:pt x="18259" y="0"/>
                  </a:lnTo>
                  <a:cubicBezTo>
                    <a:pt x="20104" y="0"/>
                    <a:pt x="21600" y="1433"/>
                    <a:pt x="21600" y="3200"/>
                  </a:cubicBezTo>
                  <a:lnTo>
                    <a:pt x="21600" y="16000"/>
                  </a:lnTo>
                  <a:cubicBezTo>
                    <a:pt x="21600" y="17767"/>
                    <a:pt x="20104" y="19200"/>
                    <a:pt x="18259" y="19200"/>
                  </a:cubicBezTo>
                  <a:lnTo>
                    <a:pt x="9000" y="19200"/>
                  </a:lnTo>
                  <a:lnTo>
                    <a:pt x="6300" y="21600"/>
                  </a:lnTo>
                  <a:lnTo>
                    <a:pt x="3600" y="19200"/>
                  </a:lnTo>
                  <a:lnTo>
                    <a:pt x="3341" y="19200"/>
                  </a:lnTo>
                  <a:cubicBezTo>
                    <a:pt x="1496"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a:solidFill>
                    <a:srgbClr val="FFFFFF"/>
                  </a:solidFill>
                </a:defRPr>
              </a:pPr>
            </a:p>
          </p:txBody>
        </p:sp>
        <p:sp>
          <p:nvSpPr>
            <p:cNvPr id="373" name="‘Bu disgybl greu holiadur ar gyfer Bagloriaeth Cymru am y dulliau gorau i 'Ddelio gyda niggers’"/>
            <p:cNvSpPr txBox="1"/>
            <p:nvPr/>
          </p:nvSpPr>
          <p:spPr>
            <a:xfrm>
              <a:off x="151655" y="422403"/>
              <a:ext cx="1894565" cy="11952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sz="1300">
                  <a:solidFill>
                    <a:srgbClr val="FFFFFF"/>
                  </a:solidFill>
                </a:defRPr>
              </a:pPr>
              <a:r>
                <a:t>‘</a:t>
              </a:r>
              <a:r>
                <a:rPr sz="1400"/>
                <a:t>Bu disgybl greu holiadur ar gyfer Bagloriaeth Cymru am y dulliau gorau i 'Ddelio gyda niggers</a:t>
              </a:r>
              <a:r>
                <a:t>’</a:t>
              </a:r>
            </a:p>
          </p:txBody>
        </p:sp>
      </p:grpSp>
      <p:grpSp>
        <p:nvGrpSpPr>
          <p:cNvPr id="377" name="Speech Bubble: Rectangle with Corners Rounded 2"/>
          <p:cNvGrpSpPr/>
          <p:nvPr/>
        </p:nvGrpSpPr>
        <p:grpSpPr>
          <a:xfrm>
            <a:off x="8004313" y="920611"/>
            <a:ext cx="2454966" cy="1593370"/>
            <a:chOff x="0" y="0"/>
            <a:chExt cx="2454965" cy="1593368"/>
          </a:xfrm>
        </p:grpSpPr>
        <p:sp>
          <p:nvSpPr>
            <p:cNvPr id="375" name="Shape"/>
            <p:cNvSpPr/>
            <p:nvPr/>
          </p:nvSpPr>
          <p:spPr>
            <a:xfrm>
              <a:off x="0" y="0"/>
              <a:ext cx="2454966" cy="15933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930" y="0"/>
                    <a:pt x="2077" y="0"/>
                  </a:cubicBezTo>
                  <a:lnTo>
                    <a:pt x="3600" y="0"/>
                  </a:lnTo>
                  <a:lnTo>
                    <a:pt x="19523" y="0"/>
                  </a:lnTo>
                  <a:cubicBezTo>
                    <a:pt x="20670" y="0"/>
                    <a:pt x="21600" y="1433"/>
                    <a:pt x="21600" y="3200"/>
                  </a:cubicBezTo>
                  <a:lnTo>
                    <a:pt x="21600" y="16000"/>
                  </a:lnTo>
                  <a:cubicBezTo>
                    <a:pt x="21600" y="17767"/>
                    <a:pt x="20670" y="19200"/>
                    <a:pt x="19523" y="19200"/>
                  </a:cubicBezTo>
                  <a:lnTo>
                    <a:pt x="9000" y="19200"/>
                  </a:lnTo>
                  <a:lnTo>
                    <a:pt x="6300" y="21600"/>
                  </a:lnTo>
                  <a:lnTo>
                    <a:pt x="3600" y="19200"/>
                  </a:lnTo>
                  <a:lnTo>
                    <a:pt x="2077" y="19200"/>
                  </a:lnTo>
                  <a:cubicBezTo>
                    <a:pt x="930"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76" name="Mae disgyblion o bob blwyddyn yn dilorni’r iaith a diwylliant Cymraeg llawer o weithiau bob wythnos"/>
            <p:cNvSpPr txBox="1"/>
            <p:nvPr/>
          </p:nvSpPr>
          <p:spPr>
            <a:xfrm>
              <a:off x="121208" y="274262"/>
              <a:ext cx="2212549" cy="86780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solidFill>
                    <a:srgbClr val="FFFFFF"/>
                  </a:solidFill>
                </a:defRPr>
              </a:lvl1pPr>
            </a:lstStyle>
            <a:p>
              <a:pPr/>
              <a:r>
                <a:t>Mae disgyblion o bob blwyddyn yn dilorni’r iaith a diwylliant Cymraeg llawer o weithiau bob wythnos</a:t>
              </a:r>
            </a:p>
          </p:txBody>
        </p:sp>
      </p:grpSp>
      <p:grpSp>
        <p:nvGrpSpPr>
          <p:cNvPr id="380" name="Speech Bubble: Rectangle with Corners Rounded 3"/>
          <p:cNvGrpSpPr/>
          <p:nvPr/>
        </p:nvGrpSpPr>
        <p:grpSpPr>
          <a:xfrm>
            <a:off x="2925418" y="3897381"/>
            <a:ext cx="2653748" cy="2074174"/>
            <a:chOff x="0" y="0"/>
            <a:chExt cx="2653747" cy="2074173"/>
          </a:xfrm>
        </p:grpSpPr>
        <p:sp>
          <p:nvSpPr>
            <p:cNvPr id="378" name="Shape"/>
            <p:cNvSpPr/>
            <p:nvPr/>
          </p:nvSpPr>
          <p:spPr>
            <a:xfrm>
              <a:off x="0" y="0"/>
              <a:ext cx="2653748" cy="20741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20" y="0"/>
                    <a:pt x="2501" y="0"/>
                  </a:cubicBezTo>
                  <a:lnTo>
                    <a:pt x="3600" y="0"/>
                  </a:lnTo>
                  <a:lnTo>
                    <a:pt x="19099" y="0"/>
                  </a:lnTo>
                  <a:cubicBezTo>
                    <a:pt x="20480" y="0"/>
                    <a:pt x="21600" y="1433"/>
                    <a:pt x="21600" y="3200"/>
                  </a:cubicBezTo>
                  <a:lnTo>
                    <a:pt x="21600" y="16000"/>
                  </a:lnTo>
                  <a:cubicBezTo>
                    <a:pt x="21600" y="17767"/>
                    <a:pt x="20480" y="19200"/>
                    <a:pt x="19099" y="19200"/>
                  </a:cubicBezTo>
                  <a:lnTo>
                    <a:pt x="9000" y="19200"/>
                  </a:lnTo>
                  <a:lnTo>
                    <a:pt x="6300" y="21600"/>
                  </a:lnTo>
                  <a:lnTo>
                    <a:pt x="3600" y="19200"/>
                  </a:lnTo>
                  <a:lnTo>
                    <a:pt x="2501" y="19200"/>
                  </a:lnTo>
                  <a:cubicBezTo>
                    <a:pt x="1120"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79" name="‘Graffiti gwrth-Semitaidd wedi cael ei hysgrifennu mewn dosbarth gan disgyblion blwyddyn 10/11"/>
            <p:cNvSpPr txBox="1"/>
            <p:nvPr/>
          </p:nvSpPr>
          <p:spPr>
            <a:xfrm>
              <a:off x="142072" y="487953"/>
              <a:ext cx="2369604" cy="86780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solidFill>
                    <a:srgbClr val="FFFFFF"/>
                  </a:solidFill>
                </a:defRPr>
              </a:lvl1pPr>
            </a:lstStyle>
            <a:p>
              <a:pPr/>
              <a:r>
                <a:t>‘Graffiti gwrth-Semitaidd wedi cael ei hysgrifennu mewn dosbarth gan disgyblion blwyddyn 10/11</a:t>
              </a:r>
            </a:p>
          </p:txBody>
        </p:sp>
      </p:grpSp>
      <p:grpSp>
        <p:nvGrpSpPr>
          <p:cNvPr id="383" name="Speech Bubble: Rectangle with Corners Rounded 4"/>
          <p:cNvGrpSpPr/>
          <p:nvPr/>
        </p:nvGrpSpPr>
        <p:grpSpPr>
          <a:xfrm>
            <a:off x="5927035" y="2705927"/>
            <a:ext cx="4462670" cy="3443911"/>
            <a:chOff x="0" y="0"/>
            <a:chExt cx="4462669" cy="3443909"/>
          </a:xfrm>
        </p:grpSpPr>
        <p:sp>
          <p:nvSpPr>
            <p:cNvPr id="381" name="Shape"/>
            <p:cNvSpPr/>
            <p:nvPr/>
          </p:nvSpPr>
          <p:spPr>
            <a:xfrm>
              <a:off x="0" y="0"/>
              <a:ext cx="4462670" cy="34439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106" y="0"/>
                    <a:pt x="2470" y="0"/>
                  </a:cubicBezTo>
                  <a:lnTo>
                    <a:pt x="3600" y="0"/>
                  </a:lnTo>
                  <a:lnTo>
                    <a:pt x="19130" y="0"/>
                  </a:lnTo>
                  <a:cubicBezTo>
                    <a:pt x="20494" y="0"/>
                    <a:pt x="21600" y="1433"/>
                    <a:pt x="21600" y="3200"/>
                  </a:cubicBezTo>
                  <a:lnTo>
                    <a:pt x="21600" y="16000"/>
                  </a:lnTo>
                  <a:cubicBezTo>
                    <a:pt x="21600" y="17767"/>
                    <a:pt x="20494" y="19200"/>
                    <a:pt x="19130" y="19200"/>
                  </a:cubicBezTo>
                  <a:lnTo>
                    <a:pt x="9000" y="19200"/>
                  </a:lnTo>
                  <a:lnTo>
                    <a:pt x="6300" y="21600"/>
                  </a:lnTo>
                  <a:lnTo>
                    <a:pt x="3600" y="19200"/>
                  </a:lnTo>
                  <a:lnTo>
                    <a:pt x="2470" y="19200"/>
                  </a:lnTo>
                  <a:cubicBezTo>
                    <a:pt x="1106"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82" name="Bu disgybl blwyddyn 9 fwrw plentyn arall oherwydd doedd e ddim yn hoffi ei acen. Dywedodd disgybl blwyddyn 8 wrth ei ffrind y byddai'n rhwbio bacwn ar wyneb disgybl (Mwslimaidd) arall"/>
            <p:cNvSpPr txBox="1"/>
            <p:nvPr/>
          </p:nvSpPr>
          <p:spPr>
            <a:xfrm>
              <a:off x="201507" y="933026"/>
              <a:ext cx="4059655" cy="119520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ctr">
                <a:defRPr sz="1400">
                  <a:solidFill>
                    <a:srgbClr val="FFFFFF"/>
                  </a:solidFill>
                </a:defRPr>
              </a:pPr>
              <a:r>
                <a:t>Bu disgybl blwyddyn 9 fwrw plentyn arall oherwydd doedd e ddim yn hoffi ei acen. Dywedodd disgybl blwyddyn 8 wrth ei ffrind y byddai'n rhwbio bacwn ar wyneb disgybl (Mwslimaidd) arall</a:t>
              </a:r>
              <a:br/>
            </a:p>
          </p:txBody>
        </p:sp>
      </p:grpSp>
      <p:grpSp>
        <p:nvGrpSpPr>
          <p:cNvPr id="386" name="Speech Bubble: Rectangle with Corners Rounded 6"/>
          <p:cNvGrpSpPr/>
          <p:nvPr/>
        </p:nvGrpSpPr>
        <p:grpSpPr>
          <a:xfrm>
            <a:off x="2015131" y="1316935"/>
            <a:ext cx="2364257" cy="2295009"/>
            <a:chOff x="0" y="0"/>
            <a:chExt cx="2364256" cy="2295007"/>
          </a:xfrm>
        </p:grpSpPr>
        <p:sp>
          <p:nvSpPr>
            <p:cNvPr id="384" name="Shape"/>
            <p:cNvSpPr/>
            <p:nvPr/>
          </p:nvSpPr>
          <p:spPr>
            <a:xfrm>
              <a:off x="0" y="0"/>
              <a:ext cx="2364257" cy="229500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00"/>
                  </a:moveTo>
                  <a:cubicBezTo>
                    <a:pt x="0" y="1433"/>
                    <a:pt x="1391" y="0"/>
                    <a:pt x="3106" y="0"/>
                  </a:cubicBezTo>
                  <a:lnTo>
                    <a:pt x="3600" y="0"/>
                  </a:lnTo>
                  <a:lnTo>
                    <a:pt x="18494" y="0"/>
                  </a:lnTo>
                  <a:cubicBezTo>
                    <a:pt x="20209" y="0"/>
                    <a:pt x="21600" y="1433"/>
                    <a:pt x="21600" y="3200"/>
                  </a:cubicBezTo>
                  <a:lnTo>
                    <a:pt x="21600" y="16000"/>
                  </a:lnTo>
                  <a:cubicBezTo>
                    <a:pt x="21600" y="17767"/>
                    <a:pt x="20209" y="19200"/>
                    <a:pt x="18494" y="19200"/>
                  </a:cubicBezTo>
                  <a:lnTo>
                    <a:pt x="9000" y="19200"/>
                  </a:lnTo>
                  <a:lnTo>
                    <a:pt x="6300" y="21600"/>
                  </a:lnTo>
                  <a:lnTo>
                    <a:pt x="3600" y="19200"/>
                  </a:lnTo>
                  <a:lnTo>
                    <a:pt x="3106" y="19200"/>
                  </a:lnTo>
                  <a:cubicBezTo>
                    <a:pt x="1391" y="19200"/>
                    <a:pt x="0" y="17767"/>
                    <a:pt x="0" y="16000"/>
                  </a:cubicBezTo>
                  <a:lnTo>
                    <a:pt x="0" y="16000"/>
                  </a:lnTo>
                  <a:lnTo>
                    <a:pt x="0" y="11200"/>
                  </a:lnTo>
                  <a:close/>
                </a:path>
              </a:pathLst>
            </a:custGeom>
            <a:solidFill>
              <a:schemeClr val="accent1"/>
            </a:solidFill>
            <a:ln w="12700" cap="flat">
              <a:solidFill>
                <a:srgbClr val="32538F"/>
              </a:solidFill>
              <a:prstDash val="solid"/>
              <a:miter lim="800000"/>
            </a:ln>
            <a:effectLst/>
          </p:spPr>
          <p:txBody>
            <a:bodyPr wrap="square" lIns="45719" tIns="45719" rIns="45719" bIns="45719" numCol="1" anchor="ctr">
              <a:noAutofit/>
            </a:bodyPr>
            <a:lstStyle/>
            <a:p>
              <a:pPr algn="ctr">
                <a:defRPr sz="1300">
                  <a:solidFill>
                    <a:srgbClr val="FFFFFF"/>
                  </a:solidFill>
                </a:defRPr>
              </a:pPr>
            </a:p>
          </p:txBody>
        </p:sp>
        <p:sp>
          <p:nvSpPr>
            <p:cNvPr id="385" name="Dysgyblion lluosog wedi cael ei gwahanoleithu oherwydd dydy nhw ddim yn siarad Cymraeg, ac yn cael ei gawl yn aml enwau fel ‘Saes tard’"/>
            <p:cNvSpPr txBox="1"/>
            <p:nvPr/>
          </p:nvSpPr>
          <p:spPr>
            <a:xfrm>
              <a:off x="151655" y="484502"/>
              <a:ext cx="2060947" cy="107100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lvl1pPr algn="ctr">
                <a:defRPr sz="1300">
                  <a:solidFill>
                    <a:srgbClr val="FFFFFF"/>
                  </a:solidFill>
                </a:defRPr>
              </a:lvl1pPr>
            </a:lstStyle>
            <a:p>
              <a:pPr/>
              <a:r>
                <a:t>Dysgyblion lluosog wedi cael ei gwahanoleithu oherwydd dydy nhw ddim yn siarad Cymraeg, ac yn cael ei gawl yn aml enwau fel ‘Saes tard’ </a:t>
              </a:r>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8" name="Picture 1" descr="Picture 1"/>
          <p:cNvPicPr>
            <a:picLocks noChangeAspect="1"/>
          </p:cNvPicPr>
          <p:nvPr/>
        </p:nvPicPr>
        <p:blipFill>
          <a:blip r:embed="rId2">
            <a:extLst/>
          </a:blip>
          <a:stretch>
            <a:fillRect/>
          </a:stretch>
        </p:blipFill>
        <p:spPr>
          <a:xfrm>
            <a:off x="121920" y="0"/>
            <a:ext cx="11887201" cy="6858000"/>
          </a:xfrm>
          <a:prstGeom prst="rect">
            <a:avLst/>
          </a:prstGeom>
          <a:ln w="12700">
            <a:miter lim="400000"/>
          </a:ln>
        </p:spPr>
      </p:pic>
      <p:sp>
        <p:nvSpPr>
          <p:cNvPr id="389" name="Title 7"/>
          <p:cNvSpPr txBox="1"/>
          <p:nvPr>
            <p:ph type="title"/>
          </p:nvPr>
        </p:nvSpPr>
        <p:spPr>
          <a:xfrm>
            <a:off x="839787" y="457200"/>
            <a:ext cx="3932239" cy="1600200"/>
          </a:xfrm>
          <a:prstGeom prst="rect">
            <a:avLst/>
          </a:prstGeom>
        </p:spPr>
        <p:txBody>
          <a:bodyPr/>
          <a:lstStyle>
            <a:lvl1pPr>
              <a:defRPr sz="3000" u="sng">
                <a:solidFill>
                  <a:srgbClr val="FFFFFF"/>
                </a:solidFill>
              </a:defRPr>
            </a:lvl1pPr>
          </a:lstStyle>
          <a:p>
            <a:pPr/>
            <a:r>
              <a:t>Heriau</a:t>
            </a:r>
          </a:p>
        </p:txBody>
      </p:sp>
      <p:sp>
        <p:nvSpPr>
          <p:cNvPr id="390" name="Text Placeholder 9"/>
          <p:cNvSpPr txBox="1"/>
          <p:nvPr>
            <p:ph type="body" sz="quarter" idx="1"/>
          </p:nvPr>
        </p:nvSpPr>
        <p:spPr>
          <a:xfrm>
            <a:off x="839787" y="2057400"/>
            <a:ext cx="3932239" cy="3811588"/>
          </a:xfrm>
          <a:prstGeom prst="rect">
            <a:avLst/>
          </a:prstGeom>
        </p:spPr>
        <p:txBody>
          <a:bodyPr/>
          <a:lstStyle/>
          <a:p>
            <a:pPr marL="0" indent="0">
              <a:buSzTx/>
              <a:buNone/>
              <a:defRPr sz="1800">
                <a:solidFill>
                  <a:srgbClr val="FFFFFF"/>
                </a:solidFill>
              </a:defRPr>
            </a:pPr>
            <a:r>
              <a:t>Ymatebwyr nododd:</a:t>
            </a:r>
            <a:endParaRPr sz="1600"/>
          </a:p>
          <a:p>
            <a:pPr marL="214313" indent="-214313">
              <a:defRPr sz="1800">
                <a:solidFill>
                  <a:srgbClr val="FFFFFF"/>
                </a:solidFill>
              </a:defRPr>
            </a:pPr>
            <a:r>
              <a:t>Agweddau rhagfarnol/ diffyg o cefnogaeth o adref</a:t>
            </a:r>
          </a:p>
          <a:p>
            <a:pPr marL="214313" indent="-214313">
              <a:defRPr sz="1800">
                <a:solidFill>
                  <a:srgbClr val="FFFFFF"/>
                </a:solidFill>
              </a:defRPr>
            </a:pPr>
            <a:r>
              <a:t>Teacher’s own lack of knowledge</a:t>
            </a:r>
            <a:endParaRPr sz="1600"/>
          </a:p>
          <a:p>
            <a:pPr marL="214313" indent="-214313">
              <a:defRPr sz="1800">
                <a:solidFill>
                  <a:srgbClr val="FFFFFF"/>
                </a:solidFill>
              </a:defRPr>
            </a:pPr>
            <a:r>
              <a:t>Unconscious bias (or racist attitudes) held by school staff</a:t>
            </a:r>
            <a:endParaRPr sz="1600"/>
          </a:p>
          <a:p>
            <a:pPr marL="214313" indent="-214313">
              <a:defRPr sz="1800">
                <a:solidFill>
                  <a:srgbClr val="FFFFFF"/>
                </a:solidFill>
              </a:defRPr>
            </a:pPr>
            <a:r>
              <a:t>Extremist attitudes in wider society</a:t>
            </a:r>
            <a:endParaRPr sz="1600"/>
          </a:p>
          <a:p>
            <a:pPr marL="214313" indent="-214313">
              <a:defRPr sz="1800">
                <a:solidFill>
                  <a:srgbClr val="FFFFFF"/>
                </a:solidFill>
              </a:defRPr>
            </a:pPr>
            <a:r>
              <a:t>Brexit and acceptability of racism in wider society</a:t>
            </a:r>
          </a:p>
        </p:txBody>
      </p:sp>
      <p:pic>
        <p:nvPicPr>
          <p:cNvPr id="391" name="Content Placeholder 10" descr="Content Placeholder 10"/>
          <p:cNvPicPr>
            <a:picLocks noChangeAspect="1"/>
          </p:cNvPicPr>
          <p:nvPr/>
        </p:nvPicPr>
        <p:blipFill>
          <a:blip r:embed="rId3">
            <a:extLst/>
          </a:blip>
          <a:stretch>
            <a:fillRect/>
          </a:stretch>
        </p:blipFill>
        <p:spPr>
          <a:xfrm>
            <a:off x="5650708" y="1728789"/>
            <a:ext cx="4150520" cy="339328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395" name="Group 7"/>
          <p:cNvGrpSpPr/>
          <p:nvPr/>
        </p:nvGrpSpPr>
        <p:grpSpPr>
          <a:xfrm>
            <a:off x="1524000" y="-26988"/>
            <a:ext cx="9144000" cy="6858001"/>
            <a:chOff x="0" y="0"/>
            <a:chExt cx="9144000" cy="6858000"/>
          </a:xfrm>
        </p:grpSpPr>
        <p:sp>
          <p:nvSpPr>
            <p:cNvPr id="393" name="Rectangle 8"/>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394" name="Picture 9" descr="Picture 9"/>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sp>
        <p:nvSpPr>
          <p:cNvPr id="396" name="Rectangle 2"/>
          <p:cNvSpPr txBox="1"/>
          <p:nvPr>
            <p:ph type="title"/>
          </p:nvPr>
        </p:nvSpPr>
        <p:spPr>
          <a:xfrm>
            <a:off x="1981200" y="381000"/>
            <a:ext cx="8229600" cy="1143000"/>
          </a:xfrm>
          <a:prstGeom prst="rect">
            <a:avLst/>
          </a:prstGeom>
        </p:spPr>
        <p:txBody>
          <a:bodyPr/>
          <a:lstStyle/>
          <a:p>
            <a:pPr defTabSz="877823">
              <a:defRPr sz="2592">
                <a:solidFill>
                  <a:srgbClr val="FFFFFF"/>
                </a:solidFill>
                <a:latin typeface="Arial"/>
                <a:ea typeface="Arial"/>
                <a:cs typeface="Arial"/>
                <a:sym typeface="Arial"/>
              </a:defRPr>
            </a:pPr>
            <a:r>
              <a:t>STATUTORY REQUIREMENTS:</a:t>
            </a:r>
            <a:br/>
            <a:r>
              <a:t>WHAT DOES THE LAW SAY?</a:t>
            </a:r>
            <a:br/>
          </a:p>
        </p:txBody>
      </p:sp>
      <p:pic>
        <p:nvPicPr>
          <p:cNvPr id="397" name="Picture 4" descr="Picture 4"/>
          <p:cNvPicPr>
            <a:picLocks noChangeAspect="1"/>
          </p:cNvPicPr>
          <p:nvPr/>
        </p:nvPicPr>
        <p:blipFill>
          <a:blip r:embed="rId4">
            <a:extLst/>
          </a:blip>
          <a:stretch>
            <a:fillRect/>
          </a:stretch>
        </p:blipFill>
        <p:spPr>
          <a:xfrm>
            <a:off x="1992314" y="1557338"/>
            <a:ext cx="3455988" cy="2160588"/>
          </a:xfrm>
          <a:prstGeom prst="rect">
            <a:avLst/>
          </a:prstGeom>
          <a:ln w="12700">
            <a:miter lim="400000"/>
          </a:ln>
        </p:spPr>
      </p:pic>
      <p:pic>
        <p:nvPicPr>
          <p:cNvPr id="398" name="Picture 5" descr="Picture 5"/>
          <p:cNvPicPr>
            <a:picLocks noChangeAspect="1"/>
          </p:cNvPicPr>
          <p:nvPr/>
        </p:nvPicPr>
        <p:blipFill>
          <a:blip r:embed="rId5">
            <a:extLst/>
          </a:blip>
          <a:stretch>
            <a:fillRect/>
          </a:stretch>
        </p:blipFill>
        <p:spPr>
          <a:xfrm>
            <a:off x="5735637" y="2205039"/>
            <a:ext cx="4608513" cy="3424238"/>
          </a:xfrm>
          <a:prstGeom prst="rect">
            <a:avLst/>
          </a:prstGeom>
          <a:ln w="12700">
            <a:miter lim="400000"/>
          </a:ln>
        </p:spPr>
      </p:pic>
      <p:pic>
        <p:nvPicPr>
          <p:cNvPr id="399" name="Picture 6" descr="Picture 6"/>
          <p:cNvPicPr>
            <a:picLocks noChangeAspect="1"/>
          </p:cNvPicPr>
          <p:nvPr/>
        </p:nvPicPr>
        <p:blipFill>
          <a:blip r:embed="rId6">
            <a:extLst/>
          </a:blip>
          <a:stretch>
            <a:fillRect/>
          </a:stretch>
        </p:blipFill>
        <p:spPr>
          <a:xfrm>
            <a:off x="1992314" y="3986214"/>
            <a:ext cx="3311526" cy="235267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05" name="Group 11"/>
          <p:cNvGrpSpPr/>
          <p:nvPr/>
        </p:nvGrpSpPr>
        <p:grpSpPr>
          <a:xfrm>
            <a:off x="1524000" y="-26988"/>
            <a:ext cx="9144000" cy="6858001"/>
            <a:chOff x="0" y="0"/>
            <a:chExt cx="9144000" cy="6858000"/>
          </a:xfrm>
        </p:grpSpPr>
        <p:sp>
          <p:nvSpPr>
            <p:cNvPr id="403" name="Rectangle 12"/>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404" name="Picture 13" descr="Picture 13"/>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grpSp>
        <p:nvGrpSpPr>
          <p:cNvPr id="408" name="Text Box 27"/>
          <p:cNvGrpSpPr/>
          <p:nvPr/>
        </p:nvGrpSpPr>
        <p:grpSpPr>
          <a:xfrm>
            <a:off x="1676400" y="2362200"/>
            <a:ext cx="2006600" cy="3276600"/>
            <a:chOff x="0" y="0"/>
            <a:chExt cx="2006600" cy="3276600"/>
          </a:xfrm>
        </p:grpSpPr>
        <p:sp>
          <p:nvSpPr>
            <p:cNvPr id="406" name="Rectangle"/>
            <p:cNvSpPr/>
            <p:nvPr/>
          </p:nvSpPr>
          <p:spPr>
            <a:xfrm>
              <a:off x="0" y="0"/>
              <a:ext cx="2006600" cy="3276600"/>
            </a:xfrm>
            <a:prstGeom prst="rect">
              <a:avLst/>
            </a:prstGeom>
            <a:solidFill>
              <a:srgbClr val="FFFFFF"/>
            </a:solidFill>
            <a:ln w="9525" cap="flat">
              <a:solidFill>
                <a:srgbClr val="FFFFFF"/>
              </a:solidFill>
              <a:prstDash val="solid"/>
              <a:miter lim="800000"/>
            </a:ln>
            <a:effectLst/>
          </p:spPr>
          <p:txBody>
            <a:bodyPr wrap="square" lIns="45719" tIns="45719" rIns="45719" bIns="45719" numCol="1" anchor="t">
              <a:noAutofit/>
            </a:bodyPr>
            <a:lstStyle/>
            <a:p>
              <a:pPr>
                <a:spcBef>
                  <a:spcPts val="1400"/>
                </a:spcBef>
                <a:defRPr sz="2400"/>
              </a:pPr>
            </a:p>
          </p:txBody>
        </p:sp>
        <p:sp>
          <p:nvSpPr>
            <p:cNvPr id="407" name="Direct Discrimination…"/>
            <p:cNvSpPr txBox="1"/>
            <p:nvPr/>
          </p:nvSpPr>
          <p:spPr>
            <a:xfrm>
              <a:off x="50482" y="4762"/>
              <a:ext cx="1905636" cy="288812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spcBef>
                  <a:spcPts val="1000"/>
                </a:spcBef>
                <a:defRPr b="1">
                  <a:latin typeface="Arial"/>
                  <a:ea typeface="Arial"/>
                  <a:cs typeface="Arial"/>
                  <a:sym typeface="Arial"/>
                </a:defRPr>
              </a:pPr>
              <a:r>
                <a:t>Direct Discrimination</a:t>
              </a:r>
              <a:endParaRPr sz="2400"/>
            </a:p>
            <a:p>
              <a:pPr>
                <a:spcBef>
                  <a:spcPts val="1000"/>
                </a:spcBef>
                <a:defRPr>
                  <a:latin typeface="Arial"/>
                  <a:ea typeface="Arial"/>
                  <a:cs typeface="Arial"/>
                  <a:sym typeface="Arial"/>
                </a:defRPr>
              </a:pPr>
              <a:r>
                <a:t>When a person treats one person less favourably than they would another because of a protected characteristic. </a:t>
              </a:r>
            </a:p>
          </p:txBody>
        </p:sp>
      </p:grpSp>
      <p:grpSp>
        <p:nvGrpSpPr>
          <p:cNvPr id="411" name="Text Box 29"/>
          <p:cNvGrpSpPr/>
          <p:nvPr/>
        </p:nvGrpSpPr>
        <p:grpSpPr>
          <a:xfrm>
            <a:off x="3733801" y="2362200"/>
            <a:ext cx="2270126" cy="3718243"/>
            <a:chOff x="0" y="0"/>
            <a:chExt cx="2270125" cy="3718242"/>
          </a:xfrm>
        </p:grpSpPr>
        <p:sp>
          <p:nvSpPr>
            <p:cNvPr id="409" name="Rectangle"/>
            <p:cNvSpPr/>
            <p:nvPr/>
          </p:nvSpPr>
          <p:spPr>
            <a:xfrm>
              <a:off x="0" y="0"/>
              <a:ext cx="2270125" cy="3276600"/>
            </a:xfrm>
            <a:prstGeom prst="rect">
              <a:avLst/>
            </a:prstGeom>
            <a:solidFill>
              <a:srgbClr val="FFFFFF"/>
            </a:solidFill>
            <a:ln w="9525" cap="flat">
              <a:solidFill>
                <a:srgbClr val="FFFFFF"/>
              </a:solidFill>
              <a:prstDash val="solid"/>
              <a:miter lim="800000"/>
            </a:ln>
            <a:effectLst/>
          </p:spPr>
          <p:txBody>
            <a:bodyPr wrap="square" lIns="45719" tIns="45719" rIns="45719" bIns="45719" numCol="1" anchor="t">
              <a:noAutofit/>
            </a:bodyPr>
            <a:lstStyle/>
            <a:p>
              <a:pPr>
                <a:spcBef>
                  <a:spcPts val="1400"/>
                </a:spcBef>
                <a:defRPr sz="1400">
                  <a:latin typeface="Sinkin Sans 400 Regular"/>
                  <a:ea typeface="Sinkin Sans 400 Regular"/>
                  <a:cs typeface="Sinkin Sans 400 Regular"/>
                  <a:sym typeface="Sinkin Sans 400 Regular"/>
                </a:defRPr>
              </a:pPr>
            </a:p>
          </p:txBody>
        </p:sp>
        <p:sp>
          <p:nvSpPr>
            <p:cNvPr id="410" name="Indirect Discrimination…"/>
            <p:cNvSpPr txBox="1"/>
            <p:nvPr/>
          </p:nvSpPr>
          <p:spPr>
            <a:xfrm>
              <a:off x="50482" y="4762"/>
              <a:ext cx="2169161" cy="37134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spcBef>
                  <a:spcPts val="1000"/>
                </a:spcBef>
                <a:defRPr b="1">
                  <a:latin typeface="Arial"/>
                  <a:ea typeface="Arial"/>
                  <a:cs typeface="Arial"/>
                  <a:sym typeface="Arial"/>
                </a:defRPr>
              </a:pPr>
              <a:r>
                <a:t>Indirect Discrimination</a:t>
              </a:r>
              <a:endParaRPr sz="2400"/>
            </a:p>
            <a:p>
              <a:pPr>
                <a:spcBef>
                  <a:spcPts val="1000"/>
                </a:spcBef>
                <a:defRPr>
                  <a:latin typeface="Arial"/>
                  <a:ea typeface="Arial"/>
                  <a:cs typeface="Arial"/>
                  <a:sym typeface="Arial"/>
                </a:defRPr>
              </a:pPr>
              <a:r>
                <a:t>When a provision, criterion or practice is neutral on the face of it, but its impact particularly disadvantages people with a protected characteristic. </a:t>
              </a:r>
              <a:endParaRPr sz="2400"/>
            </a:p>
          </p:txBody>
        </p:sp>
      </p:grpSp>
      <p:sp>
        <p:nvSpPr>
          <p:cNvPr id="412" name="Text Box 4"/>
          <p:cNvSpPr txBox="1"/>
          <p:nvPr/>
        </p:nvSpPr>
        <p:spPr>
          <a:xfrm>
            <a:off x="1874519" y="228601"/>
            <a:ext cx="7180900" cy="241060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spcBef>
                <a:spcPts val="2100"/>
              </a:spcBef>
              <a:defRPr sz="3600">
                <a:solidFill>
                  <a:srgbClr val="FFFFFF"/>
                </a:solidFill>
                <a:latin typeface="Arial"/>
                <a:ea typeface="Arial"/>
                <a:cs typeface="Arial"/>
                <a:sym typeface="Arial"/>
              </a:defRPr>
            </a:pPr>
            <a:r>
              <a:t>The Equality Act (2010)</a:t>
            </a:r>
            <a:endParaRPr sz="2400"/>
          </a:p>
          <a:p>
            <a:pPr>
              <a:spcBef>
                <a:spcPts val="1400"/>
              </a:spcBef>
              <a:defRPr sz="2400">
                <a:solidFill>
                  <a:srgbClr val="FFFFFF"/>
                </a:solidFill>
                <a:latin typeface="Arial"/>
                <a:ea typeface="Arial"/>
                <a:cs typeface="Arial"/>
                <a:sym typeface="Arial"/>
              </a:defRPr>
            </a:pPr>
            <a:r>
              <a:t>Brings together all existing equality legislation and laws:</a:t>
            </a:r>
          </a:p>
          <a:p>
            <a:pPr algn="ctr">
              <a:spcBef>
                <a:spcPts val="1400"/>
              </a:spcBef>
              <a:defRPr>
                <a:solidFill>
                  <a:srgbClr val="FFFFFF"/>
                </a:solidFill>
                <a:latin typeface="Arial"/>
                <a:ea typeface="Arial"/>
                <a:cs typeface="Arial"/>
                <a:sym typeface="Arial"/>
              </a:defRPr>
            </a:pPr>
          </a:p>
        </p:txBody>
      </p:sp>
      <p:grpSp>
        <p:nvGrpSpPr>
          <p:cNvPr id="415" name="Text Box 27"/>
          <p:cNvGrpSpPr/>
          <p:nvPr/>
        </p:nvGrpSpPr>
        <p:grpSpPr>
          <a:xfrm>
            <a:off x="6096001" y="2362200"/>
            <a:ext cx="2284414" cy="3718243"/>
            <a:chOff x="0" y="0"/>
            <a:chExt cx="2284413" cy="3718242"/>
          </a:xfrm>
        </p:grpSpPr>
        <p:sp>
          <p:nvSpPr>
            <p:cNvPr id="413" name="Rectangle"/>
            <p:cNvSpPr/>
            <p:nvPr/>
          </p:nvSpPr>
          <p:spPr>
            <a:xfrm>
              <a:off x="0" y="0"/>
              <a:ext cx="2284414" cy="3276600"/>
            </a:xfrm>
            <a:prstGeom prst="rect">
              <a:avLst/>
            </a:prstGeom>
            <a:solidFill>
              <a:srgbClr val="FFFFFF"/>
            </a:solidFill>
            <a:ln w="9525" cap="flat">
              <a:solidFill>
                <a:srgbClr val="FFFFFF"/>
              </a:solidFill>
              <a:prstDash val="solid"/>
              <a:miter lim="800000"/>
            </a:ln>
            <a:effectLst/>
          </p:spPr>
          <p:txBody>
            <a:bodyPr wrap="square" lIns="45719" tIns="45719" rIns="45719" bIns="45719" numCol="1" anchor="t">
              <a:noAutofit/>
            </a:bodyPr>
            <a:lstStyle/>
            <a:p>
              <a:pPr>
                <a:spcBef>
                  <a:spcPts val="1400"/>
                </a:spcBef>
                <a:defRPr sz="1400">
                  <a:latin typeface="Sinkin Sans 400 Regular"/>
                  <a:ea typeface="Sinkin Sans 400 Regular"/>
                  <a:cs typeface="Sinkin Sans 400 Regular"/>
                  <a:sym typeface="Sinkin Sans 400 Regular"/>
                </a:defRPr>
              </a:pPr>
            </a:p>
          </p:txBody>
        </p:sp>
        <p:sp>
          <p:nvSpPr>
            <p:cNvPr id="414" name="Harassment…"/>
            <p:cNvSpPr txBox="1"/>
            <p:nvPr/>
          </p:nvSpPr>
          <p:spPr>
            <a:xfrm>
              <a:off x="50482" y="4762"/>
              <a:ext cx="2183449" cy="37134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spcBef>
                  <a:spcPts val="1000"/>
                </a:spcBef>
                <a:defRPr b="1">
                  <a:latin typeface="Arial"/>
                  <a:ea typeface="Arial"/>
                  <a:cs typeface="Arial"/>
                  <a:sym typeface="Arial"/>
                </a:defRPr>
              </a:pPr>
              <a:r>
                <a:t>Harassment</a:t>
              </a:r>
              <a:endParaRPr sz="2400"/>
            </a:p>
            <a:p>
              <a:pPr>
                <a:spcBef>
                  <a:spcPts val="1000"/>
                </a:spcBef>
                <a:defRPr>
                  <a:latin typeface="Arial"/>
                  <a:ea typeface="Arial"/>
                  <a:cs typeface="Arial"/>
                  <a:sym typeface="Arial"/>
                </a:defRPr>
              </a:pPr>
              <a:r>
                <a:t>Unwanted conduct that has the purpose or effect of creating an intimidating, hostile, degrading, humiliating or offensive environment for the complainant, or violating dignity. </a:t>
              </a:r>
              <a:endParaRPr sz="2400"/>
            </a:p>
          </p:txBody>
        </p:sp>
      </p:grpSp>
      <p:grpSp>
        <p:nvGrpSpPr>
          <p:cNvPr id="418" name="Text Box 29"/>
          <p:cNvGrpSpPr/>
          <p:nvPr/>
        </p:nvGrpSpPr>
        <p:grpSpPr>
          <a:xfrm>
            <a:off x="8458200" y="2362200"/>
            <a:ext cx="2068514" cy="3718243"/>
            <a:chOff x="0" y="0"/>
            <a:chExt cx="2068513" cy="3718242"/>
          </a:xfrm>
        </p:grpSpPr>
        <p:sp>
          <p:nvSpPr>
            <p:cNvPr id="416" name="Rectangle"/>
            <p:cNvSpPr/>
            <p:nvPr/>
          </p:nvSpPr>
          <p:spPr>
            <a:xfrm>
              <a:off x="0" y="0"/>
              <a:ext cx="2068514" cy="3276600"/>
            </a:xfrm>
            <a:prstGeom prst="rect">
              <a:avLst/>
            </a:prstGeom>
            <a:solidFill>
              <a:srgbClr val="FFFFFF"/>
            </a:solidFill>
            <a:ln w="9525" cap="flat">
              <a:solidFill>
                <a:srgbClr val="FFFFFF"/>
              </a:solidFill>
              <a:prstDash val="solid"/>
              <a:miter lim="800000"/>
            </a:ln>
            <a:effectLst/>
          </p:spPr>
          <p:txBody>
            <a:bodyPr wrap="square" lIns="45719" tIns="45719" rIns="45719" bIns="45719" numCol="1" anchor="t">
              <a:noAutofit/>
            </a:bodyPr>
            <a:lstStyle/>
            <a:p>
              <a:pPr>
                <a:spcBef>
                  <a:spcPts val="1400"/>
                </a:spcBef>
                <a:defRPr sz="1400">
                  <a:latin typeface="Sinkin Sans 400 Regular"/>
                  <a:ea typeface="Sinkin Sans 400 Regular"/>
                  <a:cs typeface="Sinkin Sans 400 Regular"/>
                  <a:sym typeface="Sinkin Sans 400 Regular"/>
                </a:defRPr>
              </a:pPr>
            </a:p>
          </p:txBody>
        </p:sp>
        <p:sp>
          <p:nvSpPr>
            <p:cNvPr id="417" name="Victimisation…"/>
            <p:cNvSpPr txBox="1"/>
            <p:nvPr/>
          </p:nvSpPr>
          <p:spPr>
            <a:xfrm>
              <a:off x="50482" y="4762"/>
              <a:ext cx="1967549" cy="37134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p>
              <a:pPr>
                <a:spcBef>
                  <a:spcPts val="1000"/>
                </a:spcBef>
                <a:defRPr b="1">
                  <a:latin typeface="Arial"/>
                  <a:ea typeface="Arial"/>
                  <a:cs typeface="Arial"/>
                  <a:sym typeface="Arial"/>
                </a:defRPr>
              </a:pPr>
              <a:r>
                <a:t>Victimisation</a:t>
              </a:r>
              <a:endParaRPr sz="2400"/>
            </a:p>
            <a:p>
              <a:pPr>
                <a:spcBef>
                  <a:spcPts val="1000"/>
                </a:spcBef>
                <a:defRPr>
                  <a:latin typeface="Arial"/>
                  <a:ea typeface="Arial"/>
                  <a:cs typeface="Arial"/>
                  <a:sym typeface="Arial"/>
                </a:defRPr>
              </a:pPr>
              <a:r>
                <a:t>Treating someone unfavourably because they have taken (or might be taking) action under the Equality Act or supporting somebody who is doing so.</a:t>
              </a:r>
              <a:endParaRPr sz="2400"/>
            </a:p>
          </p:txBody>
        </p:sp>
      </p:gr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0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4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el" backwards="0">
                                    <p:tmAbs val="0"/>
                                  </p:iterate>
                                  <p:childTnLst>
                                    <p:set>
                                      <p:cBhvr>
                                        <p:cTn id="14" fill="hold"/>
                                        <p:tgtEl>
                                          <p:spTgt spid="4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el" backwards="0">
                                    <p:tmAbs val="0"/>
                                  </p:iterate>
                                  <p:childTnLst>
                                    <p:set>
                                      <p:cBhvr>
                                        <p:cTn id="18" fill="hold"/>
                                        <p:tgtEl>
                                          <p:spTgt spid="41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15" grpId="3"/>
      <p:bldP build="whole" bldLvl="1" animBg="1" rev="0" advAuto="0" spid="418" grpId="4"/>
      <p:bldP build="whole" bldLvl="1" animBg="1" rev="0" advAuto="0" spid="408" grpId="1"/>
      <p:bldP build="whole" bldLvl="1" animBg="1" rev="0" advAuto="0" spid="411" grpId="2"/>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24" name="Group 32"/>
          <p:cNvGrpSpPr/>
          <p:nvPr/>
        </p:nvGrpSpPr>
        <p:grpSpPr>
          <a:xfrm>
            <a:off x="1524000" y="-26988"/>
            <a:ext cx="9144000" cy="6858001"/>
            <a:chOff x="0" y="0"/>
            <a:chExt cx="9144000" cy="6858000"/>
          </a:xfrm>
        </p:grpSpPr>
        <p:sp>
          <p:nvSpPr>
            <p:cNvPr id="422" name="Rectangle 33"/>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423" name="Picture 34" descr="Picture 34"/>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sp>
        <p:nvSpPr>
          <p:cNvPr id="425" name="Oval 2"/>
          <p:cNvSpPr/>
          <p:nvPr/>
        </p:nvSpPr>
        <p:spPr>
          <a:xfrm>
            <a:off x="3181350" y="792163"/>
            <a:ext cx="5111750" cy="5184778"/>
          </a:xfrm>
          <a:prstGeom prst="ellipse">
            <a:avLst/>
          </a:prstGeom>
          <a:solidFill>
            <a:srgbClr val="94000F"/>
          </a:solidFill>
          <a:ln w="34925">
            <a:solidFill>
              <a:srgbClr val="000000"/>
            </a:solidFill>
          </a:ln>
        </p:spPr>
        <p:txBody>
          <a:bodyPr lIns="45719" rIns="45719" anchor="ctr"/>
          <a:lstStyle/>
          <a:p>
            <a:pPr/>
          </a:p>
        </p:txBody>
      </p:sp>
      <p:sp>
        <p:nvSpPr>
          <p:cNvPr id="426" name="AutoShape 6"/>
          <p:cNvSpPr/>
          <p:nvPr/>
        </p:nvSpPr>
        <p:spPr>
          <a:xfrm>
            <a:off x="6248400" y="5475289"/>
            <a:ext cx="4114801" cy="11128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436" y="0"/>
                  <a:pt x="974" y="0"/>
                </a:cubicBezTo>
                <a:lnTo>
                  <a:pt x="20626" y="0"/>
                </a:lnTo>
                <a:cubicBezTo>
                  <a:pt x="21164" y="0"/>
                  <a:pt x="21600" y="1612"/>
                  <a:pt x="21600" y="3600"/>
                </a:cubicBezTo>
                <a:lnTo>
                  <a:pt x="21600" y="18000"/>
                </a:lnTo>
                <a:cubicBezTo>
                  <a:pt x="21600" y="19988"/>
                  <a:pt x="21164" y="21600"/>
                  <a:pt x="20626" y="21600"/>
                </a:cubicBezTo>
                <a:lnTo>
                  <a:pt x="974" y="21600"/>
                </a:lnTo>
                <a:cubicBezTo>
                  <a:pt x="436"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27" name="AutoShape 4"/>
          <p:cNvSpPr/>
          <p:nvPr/>
        </p:nvSpPr>
        <p:spPr>
          <a:xfrm>
            <a:off x="1635125" y="2432050"/>
            <a:ext cx="3543301" cy="14319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651" y="0"/>
                  <a:pt x="1455" y="0"/>
                </a:cubicBezTo>
                <a:lnTo>
                  <a:pt x="20145" y="0"/>
                </a:lnTo>
                <a:cubicBezTo>
                  <a:pt x="20949" y="0"/>
                  <a:pt x="21600" y="1612"/>
                  <a:pt x="21600" y="3600"/>
                </a:cubicBezTo>
                <a:lnTo>
                  <a:pt x="21600" y="18000"/>
                </a:lnTo>
                <a:cubicBezTo>
                  <a:pt x="21600" y="19988"/>
                  <a:pt x="20949" y="21600"/>
                  <a:pt x="20145" y="21600"/>
                </a:cubicBezTo>
                <a:lnTo>
                  <a:pt x="1455" y="21600"/>
                </a:lnTo>
                <a:cubicBezTo>
                  <a:pt x="651"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28" name="AutoShape 7"/>
          <p:cNvSpPr/>
          <p:nvPr/>
        </p:nvSpPr>
        <p:spPr>
          <a:xfrm flipV="1">
            <a:off x="6897688" y="3957637"/>
            <a:ext cx="3522663" cy="13001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595" y="0"/>
                  <a:pt x="1329" y="0"/>
                </a:cubicBezTo>
                <a:lnTo>
                  <a:pt x="20271" y="0"/>
                </a:lnTo>
                <a:cubicBezTo>
                  <a:pt x="21005" y="0"/>
                  <a:pt x="21600" y="1612"/>
                  <a:pt x="21600" y="3600"/>
                </a:cubicBezTo>
                <a:lnTo>
                  <a:pt x="21600" y="18000"/>
                </a:lnTo>
                <a:cubicBezTo>
                  <a:pt x="21600" y="19988"/>
                  <a:pt x="21005" y="21600"/>
                  <a:pt x="20271" y="21600"/>
                </a:cubicBezTo>
                <a:lnTo>
                  <a:pt x="1329" y="21600"/>
                </a:lnTo>
                <a:cubicBezTo>
                  <a:pt x="595"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29" name="AutoShape 3"/>
          <p:cNvSpPr/>
          <p:nvPr/>
        </p:nvSpPr>
        <p:spPr>
          <a:xfrm>
            <a:off x="1676400" y="3962401"/>
            <a:ext cx="3381377" cy="13557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646" y="0"/>
                  <a:pt x="1443" y="0"/>
                </a:cubicBezTo>
                <a:lnTo>
                  <a:pt x="20157" y="0"/>
                </a:lnTo>
                <a:cubicBezTo>
                  <a:pt x="20954" y="0"/>
                  <a:pt x="21600" y="1612"/>
                  <a:pt x="21600" y="3600"/>
                </a:cubicBezTo>
                <a:lnTo>
                  <a:pt x="21600" y="18000"/>
                </a:lnTo>
                <a:cubicBezTo>
                  <a:pt x="21600" y="19988"/>
                  <a:pt x="20954" y="21600"/>
                  <a:pt x="20157" y="21600"/>
                </a:cubicBezTo>
                <a:lnTo>
                  <a:pt x="1443" y="21600"/>
                </a:lnTo>
                <a:cubicBezTo>
                  <a:pt x="646"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30" name="AutoShape 8"/>
          <p:cNvSpPr/>
          <p:nvPr/>
        </p:nvSpPr>
        <p:spPr>
          <a:xfrm>
            <a:off x="1635125" y="1257300"/>
            <a:ext cx="2965451" cy="10541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573" y="0"/>
                  <a:pt x="1280" y="0"/>
                </a:cubicBezTo>
                <a:lnTo>
                  <a:pt x="20320" y="0"/>
                </a:lnTo>
                <a:cubicBezTo>
                  <a:pt x="21027" y="0"/>
                  <a:pt x="21600" y="1612"/>
                  <a:pt x="21600" y="3600"/>
                </a:cubicBezTo>
                <a:lnTo>
                  <a:pt x="21600" y="18000"/>
                </a:lnTo>
                <a:cubicBezTo>
                  <a:pt x="21600" y="19988"/>
                  <a:pt x="21027" y="21600"/>
                  <a:pt x="20320" y="21600"/>
                </a:cubicBezTo>
                <a:lnTo>
                  <a:pt x="1280" y="21600"/>
                </a:lnTo>
                <a:cubicBezTo>
                  <a:pt x="573"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31" name="AutoShape 9"/>
          <p:cNvSpPr/>
          <p:nvPr/>
        </p:nvSpPr>
        <p:spPr>
          <a:xfrm>
            <a:off x="4583113" y="109537"/>
            <a:ext cx="2820989" cy="11049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631" y="0"/>
                  <a:pt x="1410" y="0"/>
                </a:cubicBezTo>
                <a:lnTo>
                  <a:pt x="20190" y="0"/>
                </a:lnTo>
                <a:cubicBezTo>
                  <a:pt x="20969" y="0"/>
                  <a:pt x="21600" y="1612"/>
                  <a:pt x="21600" y="3600"/>
                </a:cubicBezTo>
                <a:lnTo>
                  <a:pt x="21600" y="18000"/>
                </a:lnTo>
                <a:cubicBezTo>
                  <a:pt x="21600" y="19988"/>
                  <a:pt x="20969" y="21600"/>
                  <a:pt x="20190" y="21600"/>
                </a:cubicBezTo>
                <a:lnTo>
                  <a:pt x="1410" y="21600"/>
                </a:lnTo>
                <a:cubicBezTo>
                  <a:pt x="631"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32" name="AutoShape 10"/>
          <p:cNvSpPr/>
          <p:nvPr/>
        </p:nvSpPr>
        <p:spPr>
          <a:xfrm>
            <a:off x="7172325" y="1304925"/>
            <a:ext cx="3046414" cy="9032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478" y="0"/>
                  <a:pt x="1067" y="0"/>
                </a:cubicBezTo>
                <a:lnTo>
                  <a:pt x="20533" y="0"/>
                </a:lnTo>
                <a:cubicBezTo>
                  <a:pt x="21122" y="0"/>
                  <a:pt x="21600" y="1612"/>
                  <a:pt x="21600" y="3600"/>
                </a:cubicBezTo>
                <a:lnTo>
                  <a:pt x="21600" y="18000"/>
                </a:lnTo>
                <a:cubicBezTo>
                  <a:pt x="21600" y="19988"/>
                  <a:pt x="21122" y="21600"/>
                  <a:pt x="20533" y="21600"/>
                </a:cubicBezTo>
                <a:lnTo>
                  <a:pt x="1067" y="21600"/>
                </a:lnTo>
                <a:cubicBezTo>
                  <a:pt x="478"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33" name="AutoShape 11"/>
          <p:cNvSpPr/>
          <p:nvPr/>
        </p:nvSpPr>
        <p:spPr>
          <a:xfrm>
            <a:off x="7172325" y="2603500"/>
            <a:ext cx="2241551" cy="10683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768" y="0"/>
                  <a:pt x="1716" y="0"/>
                </a:cubicBezTo>
                <a:lnTo>
                  <a:pt x="19884" y="0"/>
                </a:lnTo>
                <a:cubicBezTo>
                  <a:pt x="20832" y="0"/>
                  <a:pt x="21600" y="1612"/>
                  <a:pt x="21600" y="3600"/>
                </a:cubicBezTo>
                <a:lnTo>
                  <a:pt x="21600" y="18000"/>
                </a:lnTo>
                <a:cubicBezTo>
                  <a:pt x="21600" y="19988"/>
                  <a:pt x="20832" y="21600"/>
                  <a:pt x="19884" y="21600"/>
                </a:cubicBezTo>
                <a:lnTo>
                  <a:pt x="1716" y="21600"/>
                </a:lnTo>
                <a:cubicBezTo>
                  <a:pt x="768"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34" name="Text Box 13"/>
          <p:cNvSpPr txBox="1"/>
          <p:nvPr/>
        </p:nvSpPr>
        <p:spPr>
          <a:xfrm>
            <a:off x="5062220" y="438150"/>
            <a:ext cx="1275398" cy="41250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A--</a:t>
            </a:r>
          </a:p>
        </p:txBody>
      </p:sp>
      <p:sp>
        <p:nvSpPr>
          <p:cNvPr id="435" name="Text Box 15"/>
          <p:cNvSpPr txBox="1"/>
          <p:nvPr/>
        </p:nvSpPr>
        <p:spPr>
          <a:xfrm>
            <a:off x="7923213" y="4140200"/>
            <a:ext cx="1511301" cy="742700"/>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E-H-IC--- &amp; --C-</a:t>
            </a:r>
          </a:p>
        </p:txBody>
      </p:sp>
      <p:sp>
        <p:nvSpPr>
          <p:cNvPr id="436" name="Text Box 17"/>
          <p:cNvSpPr txBox="1"/>
          <p:nvPr/>
        </p:nvSpPr>
        <p:spPr>
          <a:xfrm>
            <a:off x="2179319" y="4267200"/>
            <a:ext cx="2251712" cy="74270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M---IA-- &amp; C----  -A-T-E---P</a:t>
            </a:r>
          </a:p>
        </p:txBody>
      </p:sp>
      <p:sp>
        <p:nvSpPr>
          <p:cNvPr id="437" name="Text Box 21"/>
          <p:cNvSpPr txBox="1"/>
          <p:nvPr/>
        </p:nvSpPr>
        <p:spPr>
          <a:xfrm>
            <a:off x="6934199" y="5562601"/>
            <a:ext cx="2484440" cy="910340"/>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p>
            <a:pPr algn="ctr">
              <a:spcBef>
                <a:spcPts val="1300"/>
              </a:spcBef>
              <a:defRPr b="1" sz="2200">
                <a:latin typeface="Arial"/>
                <a:ea typeface="Arial"/>
                <a:cs typeface="Arial"/>
                <a:sym typeface="Arial"/>
              </a:defRPr>
            </a:pPr>
            <a:r>
              <a:t>S---A- </a:t>
            </a:r>
            <a:endParaRPr sz="2400"/>
          </a:p>
          <a:p>
            <a:pPr algn="ctr">
              <a:spcBef>
                <a:spcPts val="1300"/>
              </a:spcBef>
              <a:defRPr b="1" sz="2200">
                <a:latin typeface="Arial"/>
                <a:ea typeface="Arial"/>
                <a:cs typeface="Arial"/>
                <a:sym typeface="Arial"/>
              </a:defRPr>
            </a:pPr>
            <a:r>
              <a:t>O---N--T--N</a:t>
            </a:r>
          </a:p>
        </p:txBody>
      </p:sp>
      <p:sp>
        <p:nvSpPr>
          <p:cNvPr id="438" name="Text Box 22"/>
          <p:cNvSpPr/>
          <p:nvPr/>
        </p:nvSpPr>
        <p:spPr>
          <a:xfrm>
            <a:off x="3243264" y="1617663"/>
            <a:ext cx="1247776" cy="430888"/>
          </a:xfrm>
          <a:prstGeom prst="rect">
            <a:avLst/>
          </a:prstGeom>
          <a:solidFill>
            <a:srgbClr val="FFFFFF"/>
          </a:solidFill>
          <a:ln w="12700">
            <a:miter lim="400000"/>
          </a:ln>
        </p:spPr>
        <p:txBody>
          <a:bodyPr lIns="45719" rIns="45719"/>
          <a:lstStyle/>
          <a:p>
            <a:pPr algn="ctr">
              <a:spcBef>
                <a:spcPts val="1400"/>
              </a:spcBef>
              <a:defRPr b="1" sz="2200">
                <a:latin typeface="Arial"/>
                <a:ea typeface="Arial"/>
                <a:cs typeface="Arial"/>
                <a:sym typeface="Arial"/>
              </a:defRPr>
            </a:pPr>
          </a:p>
        </p:txBody>
      </p:sp>
      <p:sp>
        <p:nvSpPr>
          <p:cNvPr id="439" name="Text Box 24"/>
          <p:cNvSpPr txBox="1"/>
          <p:nvPr/>
        </p:nvSpPr>
        <p:spPr>
          <a:xfrm>
            <a:off x="1905000" y="4191001"/>
            <a:ext cx="2854326" cy="130320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p>
            <a:pPr algn="ctr">
              <a:spcBef>
                <a:spcPts val="1400"/>
              </a:spcBef>
              <a:defRPr b="1" sz="100">
                <a:latin typeface="Arial"/>
                <a:ea typeface="Arial"/>
                <a:cs typeface="Arial"/>
                <a:sym typeface="Arial"/>
              </a:defRPr>
            </a:pPr>
          </a:p>
          <a:p>
            <a:pPr algn="ctr">
              <a:spcBef>
                <a:spcPts val="1000"/>
              </a:spcBef>
              <a:defRPr b="1">
                <a:latin typeface="Arial"/>
                <a:ea typeface="Arial"/>
                <a:cs typeface="Arial"/>
                <a:sym typeface="Arial"/>
              </a:defRPr>
            </a:pPr>
            <a:r>
              <a:t>MARRIAGE &amp; CIVIL PARTNERSHIP</a:t>
            </a:r>
            <a:endParaRPr sz="2400"/>
          </a:p>
        </p:txBody>
      </p:sp>
      <p:sp>
        <p:nvSpPr>
          <p:cNvPr id="440" name="Text Box 26"/>
          <p:cNvSpPr txBox="1"/>
          <p:nvPr/>
        </p:nvSpPr>
        <p:spPr>
          <a:xfrm>
            <a:off x="6705600" y="5562601"/>
            <a:ext cx="3149600" cy="115334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p>
            <a:pPr algn="ctr">
              <a:spcBef>
                <a:spcPts val="1400"/>
              </a:spcBef>
              <a:defRPr b="1" sz="700">
                <a:latin typeface="Arial"/>
                <a:ea typeface="Arial"/>
                <a:cs typeface="Arial"/>
                <a:sym typeface="Arial"/>
              </a:defRPr>
            </a:pPr>
          </a:p>
          <a:p>
            <a:pPr algn="ctr">
              <a:spcBef>
                <a:spcPts val="1200"/>
              </a:spcBef>
              <a:defRPr b="1" sz="2000">
                <a:latin typeface="Arial"/>
                <a:ea typeface="Arial"/>
                <a:cs typeface="Arial"/>
                <a:sym typeface="Arial"/>
              </a:defRPr>
            </a:pPr>
            <a:r>
              <a:t>SEXUAL ORIENTATION</a:t>
            </a:r>
            <a:endParaRPr sz="2400"/>
          </a:p>
        </p:txBody>
      </p:sp>
      <p:sp>
        <p:nvSpPr>
          <p:cNvPr id="441" name="Text Box 27"/>
          <p:cNvSpPr txBox="1"/>
          <p:nvPr/>
        </p:nvSpPr>
        <p:spPr>
          <a:xfrm>
            <a:off x="7162800" y="4114801"/>
            <a:ext cx="3006726" cy="97554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400"/>
              </a:spcBef>
              <a:defRPr b="1" sz="2400">
                <a:latin typeface="Arial"/>
                <a:ea typeface="Arial"/>
                <a:cs typeface="Arial"/>
                <a:sym typeface="Arial"/>
              </a:defRPr>
            </a:lvl1pPr>
          </a:lstStyle>
          <a:p>
            <a:pPr/>
            <a:r>
              <a:t>ETHNICITY &amp; RACE</a:t>
            </a:r>
          </a:p>
        </p:txBody>
      </p:sp>
      <p:sp>
        <p:nvSpPr>
          <p:cNvPr id="442" name="Text Box 30"/>
          <p:cNvSpPr txBox="1"/>
          <p:nvPr/>
        </p:nvSpPr>
        <p:spPr>
          <a:xfrm>
            <a:off x="4616450" y="330201"/>
            <a:ext cx="2611439" cy="446594"/>
          </a:xfrm>
          <a:prstGeom prst="rect">
            <a:avLst/>
          </a:prstGeom>
          <a:solidFill>
            <a:srgbClr val="FFFFFF"/>
          </a:solidFill>
          <a:ln>
            <a:solidFill>
              <a:srgbClr val="FFFFFF"/>
            </a:solidFill>
            <a:miter/>
          </a:ln>
          <a:extLst>
            <a:ext uri="{C572A759-6A51-4108-AA02-DFA0A04FC94B}">
              <ma14:wrappingTextBoxFlag xmlns:ma14="http://schemas.microsoft.com/office/mac/drawingml/2011/main" val="1"/>
            </a:ext>
          </a:extLst>
        </p:spPr>
        <p:txBody>
          <a:bodyPr lIns="45719" rIns="45719">
            <a:spAutoFit/>
          </a:bodyPr>
          <a:lstStyle>
            <a:lvl1pPr algn="ctr">
              <a:spcBef>
                <a:spcPts val="1400"/>
              </a:spcBef>
              <a:defRPr b="1" sz="2400">
                <a:latin typeface="Arial"/>
                <a:ea typeface="Arial"/>
                <a:cs typeface="Arial"/>
                <a:sym typeface="Arial"/>
              </a:defRPr>
            </a:lvl1pPr>
          </a:lstStyle>
          <a:p>
            <a:pPr/>
            <a:r>
              <a:t>AGE </a:t>
            </a:r>
          </a:p>
        </p:txBody>
      </p:sp>
      <p:sp>
        <p:nvSpPr>
          <p:cNvPr id="443" name="AutoShape 5"/>
          <p:cNvSpPr/>
          <p:nvPr/>
        </p:nvSpPr>
        <p:spPr>
          <a:xfrm>
            <a:off x="1635125" y="5426076"/>
            <a:ext cx="3868739" cy="131762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600"/>
                </a:moveTo>
                <a:cubicBezTo>
                  <a:pt x="0" y="1612"/>
                  <a:pt x="549" y="0"/>
                  <a:pt x="1226" y="0"/>
                </a:cubicBezTo>
                <a:lnTo>
                  <a:pt x="20374" y="0"/>
                </a:lnTo>
                <a:cubicBezTo>
                  <a:pt x="21051" y="0"/>
                  <a:pt x="21600" y="1612"/>
                  <a:pt x="21600" y="3600"/>
                </a:cubicBezTo>
                <a:lnTo>
                  <a:pt x="21600" y="18000"/>
                </a:lnTo>
                <a:cubicBezTo>
                  <a:pt x="21600" y="19988"/>
                  <a:pt x="21051" y="21600"/>
                  <a:pt x="20374" y="21600"/>
                </a:cubicBezTo>
                <a:lnTo>
                  <a:pt x="1226" y="21600"/>
                </a:lnTo>
                <a:cubicBezTo>
                  <a:pt x="549" y="21600"/>
                  <a:pt x="0" y="19988"/>
                  <a:pt x="0" y="18000"/>
                </a:cubicBezTo>
                <a:close/>
              </a:path>
            </a:pathLst>
          </a:custGeom>
          <a:solidFill>
            <a:srgbClr val="FFFFFF"/>
          </a:solidFill>
          <a:ln w="28575">
            <a:solidFill>
              <a:srgbClr val="000000"/>
            </a:solidFill>
            <a:miter/>
          </a:ln>
        </p:spPr>
        <p:txBody>
          <a:bodyPr lIns="45719" rIns="45719" anchor="ctr"/>
          <a:lstStyle/>
          <a:p>
            <a:pPr/>
          </a:p>
        </p:txBody>
      </p:sp>
      <p:sp>
        <p:nvSpPr>
          <p:cNvPr id="444" name="Text Box 20"/>
          <p:cNvSpPr txBox="1"/>
          <p:nvPr/>
        </p:nvSpPr>
        <p:spPr>
          <a:xfrm>
            <a:off x="1645920" y="5638800"/>
            <a:ext cx="3772536" cy="9103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spcBef>
                <a:spcPts val="1300"/>
              </a:spcBef>
              <a:defRPr b="1" sz="2200">
                <a:latin typeface="Arial"/>
                <a:ea typeface="Arial"/>
                <a:cs typeface="Arial"/>
                <a:sym typeface="Arial"/>
              </a:defRPr>
            </a:pPr>
            <a:r>
              <a:t>-EN--R </a:t>
            </a:r>
            <a:endParaRPr sz="2400"/>
          </a:p>
          <a:p>
            <a:pPr algn="ctr">
              <a:spcBef>
                <a:spcPts val="1300"/>
              </a:spcBef>
              <a:defRPr b="1" sz="2200">
                <a:latin typeface="Arial"/>
                <a:ea typeface="Arial"/>
                <a:cs typeface="Arial"/>
                <a:sym typeface="Arial"/>
              </a:defRPr>
            </a:pPr>
            <a:r>
              <a:t>R-A-S----M--T</a:t>
            </a:r>
          </a:p>
        </p:txBody>
      </p:sp>
      <p:sp>
        <p:nvSpPr>
          <p:cNvPr id="445" name="Text Box 25"/>
          <p:cNvSpPr txBox="1"/>
          <p:nvPr/>
        </p:nvSpPr>
        <p:spPr>
          <a:xfrm>
            <a:off x="2133600" y="5562600"/>
            <a:ext cx="2670176" cy="1290368"/>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p>
            <a:pPr algn="ctr">
              <a:spcBef>
                <a:spcPts val="1400"/>
              </a:spcBef>
              <a:defRPr b="1" sz="100">
                <a:latin typeface="Arial"/>
                <a:ea typeface="Arial"/>
                <a:cs typeface="Arial"/>
                <a:sym typeface="Arial"/>
              </a:defRPr>
            </a:pPr>
          </a:p>
          <a:p>
            <a:pPr algn="ctr">
              <a:spcBef>
                <a:spcPts val="1000"/>
              </a:spcBef>
              <a:defRPr b="1">
                <a:latin typeface="Arial"/>
                <a:ea typeface="Arial"/>
                <a:cs typeface="Arial"/>
                <a:sym typeface="Arial"/>
              </a:defRPr>
            </a:pPr>
            <a:r>
              <a:t>GENDER REASSIGNMENT</a:t>
            </a:r>
            <a:endParaRPr sz="2400"/>
          </a:p>
          <a:p>
            <a:pPr algn="ctr">
              <a:spcBef>
                <a:spcPts val="1400"/>
              </a:spcBef>
              <a:defRPr b="1" sz="600">
                <a:latin typeface="Arial"/>
                <a:ea typeface="Arial"/>
                <a:cs typeface="Arial"/>
                <a:sym typeface="Arial"/>
              </a:defRPr>
            </a:pPr>
          </a:p>
        </p:txBody>
      </p:sp>
      <p:sp>
        <p:nvSpPr>
          <p:cNvPr id="446" name="Text Box 18"/>
          <p:cNvSpPr txBox="1"/>
          <p:nvPr/>
        </p:nvSpPr>
        <p:spPr>
          <a:xfrm>
            <a:off x="2362200" y="1447800"/>
            <a:ext cx="1511300" cy="742700"/>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-E-IG--- &amp; B-----</a:t>
            </a:r>
          </a:p>
        </p:txBody>
      </p:sp>
      <p:sp>
        <p:nvSpPr>
          <p:cNvPr id="447" name="Rectangle 31"/>
          <p:cNvSpPr/>
          <p:nvPr/>
        </p:nvSpPr>
        <p:spPr>
          <a:xfrm>
            <a:off x="1905000" y="1331913"/>
            <a:ext cx="2425700" cy="92998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p>
            <a:pPr>
              <a:defRPr b="1"/>
            </a:pPr>
          </a:p>
          <a:p>
            <a:pPr>
              <a:defRPr b="1" sz="2000"/>
            </a:pPr>
            <a:r>
              <a:t>RELIGION &amp; BELIEF</a:t>
            </a:r>
          </a:p>
        </p:txBody>
      </p:sp>
      <p:sp>
        <p:nvSpPr>
          <p:cNvPr id="448" name="Text Box 14"/>
          <p:cNvSpPr txBox="1"/>
          <p:nvPr/>
        </p:nvSpPr>
        <p:spPr>
          <a:xfrm>
            <a:off x="7970519" y="1524000"/>
            <a:ext cx="1419862" cy="41250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D-S-----T-</a:t>
            </a:r>
          </a:p>
        </p:txBody>
      </p:sp>
      <p:sp>
        <p:nvSpPr>
          <p:cNvPr id="449" name="Text Box 29"/>
          <p:cNvSpPr txBox="1"/>
          <p:nvPr/>
        </p:nvSpPr>
        <p:spPr>
          <a:xfrm>
            <a:off x="7543800" y="1447800"/>
            <a:ext cx="2392364" cy="950150"/>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DISABILITY</a:t>
            </a:r>
            <a:endParaRPr sz="2400"/>
          </a:p>
        </p:txBody>
      </p:sp>
      <p:sp>
        <p:nvSpPr>
          <p:cNvPr id="450" name="Text Box 19"/>
          <p:cNvSpPr txBox="1"/>
          <p:nvPr/>
        </p:nvSpPr>
        <p:spPr>
          <a:xfrm>
            <a:off x="7562534" y="2986089"/>
            <a:ext cx="1275398" cy="41250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-E-</a:t>
            </a:r>
          </a:p>
        </p:txBody>
      </p:sp>
      <p:sp>
        <p:nvSpPr>
          <p:cNvPr id="451" name="Text Box 28"/>
          <p:cNvSpPr txBox="1"/>
          <p:nvPr/>
        </p:nvSpPr>
        <p:spPr>
          <a:xfrm>
            <a:off x="7413625" y="2738439"/>
            <a:ext cx="1366838" cy="95014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SEX</a:t>
            </a:r>
            <a:endParaRPr sz="2400"/>
          </a:p>
        </p:txBody>
      </p:sp>
      <p:sp>
        <p:nvSpPr>
          <p:cNvPr id="452" name="Text Box 16"/>
          <p:cNvSpPr txBox="1"/>
          <p:nvPr/>
        </p:nvSpPr>
        <p:spPr>
          <a:xfrm>
            <a:off x="2560320" y="2743200"/>
            <a:ext cx="1491298" cy="74270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300"/>
              </a:spcBef>
              <a:defRPr b="1" sz="2200">
                <a:latin typeface="Arial"/>
                <a:ea typeface="Arial"/>
                <a:cs typeface="Arial"/>
                <a:sym typeface="Arial"/>
              </a:defRPr>
            </a:lvl1pPr>
          </a:lstStyle>
          <a:p>
            <a:pPr/>
            <a:r>
              <a:t>P-E-N---Y &amp; M-T------</a:t>
            </a:r>
          </a:p>
        </p:txBody>
      </p:sp>
      <p:sp>
        <p:nvSpPr>
          <p:cNvPr id="453" name="Text Box 23"/>
          <p:cNvSpPr txBox="1"/>
          <p:nvPr/>
        </p:nvSpPr>
        <p:spPr>
          <a:xfrm>
            <a:off x="1828800" y="2514600"/>
            <a:ext cx="2824165" cy="140480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9" rIns="45719">
            <a:spAutoFit/>
          </a:bodyPr>
          <a:lstStyle/>
          <a:p>
            <a:pPr algn="ctr">
              <a:spcBef>
                <a:spcPts val="1400"/>
              </a:spcBef>
              <a:defRPr b="1" sz="800">
                <a:latin typeface="Arial"/>
                <a:ea typeface="Arial"/>
                <a:cs typeface="Arial"/>
                <a:sym typeface="Arial"/>
              </a:defRPr>
            </a:pPr>
          </a:p>
          <a:p>
            <a:pPr algn="ctr">
              <a:spcBef>
                <a:spcPts val="1000"/>
              </a:spcBef>
              <a:defRPr b="1">
                <a:latin typeface="Arial"/>
                <a:ea typeface="Arial"/>
                <a:cs typeface="Arial"/>
                <a:sym typeface="Arial"/>
              </a:defRPr>
            </a:pPr>
            <a:r>
              <a:t>PREGNANCY &amp; MATERNITY</a:t>
            </a:r>
            <a:endParaRPr sz="2400"/>
          </a:p>
        </p:txBody>
      </p:sp>
      <p:sp>
        <p:nvSpPr>
          <p:cNvPr id="454" name="Text Box 12"/>
          <p:cNvSpPr txBox="1"/>
          <p:nvPr/>
        </p:nvSpPr>
        <p:spPr>
          <a:xfrm>
            <a:off x="4143058" y="1370012"/>
            <a:ext cx="3364549" cy="396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1200"/>
              </a:spcBef>
              <a:defRPr sz="2000">
                <a:solidFill>
                  <a:srgbClr val="FFFFFF"/>
                </a:solidFill>
                <a:latin typeface="Sinkin Sans 500 Medium"/>
                <a:ea typeface="Sinkin Sans 500 Medium"/>
                <a:cs typeface="Sinkin Sans 500 Medium"/>
                <a:sym typeface="Sinkin Sans 500 Medium"/>
              </a:defRPr>
            </a:lvl1pPr>
          </a:lstStyle>
          <a:p>
            <a:pPr/>
            <a:r>
              <a:t>Protected Characteristics</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4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16" presetID="4" grpId="2" fill="hold">
                                  <p:stCondLst>
                                    <p:cond delay="0"/>
                                  </p:stCondLst>
                                  <p:iterate type="el" backwards="0">
                                    <p:tmAbs val="0"/>
                                  </p:iterate>
                                  <p:childTnLst>
                                    <p:set>
                                      <p:cBhvr>
                                        <p:cTn id="10" fill="hold"/>
                                        <p:tgtEl>
                                          <p:spTgt spid="449"/>
                                        </p:tgtEl>
                                        <p:attrNameLst>
                                          <p:attrName>style.visibility</p:attrName>
                                        </p:attrNameLst>
                                      </p:cBhvr>
                                      <p:to>
                                        <p:strVal val="visible"/>
                                      </p:to>
                                    </p:set>
                                    <p:animEffect filter="box(in)" transition="in">
                                      <p:cBhvr>
                                        <p:cTn id="11" dur="500"/>
                                        <p:tgtEl>
                                          <p:spTgt spid="449"/>
                                        </p:tgtEl>
                                      </p:cBhvr>
                                    </p:animEffec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16" presetID="4" grpId="3" fill="hold">
                                  <p:stCondLst>
                                    <p:cond delay="0"/>
                                  </p:stCondLst>
                                  <p:iterate type="el" backwards="0">
                                    <p:tmAbs val="0"/>
                                  </p:iterate>
                                  <p:childTnLst>
                                    <p:set>
                                      <p:cBhvr>
                                        <p:cTn id="15" fill="hold"/>
                                        <p:tgtEl>
                                          <p:spTgt spid="451"/>
                                        </p:tgtEl>
                                        <p:attrNameLst>
                                          <p:attrName>style.visibility</p:attrName>
                                        </p:attrNameLst>
                                      </p:cBhvr>
                                      <p:to>
                                        <p:strVal val="visible"/>
                                      </p:to>
                                    </p:set>
                                    <p:animEffect filter="box(in)" transition="in">
                                      <p:cBhvr>
                                        <p:cTn id="16" dur="500"/>
                                        <p:tgtEl>
                                          <p:spTgt spid="451"/>
                                        </p:tgtEl>
                                      </p:cBhvr>
                                    </p:animEffec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16" presetID="4" grpId="4" fill="hold">
                                  <p:stCondLst>
                                    <p:cond delay="0"/>
                                  </p:stCondLst>
                                  <p:iterate type="el" backwards="0">
                                    <p:tmAbs val="0"/>
                                  </p:iterate>
                                  <p:childTnLst>
                                    <p:set>
                                      <p:cBhvr>
                                        <p:cTn id="20" fill="hold"/>
                                        <p:tgtEl>
                                          <p:spTgt spid="441"/>
                                        </p:tgtEl>
                                        <p:attrNameLst>
                                          <p:attrName>style.visibility</p:attrName>
                                        </p:attrNameLst>
                                      </p:cBhvr>
                                      <p:to>
                                        <p:strVal val="visible"/>
                                      </p:to>
                                    </p:set>
                                    <p:animEffect filter="box(in)" transition="in">
                                      <p:cBhvr>
                                        <p:cTn id="21" dur="500"/>
                                        <p:tgtEl>
                                          <p:spTgt spid="441"/>
                                        </p:tgtEl>
                                      </p:cBhvr>
                                    </p:animEffec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16" presetID="4" grpId="5" fill="hold">
                                  <p:stCondLst>
                                    <p:cond delay="0"/>
                                  </p:stCondLst>
                                  <p:iterate type="el" backwards="0">
                                    <p:tmAbs val="0"/>
                                  </p:iterate>
                                  <p:childTnLst>
                                    <p:set>
                                      <p:cBhvr>
                                        <p:cTn id="25" fill="hold"/>
                                        <p:tgtEl>
                                          <p:spTgt spid="440"/>
                                        </p:tgtEl>
                                        <p:attrNameLst>
                                          <p:attrName>style.visibility</p:attrName>
                                        </p:attrNameLst>
                                      </p:cBhvr>
                                      <p:to>
                                        <p:strVal val="visible"/>
                                      </p:to>
                                    </p:set>
                                    <p:animEffect filter="box(in)" transition="in">
                                      <p:cBhvr>
                                        <p:cTn id="26" dur="500"/>
                                        <p:tgtEl>
                                          <p:spTgt spid="440"/>
                                        </p:tgtEl>
                                      </p:cBhvr>
                                    </p:animEffec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16" presetID="4" grpId="6" fill="hold">
                                  <p:stCondLst>
                                    <p:cond delay="0"/>
                                  </p:stCondLst>
                                  <p:iterate type="el" backwards="0">
                                    <p:tmAbs val="0"/>
                                  </p:iterate>
                                  <p:childTnLst>
                                    <p:set>
                                      <p:cBhvr>
                                        <p:cTn id="30" fill="hold"/>
                                        <p:tgtEl>
                                          <p:spTgt spid="445"/>
                                        </p:tgtEl>
                                        <p:attrNameLst>
                                          <p:attrName>style.visibility</p:attrName>
                                        </p:attrNameLst>
                                      </p:cBhvr>
                                      <p:to>
                                        <p:strVal val="visible"/>
                                      </p:to>
                                    </p:set>
                                    <p:animEffect filter="box(in)" transition="in">
                                      <p:cBhvr>
                                        <p:cTn id="31" dur="500"/>
                                        <p:tgtEl>
                                          <p:spTgt spid="445"/>
                                        </p:tgtEl>
                                      </p:cBhvr>
                                    </p:animEffec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16" presetID="4" grpId="7" fill="hold">
                                  <p:stCondLst>
                                    <p:cond delay="0"/>
                                  </p:stCondLst>
                                  <p:iterate type="el" backwards="0">
                                    <p:tmAbs val="0"/>
                                  </p:iterate>
                                  <p:childTnLst>
                                    <p:set>
                                      <p:cBhvr>
                                        <p:cTn id="35" fill="hold"/>
                                        <p:tgtEl>
                                          <p:spTgt spid="439"/>
                                        </p:tgtEl>
                                        <p:attrNameLst>
                                          <p:attrName>style.visibility</p:attrName>
                                        </p:attrNameLst>
                                      </p:cBhvr>
                                      <p:to>
                                        <p:strVal val="visible"/>
                                      </p:to>
                                    </p:set>
                                    <p:animEffect filter="box(in)" transition="in">
                                      <p:cBhvr>
                                        <p:cTn id="36" dur="500"/>
                                        <p:tgtEl>
                                          <p:spTgt spid="439"/>
                                        </p:tgtEl>
                                      </p:cBhvr>
                                    </p:animEffect>
                                  </p:childTnLst>
                                </p:cTn>
                              </p:par>
                            </p:childTnLst>
                          </p:cTn>
                        </p:par>
                      </p:childTnLst>
                    </p:cTn>
                  </p:par>
                  <p:par>
                    <p:cTn id="37" fill="hold">
                      <p:stCondLst>
                        <p:cond delay="indefinite"/>
                      </p:stCondLst>
                      <p:childTnLst>
                        <p:par>
                          <p:cTn id="38" fill="hold">
                            <p:stCondLst>
                              <p:cond delay="0"/>
                            </p:stCondLst>
                            <p:childTnLst>
                              <p:par>
                                <p:cTn id="39" presetClass="entr" nodeType="clickEffect" presetSubtype="16" presetID="4" grpId="8" fill="hold">
                                  <p:stCondLst>
                                    <p:cond delay="0"/>
                                  </p:stCondLst>
                                  <p:iterate type="el" backwards="0">
                                    <p:tmAbs val="0"/>
                                  </p:iterate>
                                  <p:childTnLst>
                                    <p:set>
                                      <p:cBhvr>
                                        <p:cTn id="40" fill="hold"/>
                                        <p:tgtEl>
                                          <p:spTgt spid="453"/>
                                        </p:tgtEl>
                                        <p:attrNameLst>
                                          <p:attrName>style.visibility</p:attrName>
                                        </p:attrNameLst>
                                      </p:cBhvr>
                                      <p:to>
                                        <p:strVal val="visible"/>
                                      </p:to>
                                    </p:set>
                                    <p:animEffect filter="box(in)" transition="in">
                                      <p:cBhvr>
                                        <p:cTn id="41" dur="500"/>
                                        <p:tgtEl>
                                          <p:spTgt spid="453"/>
                                        </p:tgtEl>
                                      </p:cBhvr>
                                    </p:animEffect>
                                  </p:childTnLst>
                                </p:cTn>
                              </p:par>
                            </p:childTnLst>
                          </p:cTn>
                        </p:par>
                      </p:childTnLst>
                    </p:cTn>
                  </p:par>
                  <p:par>
                    <p:cTn id="42" fill="hold">
                      <p:stCondLst>
                        <p:cond delay="indefinite"/>
                      </p:stCondLst>
                      <p:childTnLst>
                        <p:par>
                          <p:cTn id="43" fill="hold">
                            <p:stCondLst>
                              <p:cond delay="0"/>
                            </p:stCondLst>
                            <p:childTnLst>
                              <p:par>
                                <p:cTn id="44" presetClass="entr" nodeType="clickEffect" presetSubtype="16" presetID="4" grpId="9" fill="hold">
                                  <p:stCondLst>
                                    <p:cond delay="0"/>
                                  </p:stCondLst>
                                  <p:iterate type="el" backwards="0">
                                    <p:tmAbs val="0"/>
                                  </p:iterate>
                                  <p:childTnLst>
                                    <p:set>
                                      <p:cBhvr>
                                        <p:cTn id="45" fill="hold"/>
                                        <p:tgtEl>
                                          <p:spTgt spid="447"/>
                                        </p:tgtEl>
                                        <p:attrNameLst>
                                          <p:attrName>style.visibility</p:attrName>
                                        </p:attrNameLst>
                                      </p:cBhvr>
                                      <p:to>
                                        <p:strVal val="visible"/>
                                      </p:to>
                                    </p:set>
                                    <p:animEffect filter="box(in)" transition="in">
                                      <p:cBhvr>
                                        <p:cTn id="46" dur="500"/>
                                        <p:tgtEl>
                                          <p:spTgt spid="447"/>
                                        </p:tgtEl>
                                      </p:cBhvr>
                                    </p:animEffect>
                                  </p:childTnLst>
                                </p:cTn>
                              </p:par>
                            </p:childTnLst>
                          </p:cTn>
                        </p:par>
                      </p:childTnLst>
                    </p:cTn>
                  </p:par>
                  <p:par>
                    <p:cTn id="47" fill="hold">
                      <p:stCondLst>
                        <p:cond delay="indefinite"/>
                      </p:stCondLst>
                      <p:childTnLst>
                        <p:par>
                          <p:cTn id="48" fill="hold">
                            <p:stCondLst>
                              <p:cond delay="0"/>
                            </p:stCondLst>
                            <p:childTnLst>
                              <p:par>
                                <p:cTn id="49" presetClass="emph" nodeType="clickEffect" presetSubtype="0" presetID="6" grpId="10" fill="hold">
                                  <p:stCondLst>
                                    <p:cond delay="0"/>
                                  </p:stCondLst>
                                  <p:childTnLst>
                                    <p:animScale>
                                      <p:cBhvr>
                                        <p:cTn id="50" dur="2000" fill="hold"/>
                                        <p:tgtEl>
                                          <p:spTgt spid="441"/>
                                        </p:tgtEl>
                                      </p:cBhvr>
                                      <p:by x="150000" y="150000"/>
                                    </p:animScale>
                                  </p:childTnLst>
                                </p:cTn>
                              </p:par>
                            </p:childTnLst>
                          </p:cTn>
                        </p:par>
                      </p:childTnLst>
                    </p:cTn>
                  </p:par>
                  <p:par>
                    <p:cTn id="51" fill="hold">
                      <p:stCondLst>
                        <p:cond delay="indefinite"/>
                      </p:stCondLst>
                      <p:childTnLst>
                        <p:par>
                          <p:cTn id="52" fill="hold">
                            <p:stCondLst>
                              <p:cond delay="0"/>
                            </p:stCondLst>
                            <p:childTnLst>
                              <p:par>
                                <p:cTn id="53" presetClass="emph" nodeType="clickEffect" presetSubtype="0" presetID="6" grpId="11" fill="hold">
                                  <p:stCondLst>
                                    <p:cond delay="0"/>
                                  </p:stCondLst>
                                  <p:childTnLst>
                                    <p:animScale>
                                      <p:cBhvr>
                                        <p:cTn id="54" dur="2000" fill="hold"/>
                                        <p:tgtEl>
                                          <p:spTgt spid="447"/>
                                        </p:tgtEl>
                                      </p:cBhvr>
                                      <p:by x="150000" y="150000"/>
                                    </p:animScale>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441" grpId="10"/>
      <p:bldP build="whole" bldLvl="1" animBg="1" rev="0" advAuto="0" spid="451" grpId="3"/>
      <p:bldP build="whole" bldLvl="1" animBg="1" rev="0" advAuto="0" spid="447" grpId="11"/>
      <p:bldP build="whole" bldLvl="1" animBg="1" rev="0" advAuto="0" spid="439" grpId="7"/>
      <p:bldP build="whole" bldLvl="1" animBg="1" rev="0" advAuto="0" spid="441" grpId="4"/>
      <p:bldP build="whole" bldLvl="1" animBg="1" rev="0" advAuto="0" spid="445" grpId="6"/>
      <p:bldP build="whole" bldLvl="1" animBg="1" rev="0" advAuto="0" spid="440" grpId="5"/>
      <p:bldP build="whole" bldLvl="1" animBg="1" rev="0" advAuto="0" spid="449" grpId="2"/>
      <p:bldP build="whole" bldLvl="1" animBg="1" rev="0" advAuto="0" spid="442" grpId="1"/>
      <p:bldP build="whole" bldLvl="1" animBg="1" rev="0" advAuto="0" spid="453" grpId="8"/>
      <p:bldP build="whole" bldLvl="1" animBg="1" rev="0" advAuto="0" spid="447" grpId="9"/>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8" name="Text Box 6"/>
          <p:cNvSpPr txBox="1"/>
          <p:nvPr/>
        </p:nvSpPr>
        <p:spPr>
          <a:xfrm>
            <a:off x="1949134" y="227013"/>
            <a:ext cx="6198236" cy="6121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spcBef>
                <a:spcPts val="2100"/>
              </a:spcBef>
              <a:defRPr sz="3600">
                <a:solidFill>
                  <a:srgbClr val="90182B"/>
                </a:solidFill>
                <a:latin typeface="Gill Sans"/>
                <a:ea typeface="Gill Sans"/>
                <a:cs typeface="Gill Sans"/>
                <a:sym typeface="Gill Sans"/>
              </a:defRPr>
            </a:lvl1pPr>
          </a:lstStyle>
          <a:p>
            <a:pPr/>
            <a:r>
              <a:t>Our Essence</a:t>
            </a:r>
          </a:p>
        </p:txBody>
      </p:sp>
      <p:sp>
        <p:nvSpPr>
          <p:cNvPr id="459" name="Text Box 6"/>
          <p:cNvSpPr txBox="1"/>
          <p:nvPr/>
        </p:nvSpPr>
        <p:spPr>
          <a:xfrm>
            <a:off x="1949134" y="1471612"/>
            <a:ext cx="6844347" cy="295656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342900" indent="-342900">
              <a:spcBef>
                <a:spcPts val="1400"/>
              </a:spcBef>
              <a:buSzPct val="100000"/>
              <a:buChar char="•"/>
              <a:defRPr sz="2400">
                <a:solidFill>
                  <a:srgbClr val="262626"/>
                </a:solidFill>
                <a:latin typeface="Gill Sans"/>
                <a:ea typeface="Gill Sans"/>
                <a:cs typeface="Gill Sans"/>
                <a:sym typeface="Gill Sans"/>
              </a:defRPr>
            </a:pPr>
            <a:r>
              <a:t>Make science simple</a:t>
            </a:r>
          </a:p>
          <a:p>
            <a:pPr marL="342900" indent="-342900">
              <a:spcBef>
                <a:spcPts val="1400"/>
              </a:spcBef>
              <a:buSzPct val="100000"/>
              <a:buChar char="•"/>
              <a:defRPr sz="2400">
                <a:solidFill>
                  <a:srgbClr val="262626"/>
                </a:solidFill>
                <a:latin typeface="Gill Sans"/>
                <a:ea typeface="Gill Sans"/>
                <a:cs typeface="Gill Sans"/>
                <a:sym typeface="Gill Sans"/>
              </a:defRPr>
            </a:pPr>
            <a:r>
              <a:t>Allowing people to reach a point of truth</a:t>
            </a:r>
          </a:p>
          <a:p>
            <a:pPr marL="342900" indent="-342900">
              <a:spcBef>
                <a:spcPts val="1400"/>
              </a:spcBef>
              <a:buSzPct val="100000"/>
              <a:buChar char="•"/>
              <a:defRPr sz="2400">
                <a:solidFill>
                  <a:srgbClr val="262626"/>
                </a:solidFill>
                <a:latin typeface="Gill Sans"/>
                <a:ea typeface="Gill Sans"/>
                <a:cs typeface="Gill Sans"/>
                <a:sym typeface="Gill Sans"/>
              </a:defRPr>
            </a:pPr>
            <a:r>
              <a:t>A deep care and true understanding </a:t>
            </a:r>
          </a:p>
          <a:p>
            <a:pPr marL="342900" indent="-342900">
              <a:spcBef>
                <a:spcPts val="1400"/>
              </a:spcBef>
              <a:buSzPct val="100000"/>
              <a:buChar char="•"/>
              <a:defRPr sz="2400">
                <a:solidFill>
                  <a:srgbClr val="262626"/>
                </a:solidFill>
                <a:latin typeface="Gill Sans"/>
                <a:ea typeface="Gill Sans"/>
                <a:cs typeface="Gill Sans"/>
                <a:sym typeface="Gill Sans"/>
              </a:defRPr>
            </a:pPr>
            <a:r>
              <a:t>Everyone is equal </a:t>
            </a:r>
          </a:p>
          <a:p>
            <a:pPr marL="342900" indent="-342900">
              <a:spcBef>
                <a:spcPts val="1400"/>
              </a:spcBef>
              <a:buSzPct val="100000"/>
              <a:buChar char="•"/>
              <a:defRPr sz="2400">
                <a:solidFill>
                  <a:srgbClr val="262626"/>
                </a:solidFill>
                <a:latin typeface="Gill Sans"/>
                <a:ea typeface="Gill Sans"/>
                <a:cs typeface="Gill Sans"/>
                <a:sym typeface="Gill Sans"/>
              </a:defRPr>
            </a:pPr>
            <a:r>
              <a:t>Race does not exist – there is no scientific way of identifying race </a:t>
            </a:r>
            <a:r>
              <a:rPr>
                <a:solidFill>
                  <a:srgbClr val="404040"/>
                </a:solidFill>
              </a:rPr>
              <a:t>(ask the lungs!)</a:t>
            </a:r>
          </a:p>
        </p:txBody>
      </p:sp>
      <p:pic>
        <p:nvPicPr>
          <p:cNvPr id="460" name="Picture 3" descr="Picture 3"/>
          <p:cNvPicPr>
            <a:picLocks noChangeAspect="1"/>
          </p:cNvPicPr>
          <p:nvPr/>
        </p:nvPicPr>
        <p:blipFill>
          <a:blip r:embed="rId3">
            <a:extLst/>
          </a:blip>
          <a:stretch>
            <a:fillRect/>
          </a:stretch>
        </p:blipFill>
        <p:spPr>
          <a:xfrm>
            <a:off x="1524000" y="1"/>
            <a:ext cx="9144000" cy="8786814"/>
          </a:xfrm>
          <a:prstGeom prst="rect">
            <a:avLst/>
          </a:prstGeom>
          <a:ln w="12700">
            <a:miter lim="400000"/>
          </a:ln>
        </p:spPr>
      </p:pic>
      <p:sp>
        <p:nvSpPr>
          <p:cNvPr id="461" name="Text Box 6"/>
          <p:cNvSpPr txBox="1"/>
          <p:nvPr/>
        </p:nvSpPr>
        <p:spPr>
          <a:xfrm>
            <a:off x="3046094" y="2636838"/>
            <a:ext cx="6196650" cy="212852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spcBef>
                <a:spcPts val="5700"/>
              </a:spcBef>
              <a:defRPr sz="9600">
                <a:latin typeface="Impact"/>
                <a:ea typeface="Impact"/>
                <a:cs typeface="Impact"/>
                <a:sym typeface="Impact"/>
              </a:defRPr>
            </a:lvl1pPr>
          </a:lstStyle>
          <a:p>
            <a:pPr/>
            <a:r>
              <a:t>Race?</a:t>
            </a:r>
            <a:endParaRPr sz="2400"/>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67" name="Group 5"/>
          <p:cNvGrpSpPr/>
          <p:nvPr/>
        </p:nvGrpSpPr>
        <p:grpSpPr>
          <a:xfrm>
            <a:off x="1524000" y="-26988"/>
            <a:ext cx="9144000" cy="6858001"/>
            <a:chOff x="0" y="0"/>
            <a:chExt cx="9144000" cy="6858000"/>
          </a:xfrm>
        </p:grpSpPr>
        <p:sp>
          <p:nvSpPr>
            <p:cNvPr id="465" name="Rectangle 6"/>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466" name="Picture 7" descr="Picture 7"/>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pic>
        <p:nvPicPr>
          <p:cNvPr id="468" name="Picture 5" descr="Picture 5"/>
          <p:cNvPicPr>
            <a:picLocks noChangeAspect="1"/>
          </p:cNvPicPr>
          <p:nvPr/>
        </p:nvPicPr>
        <p:blipFill>
          <a:blip r:embed="rId4">
            <a:extLst/>
          </a:blip>
          <a:stretch>
            <a:fillRect/>
          </a:stretch>
        </p:blipFill>
        <p:spPr>
          <a:xfrm>
            <a:off x="2566989" y="593725"/>
            <a:ext cx="7272337" cy="5499100"/>
          </a:xfrm>
          <a:prstGeom prst="rect">
            <a:avLst/>
          </a:prstGeom>
          <a:ln w="12700">
            <a:miter lim="400000"/>
          </a:ln>
        </p:spPr>
      </p:pic>
      <p:pic>
        <p:nvPicPr>
          <p:cNvPr id="469" name="Picture 7" descr="Picture 7"/>
          <p:cNvPicPr>
            <a:picLocks noChangeAspect="1"/>
          </p:cNvPicPr>
          <p:nvPr/>
        </p:nvPicPr>
        <p:blipFill>
          <a:blip r:embed="rId5">
            <a:extLst/>
          </a:blip>
          <a:stretch>
            <a:fillRect/>
          </a:stretch>
        </p:blipFill>
        <p:spPr>
          <a:xfrm>
            <a:off x="2135188" y="333375"/>
            <a:ext cx="2144712" cy="3024189"/>
          </a:xfrm>
          <a:prstGeom prst="rect">
            <a:avLst/>
          </a:prstGeom>
          <a:ln w="12700">
            <a:miter lim="400000"/>
          </a:ln>
        </p:spPr>
      </p:pic>
      <p:sp>
        <p:nvSpPr>
          <p:cNvPr id="470" name="Text Box 8"/>
          <p:cNvSpPr txBox="1"/>
          <p:nvPr/>
        </p:nvSpPr>
        <p:spPr>
          <a:xfrm>
            <a:off x="7132319" y="5334001"/>
            <a:ext cx="3293112" cy="892607"/>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spcBef>
                <a:spcPts val="1600"/>
              </a:spcBef>
              <a:defRPr sz="2800">
                <a:solidFill>
                  <a:srgbClr val="FFFFFF"/>
                </a:solidFill>
                <a:latin typeface="Arial"/>
                <a:ea typeface="Arial"/>
                <a:cs typeface="Arial"/>
                <a:sym typeface="Arial"/>
              </a:defRPr>
            </a:lvl1pPr>
          </a:lstStyle>
          <a:p>
            <a:pPr/>
            <a:r>
              <a:t>Humans are 99.9% genetically identical!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76" name="Group 3"/>
          <p:cNvGrpSpPr/>
          <p:nvPr/>
        </p:nvGrpSpPr>
        <p:grpSpPr>
          <a:xfrm>
            <a:off x="1524000" y="-26988"/>
            <a:ext cx="9144000" cy="6858001"/>
            <a:chOff x="0" y="0"/>
            <a:chExt cx="9144000" cy="6858000"/>
          </a:xfrm>
        </p:grpSpPr>
        <p:sp>
          <p:nvSpPr>
            <p:cNvPr id="474" name="Rectangle 4"/>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475" name="Picture 5" descr="Picture 5"/>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sp>
        <p:nvSpPr>
          <p:cNvPr id="477" name="Rectangle 5"/>
          <p:cNvSpPr txBox="1"/>
          <p:nvPr/>
        </p:nvSpPr>
        <p:spPr>
          <a:xfrm>
            <a:off x="2301558" y="1272204"/>
            <a:ext cx="7780972" cy="502797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tabLst>
                <a:tab pos="457200" algn="l"/>
              </a:tabLst>
              <a:defRPr sz="3600">
                <a:solidFill>
                  <a:srgbClr val="FFFFFF"/>
                </a:solidFill>
                <a:latin typeface="Arial"/>
                <a:ea typeface="Arial"/>
                <a:cs typeface="Arial"/>
                <a:sym typeface="Arial"/>
              </a:defRPr>
            </a:pPr>
            <a:r>
              <a:t>The Equality Act (2010) defines ‘race’ as including:</a:t>
            </a:r>
          </a:p>
          <a:p>
            <a:pPr>
              <a:tabLst>
                <a:tab pos="457200" algn="l"/>
              </a:tabLst>
              <a:defRPr sz="3600">
                <a:solidFill>
                  <a:srgbClr val="FFFFFF"/>
                </a:solidFill>
                <a:latin typeface="Arial"/>
                <a:ea typeface="Arial"/>
                <a:cs typeface="Arial"/>
                <a:sym typeface="Arial"/>
              </a:defRPr>
            </a:pPr>
          </a:p>
          <a:p>
            <a:pPr>
              <a:buSzPct val="100000"/>
              <a:buChar char="•"/>
              <a:tabLst>
                <a:tab pos="457200" algn="l"/>
              </a:tabLst>
              <a:defRPr sz="2800">
                <a:solidFill>
                  <a:srgbClr val="FFFFFF"/>
                </a:solidFill>
                <a:latin typeface="Arial"/>
                <a:ea typeface="Arial"/>
                <a:cs typeface="Arial"/>
                <a:sym typeface="Arial"/>
              </a:defRPr>
            </a:pPr>
            <a:r>
              <a:t>Skin colour  </a:t>
            </a:r>
          </a:p>
          <a:p>
            <a:pPr>
              <a:buSzPct val="100000"/>
              <a:buChar char="•"/>
              <a:tabLst>
                <a:tab pos="457200" algn="l"/>
              </a:tabLst>
              <a:defRPr sz="2800">
                <a:solidFill>
                  <a:srgbClr val="FFFFFF"/>
                </a:solidFill>
                <a:latin typeface="Arial"/>
                <a:ea typeface="Arial"/>
                <a:cs typeface="Arial"/>
                <a:sym typeface="Arial"/>
              </a:defRPr>
            </a:pPr>
            <a:r>
              <a:t>Nationality </a:t>
            </a:r>
          </a:p>
          <a:p>
            <a:pPr>
              <a:buSzPct val="100000"/>
              <a:buChar char="•"/>
              <a:tabLst>
                <a:tab pos="457200" algn="l"/>
              </a:tabLst>
              <a:defRPr sz="2800">
                <a:solidFill>
                  <a:srgbClr val="FFFFFF"/>
                </a:solidFill>
                <a:latin typeface="Arial"/>
                <a:ea typeface="Arial"/>
                <a:cs typeface="Arial"/>
                <a:sym typeface="Arial"/>
              </a:defRPr>
            </a:pPr>
            <a:r>
              <a:t>Ethnic or national origins</a:t>
            </a:r>
          </a:p>
          <a:p>
            <a:pPr>
              <a:buSzPct val="100000"/>
              <a:buChar char="•"/>
              <a:tabLst>
                <a:tab pos="457200" algn="l"/>
              </a:tabLst>
              <a:defRPr sz="2800">
                <a:solidFill>
                  <a:srgbClr val="FFFFFF"/>
                </a:solidFill>
                <a:latin typeface="Arial"/>
                <a:ea typeface="Arial"/>
                <a:cs typeface="Arial"/>
                <a:sym typeface="Arial"/>
              </a:defRPr>
            </a:pPr>
          </a:p>
          <a:p>
            <a:pPr>
              <a:tabLst>
                <a:tab pos="457200" algn="l"/>
              </a:tabLst>
              <a:defRPr sz="3200">
                <a:solidFill>
                  <a:srgbClr val="FFFFFF"/>
                </a:solidFill>
                <a:latin typeface="Arial"/>
                <a:ea typeface="Arial"/>
                <a:cs typeface="Arial"/>
                <a:sym typeface="Arial"/>
              </a:defRPr>
            </a:pPr>
            <a:r>
              <a:t>Protected ethnic groups include: Sikhs, Jews, Romany Gypsies, Irish Travellers, Scottish Gypsies, and Scottish Travellers.</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83" name="Group 4"/>
          <p:cNvGrpSpPr/>
          <p:nvPr/>
        </p:nvGrpSpPr>
        <p:grpSpPr>
          <a:xfrm>
            <a:off x="1524000" y="-26988"/>
            <a:ext cx="9144000" cy="6858001"/>
            <a:chOff x="0" y="0"/>
            <a:chExt cx="9144000" cy="6858000"/>
          </a:xfrm>
        </p:grpSpPr>
        <p:sp>
          <p:nvSpPr>
            <p:cNvPr id="481" name="Rectangle 5"/>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482" name="Picture 6" descr="Picture 6"/>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sp>
        <p:nvSpPr>
          <p:cNvPr id="484" name="Rectangle 3"/>
          <p:cNvSpPr txBox="1"/>
          <p:nvPr>
            <p:ph type="body" idx="1"/>
          </p:nvPr>
        </p:nvSpPr>
        <p:spPr>
          <a:xfrm>
            <a:off x="1703389" y="1989138"/>
            <a:ext cx="8785226" cy="4525963"/>
          </a:xfrm>
          <a:prstGeom prst="rect">
            <a:avLst/>
          </a:prstGeom>
        </p:spPr>
        <p:txBody>
          <a:bodyPr/>
          <a:lstStyle/>
          <a:p>
            <a:pPr algn="ctr">
              <a:buSzTx/>
              <a:buNone/>
              <a:defRPr sz="8800">
                <a:solidFill>
                  <a:srgbClr val="FFFFFF"/>
                </a:solidFill>
                <a:latin typeface="Arial"/>
                <a:ea typeface="Arial"/>
                <a:cs typeface="Arial"/>
                <a:sym typeface="Arial"/>
              </a:defRPr>
            </a:pPr>
            <a:r>
              <a:t>Perception &amp; Association</a:t>
            </a:r>
          </a:p>
          <a:p>
            <a:pPr algn="ctr">
              <a:buSzTx/>
              <a:buNone/>
              <a:defRPr sz="6600">
                <a:latin typeface="Impact"/>
                <a:ea typeface="Impact"/>
                <a:cs typeface="Impact"/>
                <a:sym typeface="Impact"/>
              </a:defRPr>
            </a:pPr>
            <a:r>
              <a:t>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490" name="Group 3"/>
          <p:cNvGrpSpPr/>
          <p:nvPr/>
        </p:nvGrpSpPr>
        <p:grpSpPr>
          <a:xfrm>
            <a:off x="1524000" y="-26988"/>
            <a:ext cx="9144000" cy="6858001"/>
            <a:chOff x="0" y="0"/>
            <a:chExt cx="9144000" cy="6858000"/>
          </a:xfrm>
        </p:grpSpPr>
        <p:sp>
          <p:nvSpPr>
            <p:cNvPr id="488" name="Rectangle 4"/>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489" name="Picture 5" descr="Picture 5"/>
            <p:cNvPicPr>
              <a:picLocks noChangeAspect="1"/>
            </p:cNvPicPr>
            <p:nvPr/>
          </p:nvPicPr>
          <p:blipFill>
            <a:blip r:embed="rId3">
              <a:extLst/>
            </a:blip>
            <a:stretch>
              <a:fillRect/>
            </a:stretch>
          </p:blipFill>
          <p:spPr>
            <a:xfrm>
              <a:off x="6019800" y="179261"/>
              <a:ext cx="2971801" cy="249088"/>
            </a:xfrm>
            <a:prstGeom prst="rect">
              <a:avLst/>
            </a:prstGeom>
            <a:ln w="12700" cap="flat">
              <a:noFill/>
              <a:miter lim="400000"/>
            </a:ln>
            <a:effectLst/>
          </p:spPr>
        </p:pic>
      </p:grpSp>
      <p:sp>
        <p:nvSpPr>
          <p:cNvPr id="491" name="Text Box 4"/>
          <p:cNvSpPr txBox="1"/>
          <p:nvPr/>
        </p:nvSpPr>
        <p:spPr>
          <a:xfrm>
            <a:off x="1754243" y="764703"/>
            <a:ext cx="8261986" cy="519615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spcBef>
                <a:spcPts val="1600"/>
              </a:spcBef>
              <a:defRPr b="1" sz="2800">
                <a:solidFill>
                  <a:srgbClr val="FFFFFF"/>
                </a:solidFill>
                <a:latin typeface="Arial"/>
                <a:ea typeface="Arial"/>
                <a:cs typeface="Arial"/>
                <a:sym typeface="Arial"/>
              </a:defRPr>
            </a:pPr>
            <a:r>
              <a:t>Public Sector Equality Duty</a:t>
            </a:r>
            <a:endParaRPr sz="3200"/>
          </a:p>
          <a:p>
            <a:pPr>
              <a:spcBef>
                <a:spcPts val="1900"/>
              </a:spcBef>
              <a:defRPr sz="2000">
                <a:solidFill>
                  <a:srgbClr val="FFFFFF"/>
                </a:solidFill>
                <a:latin typeface="Arial"/>
                <a:ea typeface="Arial"/>
                <a:cs typeface="Arial"/>
                <a:sym typeface="Arial"/>
              </a:defRPr>
            </a:pPr>
          </a:p>
          <a:p>
            <a:pPr>
              <a:spcBef>
                <a:spcPts val="1200"/>
              </a:spcBef>
              <a:defRPr sz="2000">
                <a:solidFill>
                  <a:srgbClr val="FFFFFF"/>
                </a:solidFill>
                <a:latin typeface="Arial"/>
                <a:ea typeface="Arial"/>
                <a:cs typeface="Arial"/>
                <a:sym typeface="Arial"/>
              </a:defRPr>
            </a:pPr>
            <a:r>
              <a:t>All public bodies have a requirement to:</a:t>
            </a:r>
            <a:endParaRPr sz="3200"/>
          </a:p>
          <a:p>
            <a:pPr>
              <a:spcBef>
                <a:spcPts val="1900"/>
              </a:spcBef>
              <a:defRPr sz="2000">
                <a:solidFill>
                  <a:srgbClr val="FFFFFF"/>
                </a:solidFill>
                <a:latin typeface="Arial"/>
                <a:ea typeface="Arial"/>
                <a:cs typeface="Arial"/>
                <a:sym typeface="Arial"/>
              </a:defRPr>
            </a:pPr>
          </a:p>
          <a:p>
            <a:pPr marL="285750" indent="-285750">
              <a:spcBef>
                <a:spcPts val="1200"/>
              </a:spcBef>
              <a:buSzPct val="100000"/>
              <a:buFont typeface="Arial"/>
              <a:buChar char="•"/>
              <a:defRPr sz="2000">
                <a:solidFill>
                  <a:srgbClr val="FFFFFF"/>
                </a:solidFill>
                <a:latin typeface="Arial"/>
                <a:ea typeface="Arial"/>
                <a:cs typeface="Arial"/>
                <a:sym typeface="Arial"/>
              </a:defRPr>
            </a:pPr>
            <a:r>
              <a:t>Eliminate discrimination, harassment, victimisation and any other conduct that is prohibited by or under the Act</a:t>
            </a:r>
            <a:endParaRPr sz="3200"/>
          </a:p>
          <a:p>
            <a:pPr>
              <a:spcBef>
                <a:spcPts val="1900"/>
              </a:spcBef>
              <a:defRPr sz="2000">
                <a:solidFill>
                  <a:srgbClr val="FFFFFF"/>
                </a:solidFill>
                <a:latin typeface="Arial"/>
                <a:ea typeface="Arial"/>
                <a:cs typeface="Arial"/>
                <a:sym typeface="Arial"/>
              </a:defRPr>
            </a:pPr>
          </a:p>
          <a:p>
            <a:pPr marL="285750" indent="-285750">
              <a:spcBef>
                <a:spcPts val="1200"/>
              </a:spcBef>
              <a:buSzPct val="100000"/>
              <a:buFont typeface="Arial"/>
              <a:buChar char="•"/>
              <a:defRPr sz="2000">
                <a:solidFill>
                  <a:srgbClr val="FFFFFF"/>
                </a:solidFill>
                <a:latin typeface="Arial"/>
                <a:ea typeface="Arial"/>
                <a:cs typeface="Arial"/>
                <a:sym typeface="Arial"/>
              </a:defRPr>
            </a:pPr>
            <a:r>
              <a:t>Advance equality of opportunity between persons who share a relevant protected characteristic and persons who do not share it</a:t>
            </a:r>
            <a:endParaRPr sz="3200"/>
          </a:p>
          <a:p>
            <a:pPr>
              <a:spcBef>
                <a:spcPts val="1900"/>
              </a:spcBef>
              <a:defRPr sz="2000">
                <a:solidFill>
                  <a:srgbClr val="FFFFFF"/>
                </a:solidFill>
                <a:latin typeface="Arial"/>
                <a:ea typeface="Arial"/>
                <a:cs typeface="Arial"/>
                <a:sym typeface="Arial"/>
              </a:defRPr>
            </a:pPr>
          </a:p>
          <a:p>
            <a:pPr marL="285750" indent="-285750">
              <a:spcBef>
                <a:spcPts val="400"/>
              </a:spcBef>
              <a:buSzPct val="100000"/>
              <a:buFont typeface="Arial"/>
              <a:buChar char="•"/>
              <a:defRPr sz="2000">
                <a:solidFill>
                  <a:srgbClr val="FFFFFF"/>
                </a:solidFill>
                <a:latin typeface="Arial"/>
                <a:ea typeface="Arial"/>
                <a:cs typeface="Arial"/>
                <a:sym typeface="Arial"/>
              </a:defRPr>
            </a:pPr>
            <a:r>
              <a:t>Foster good relations between persons who share a relevant protected characteristic and persons who do not share it. </a:t>
            </a: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5" name="Rectangle 43"/>
          <p:cNvSpPr/>
          <p:nvPr/>
        </p:nvSpPr>
        <p:spPr>
          <a:xfrm>
            <a:off x="1524000" y="-26988"/>
            <a:ext cx="9144000" cy="6858001"/>
          </a:xfrm>
          <a:prstGeom prst="rect">
            <a:avLst/>
          </a:prstGeom>
          <a:solidFill>
            <a:srgbClr val="404040"/>
          </a:solidFill>
          <a:ln w="76200">
            <a:solidFill>
              <a:srgbClr val="FFFFFF"/>
            </a:solidFill>
            <a:miter/>
          </a:ln>
        </p:spPr>
        <p:txBody>
          <a:bodyPr lIns="45719" rIns="45719" anchor="ctr"/>
          <a:lstStyle/>
          <a:p>
            <a:pPr algn="ctr">
              <a:defRPr>
                <a:solidFill>
                  <a:srgbClr val="FFFFFF"/>
                </a:solidFill>
              </a:defRPr>
            </a:pPr>
          </a:p>
        </p:txBody>
      </p:sp>
      <p:sp>
        <p:nvSpPr>
          <p:cNvPr id="496" name="TextBox 3"/>
          <p:cNvSpPr txBox="1"/>
          <p:nvPr/>
        </p:nvSpPr>
        <p:spPr>
          <a:xfrm>
            <a:off x="3549332" y="1187449"/>
            <a:ext cx="5434648" cy="64632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4000">
                <a:solidFill>
                  <a:srgbClr val="FFFFFF"/>
                </a:solidFill>
                <a:latin typeface="Arial"/>
                <a:ea typeface="Arial"/>
                <a:cs typeface="Arial"/>
                <a:sym typeface="Arial"/>
              </a:defRPr>
            </a:lvl1pPr>
          </a:lstStyle>
          <a:p>
            <a:pPr/>
            <a:r>
              <a:t>Q. WHAT IS RACISM?</a:t>
            </a:r>
          </a:p>
        </p:txBody>
      </p:sp>
      <p:grpSp>
        <p:nvGrpSpPr>
          <p:cNvPr id="502" name="Group 13"/>
          <p:cNvGrpSpPr/>
          <p:nvPr/>
        </p:nvGrpSpPr>
        <p:grpSpPr>
          <a:xfrm>
            <a:off x="-2037370" y="2880340"/>
            <a:ext cx="3975035" cy="1224234"/>
            <a:chOff x="0" y="0"/>
            <a:chExt cx="3975034" cy="1224233"/>
          </a:xfrm>
        </p:grpSpPr>
        <p:grpSp>
          <p:nvGrpSpPr>
            <p:cNvPr id="500" name="Group 14"/>
            <p:cNvGrpSpPr/>
            <p:nvPr/>
          </p:nvGrpSpPr>
          <p:grpSpPr>
            <a:xfrm>
              <a:off x="0" y="-1"/>
              <a:ext cx="3975035" cy="1224235"/>
              <a:chOff x="0" y="0"/>
              <a:chExt cx="3975034" cy="1224233"/>
            </a:xfrm>
          </p:grpSpPr>
          <p:sp>
            <p:nvSpPr>
              <p:cNvPr id="497" name="Rectangle 16"/>
              <p:cNvSpPr/>
              <p:nvPr/>
            </p:nvSpPr>
            <p:spPr>
              <a:xfrm>
                <a:off x="0" y="-1"/>
                <a:ext cx="3582199" cy="1224138"/>
              </a:xfrm>
              <a:prstGeom prst="rect">
                <a:avLst/>
              </a:pr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pPr>
              </a:p>
            </p:txBody>
          </p:sp>
          <p:sp>
            <p:nvSpPr>
              <p:cNvPr id="498" name="Trapezoid 17"/>
              <p:cNvSpPr/>
              <p:nvPr/>
            </p:nvSpPr>
            <p:spPr>
              <a:xfrm rot="5400000">
                <a:off x="3150863" y="400061"/>
                <a:ext cx="1224137" cy="4242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871" y="0"/>
                    </a:lnTo>
                    <a:lnTo>
                      <a:pt x="19729" y="0"/>
                    </a:lnTo>
                    <a:lnTo>
                      <a:pt x="21600" y="21600"/>
                    </a:lnTo>
                    <a:close/>
                  </a:path>
                </a:pathLst>
              </a:cu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pPr>
              </a:p>
            </p:txBody>
          </p:sp>
          <p:sp>
            <p:nvSpPr>
              <p:cNvPr id="499" name="TextBox 18"/>
              <p:cNvSpPr txBox="1"/>
              <p:nvPr/>
            </p:nvSpPr>
            <p:spPr>
              <a:xfrm>
                <a:off x="194586" y="288902"/>
                <a:ext cx="3321064" cy="6463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Skin Colour</a:t>
                </a:r>
              </a:p>
            </p:txBody>
          </p:sp>
        </p:grpSp>
        <p:sp>
          <p:nvSpPr>
            <p:cNvPr id="501" name="Rectangle 15"/>
            <p:cNvSpPr txBox="1"/>
            <p:nvPr/>
          </p:nvSpPr>
          <p:spPr>
            <a:xfrm>
              <a:off x="3609619" y="320061"/>
              <a:ext cx="306624"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1</a:t>
              </a:r>
            </a:p>
          </p:txBody>
        </p:sp>
      </p:grpSp>
      <p:grpSp>
        <p:nvGrpSpPr>
          <p:cNvPr id="508" name="Group 22"/>
          <p:cNvGrpSpPr/>
          <p:nvPr/>
        </p:nvGrpSpPr>
        <p:grpSpPr>
          <a:xfrm>
            <a:off x="-2040905" y="4832530"/>
            <a:ext cx="3966487" cy="1230881"/>
            <a:chOff x="0" y="0"/>
            <a:chExt cx="3966485" cy="1230880"/>
          </a:xfrm>
        </p:grpSpPr>
        <p:grpSp>
          <p:nvGrpSpPr>
            <p:cNvPr id="506" name="Group 23"/>
            <p:cNvGrpSpPr/>
            <p:nvPr/>
          </p:nvGrpSpPr>
          <p:grpSpPr>
            <a:xfrm>
              <a:off x="-1" y="-1"/>
              <a:ext cx="3966487" cy="1230881"/>
              <a:chOff x="0" y="0"/>
              <a:chExt cx="3966485" cy="1230880"/>
            </a:xfrm>
          </p:grpSpPr>
          <p:sp>
            <p:nvSpPr>
              <p:cNvPr id="503" name="Rectangle 25"/>
              <p:cNvSpPr/>
              <p:nvPr/>
            </p:nvSpPr>
            <p:spPr>
              <a:xfrm>
                <a:off x="3507" y="6743"/>
                <a:ext cx="3555137" cy="1224138"/>
              </a:xfrm>
              <a:prstGeom prst="rect">
                <a:avLst/>
              </a:pr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defRPr>
                    <a:latin typeface="Sinkin Sans 400 Regular"/>
                    <a:ea typeface="Sinkin Sans 400 Regular"/>
                    <a:cs typeface="Sinkin Sans 400 Regular"/>
                    <a:sym typeface="Sinkin Sans 400 Regular"/>
                  </a:defRPr>
                </a:pPr>
              </a:p>
            </p:txBody>
          </p:sp>
          <p:sp>
            <p:nvSpPr>
              <p:cNvPr id="504" name="Trapezoid 26"/>
              <p:cNvSpPr/>
              <p:nvPr/>
            </p:nvSpPr>
            <p:spPr>
              <a:xfrm rot="5400000">
                <a:off x="3143915" y="401566"/>
                <a:ext cx="1224137" cy="42100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857" y="0"/>
                    </a:lnTo>
                    <a:lnTo>
                      <a:pt x="19743" y="0"/>
                    </a:lnTo>
                    <a:lnTo>
                      <a:pt x="21600" y="21600"/>
                    </a:lnTo>
                    <a:close/>
                  </a:path>
                </a:pathLst>
              </a:cu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defRPr>
                    <a:latin typeface="Sinkin Sans 400 Regular"/>
                    <a:ea typeface="Sinkin Sans 400 Regular"/>
                    <a:cs typeface="Sinkin Sans 400 Regular"/>
                    <a:sym typeface="Sinkin Sans 400 Regular"/>
                  </a:defRPr>
                </a:pPr>
              </a:p>
            </p:txBody>
          </p:sp>
          <p:sp>
            <p:nvSpPr>
              <p:cNvPr id="505" name="TextBox 27"/>
              <p:cNvSpPr txBox="1"/>
              <p:nvPr/>
            </p:nvSpPr>
            <p:spPr>
              <a:xfrm>
                <a:off x="-1" y="295645"/>
                <a:ext cx="3149287" cy="646322"/>
              </a:xfrm>
              <a:prstGeom prst="rect">
                <a:avLst/>
              </a:prstGeom>
              <a:solidFill>
                <a:srgbClr val="C00000"/>
              </a:solid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Religion</a:t>
                </a:r>
              </a:p>
            </p:txBody>
          </p:sp>
        </p:grpSp>
        <p:sp>
          <p:nvSpPr>
            <p:cNvPr id="507" name="Rectangle 24"/>
            <p:cNvSpPr txBox="1"/>
            <p:nvPr/>
          </p:nvSpPr>
          <p:spPr>
            <a:xfrm>
              <a:off x="3610624" y="265427"/>
              <a:ext cx="303617"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2</a:t>
              </a:r>
            </a:p>
          </p:txBody>
        </p:sp>
      </p:grpSp>
      <p:grpSp>
        <p:nvGrpSpPr>
          <p:cNvPr id="514" name="Group 28"/>
          <p:cNvGrpSpPr/>
          <p:nvPr/>
        </p:nvGrpSpPr>
        <p:grpSpPr>
          <a:xfrm>
            <a:off x="10272465" y="2844480"/>
            <a:ext cx="4265278" cy="1224140"/>
            <a:chOff x="0" y="0"/>
            <a:chExt cx="4265276" cy="1224139"/>
          </a:xfrm>
        </p:grpSpPr>
        <p:grpSp>
          <p:nvGrpSpPr>
            <p:cNvPr id="512" name="Group 29"/>
            <p:cNvGrpSpPr/>
            <p:nvPr/>
          </p:nvGrpSpPr>
          <p:grpSpPr>
            <a:xfrm>
              <a:off x="-1" y="-1"/>
              <a:ext cx="4265278" cy="1224141"/>
              <a:chOff x="0" y="0"/>
              <a:chExt cx="4265276" cy="1224139"/>
            </a:xfrm>
          </p:grpSpPr>
          <p:sp>
            <p:nvSpPr>
              <p:cNvPr id="509" name="Rectangle 31"/>
              <p:cNvSpPr/>
              <p:nvPr/>
            </p:nvSpPr>
            <p:spPr>
              <a:xfrm flipH="1">
                <a:off x="451617" y="0"/>
                <a:ext cx="3813660" cy="1224140"/>
              </a:xfrm>
              <a:prstGeom prst="rect">
                <a:avLst/>
              </a:pr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defRPr>
                    <a:solidFill>
                      <a:srgbClr val="FFFFFF"/>
                    </a:solidFill>
                  </a:defRPr>
                </a:pPr>
              </a:p>
            </p:txBody>
          </p:sp>
          <p:sp>
            <p:nvSpPr>
              <p:cNvPr id="510" name="Trapezoid 32"/>
              <p:cNvSpPr/>
              <p:nvPr/>
            </p:nvSpPr>
            <p:spPr>
              <a:xfrm flipH="1" rot="16200000">
                <a:off x="-386262" y="386261"/>
                <a:ext cx="1224141" cy="4516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992" y="0"/>
                    </a:lnTo>
                    <a:lnTo>
                      <a:pt x="19608" y="0"/>
                    </a:lnTo>
                    <a:lnTo>
                      <a:pt x="21600" y="21600"/>
                    </a:lnTo>
                    <a:close/>
                  </a:path>
                </a:pathLst>
              </a:cu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defRPr>
                    <a:solidFill>
                      <a:srgbClr val="FFFFFF"/>
                    </a:solidFill>
                  </a:defRPr>
                </a:pPr>
              </a:p>
            </p:txBody>
          </p:sp>
          <p:sp>
            <p:nvSpPr>
              <p:cNvPr id="511" name="TextBox 33"/>
              <p:cNvSpPr txBox="1"/>
              <p:nvPr/>
            </p:nvSpPr>
            <p:spPr>
              <a:xfrm>
                <a:off x="547933" y="279720"/>
                <a:ext cx="3378297" cy="646322"/>
              </a:xfrm>
              <a:prstGeom prst="rect">
                <a:avLst/>
              </a:prstGeom>
              <a:solidFill>
                <a:srgbClr val="C00000"/>
              </a:solid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Nationality</a:t>
                </a:r>
              </a:p>
            </p:txBody>
          </p:sp>
        </p:grpSp>
        <p:sp>
          <p:nvSpPr>
            <p:cNvPr id="513" name="Rectangle 30"/>
            <p:cNvSpPr txBox="1"/>
            <p:nvPr/>
          </p:nvSpPr>
          <p:spPr>
            <a:xfrm>
              <a:off x="60256" y="279720"/>
              <a:ext cx="332344"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3</a:t>
              </a:r>
            </a:p>
          </p:txBody>
        </p:sp>
      </p:grpSp>
      <p:grpSp>
        <p:nvGrpSpPr>
          <p:cNvPr id="520" name="Group 34"/>
          <p:cNvGrpSpPr/>
          <p:nvPr/>
        </p:nvGrpSpPr>
        <p:grpSpPr>
          <a:xfrm>
            <a:off x="10272463" y="4868755"/>
            <a:ext cx="4265278" cy="1224140"/>
            <a:chOff x="0" y="0"/>
            <a:chExt cx="4265276" cy="1224139"/>
          </a:xfrm>
        </p:grpSpPr>
        <p:grpSp>
          <p:nvGrpSpPr>
            <p:cNvPr id="518" name="Group 35"/>
            <p:cNvGrpSpPr/>
            <p:nvPr/>
          </p:nvGrpSpPr>
          <p:grpSpPr>
            <a:xfrm>
              <a:off x="-1" y="-1"/>
              <a:ext cx="4265278" cy="1224141"/>
              <a:chOff x="0" y="0"/>
              <a:chExt cx="4265276" cy="1224139"/>
            </a:xfrm>
          </p:grpSpPr>
          <p:sp>
            <p:nvSpPr>
              <p:cNvPr id="515" name="Rectangle 37"/>
              <p:cNvSpPr/>
              <p:nvPr/>
            </p:nvSpPr>
            <p:spPr>
              <a:xfrm flipH="1">
                <a:off x="451617" y="0"/>
                <a:ext cx="3813660" cy="1224140"/>
              </a:xfrm>
              <a:prstGeom prst="rect">
                <a:avLst/>
              </a:pr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defRPr>
                    <a:solidFill>
                      <a:srgbClr val="FFFFFF"/>
                    </a:solidFill>
                    <a:latin typeface="Sinkin Sans 400 Regular"/>
                    <a:ea typeface="Sinkin Sans 400 Regular"/>
                    <a:cs typeface="Sinkin Sans 400 Regular"/>
                    <a:sym typeface="Sinkin Sans 400 Regular"/>
                  </a:defRPr>
                </a:pPr>
              </a:p>
            </p:txBody>
          </p:sp>
          <p:sp>
            <p:nvSpPr>
              <p:cNvPr id="516" name="Trapezoid 38"/>
              <p:cNvSpPr/>
              <p:nvPr/>
            </p:nvSpPr>
            <p:spPr>
              <a:xfrm flipH="1" rot="16200000">
                <a:off x="-386262" y="386261"/>
                <a:ext cx="1224141" cy="45161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1992" y="0"/>
                    </a:lnTo>
                    <a:lnTo>
                      <a:pt x="19608" y="0"/>
                    </a:lnTo>
                    <a:lnTo>
                      <a:pt x="21600" y="21600"/>
                    </a:lnTo>
                    <a:close/>
                  </a:path>
                </a:pathLst>
              </a:custGeom>
              <a:solidFill>
                <a:srgbClr val="C00000"/>
              </a:solidFill>
              <a:ln w="12700" cap="flat">
                <a:solidFill>
                  <a:srgbClr val="FFFFFF"/>
                </a:solidFill>
                <a:prstDash val="solid"/>
                <a:miter lim="800000"/>
              </a:ln>
              <a:effectLst/>
            </p:spPr>
            <p:txBody>
              <a:bodyPr wrap="square" lIns="45719" tIns="45719" rIns="45719" bIns="45719" numCol="1" anchor="ctr">
                <a:noAutofit/>
              </a:bodyPr>
              <a:lstStyle/>
              <a:p>
                <a:pPr algn="ctr">
                  <a:spcBef>
                    <a:spcPts val="400"/>
                  </a:spcBef>
                  <a:defRPr>
                    <a:solidFill>
                      <a:srgbClr val="FFFFFF"/>
                    </a:solidFill>
                    <a:latin typeface="Sinkin Sans 400 Regular"/>
                    <a:ea typeface="Sinkin Sans 400 Regular"/>
                    <a:cs typeface="Sinkin Sans 400 Regular"/>
                    <a:sym typeface="Sinkin Sans 400 Regular"/>
                  </a:defRPr>
                </a:pPr>
              </a:p>
            </p:txBody>
          </p:sp>
          <p:sp>
            <p:nvSpPr>
              <p:cNvPr id="517" name="TextBox 39"/>
              <p:cNvSpPr txBox="1"/>
              <p:nvPr/>
            </p:nvSpPr>
            <p:spPr>
              <a:xfrm>
                <a:off x="730312" y="312845"/>
                <a:ext cx="3378297" cy="646322"/>
              </a:xfrm>
              <a:prstGeom prst="rect">
                <a:avLst/>
              </a:prstGeom>
              <a:solidFill>
                <a:srgbClr val="C00000"/>
              </a:solid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415" cap="flat">
                      <a:solidFill>
                        <a:srgbClr val="FFFFFF"/>
                      </a:solidFill>
                      <a:prstDash val="solid"/>
                      <a:round/>
                    </a:ln>
                    <a:solidFill>
                      <a:srgbClr val="FFFFFF"/>
                    </a:solidFill>
                    <a:latin typeface="Arial"/>
                    <a:ea typeface="Arial"/>
                    <a:cs typeface="Arial"/>
                    <a:sym typeface="Arial"/>
                  </a:defRPr>
                </a:lvl1pPr>
              </a:lstStyle>
              <a:p>
                <a:pPr/>
                <a:r>
                  <a:t>Culture</a:t>
                </a:r>
              </a:p>
            </p:txBody>
          </p:sp>
        </p:grpSp>
        <p:sp>
          <p:nvSpPr>
            <p:cNvPr id="519" name="Rectangle 36"/>
            <p:cNvSpPr txBox="1"/>
            <p:nvPr/>
          </p:nvSpPr>
          <p:spPr>
            <a:xfrm>
              <a:off x="62121" y="305404"/>
              <a:ext cx="332344"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spAutoFit/>
            </a:bodyPr>
            <a:lstStyle>
              <a:lvl1pPr algn="ctr">
                <a:spcBef>
                  <a:spcPts val="900"/>
                </a:spcBef>
                <a:defRPr b="1" sz="4000">
                  <a:ln w="18000" cap="flat">
                    <a:solidFill>
                      <a:srgbClr val="000000"/>
                    </a:solidFill>
                    <a:prstDash val="solid"/>
                    <a:miter lim="800000"/>
                  </a:ln>
                  <a:latin typeface="Sinkin Sans 400 Regular"/>
                  <a:ea typeface="Sinkin Sans 400 Regular"/>
                  <a:cs typeface="Sinkin Sans 400 Regular"/>
                  <a:sym typeface="Sinkin Sans 400 Regular"/>
                </a:defRPr>
              </a:lvl1pPr>
            </a:lstStyle>
            <a:p>
              <a:pPr/>
              <a:r>
                <a:t>4</a:t>
              </a:r>
            </a:p>
          </p:txBody>
        </p:sp>
      </p:grpSp>
      <p:pic>
        <p:nvPicPr>
          <p:cNvPr id="521" name="Picture 6" descr="Picture 6"/>
          <p:cNvPicPr>
            <a:picLocks noChangeAspect="1"/>
          </p:cNvPicPr>
          <p:nvPr/>
        </p:nvPicPr>
        <p:blipFill>
          <a:blip r:embed="rId3">
            <a:extLst/>
          </a:blip>
          <a:stretch>
            <a:fillRect/>
          </a:stretch>
        </p:blipFill>
        <p:spPr>
          <a:xfrm>
            <a:off x="7543800" y="152400"/>
            <a:ext cx="2971800" cy="24923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path" nodeType="clickEffect" presetSubtype="0" presetID="-1" grpId="1" accel="50000" decel="50000" fill="hold">
                                  <p:stCondLst>
                                    <p:cond delay="0"/>
                                  </p:stCondLst>
                                  <p:childTnLst>
                                    <p:animMotion path="M 0.000000 0.000000 L 0.366150 -0.003471" origin="layout" pathEditMode="relative">
                                      <p:cBhvr>
                                        <p:cTn id="6" dur="2000" fill="hold"/>
                                        <p:tgtEl>
                                          <p:spTgt spid="50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Class="path" nodeType="clickEffect" presetSubtype="0" presetID="-1" grpId="2" accel="50000" decel="50000" fill="hold">
                                  <p:stCondLst>
                                    <p:cond delay="0"/>
                                  </p:stCondLst>
                                  <p:childTnLst>
                                    <p:animMotion path="M 0.366150 -0.003471 L 0.002960 -0.002311" origin="layout" pathEditMode="relative">
                                      <p:cBhvr>
                                        <p:cTn id="10" dur="2000" fill="hold"/>
                                        <p:tgtEl>
                                          <p:spTgt spid="502"/>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Class="path" nodeType="clickEffect" presetSubtype="0" presetID="-1" grpId="3" accel="50000" decel="50000" fill="hold">
                                  <p:stCondLst>
                                    <p:cond delay="0"/>
                                  </p:stCondLst>
                                  <p:childTnLst>
                                    <p:animMotion path="M 0.000000 0.000000 L 0.366150 -0.003471" origin="layout" pathEditMode="relative">
                                      <p:cBhvr>
                                        <p:cTn id="14" dur="2000" fill="hold"/>
                                        <p:tgtEl>
                                          <p:spTgt spid="508"/>
                                        </p:tgtEl>
                                        <p:attrNameLst>
                                          <p:attrName>ppt_x</p:attrName>
                                          <p:attrName>ppt_y</p:attrName>
                                        </p:attrNameLst>
                                      </p:cBhvr>
                                    </p:animMotion>
                                  </p:childTnLst>
                                </p:cTn>
                              </p:par>
                            </p:childTnLst>
                          </p:cTn>
                        </p:par>
                      </p:childTnLst>
                    </p:cTn>
                  </p:par>
                  <p:par>
                    <p:cTn id="15" fill="hold">
                      <p:stCondLst>
                        <p:cond delay="indefinite"/>
                      </p:stCondLst>
                      <p:childTnLst>
                        <p:par>
                          <p:cTn id="16" fill="hold">
                            <p:stCondLst>
                              <p:cond delay="0"/>
                            </p:stCondLst>
                            <p:childTnLst>
                              <p:par>
                                <p:cTn id="17" presetClass="path" nodeType="clickEffect" presetSubtype="0" presetID="-1" grpId="4" accel="50000" decel="50000" fill="hold">
                                  <p:stCondLst>
                                    <p:cond delay="0"/>
                                  </p:stCondLst>
                                  <p:childTnLst>
                                    <p:animMotion path="M 0.366150 -0.003471 L 0.002960 -0.002311" origin="layout" pathEditMode="relative">
                                      <p:cBhvr>
                                        <p:cTn id="18" dur="2000" fill="hold"/>
                                        <p:tgtEl>
                                          <p:spTgt spid="508"/>
                                        </p:tgtEl>
                                        <p:attrNameLst>
                                          <p:attrName>ppt_x</p:attrName>
                                          <p:attrName>ppt_y</p:attrName>
                                        </p:attrNameLst>
                                      </p:cBhvr>
                                    </p:animMotion>
                                  </p:childTnLst>
                                </p:cTn>
                              </p:par>
                            </p:childTnLst>
                          </p:cTn>
                        </p:par>
                      </p:childTnLst>
                    </p:cTn>
                  </p:par>
                  <p:par>
                    <p:cTn id="19" fill="hold">
                      <p:stCondLst>
                        <p:cond delay="indefinite"/>
                      </p:stCondLst>
                      <p:childTnLst>
                        <p:par>
                          <p:cTn id="20" fill="hold">
                            <p:stCondLst>
                              <p:cond delay="0"/>
                            </p:stCondLst>
                            <p:childTnLst>
                              <p:par>
                                <p:cTn id="21" presetClass="path" nodeType="clickEffect" presetSubtype="0" presetID="-1" grpId="5" accel="50000" decel="50000" fill="hold">
                                  <p:stCondLst>
                                    <p:cond delay="0"/>
                                  </p:stCondLst>
                                  <p:childTnLst>
                                    <p:animMotion path="M 0.000000 0.000000 L -0.398613 -0.001163" origin="layout" pathEditMode="relative">
                                      <p:cBhvr>
                                        <p:cTn id="22" dur="2000" fill="hold"/>
                                        <p:tgtEl>
                                          <p:spTgt spid="514"/>
                                        </p:tgtEl>
                                        <p:attrNameLst>
                                          <p:attrName>ppt_x</p:attrName>
                                          <p:attrName>ppt_y</p:attrName>
                                        </p:attrNameLst>
                                      </p:cBhvr>
                                    </p:animMotion>
                                  </p:childTnLst>
                                </p:cTn>
                              </p:par>
                            </p:childTnLst>
                          </p:cTn>
                        </p:par>
                      </p:childTnLst>
                    </p:cTn>
                  </p:par>
                  <p:par>
                    <p:cTn id="23" fill="hold">
                      <p:stCondLst>
                        <p:cond delay="indefinite"/>
                      </p:stCondLst>
                      <p:childTnLst>
                        <p:par>
                          <p:cTn id="24" fill="hold">
                            <p:stCondLst>
                              <p:cond delay="0"/>
                            </p:stCondLst>
                            <p:childTnLst>
                              <p:par>
                                <p:cTn id="25" presetClass="path" nodeType="clickEffect" presetSubtype="0" presetID="-1" grpId="6" accel="50000" decel="50000" fill="hold">
                                  <p:stCondLst>
                                    <p:cond delay="0"/>
                                  </p:stCondLst>
                                  <p:childTnLst>
                                    <p:animMotion path="M -0.398613 -0.001163 L -0.002953 -0.001163" origin="layout" pathEditMode="relative">
                                      <p:cBhvr>
                                        <p:cTn id="26" dur="2000" fill="hold"/>
                                        <p:tgtEl>
                                          <p:spTgt spid="514"/>
                                        </p:tgtEl>
                                        <p:attrNameLst>
                                          <p:attrName>ppt_x</p:attrName>
                                          <p:attrName>ppt_y</p:attrName>
                                        </p:attrNameLst>
                                      </p:cBhvr>
                                    </p:animMotion>
                                  </p:childTnLst>
                                </p:cTn>
                              </p:par>
                            </p:childTnLst>
                          </p:cTn>
                        </p:par>
                      </p:childTnLst>
                    </p:cTn>
                  </p:par>
                  <p:par>
                    <p:cTn id="27" fill="hold">
                      <p:stCondLst>
                        <p:cond delay="indefinite"/>
                      </p:stCondLst>
                      <p:childTnLst>
                        <p:par>
                          <p:cTn id="28" fill="hold">
                            <p:stCondLst>
                              <p:cond delay="0"/>
                            </p:stCondLst>
                            <p:childTnLst>
                              <p:par>
                                <p:cTn id="29" presetClass="path" nodeType="clickEffect" presetSubtype="0" presetID="-1" grpId="7" accel="50000" decel="50000" fill="hold">
                                  <p:stCondLst>
                                    <p:cond delay="0"/>
                                  </p:stCondLst>
                                  <p:childTnLst>
                                    <p:animMotion path="M 0.000000 0.000000 L -0.398613 -0.001163" origin="layout" pathEditMode="relative">
                                      <p:cBhvr>
                                        <p:cTn id="30" dur="2000" fill="hold"/>
                                        <p:tgtEl>
                                          <p:spTgt spid="520"/>
                                        </p:tgtEl>
                                        <p:attrNameLst>
                                          <p:attrName>ppt_x</p:attrName>
                                          <p:attrName>ppt_y</p:attrName>
                                        </p:attrNameLst>
                                      </p:cBhvr>
                                    </p:animMotion>
                                  </p:childTnLst>
                                </p:cTn>
                              </p:par>
                            </p:childTnLst>
                          </p:cTn>
                        </p:par>
                      </p:childTnLst>
                    </p:cTn>
                  </p:par>
                  <p:par>
                    <p:cTn id="31" fill="hold">
                      <p:stCondLst>
                        <p:cond delay="indefinite"/>
                      </p:stCondLst>
                      <p:childTnLst>
                        <p:par>
                          <p:cTn id="32" fill="hold">
                            <p:stCondLst>
                              <p:cond delay="0"/>
                            </p:stCondLst>
                            <p:childTnLst>
                              <p:par>
                                <p:cTn id="33" presetClass="path" nodeType="clickEffect" presetSubtype="0" presetID="-1" grpId="8" accel="50000" decel="50000" fill="hold">
                                  <p:stCondLst>
                                    <p:cond delay="0"/>
                                  </p:stCondLst>
                                  <p:childTnLst>
                                    <p:animMotion path="M -0.398613 -0.001163 L -0.002953 -0.001163" origin="layout" pathEditMode="relative">
                                      <p:cBhvr>
                                        <p:cTn id="34" dur="2000" fill="hold"/>
                                        <p:tgtEl>
                                          <p:spTgt spid="520"/>
                                        </p:tgtEl>
                                        <p:attrNameLst>
                                          <p:attrName>ppt_x</p:attrName>
                                          <p:attrName>ppt_y</p:attrName>
                                        </p:attrNameLst>
                                      </p:cBhvr>
                                    </p:animMotion>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5" name="Rectangle 6"/>
          <p:cNvSpPr/>
          <p:nvPr/>
        </p:nvSpPr>
        <p:spPr>
          <a:xfrm>
            <a:off x="1631950" y="115889"/>
            <a:ext cx="8928100" cy="6626226"/>
          </a:xfrm>
          <a:prstGeom prst="rect">
            <a:avLst/>
          </a:prstGeom>
          <a:solidFill>
            <a:srgbClr val="404040"/>
          </a:solidFill>
          <a:ln w="12700">
            <a:miter lim="400000"/>
          </a:ln>
        </p:spPr>
        <p:txBody>
          <a:bodyPr lIns="45719" rIns="45719" anchor="ctr"/>
          <a:lstStyle/>
          <a:p>
            <a:pPr>
              <a:defRPr>
                <a:solidFill>
                  <a:srgbClr val="FFFFFF"/>
                </a:solidFill>
              </a:defRPr>
            </a:pPr>
          </a:p>
        </p:txBody>
      </p:sp>
      <p:sp>
        <p:nvSpPr>
          <p:cNvPr id="526" name="TextBox 7"/>
          <p:cNvSpPr txBox="1"/>
          <p:nvPr/>
        </p:nvSpPr>
        <p:spPr>
          <a:xfrm>
            <a:off x="1695405" y="908720"/>
            <a:ext cx="6172836" cy="64632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4000">
                <a:solidFill>
                  <a:srgbClr val="FFFFFF"/>
                </a:solidFill>
                <a:latin typeface="Arial"/>
                <a:ea typeface="Arial"/>
                <a:cs typeface="Arial"/>
                <a:sym typeface="Arial"/>
              </a:defRPr>
            </a:lvl1pPr>
          </a:lstStyle>
          <a:p>
            <a:pPr/>
            <a:r>
              <a:t>WHAT IS RACISM?</a:t>
            </a:r>
          </a:p>
        </p:txBody>
      </p:sp>
      <p:sp>
        <p:nvSpPr>
          <p:cNvPr id="527" name="TextBox 8"/>
          <p:cNvSpPr txBox="1"/>
          <p:nvPr/>
        </p:nvSpPr>
        <p:spPr>
          <a:xfrm>
            <a:off x="1880870" y="2132857"/>
            <a:ext cx="8346125" cy="329895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800">
                <a:solidFill>
                  <a:srgbClr val="FFFFFF"/>
                </a:solidFill>
                <a:latin typeface="Arial"/>
                <a:ea typeface="Arial"/>
                <a:cs typeface="Arial"/>
                <a:sym typeface="Arial"/>
              </a:defRPr>
            </a:pPr>
          </a:p>
          <a:p>
            <a:pPr>
              <a:defRPr sz="2800">
                <a:solidFill>
                  <a:srgbClr val="FFFFFF"/>
                </a:solidFill>
                <a:latin typeface="Arial"/>
                <a:ea typeface="Arial"/>
                <a:cs typeface="Arial"/>
                <a:sym typeface="Arial"/>
              </a:defRPr>
            </a:pPr>
            <a:r>
              <a:t>Racial discrimination can be </a:t>
            </a:r>
            <a:r>
              <a:rPr sz="4000"/>
              <a:t>conscious </a:t>
            </a:r>
            <a:r>
              <a:t>or </a:t>
            </a:r>
            <a:r>
              <a:rPr sz="4000"/>
              <a:t>unconscious</a:t>
            </a:r>
            <a:r>
              <a:t>, intentional or unintentional.</a:t>
            </a:r>
            <a:endParaRPr sz="2400"/>
          </a:p>
          <a:p>
            <a:pPr>
              <a:defRPr sz="2800">
                <a:solidFill>
                  <a:srgbClr val="FFFFFF"/>
                </a:solidFill>
                <a:latin typeface="Arial"/>
                <a:ea typeface="Arial"/>
                <a:cs typeface="Arial"/>
                <a:sym typeface="Arial"/>
              </a:defRPr>
            </a:pPr>
          </a:p>
          <a:p>
            <a:pPr>
              <a:defRPr sz="2800">
                <a:solidFill>
                  <a:srgbClr val="FFFFFF"/>
                </a:solidFill>
                <a:latin typeface="Arial"/>
                <a:ea typeface="Arial"/>
                <a:cs typeface="Arial"/>
                <a:sym typeface="Arial"/>
              </a:defRPr>
            </a:pPr>
            <a:r>
              <a:t>Racism can be </a:t>
            </a:r>
            <a:r>
              <a:rPr sz="4400"/>
              <a:t>direct</a:t>
            </a:r>
            <a:r>
              <a:t> or </a:t>
            </a:r>
            <a:r>
              <a:rPr sz="4400"/>
              <a:t>Indirect.</a:t>
            </a:r>
            <a:endParaRPr sz="4400"/>
          </a:p>
        </p:txBody>
      </p:sp>
      <p:pic>
        <p:nvPicPr>
          <p:cNvPr id="528" name="Picture 6" descr="Picture 6"/>
          <p:cNvPicPr>
            <a:picLocks noChangeAspect="1"/>
          </p:cNvPicPr>
          <p:nvPr/>
        </p:nvPicPr>
        <p:blipFill>
          <a:blip r:embed="rId2">
            <a:extLst/>
          </a:blip>
          <a:stretch>
            <a:fillRect/>
          </a:stretch>
        </p:blipFill>
        <p:spPr>
          <a:xfrm>
            <a:off x="7467600" y="304800"/>
            <a:ext cx="2971800" cy="24923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27">
                                            <p:txEl>
                                              <p:pRg st="1" end="1"/>
                                            </p:txEl>
                                          </p:spTgt>
                                        </p:tgtEl>
                                        <p:attrNameLst>
                                          <p:attrName>style.visibility</p:attrName>
                                        </p:attrNameLst>
                                      </p:cBhvr>
                                      <p:to>
                                        <p:strVal val="visible"/>
                                      </p:to>
                                    </p:set>
                                  </p:childTnLst>
                                </p:cTn>
                              </p:par>
                            </p:childTnLst>
                          </p:cTn>
                        </p:par>
                        <p:par>
                          <p:cTn id="7" fill="hold">
                            <p:stCondLst>
                              <p:cond delay="0"/>
                            </p:stCondLst>
                            <p:childTnLst>
                              <p:par>
                                <p:cTn id="8" presetClass="entr" nodeType="afterEffect" presetSubtype="0" presetID="1" grpId="1" fill="hold">
                                  <p:stCondLst>
                                    <p:cond delay="0"/>
                                  </p:stCondLst>
                                  <p:iterate type="el" backwards="0">
                                    <p:tmAbs val="0"/>
                                  </p:iterate>
                                  <p:childTnLst>
                                    <p:set>
                                      <p:cBhvr>
                                        <p:cTn id="9" fill="hold"/>
                                        <p:tgtEl>
                                          <p:spTgt spid="527">
                                            <p:txEl>
                                              <p:pRg st="2" end="2"/>
                                            </p:txEl>
                                          </p:spTgt>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Class="entr" nodeType="clickEffect" presetSubtype="0" presetID="1" grpId="1" fill="hold">
                                  <p:stCondLst>
                                    <p:cond delay="0"/>
                                  </p:stCondLst>
                                  <p:iterate type="el" backwards="0">
                                    <p:tmAbs val="0"/>
                                  </p:iterate>
                                  <p:childTnLst>
                                    <p:set>
                                      <p:cBhvr>
                                        <p:cTn id="13" fill="hold"/>
                                        <p:tgtEl>
                                          <p:spTgt spid="527">
                                            <p:txEl>
                                              <p:pRg st="3" end="3"/>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1" fill="hold">
                                  <p:stCondLst>
                                    <p:cond delay="0"/>
                                  </p:stCondLst>
                                  <p:iterate type="el" backwards="0">
                                    <p:tmAbs val="0"/>
                                  </p:iterate>
                                  <p:childTnLst>
                                    <p:set>
                                      <p:cBhvr>
                                        <p:cTn id="17" fill="hold"/>
                                        <p:tgtEl>
                                          <p:spTgt spid="527">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527" grpId="1"/>
    </p:bldLst>
  </p:timing>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532" name="Group 5"/>
          <p:cNvGrpSpPr/>
          <p:nvPr/>
        </p:nvGrpSpPr>
        <p:grpSpPr>
          <a:xfrm>
            <a:off x="1524000" y="-26988"/>
            <a:ext cx="9144000" cy="6858001"/>
            <a:chOff x="0" y="0"/>
            <a:chExt cx="9144000" cy="6858000"/>
          </a:xfrm>
        </p:grpSpPr>
        <p:sp>
          <p:nvSpPr>
            <p:cNvPr id="530" name="Rectangle 4"/>
            <p:cNvSpPr/>
            <p:nvPr/>
          </p:nvSpPr>
          <p:spPr>
            <a:xfrm>
              <a:off x="0" y="0"/>
              <a:ext cx="9144000" cy="6858001"/>
            </a:xfrm>
            <a:prstGeom prst="rect">
              <a:avLst/>
            </a:prstGeom>
            <a:solidFill>
              <a:srgbClr val="404040"/>
            </a:solidFill>
            <a:ln w="76200" cap="flat">
              <a:solidFill>
                <a:srgbClr val="FFFFFF"/>
              </a:solidFill>
              <a:prstDash val="solid"/>
              <a:miter lim="800000"/>
            </a:ln>
            <a:effectLst/>
          </p:spPr>
          <p:txBody>
            <a:bodyPr wrap="square" lIns="45719" tIns="45719" rIns="45719" bIns="45719" numCol="1" anchor="ctr">
              <a:noAutofit/>
            </a:bodyPr>
            <a:lstStyle/>
            <a:p>
              <a:pPr algn="ctr">
                <a:defRPr>
                  <a:solidFill>
                    <a:srgbClr val="FFFFFF"/>
                  </a:solidFill>
                </a:defRPr>
              </a:pPr>
            </a:p>
          </p:txBody>
        </p:sp>
        <p:pic>
          <p:nvPicPr>
            <p:cNvPr id="531" name="Picture 7" descr="Picture 7"/>
            <p:cNvPicPr>
              <a:picLocks noChangeAspect="1"/>
            </p:cNvPicPr>
            <p:nvPr/>
          </p:nvPicPr>
          <p:blipFill>
            <a:blip r:embed="rId2">
              <a:extLst/>
            </a:blip>
            <a:stretch>
              <a:fillRect/>
            </a:stretch>
          </p:blipFill>
          <p:spPr>
            <a:xfrm>
              <a:off x="6019800" y="179261"/>
              <a:ext cx="2971801" cy="249088"/>
            </a:xfrm>
            <a:prstGeom prst="rect">
              <a:avLst/>
            </a:prstGeom>
            <a:ln w="12700" cap="flat">
              <a:noFill/>
              <a:miter lim="400000"/>
            </a:ln>
            <a:effectLst/>
          </p:spPr>
        </p:pic>
      </p:grpSp>
      <p:pic>
        <p:nvPicPr>
          <p:cNvPr id="533" name="Picture 2" descr="Picture 2"/>
          <p:cNvPicPr>
            <a:picLocks noChangeAspect="1"/>
          </p:cNvPicPr>
          <p:nvPr/>
        </p:nvPicPr>
        <p:blipFill>
          <a:blip r:embed="rId3">
            <a:extLst/>
          </a:blip>
          <a:stretch>
            <a:fillRect/>
          </a:stretch>
        </p:blipFill>
        <p:spPr>
          <a:xfrm>
            <a:off x="3503712" y="503943"/>
            <a:ext cx="5796137" cy="5796138"/>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5" name="Picture 2" descr="Picture 2"/>
          <p:cNvPicPr>
            <a:picLocks noChangeAspect="1"/>
          </p:cNvPicPr>
          <p:nvPr/>
        </p:nvPicPr>
        <p:blipFill>
          <a:blip r:embed="rId2">
            <a:extLst/>
          </a:blip>
          <a:stretch>
            <a:fillRect/>
          </a:stretch>
        </p:blipFill>
        <p:spPr>
          <a:xfrm>
            <a:off x="1439563" y="-30842"/>
            <a:ext cx="9280832" cy="6886479"/>
          </a:xfrm>
          <a:prstGeom prst="rect">
            <a:avLst/>
          </a:prstGeom>
          <a:ln w="12700">
            <a:miter lim="400000"/>
          </a:ln>
        </p:spPr>
      </p:pic>
      <p:sp>
        <p:nvSpPr>
          <p:cNvPr id="536" name="Rectangle 2"/>
          <p:cNvSpPr txBox="1"/>
          <p:nvPr/>
        </p:nvSpPr>
        <p:spPr>
          <a:xfrm>
            <a:off x="1811108" y="4366278"/>
            <a:ext cx="4286898"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defRPr sz="2800">
                <a:solidFill>
                  <a:srgbClr val="FFFFFF"/>
                </a:solidFill>
                <a:latin typeface="Arial"/>
                <a:ea typeface="Arial"/>
                <a:cs typeface="Arial"/>
                <a:sym typeface="Arial"/>
              </a:defRPr>
            </a:lvl1pPr>
          </a:lstStyle>
          <a:p>
            <a:pPr/>
            <a:r>
              <a:t>Wales@theredcard.org</a:t>
            </a:r>
          </a:p>
        </p:txBody>
      </p:sp>
      <p:sp>
        <p:nvSpPr>
          <p:cNvPr id="537" name="TextBox 14"/>
          <p:cNvSpPr txBox="1"/>
          <p:nvPr/>
        </p:nvSpPr>
        <p:spPr>
          <a:xfrm>
            <a:off x="2013341" y="5471590"/>
            <a:ext cx="4455788"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sz="2800">
                <a:solidFill>
                  <a:srgbClr val="FFFFFF"/>
                </a:solidFill>
                <a:latin typeface="Arial"/>
                <a:ea typeface="Arial"/>
                <a:cs typeface="Arial"/>
                <a:sym typeface="Arial"/>
              </a:defRPr>
            </a:lvl1pPr>
          </a:lstStyle>
          <a:p>
            <a:pPr/>
            <a:r>
              <a:t>@theredcardwales</a:t>
            </a:r>
          </a:p>
        </p:txBody>
      </p:sp>
      <p:pic>
        <p:nvPicPr>
          <p:cNvPr id="538" name="Picture 8" descr="Picture 8"/>
          <p:cNvPicPr>
            <a:picLocks noChangeAspect="1"/>
          </p:cNvPicPr>
          <p:nvPr/>
        </p:nvPicPr>
        <p:blipFill>
          <a:blip r:embed="rId3">
            <a:extLst/>
          </a:blip>
          <a:srcRect l="0" t="0" r="0" b="22683"/>
          <a:stretch>
            <a:fillRect/>
          </a:stretch>
        </p:blipFill>
        <p:spPr>
          <a:xfrm rot="199763">
            <a:off x="4535694" y="93238"/>
            <a:ext cx="5123618" cy="3578713"/>
          </a:xfrm>
          <a:prstGeom prst="rect">
            <a:avLst/>
          </a:prstGeom>
          <a:ln w="12700">
            <a:miter lim="400000"/>
          </a:ln>
        </p:spPr>
      </p:pic>
      <p:sp>
        <p:nvSpPr>
          <p:cNvPr id="539" name="Rectangle 2"/>
          <p:cNvSpPr txBox="1"/>
          <p:nvPr/>
        </p:nvSpPr>
        <p:spPr>
          <a:xfrm>
            <a:off x="5483932" y="1083804"/>
            <a:ext cx="2789729" cy="1190664"/>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b="1" sz="4000">
                <a:latin typeface="Arial"/>
                <a:ea typeface="Arial"/>
                <a:cs typeface="Arial"/>
                <a:sym typeface="Arial"/>
              </a:defRPr>
            </a:lvl1pPr>
          </a:lstStyle>
          <a:p>
            <a:pPr/>
            <a:r>
              <a:t>Any questions?</a:t>
            </a:r>
          </a:p>
        </p:txBody>
      </p:sp>
      <p:sp>
        <p:nvSpPr>
          <p:cNvPr id="540" name="Rectangle 2"/>
          <p:cNvSpPr txBox="1"/>
          <p:nvPr/>
        </p:nvSpPr>
        <p:spPr>
          <a:xfrm>
            <a:off x="1811108" y="4762017"/>
            <a:ext cx="4286898" cy="459049"/>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defRPr sz="2800">
                <a:solidFill>
                  <a:srgbClr val="FFFFFF"/>
                </a:solidFill>
                <a:latin typeface="Arial"/>
                <a:ea typeface="Arial"/>
                <a:cs typeface="Arial"/>
                <a:sym typeface="Arial"/>
              </a:defRPr>
            </a:lvl1pPr>
          </a:lstStyle>
          <a:p>
            <a:pPr/>
            <a:r>
              <a:t>www.theredcard.org</a:t>
            </a:r>
          </a:p>
        </p:txBody>
      </p:sp>
      <p:sp>
        <p:nvSpPr>
          <p:cNvPr id="541" name="TextBox 17"/>
          <p:cNvSpPr txBox="1"/>
          <p:nvPr/>
        </p:nvSpPr>
        <p:spPr>
          <a:xfrm>
            <a:off x="1937141" y="6155226"/>
            <a:ext cx="4455788" cy="459050"/>
          </a:xfrm>
          <a:prstGeom prst="rect">
            <a:avLst/>
          </a:prstGeom>
          <a:ln w="12700">
            <a:miter lim="400000"/>
          </a:ln>
          <a:extLst>
            <a:ext uri="{C572A759-6A51-4108-AA02-DFA0A04FC94B}">
              <ma14:wrappingTextBoxFlag xmlns:ma14="http://schemas.microsoft.com/office/mac/drawingml/2011/main" val="1"/>
            </a:ext>
          </a:extLst>
        </p:spPr>
        <p:txBody>
          <a:bodyPr lIns="32141" tIns="32141" rIns="32141" bIns="32141">
            <a:spAutoFit/>
          </a:bodyPr>
          <a:lstStyle>
            <a:lvl1pPr algn="ctr">
              <a:defRPr sz="2800">
                <a:solidFill>
                  <a:srgbClr val="FFFFFF"/>
                </a:solidFill>
                <a:latin typeface="Arial"/>
                <a:ea typeface="Arial"/>
                <a:cs typeface="Arial"/>
                <a:sym typeface="Arial"/>
              </a:defRPr>
            </a:lvl1pPr>
          </a:lstStyle>
          <a:p>
            <a:pPr/>
            <a:r>
              <a:t>/theredcardwales</a:t>
            </a:r>
          </a:p>
        </p:txBody>
      </p:sp>
      <p:pic>
        <p:nvPicPr>
          <p:cNvPr id="542" name="Picture 18" descr="Picture 18"/>
          <p:cNvPicPr>
            <a:picLocks noChangeAspect="1"/>
          </p:cNvPicPr>
          <p:nvPr/>
        </p:nvPicPr>
        <p:blipFill>
          <a:blip r:embed="rId4">
            <a:extLst/>
          </a:blip>
          <a:stretch>
            <a:fillRect/>
          </a:stretch>
        </p:blipFill>
        <p:spPr>
          <a:xfrm>
            <a:off x="6230632" y="2559266"/>
            <a:ext cx="5904656" cy="4295776"/>
          </a:xfrm>
          <a:prstGeom prst="rect">
            <a:avLst/>
          </a:prstGeom>
          <a:ln w="12700">
            <a:miter lim="400000"/>
          </a:ln>
        </p:spPr>
      </p:pic>
      <p:pic>
        <p:nvPicPr>
          <p:cNvPr id="543" name="Picture 19" descr="Picture 19"/>
          <p:cNvPicPr>
            <a:picLocks noChangeAspect="1"/>
          </p:cNvPicPr>
          <p:nvPr/>
        </p:nvPicPr>
        <p:blipFill>
          <a:blip r:embed="rId5">
            <a:extLst/>
          </a:blip>
          <a:stretch>
            <a:fillRect/>
          </a:stretch>
        </p:blipFill>
        <p:spPr>
          <a:xfrm>
            <a:off x="1710562" y="3817709"/>
            <a:ext cx="5460067" cy="457646"/>
          </a:xfrm>
          <a:prstGeom prst="rect">
            <a:avLst/>
          </a:prstGeom>
          <a:ln w="12700">
            <a:miter lim="400000"/>
          </a:ln>
        </p:spPr>
      </p:pic>
      <p:pic>
        <p:nvPicPr>
          <p:cNvPr id="544" name="Picture 20" descr="Picture 20"/>
          <p:cNvPicPr>
            <a:picLocks noChangeAspect="1"/>
          </p:cNvPicPr>
          <p:nvPr/>
        </p:nvPicPr>
        <p:blipFill>
          <a:blip r:embed="rId6">
            <a:extLst/>
          </a:blip>
          <a:srcRect l="2883" t="2910" r="86474" b="81957"/>
          <a:stretch>
            <a:fillRect/>
          </a:stretch>
        </p:blipFill>
        <p:spPr>
          <a:xfrm>
            <a:off x="1981200" y="6033437"/>
            <a:ext cx="533761" cy="595963"/>
          </a:xfrm>
          <a:prstGeom prst="rect">
            <a:avLst/>
          </a:prstGeom>
          <a:ln w="12700">
            <a:miter lim="400000"/>
          </a:ln>
        </p:spPr>
      </p:pic>
      <p:pic>
        <p:nvPicPr>
          <p:cNvPr id="545" name="Picture 21" descr="Picture 21"/>
          <p:cNvPicPr>
            <a:picLocks noChangeAspect="1"/>
          </p:cNvPicPr>
          <p:nvPr/>
        </p:nvPicPr>
        <p:blipFill>
          <a:blip r:embed="rId6">
            <a:extLst/>
          </a:blip>
          <a:srcRect l="14191" t="3784" r="74501" b="81375"/>
          <a:stretch>
            <a:fillRect/>
          </a:stretch>
        </p:blipFill>
        <p:spPr>
          <a:xfrm>
            <a:off x="1956812" y="5330521"/>
            <a:ext cx="568656" cy="57531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7" name="!!BGRectangle"/>
          <p:cNvSpPr/>
          <p:nvPr/>
        </p:nvSpPr>
        <p:spPr>
          <a:xfrm>
            <a:off x="1523999" y="0"/>
            <a:ext cx="9141716" cy="6858000"/>
          </a:xfrm>
          <a:prstGeom prst="rect">
            <a:avLst/>
          </a:prstGeom>
          <a:solidFill>
            <a:srgbClr val="414141"/>
          </a:solidFill>
          <a:ln w="12700">
            <a:miter lim="400000"/>
          </a:ln>
        </p:spPr>
        <p:txBody>
          <a:bodyPr lIns="45719" rIns="45719" anchor="ctr"/>
          <a:lstStyle/>
          <a:p>
            <a:pPr algn="ctr">
              <a:defRPr>
                <a:solidFill>
                  <a:srgbClr val="FFFFFF"/>
                </a:solidFill>
              </a:defRPr>
            </a:pPr>
          </a:p>
        </p:txBody>
      </p:sp>
      <p:pic>
        <p:nvPicPr>
          <p:cNvPr id="548" name="Picture 2" descr="Picture 2"/>
          <p:cNvPicPr>
            <a:picLocks noChangeAspect="1"/>
          </p:cNvPicPr>
          <p:nvPr/>
        </p:nvPicPr>
        <p:blipFill>
          <a:blip r:embed="rId2">
            <a:extLst/>
          </a:blip>
          <a:srcRect l="17544" t="0" r="31422" b="2"/>
          <a:stretch>
            <a:fillRect/>
          </a:stretch>
        </p:blipFill>
        <p:spPr>
          <a:xfrm>
            <a:off x="1817926" y="573678"/>
            <a:ext cx="3827406" cy="5710646"/>
          </a:xfrm>
          <a:prstGeom prst="rect">
            <a:avLst/>
          </a:prstGeom>
          <a:ln w="12700">
            <a:miter lim="400000"/>
          </a:ln>
        </p:spPr>
      </p:pic>
      <p:sp>
        <p:nvSpPr>
          <p:cNvPr id="549" name="!!Line"/>
          <p:cNvSpPr/>
          <p:nvPr/>
        </p:nvSpPr>
        <p:spPr>
          <a:xfrm>
            <a:off x="6102223" y="1417319"/>
            <a:ext cx="12701" cy="4023361"/>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550" name="TextBox 3"/>
          <p:cNvSpPr txBox="1"/>
          <p:nvPr/>
        </p:nvSpPr>
        <p:spPr>
          <a:xfrm>
            <a:off x="6292594" y="188640"/>
            <a:ext cx="4215324" cy="6768752"/>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lnSpc>
                <a:spcPct val="81000"/>
              </a:lnSpc>
              <a:spcBef>
                <a:spcPts val="600"/>
              </a:spcBef>
              <a:defRPr b="1">
                <a:solidFill>
                  <a:srgbClr val="FF0000"/>
                </a:solidFill>
              </a:defRPr>
            </a:pPr>
            <a:r>
              <a:t>TASG</a:t>
            </a:r>
            <a:endParaRPr>
              <a:solidFill>
                <a:srgbClr val="FFFFFF"/>
              </a:solidFill>
            </a:endParaRPr>
          </a:p>
          <a:p>
            <a:pPr>
              <a:lnSpc>
                <a:spcPct val="81000"/>
              </a:lnSpc>
              <a:spcBef>
                <a:spcPts val="600"/>
              </a:spcBef>
              <a:defRPr b="1">
                <a:solidFill>
                  <a:srgbClr val="FFFFFF"/>
                </a:solidFill>
              </a:defRPr>
            </a:pPr>
            <a:r>
              <a:t>TASK</a:t>
            </a:r>
          </a:p>
          <a:p>
            <a:pPr indent="-228600">
              <a:lnSpc>
                <a:spcPct val="81000"/>
              </a:lnSpc>
              <a:spcBef>
                <a:spcPts val="600"/>
              </a:spcBef>
              <a:buSzPct val="100000"/>
              <a:buFont typeface="Arial"/>
              <a:buChar char="•"/>
              <a:defRPr>
                <a:solidFill>
                  <a:srgbClr val="FFFFFF"/>
                </a:solidFill>
              </a:defRPr>
            </a:pPr>
          </a:p>
          <a:p>
            <a:pPr indent="-228600">
              <a:lnSpc>
                <a:spcPct val="81000"/>
              </a:lnSpc>
              <a:spcBef>
                <a:spcPts val="600"/>
              </a:spcBef>
              <a:buSzPct val="100000"/>
              <a:buFont typeface="Arial"/>
              <a:buChar char="•"/>
              <a:defRPr>
                <a:solidFill>
                  <a:srgbClr val="FF0000"/>
                </a:solidFill>
              </a:defRPr>
            </a:pPr>
            <a:r>
              <a:t>Beth ydych chi’n meddwl fydd effaith yr hyn rydych wedi’i ddysgu heddiw arnoch chi fel athro?</a:t>
            </a:r>
            <a:endParaRPr>
              <a:solidFill>
                <a:srgbClr val="FFFFFF"/>
              </a:solidFill>
            </a:endParaRPr>
          </a:p>
          <a:p>
            <a:pPr indent="-228600">
              <a:lnSpc>
                <a:spcPct val="81000"/>
              </a:lnSpc>
              <a:spcBef>
                <a:spcPts val="600"/>
              </a:spcBef>
              <a:buSzPct val="100000"/>
              <a:buFont typeface="Arial"/>
              <a:buChar char="•"/>
              <a:defRPr>
                <a:solidFill>
                  <a:srgbClr val="FFFFFF"/>
                </a:solidFill>
              </a:defRPr>
            </a:pPr>
            <a:r>
              <a:t>What do you think the impact of what you have learnt today will have on you as a teacher?</a:t>
            </a:r>
          </a:p>
          <a:p>
            <a:pPr indent="-228600">
              <a:lnSpc>
                <a:spcPct val="81000"/>
              </a:lnSpc>
              <a:spcBef>
                <a:spcPts val="600"/>
              </a:spcBef>
              <a:buSzPct val="100000"/>
              <a:buFont typeface="Arial"/>
              <a:buChar char="•"/>
              <a:defRPr>
                <a:solidFill>
                  <a:srgbClr val="FFFFFF"/>
                </a:solidFill>
              </a:defRPr>
            </a:pPr>
          </a:p>
          <a:p>
            <a:pPr>
              <a:lnSpc>
                <a:spcPct val="81000"/>
              </a:lnSpc>
              <a:spcBef>
                <a:spcPts val="600"/>
              </a:spcBef>
              <a:defRPr sz="800">
                <a:solidFill>
                  <a:srgbClr val="FFFFFF"/>
                </a:solidFill>
              </a:defRPr>
            </a:pPr>
          </a:p>
          <a:p>
            <a:pPr indent="-228600">
              <a:lnSpc>
                <a:spcPct val="81000"/>
              </a:lnSpc>
              <a:spcBef>
                <a:spcPts val="600"/>
              </a:spcBef>
              <a:buSzPct val="100000"/>
              <a:buFont typeface="Arial"/>
              <a:buChar char="•"/>
              <a:defRPr sz="800">
                <a:solidFill>
                  <a:srgbClr val="FFFFFF"/>
                </a:solidFill>
              </a:defRPr>
            </a:pPr>
          </a:p>
        </p:txBody>
      </p:sp>
    </p:spTree>
  </p:cSld>
  <p:clrMapOvr>
    <a:masterClrMapping/>
  </p:clrMapOvr>
  <mc:AlternateContent xmlns:mc="http://schemas.openxmlformats.org/markup-compatibility/2006">
    <mc:Choice xmlns:p14="http://schemas.microsoft.com/office/powerpoint/2010/main" Requires="p14">
      <p:transition spd="med" advClick="1" p14:dur="1000">
        <p:fade/>
      </p:transition>
    </mc:Choice>
    <mc:Fallback>
      <p:transition spd="med">
        <p:fade/>
      </p:transition>
    </mc:Fallback>
  </mc:AlternateContent>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