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6B1A7-7600-469E-9E06-ED9939942C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B9597F-9E7A-4154-BC9F-9916502A70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CEAC21-EEBB-43FF-9C92-D82EA4EA865B}"/>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5" name="Footer Placeholder 4">
            <a:extLst>
              <a:ext uri="{FF2B5EF4-FFF2-40B4-BE49-F238E27FC236}">
                <a16:creationId xmlns:a16="http://schemas.microsoft.com/office/drawing/2014/main" id="{2007CEC3-77D7-45C7-B190-0A6CAFEA2E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CDED53-4FF9-4E54-9798-98FC85BA17E1}"/>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2791157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6B63C-5D06-4EB9-93A4-0399FB9025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142CAB-37CB-4494-8733-90AC177666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3C0707-D83F-4700-BC31-B12B09C003B3}"/>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5" name="Footer Placeholder 4">
            <a:extLst>
              <a:ext uri="{FF2B5EF4-FFF2-40B4-BE49-F238E27FC236}">
                <a16:creationId xmlns:a16="http://schemas.microsoft.com/office/drawing/2014/main" id="{2BCE600D-3A4F-421A-9AFD-F6B228C6B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1D5BA7-F8A8-41F9-89AF-A622104F9302}"/>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3502835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10E42-9CDB-43A2-B06E-FD41F3692F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5D4378-9056-4AC1-ABD4-E38B71F794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BECECF-14F7-4668-BE4B-B0A17D9E9A82}"/>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5" name="Footer Placeholder 4">
            <a:extLst>
              <a:ext uri="{FF2B5EF4-FFF2-40B4-BE49-F238E27FC236}">
                <a16:creationId xmlns:a16="http://schemas.microsoft.com/office/drawing/2014/main" id="{7EB89EAA-DEF6-4463-8A10-2D6EB58D1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476174-36F5-4C51-B031-3F1E9BD5F178}"/>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546545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62AB1-23A7-458F-9C2C-F477535A19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429D63-00E6-4A54-AD22-3A65CB7450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D9361C-ED20-4C53-A048-49726CF454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9DAB20-D134-4EE4-822E-0F39F3A996B3}"/>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6" name="Footer Placeholder 5">
            <a:extLst>
              <a:ext uri="{FF2B5EF4-FFF2-40B4-BE49-F238E27FC236}">
                <a16:creationId xmlns:a16="http://schemas.microsoft.com/office/drawing/2014/main" id="{EDE13497-33DC-4B7F-B813-D4CA01C238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8EA0B7-397F-4CB2-BC4D-11D1E483B206}"/>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1593994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A1AB-7FBE-498B-9A12-D55A8755B1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ED8E33-66E3-4F75-B017-BFA7C75B8A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DCC541-2470-42C8-B803-83DE0DCB01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73EBC2-FD40-4875-8A59-65F27C2169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0303FC-4981-4682-813B-671782E174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3B35D8-6A35-462F-BCC9-254CC9A4738C}"/>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8" name="Footer Placeholder 7">
            <a:extLst>
              <a:ext uri="{FF2B5EF4-FFF2-40B4-BE49-F238E27FC236}">
                <a16:creationId xmlns:a16="http://schemas.microsoft.com/office/drawing/2014/main" id="{209E2BA2-0F64-47CF-94DD-BFA04652F7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CE3A6A-C12F-498F-8ECC-1446FDC42B15}"/>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2650470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C3BFA-2516-4EBF-8D31-02579BD3FF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7B875B-6D41-462F-A1D6-AAF9A7A9CF28}"/>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4" name="Footer Placeholder 3">
            <a:extLst>
              <a:ext uri="{FF2B5EF4-FFF2-40B4-BE49-F238E27FC236}">
                <a16:creationId xmlns:a16="http://schemas.microsoft.com/office/drawing/2014/main" id="{2B6B2E5F-45B2-4118-89F2-24757AA4AD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483DC0-F025-4316-8829-F875AD21E529}"/>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1551456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ACF141-250B-4730-A231-195C389D3674}"/>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3" name="Footer Placeholder 2">
            <a:extLst>
              <a:ext uri="{FF2B5EF4-FFF2-40B4-BE49-F238E27FC236}">
                <a16:creationId xmlns:a16="http://schemas.microsoft.com/office/drawing/2014/main" id="{4C1DF56D-3B29-4FF5-853A-4A9A2A8814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B8E9AF-E5C5-410A-A20E-52175D54FFD5}"/>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321398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3AFD0-E263-4D32-B2E0-E7847A35CE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6DE1D8-0446-44A1-9B66-247B6EAE92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B415D7-88FC-4E80-87EE-695CDE9371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F1BF0A-FBAE-40EE-8EDE-809E0C07E4FC}"/>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6" name="Footer Placeholder 5">
            <a:extLst>
              <a:ext uri="{FF2B5EF4-FFF2-40B4-BE49-F238E27FC236}">
                <a16:creationId xmlns:a16="http://schemas.microsoft.com/office/drawing/2014/main" id="{C3D98104-4604-4F4F-9C0C-B38E63DD56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243728-EB30-4DCD-ABEA-94A651F9D1FF}"/>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2639015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F42B7-06F9-49BC-BBA3-D4F8DFC4F2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E03FD6-248A-417A-AC2E-BB0EDA33B4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4069EF-87EA-48F9-B0D7-89945F9456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FFE0D4-32E8-49E7-B0DD-37A76D9BAF0B}"/>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6" name="Footer Placeholder 5">
            <a:extLst>
              <a:ext uri="{FF2B5EF4-FFF2-40B4-BE49-F238E27FC236}">
                <a16:creationId xmlns:a16="http://schemas.microsoft.com/office/drawing/2014/main" id="{849A048B-90E0-4386-8D82-D7537F096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B42360-856C-4974-86FD-0025A2779F29}"/>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2403173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F6AAA-8014-4698-862C-99B5C87CA3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E3E140-12AD-471A-9916-7A16496821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A829B8-7379-418F-9A7D-8693423C9F39}"/>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5" name="Footer Placeholder 4">
            <a:extLst>
              <a:ext uri="{FF2B5EF4-FFF2-40B4-BE49-F238E27FC236}">
                <a16:creationId xmlns:a16="http://schemas.microsoft.com/office/drawing/2014/main" id="{F6B956C1-BC3C-4F42-8938-D7A337899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DB776-8101-42E6-92EE-A094145D6027}"/>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4040452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964658-E224-496A-894A-64E64991E5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8D65B6-DAF9-4CBB-B67A-6BCD39C732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B4BB7-4D04-4450-89BE-CAAA886F64DF}"/>
              </a:ext>
            </a:extLst>
          </p:cNvPr>
          <p:cNvSpPr>
            <a:spLocks noGrp="1"/>
          </p:cNvSpPr>
          <p:nvPr>
            <p:ph type="dt" sz="half" idx="10"/>
          </p:nvPr>
        </p:nvSpPr>
        <p:spPr/>
        <p:txBody>
          <a:bodyPr/>
          <a:lstStyle/>
          <a:p>
            <a:fld id="{A211D6C2-2A37-4EDC-B0D4-F40F0EC09B5F}" type="datetimeFigureOut">
              <a:rPr lang="en-GB" smtClean="0"/>
              <a:t>03/06/2020</a:t>
            </a:fld>
            <a:endParaRPr lang="en-GB"/>
          </a:p>
        </p:txBody>
      </p:sp>
      <p:sp>
        <p:nvSpPr>
          <p:cNvPr id="5" name="Footer Placeholder 4">
            <a:extLst>
              <a:ext uri="{FF2B5EF4-FFF2-40B4-BE49-F238E27FC236}">
                <a16:creationId xmlns:a16="http://schemas.microsoft.com/office/drawing/2014/main" id="{5E1A2AB9-7829-4FB0-942A-D2392512BB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59BEF-FF30-41DA-B705-56A613B7EDFA}"/>
              </a:ext>
            </a:extLst>
          </p:cNvPr>
          <p:cNvSpPr>
            <a:spLocks noGrp="1"/>
          </p:cNvSpPr>
          <p:nvPr>
            <p:ph type="sldNum" sz="quarter" idx="12"/>
          </p:nvPr>
        </p:nvSpPr>
        <p:spPr/>
        <p:txBody>
          <a:bodyPr/>
          <a:lstStyle/>
          <a:p>
            <a:fld id="{2F2D2855-9779-4204-867C-C50A9F562A97}" type="slidenum">
              <a:rPr lang="en-GB" smtClean="0"/>
              <a:t>‹#›</a:t>
            </a:fld>
            <a:endParaRPr lang="en-GB"/>
          </a:p>
        </p:txBody>
      </p:sp>
    </p:spTree>
    <p:extLst>
      <p:ext uri="{BB962C8B-B14F-4D97-AF65-F5344CB8AC3E}">
        <p14:creationId xmlns:p14="http://schemas.microsoft.com/office/powerpoint/2010/main" val="1388020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835D54-ED63-48F8-A2C0-63824023BC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B3D905-A427-4066-8490-22FE649930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6ACF84-4455-4656-BF33-82E6C20548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11D6C2-2A37-4EDC-B0D4-F40F0EC09B5F}" type="datetimeFigureOut">
              <a:rPr lang="en-GB" smtClean="0"/>
              <a:t>03/06/2020</a:t>
            </a:fld>
            <a:endParaRPr lang="en-GB"/>
          </a:p>
        </p:txBody>
      </p:sp>
      <p:sp>
        <p:nvSpPr>
          <p:cNvPr id="5" name="Footer Placeholder 4">
            <a:extLst>
              <a:ext uri="{FF2B5EF4-FFF2-40B4-BE49-F238E27FC236}">
                <a16:creationId xmlns:a16="http://schemas.microsoft.com/office/drawing/2014/main" id="{6F72315E-EACE-4815-AE1D-1A2789CB8D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942B3D-956C-4450-8FA9-E06309386D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2D2855-9779-4204-867C-C50A9F562A97}" type="slidenum">
              <a:rPr lang="en-GB" smtClean="0"/>
              <a:t>‹#›</a:t>
            </a:fld>
            <a:endParaRPr lang="en-GB"/>
          </a:p>
        </p:txBody>
      </p:sp>
    </p:spTree>
    <p:extLst>
      <p:ext uri="{BB962C8B-B14F-4D97-AF65-F5344CB8AC3E}">
        <p14:creationId xmlns:p14="http://schemas.microsoft.com/office/powerpoint/2010/main" val="32428184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7715"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F3EC6-78D0-4AEF-9F34-340C057720F4}"/>
              </a:ext>
            </a:extLst>
          </p:cNvPr>
          <p:cNvSpPr>
            <a:spLocks noGrp="1"/>
          </p:cNvSpPr>
          <p:nvPr>
            <p:ph type="ctrTitle"/>
          </p:nvPr>
        </p:nvSpPr>
        <p:spPr>
          <a:xfrm>
            <a:off x="1023457" y="368300"/>
            <a:ext cx="9317373" cy="3415135"/>
          </a:xfrm>
        </p:spPr>
        <p:txBody>
          <a:bodyPr>
            <a:noAutofit/>
          </a:bodyPr>
          <a:lstStyle/>
          <a:p>
            <a:br>
              <a:rPr lang="en-GB" sz="3600" dirty="0">
                <a:hlinkClick r:id="rId2">
                  <a:extLst>
                    <a:ext uri="{A12FA001-AC4F-418D-AE19-62706E023703}">
                      <ahyp:hlinkClr xmlns:ahyp="http://schemas.microsoft.com/office/drawing/2018/hyperlinkcolor" val="tx"/>
                    </a:ext>
                  </a:extLst>
                </a:hlinkClick>
              </a:rPr>
            </a:br>
            <a:br>
              <a:rPr lang="en-GB" sz="3600" dirty="0">
                <a:hlinkClick r:id="rId2">
                  <a:extLst>
                    <a:ext uri="{A12FA001-AC4F-418D-AE19-62706E023703}">
                      <ahyp:hlinkClr xmlns:ahyp="http://schemas.microsoft.com/office/drawing/2018/hyperlinkcolor" val="tx"/>
                    </a:ext>
                  </a:extLst>
                </a:hlinkClick>
              </a:rPr>
            </a:br>
            <a:r>
              <a:rPr lang="en-GB" sz="3600" dirty="0">
                <a:hlinkClick r:id="rId2">
                  <a:extLst>
                    <a:ext uri="{A12FA001-AC4F-418D-AE19-62706E023703}">
                      <ahyp:hlinkClr xmlns:ahyp="http://schemas.microsoft.com/office/drawing/2018/hyperlinkcolor" val="tx"/>
                    </a:ext>
                  </a:extLst>
                </a:hlinkClick>
              </a:rPr>
              <a:t>Understanding and Engaging in the Customer Experience (BMSK5003)</a:t>
            </a:r>
            <a:br>
              <a:rPr lang="en-GB" sz="3600" dirty="0"/>
            </a:br>
            <a:r>
              <a:rPr lang="en-GB" sz="3600" dirty="0"/>
              <a:t>ID Number: 1708787</a:t>
            </a:r>
            <a:br>
              <a:rPr lang="en-GB" sz="3600" dirty="0"/>
            </a:br>
            <a:r>
              <a:rPr lang="en-GB" sz="3600" dirty="0"/>
              <a:t>Lecturer name: Dr </a:t>
            </a:r>
            <a:r>
              <a:rPr lang="en-GB" sz="3600" dirty="0" err="1"/>
              <a:t>Vajira</a:t>
            </a:r>
            <a:r>
              <a:rPr lang="en-GB" sz="3600" dirty="0"/>
              <a:t> </a:t>
            </a:r>
            <a:r>
              <a:rPr lang="en-GB" sz="3600" dirty="0" err="1"/>
              <a:t>Balasuriya</a:t>
            </a:r>
            <a:br>
              <a:rPr lang="en-GB" sz="3600" dirty="0"/>
            </a:br>
            <a:br>
              <a:rPr lang="en-GB" sz="3600" dirty="0"/>
            </a:br>
            <a:br>
              <a:rPr lang="en-GB" sz="3600" dirty="0"/>
            </a:br>
            <a:endParaRPr lang="en-GB" sz="3600" dirty="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33028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829EE-070F-45B0-8465-734AE7C63395}"/>
              </a:ext>
            </a:extLst>
          </p:cNvPr>
          <p:cNvSpPr>
            <a:spLocks noGrp="1"/>
          </p:cNvSpPr>
          <p:nvPr>
            <p:ph type="title"/>
          </p:nvPr>
        </p:nvSpPr>
        <p:spPr>
          <a:xfrm>
            <a:off x="594919" y="486561"/>
            <a:ext cx="10515600" cy="3498210"/>
          </a:xfrm>
        </p:spPr>
        <p:txBody>
          <a:bodyPr>
            <a:normAutofit/>
          </a:bodyPr>
          <a:lstStyle/>
          <a:p>
            <a:r>
              <a:rPr lang="en-GB" sz="1400" dirty="0"/>
              <a:t>Product ethic</a:t>
            </a:r>
            <a:br>
              <a:rPr lang="en-GB" sz="1400" dirty="0"/>
            </a:br>
            <a:r>
              <a:rPr lang="en-GB" sz="1400" dirty="0"/>
              <a:t>A) Ethical can be good and bad there is some ethical in Asda and its affecting customers like milk has got short date and other products like bread, eggs. Ethical can be good for example like croissant longer date and better for value. </a:t>
            </a:r>
            <a:br>
              <a:rPr lang="en-GB" sz="1400" dirty="0"/>
            </a:br>
            <a:br>
              <a:rPr lang="en-GB" sz="1400" dirty="0"/>
            </a:br>
            <a:r>
              <a:rPr lang="en-GB" sz="1400" dirty="0"/>
              <a:t>Job ethic</a:t>
            </a:r>
            <a:br>
              <a:rPr lang="en-GB" sz="1400" dirty="0"/>
            </a:br>
            <a:r>
              <a:rPr lang="en-GB" sz="1400" dirty="0"/>
              <a:t>In Asda 18 years old person he or she cannot apply for vacancy reason is rule of Asda, even if someone from back home and not resident of UK also he or she cannot apply in Tesco if someone comes from back home he or she wish to apply for the job.</a:t>
            </a:r>
            <a:br>
              <a:rPr lang="en-GB" sz="1400" dirty="0"/>
            </a:br>
            <a:br>
              <a:rPr lang="en-GB" sz="1400" dirty="0"/>
            </a:br>
            <a:r>
              <a:rPr lang="en-GB" sz="1400" dirty="0"/>
              <a:t>B) sustainability</a:t>
            </a:r>
            <a:br>
              <a:rPr lang="en-GB" sz="1400" dirty="0"/>
            </a:br>
            <a:r>
              <a:rPr lang="en-GB" sz="1400" dirty="0"/>
              <a:t>Food marketing is important for the wider range of community it depends on the supplier they got control of marketing and Asda manager should analyse on every aspect because marketing can be affected on huge number of things </a:t>
            </a:r>
            <a:br>
              <a:rPr lang="en-GB" sz="1400" dirty="0"/>
            </a:br>
            <a:br>
              <a:rPr lang="en-GB" sz="1400" dirty="0"/>
            </a:br>
            <a:r>
              <a:rPr lang="en-GB" sz="1400" dirty="0"/>
              <a:t>Quality food</a:t>
            </a:r>
            <a:br>
              <a:rPr lang="en-GB" sz="1400" dirty="0"/>
            </a:br>
            <a:r>
              <a:rPr lang="en-GB" sz="1400" dirty="0"/>
              <a:t>Quality food is really important because these days people want to buy healthy foods because 21</a:t>
            </a:r>
            <a:r>
              <a:rPr lang="en-GB" sz="1400" baseline="30000" dirty="0"/>
              <a:t>st</a:t>
            </a:r>
            <a:r>
              <a:rPr lang="en-GB" sz="1400" dirty="0"/>
              <a:t> century people like to keep their health on track even without quality food keeping at store people won't go. Even Tesco have lots of healthy foods</a:t>
            </a:r>
            <a:br>
              <a:rPr lang="en-GB" sz="2000" dirty="0"/>
            </a:br>
            <a:endParaRPr lang="en-GB" sz="2000" dirty="0"/>
          </a:p>
        </p:txBody>
      </p:sp>
    </p:spTree>
    <p:extLst>
      <p:ext uri="{BB962C8B-B14F-4D97-AF65-F5344CB8AC3E}">
        <p14:creationId xmlns:p14="http://schemas.microsoft.com/office/powerpoint/2010/main" val="3458791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DA703F-E32C-413E-8107-D8B78F8097AB}"/>
              </a:ext>
            </a:extLst>
          </p:cNvPr>
          <p:cNvSpPr txBox="1"/>
          <p:nvPr/>
        </p:nvSpPr>
        <p:spPr>
          <a:xfrm>
            <a:off x="1719743" y="1048624"/>
            <a:ext cx="5285064" cy="923330"/>
          </a:xfrm>
          <a:prstGeom prst="rect">
            <a:avLst/>
          </a:prstGeom>
          <a:noFill/>
        </p:spPr>
        <p:txBody>
          <a:bodyPr wrap="square" rtlCol="0">
            <a:spAutoFit/>
          </a:bodyPr>
          <a:lstStyle/>
          <a:p>
            <a:r>
              <a:rPr lang="en-GB" dirty="0"/>
              <a:t>Customer can be a stakeholder because they have interest in Asda food and quality and sustainability and can be maintained for example like Asda</a:t>
            </a:r>
          </a:p>
        </p:txBody>
      </p:sp>
    </p:spTree>
    <p:extLst>
      <p:ext uri="{BB962C8B-B14F-4D97-AF65-F5344CB8AC3E}">
        <p14:creationId xmlns:p14="http://schemas.microsoft.com/office/powerpoint/2010/main" val="2583625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83D9233-DA0E-4C35-A757-A823E8FD4B49}"/>
              </a:ext>
            </a:extLst>
          </p:cNvPr>
          <p:cNvSpPr/>
          <p:nvPr/>
        </p:nvSpPr>
        <p:spPr>
          <a:xfrm>
            <a:off x="5412831" y="3244334"/>
            <a:ext cx="1366336" cy="369332"/>
          </a:xfrm>
          <a:prstGeom prst="rect">
            <a:avLst/>
          </a:prstGeom>
        </p:spPr>
        <p:txBody>
          <a:bodyPr wrap="none">
            <a:spAutoFit/>
          </a:bodyPr>
          <a:lstStyle/>
          <a:p>
            <a:pPr algn="ctr"/>
            <a:r>
              <a:rPr lang="en-GB" dirty="0"/>
              <a:t>Swot </a:t>
            </a:r>
            <a:r>
              <a:rPr lang="en-GB" dirty="0" err="1"/>
              <a:t>Analysi</a:t>
            </a:r>
            <a:endParaRPr lang="en-GB" dirty="0"/>
          </a:p>
        </p:txBody>
      </p:sp>
      <p:graphicFrame>
        <p:nvGraphicFramePr>
          <p:cNvPr id="6" name="Table 5">
            <a:extLst>
              <a:ext uri="{FF2B5EF4-FFF2-40B4-BE49-F238E27FC236}">
                <a16:creationId xmlns:a16="http://schemas.microsoft.com/office/drawing/2014/main" id="{A23C3D9F-3AEF-4C13-AF78-BC4D965D36AD}"/>
              </a:ext>
            </a:extLst>
          </p:cNvPr>
          <p:cNvGraphicFramePr>
            <a:graphicFrameLocks noGrp="1"/>
          </p:cNvGraphicFramePr>
          <p:nvPr>
            <p:extLst>
              <p:ext uri="{D42A27DB-BD31-4B8C-83A1-F6EECF244321}">
                <p14:modId xmlns:p14="http://schemas.microsoft.com/office/powerpoint/2010/main" val="3896410352"/>
              </p:ext>
            </p:extLst>
          </p:nvPr>
        </p:nvGraphicFramePr>
        <p:xfrm>
          <a:off x="2373386" y="1778817"/>
          <a:ext cx="6351087" cy="3300365"/>
        </p:xfrm>
        <a:graphic>
          <a:graphicData uri="http://schemas.openxmlformats.org/drawingml/2006/table">
            <a:tbl>
              <a:tblPr firstRow="1" bandRow="1">
                <a:tableStyleId>{5C22544A-7EE6-4342-B048-85BDC9FD1C3A}</a:tableStyleId>
              </a:tblPr>
              <a:tblGrid>
                <a:gridCol w="1406709">
                  <a:extLst>
                    <a:ext uri="{9D8B030D-6E8A-4147-A177-3AD203B41FA5}">
                      <a16:colId xmlns:a16="http://schemas.microsoft.com/office/drawing/2014/main" val="1390550650"/>
                    </a:ext>
                  </a:extLst>
                </a:gridCol>
                <a:gridCol w="1648126">
                  <a:extLst>
                    <a:ext uri="{9D8B030D-6E8A-4147-A177-3AD203B41FA5}">
                      <a16:colId xmlns:a16="http://schemas.microsoft.com/office/drawing/2014/main" val="829085019"/>
                    </a:ext>
                  </a:extLst>
                </a:gridCol>
                <a:gridCol w="1648126">
                  <a:extLst>
                    <a:ext uri="{9D8B030D-6E8A-4147-A177-3AD203B41FA5}">
                      <a16:colId xmlns:a16="http://schemas.microsoft.com/office/drawing/2014/main" val="363187103"/>
                    </a:ext>
                  </a:extLst>
                </a:gridCol>
                <a:gridCol w="1648126">
                  <a:extLst>
                    <a:ext uri="{9D8B030D-6E8A-4147-A177-3AD203B41FA5}">
                      <a16:colId xmlns:a16="http://schemas.microsoft.com/office/drawing/2014/main" val="4100974371"/>
                    </a:ext>
                  </a:extLst>
                </a:gridCol>
              </a:tblGrid>
              <a:tr h="1430158">
                <a:tc>
                  <a:txBody>
                    <a:bodyPr/>
                    <a:lstStyle/>
                    <a:p>
                      <a:r>
                        <a:rPr lang="en-GB" dirty="0"/>
                        <a:t>Customer service</a:t>
                      </a:r>
                    </a:p>
                  </a:txBody>
                  <a:tcPr/>
                </a:tc>
                <a:tc>
                  <a:txBody>
                    <a:bodyPr/>
                    <a:lstStyle/>
                    <a:p>
                      <a:r>
                        <a:rPr lang="en-GB" dirty="0"/>
                        <a:t>High prices and needs to be improved</a:t>
                      </a:r>
                    </a:p>
                  </a:txBody>
                  <a:tcPr/>
                </a:tc>
                <a:tc>
                  <a:txBody>
                    <a:bodyPr/>
                    <a:lstStyle/>
                    <a:p>
                      <a:r>
                        <a:rPr lang="en-GB" dirty="0"/>
                        <a:t>Jobs can be found</a:t>
                      </a:r>
                    </a:p>
                  </a:txBody>
                  <a:tcPr/>
                </a:tc>
                <a:tc>
                  <a:txBody>
                    <a:bodyPr/>
                    <a:lstStyle/>
                    <a:p>
                      <a:r>
                        <a:rPr lang="en-GB" dirty="0" err="1"/>
                        <a:t>Covid</a:t>
                      </a:r>
                      <a:r>
                        <a:rPr lang="en-GB" dirty="0"/>
                        <a:t> 19 can be a threat and can affect business</a:t>
                      </a:r>
                    </a:p>
                  </a:txBody>
                  <a:tcPr/>
                </a:tc>
                <a:extLst>
                  <a:ext uri="{0D108BD9-81ED-4DB2-BD59-A6C34878D82A}">
                    <a16:rowId xmlns:a16="http://schemas.microsoft.com/office/drawing/2014/main" val="183523322"/>
                  </a:ext>
                </a:extLst>
              </a:tr>
              <a:tr h="1430158">
                <a:tc>
                  <a:txBody>
                    <a:bodyPr/>
                    <a:lstStyle/>
                    <a:p>
                      <a:r>
                        <a:rPr lang="en-GB" dirty="0"/>
                        <a:t>Big supermarket</a:t>
                      </a:r>
                    </a:p>
                  </a:txBody>
                  <a:tcPr/>
                </a:tc>
                <a:tc>
                  <a:txBody>
                    <a:bodyPr/>
                    <a:lstStyle/>
                    <a:p>
                      <a:r>
                        <a:rPr lang="en-GB" dirty="0"/>
                        <a:t>Short date products and needs improving</a:t>
                      </a:r>
                    </a:p>
                  </a:txBody>
                  <a:tcPr/>
                </a:tc>
                <a:tc>
                  <a:txBody>
                    <a:bodyPr/>
                    <a:lstStyle/>
                    <a:p>
                      <a:r>
                        <a:rPr lang="en-GB" dirty="0"/>
                        <a:t>Have experience of a manager</a:t>
                      </a:r>
                    </a:p>
                  </a:txBody>
                  <a:tcPr/>
                </a:tc>
                <a:tc>
                  <a:txBody>
                    <a:bodyPr/>
                    <a:lstStyle/>
                    <a:p>
                      <a:r>
                        <a:rPr lang="en-GB" dirty="0"/>
                        <a:t>Brexit can be a threat of less jobs and business</a:t>
                      </a:r>
                    </a:p>
                  </a:txBody>
                  <a:tcPr/>
                </a:tc>
                <a:extLst>
                  <a:ext uri="{0D108BD9-81ED-4DB2-BD59-A6C34878D82A}">
                    <a16:rowId xmlns:a16="http://schemas.microsoft.com/office/drawing/2014/main" val="1374926558"/>
                  </a:ext>
                </a:extLst>
              </a:tr>
              <a:tr h="440049">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40293131"/>
                  </a:ext>
                </a:extLst>
              </a:tr>
            </a:tbl>
          </a:graphicData>
        </a:graphic>
      </p:graphicFrame>
      <p:sp>
        <p:nvSpPr>
          <p:cNvPr id="7" name="TextBox 6">
            <a:extLst>
              <a:ext uri="{FF2B5EF4-FFF2-40B4-BE49-F238E27FC236}">
                <a16:creationId xmlns:a16="http://schemas.microsoft.com/office/drawing/2014/main" id="{9B94335A-8EBA-4922-94C0-961C8617B6E0}"/>
              </a:ext>
            </a:extLst>
          </p:cNvPr>
          <p:cNvSpPr txBox="1"/>
          <p:nvPr/>
        </p:nvSpPr>
        <p:spPr>
          <a:xfrm>
            <a:off x="3929854" y="461283"/>
            <a:ext cx="3238150" cy="584775"/>
          </a:xfrm>
          <a:prstGeom prst="rect">
            <a:avLst/>
          </a:prstGeom>
          <a:noFill/>
        </p:spPr>
        <p:txBody>
          <a:bodyPr wrap="square" rtlCol="0">
            <a:spAutoFit/>
          </a:bodyPr>
          <a:lstStyle/>
          <a:p>
            <a:pPr algn="ctr"/>
            <a:r>
              <a:rPr lang="en-GB" sz="3200" dirty="0"/>
              <a:t>Swot analyse </a:t>
            </a:r>
          </a:p>
        </p:txBody>
      </p:sp>
    </p:spTree>
    <p:extLst>
      <p:ext uri="{BB962C8B-B14F-4D97-AF65-F5344CB8AC3E}">
        <p14:creationId xmlns:p14="http://schemas.microsoft.com/office/powerpoint/2010/main" val="397288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D2E5E4-DD64-487A-B432-BFDF4C62D5F7}"/>
              </a:ext>
            </a:extLst>
          </p:cNvPr>
          <p:cNvSpPr txBox="1"/>
          <p:nvPr/>
        </p:nvSpPr>
        <p:spPr>
          <a:xfrm>
            <a:off x="914400" y="1434905"/>
            <a:ext cx="10466363" cy="2031325"/>
          </a:xfrm>
          <a:prstGeom prst="rect">
            <a:avLst/>
          </a:prstGeom>
          <a:noFill/>
        </p:spPr>
        <p:txBody>
          <a:bodyPr wrap="square" rtlCol="0">
            <a:spAutoFit/>
          </a:bodyPr>
          <a:lstStyle/>
          <a:p>
            <a:r>
              <a:rPr lang="en-GB" dirty="0"/>
              <a:t>Task 1 further guidance </a:t>
            </a:r>
          </a:p>
          <a:p>
            <a:endParaRPr lang="en-GB" dirty="0"/>
          </a:p>
          <a:p>
            <a:r>
              <a:rPr lang="en-GB" dirty="0"/>
              <a:t>. Describe by term CRM, ethics, sustainability or quality</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Customer relationship management is a world of sensitive things and it is a responsibility key word even Asda needs to build up with their customer relationship because without taking customer relationship. Asda may fall behind to gain their achievement</a:t>
            </a:r>
            <a:endParaRPr lang="en-GB" dirty="0"/>
          </a:p>
        </p:txBody>
      </p:sp>
    </p:spTree>
    <p:extLst>
      <p:ext uri="{BB962C8B-B14F-4D97-AF65-F5344CB8AC3E}">
        <p14:creationId xmlns:p14="http://schemas.microsoft.com/office/powerpoint/2010/main" val="4132821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A3D01A-8899-418C-A7EF-8CCA5261122B}"/>
              </a:ext>
            </a:extLst>
          </p:cNvPr>
          <p:cNvSpPr txBox="1"/>
          <p:nvPr/>
        </p:nvSpPr>
        <p:spPr>
          <a:xfrm>
            <a:off x="661182" y="900332"/>
            <a:ext cx="11141612" cy="2294603"/>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Task 2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Investigate and explain the benefits and drawbacks to an organization and its stakeholder of developing and operating a CRM, Ethics/sustainability or quality system.</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They can be achieved for the customers. The reason is when Asda is offering a discount. It is a benefit for customers. It benefit is a good ethics to develop a CRM if the origination is improving a good ethics is benefit for even a manager and for the staff and you must be benefit for the CRM</a:t>
            </a:r>
            <a:endParaRPr lang="en-GB" dirty="0"/>
          </a:p>
        </p:txBody>
      </p:sp>
    </p:spTree>
    <p:extLst>
      <p:ext uri="{BB962C8B-B14F-4D97-AF65-F5344CB8AC3E}">
        <p14:creationId xmlns:p14="http://schemas.microsoft.com/office/powerpoint/2010/main" val="839710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837CAB-9F11-420D-80E3-5D15DA391A62}"/>
              </a:ext>
            </a:extLst>
          </p:cNvPr>
          <p:cNvSpPr txBox="1"/>
          <p:nvPr/>
        </p:nvSpPr>
        <p:spPr>
          <a:xfrm>
            <a:off x="351692" y="618978"/>
            <a:ext cx="11493305" cy="2275238"/>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Task 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Give examples of how Asda and stakeholders engage with its CRM. Ethics/sustainability and quality systems.</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Asda and stakeholder engage with its CRM is an important because CRM is a cost can be a drawback if it does not analyse in the first place. Asda for example some of their ethics is good and bad and bad ethics needs to be improved as soon as possible before going being a drawback as it will affect the organization in the future and its stakeholder as a result, they will lose customers.</a:t>
            </a:r>
            <a:endParaRPr lang="en-GB" dirty="0"/>
          </a:p>
        </p:txBody>
      </p:sp>
    </p:spTree>
    <p:extLst>
      <p:ext uri="{BB962C8B-B14F-4D97-AF65-F5344CB8AC3E}">
        <p14:creationId xmlns:p14="http://schemas.microsoft.com/office/powerpoint/2010/main" val="3316811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011DDBD-ECDB-4922-898E-3642C6A85E20}"/>
              </a:ext>
            </a:extLst>
          </p:cNvPr>
          <p:cNvSpPr txBox="1"/>
          <p:nvPr/>
        </p:nvSpPr>
        <p:spPr>
          <a:xfrm>
            <a:off x="1209822" y="1477108"/>
            <a:ext cx="9973993" cy="4841069"/>
          </a:xfrm>
          <a:prstGeom prst="rect">
            <a:avLst/>
          </a:prstGeom>
          <a:noFill/>
        </p:spPr>
        <p:txBody>
          <a:bodyPr wrap="square" rtlCol="0">
            <a:spAutoFit/>
          </a:bodyPr>
          <a:lstStyle/>
          <a:p>
            <a:r>
              <a:rPr lang="en-GB" sz="3200" dirty="0">
                <a:effectLst/>
                <a:latin typeface="Calibri" panose="020F0502020204030204" pitchFamily="34" charset="0"/>
                <a:ea typeface="Calibri" panose="020F0502020204030204" pitchFamily="34" charset="0"/>
                <a:cs typeface="Times New Roman" panose="02020603050405020304" pitchFamily="18" charset="0"/>
              </a:rPr>
              <a:t>Recommendation</a:t>
            </a:r>
          </a:p>
          <a:p>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Asda can be improved by recommendations for improving to good ethics by training and arranging monthly training or face to face meeting or can be done by skype conference and for where need to stand up. The CRM needs to be improved as well but mainly it is the communication and manager should analyse how can they improve CRM in Asda. Without the managing the CRM can be a drawback because there is lots of costs involved and do not go beyond the point. Always bear in mind CRM is a involving a stakeholder and organization and the staff and the customers and be faithful in the CRM. Without the CRM they cannot meet their target, so CRM needs to place for them to meet their target.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recommendation for Asda is they should analyse before well ahead and how is important CRM is and good ethics and quality products to keep the customers happy.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3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p>
        </p:txBody>
      </p:sp>
    </p:spTree>
    <p:extLst>
      <p:ext uri="{BB962C8B-B14F-4D97-AF65-F5344CB8AC3E}">
        <p14:creationId xmlns:p14="http://schemas.microsoft.com/office/powerpoint/2010/main" val="3932994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712</Words>
  <Application>Microsoft Office PowerPoint</Application>
  <PresentationFormat>Widescreen</PresentationFormat>
  <Paragraphs>32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Understanding and Engaging in the Customer Experience (BMSK5003) ID Number: 1708787 Lecturer name: Dr Vajira Balasuriya   </vt:lpstr>
      <vt:lpstr>Product ethic A) Ethical can be good and bad there is some ethical in Asda and its affecting customers like milk has got short date and other products like bread, eggs. Ethical can be good for example like croissant longer date and better for value.   Job ethic In Asda 18 years old person he or she cannot apply for vacancy reason is rule of Asda, even if someone from back home and not resident of UK also he or she cannot apply in Tesco if someone comes from back home he or she wish to apply for the job.  B) sustainability Food marketing is important for the wider range of community it depends on the supplier they got control of marketing and Asda manager should analyse on every aspect because marketing can be affected on huge number of things   Quality food Quality food is really important because these days people want to buy healthy foods because 21st century people like to keep their health on track even without quality food keeping at store people won't go. Even Tesco have lots of healthy foods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 (BMSK5003) ID Number: 1708787 Lecturer name: Dr Vajira Balasuriya</dc:title>
  <dc:creator>Afjol1234</dc:creator>
  <cp:lastModifiedBy>Afjol Hussain</cp:lastModifiedBy>
  <cp:revision>8</cp:revision>
  <dcterms:created xsi:type="dcterms:W3CDTF">2020-03-16T21:14:48Z</dcterms:created>
  <dcterms:modified xsi:type="dcterms:W3CDTF">2020-06-03T21:02:47Z</dcterms:modified>
</cp:coreProperties>
</file>