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2480425-76CD-492D-AE7E-7BF9AC8BDE11}" type="datetimeFigureOut">
              <a:rPr lang="en-US" smtClean="0"/>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E1046A-6C95-48CD-B498-9EBD2509FA2B}" type="slidenum">
              <a:rPr lang="en-US" smtClean="0"/>
              <a:t>‹#›</a:t>
            </a:fld>
            <a:endParaRPr lang="en-US"/>
          </a:p>
        </p:txBody>
      </p:sp>
    </p:spTree>
    <p:extLst>
      <p:ext uri="{BB962C8B-B14F-4D97-AF65-F5344CB8AC3E}">
        <p14:creationId xmlns:p14="http://schemas.microsoft.com/office/powerpoint/2010/main" val="4101906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480425-76CD-492D-AE7E-7BF9AC8BDE11}" type="datetimeFigureOut">
              <a:rPr lang="en-US" smtClean="0"/>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E1046A-6C95-48CD-B498-9EBD2509FA2B}" type="slidenum">
              <a:rPr lang="en-US" smtClean="0"/>
              <a:t>‹#›</a:t>
            </a:fld>
            <a:endParaRPr lang="en-US"/>
          </a:p>
        </p:txBody>
      </p:sp>
    </p:spTree>
    <p:extLst>
      <p:ext uri="{BB962C8B-B14F-4D97-AF65-F5344CB8AC3E}">
        <p14:creationId xmlns:p14="http://schemas.microsoft.com/office/powerpoint/2010/main" val="4103700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2480425-76CD-492D-AE7E-7BF9AC8BDE11}" type="datetimeFigureOut">
              <a:rPr lang="en-US" smtClean="0"/>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E1046A-6C95-48CD-B498-9EBD2509FA2B}" type="slidenum">
              <a:rPr lang="en-US" smtClean="0"/>
              <a:t>‹#›</a:t>
            </a:fld>
            <a:endParaRPr lang="en-US"/>
          </a:p>
        </p:txBody>
      </p:sp>
    </p:spTree>
    <p:extLst>
      <p:ext uri="{BB962C8B-B14F-4D97-AF65-F5344CB8AC3E}">
        <p14:creationId xmlns:p14="http://schemas.microsoft.com/office/powerpoint/2010/main" val="475197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2480425-76CD-492D-AE7E-7BF9AC8BDE11}" type="datetimeFigureOut">
              <a:rPr lang="en-US" smtClean="0"/>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E1046A-6C95-48CD-B498-9EBD2509FA2B}" type="slidenum">
              <a:rPr lang="en-US" smtClean="0"/>
              <a:t>‹#›</a:t>
            </a:fld>
            <a:endParaRPr lang="en-US"/>
          </a:p>
        </p:txBody>
      </p:sp>
    </p:spTree>
    <p:extLst>
      <p:ext uri="{BB962C8B-B14F-4D97-AF65-F5344CB8AC3E}">
        <p14:creationId xmlns:p14="http://schemas.microsoft.com/office/powerpoint/2010/main" val="3611717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2480425-76CD-492D-AE7E-7BF9AC8BDE11}" type="datetimeFigureOut">
              <a:rPr lang="en-US" smtClean="0"/>
              <a:t>10/9/2026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CE1046A-6C95-48CD-B498-9EBD2509FA2B}" type="slidenum">
              <a:rPr lang="en-US" smtClean="0"/>
              <a:t>‹#›</a:t>
            </a:fld>
            <a:endParaRPr lang="en-US"/>
          </a:p>
        </p:txBody>
      </p:sp>
    </p:spTree>
    <p:extLst>
      <p:ext uri="{BB962C8B-B14F-4D97-AF65-F5344CB8AC3E}">
        <p14:creationId xmlns:p14="http://schemas.microsoft.com/office/powerpoint/2010/main" val="62521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2480425-76CD-492D-AE7E-7BF9AC8BDE11}" type="datetimeFigureOut">
              <a:rPr lang="en-US" smtClean="0"/>
              <a:t>10/9/2026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CE1046A-6C95-48CD-B498-9EBD2509FA2B}" type="slidenum">
              <a:rPr lang="en-US" smtClean="0"/>
              <a:t>‹#›</a:t>
            </a:fld>
            <a:endParaRPr lang="en-US"/>
          </a:p>
        </p:txBody>
      </p:sp>
    </p:spTree>
    <p:extLst>
      <p:ext uri="{BB962C8B-B14F-4D97-AF65-F5344CB8AC3E}">
        <p14:creationId xmlns:p14="http://schemas.microsoft.com/office/powerpoint/2010/main" val="3458233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480425-76CD-492D-AE7E-7BF9AC8BDE11}" type="datetimeFigureOut">
              <a:rPr lang="en-US" smtClean="0"/>
              <a:t>10/9/2026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CE1046A-6C95-48CD-B498-9EBD2509FA2B}" type="slidenum">
              <a:rPr lang="en-US" smtClean="0"/>
              <a:t>‹#›</a:t>
            </a:fld>
            <a:endParaRPr lang="en-US"/>
          </a:p>
        </p:txBody>
      </p:sp>
    </p:spTree>
    <p:extLst>
      <p:ext uri="{BB962C8B-B14F-4D97-AF65-F5344CB8AC3E}">
        <p14:creationId xmlns:p14="http://schemas.microsoft.com/office/powerpoint/2010/main" val="964355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480425-76CD-492D-AE7E-7BF9AC8BDE11}" type="datetimeFigureOut">
              <a:rPr lang="en-US" smtClean="0"/>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E1046A-6C95-48CD-B498-9EBD2509FA2B}" type="slidenum">
              <a:rPr lang="en-US" smtClean="0"/>
              <a:t>‹#›</a:t>
            </a:fld>
            <a:endParaRPr lang="en-US"/>
          </a:p>
        </p:txBody>
      </p:sp>
    </p:spTree>
    <p:extLst>
      <p:ext uri="{BB962C8B-B14F-4D97-AF65-F5344CB8AC3E}">
        <p14:creationId xmlns:p14="http://schemas.microsoft.com/office/powerpoint/2010/main" val="45410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480425-76CD-492D-AE7E-7BF9AC8BDE11}" type="datetimeFigureOut">
              <a:rPr lang="en-US" smtClean="0"/>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E1046A-6C95-48CD-B498-9EBD2509FA2B}" type="slidenum">
              <a:rPr lang="en-US" smtClean="0"/>
              <a:t>‹#›</a:t>
            </a:fld>
            <a:endParaRPr lang="en-US"/>
          </a:p>
        </p:txBody>
      </p:sp>
    </p:spTree>
    <p:extLst>
      <p:ext uri="{BB962C8B-B14F-4D97-AF65-F5344CB8AC3E}">
        <p14:creationId xmlns:p14="http://schemas.microsoft.com/office/powerpoint/2010/main" val="868473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480425-76CD-492D-AE7E-7BF9AC8BDE11}" type="datetimeFigureOut">
              <a:rPr lang="en-US" smtClean="0"/>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E1046A-6C95-48CD-B498-9EBD2509FA2B}" type="slidenum">
              <a:rPr lang="en-US" smtClean="0"/>
              <a:t>‹#›</a:t>
            </a:fld>
            <a:endParaRPr lang="en-US"/>
          </a:p>
        </p:txBody>
      </p:sp>
    </p:spTree>
    <p:extLst>
      <p:ext uri="{BB962C8B-B14F-4D97-AF65-F5344CB8AC3E}">
        <p14:creationId xmlns:p14="http://schemas.microsoft.com/office/powerpoint/2010/main" val="3327788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480425-76CD-492D-AE7E-7BF9AC8BDE11}" type="datetimeFigureOut">
              <a:rPr lang="en-US" smtClean="0"/>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E1046A-6C95-48CD-B498-9EBD2509FA2B}" type="slidenum">
              <a:rPr lang="en-US" smtClean="0"/>
              <a:t>‹#›</a:t>
            </a:fld>
            <a:endParaRPr lang="en-US"/>
          </a:p>
        </p:txBody>
      </p:sp>
    </p:spTree>
    <p:extLst>
      <p:ext uri="{BB962C8B-B14F-4D97-AF65-F5344CB8AC3E}">
        <p14:creationId xmlns:p14="http://schemas.microsoft.com/office/powerpoint/2010/main" val="3516739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fif"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480425-76CD-492D-AE7E-7BF9AC8BDE11}" type="datetimeFigureOut">
              <a:rPr lang="en-US" smtClean="0"/>
              <a:t>10/9/2026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E1046A-6C95-48CD-B498-9EBD2509FA2B}" type="slidenum">
              <a:rPr lang="en-US" smtClean="0"/>
              <a:t>‹#›</a:t>
            </a:fld>
            <a:endParaRPr lang="en-US"/>
          </a:p>
        </p:txBody>
      </p:sp>
    </p:spTree>
    <p:extLst>
      <p:ext uri="{BB962C8B-B14F-4D97-AF65-F5344CB8AC3E}">
        <p14:creationId xmlns:p14="http://schemas.microsoft.com/office/powerpoint/2010/main" val="3002999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9.pn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10.pn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hyperlink" Target="https://www.researchgate.net/publication/310437849_Attachment_in_the_Early_Life_Course_Meta-Analytic_Evidence_for_Its_Role_in_Socioemotional_Development" TargetMode="External" /><Relationship Id="rId2" Type="http://schemas.openxmlformats.org/officeDocument/2006/relationships/hyperlink" Target="https://pubmed.ncbi.nlm.nih.gov/36395047/" TargetMode="External" /><Relationship Id="rId1" Type="http://schemas.openxmlformats.org/officeDocument/2006/relationships/slideLayout" Target="../slideLayouts/slideLayout2.xml" /><Relationship Id="rId5" Type="http://schemas.openxmlformats.org/officeDocument/2006/relationships/hyperlink" Target="https://www.researchgate.net/publication/373729418_How_do_physical_or_sensory_early_childhood_education_and_care_environment_factors_affect_children's_social_and_emotional_development_A_systematic_scoping_review" TargetMode="External" /><Relationship Id="rId4" Type="http://schemas.openxmlformats.org/officeDocument/2006/relationships/hyperlink" Target="https://www.researchgate.net/publication/285137640_The_circle_of_security_intervention_Enhancing_Attachment_in_early_parent-child_relationships_Order_from_Guilford_Pres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5018" y="932873"/>
            <a:ext cx="10797310" cy="1976727"/>
          </a:xfrm>
        </p:spPr>
        <p:txBody>
          <a:bodyPr>
            <a:normAutofit/>
          </a:bodyPr>
          <a:lstStyle/>
          <a:p>
            <a:r>
              <a:rPr lang="en-US" sz="3200" b="1" dirty="0">
                <a:latin typeface="+mn-lt"/>
              </a:rPr>
              <a:t>Psychology in Health and Social Care</a:t>
            </a:r>
            <a:br>
              <a:rPr lang="en-US" sz="3600" b="1" dirty="0">
                <a:latin typeface="+mn-lt"/>
              </a:rPr>
            </a:br>
            <a:r>
              <a:rPr lang="en-US" sz="3600" b="1" dirty="0">
                <a:latin typeface="+mn-lt"/>
              </a:rPr>
              <a:t>Applying Bowlby’s Attachment Theory to Early Childhood Development</a:t>
            </a:r>
            <a:br>
              <a:rPr lang="en-US" sz="3600" b="1" dirty="0">
                <a:latin typeface="+mn-lt"/>
              </a:rPr>
            </a:br>
            <a:r>
              <a:rPr lang="en-US" sz="3200" b="1" dirty="0">
                <a:latin typeface="+mn-lt"/>
              </a:rPr>
              <a:t>Case Study: Shona, aged 3</a:t>
            </a:r>
          </a:p>
        </p:txBody>
      </p:sp>
      <p:sp>
        <p:nvSpPr>
          <p:cNvPr id="3" name="Subtitle 2"/>
          <p:cNvSpPr>
            <a:spLocks noGrp="1"/>
          </p:cNvSpPr>
          <p:nvPr>
            <p:ph type="subTitle" idx="1"/>
          </p:nvPr>
        </p:nvSpPr>
        <p:spPr>
          <a:xfrm>
            <a:off x="665018" y="3463493"/>
            <a:ext cx="9144000" cy="1655762"/>
          </a:xfrm>
        </p:spPr>
        <p:txBody>
          <a:bodyPr>
            <a:normAutofit fontScale="92500" lnSpcReduction="20000"/>
          </a:bodyPr>
          <a:lstStyle/>
          <a:p>
            <a:pPr algn="l"/>
            <a:r>
              <a:rPr lang="en-US" b="1" dirty="0"/>
              <a:t>Student Name: </a:t>
            </a:r>
            <a:r>
              <a:rPr lang="en-GB" b="1" dirty="0"/>
              <a:t> </a:t>
            </a:r>
            <a:r>
              <a:rPr lang="en-GB" dirty="0"/>
              <a:t>Bibi </a:t>
            </a:r>
            <a:r>
              <a:rPr lang="en-GB" dirty="0" err="1"/>
              <a:t>Tabasam</a:t>
            </a:r>
            <a:br>
              <a:rPr lang="en-US" dirty="0"/>
            </a:br>
            <a:r>
              <a:rPr lang="en-US" b="1" dirty="0"/>
              <a:t>Student Number: </a:t>
            </a:r>
            <a:r>
              <a:rPr lang="en-GB" dirty="0"/>
              <a:t>2519902</a:t>
            </a:r>
            <a:br>
              <a:rPr lang="en-US" dirty="0"/>
            </a:br>
            <a:r>
              <a:rPr lang="en-US" b="1" dirty="0"/>
              <a:t>Module Code: </a:t>
            </a:r>
            <a:r>
              <a:rPr lang="en-US" dirty="0"/>
              <a:t>LCHS4010</a:t>
            </a:r>
            <a:br>
              <a:rPr lang="en-US" dirty="0"/>
            </a:br>
            <a:r>
              <a:rPr lang="en-US" b="1" dirty="0"/>
              <a:t>Module: </a:t>
            </a:r>
            <a:r>
              <a:rPr lang="en-US" dirty="0"/>
              <a:t>Psychology in Health and Social Care</a:t>
            </a:r>
            <a:br>
              <a:rPr lang="en-US" dirty="0"/>
            </a:br>
            <a:r>
              <a:rPr lang="en-US" b="1" dirty="0"/>
              <a:t>Lecturer: </a:t>
            </a:r>
            <a:r>
              <a:rPr lang="en-US" dirty="0"/>
              <a:t>Neale Haddon</a:t>
            </a:r>
            <a:br>
              <a:rPr lang="en-US" dirty="0"/>
            </a:br>
            <a:r>
              <a:rPr lang="en-US" b="1" dirty="0"/>
              <a:t>Assessment: </a:t>
            </a:r>
            <a:r>
              <a:rPr lang="en-US" dirty="0"/>
              <a:t>Assignment 1 – Individual Presentation</a:t>
            </a:r>
          </a:p>
        </p:txBody>
      </p:sp>
    </p:spTree>
    <p:extLst>
      <p:ext uri="{BB962C8B-B14F-4D97-AF65-F5344CB8AC3E}">
        <p14:creationId xmlns:p14="http://schemas.microsoft.com/office/powerpoint/2010/main" val="19237720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5529"/>
          </a:xfrm>
        </p:spPr>
        <p:txBody>
          <a:bodyPr>
            <a:normAutofit/>
          </a:bodyPr>
          <a:lstStyle/>
          <a:p>
            <a:r>
              <a:rPr lang="en-US" sz="3600" b="1" dirty="0">
                <a:latin typeface="+mn-lt"/>
              </a:rPr>
              <a:t>Shona’s Developmental Needs</a:t>
            </a:r>
          </a:p>
        </p:txBody>
      </p:sp>
      <p:sp>
        <p:nvSpPr>
          <p:cNvPr id="3" name="Content Placeholder 2"/>
          <p:cNvSpPr>
            <a:spLocks noGrp="1"/>
          </p:cNvSpPr>
          <p:nvPr>
            <p:ph idx="1"/>
          </p:nvPr>
        </p:nvSpPr>
        <p:spPr>
          <a:xfrm>
            <a:off x="838200" y="1200728"/>
            <a:ext cx="7123545" cy="3088120"/>
          </a:xfrm>
        </p:spPr>
        <p:txBody>
          <a:bodyPr>
            <a:normAutofit lnSpcReduction="10000"/>
          </a:bodyPr>
          <a:lstStyle/>
          <a:p>
            <a:pPr marL="0" indent="0" algn="just">
              <a:buNone/>
            </a:pPr>
            <a:r>
              <a:rPr lang="en-US" sz="1800" dirty="0"/>
              <a:t>Shona is a young three-year-old girl who has recently been admitted to a nursery school. Her presentation includes:</a:t>
            </a:r>
          </a:p>
          <a:p>
            <a:pPr algn="just"/>
            <a:r>
              <a:rPr lang="en-US" sz="1800" dirty="0"/>
              <a:t>Separation anxiety from caregivers</a:t>
            </a:r>
          </a:p>
          <a:p>
            <a:pPr algn="just"/>
            <a:r>
              <a:rPr lang="en-US" sz="1800" dirty="0"/>
              <a:t>Low verbal communication</a:t>
            </a:r>
          </a:p>
          <a:p>
            <a:pPr algn="just"/>
            <a:r>
              <a:rPr lang="en-US" sz="1800" dirty="0"/>
              <a:t>Inability to participate in play activities with peers</a:t>
            </a:r>
          </a:p>
          <a:p>
            <a:pPr algn="just"/>
            <a:r>
              <a:rPr lang="en-US" sz="1800" dirty="0"/>
              <a:t>Challenges adapting to a new environment</a:t>
            </a:r>
          </a:p>
          <a:p>
            <a:pPr algn="just"/>
            <a:r>
              <a:rPr lang="en-US" sz="1800" dirty="0"/>
              <a:t>The need for support for her development socially, emotionally, cognitively and physically.</a:t>
            </a:r>
          </a:p>
          <a:p>
            <a:pPr marL="0" indent="0" algn="just">
              <a:buNone/>
            </a:pPr>
            <a:r>
              <a:rPr lang="en-US" sz="1800" dirty="0"/>
              <a:t>It is vital to refrain from diagnosing Shona with a developmental disorder due to her presentation, but rather look at her development individually.</a:t>
            </a:r>
          </a:p>
        </p:txBody>
      </p:sp>
      <p:sp>
        <p:nvSpPr>
          <p:cNvPr id="4" name="Rectangle 3"/>
          <p:cNvSpPr/>
          <p:nvPr/>
        </p:nvSpPr>
        <p:spPr>
          <a:xfrm>
            <a:off x="838201" y="4556311"/>
            <a:ext cx="10965872" cy="2031325"/>
          </a:xfrm>
          <a:prstGeom prst="rect">
            <a:avLst/>
          </a:prstGeom>
        </p:spPr>
        <p:txBody>
          <a:bodyPr wrap="square">
            <a:spAutoFit/>
          </a:bodyPr>
          <a:lstStyle/>
          <a:p>
            <a:pPr algn="just"/>
            <a:r>
              <a:rPr lang="en-US" b="1" dirty="0"/>
              <a:t>Why attachment is relevant</a:t>
            </a:r>
          </a:p>
          <a:p>
            <a:pPr algn="just"/>
            <a:r>
              <a:rPr lang="en-US" dirty="0"/>
              <a:t>A secure relationship makes it possible for the child to gain sufficient courage to cope with the situation (Bowlby, 1982; Ainsworth et al., 1978).</a:t>
            </a:r>
          </a:p>
          <a:p>
            <a:pPr algn="just"/>
            <a:endParaRPr lang="en-US" dirty="0"/>
          </a:p>
          <a:p>
            <a:pPr algn="just"/>
            <a:r>
              <a:rPr lang="en-US" b="1" dirty="0"/>
              <a:t>Central theme:</a:t>
            </a:r>
          </a:p>
          <a:p>
            <a:pPr algn="just"/>
            <a:r>
              <a:rPr lang="en-US" dirty="0"/>
              <a:t>It may be possible that Shona has separation anxiety due to the difficulty that she faces in adjusting to the new nursery </a:t>
            </a:r>
            <a:r>
              <a:rPr lang="en-US" dirty="0" err="1"/>
              <a:t>environment.For</a:t>
            </a:r>
            <a:r>
              <a:rPr lang="en-US" dirty="0"/>
              <a:t> understanding </a:t>
            </a:r>
            <a:r>
              <a:rPr lang="en-US" dirty="0" err="1"/>
              <a:t>behaviour</a:t>
            </a:r>
            <a:r>
              <a:rPr lang="en-US" dirty="0"/>
              <a:t> attachment theory provides a useful framework.</a:t>
            </a:r>
          </a:p>
        </p:txBody>
      </p:sp>
      <p:pic>
        <p:nvPicPr>
          <p:cNvPr id="5" name="Picture 4"/>
          <p:cNvPicPr>
            <a:picLocks noChangeAspect="1"/>
          </p:cNvPicPr>
          <p:nvPr/>
        </p:nvPicPr>
        <p:blipFill>
          <a:blip r:embed="rId2"/>
          <a:stretch>
            <a:fillRect/>
          </a:stretch>
        </p:blipFill>
        <p:spPr>
          <a:xfrm>
            <a:off x="8450129" y="1200728"/>
            <a:ext cx="3378910" cy="2558472"/>
          </a:xfrm>
          <a:prstGeom prst="rect">
            <a:avLst/>
          </a:prstGeom>
        </p:spPr>
      </p:pic>
    </p:spTree>
    <p:extLst>
      <p:ext uri="{BB962C8B-B14F-4D97-AF65-F5344CB8AC3E}">
        <p14:creationId xmlns:p14="http://schemas.microsoft.com/office/powerpoint/2010/main" val="1827385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4766"/>
          </a:xfrm>
        </p:spPr>
        <p:txBody>
          <a:bodyPr>
            <a:normAutofit/>
          </a:bodyPr>
          <a:lstStyle/>
          <a:p>
            <a:r>
              <a:rPr lang="en-US" sz="3600" b="1" dirty="0">
                <a:latin typeface="+mn-lt"/>
              </a:rPr>
              <a:t>Bowlby’s Attachment Theory</a:t>
            </a:r>
          </a:p>
        </p:txBody>
      </p:sp>
      <p:sp>
        <p:nvSpPr>
          <p:cNvPr id="3" name="Content Placeholder 2"/>
          <p:cNvSpPr>
            <a:spLocks noGrp="1"/>
          </p:cNvSpPr>
          <p:nvPr>
            <p:ph idx="1"/>
          </p:nvPr>
        </p:nvSpPr>
        <p:spPr>
          <a:xfrm>
            <a:off x="838200" y="1089892"/>
            <a:ext cx="6209145" cy="3805381"/>
          </a:xfrm>
        </p:spPr>
        <p:txBody>
          <a:bodyPr>
            <a:noAutofit/>
          </a:bodyPr>
          <a:lstStyle/>
          <a:p>
            <a:pPr marL="0" indent="0" algn="just">
              <a:buNone/>
            </a:pPr>
            <a:r>
              <a:rPr lang="en-US" sz="2000" b="1" dirty="0"/>
              <a:t>Key terms</a:t>
            </a:r>
          </a:p>
          <a:p>
            <a:pPr marL="0" indent="0" algn="just">
              <a:buNone/>
            </a:pPr>
            <a:r>
              <a:rPr lang="en-US" sz="1800" dirty="0"/>
              <a:t>Attachment: A continuous emotional bond between the child and their </a:t>
            </a:r>
            <a:r>
              <a:rPr lang="en-US" sz="1800" dirty="0" err="1"/>
              <a:t>carer</a:t>
            </a:r>
            <a:r>
              <a:rPr lang="en-US" sz="1800" dirty="0"/>
              <a:t> (Bowlby, 1982).</a:t>
            </a:r>
          </a:p>
          <a:p>
            <a:pPr marL="0" indent="0" algn="just">
              <a:buNone/>
            </a:pPr>
            <a:r>
              <a:rPr lang="en-US" sz="1800" dirty="0"/>
              <a:t>Attachment behavior: Children may cry, cling and seek proximity in order to stay near an adult who protects them.</a:t>
            </a:r>
          </a:p>
          <a:p>
            <a:pPr marL="0" indent="0" algn="just">
              <a:buNone/>
            </a:pPr>
            <a:r>
              <a:rPr lang="en-US" sz="1800" dirty="0"/>
              <a:t>Secure base: If there is a reliable </a:t>
            </a:r>
            <a:r>
              <a:rPr lang="en-US" sz="1800" dirty="0" err="1"/>
              <a:t>carer</a:t>
            </a:r>
            <a:r>
              <a:rPr lang="en-US" sz="1800" dirty="0"/>
              <a:t> who provides safety, it allows a child to explore their surroundings (Ainsworth et al., 1978).</a:t>
            </a:r>
          </a:p>
          <a:p>
            <a:pPr marL="0" indent="0" algn="just">
              <a:buNone/>
            </a:pPr>
            <a:r>
              <a:rPr lang="en-US" sz="1800" dirty="0"/>
              <a:t>Safe haven: The person to whom the attachment is formed provides consolation when a child feels upset.</a:t>
            </a:r>
          </a:p>
          <a:p>
            <a:pPr marL="0" indent="0" algn="just">
              <a:buNone/>
            </a:pPr>
            <a:r>
              <a:rPr lang="en-US" sz="1800" dirty="0"/>
              <a:t>Internal working models: Experiences early in life may influence the way one perceives oneself, other people and relationships.</a:t>
            </a:r>
          </a:p>
        </p:txBody>
      </p:sp>
      <p:sp>
        <p:nvSpPr>
          <p:cNvPr id="4" name="Rectangle 3"/>
          <p:cNvSpPr/>
          <p:nvPr/>
        </p:nvSpPr>
        <p:spPr>
          <a:xfrm>
            <a:off x="838199" y="5239481"/>
            <a:ext cx="10827327" cy="646331"/>
          </a:xfrm>
          <a:prstGeom prst="rect">
            <a:avLst/>
          </a:prstGeom>
        </p:spPr>
        <p:txBody>
          <a:bodyPr wrap="square">
            <a:spAutoFit/>
          </a:bodyPr>
          <a:lstStyle/>
          <a:p>
            <a:r>
              <a:rPr lang="en-US" b="1" dirty="0"/>
              <a:t>Relationship to Shona</a:t>
            </a:r>
          </a:p>
          <a:p>
            <a:r>
              <a:rPr lang="en-US" dirty="0"/>
              <a:t>The new surroundings at nursery could make Shona seek comfort from familiar adults.</a:t>
            </a:r>
          </a:p>
        </p:txBody>
      </p:sp>
      <p:pic>
        <p:nvPicPr>
          <p:cNvPr id="5" name="Picture 4"/>
          <p:cNvPicPr>
            <a:picLocks noChangeAspect="1"/>
          </p:cNvPicPr>
          <p:nvPr/>
        </p:nvPicPr>
        <p:blipFill>
          <a:blip r:embed="rId2"/>
          <a:stretch>
            <a:fillRect/>
          </a:stretch>
        </p:blipFill>
        <p:spPr>
          <a:xfrm>
            <a:off x="7346994" y="1708712"/>
            <a:ext cx="4622854" cy="2567739"/>
          </a:xfrm>
          <a:prstGeom prst="rect">
            <a:avLst/>
          </a:prstGeom>
        </p:spPr>
      </p:pic>
    </p:spTree>
    <p:extLst>
      <p:ext uri="{BB962C8B-B14F-4D97-AF65-F5344CB8AC3E}">
        <p14:creationId xmlns:p14="http://schemas.microsoft.com/office/powerpoint/2010/main" val="3305643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34002"/>
          </a:xfrm>
        </p:spPr>
        <p:txBody>
          <a:bodyPr>
            <a:normAutofit/>
          </a:bodyPr>
          <a:lstStyle/>
          <a:p>
            <a:r>
              <a:rPr lang="en-US" sz="3600" b="1" dirty="0">
                <a:latin typeface="+mn-lt"/>
              </a:rPr>
              <a:t>Applying Attachment Theory to Shona</a:t>
            </a:r>
          </a:p>
        </p:txBody>
      </p:sp>
      <p:sp>
        <p:nvSpPr>
          <p:cNvPr id="3" name="Content Placeholder 2"/>
          <p:cNvSpPr>
            <a:spLocks noGrp="1"/>
          </p:cNvSpPr>
          <p:nvPr>
            <p:ph idx="1"/>
          </p:nvPr>
        </p:nvSpPr>
        <p:spPr>
          <a:xfrm>
            <a:off x="838201" y="1216025"/>
            <a:ext cx="5876636" cy="3448339"/>
          </a:xfrm>
        </p:spPr>
        <p:txBody>
          <a:bodyPr>
            <a:noAutofit/>
          </a:bodyPr>
          <a:lstStyle/>
          <a:p>
            <a:pPr algn="just"/>
            <a:r>
              <a:rPr lang="en-US" sz="1800" dirty="0"/>
              <a:t>Separation anxiety: Shona may have an attachment reaction because of separation from familiar carers, which results in anxiety and the need for more reassurance.</a:t>
            </a:r>
          </a:p>
          <a:p>
            <a:pPr algn="just"/>
            <a:r>
              <a:rPr lang="en-US" sz="1800" dirty="0"/>
              <a:t>Inability to communicate verbally: Shona may not be able to express her feelings through verbal communication. In this case, practitioners have to consider other types of communications rather than assuming how she feels.</a:t>
            </a:r>
          </a:p>
          <a:p>
            <a:pPr algn="just"/>
            <a:r>
              <a:rPr lang="en-US" sz="1800" dirty="0"/>
              <a:t>Difficulty with group play: Lack of confidence in Shona may be due to uncertainty in the new environment in which she finds herself.</a:t>
            </a:r>
          </a:p>
          <a:p>
            <a:pPr algn="just"/>
            <a:r>
              <a:rPr lang="en-US" sz="1800" dirty="0"/>
              <a:t>Critical analysis: Attachment theory is just one of the ways to understand Shona's problems. It is not all.</a:t>
            </a:r>
          </a:p>
        </p:txBody>
      </p:sp>
      <p:sp>
        <p:nvSpPr>
          <p:cNvPr id="4" name="Rectangle 3"/>
          <p:cNvSpPr/>
          <p:nvPr/>
        </p:nvSpPr>
        <p:spPr>
          <a:xfrm>
            <a:off x="838200" y="4781261"/>
            <a:ext cx="9550401" cy="1754326"/>
          </a:xfrm>
          <a:prstGeom prst="rect">
            <a:avLst/>
          </a:prstGeom>
        </p:spPr>
        <p:txBody>
          <a:bodyPr wrap="square">
            <a:spAutoFit/>
          </a:bodyPr>
          <a:lstStyle/>
          <a:p>
            <a:pPr algn="just"/>
            <a:r>
              <a:rPr lang="en-US" dirty="0"/>
              <a:t>Among some of the other factors that may affect her are:</a:t>
            </a:r>
          </a:p>
          <a:p>
            <a:pPr marL="285750" indent="-285750" algn="just">
              <a:buFont typeface="Arial" panose="020B0604020202020204" pitchFamily="34" charset="0"/>
              <a:buChar char="•"/>
            </a:pPr>
            <a:r>
              <a:rPr lang="en-US" dirty="0"/>
              <a:t>Communication skills</a:t>
            </a:r>
          </a:p>
          <a:p>
            <a:pPr marL="285750" indent="-285750" algn="just">
              <a:buFont typeface="Arial" panose="020B0604020202020204" pitchFamily="34" charset="0"/>
              <a:buChar char="•"/>
            </a:pPr>
            <a:r>
              <a:rPr lang="en-US" dirty="0"/>
              <a:t>Temperament</a:t>
            </a:r>
          </a:p>
          <a:p>
            <a:pPr marL="285750" indent="-285750" algn="just">
              <a:buFont typeface="Arial" panose="020B0604020202020204" pitchFamily="34" charset="0"/>
              <a:buChar char="•"/>
            </a:pPr>
            <a:r>
              <a:rPr lang="en-US" dirty="0"/>
              <a:t>Experience</a:t>
            </a:r>
          </a:p>
          <a:p>
            <a:pPr marL="285750" indent="-285750" algn="just">
              <a:buFont typeface="Arial" panose="020B0604020202020204" pitchFamily="34" charset="0"/>
              <a:buChar char="•"/>
            </a:pPr>
            <a:r>
              <a:rPr lang="en-US" dirty="0"/>
              <a:t>Developmental differences</a:t>
            </a:r>
          </a:p>
          <a:p>
            <a:pPr marL="285750" indent="-285750" algn="just">
              <a:buFont typeface="Arial" panose="020B0604020202020204" pitchFamily="34" charset="0"/>
              <a:buChar char="•"/>
            </a:pPr>
            <a:r>
              <a:rPr lang="en-US" dirty="0"/>
              <a:t>Nursery environment (Madigan et al., 2023; </a:t>
            </a:r>
            <a:r>
              <a:rPr lang="en-US" dirty="0" err="1"/>
              <a:t>Deneault</a:t>
            </a:r>
            <a:r>
              <a:rPr lang="en-US" dirty="0"/>
              <a:t> et al, 2023)</a:t>
            </a:r>
          </a:p>
        </p:txBody>
      </p:sp>
      <p:pic>
        <p:nvPicPr>
          <p:cNvPr id="5" name="Picture 4"/>
          <p:cNvPicPr>
            <a:picLocks noChangeAspect="1"/>
          </p:cNvPicPr>
          <p:nvPr/>
        </p:nvPicPr>
        <p:blipFill>
          <a:blip r:embed="rId2"/>
          <a:stretch>
            <a:fillRect/>
          </a:stretch>
        </p:blipFill>
        <p:spPr>
          <a:xfrm>
            <a:off x="6893184" y="1691542"/>
            <a:ext cx="5068671" cy="3425403"/>
          </a:xfrm>
          <a:prstGeom prst="rect">
            <a:avLst/>
          </a:prstGeom>
        </p:spPr>
      </p:pic>
    </p:spTree>
    <p:extLst>
      <p:ext uri="{BB962C8B-B14F-4D97-AF65-F5344CB8AC3E}">
        <p14:creationId xmlns:p14="http://schemas.microsoft.com/office/powerpoint/2010/main" val="2238408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32402"/>
          </a:xfrm>
        </p:spPr>
        <p:txBody>
          <a:bodyPr>
            <a:normAutofit/>
          </a:bodyPr>
          <a:lstStyle/>
          <a:p>
            <a:r>
              <a:rPr lang="en-US" sz="3600" b="1" dirty="0">
                <a:latin typeface="+mn-lt"/>
              </a:rPr>
              <a:t>Attachment and Child Development</a:t>
            </a:r>
          </a:p>
        </p:txBody>
      </p:sp>
      <p:sp>
        <p:nvSpPr>
          <p:cNvPr id="3" name="Content Placeholder 2"/>
          <p:cNvSpPr>
            <a:spLocks noGrp="1"/>
          </p:cNvSpPr>
          <p:nvPr>
            <p:ph idx="1"/>
          </p:nvPr>
        </p:nvSpPr>
        <p:spPr>
          <a:xfrm>
            <a:off x="538595" y="3505092"/>
            <a:ext cx="11114810" cy="1025237"/>
          </a:xfrm>
        </p:spPr>
        <p:txBody>
          <a:bodyPr>
            <a:noAutofit/>
          </a:bodyPr>
          <a:lstStyle/>
          <a:p>
            <a:pPr marL="0" indent="0" algn="just">
              <a:buNone/>
            </a:pPr>
            <a:r>
              <a:rPr lang="en-US" sz="1800" b="1" dirty="0"/>
              <a:t>Key point</a:t>
            </a:r>
          </a:p>
          <a:p>
            <a:pPr marL="0" indent="0" algn="just">
              <a:buNone/>
            </a:pPr>
            <a:r>
              <a:rPr lang="en-US" sz="1800" dirty="0"/>
              <a:t>There are several other factors involved in development, apart from attachment. There is a correlation, but no causation.</a:t>
            </a:r>
          </a:p>
        </p:txBody>
      </p:sp>
      <p:sp>
        <p:nvSpPr>
          <p:cNvPr id="4" name="Rectangle 3"/>
          <p:cNvSpPr/>
          <p:nvPr/>
        </p:nvSpPr>
        <p:spPr>
          <a:xfrm>
            <a:off x="591127" y="1175757"/>
            <a:ext cx="3251200" cy="2031325"/>
          </a:xfrm>
          <a:prstGeom prst="rect">
            <a:avLst/>
          </a:prstGeom>
        </p:spPr>
        <p:txBody>
          <a:bodyPr wrap="square">
            <a:spAutoFit/>
          </a:bodyPr>
          <a:lstStyle/>
          <a:p>
            <a:pPr algn="ctr"/>
            <a:r>
              <a:rPr lang="en-US" b="1" dirty="0"/>
              <a:t>Emotions development</a:t>
            </a:r>
          </a:p>
          <a:p>
            <a:endParaRPr lang="en-US" dirty="0"/>
          </a:p>
          <a:p>
            <a:r>
              <a:rPr lang="en-US" dirty="0"/>
              <a:t>Secure and sensitive interactions allow children to be able to:</a:t>
            </a:r>
          </a:p>
          <a:p>
            <a:pPr marL="285750" indent="-285750">
              <a:buFont typeface="Arial" panose="020B0604020202020204" pitchFamily="34" charset="0"/>
              <a:buChar char="•"/>
            </a:pPr>
            <a:r>
              <a:rPr lang="en-US" dirty="0"/>
              <a:t>Experience distress</a:t>
            </a:r>
          </a:p>
          <a:p>
            <a:pPr marL="285750" indent="-285750">
              <a:buFont typeface="Arial" panose="020B0604020202020204" pitchFamily="34" charset="0"/>
              <a:buChar char="•"/>
            </a:pPr>
            <a:r>
              <a:rPr lang="en-US" dirty="0"/>
              <a:t>Develop emotional security</a:t>
            </a:r>
          </a:p>
          <a:p>
            <a:pPr marL="285750" indent="-285750">
              <a:buFont typeface="Arial" panose="020B0604020202020204" pitchFamily="34" charset="0"/>
              <a:buChar char="•"/>
            </a:pPr>
            <a:r>
              <a:rPr lang="en-US" dirty="0"/>
              <a:t>Feel confident</a:t>
            </a:r>
          </a:p>
        </p:txBody>
      </p:sp>
      <p:sp>
        <p:nvSpPr>
          <p:cNvPr id="5" name="Rectangle 4"/>
          <p:cNvSpPr/>
          <p:nvPr/>
        </p:nvSpPr>
        <p:spPr>
          <a:xfrm>
            <a:off x="4147127" y="1160022"/>
            <a:ext cx="3592946" cy="2031325"/>
          </a:xfrm>
          <a:prstGeom prst="rect">
            <a:avLst/>
          </a:prstGeom>
        </p:spPr>
        <p:txBody>
          <a:bodyPr wrap="square">
            <a:spAutoFit/>
          </a:bodyPr>
          <a:lstStyle/>
          <a:p>
            <a:pPr algn="just"/>
            <a:r>
              <a:rPr lang="en-US" b="1" dirty="0"/>
              <a:t>Social skills development</a:t>
            </a:r>
          </a:p>
          <a:p>
            <a:pPr algn="just"/>
            <a:endParaRPr lang="en-US" dirty="0"/>
          </a:p>
          <a:p>
            <a:pPr algn="just"/>
            <a:r>
              <a:rPr lang="en-US" dirty="0"/>
              <a:t>Attachment security allows for:</a:t>
            </a:r>
          </a:p>
          <a:p>
            <a:pPr marL="285750" indent="-285750" algn="just">
              <a:buFont typeface="Arial" panose="020B0604020202020204" pitchFamily="34" charset="0"/>
              <a:buChar char="•"/>
            </a:pPr>
            <a:r>
              <a:rPr lang="en-US" dirty="0"/>
              <a:t>Social competence</a:t>
            </a:r>
          </a:p>
          <a:p>
            <a:pPr marL="285750" indent="-285750" algn="just">
              <a:buFont typeface="Arial" panose="020B0604020202020204" pitchFamily="34" charset="0"/>
              <a:buChar char="•"/>
            </a:pPr>
            <a:r>
              <a:rPr lang="en-US" dirty="0"/>
              <a:t>Pro-social behavior</a:t>
            </a:r>
          </a:p>
          <a:p>
            <a:pPr marL="285750" indent="-285750" algn="just">
              <a:buFont typeface="Arial" panose="020B0604020202020204" pitchFamily="34" charset="0"/>
              <a:buChar char="•"/>
            </a:pPr>
            <a:r>
              <a:rPr lang="en-US" dirty="0"/>
              <a:t>Relationship confidence</a:t>
            </a:r>
          </a:p>
          <a:p>
            <a:pPr algn="just"/>
            <a:r>
              <a:rPr lang="en-US" dirty="0"/>
              <a:t>(</a:t>
            </a:r>
            <a:r>
              <a:rPr lang="en-US" dirty="0" err="1"/>
              <a:t>Deneault</a:t>
            </a:r>
            <a:r>
              <a:rPr lang="en-US" dirty="0"/>
              <a:t> et al., 2023)</a:t>
            </a:r>
          </a:p>
        </p:txBody>
      </p:sp>
      <p:sp>
        <p:nvSpPr>
          <p:cNvPr id="6" name="Rectangle 5"/>
          <p:cNvSpPr/>
          <p:nvPr/>
        </p:nvSpPr>
        <p:spPr>
          <a:xfrm>
            <a:off x="8167255" y="898757"/>
            <a:ext cx="3620655" cy="2585323"/>
          </a:xfrm>
          <a:prstGeom prst="rect">
            <a:avLst/>
          </a:prstGeom>
        </p:spPr>
        <p:txBody>
          <a:bodyPr wrap="square">
            <a:spAutoFit/>
          </a:bodyPr>
          <a:lstStyle/>
          <a:p>
            <a:endParaRPr lang="en-US" dirty="0"/>
          </a:p>
          <a:p>
            <a:pPr algn="ctr"/>
            <a:r>
              <a:rPr lang="en-US" b="1" dirty="0"/>
              <a:t>Language and cognitive development</a:t>
            </a:r>
          </a:p>
          <a:p>
            <a:endParaRPr lang="en-US" dirty="0"/>
          </a:p>
          <a:p>
            <a:pPr algn="just"/>
            <a:r>
              <a:rPr lang="en-US" dirty="0"/>
              <a:t>There have been studies which demonstrate the connection between attachment security and language and cognitive development (Madigan et al., 2023).</a:t>
            </a:r>
          </a:p>
        </p:txBody>
      </p:sp>
      <p:pic>
        <p:nvPicPr>
          <p:cNvPr id="7" name="Picture 6"/>
          <p:cNvPicPr>
            <a:picLocks noChangeAspect="1"/>
          </p:cNvPicPr>
          <p:nvPr/>
        </p:nvPicPr>
        <p:blipFill>
          <a:blip r:embed="rId2"/>
          <a:stretch>
            <a:fillRect/>
          </a:stretch>
        </p:blipFill>
        <p:spPr>
          <a:xfrm>
            <a:off x="3251062" y="4551341"/>
            <a:ext cx="3962449" cy="2177169"/>
          </a:xfrm>
          <a:prstGeom prst="rect">
            <a:avLst/>
          </a:prstGeom>
        </p:spPr>
      </p:pic>
    </p:spTree>
    <p:extLst>
      <p:ext uri="{BB962C8B-B14F-4D97-AF65-F5344CB8AC3E}">
        <p14:creationId xmlns:p14="http://schemas.microsoft.com/office/powerpoint/2010/main" val="7543407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86220"/>
          </a:xfrm>
        </p:spPr>
        <p:txBody>
          <a:bodyPr>
            <a:normAutofit/>
          </a:bodyPr>
          <a:lstStyle/>
          <a:p>
            <a:r>
              <a:rPr lang="en-US" sz="3600" b="1" dirty="0">
                <a:latin typeface="+mn-lt"/>
              </a:rPr>
              <a:t>Nature and Nurture</a:t>
            </a:r>
          </a:p>
        </p:txBody>
      </p:sp>
      <p:sp>
        <p:nvSpPr>
          <p:cNvPr id="3" name="Content Placeholder 2"/>
          <p:cNvSpPr>
            <a:spLocks noGrp="1"/>
          </p:cNvSpPr>
          <p:nvPr>
            <p:ph idx="1"/>
          </p:nvPr>
        </p:nvSpPr>
        <p:spPr>
          <a:xfrm>
            <a:off x="745836" y="3874989"/>
            <a:ext cx="10845800" cy="992576"/>
          </a:xfrm>
        </p:spPr>
        <p:txBody>
          <a:bodyPr>
            <a:noAutofit/>
          </a:bodyPr>
          <a:lstStyle/>
          <a:p>
            <a:pPr marL="0" indent="0">
              <a:buNone/>
            </a:pPr>
            <a:r>
              <a:rPr lang="en-US" sz="1800" b="1" dirty="0"/>
              <a:t>Factor in the Case of Shona</a:t>
            </a:r>
          </a:p>
          <a:p>
            <a:pPr marL="0" indent="0">
              <a:buNone/>
            </a:pPr>
            <a:r>
              <a:rPr lang="en-US" sz="1800" dirty="0"/>
              <a:t>The behavior of Shona can be understood through the interaction of nature vs. nurture. According to some researches, attachment is stable but also malleable during the period of childhood (Groh et al., 2020).</a:t>
            </a:r>
          </a:p>
        </p:txBody>
      </p:sp>
      <p:sp>
        <p:nvSpPr>
          <p:cNvPr id="4" name="Rectangle 3"/>
          <p:cNvSpPr/>
          <p:nvPr/>
        </p:nvSpPr>
        <p:spPr>
          <a:xfrm>
            <a:off x="838200" y="1120692"/>
            <a:ext cx="2429511" cy="369332"/>
          </a:xfrm>
          <a:prstGeom prst="rect">
            <a:avLst/>
          </a:prstGeom>
        </p:spPr>
        <p:txBody>
          <a:bodyPr wrap="none">
            <a:spAutoFit/>
          </a:bodyPr>
          <a:lstStyle/>
          <a:p>
            <a:r>
              <a:rPr lang="en-US" b="1" dirty="0"/>
              <a:t>Interactionist Approach</a:t>
            </a:r>
          </a:p>
        </p:txBody>
      </p:sp>
      <p:sp>
        <p:nvSpPr>
          <p:cNvPr id="5" name="Rectangle 4"/>
          <p:cNvSpPr/>
          <p:nvPr/>
        </p:nvSpPr>
        <p:spPr>
          <a:xfrm>
            <a:off x="838200" y="1606219"/>
            <a:ext cx="4137890" cy="1754326"/>
          </a:xfrm>
          <a:prstGeom prst="rect">
            <a:avLst/>
          </a:prstGeom>
        </p:spPr>
        <p:txBody>
          <a:bodyPr wrap="square">
            <a:spAutoFit/>
          </a:bodyPr>
          <a:lstStyle/>
          <a:p>
            <a:pPr algn="ctr"/>
            <a:r>
              <a:rPr lang="en-US" b="1" dirty="0"/>
              <a:t>Nature</a:t>
            </a:r>
            <a:endParaRPr lang="en-US" dirty="0"/>
          </a:p>
          <a:p>
            <a:r>
              <a:rPr lang="en-US" dirty="0"/>
              <a:t>Some biological factors may be as follows:</a:t>
            </a:r>
          </a:p>
          <a:p>
            <a:pPr marL="285750" indent="-285750">
              <a:buFont typeface="Arial" panose="020B0604020202020204" pitchFamily="34" charset="0"/>
              <a:buChar char="•"/>
            </a:pPr>
            <a:r>
              <a:rPr lang="en-US" dirty="0"/>
              <a:t>Temperament</a:t>
            </a:r>
          </a:p>
          <a:p>
            <a:pPr marL="285750" indent="-285750">
              <a:buFont typeface="Arial" panose="020B0604020202020204" pitchFamily="34" charset="0"/>
              <a:buChar char="•"/>
            </a:pPr>
            <a:r>
              <a:rPr lang="en-US" dirty="0"/>
              <a:t>Emotional reactivity</a:t>
            </a:r>
          </a:p>
          <a:p>
            <a:pPr marL="285750" indent="-285750">
              <a:buFont typeface="Arial" panose="020B0604020202020204" pitchFamily="34" charset="0"/>
              <a:buChar char="•"/>
            </a:pPr>
            <a:r>
              <a:rPr lang="en-US" dirty="0"/>
              <a:t>Genetics and neurology</a:t>
            </a:r>
          </a:p>
          <a:p>
            <a:pPr marL="285750" indent="-285750">
              <a:buFont typeface="Arial" panose="020B0604020202020204" pitchFamily="34" charset="0"/>
              <a:buChar char="•"/>
            </a:pPr>
            <a:r>
              <a:rPr lang="en-US" dirty="0"/>
              <a:t>Communicative characteristics</a:t>
            </a:r>
          </a:p>
        </p:txBody>
      </p:sp>
      <p:sp>
        <p:nvSpPr>
          <p:cNvPr id="6" name="Rectangle 5"/>
          <p:cNvSpPr/>
          <p:nvPr/>
        </p:nvSpPr>
        <p:spPr>
          <a:xfrm>
            <a:off x="5661892" y="1566664"/>
            <a:ext cx="3676072" cy="2308324"/>
          </a:xfrm>
          <a:prstGeom prst="rect">
            <a:avLst/>
          </a:prstGeom>
        </p:spPr>
        <p:txBody>
          <a:bodyPr wrap="square">
            <a:spAutoFit/>
          </a:bodyPr>
          <a:lstStyle/>
          <a:p>
            <a:pPr algn="ctr"/>
            <a:r>
              <a:rPr lang="en-US" b="1" dirty="0"/>
              <a:t>Nurture</a:t>
            </a:r>
            <a:endParaRPr lang="en-US" dirty="0"/>
          </a:p>
          <a:p>
            <a:r>
              <a:rPr lang="en-US" dirty="0"/>
              <a:t>Environmental factors may include:</a:t>
            </a:r>
          </a:p>
          <a:p>
            <a:r>
              <a:rPr lang="en-US" dirty="0"/>
              <a:t>Caregiver relationship</a:t>
            </a:r>
          </a:p>
          <a:p>
            <a:r>
              <a:rPr lang="en-US" dirty="0"/>
              <a:t>Previous separation history</a:t>
            </a:r>
          </a:p>
          <a:p>
            <a:r>
              <a:rPr lang="en-US" dirty="0"/>
              <a:t>Family environment</a:t>
            </a:r>
          </a:p>
          <a:p>
            <a:r>
              <a:rPr lang="en-US" dirty="0"/>
              <a:t>Nursery environment</a:t>
            </a:r>
          </a:p>
          <a:p>
            <a:r>
              <a:rPr lang="en-US" dirty="0"/>
              <a:t>Interaction with adults</a:t>
            </a:r>
          </a:p>
          <a:p>
            <a:r>
              <a:rPr lang="en-US" dirty="0"/>
              <a:t>Social communicative opportunities</a:t>
            </a:r>
          </a:p>
        </p:txBody>
      </p:sp>
      <p:pic>
        <p:nvPicPr>
          <p:cNvPr id="7" name="Picture 6"/>
          <p:cNvPicPr>
            <a:picLocks noChangeAspect="1"/>
          </p:cNvPicPr>
          <p:nvPr/>
        </p:nvPicPr>
        <p:blipFill>
          <a:blip r:embed="rId2"/>
          <a:stretch>
            <a:fillRect/>
          </a:stretch>
        </p:blipFill>
        <p:spPr>
          <a:xfrm>
            <a:off x="2265393" y="4962117"/>
            <a:ext cx="5114462" cy="1854987"/>
          </a:xfrm>
          <a:prstGeom prst="rect">
            <a:avLst/>
          </a:prstGeom>
        </p:spPr>
      </p:pic>
    </p:spTree>
    <p:extLst>
      <p:ext uri="{BB962C8B-B14F-4D97-AF65-F5344CB8AC3E}">
        <p14:creationId xmlns:p14="http://schemas.microsoft.com/office/powerpoint/2010/main" val="223624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6292"/>
          </a:xfrm>
        </p:spPr>
        <p:txBody>
          <a:bodyPr>
            <a:normAutofit/>
          </a:bodyPr>
          <a:lstStyle/>
          <a:p>
            <a:r>
              <a:rPr lang="en-US" sz="3600" b="1" dirty="0">
                <a:latin typeface="+mn-lt"/>
              </a:rPr>
              <a:t>Supporting Shona in the Nursery</a:t>
            </a:r>
          </a:p>
        </p:txBody>
      </p:sp>
      <p:sp>
        <p:nvSpPr>
          <p:cNvPr id="3" name="Content Placeholder 2"/>
          <p:cNvSpPr>
            <a:spLocks noGrp="1"/>
          </p:cNvSpPr>
          <p:nvPr>
            <p:ph idx="1"/>
          </p:nvPr>
        </p:nvSpPr>
        <p:spPr>
          <a:xfrm>
            <a:off x="838200" y="1197552"/>
            <a:ext cx="6689436" cy="3069648"/>
          </a:xfrm>
        </p:spPr>
        <p:txBody>
          <a:bodyPr>
            <a:noAutofit/>
          </a:bodyPr>
          <a:lstStyle/>
          <a:p>
            <a:pPr marL="0" indent="0" algn="just">
              <a:buNone/>
            </a:pPr>
            <a:r>
              <a:rPr lang="en-US" sz="1800" b="1" dirty="0"/>
              <a:t>Relationship-Based Strategies</a:t>
            </a:r>
            <a:endParaRPr lang="en-US" sz="1800" dirty="0"/>
          </a:p>
          <a:p>
            <a:pPr marL="0" indent="0" algn="just">
              <a:buNone/>
            </a:pPr>
            <a:r>
              <a:rPr lang="en-US" sz="1800" dirty="0"/>
              <a:t>1. Reliable key person: The professional who makes Shona feel at ease can be used as the source of assurance.</a:t>
            </a:r>
          </a:p>
          <a:p>
            <a:pPr marL="0" indent="0" algn="just">
              <a:buNone/>
            </a:pPr>
            <a:r>
              <a:rPr lang="en-US" sz="1800" dirty="0"/>
              <a:t>2. Predictable routines: Employ predictable routines and visual cues that will make Shona able to anticipate what is going to happen next.</a:t>
            </a:r>
          </a:p>
          <a:p>
            <a:pPr marL="0" indent="0" algn="just">
              <a:buNone/>
            </a:pPr>
            <a:r>
              <a:rPr lang="en-US" sz="1800" dirty="0"/>
              <a:t>3. Transitions: Establish predictable and calming separation procedure with carers.</a:t>
            </a:r>
          </a:p>
          <a:p>
            <a:pPr marL="0" indent="0" algn="just">
              <a:buNone/>
            </a:pPr>
            <a:r>
              <a:rPr lang="en-US" sz="1800" dirty="0"/>
              <a:t>4. Emotional support: Acknowledge emotions of Shona and give a calm and consistent response.</a:t>
            </a:r>
          </a:p>
          <a:p>
            <a:pPr marL="0" indent="0" algn="just">
              <a:buNone/>
            </a:pPr>
            <a:r>
              <a:rPr lang="en-US" sz="1800" dirty="0"/>
              <a:t>5. Play: Begin with individual and then small group activity and slowly move onto large group participation.</a:t>
            </a:r>
          </a:p>
          <a:p>
            <a:pPr marL="0" indent="0" algn="just">
              <a:buNone/>
            </a:pPr>
            <a:r>
              <a:rPr lang="en-US" sz="1800" dirty="0"/>
              <a:t>6. Communication: Use plain language, gestures, and visual cues as appropriate. Intervention through relationships can be used for building attachment and adjustment (Cooper et al., 2017; </a:t>
            </a:r>
            <a:r>
              <a:rPr lang="en-US" sz="1800" dirty="0" err="1"/>
              <a:t>García</a:t>
            </a:r>
            <a:r>
              <a:rPr lang="en-US" sz="1800" dirty="0"/>
              <a:t>-Rodríguez et al., 2023).</a:t>
            </a:r>
          </a:p>
        </p:txBody>
      </p:sp>
      <p:pic>
        <p:nvPicPr>
          <p:cNvPr id="4" name="Picture 3"/>
          <p:cNvPicPr>
            <a:picLocks noChangeAspect="1"/>
          </p:cNvPicPr>
          <p:nvPr/>
        </p:nvPicPr>
        <p:blipFill>
          <a:blip r:embed="rId2"/>
          <a:stretch>
            <a:fillRect/>
          </a:stretch>
        </p:blipFill>
        <p:spPr>
          <a:xfrm>
            <a:off x="7693184" y="2152072"/>
            <a:ext cx="4021177" cy="2664813"/>
          </a:xfrm>
          <a:prstGeom prst="rect">
            <a:avLst/>
          </a:prstGeom>
        </p:spPr>
      </p:pic>
    </p:spTree>
    <p:extLst>
      <p:ext uri="{BB962C8B-B14F-4D97-AF65-F5344CB8AC3E}">
        <p14:creationId xmlns:p14="http://schemas.microsoft.com/office/powerpoint/2010/main" val="773621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8584"/>
          </a:xfrm>
        </p:spPr>
        <p:txBody>
          <a:bodyPr>
            <a:normAutofit/>
          </a:bodyPr>
          <a:lstStyle/>
          <a:p>
            <a:r>
              <a:rPr lang="en-US" sz="3600" b="1" dirty="0">
                <a:latin typeface="+mn-lt"/>
              </a:rPr>
              <a:t>Partnership Working and Early Identification</a:t>
            </a:r>
          </a:p>
        </p:txBody>
      </p:sp>
      <p:sp>
        <p:nvSpPr>
          <p:cNvPr id="3" name="Content Placeholder 2"/>
          <p:cNvSpPr>
            <a:spLocks noGrp="1"/>
          </p:cNvSpPr>
          <p:nvPr>
            <p:ph idx="1"/>
          </p:nvPr>
        </p:nvSpPr>
        <p:spPr>
          <a:xfrm>
            <a:off x="838200" y="1142134"/>
            <a:ext cx="11058236" cy="5526521"/>
          </a:xfrm>
        </p:spPr>
        <p:txBody>
          <a:bodyPr>
            <a:noAutofit/>
          </a:bodyPr>
          <a:lstStyle/>
          <a:p>
            <a:pPr marL="0" indent="0">
              <a:buNone/>
            </a:pPr>
            <a:r>
              <a:rPr lang="en-US" sz="1800" b="1" dirty="0"/>
              <a:t>Parents/Carers</a:t>
            </a:r>
          </a:p>
          <a:p>
            <a:r>
              <a:rPr lang="en-US" sz="1800" dirty="0"/>
              <a:t>Share information about the schedule of Shona and her communication.</a:t>
            </a:r>
          </a:p>
          <a:p>
            <a:r>
              <a:rPr lang="en-US" sz="1800" dirty="0"/>
              <a:t>List factors which help her feel secure.</a:t>
            </a:r>
          </a:p>
          <a:p>
            <a:r>
              <a:rPr lang="en-US" sz="1800" dirty="0"/>
              <a:t>Try to provide consistency both at home and in the nursery, as far as possible.</a:t>
            </a:r>
          </a:p>
          <a:p>
            <a:pPr marL="0" indent="0">
              <a:buNone/>
            </a:pPr>
            <a:r>
              <a:rPr lang="en-US" sz="1800" b="1" dirty="0"/>
              <a:t>Practitioners in the nursery</a:t>
            </a:r>
          </a:p>
          <a:p>
            <a:r>
              <a:rPr lang="en-US" sz="1800" dirty="0"/>
              <a:t>Conduct objective observations.</a:t>
            </a:r>
          </a:p>
          <a:p>
            <a:r>
              <a:rPr lang="en-US" sz="1800" dirty="0"/>
              <a:t>Monitor any change in her communication, behavior and participation.</a:t>
            </a:r>
          </a:p>
          <a:p>
            <a:r>
              <a:rPr lang="en-US" sz="1800" dirty="0"/>
              <a:t>Evaluate whether or not the strategies worked.</a:t>
            </a:r>
          </a:p>
          <a:p>
            <a:pPr marL="0" indent="0">
              <a:buNone/>
            </a:pPr>
            <a:r>
              <a:rPr lang="en-US" sz="1800" b="1" dirty="0"/>
              <a:t>Other professionals</a:t>
            </a:r>
            <a:endParaRPr lang="en-US" sz="1800" dirty="0"/>
          </a:p>
          <a:p>
            <a:pPr marL="0" indent="0">
              <a:buNone/>
            </a:pPr>
            <a:r>
              <a:rPr lang="en-US" sz="1800" dirty="0"/>
              <a:t>Further developmental assessments and monitoring should be conducted in case any concerns remain.</a:t>
            </a:r>
          </a:p>
          <a:p>
            <a:pPr marL="0" indent="0">
              <a:buNone/>
            </a:pPr>
            <a:r>
              <a:rPr lang="en-US" sz="1800" b="1" dirty="0"/>
              <a:t>Key Point</a:t>
            </a:r>
          </a:p>
          <a:p>
            <a:pPr marL="0" indent="0">
              <a:buNone/>
            </a:pPr>
            <a:r>
              <a:rPr lang="en-US" sz="1800" dirty="0"/>
              <a:t>Poor communication and group playing skills of Shona do not necessarily indicate that she has attachment difficulties.</a:t>
            </a:r>
          </a:p>
          <a:p>
            <a:pPr marL="0" indent="0">
              <a:buNone/>
            </a:pPr>
            <a:r>
              <a:rPr lang="en-US" sz="1800" b="1" dirty="0"/>
              <a:t>The Reason for this being significant</a:t>
            </a:r>
          </a:p>
          <a:p>
            <a:pPr marL="0" indent="0">
              <a:buNone/>
            </a:pPr>
            <a:r>
              <a:rPr lang="en-US" sz="1800" dirty="0"/>
              <a:t>A holistic approach is crucial in early years education (Tamblyn et al., 2023).</a:t>
            </a:r>
          </a:p>
        </p:txBody>
      </p:sp>
      <p:pic>
        <p:nvPicPr>
          <p:cNvPr id="4" name="Picture 3"/>
          <p:cNvPicPr>
            <a:picLocks noChangeAspect="1"/>
          </p:cNvPicPr>
          <p:nvPr/>
        </p:nvPicPr>
        <p:blipFill>
          <a:blip r:embed="rId2"/>
          <a:stretch>
            <a:fillRect/>
          </a:stretch>
        </p:blipFill>
        <p:spPr>
          <a:xfrm>
            <a:off x="8459736" y="1705679"/>
            <a:ext cx="3436700" cy="2016576"/>
          </a:xfrm>
          <a:prstGeom prst="rect">
            <a:avLst/>
          </a:prstGeom>
        </p:spPr>
      </p:pic>
    </p:spTree>
    <p:extLst>
      <p:ext uri="{BB962C8B-B14F-4D97-AF65-F5344CB8AC3E}">
        <p14:creationId xmlns:p14="http://schemas.microsoft.com/office/powerpoint/2010/main" val="1998662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4693"/>
          </a:xfrm>
        </p:spPr>
        <p:txBody>
          <a:bodyPr>
            <a:normAutofit/>
          </a:bodyPr>
          <a:lstStyle/>
          <a:p>
            <a:r>
              <a:rPr lang="en-US" sz="3600" b="1" dirty="0">
                <a:latin typeface="+mn-lt"/>
              </a:rPr>
              <a:t>Critical Evaluation and Professional Judgement</a:t>
            </a:r>
          </a:p>
        </p:txBody>
      </p:sp>
      <p:sp>
        <p:nvSpPr>
          <p:cNvPr id="3" name="Content Placeholder 2"/>
          <p:cNvSpPr>
            <a:spLocks noGrp="1"/>
          </p:cNvSpPr>
          <p:nvPr>
            <p:ph idx="1"/>
          </p:nvPr>
        </p:nvSpPr>
        <p:spPr>
          <a:xfrm>
            <a:off x="838200" y="3746450"/>
            <a:ext cx="5999018" cy="2580459"/>
          </a:xfrm>
        </p:spPr>
        <p:txBody>
          <a:bodyPr>
            <a:noAutofit/>
          </a:bodyPr>
          <a:lstStyle/>
          <a:p>
            <a:pPr marL="0" indent="0">
              <a:buNone/>
            </a:pPr>
            <a:r>
              <a:rPr lang="en-US" sz="1800" b="1" dirty="0"/>
              <a:t>Professional practice</a:t>
            </a:r>
          </a:p>
          <a:p>
            <a:pPr marL="0" indent="0">
              <a:buNone/>
            </a:pPr>
            <a:r>
              <a:rPr lang="en-US" sz="1800" dirty="0"/>
              <a:t>The practitioner has to:</a:t>
            </a:r>
          </a:p>
          <a:p>
            <a:pPr marL="0" indent="0">
              <a:buNone/>
            </a:pPr>
            <a:r>
              <a:rPr lang="en-US" sz="1800" dirty="0"/>
              <a:t>Observe → Assess → Work with caregivers → Provide tailored interventions → Assess outcomes</a:t>
            </a:r>
          </a:p>
          <a:p>
            <a:pPr marL="0" indent="0">
              <a:buNone/>
            </a:pPr>
            <a:r>
              <a:rPr lang="en-US" sz="1800" b="1" dirty="0"/>
              <a:t>General view</a:t>
            </a:r>
          </a:p>
          <a:p>
            <a:pPr marL="0" indent="0">
              <a:buNone/>
            </a:pPr>
            <a:r>
              <a:rPr lang="en-US" sz="1800" dirty="0"/>
              <a:t>Although Bowlby's theory is very helpful in explaining relationships, it has to be complemented with other factors of development.</a:t>
            </a:r>
          </a:p>
        </p:txBody>
      </p:sp>
      <p:sp>
        <p:nvSpPr>
          <p:cNvPr id="4" name="Rectangle 3"/>
          <p:cNvSpPr/>
          <p:nvPr/>
        </p:nvSpPr>
        <p:spPr>
          <a:xfrm>
            <a:off x="838200" y="1188316"/>
            <a:ext cx="5999018" cy="2031325"/>
          </a:xfrm>
          <a:prstGeom prst="rect">
            <a:avLst/>
          </a:prstGeom>
        </p:spPr>
        <p:txBody>
          <a:bodyPr wrap="square">
            <a:spAutoFit/>
          </a:bodyPr>
          <a:lstStyle/>
          <a:p>
            <a:pPr algn="just"/>
            <a:r>
              <a:rPr lang="en-US" b="1" dirty="0"/>
              <a:t>Strengths of Bowlby’s Theory</a:t>
            </a:r>
          </a:p>
          <a:p>
            <a:pPr marL="285750" indent="-285750" algn="just">
              <a:buFont typeface="Arial" panose="020B0604020202020204" pitchFamily="34" charset="0"/>
              <a:buChar char="•"/>
            </a:pPr>
            <a:r>
              <a:rPr lang="en-US" dirty="0"/>
              <a:t>Explains why children seek caregivers when stressed.</a:t>
            </a:r>
          </a:p>
          <a:p>
            <a:pPr marL="285750" indent="-285750" algn="just">
              <a:buFont typeface="Arial" panose="020B0604020202020204" pitchFamily="34" charset="0"/>
              <a:buChar char="•"/>
            </a:pPr>
            <a:r>
              <a:rPr lang="en-US" dirty="0"/>
              <a:t>Places importance on the role of sensitivity in interaction.</a:t>
            </a:r>
          </a:p>
          <a:p>
            <a:pPr marL="285750" indent="-285750" algn="just">
              <a:buFont typeface="Arial" panose="020B0604020202020204" pitchFamily="34" charset="0"/>
              <a:buChar char="•"/>
            </a:pPr>
            <a:r>
              <a:rPr lang="en-US" dirty="0"/>
              <a:t>Has the valuable notion of "secure base" that helps in the work with young children.</a:t>
            </a:r>
          </a:p>
          <a:p>
            <a:pPr marL="285750" indent="-285750" algn="just">
              <a:buFont typeface="Arial" panose="020B0604020202020204" pitchFamily="34" charset="0"/>
              <a:buChar char="•"/>
            </a:pPr>
            <a:r>
              <a:rPr lang="en-US" dirty="0"/>
              <a:t>Existing studies show the correlation between attachment and development.</a:t>
            </a:r>
          </a:p>
        </p:txBody>
      </p:sp>
      <p:sp>
        <p:nvSpPr>
          <p:cNvPr id="5" name="Rectangle 4"/>
          <p:cNvSpPr/>
          <p:nvPr/>
        </p:nvSpPr>
        <p:spPr>
          <a:xfrm>
            <a:off x="7215908" y="1188316"/>
            <a:ext cx="4516582" cy="2031325"/>
          </a:xfrm>
          <a:prstGeom prst="rect">
            <a:avLst/>
          </a:prstGeom>
        </p:spPr>
        <p:txBody>
          <a:bodyPr wrap="square">
            <a:spAutoFit/>
          </a:bodyPr>
          <a:lstStyle/>
          <a:p>
            <a:r>
              <a:rPr lang="en-US" b="1" dirty="0"/>
              <a:t>Weaknesses</a:t>
            </a:r>
          </a:p>
          <a:p>
            <a:pPr marL="285750" indent="-285750">
              <a:buFont typeface="Arial" panose="020B0604020202020204" pitchFamily="34" charset="0"/>
              <a:buChar char="•"/>
            </a:pPr>
            <a:r>
              <a:rPr lang="en-US" dirty="0"/>
              <a:t>Cannot explain all the behavior of Shona.</a:t>
            </a:r>
          </a:p>
          <a:p>
            <a:pPr marL="285750" indent="-285750">
              <a:buFont typeface="Arial" panose="020B0604020202020204" pitchFamily="34" charset="0"/>
              <a:buChar char="•"/>
            </a:pPr>
            <a:r>
              <a:rPr lang="en-US" dirty="0"/>
              <a:t>Development is not deterministic.</a:t>
            </a:r>
          </a:p>
          <a:p>
            <a:pPr marL="285750" indent="-285750">
              <a:buFont typeface="Arial" panose="020B0604020202020204" pitchFamily="34" charset="0"/>
              <a:buChar char="•"/>
            </a:pPr>
            <a:r>
              <a:rPr lang="en-US" dirty="0"/>
              <a:t>There are other environmental and developmental factors to consider.</a:t>
            </a:r>
          </a:p>
          <a:p>
            <a:pPr marL="285750" indent="-285750">
              <a:buFont typeface="Arial" panose="020B0604020202020204" pitchFamily="34" charset="0"/>
              <a:buChar char="•"/>
            </a:pPr>
            <a:r>
              <a:rPr lang="en-US" dirty="0"/>
              <a:t>Individual and cultural diversity have to be considered.</a:t>
            </a:r>
          </a:p>
        </p:txBody>
      </p:sp>
      <p:pic>
        <p:nvPicPr>
          <p:cNvPr id="7" name="Picture 6"/>
          <p:cNvPicPr>
            <a:picLocks noChangeAspect="1"/>
          </p:cNvPicPr>
          <p:nvPr/>
        </p:nvPicPr>
        <p:blipFill>
          <a:blip r:embed="rId2"/>
          <a:stretch>
            <a:fillRect/>
          </a:stretch>
        </p:blipFill>
        <p:spPr>
          <a:xfrm>
            <a:off x="7091606" y="3438139"/>
            <a:ext cx="4682355" cy="2768697"/>
          </a:xfrm>
          <a:prstGeom prst="rect">
            <a:avLst/>
          </a:prstGeom>
        </p:spPr>
      </p:pic>
    </p:spTree>
    <p:extLst>
      <p:ext uri="{BB962C8B-B14F-4D97-AF65-F5344CB8AC3E}">
        <p14:creationId xmlns:p14="http://schemas.microsoft.com/office/powerpoint/2010/main" val="138783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86219"/>
          </a:xfrm>
        </p:spPr>
        <p:txBody>
          <a:bodyPr>
            <a:normAutofit/>
          </a:bodyPr>
          <a:lstStyle/>
          <a:p>
            <a:r>
              <a:rPr lang="en-US" sz="3600" b="1" dirty="0">
                <a:latin typeface="+mn-lt"/>
              </a:rPr>
              <a:t>Conclusion</a:t>
            </a:r>
          </a:p>
        </p:txBody>
      </p:sp>
      <p:sp>
        <p:nvSpPr>
          <p:cNvPr id="3" name="Content Placeholder 2"/>
          <p:cNvSpPr>
            <a:spLocks noGrp="1"/>
          </p:cNvSpPr>
          <p:nvPr>
            <p:ph idx="1"/>
          </p:nvPr>
        </p:nvSpPr>
        <p:spPr>
          <a:xfrm>
            <a:off x="838200" y="1105189"/>
            <a:ext cx="5978236" cy="2718666"/>
          </a:xfrm>
        </p:spPr>
        <p:txBody>
          <a:bodyPr>
            <a:noAutofit/>
          </a:bodyPr>
          <a:lstStyle/>
          <a:p>
            <a:r>
              <a:rPr lang="en-US" sz="1800" dirty="0"/>
              <a:t>Bowlby's theory would be valuable in explaining the reasons for Shona's separation anxiety and her need for security.</a:t>
            </a:r>
          </a:p>
          <a:p>
            <a:r>
              <a:rPr lang="en-US" sz="1800" dirty="0"/>
              <a:t>It will be easy for a reliable practitioner to provide a secure base which will help with exploration and social confidence.</a:t>
            </a:r>
          </a:p>
          <a:p>
            <a:r>
              <a:rPr lang="en-US" sz="1800" dirty="0"/>
              <a:t>Development occurs as a consequence of the interaction between nature and nurture in Shona's case.</a:t>
            </a:r>
          </a:p>
          <a:p>
            <a:r>
              <a:rPr lang="en-US" sz="1800" dirty="0"/>
              <a:t>Attachment is one of the factors in development of emotions, social relations, language and cognition, although it cannot explain everything.</a:t>
            </a:r>
          </a:p>
          <a:p>
            <a:r>
              <a:rPr lang="en-US" sz="1800" dirty="0"/>
              <a:t>Principles of good practice include observations, partnership and personalization of services.</a:t>
            </a:r>
          </a:p>
        </p:txBody>
      </p:sp>
      <p:sp>
        <p:nvSpPr>
          <p:cNvPr id="4" name="Rectangle 3"/>
          <p:cNvSpPr/>
          <p:nvPr/>
        </p:nvSpPr>
        <p:spPr>
          <a:xfrm>
            <a:off x="838200" y="5101027"/>
            <a:ext cx="10975109" cy="923330"/>
          </a:xfrm>
          <a:prstGeom prst="rect">
            <a:avLst/>
          </a:prstGeom>
        </p:spPr>
        <p:txBody>
          <a:bodyPr wrap="square">
            <a:spAutoFit/>
          </a:bodyPr>
          <a:lstStyle/>
          <a:p>
            <a:r>
              <a:rPr lang="en-US" b="1" dirty="0"/>
              <a:t>Final judgement</a:t>
            </a:r>
            <a:endParaRPr lang="en-US" dirty="0"/>
          </a:p>
          <a:p>
            <a:r>
              <a:rPr lang="en-US" dirty="0"/>
              <a:t>The best strategy would be to ensure a predictable and safe environment in the nursery, while also bearing in mind that Shona is an individual and there are many things that influence her development.</a:t>
            </a:r>
          </a:p>
        </p:txBody>
      </p:sp>
      <p:pic>
        <p:nvPicPr>
          <p:cNvPr id="5" name="Picture 4"/>
          <p:cNvPicPr>
            <a:picLocks noChangeAspect="1"/>
          </p:cNvPicPr>
          <p:nvPr/>
        </p:nvPicPr>
        <p:blipFill rotWithShape="1">
          <a:blip r:embed="rId2"/>
          <a:srcRect r="19764"/>
          <a:stretch/>
        </p:blipFill>
        <p:spPr>
          <a:xfrm>
            <a:off x="7732103" y="1103876"/>
            <a:ext cx="3508551" cy="3844619"/>
          </a:xfrm>
          <a:prstGeom prst="rect">
            <a:avLst/>
          </a:prstGeom>
        </p:spPr>
      </p:pic>
    </p:spTree>
    <p:extLst>
      <p:ext uri="{BB962C8B-B14F-4D97-AF65-F5344CB8AC3E}">
        <p14:creationId xmlns:p14="http://schemas.microsoft.com/office/powerpoint/2010/main" val="4681912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67748"/>
          </a:xfrm>
        </p:spPr>
        <p:txBody>
          <a:bodyPr>
            <a:noAutofit/>
          </a:bodyPr>
          <a:lstStyle/>
          <a:p>
            <a:r>
              <a:rPr lang="en-US" sz="3600" b="1" dirty="0">
                <a:latin typeface="+mn-lt"/>
              </a:rPr>
              <a:t>References</a:t>
            </a:r>
          </a:p>
        </p:txBody>
      </p:sp>
      <p:sp>
        <p:nvSpPr>
          <p:cNvPr id="3" name="Content Placeholder 2"/>
          <p:cNvSpPr>
            <a:spLocks noGrp="1"/>
          </p:cNvSpPr>
          <p:nvPr>
            <p:ph idx="1"/>
          </p:nvPr>
        </p:nvSpPr>
        <p:spPr>
          <a:xfrm>
            <a:off x="838200" y="1105187"/>
            <a:ext cx="10515600" cy="5424921"/>
          </a:xfrm>
        </p:spPr>
        <p:txBody>
          <a:bodyPr>
            <a:noAutofit/>
          </a:bodyPr>
          <a:lstStyle/>
          <a:p>
            <a:pPr marL="0" indent="0">
              <a:lnSpc>
                <a:spcPct val="120000"/>
              </a:lnSpc>
              <a:buNone/>
            </a:pPr>
            <a:r>
              <a:rPr lang="en-US" sz="1600" dirty="0"/>
              <a:t>Ainsworth, M.D.S., </a:t>
            </a:r>
            <a:r>
              <a:rPr lang="en-US" sz="1600" dirty="0" err="1"/>
              <a:t>Blehar</a:t>
            </a:r>
            <a:r>
              <a:rPr lang="en-US" sz="1600" dirty="0"/>
              <a:t>, M.C., Waters, E. and Wall, S. (1978) </a:t>
            </a:r>
            <a:r>
              <a:rPr lang="en-US" sz="1600" i="1" dirty="0"/>
              <a:t>Patterns of Attachment</a:t>
            </a:r>
            <a:r>
              <a:rPr lang="en-US" sz="1600" dirty="0"/>
              <a:t>: A Psychological Study of the Strange Situation. 1</a:t>
            </a:r>
            <a:r>
              <a:rPr lang="en-US" sz="1600" baseline="30000" dirty="0"/>
              <a:t>st</a:t>
            </a:r>
            <a:r>
              <a:rPr lang="en-US" sz="1600" dirty="0"/>
              <a:t> </a:t>
            </a:r>
            <a:r>
              <a:rPr lang="en-US" sz="1600" dirty="0" err="1"/>
              <a:t>edn</a:t>
            </a:r>
            <a:r>
              <a:rPr lang="en-US" sz="1600" dirty="0"/>
              <a:t>. Hillsdale, NJ: Erlbaum.</a:t>
            </a:r>
          </a:p>
          <a:p>
            <a:pPr marL="0" indent="0">
              <a:lnSpc>
                <a:spcPct val="120000"/>
              </a:lnSpc>
              <a:buNone/>
            </a:pPr>
            <a:r>
              <a:rPr lang="en-US" sz="1600" dirty="0"/>
              <a:t>Bowlby, J. (1982) </a:t>
            </a:r>
            <a:r>
              <a:rPr lang="en-US" sz="1600" i="1" dirty="0"/>
              <a:t>Attachment and Loss: Vol. 1. Attachment</a:t>
            </a:r>
            <a:r>
              <a:rPr lang="en-US" sz="1600" dirty="0"/>
              <a:t>. 2</a:t>
            </a:r>
            <a:r>
              <a:rPr lang="en-US" sz="1600" baseline="30000" dirty="0"/>
              <a:t>nd</a:t>
            </a:r>
            <a:r>
              <a:rPr lang="en-US" sz="1600" dirty="0"/>
              <a:t> </a:t>
            </a:r>
            <a:r>
              <a:rPr lang="en-US" sz="1600" dirty="0" err="1"/>
              <a:t>edn</a:t>
            </a:r>
            <a:r>
              <a:rPr lang="en-US" sz="1600" dirty="0"/>
              <a:t>. New York: Basic Books.</a:t>
            </a:r>
          </a:p>
          <a:p>
            <a:pPr marL="0" indent="0">
              <a:lnSpc>
                <a:spcPct val="120000"/>
              </a:lnSpc>
              <a:buNone/>
            </a:pPr>
            <a:r>
              <a:rPr lang="en-US" sz="1600" dirty="0" err="1"/>
              <a:t>Deneault</a:t>
            </a:r>
            <a:r>
              <a:rPr lang="en-US" sz="1600" dirty="0"/>
              <a:t>, A.-A., Hammond, S.I. and Madigan, S. (2023) ‘A meta-analysis of child-parent attachment in early childhood and </a:t>
            </a:r>
            <a:r>
              <a:rPr lang="en-US" sz="1600" dirty="0" err="1"/>
              <a:t>prosociality</a:t>
            </a:r>
            <a:r>
              <a:rPr lang="en-US" sz="1600" dirty="0"/>
              <a:t>’, </a:t>
            </a:r>
            <a:r>
              <a:rPr lang="en-US" sz="1600" i="1" dirty="0"/>
              <a:t>Developmental Psychology</a:t>
            </a:r>
            <a:r>
              <a:rPr lang="en-US" sz="1600" dirty="0"/>
              <a:t>, 59(2), pp. 236–255. </a:t>
            </a:r>
            <a:r>
              <a:rPr lang="en-US" sz="1600" dirty="0" err="1"/>
              <a:t>doi</a:t>
            </a:r>
            <a:r>
              <a:rPr lang="en-US" sz="1600" dirty="0"/>
              <a:t>: </a:t>
            </a:r>
            <a:r>
              <a:rPr lang="en-US" sz="1600" dirty="0">
                <a:hlinkClick r:id="rId2"/>
              </a:rPr>
              <a:t>10.1037/dev0001484.</a:t>
            </a:r>
            <a:endParaRPr lang="en-US" sz="1600" dirty="0"/>
          </a:p>
          <a:p>
            <a:pPr marL="0" indent="0">
              <a:lnSpc>
                <a:spcPct val="120000"/>
              </a:lnSpc>
              <a:buNone/>
            </a:pPr>
            <a:r>
              <a:rPr lang="en-US" sz="1600" dirty="0"/>
              <a:t>Groh, A.M. et al. (2020) ‘Attachment in the Early Life Course: Meta-Analytic Evidence for Its Role in Socioemotional Development’, </a:t>
            </a:r>
            <a:r>
              <a:rPr lang="en-US" sz="1600" i="1" dirty="0"/>
              <a:t>Child Development</a:t>
            </a:r>
            <a:r>
              <a:rPr lang="en-US" sz="1600" dirty="0"/>
              <a:t>, 11(1). doi:</a:t>
            </a:r>
            <a:r>
              <a:rPr lang="en-US" sz="1600" dirty="0">
                <a:hlinkClick r:id="rId3"/>
              </a:rPr>
              <a:t>10.1111/cdep.12213</a:t>
            </a:r>
            <a:endParaRPr lang="en-US" sz="1600" dirty="0"/>
          </a:p>
          <a:p>
            <a:pPr marL="0" indent="0">
              <a:lnSpc>
                <a:spcPct val="120000"/>
              </a:lnSpc>
              <a:buNone/>
            </a:pPr>
            <a:r>
              <a:rPr lang="en-US" sz="1600" dirty="0"/>
              <a:t>Madigan, S. et al. (2023) ‘Does child-mother attachment predict and mediate language and cognitive outcomes?’, </a:t>
            </a:r>
            <a:r>
              <a:rPr lang="en-US" sz="1600" i="1" dirty="0"/>
              <a:t>Developmental Review</a:t>
            </a:r>
            <a:r>
              <a:rPr lang="en-US" sz="1600" dirty="0"/>
              <a:t>, 70, 101093. https://doi.org/10.1016/j.dr.2023.101093</a:t>
            </a:r>
          </a:p>
          <a:p>
            <a:pPr marL="0" indent="0">
              <a:lnSpc>
                <a:spcPct val="120000"/>
              </a:lnSpc>
              <a:buNone/>
            </a:pPr>
            <a:r>
              <a:rPr lang="en-US" sz="1600" dirty="0"/>
              <a:t>Cooper, G., Hoffman, K. and Powell, B. (2017) </a:t>
            </a:r>
            <a:r>
              <a:rPr lang="en-US" sz="1600" i="1" dirty="0"/>
              <a:t>The Circle of Security Intervention: Enhancing Attachment in early parent-child relationships: Order from Guilford Press</a:t>
            </a:r>
            <a:r>
              <a:rPr lang="en-US" sz="1600" dirty="0"/>
              <a:t>. New York: Guilford Press. Available at: </a:t>
            </a:r>
            <a:r>
              <a:rPr lang="en-US" sz="1600" dirty="0">
                <a:hlinkClick r:id="rId4"/>
              </a:rPr>
              <a:t>https://www.researchgate.net/publication/285137640_The_circle_of_security_intervention_Enhancing_Attachment_in_early_parent-child_relationships_Order_from_Guilford_Press</a:t>
            </a:r>
            <a:r>
              <a:rPr lang="en-US" sz="1600" dirty="0"/>
              <a:t> (Accessed: 4 Oct 2026)</a:t>
            </a:r>
          </a:p>
          <a:p>
            <a:pPr marL="0" indent="0">
              <a:lnSpc>
                <a:spcPct val="120000"/>
              </a:lnSpc>
              <a:buNone/>
            </a:pPr>
            <a:r>
              <a:rPr lang="en-US" sz="1600" dirty="0"/>
              <a:t>Tamblyn, A. et al. (2023) ‘How do physical or sensory early childhood education and care environment factors affect children's social and emotional development?’, </a:t>
            </a:r>
            <a:r>
              <a:rPr lang="en-US" sz="1600" i="1" dirty="0"/>
              <a:t>Educational Review</a:t>
            </a:r>
            <a:r>
              <a:rPr lang="en-US" sz="1600" dirty="0"/>
              <a:t>. 41(2), 100555. </a:t>
            </a:r>
            <a:r>
              <a:rPr lang="en-US" sz="1600" dirty="0" err="1"/>
              <a:t>doi</a:t>
            </a:r>
            <a:r>
              <a:rPr lang="en-US" sz="1600" dirty="0"/>
              <a:t> :</a:t>
            </a:r>
            <a:r>
              <a:rPr lang="en-US" sz="1600" dirty="0">
                <a:hlinkClick r:id="rId5"/>
              </a:rPr>
              <a:t>10.1016/j.edurev.2023.100555</a:t>
            </a:r>
            <a:endParaRPr lang="en-US" sz="1600" dirty="0"/>
          </a:p>
          <a:p>
            <a:pPr marL="0" indent="0">
              <a:buNone/>
            </a:pPr>
            <a:endParaRPr lang="en-US" sz="900" dirty="0"/>
          </a:p>
        </p:txBody>
      </p:sp>
    </p:spTree>
    <p:extLst>
      <p:ext uri="{BB962C8B-B14F-4D97-AF65-F5344CB8AC3E}">
        <p14:creationId xmlns:p14="http://schemas.microsoft.com/office/powerpoint/2010/main" val="4186218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1478</Words>
  <Application>Microsoft Office PowerPoint</Application>
  <PresentationFormat>Widescreen</PresentationFormat>
  <Paragraphs>128</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Psychology in Health and Social Care Applying Bowlby’s Attachment Theory to Early Childhood Development Case Study: Shona, aged 3</vt:lpstr>
      <vt:lpstr>Shona’s Developmental Needs</vt:lpstr>
      <vt:lpstr>Bowlby’s Attachment Theory</vt:lpstr>
      <vt:lpstr>Applying Attachment Theory to Shona</vt:lpstr>
      <vt:lpstr>Attachment and Child Development</vt:lpstr>
      <vt:lpstr>Nature and Nurture</vt:lpstr>
      <vt:lpstr>Supporting Shona in the Nursery</vt:lpstr>
      <vt:lpstr>Partnership Working and Early Identification</vt:lpstr>
      <vt:lpstr>Critical Evaluation and Professional Judgement</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Psychology in Health and Social Care Applying Bowlby’s Attachment Theory to Early Childhood Development Case Study: Shona, aged 3</dc:title>
  <dc:creator>Asma Bashir</dc:creator>
  <cp:lastModifiedBy>Bibi Tabasam</cp:lastModifiedBy>
  <cp:revision>20</cp:revision>
  <dcterms:created xsi:type="dcterms:W3CDTF">2026-10-04T14:37:59Z</dcterms:created>
  <dcterms:modified xsi:type="dcterms:W3CDTF">2026-10-09T14:20:47Z</dcterms:modified>
</cp:coreProperties>
</file>