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7"/>
  </p:notesMasterIdLst>
  <p:handoutMasterIdLst>
    <p:handoutMasterId r:id="rId18"/>
  </p:handoutMasterIdLst>
  <p:sldIdLst>
    <p:sldId id="314" r:id="rId2"/>
    <p:sldId id="1237" r:id="rId3"/>
    <p:sldId id="1096" r:id="rId4"/>
    <p:sldId id="1118" r:id="rId5"/>
    <p:sldId id="1022" r:id="rId6"/>
    <p:sldId id="1117" r:id="rId7"/>
    <p:sldId id="949" r:id="rId8"/>
    <p:sldId id="1120" r:id="rId9"/>
    <p:sldId id="1119" r:id="rId10"/>
    <p:sldId id="1233" r:id="rId11"/>
    <p:sldId id="1238" r:id="rId12"/>
    <p:sldId id="1234" r:id="rId13"/>
    <p:sldId id="1239" r:id="rId14"/>
    <p:sldId id="1235" r:id="rId15"/>
    <p:sldId id="948" r:id="rId16"/>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237"/>
            <p14:sldId id="1096"/>
            <p14:sldId id="1118"/>
            <p14:sldId id="1022"/>
            <p14:sldId id="1117"/>
            <p14:sldId id="949"/>
            <p14:sldId id="1120"/>
            <p14:sldId id="1119"/>
            <p14:sldId id="1233"/>
            <p14:sldId id="1238"/>
            <p14:sldId id="1234"/>
            <p14:sldId id="1239"/>
            <p14:sldId id="1235"/>
            <p14:sldId id="948"/>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03" d="100"/>
          <a:sy n="103" d="100"/>
        </p:scale>
        <p:origin x="58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VM Scaling</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B6A27-0877-DA6B-F40C-C8DBECDA24B5}"/>
              </a:ext>
            </a:extLst>
          </p:cNvPr>
          <p:cNvSpPr>
            <a:spLocks noGrp="1"/>
          </p:cNvSpPr>
          <p:nvPr>
            <p:ph type="title"/>
          </p:nvPr>
        </p:nvSpPr>
        <p:spPr/>
        <p:txBody>
          <a:bodyPr/>
          <a:lstStyle/>
          <a:p>
            <a:r>
              <a:rPr lang="en-GB" dirty="0"/>
              <a:t>Overview</a:t>
            </a:r>
          </a:p>
        </p:txBody>
      </p:sp>
      <p:sp>
        <p:nvSpPr>
          <p:cNvPr id="4" name="Footer Placeholder 3">
            <a:extLst>
              <a:ext uri="{FF2B5EF4-FFF2-40B4-BE49-F238E27FC236}">
                <a16:creationId xmlns:a16="http://schemas.microsoft.com/office/drawing/2014/main" id="{D8E63DB5-B2CE-D661-5C1F-524EFB9409F3}"/>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FBA0FFF8-D8B9-D70E-8659-7A63E03573FE}"/>
              </a:ext>
            </a:extLst>
          </p:cNvPr>
          <p:cNvSpPr/>
          <p:nvPr/>
        </p:nvSpPr>
        <p:spPr bwMode="auto">
          <a:xfrm>
            <a:off x="2642909" y="3316904"/>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Application</a:t>
            </a:r>
          </a:p>
          <a:p>
            <a:pPr marL="0" marR="0" indent="0" algn="ctr" defTabSz="914400" rtl="0" eaLnBrk="0" fontAlgn="base" latinLnBrk="0" hangingPunct="0">
              <a:lnSpc>
                <a:spcPct val="100000"/>
              </a:lnSpc>
              <a:spcBef>
                <a:spcPct val="0"/>
              </a:spcBef>
              <a:spcAft>
                <a:spcPct val="0"/>
              </a:spcAft>
              <a:buClrTx/>
              <a:buSzTx/>
              <a:buFontTx/>
              <a:buNone/>
              <a:tabLst/>
            </a:pPr>
            <a:r>
              <a:rPr lang="en-GB" dirty="0"/>
              <a:t>Gateway</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Cloud 5">
            <a:extLst>
              <a:ext uri="{FF2B5EF4-FFF2-40B4-BE49-F238E27FC236}">
                <a16:creationId xmlns:a16="http://schemas.microsoft.com/office/drawing/2014/main" id="{B861BAB0-F62B-95A3-10CD-914C72CF2B08}"/>
              </a:ext>
            </a:extLst>
          </p:cNvPr>
          <p:cNvSpPr/>
          <p:nvPr/>
        </p:nvSpPr>
        <p:spPr bwMode="auto">
          <a:xfrm>
            <a:off x="725619" y="3316904"/>
            <a:ext cx="1286060" cy="955695"/>
          </a:xfrm>
          <a:prstGeom prst="cloud">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Internet</a:t>
            </a:r>
          </a:p>
        </p:txBody>
      </p:sp>
      <p:sp>
        <p:nvSpPr>
          <p:cNvPr id="7" name="Arrow: Right 6">
            <a:extLst>
              <a:ext uri="{FF2B5EF4-FFF2-40B4-BE49-F238E27FC236}">
                <a16:creationId xmlns:a16="http://schemas.microsoft.com/office/drawing/2014/main" id="{31BEB62B-BC43-ED8A-44EE-E2433A92B265}"/>
              </a:ext>
            </a:extLst>
          </p:cNvPr>
          <p:cNvSpPr/>
          <p:nvPr/>
        </p:nvSpPr>
        <p:spPr bwMode="auto">
          <a:xfrm>
            <a:off x="2029376" y="3578841"/>
            <a:ext cx="613533" cy="320675"/>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a:extLst>
              <a:ext uri="{FF2B5EF4-FFF2-40B4-BE49-F238E27FC236}">
                <a16:creationId xmlns:a16="http://schemas.microsoft.com/office/drawing/2014/main" id="{E8184F0E-8403-7D54-D99E-CBB63815DBEF}"/>
              </a:ext>
            </a:extLst>
          </p:cNvPr>
          <p:cNvSpPr/>
          <p:nvPr/>
        </p:nvSpPr>
        <p:spPr bwMode="auto">
          <a:xfrm>
            <a:off x="4572000" y="3316904"/>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Load</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Balancer</a:t>
            </a:r>
          </a:p>
        </p:txBody>
      </p:sp>
      <p:sp>
        <p:nvSpPr>
          <p:cNvPr id="9" name="Arrow: Right 8">
            <a:extLst>
              <a:ext uri="{FF2B5EF4-FFF2-40B4-BE49-F238E27FC236}">
                <a16:creationId xmlns:a16="http://schemas.microsoft.com/office/drawing/2014/main" id="{58A9AA16-0E90-C3B2-FCD5-3B505F64CE97}"/>
              </a:ext>
            </a:extLst>
          </p:cNvPr>
          <p:cNvSpPr/>
          <p:nvPr/>
        </p:nvSpPr>
        <p:spPr bwMode="auto">
          <a:xfrm>
            <a:off x="3928970" y="3581386"/>
            <a:ext cx="613533" cy="320675"/>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a:extLst>
              <a:ext uri="{FF2B5EF4-FFF2-40B4-BE49-F238E27FC236}">
                <a16:creationId xmlns:a16="http://schemas.microsoft.com/office/drawing/2014/main" id="{5D57E16C-2C5F-D7B7-CBA4-7F6069E744D2}"/>
              </a:ext>
            </a:extLst>
          </p:cNvPr>
          <p:cNvSpPr/>
          <p:nvPr/>
        </p:nvSpPr>
        <p:spPr bwMode="auto">
          <a:xfrm>
            <a:off x="6577783" y="2172429"/>
            <a:ext cx="1286061" cy="844550"/>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VM Scale</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Set</a:t>
            </a:r>
          </a:p>
        </p:txBody>
      </p:sp>
      <p:sp>
        <p:nvSpPr>
          <p:cNvPr id="12" name="Rectangle: Rounded Corners 11">
            <a:extLst>
              <a:ext uri="{FF2B5EF4-FFF2-40B4-BE49-F238E27FC236}">
                <a16:creationId xmlns:a16="http://schemas.microsoft.com/office/drawing/2014/main" id="{6F61029E-7D56-C53A-77DB-8EA75318CD96}"/>
              </a:ext>
            </a:extLst>
          </p:cNvPr>
          <p:cNvSpPr/>
          <p:nvPr/>
        </p:nvSpPr>
        <p:spPr bwMode="auto">
          <a:xfrm>
            <a:off x="6471594" y="2050489"/>
            <a:ext cx="1486634" cy="2772696"/>
          </a:xfrm>
          <a:prstGeom prst="roundRect">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ectangle 12">
            <a:extLst>
              <a:ext uri="{FF2B5EF4-FFF2-40B4-BE49-F238E27FC236}">
                <a16:creationId xmlns:a16="http://schemas.microsoft.com/office/drawing/2014/main" id="{C58C3B41-58AB-B0F3-FA06-A3537315E69C}"/>
              </a:ext>
            </a:extLst>
          </p:cNvPr>
          <p:cNvSpPr/>
          <p:nvPr/>
        </p:nvSpPr>
        <p:spPr bwMode="auto">
          <a:xfrm>
            <a:off x="6896344" y="3121221"/>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4" name="Rectangle 13">
            <a:extLst>
              <a:ext uri="{FF2B5EF4-FFF2-40B4-BE49-F238E27FC236}">
                <a16:creationId xmlns:a16="http://schemas.microsoft.com/office/drawing/2014/main" id="{38781D80-2031-EB5F-4159-623C9825F799}"/>
              </a:ext>
            </a:extLst>
          </p:cNvPr>
          <p:cNvSpPr/>
          <p:nvPr/>
        </p:nvSpPr>
        <p:spPr bwMode="auto">
          <a:xfrm>
            <a:off x="6896344" y="3665436"/>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5" name="Rectangle 14">
            <a:extLst>
              <a:ext uri="{FF2B5EF4-FFF2-40B4-BE49-F238E27FC236}">
                <a16:creationId xmlns:a16="http://schemas.microsoft.com/office/drawing/2014/main" id="{74E372CF-50C6-C4AC-A3D2-FA0536C36E0C}"/>
              </a:ext>
            </a:extLst>
          </p:cNvPr>
          <p:cNvSpPr/>
          <p:nvPr/>
        </p:nvSpPr>
        <p:spPr bwMode="auto">
          <a:xfrm>
            <a:off x="6896344" y="4198120"/>
            <a:ext cx="530942" cy="466049"/>
          </a:xfrm>
          <a:prstGeom prst="rect">
            <a:avLst/>
          </a:prstGeom>
          <a:solidFill>
            <a:schemeClr val="bg1">
              <a:lumMod val="9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cxnSp>
        <p:nvCxnSpPr>
          <p:cNvPr id="17" name="Straight Arrow Connector 16">
            <a:extLst>
              <a:ext uri="{FF2B5EF4-FFF2-40B4-BE49-F238E27FC236}">
                <a16:creationId xmlns:a16="http://schemas.microsoft.com/office/drawing/2014/main" id="{DF65EFBF-6606-39F5-F1EC-4073B3BE1BF5}"/>
              </a:ext>
            </a:extLst>
          </p:cNvPr>
          <p:cNvCxnSpPr>
            <a:stCxn id="8" idx="3"/>
            <a:endCxn id="15" idx="1"/>
          </p:cNvCxnSpPr>
          <p:nvPr/>
        </p:nvCxnSpPr>
        <p:spPr bwMode="auto">
          <a:xfrm>
            <a:off x="5858061" y="3739179"/>
            <a:ext cx="1038283" cy="6919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a:extLst>
              <a:ext uri="{FF2B5EF4-FFF2-40B4-BE49-F238E27FC236}">
                <a16:creationId xmlns:a16="http://schemas.microsoft.com/office/drawing/2014/main" id="{36C03DB8-EB52-80DD-82EB-5328E3FBD04B}"/>
              </a:ext>
            </a:extLst>
          </p:cNvPr>
          <p:cNvCxnSpPr>
            <a:stCxn id="8" idx="3"/>
            <a:endCxn id="14" idx="1"/>
          </p:cNvCxnSpPr>
          <p:nvPr/>
        </p:nvCxnSpPr>
        <p:spPr bwMode="auto">
          <a:xfrm>
            <a:off x="5858061" y="3739179"/>
            <a:ext cx="1038283" cy="1592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a:extLst>
              <a:ext uri="{FF2B5EF4-FFF2-40B4-BE49-F238E27FC236}">
                <a16:creationId xmlns:a16="http://schemas.microsoft.com/office/drawing/2014/main" id="{B84B565B-2DC3-C7B7-A59D-72C9DC196D0F}"/>
              </a:ext>
            </a:extLst>
          </p:cNvPr>
          <p:cNvCxnSpPr>
            <a:stCxn id="8" idx="3"/>
            <a:endCxn id="13" idx="1"/>
          </p:cNvCxnSpPr>
          <p:nvPr/>
        </p:nvCxnSpPr>
        <p:spPr bwMode="auto">
          <a:xfrm flipV="1">
            <a:off x="5858061" y="3354246"/>
            <a:ext cx="1038283" cy="3849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Arc 23">
            <a:extLst>
              <a:ext uri="{FF2B5EF4-FFF2-40B4-BE49-F238E27FC236}">
                <a16:creationId xmlns:a16="http://schemas.microsoft.com/office/drawing/2014/main" id="{CAC12D9E-10F1-FCD1-EEE9-47B238B89D7F}"/>
              </a:ext>
            </a:extLst>
          </p:cNvPr>
          <p:cNvSpPr/>
          <p:nvPr/>
        </p:nvSpPr>
        <p:spPr bwMode="auto">
          <a:xfrm>
            <a:off x="6040937" y="3259856"/>
            <a:ext cx="241874" cy="1079582"/>
          </a:xfrm>
          <a:prstGeom prst="arc">
            <a:avLst>
              <a:gd name="adj1" fmla="val 15452741"/>
              <a:gd name="adj2" fmla="val 6446256"/>
            </a:avLst>
          </a:prstGeom>
          <a:noFill/>
          <a:ln w="28575" cap="flat" cmpd="sng" algn="ctr">
            <a:solidFill>
              <a:schemeClr val="tx1"/>
            </a:solidFill>
            <a:prstDash val="solid"/>
            <a:round/>
            <a:headEnd type="none" w="med" len="med"/>
            <a:tailEnd type="triangl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Oval 2">
            <a:extLst>
              <a:ext uri="{FF2B5EF4-FFF2-40B4-BE49-F238E27FC236}">
                <a16:creationId xmlns:a16="http://schemas.microsoft.com/office/drawing/2014/main" id="{CFB28572-EBC8-6E0D-26CA-5506F6AA4BFF}"/>
              </a:ext>
            </a:extLst>
          </p:cNvPr>
          <p:cNvSpPr/>
          <p:nvPr/>
        </p:nvSpPr>
        <p:spPr bwMode="auto">
          <a:xfrm>
            <a:off x="6005543" y="1722367"/>
            <a:ext cx="2489528" cy="3404163"/>
          </a:xfrm>
          <a:prstGeom prst="ellipse">
            <a:avLst/>
          </a:prstGeom>
          <a:noFill/>
          <a:ln w="762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028070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463A5-6B3E-4375-99CA-5765359C2F6E}"/>
              </a:ext>
            </a:extLst>
          </p:cNvPr>
          <p:cNvSpPr>
            <a:spLocks noGrp="1"/>
          </p:cNvSpPr>
          <p:nvPr>
            <p:ph type="title"/>
          </p:nvPr>
        </p:nvSpPr>
        <p:spPr/>
        <p:txBody>
          <a:bodyPr/>
          <a:lstStyle/>
          <a:p>
            <a:r>
              <a:rPr lang="en-GB" dirty="0"/>
              <a:t>Virtual Machine Scale Set (VMSS)</a:t>
            </a:r>
          </a:p>
        </p:txBody>
      </p:sp>
      <p:sp>
        <p:nvSpPr>
          <p:cNvPr id="3" name="Content Placeholder 2">
            <a:extLst>
              <a:ext uri="{FF2B5EF4-FFF2-40B4-BE49-F238E27FC236}">
                <a16:creationId xmlns:a16="http://schemas.microsoft.com/office/drawing/2014/main" id="{CFC47DA2-7106-4571-A999-330F96D2B517}"/>
              </a:ext>
            </a:extLst>
          </p:cNvPr>
          <p:cNvSpPr>
            <a:spLocks noGrp="1"/>
          </p:cNvSpPr>
          <p:nvPr>
            <p:ph idx="1"/>
          </p:nvPr>
        </p:nvSpPr>
        <p:spPr>
          <a:xfrm>
            <a:off x="1047750" y="1291959"/>
            <a:ext cx="7029450" cy="4394608"/>
          </a:xfrm>
        </p:spPr>
        <p:txBody>
          <a:bodyPr/>
          <a:lstStyle/>
          <a:p>
            <a:r>
              <a:rPr lang="en-GB" dirty="0"/>
              <a:t>Azure virtual machine scale sets let you create and manage a group of </a:t>
            </a:r>
            <a:r>
              <a:rPr lang="en-GB" u="sng" dirty="0"/>
              <a:t>load balanced VMs</a:t>
            </a:r>
            <a:r>
              <a:rPr lang="en-GB" dirty="0"/>
              <a:t>. </a:t>
            </a:r>
          </a:p>
          <a:p>
            <a:pPr lvl="1"/>
            <a:r>
              <a:rPr lang="en-GB" dirty="0"/>
              <a:t>The number of VM instances can automatically increase or decrease in response to demand or a defined schedule.</a:t>
            </a:r>
          </a:p>
          <a:p>
            <a:r>
              <a:rPr lang="en-GB" dirty="0"/>
              <a:t>The image is identical for each VM since the VMSS creates the VMs for us. The VMSS is used to spin up more VMs to handle the increase in traffic for the service we are providing </a:t>
            </a:r>
          </a:p>
          <a:p>
            <a:r>
              <a:rPr lang="en-GB" dirty="0"/>
              <a:t>Scale sets provide high availability to your applications, and allow you to centrally manage, configure, and update a large number of VMs. </a:t>
            </a:r>
          </a:p>
          <a:p>
            <a:r>
              <a:rPr lang="en-GB" dirty="0"/>
              <a:t>You can build large-scale services for areas such as compute, big data, and container workloads.</a:t>
            </a:r>
          </a:p>
        </p:txBody>
      </p:sp>
      <p:sp>
        <p:nvSpPr>
          <p:cNvPr id="4" name="Footer Placeholder 3">
            <a:extLst>
              <a:ext uri="{FF2B5EF4-FFF2-40B4-BE49-F238E27FC236}">
                <a16:creationId xmlns:a16="http://schemas.microsoft.com/office/drawing/2014/main" id="{40A951E8-2C7E-4230-B5DD-BD203C434B0C}"/>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15281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67ED2-E45A-4AC1-B384-43334FF6E30E}"/>
              </a:ext>
            </a:extLst>
          </p:cNvPr>
          <p:cNvSpPr>
            <a:spLocks noGrp="1"/>
          </p:cNvSpPr>
          <p:nvPr>
            <p:ph type="title"/>
          </p:nvPr>
        </p:nvSpPr>
        <p:spPr/>
        <p:txBody>
          <a:bodyPr/>
          <a:lstStyle/>
          <a:p>
            <a:r>
              <a:rPr lang="en-GB" dirty="0"/>
              <a:t>Microsoft Data Centre</a:t>
            </a:r>
          </a:p>
        </p:txBody>
      </p:sp>
      <p:pic>
        <p:nvPicPr>
          <p:cNvPr id="6" name="Content Placeholder 5" descr="A picture containing indoor, platform, computer, walkway&#10;&#10;Description automatically generated">
            <a:extLst>
              <a:ext uri="{FF2B5EF4-FFF2-40B4-BE49-F238E27FC236}">
                <a16:creationId xmlns:a16="http://schemas.microsoft.com/office/drawing/2014/main" id="{F9EAD4C7-BDD8-4DD9-895F-0E59957EDC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5183" y="959590"/>
            <a:ext cx="7029450" cy="3940383"/>
          </a:xfrm>
        </p:spPr>
      </p:pic>
      <p:sp>
        <p:nvSpPr>
          <p:cNvPr id="4" name="Footer Placeholder 3">
            <a:extLst>
              <a:ext uri="{FF2B5EF4-FFF2-40B4-BE49-F238E27FC236}">
                <a16:creationId xmlns:a16="http://schemas.microsoft.com/office/drawing/2014/main" id="{3EC41944-90E4-4868-82F5-519D7C41EF77}"/>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678925F2-E2A7-4E0B-80CA-6D7683BD6182}"/>
              </a:ext>
            </a:extLst>
          </p:cNvPr>
          <p:cNvSpPr txBox="1"/>
          <p:nvPr/>
        </p:nvSpPr>
        <p:spPr>
          <a:xfrm>
            <a:off x="4297527" y="4241572"/>
            <a:ext cx="825867" cy="369332"/>
          </a:xfrm>
          <a:prstGeom prst="rect">
            <a:avLst/>
          </a:prstGeom>
          <a:noFill/>
        </p:spPr>
        <p:txBody>
          <a:bodyPr wrap="none" rtlCol="0">
            <a:spAutoFit/>
          </a:bodyPr>
          <a:lstStyle/>
          <a:p>
            <a:r>
              <a:rPr lang="en-GB" dirty="0">
                <a:solidFill>
                  <a:srgbClr val="FF0000"/>
                </a:solidFill>
              </a:rPr>
              <a:t>Racks</a:t>
            </a:r>
          </a:p>
        </p:txBody>
      </p:sp>
      <p:cxnSp>
        <p:nvCxnSpPr>
          <p:cNvPr id="9" name="Straight Arrow Connector 8">
            <a:extLst>
              <a:ext uri="{FF2B5EF4-FFF2-40B4-BE49-F238E27FC236}">
                <a16:creationId xmlns:a16="http://schemas.microsoft.com/office/drawing/2014/main" id="{06F8CA51-97A3-4493-9CA7-0F565805395D}"/>
              </a:ext>
            </a:extLst>
          </p:cNvPr>
          <p:cNvCxnSpPr/>
          <p:nvPr/>
        </p:nvCxnSpPr>
        <p:spPr bwMode="auto">
          <a:xfrm flipV="1">
            <a:off x="5231959" y="4145111"/>
            <a:ext cx="1061884" cy="247772"/>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3AB09446-D8D7-43CD-A878-D96EE78D2B89}"/>
              </a:ext>
            </a:extLst>
          </p:cNvPr>
          <p:cNvCxnSpPr>
            <a:stCxn id="7" idx="1"/>
          </p:cNvCxnSpPr>
          <p:nvPr/>
        </p:nvCxnSpPr>
        <p:spPr bwMode="auto">
          <a:xfrm flipH="1" flipV="1">
            <a:off x="2848620" y="4162809"/>
            <a:ext cx="1448907" cy="263429"/>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Right Brace 11">
            <a:extLst>
              <a:ext uri="{FF2B5EF4-FFF2-40B4-BE49-F238E27FC236}">
                <a16:creationId xmlns:a16="http://schemas.microsoft.com/office/drawing/2014/main" id="{C15DBE6E-E359-4490-A2B7-A8C27DE28D8A}"/>
              </a:ext>
            </a:extLst>
          </p:cNvPr>
          <p:cNvSpPr/>
          <p:nvPr/>
        </p:nvSpPr>
        <p:spPr bwMode="auto">
          <a:xfrm rot="11024394">
            <a:off x="5652212" y="3046443"/>
            <a:ext cx="576437" cy="834384"/>
          </a:xfrm>
          <a:prstGeom prst="rightBrac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C0280649-672B-4B96-BC39-ADDEE8CCE1E1}"/>
              </a:ext>
            </a:extLst>
          </p:cNvPr>
          <p:cNvSpPr txBox="1"/>
          <p:nvPr/>
        </p:nvSpPr>
        <p:spPr>
          <a:xfrm>
            <a:off x="4710460" y="3260941"/>
            <a:ext cx="979755" cy="369332"/>
          </a:xfrm>
          <a:prstGeom prst="rect">
            <a:avLst/>
          </a:prstGeom>
          <a:noFill/>
        </p:spPr>
        <p:txBody>
          <a:bodyPr wrap="none" rtlCol="0">
            <a:spAutoFit/>
          </a:bodyPr>
          <a:lstStyle/>
          <a:p>
            <a:r>
              <a:rPr lang="en-GB" dirty="0">
                <a:solidFill>
                  <a:srgbClr val="FF0000"/>
                </a:solidFill>
              </a:rPr>
              <a:t>Servers</a:t>
            </a:r>
          </a:p>
        </p:txBody>
      </p:sp>
      <p:pic>
        <p:nvPicPr>
          <p:cNvPr id="14" name="Picture 13">
            <a:extLst>
              <a:ext uri="{FF2B5EF4-FFF2-40B4-BE49-F238E27FC236}">
                <a16:creationId xmlns:a16="http://schemas.microsoft.com/office/drawing/2014/main" id="{91DAB162-A595-4407-B130-9C551A542AD6}"/>
              </a:ext>
            </a:extLst>
          </p:cNvPr>
          <p:cNvPicPr>
            <a:picLocks noChangeAspect="1"/>
          </p:cNvPicPr>
          <p:nvPr/>
        </p:nvPicPr>
        <p:blipFill>
          <a:blip r:embed="rId3"/>
          <a:stretch>
            <a:fillRect/>
          </a:stretch>
        </p:blipFill>
        <p:spPr>
          <a:xfrm>
            <a:off x="295153" y="4986773"/>
            <a:ext cx="2328156" cy="1550552"/>
          </a:xfrm>
          <a:prstGeom prst="rect">
            <a:avLst/>
          </a:prstGeom>
        </p:spPr>
      </p:pic>
      <p:sp>
        <p:nvSpPr>
          <p:cNvPr id="15" name="TextBox 14">
            <a:extLst>
              <a:ext uri="{FF2B5EF4-FFF2-40B4-BE49-F238E27FC236}">
                <a16:creationId xmlns:a16="http://schemas.microsoft.com/office/drawing/2014/main" id="{0357814D-9E12-4311-BB8B-346BA70F9E0B}"/>
              </a:ext>
            </a:extLst>
          </p:cNvPr>
          <p:cNvSpPr txBox="1"/>
          <p:nvPr/>
        </p:nvSpPr>
        <p:spPr>
          <a:xfrm>
            <a:off x="1255296" y="6488668"/>
            <a:ext cx="1479892" cy="369332"/>
          </a:xfrm>
          <a:prstGeom prst="rect">
            <a:avLst/>
          </a:prstGeom>
          <a:noFill/>
        </p:spPr>
        <p:txBody>
          <a:bodyPr wrap="none" rtlCol="0">
            <a:spAutoFit/>
          </a:bodyPr>
          <a:lstStyle/>
          <a:p>
            <a:r>
              <a:rPr lang="en-GB" dirty="0"/>
              <a:t>Blade server</a:t>
            </a:r>
          </a:p>
        </p:txBody>
      </p:sp>
      <p:sp>
        <p:nvSpPr>
          <p:cNvPr id="16" name="TextBox 15">
            <a:extLst>
              <a:ext uri="{FF2B5EF4-FFF2-40B4-BE49-F238E27FC236}">
                <a16:creationId xmlns:a16="http://schemas.microsoft.com/office/drawing/2014/main" id="{68F931D8-B2DF-4CF3-9CA5-5915EA880F42}"/>
              </a:ext>
            </a:extLst>
          </p:cNvPr>
          <p:cNvSpPr txBox="1"/>
          <p:nvPr/>
        </p:nvSpPr>
        <p:spPr>
          <a:xfrm>
            <a:off x="2974975" y="4840236"/>
            <a:ext cx="5216014" cy="276999"/>
          </a:xfrm>
          <a:prstGeom prst="rect">
            <a:avLst/>
          </a:prstGeom>
          <a:noFill/>
        </p:spPr>
        <p:txBody>
          <a:bodyPr wrap="square" rtlCol="0">
            <a:spAutoFit/>
          </a:bodyPr>
          <a:lstStyle/>
          <a:p>
            <a:r>
              <a:rPr lang="en-GB" sz="1200" i="1" dirty="0"/>
              <a:t>https://howtomanagedevices.com/azure/7499/availability-options-in-azure/</a:t>
            </a:r>
          </a:p>
        </p:txBody>
      </p:sp>
      <p:sp>
        <p:nvSpPr>
          <p:cNvPr id="3" name="TextBox 2">
            <a:extLst>
              <a:ext uri="{FF2B5EF4-FFF2-40B4-BE49-F238E27FC236}">
                <a16:creationId xmlns:a16="http://schemas.microsoft.com/office/drawing/2014/main" id="{3F3E1546-A7C4-499D-8035-175466BC9EDF}"/>
              </a:ext>
            </a:extLst>
          </p:cNvPr>
          <p:cNvSpPr txBox="1"/>
          <p:nvPr/>
        </p:nvSpPr>
        <p:spPr>
          <a:xfrm>
            <a:off x="4166755" y="5436745"/>
            <a:ext cx="4682092" cy="923330"/>
          </a:xfrm>
          <a:prstGeom prst="rect">
            <a:avLst/>
          </a:prstGeom>
          <a:noFill/>
        </p:spPr>
        <p:txBody>
          <a:bodyPr wrap="square" rtlCol="0">
            <a:spAutoFit/>
          </a:bodyPr>
          <a:lstStyle/>
          <a:p>
            <a:r>
              <a:rPr lang="en-GB" dirty="0"/>
              <a:t>Want to know more…..</a:t>
            </a:r>
            <a:br>
              <a:rPr lang="en-GB" dirty="0"/>
            </a:br>
            <a:r>
              <a:rPr lang="en-GB" sz="1200" i="1" dirty="0"/>
              <a:t>https://docs.microsoft.com/en-us/archive/msdn-magazine/2015/september/microsoft-azure-fault-tolerance-pitfalls-and-resolutions-in-the-cloud</a:t>
            </a:r>
            <a:endParaRPr lang="en-GB" i="1" dirty="0"/>
          </a:p>
        </p:txBody>
      </p:sp>
    </p:spTree>
    <p:extLst>
      <p:ext uri="{BB962C8B-B14F-4D97-AF65-F5344CB8AC3E}">
        <p14:creationId xmlns:p14="http://schemas.microsoft.com/office/powerpoint/2010/main" val="130531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B8A3F-83C1-49BC-8697-A7F6513C77D4}"/>
              </a:ext>
            </a:extLst>
          </p:cNvPr>
          <p:cNvSpPr>
            <a:spLocks noGrp="1"/>
          </p:cNvSpPr>
          <p:nvPr>
            <p:ph type="title"/>
          </p:nvPr>
        </p:nvSpPr>
        <p:spPr>
          <a:xfrm>
            <a:off x="257175" y="0"/>
            <a:ext cx="4172257" cy="694667"/>
          </a:xfrm>
        </p:spPr>
        <p:txBody>
          <a:bodyPr/>
          <a:lstStyle/>
          <a:p>
            <a:r>
              <a:rPr lang="en-GB" b="1" dirty="0"/>
              <a:t>VM Availability Sets</a:t>
            </a:r>
            <a:endParaRPr lang="en-GB" dirty="0"/>
          </a:p>
        </p:txBody>
      </p:sp>
      <p:sp>
        <p:nvSpPr>
          <p:cNvPr id="3" name="Content Placeholder 2">
            <a:extLst>
              <a:ext uri="{FF2B5EF4-FFF2-40B4-BE49-F238E27FC236}">
                <a16:creationId xmlns:a16="http://schemas.microsoft.com/office/drawing/2014/main" id="{CB6B985A-48D9-4BDC-8A88-1311BCA7221F}"/>
              </a:ext>
            </a:extLst>
          </p:cNvPr>
          <p:cNvSpPr>
            <a:spLocks noGrp="1"/>
          </p:cNvSpPr>
          <p:nvPr>
            <p:ph idx="1"/>
          </p:nvPr>
        </p:nvSpPr>
        <p:spPr>
          <a:xfrm>
            <a:off x="79375" y="1086465"/>
            <a:ext cx="8894660" cy="4752359"/>
          </a:xfrm>
        </p:spPr>
        <p:txBody>
          <a:bodyPr/>
          <a:lstStyle/>
          <a:p>
            <a:r>
              <a:rPr lang="en-GB" b="1" dirty="0"/>
              <a:t>Availability Sets </a:t>
            </a:r>
            <a:r>
              <a:rPr lang="en-GB" dirty="0"/>
              <a:t>allow us to group VMs so that Azure recognises they are offering redundancy, and to keep </a:t>
            </a:r>
            <a:r>
              <a:rPr lang="en-GB" b="1" dirty="0"/>
              <a:t>each VM copy </a:t>
            </a:r>
            <a:r>
              <a:rPr lang="en-GB" dirty="0"/>
              <a:t>isolated with </a:t>
            </a:r>
            <a:r>
              <a:rPr lang="en-GB" u="sng" dirty="0"/>
              <a:t>separate</a:t>
            </a:r>
            <a:r>
              <a:rPr lang="en-GB" dirty="0"/>
              <a:t> physical servers, compute racks, storage units and network switches. </a:t>
            </a:r>
            <a:br>
              <a:rPr lang="en-GB" dirty="0"/>
            </a:br>
            <a:r>
              <a:rPr lang="en-GB" b="1" dirty="0"/>
              <a:t>BUT within a single datacentre within an Azure Region</a:t>
            </a:r>
            <a:r>
              <a:rPr lang="en-GB" dirty="0"/>
              <a:t>.</a:t>
            </a:r>
          </a:p>
        </p:txBody>
      </p:sp>
      <p:sp>
        <p:nvSpPr>
          <p:cNvPr id="4" name="Footer Placeholder 3">
            <a:extLst>
              <a:ext uri="{FF2B5EF4-FFF2-40B4-BE49-F238E27FC236}">
                <a16:creationId xmlns:a16="http://schemas.microsoft.com/office/drawing/2014/main" id="{30ADB029-EABB-462B-B9C5-5060169AF462}"/>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4A3ED297-40D3-42DB-A8F0-C08D836E7026}"/>
              </a:ext>
            </a:extLst>
          </p:cNvPr>
          <p:cNvSpPr txBox="1"/>
          <p:nvPr/>
        </p:nvSpPr>
        <p:spPr>
          <a:xfrm>
            <a:off x="3754310" y="6316943"/>
            <a:ext cx="4424353" cy="307777"/>
          </a:xfrm>
          <a:prstGeom prst="rect">
            <a:avLst/>
          </a:prstGeom>
          <a:noFill/>
        </p:spPr>
        <p:txBody>
          <a:bodyPr wrap="none" rtlCol="0">
            <a:spAutoFit/>
          </a:bodyPr>
          <a:lstStyle/>
          <a:p>
            <a:r>
              <a:rPr lang="en-GB" sz="1400" i="1" dirty="0"/>
              <a:t>https://adamtheautomator.com/azure-availability-sets/</a:t>
            </a:r>
          </a:p>
        </p:txBody>
      </p:sp>
      <p:pic>
        <p:nvPicPr>
          <p:cNvPr id="16" name="Picture 15">
            <a:extLst>
              <a:ext uri="{FF2B5EF4-FFF2-40B4-BE49-F238E27FC236}">
                <a16:creationId xmlns:a16="http://schemas.microsoft.com/office/drawing/2014/main" id="{C4AEEADA-86E5-4234-A894-61A8AAB38851}"/>
              </a:ext>
            </a:extLst>
          </p:cNvPr>
          <p:cNvPicPr>
            <a:picLocks noChangeAspect="1"/>
          </p:cNvPicPr>
          <p:nvPr/>
        </p:nvPicPr>
        <p:blipFill>
          <a:blip r:embed="rId2"/>
          <a:stretch>
            <a:fillRect/>
          </a:stretch>
        </p:blipFill>
        <p:spPr>
          <a:xfrm>
            <a:off x="1004591" y="2435225"/>
            <a:ext cx="7391400" cy="3752850"/>
          </a:xfrm>
          <a:prstGeom prst="rect">
            <a:avLst/>
          </a:prstGeom>
        </p:spPr>
      </p:pic>
      <p:sp>
        <p:nvSpPr>
          <p:cNvPr id="8" name="TextBox 7">
            <a:extLst>
              <a:ext uri="{FF2B5EF4-FFF2-40B4-BE49-F238E27FC236}">
                <a16:creationId xmlns:a16="http://schemas.microsoft.com/office/drawing/2014/main" id="{6A7B3A6E-D511-4EF8-A8DE-E4603212DA3C}"/>
              </a:ext>
            </a:extLst>
          </p:cNvPr>
          <p:cNvSpPr txBox="1"/>
          <p:nvPr/>
        </p:nvSpPr>
        <p:spPr>
          <a:xfrm>
            <a:off x="4572000" y="98701"/>
            <a:ext cx="4465945" cy="923330"/>
          </a:xfrm>
          <a:prstGeom prst="rect">
            <a:avLst/>
          </a:prstGeom>
          <a:solidFill>
            <a:srgbClr val="FF0000"/>
          </a:solidFill>
          <a:ln w="28575">
            <a:solidFill>
              <a:srgbClr val="FF0000"/>
            </a:solidFill>
          </a:ln>
        </p:spPr>
        <p:txBody>
          <a:bodyPr wrap="square" rtlCol="0">
            <a:spAutoFit/>
          </a:bodyPr>
          <a:lstStyle/>
          <a:p>
            <a:r>
              <a:rPr lang="en-GB" b="1" dirty="0" err="1">
                <a:solidFill>
                  <a:schemeClr val="bg1"/>
                </a:solidFill>
              </a:rPr>
              <a:t>AvailabilitySets</a:t>
            </a:r>
            <a:r>
              <a:rPr lang="en-GB" b="1" dirty="0">
                <a:solidFill>
                  <a:schemeClr val="bg1"/>
                </a:solidFill>
              </a:rPr>
              <a:t> are no longer recommended but they introduce some useful concepts we should know!!</a:t>
            </a:r>
          </a:p>
        </p:txBody>
      </p:sp>
    </p:spTree>
    <p:extLst>
      <p:ext uri="{BB962C8B-B14F-4D97-AF65-F5344CB8AC3E}">
        <p14:creationId xmlns:p14="http://schemas.microsoft.com/office/powerpoint/2010/main" val="3786512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9348BF8-A3F3-4785-9D75-DBF84ABFFB56}"/>
              </a:ext>
            </a:extLst>
          </p:cNvPr>
          <p:cNvSpPr/>
          <p:nvPr/>
        </p:nvSpPr>
        <p:spPr bwMode="auto">
          <a:xfrm>
            <a:off x="118281" y="3057100"/>
            <a:ext cx="8989325" cy="3634854"/>
          </a:xfrm>
          <a:prstGeom prst="rect">
            <a:avLst/>
          </a:prstGeom>
          <a:solidFill>
            <a:schemeClr val="bg1"/>
          </a:solid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B86495B6-7088-4F8B-8EC5-3738C41CF3C2}"/>
              </a:ext>
            </a:extLst>
          </p:cNvPr>
          <p:cNvSpPr>
            <a:spLocks noGrp="1"/>
          </p:cNvSpPr>
          <p:nvPr>
            <p:ph type="title"/>
          </p:nvPr>
        </p:nvSpPr>
        <p:spPr/>
        <p:txBody>
          <a:bodyPr/>
          <a:lstStyle/>
          <a:p>
            <a:r>
              <a:rPr lang="en-GB" dirty="0"/>
              <a:t>Availability Zones (AZ)</a:t>
            </a:r>
          </a:p>
        </p:txBody>
      </p:sp>
      <p:sp>
        <p:nvSpPr>
          <p:cNvPr id="3" name="Content Placeholder 2">
            <a:extLst>
              <a:ext uri="{FF2B5EF4-FFF2-40B4-BE49-F238E27FC236}">
                <a16:creationId xmlns:a16="http://schemas.microsoft.com/office/drawing/2014/main" id="{39859E4F-C869-4E0F-8DD8-B6AE047D1E51}"/>
              </a:ext>
            </a:extLst>
          </p:cNvPr>
          <p:cNvSpPr>
            <a:spLocks noGrp="1"/>
          </p:cNvSpPr>
          <p:nvPr>
            <p:ph idx="1"/>
          </p:nvPr>
        </p:nvSpPr>
        <p:spPr>
          <a:xfrm>
            <a:off x="1047750" y="877607"/>
            <a:ext cx="7029450" cy="1888169"/>
          </a:xfrm>
        </p:spPr>
        <p:txBody>
          <a:bodyPr/>
          <a:lstStyle/>
          <a:p>
            <a:r>
              <a:rPr lang="en-GB" dirty="0"/>
              <a:t>VMSS Flex can also be used to distribute VMs across Availability Zones (data centres) instead of Fault Domains (Racks)</a:t>
            </a:r>
          </a:p>
          <a:p>
            <a:pPr lvl="1">
              <a:buFont typeface="Wingdings" panose="05000000000000000000" pitchFamily="2" charset="2"/>
              <a:buChar char="Ø"/>
            </a:pPr>
            <a:r>
              <a:rPr lang="en-GB" dirty="0"/>
              <a:t>VMs are placed in a </a:t>
            </a:r>
            <a:r>
              <a:rPr lang="en-GB" u="sng" dirty="0"/>
              <a:t>single</a:t>
            </a:r>
            <a:r>
              <a:rPr lang="en-GB" dirty="0"/>
              <a:t> Fault Domain per Availability Zone. Hence, the FD Count=1.</a:t>
            </a:r>
          </a:p>
        </p:txBody>
      </p:sp>
      <p:sp>
        <p:nvSpPr>
          <p:cNvPr id="4" name="Footer Placeholder 3">
            <a:extLst>
              <a:ext uri="{FF2B5EF4-FFF2-40B4-BE49-F238E27FC236}">
                <a16:creationId xmlns:a16="http://schemas.microsoft.com/office/drawing/2014/main" id="{DC7E3E4C-736B-47D6-A569-D3A4426248C8}"/>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Diagram&#10;&#10;Description automatically generated">
            <a:extLst>
              <a:ext uri="{FF2B5EF4-FFF2-40B4-BE49-F238E27FC236}">
                <a16:creationId xmlns:a16="http://schemas.microsoft.com/office/drawing/2014/main" id="{A19DDB3E-0FCE-406B-A6B5-A008345DA9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9938" y="3193577"/>
            <a:ext cx="5266678" cy="3135619"/>
          </a:xfrm>
          <a:prstGeom prst="rect">
            <a:avLst/>
          </a:prstGeom>
          <a:ln>
            <a:solidFill>
              <a:schemeClr val="tx1"/>
            </a:solidFill>
          </a:ln>
        </p:spPr>
      </p:pic>
      <p:sp>
        <p:nvSpPr>
          <p:cNvPr id="5" name="TextBox 4">
            <a:extLst>
              <a:ext uri="{FF2B5EF4-FFF2-40B4-BE49-F238E27FC236}">
                <a16:creationId xmlns:a16="http://schemas.microsoft.com/office/drawing/2014/main" id="{5F6C5D2C-00D0-4558-923D-8840E10F4295}"/>
              </a:ext>
            </a:extLst>
          </p:cNvPr>
          <p:cNvSpPr txBox="1"/>
          <p:nvPr/>
        </p:nvSpPr>
        <p:spPr>
          <a:xfrm>
            <a:off x="224777" y="3193577"/>
            <a:ext cx="3510159" cy="3416320"/>
          </a:xfrm>
          <a:prstGeom prst="rect">
            <a:avLst/>
          </a:prstGeom>
          <a:noFill/>
        </p:spPr>
        <p:txBody>
          <a:bodyPr wrap="square" rtlCol="0">
            <a:spAutoFit/>
          </a:bodyPr>
          <a:lstStyle/>
          <a:p>
            <a:r>
              <a:rPr lang="en-GB" dirty="0"/>
              <a:t>They can be either </a:t>
            </a:r>
            <a:r>
              <a:rPr lang="en-GB" i="1" dirty="0"/>
              <a:t>zone redundant</a:t>
            </a:r>
            <a:r>
              <a:rPr lang="en-GB" dirty="0"/>
              <a:t>, with automatic replication across zones,</a:t>
            </a:r>
          </a:p>
          <a:p>
            <a:endParaRPr lang="en-GB" dirty="0"/>
          </a:p>
          <a:p>
            <a:endParaRPr lang="en-GB" dirty="0"/>
          </a:p>
          <a:p>
            <a:r>
              <a:rPr lang="en-GB" dirty="0"/>
              <a:t>or </a:t>
            </a:r>
            <a:r>
              <a:rPr lang="en-GB" i="1" dirty="0"/>
              <a:t>zonal</a:t>
            </a:r>
            <a:r>
              <a:rPr lang="en-GB" dirty="0"/>
              <a:t>, with instances pinned to a specific zone.</a:t>
            </a:r>
          </a:p>
          <a:p>
            <a:endParaRPr lang="en-GB" dirty="0"/>
          </a:p>
          <a:p>
            <a:endParaRPr lang="en-GB" dirty="0"/>
          </a:p>
          <a:p>
            <a:r>
              <a:rPr lang="en-GB" dirty="0"/>
              <a:t>By default, if you don’t specify a zone, Azure chooses one for you.</a:t>
            </a:r>
          </a:p>
        </p:txBody>
      </p:sp>
      <p:sp>
        <p:nvSpPr>
          <p:cNvPr id="7" name="TextBox 6">
            <a:extLst>
              <a:ext uri="{FF2B5EF4-FFF2-40B4-BE49-F238E27FC236}">
                <a16:creationId xmlns:a16="http://schemas.microsoft.com/office/drawing/2014/main" id="{695A9C02-531B-4911-B4DB-6110B046BECF}"/>
              </a:ext>
            </a:extLst>
          </p:cNvPr>
          <p:cNvSpPr txBox="1"/>
          <p:nvPr/>
        </p:nvSpPr>
        <p:spPr>
          <a:xfrm>
            <a:off x="164767" y="5274032"/>
            <a:ext cx="3756688"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create ….--zones </a:t>
            </a:r>
            <a:r>
              <a:rPr lang="en-GB" dirty="0">
                <a:solidFill>
                  <a:srgbClr val="FFC000"/>
                </a:solidFill>
              </a:rPr>
              <a:t>1</a:t>
            </a:r>
            <a:endParaRPr lang="en-GB" b="1" u="sng" dirty="0">
              <a:solidFill>
                <a:srgbClr val="FFC000"/>
              </a:solidFill>
            </a:endParaRPr>
          </a:p>
        </p:txBody>
      </p:sp>
      <p:sp>
        <p:nvSpPr>
          <p:cNvPr id="8" name="TextBox 7">
            <a:extLst>
              <a:ext uri="{FF2B5EF4-FFF2-40B4-BE49-F238E27FC236}">
                <a16:creationId xmlns:a16="http://schemas.microsoft.com/office/drawing/2014/main" id="{AF32BF27-6ECC-4D31-8C43-5B9F478363F4}"/>
              </a:ext>
            </a:extLst>
          </p:cNvPr>
          <p:cNvSpPr txBox="1"/>
          <p:nvPr/>
        </p:nvSpPr>
        <p:spPr>
          <a:xfrm>
            <a:off x="164767" y="4163010"/>
            <a:ext cx="3756689"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create ….--zones </a:t>
            </a:r>
            <a:r>
              <a:rPr lang="en-GB" dirty="0">
                <a:solidFill>
                  <a:srgbClr val="FFC000"/>
                </a:solidFill>
              </a:rPr>
              <a:t>1 2 3</a:t>
            </a:r>
            <a:endParaRPr lang="en-GB" b="1" u="sng" dirty="0">
              <a:solidFill>
                <a:srgbClr val="FFC000"/>
              </a:solidFill>
            </a:endParaRPr>
          </a:p>
        </p:txBody>
      </p:sp>
      <p:sp>
        <p:nvSpPr>
          <p:cNvPr id="10" name="TextBox 9">
            <a:extLst>
              <a:ext uri="{FF2B5EF4-FFF2-40B4-BE49-F238E27FC236}">
                <a16:creationId xmlns:a16="http://schemas.microsoft.com/office/drawing/2014/main" id="{44768CDC-DCC3-486A-A52D-26FACEE34140}"/>
              </a:ext>
            </a:extLst>
          </p:cNvPr>
          <p:cNvSpPr txBox="1"/>
          <p:nvPr/>
        </p:nvSpPr>
        <p:spPr>
          <a:xfrm>
            <a:off x="109679" y="2791187"/>
            <a:ext cx="2185214" cy="369332"/>
          </a:xfrm>
          <a:prstGeom prst="rect">
            <a:avLst/>
          </a:prstGeom>
          <a:solidFill>
            <a:schemeClr val="tx1"/>
          </a:solidFill>
          <a:ln w="12700">
            <a:solidFill>
              <a:schemeClr val="tx1"/>
            </a:solidFill>
          </a:ln>
        </p:spPr>
        <p:txBody>
          <a:bodyPr wrap="none" rtlCol="0">
            <a:spAutoFit/>
          </a:bodyPr>
          <a:lstStyle/>
          <a:p>
            <a:r>
              <a:rPr lang="en-GB" b="1" dirty="0">
                <a:solidFill>
                  <a:schemeClr val="bg1"/>
                </a:solidFill>
              </a:rPr>
              <a:t>Zonal Deployment</a:t>
            </a:r>
          </a:p>
        </p:txBody>
      </p:sp>
    </p:spTree>
    <p:extLst>
      <p:ext uri="{BB962C8B-B14F-4D97-AF65-F5344CB8AC3E}">
        <p14:creationId xmlns:p14="http://schemas.microsoft.com/office/powerpoint/2010/main" val="687890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0864-F555-4717-9CA4-5FE4810B9769}"/>
              </a:ext>
            </a:extLst>
          </p:cNvPr>
          <p:cNvSpPr>
            <a:spLocks noGrp="1"/>
          </p:cNvSpPr>
          <p:nvPr>
            <p:ph type="title"/>
          </p:nvPr>
        </p:nvSpPr>
        <p:spPr/>
        <p:txBody>
          <a:bodyPr/>
          <a:lstStyle/>
          <a:p>
            <a:r>
              <a:rPr lang="en-GB" dirty="0"/>
              <a:t>Load Balancing &amp; Scaling</a:t>
            </a:r>
          </a:p>
        </p:txBody>
      </p:sp>
      <p:sp>
        <p:nvSpPr>
          <p:cNvPr id="3" name="Content Placeholder 2">
            <a:extLst>
              <a:ext uri="{FF2B5EF4-FFF2-40B4-BE49-F238E27FC236}">
                <a16:creationId xmlns:a16="http://schemas.microsoft.com/office/drawing/2014/main" id="{D0A7FA7D-752C-47DC-ADD0-5DCAB2CB7332}"/>
              </a:ext>
            </a:extLst>
          </p:cNvPr>
          <p:cNvSpPr>
            <a:spLocks noGrp="1"/>
          </p:cNvSpPr>
          <p:nvPr>
            <p:ph idx="1"/>
          </p:nvPr>
        </p:nvSpPr>
        <p:spPr>
          <a:xfrm>
            <a:off x="300868" y="1343649"/>
            <a:ext cx="3528366" cy="4495176"/>
          </a:xfrm>
        </p:spPr>
        <p:txBody>
          <a:bodyPr/>
          <a:lstStyle/>
          <a:p>
            <a:r>
              <a:rPr lang="en-GB" dirty="0"/>
              <a:t>A load balancer and scale set work hand-in-hand</a:t>
            </a:r>
          </a:p>
          <a:p>
            <a:r>
              <a:rPr lang="en-GB" dirty="0"/>
              <a:t>Traffic at the public IP is balanced over the VMs in the Scale Set by the Load Balancer</a:t>
            </a:r>
          </a:p>
          <a:p>
            <a:endParaRPr lang="en-GB" dirty="0"/>
          </a:p>
          <a:p>
            <a:r>
              <a:rPr lang="en-GB" dirty="0"/>
              <a:t>Manually Scale</a:t>
            </a:r>
          </a:p>
          <a:p>
            <a:r>
              <a:rPr lang="en-GB" dirty="0"/>
              <a:t>Automatically Scale</a:t>
            </a:r>
          </a:p>
        </p:txBody>
      </p:sp>
      <p:sp>
        <p:nvSpPr>
          <p:cNvPr id="4" name="Footer Placeholder 3">
            <a:extLst>
              <a:ext uri="{FF2B5EF4-FFF2-40B4-BE49-F238E27FC236}">
                <a16:creationId xmlns:a16="http://schemas.microsoft.com/office/drawing/2014/main" id="{7AB0617C-8B39-4926-9E74-7E1141D9CAA4}"/>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descr="Graphical user interface, application&#10;&#10;Description automatically generated">
            <a:extLst>
              <a:ext uri="{FF2B5EF4-FFF2-40B4-BE49-F238E27FC236}">
                <a16:creationId xmlns:a16="http://schemas.microsoft.com/office/drawing/2014/main" id="{773C004A-A20B-4A0B-A02C-61F9F00125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9233" y="1343649"/>
            <a:ext cx="4772577" cy="2923741"/>
          </a:xfrm>
          <a:prstGeom prst="rect">
            <a:avLst/>
          </a:prstGeom>
        </p:spPr>
      </p:pic>
      <p:sp>
        <p:nvSpPr>
          <p:cNvPr id="6" name="TextBox 5">
            <a:extLst>
              <a:ext uri="{FF2B5EF4-FFF2-40B4-BE49-F238E27FC236}">
                <a16:creationId xmlns:a16="http://schemas.microsoft.com/office/drawing/2014/main" id="{17E42EA7-421F-4C80-89CD-3FB20D389C49}"/>
              </a:ext>
            </a:extLst>
          </p:cNvPr>
          <p:cNvSpPr txBox="1"/>
          <p:nvPr/>
        </p:nvSpPr>
        <p:spPr>
          <a:xfrm>
            <a:off x="1345053" y="5415608"/>
            <a:ext cx="5863958" cy="646331"/>
          </a:xfrm>
          <a:prstGeom prst="rect">
            <a:avLst/>
          </a:prstGeom>
          <a:noFill/>
        </p:spPr>
        <p:txBody>
          <a:bodyPr wrap="square" rtlCol="0">
            <a:spAutoFit/>
          </a:bodyPr>
          <a:lstStyle/>
          <a:p>
            <a:r>
              <a:rPr lang="en-GB" dirty="0"/>
              <a:t>A load balancer is automatically created for us when we create the Scale Set</a:t>
            </a:r>
          </a:p>
        </p:txBody>
      </p:sp>
    </p:spTree>
    <p:extLst>
      <p:ext uri="{BB962C8B-B14F-4D97-AF65-F5344CB8AC3E}">
        <p14:creationId xmlns:p14="http://schemas.microsoft.com/office/powerpoint/2010/main" val="3255190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E06E8-88BB-4D4C-A40A-6CE6C3A30C61}"/>
              </a:ext>
            </a:extLst>
          </p:cNvPr>
          <p:cNvSpPr>
            <a:spLocks noGrp="1"/>
          </p:cNvSpPr>
          <p:nvPr>
            <p:ph type="title"/>
          </p:nvPr>
        </p:nvSpPr>
        <p:spPr/>
        <p:txBody>
          <a:bodyPr/>
          <a:lstStyle/>
          <a:p>
            <a:r>
              <a:rPr lang="en-GB" dirty="0"/>
              <a:t>Scale Set</a:t>
            </a:r>
          </a:p>
        </p:txBody>
      </p:sp>
      <p:sp>
        <p:nvSpPr>
          <p:cNvPr id="3" name="Content Placeholder 2">
            <a:extLst>
              <a:ext uri="{FF2B5EF4-FFF2-40B4-BE49-F238E27FC236}">
                <a16:creationId xmlns:a16="http://schemas.microsoft.com/office/drawing/2014/main" id="{4242A345-CCFC-47DA-9995-D6E0A9A99E2A}"/>
              </a:ext>
            </a:extLst>
          </p:cNvPr>
          <p:cNvSpPr>
            <a:spLocks noGrp="1"/>
          </p:cNvSpPr>
          <p:nvPr>
            <p:ph idx="1"/>
          </p:nvPr>
        </p:nvSpPr>
        <p:spPr>
          <a:xfrm>
            <a:off x="1047750" y="844551"/>
            <a:ext cx="7029450" cy="1001948"/>
          </a:xfrm>
        </p:spPr>
        <p:txBody>
          <a:bodyPr/>
          <a:lstStyle/>
          <a:p>
            <a:r>
              <a:rPr lang="en-GB" dirty="0"/>
              <a:t>Monitor VMs performance such as the average CPU load</a:t>
            </a:r>
          </a:p>
          <a:p>
            <a:r>
              <a:rPr lang="en-GB" dirty="0"/>
              <a:t>Create and deallocate VMs as the load increases and decreases</a:t>
            </a:r>
          </a:p>
          <a:p>
            <a:r>
              <a:rPr lang="en-GB" dirty="0"/>
              <a:t>Specify auto scaling rules to determine when to scale out and when to scale in</a:t>
            </a:r>
          </a:p>
        </p:txBody>
      </p:sp>
      <p:sp>
        <p:nvSpPr>
          <p:cNvPr id="4" name="Footer Placeholder 3">
            <a:extLst>
              <a:ext uri="{FF2B5EF4-FFF2-40B4-BE49-F238E27FC236}">
                <a16:creationId xmlns:a16="http://schemas.microsoft.com/office/drawing/2014/main" id="{8B93B83F-0027-4B17-8346-72032B14D0EC}"/>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47BA1696-31B0-47BD-9DE0-B72CD6EE008B}"/>
              </a:ext>
            </a:extLst>
          </p:cNvPr>
          <p:cNvSpPr/>
          <p:nvPr/>
        </p:nvSpPr>
        <p:spPr bwMode="auto">
          <a:xfrm>
            <a:off x="2031122" y="4971468"/>
            <a:ext cx="2088372" cy="696616"/>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Virtual Machine Scale Set (VMSS)</a:t>
            </a:r>
          </a:p>
        </p:txBody>
      </p:sp>
      <p:sp>
        <p:nvSpPr>
          <p:cNvPr id="6" name="Rectangle 5">
            <a:extLst>
              <a:ext uri="{FF2B5EF4-FFF2-40B4-BE49-F238E27FC236}">
                <a16:creationId xmlns:a16="http://schemas.microsoft.com/office/drawing/2014/main" id="{0375A83E-4ADF-4F7C-AEBE-B4AD3F8F51AC}"/>
              </a:ext>
            </a:extLst>
          </p:cNvPr>
          <p:cNvSpPr/>
          <p:nvPr/>
        </p:nvSpPr>
        <p:spPr bwMode="auto">
          <a:xfrm>
            <a:off x="6158927" y="4398494"/>
            <a:ext cx="654829" cy="449334"/>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7" name="Rectangle 6">
            <a:extLst>
              <a:ext uri="{FF2B5EF4-FFF2-40B4-BE49-F238E27FC236}">
                <a16:creationId xmlns:a16="http://schemas.microsoft.com/office/drawing/2014/main" id="{4B6DA4EF-3617-49F4-95F3-1D3E8E511DBE}"/>
              </a:ext>
            </a:extLst>
          </p:cNvPr>
          <p:cNvSpPr/>
          <p:nvPr/>
        </p:nvSpPr>
        <p:spPr bwMode="auto">
          <a:xfrm>
            <a:off x="6158926" y="5095109"/>
            <a:ext cx="654829" cy="449334"/>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8" name="Rectangle 7">
            <a:extLst>
              <a:ext uri="{FF2B5EF4-FFF2-40B4-BE49-F238E27FC236}">
                <a16:creationId xmlns:a16="http://schemas.microsoft.com/office/drawing/2014/main" id="{E275AF20-A9B6-46CC-B924-B58A8275519C}"/>
              </a:ext>
            </a:extLst>
          </p:cNvPr>
          <p:cNvSpPr/>
          <p:nvPr/>
        </p:nvSpPr>
        <p:spPr bwMode="auto">
          <a:xfrm>
            <a:off x="6144670" y="5807917"/>
            <a:ext cx="654829" cy="449334"/>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cxnSp>
        <p:nvCxnSpPr>
          <p:cNvPr id="10" name="Connector: Elbow 9">
            <a:extLst>
              <a:ext uri="{FF2B5EF4-FFF2-40B4-BE49-F238E27FC236}">
                <a16:creationId xmlns:a16="http://schemas.microsoft.com/office/drawing/2014/main" id="{BDE18233-3ABE-43A4-B0BB-4D9C64037E23}"/>
              </a:ext>
            </a:extLst>
          </p:cNvPr>
          <p:cNvCxnSpPr>
            <a:cxnSpLocks/>
            <a:stCxn id="5" idx="3"/>
            <a:endCxn id="6" idx="1"/>
          </p:cNvCxnSpPr>
          <p:nvPr/>
        </p:nvCxnSpPr>
        <p:spPr bwMode="auto">
          <a:xfrm flipV="1">
            <a:off x="4119494" y="4623161"/>
            <a:ext cx="2039433" cy="696615"/>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Connector: Elbow 11">
            <a:extLst>
              <a:ext uri="{FF2B5EF4-FFF2-40B4-BE49-F238E27FC236}">
                <a16:creationId xmlns:a16="http://schemas.microsoft.com/office/drawing/2014/main" id="{4C6EF098-DAF5-45E6-81B3-CAA3AB2F66F0}"/>
              </a:ext>
            </a:extLst>
          </p:cNvPr>
          <p:cNvCxnSpPr>
            <a:cxnSpLocks/>
            <a:stCxn id="5" idx="3"/>
            <a:endCxn id="8" idx="1"/>
          </p:cNvCxnSpPr>
          <p:nvPr/>
        </p:nvCxnSpPr>
        <p:spPr bwMode="auto">
          <a:xfrm>
            <a:off x="4119494" y="5319776"/>
            <a:ext cx="2025176" cy="712808"/>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Connector: Elbow 13">
            <a:extLst>
              <a:ext uri="{FF2B5EF4-FFF2-40B4-BE49-F238E27FC236}">
                <a16:creationId xmlns:a16="http://schemas.microsoft.com/office/drawing/2014/main" id="{6C15E402-2D79-4708-8851-ED79AF54C0C9}"/>
              </a:ext>
            </a:extLst>
          </p:cNvPr>
          <p:cNvCxnSpPr>
            <a:cxnSpLocks/>
            <a:stCxn id="5" idx="3"/>
            <a:endCxn id="7" idx="1"/>
          </p:cNvCxnSpPr>
          <p:nvPr/>
        </p:nvCxnSpPr>
        <p:spPr bwMode="auto">
          <a:xfrm>
            <a:off x="4119494" y="5319776"/>
            <a:ext cx="2039432" cy="12700"/>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EA5CCF2F-CE8D-47DD-911D-E89E99DBBB36}"/>
              </a:ext>
            </a:extLst>
          </p:cNvPr>
          <p:cNvSpPr txBox="1"/>
          <p:nvPr/>
        </p:nvSpPr>
        <p:spPr>
          <a:xfrm>
            <a:off x="134632" y="3275964"/>
            <a:ext cx="8941721" cy="646331"/>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monitor </a:t>
            </a:r>
            <a:r>
              <a:rPr lang="en-GB" dirty="0" err="1">
                <a:solidFill>
                  <a:schemeClr val="accent1">
                    <a:lumMod val="50000"/>
                  </a:schemeClr>
                </a:solidFill>
              </a:rPr>
              <a:t>autoscale</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autoscale</a:t>
            </a:r>
            <a:r>
              <a:rPr lang="en-GB" dirty="0">
                <a:solidFill>
                  <a:schemeClr val="accent1">
                    <a:lumMod val="50000"/>
                  </a:schemeClr>
                </a:solidFill>
              </a:rPr>
              <a:t>-name </a:t>
            </a:r>
            <a:r>
              <a:rPr lang="en-GB" dirty="0" err="1">
                <a:solidFill>
                  <a:srgbClr val="FFC000"/>
                </a:solidFill>
              </a:rPr>
              <a:t>myAutoscale</a:t>
            </a:r>
            <a:r>
              <a:rPr lang="en-GB" dirty="0">
                <a:solidFill>
                  <a:schemeClr val="accent1">
                    <a:lumMod val="50000"/>
                  </a:schemeClr>
                </a:solidFill>
              </a:rPr>
              <a:t> --condition </a:t>
            </a:r>
            <a:r>
              <a:rPr lang="en-GB" dirty="0">
                <a:solidFill>
                  <a:srgbClr val="FFC000"/>
                </a:solidFill>
              </a:rPr>
              <a:t>"Percentage CPU &gt; 70 </a:t>
            </a:r>
            <a:r>
              <a:rPr lang="en-GB" dirty="0" err="1">
                <a:solidFill>
                  <a:srgbClr val="FFC000"/>
                </a:solidFill>
              </a:rPr>
              <a:t>avg</a:t>
            </a:r>
            <a:r>
              <a:rPr lang="en-GB" dirty="0">
                <a:solidFill>
                  <a:srgbClr val="FFC000"/>
                </a:solidFill>
              </a:rPr>
              <a:t> 5m"</a:t>
            </a:r>
            <a:r>
              <a:rPr lang="en-GB" dirty="0">
                <a:solidFill>
                  <a:schemeClr val="accent1">
                    <a:lumMod val="50000"/>
                  </a:schemeClr>
                </a:solidFill>
              </a:rPr>
              <a:t> --scale out </a:t>
            </a:r>
            <a:r>
              <a:rPr lang="en-GB" dirty="0">
                <a:solidFill>
                  <a:srgbClr val="FFC000"/>
                </a:solidFill>
              </a:rPr>
              <a:t>3</a:t>
            </a:r>
          </a:p>
        </p:txBody>
      </p:sp>
      <p:sp>
        <p:nvSpPr>
          <p:cNvPr id="18" name="TextBox 17">
            <a:extLst>
              <a:ext uri="{FF2B5EF4-FFF2-40B4-BE49-F238E27FC236}">
                <a16:creationId xmlns:a16="http://schemas.microsoft.com/office/drawing/2014/main" id="{EABD9632-2A98-490A-A381-32BB2F8B65DA}"/>
              </a:ext>
            </a:extLst>
          </p:cNvPr>
          <p:cNvSpPr txBox="1"/>
          <p:nvPr/>
        </p:nvSpPr>
        <p:spPr>
          <a:xfrm>
            <a:off x="122393" y="2629633"/>
            <a:ext cx="8899213" cy="646331"/>
          </a:xfrm>
          <a:prstGeom prst="rect">
            <a:avLst/>
          </a:prstGeom>
          <a:noFill/>
        </p:spPr>
        <p:txBody>
          <a:bodyPr wrap="square" rtlCol="0">
            <a:spAutoFit/>
          </a:bodyPr>
          <a:lstStyle/>
          <a:p>
            <a:r>
              <a:rPr lang="en-GB" dirty="0"/>
              <a:t>Example: </a:t>
            </a:r>
            <a:r>
              <a:rPr lang="en-GB" dirty="0" err="1"/>
              <a:t>Autoscale</a:t>
            </a:r>
            <a:r>
              <a:rPr lang="en-GB" dirty="0"/>
              <a:t> out by 3 instances if the average CPU load is greater than 70% over a 5-minute period</a:t>
            </a:r>
          </a:p>
        </p:txBody>
      </p:sp>
      <p:sp>
        <p:nvSpPr>
          <p:cNvPr id="19" name="Rectangle 18">
            <a:extLst>
              <a:ext uri="{FF2B5EF4-FFF2-40B4-BE49-F238E27FC236}">
                <a16:creationId xmlns:a16="http://schemas.microsoft.com/office/drawing/2014/main" id="{5E1BE3E1-9D38-44E4-9E04-5B047954E7D6}"/>
              </a:ext>
            </a:extLst>
          </p:cNvPr>
          <p:cNvSpPr/>
          <p:nvPr/>
        </p:nvSpPr>
        <p:spPr bwMode="auto">
          <a:xfrm>
            <a:off x="7380095" y="5155069"/>
            <a:ext cx="530943" cy="32941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NSG</a:t>
            </a:r>
          </a:p>
        </p:txBody>
      </p:sp>
      <p:cxnSp>
        <p:nvCxnSpPr>
          <p:cNvPr id="21" name="Connector: Elbow 20">
            <a:extLst>
              <a:ext uri="{FF2B5EF4-FFF2-40B4-BE49-F238E27FC236}">
                <a16:creationId xmlns:a16="http://schemas.microsoft.com/office/drawing/2014/main" id="{27B75A9F-0567-4555-B00F-9118B0198376}"/>
              </a:ext>
            </a:extLst>
          </p:cNvPr>
          <p:cNvCxnSpPr>
            <a:stCxn id="6" idx="3"/>
            <a:endCxn id="19" idx="1"/>
          </p:cNvCxnSpPr>
          <p:nvPr/>
        </p:nvCxnSpPr>
        <p:spPr bwMode="auto">
          <a:xfrm>
            <a:off x="6813756" y="4623161"/>
            <a:ext cx="566339" cy="696615"/>
          </a:xfrm>
          <a:prstGeom prst="bentConnector3">
            <a:avLst/>
          </a:prstGeom>
          <a:solidFill>
            <a:schemeClr val="accent1"/>
          </a:solidFill>
          <a:ln w="9525" cap="flat" cmpd="sng" algn="ctr">
            <a:solidFill>
              <a:schemeClr val="tx1"/>
            </a:solidFill>
            <a:prstDash val="sys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Connector: Elbow 22">
            <a:extLst>
              <a:ext uri="{FF2B5EF4-FFF2-40B4-BE49-F238E27FC236}">
                <a16:creationId xmlns:a16="http://schemas.microsoft.com/office/drawing/2014/main" id="{7E6B5A31-18C1-4DF3-9AC5-FDA3CBC57936}"/>
              </a:ext>
            </a:extLst>
          </p:cNvPr>
          <p:cNvCxnSpPr>
            <a:stCxn id="8" idx="3"/>
            <a:endCxn id="19" idx="1"/>
          </p:cNvCxnSpPr>
          <p:nvPr/>
        </p:nvCxnSpPr>
        <p:spPr bwMode="auto">
          <a:xfrm flipV="1">
            <a:off x="6799499" y="5319776"/>
            <a:ext cx="580596" cy="712808"/>
          </a:xfrm>
          <a:prstGeom prst="bentConnector3">
            <a:avLst/>
          </a:prstGeom>
          <a:solidFill>
            <a:schemeClr val="accent1"/>
          </a:solidFill>
          <a:ln w="9525" cap="flat" cmpd="sng" algn="ctr">
            <a:solidFill>
              <a:schemeClr val="tx1"/>
            </a:solidFill>
            <a:prstDash val="sys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Connector: Elbow 24">
            <a:extLst>
              <a:ext uri="{FF2B5EF4-FFF2-40B4-BE49-F238E27FC236}">
                <a16:creationId xmlns:a16="http://schemas.microsoft.com/office/drawing/2014/main" id="{365ADDB8-007C-4691-9A01-F3141FA9DD66}"/>
              </a:ext>
            </a:extLst>
          </p:cNvPr>
          <p:cNvCxnSpPr>
            <a:stCxn id="7" idx="3"/>
            <a:endCxn id="19" idx="1"/>
          </p:cNvCxnSpPr>
          <p:nvPr/>
        </p:nvCxnSpPr>
        <p:spPr bwMode="auto">
          <a:xfrm>
            <a:off x="6813755" y="5319776"/>
            <a:ext cx="566340" cy="12700"/>
          </a:xfrm>
          <a:prstGeom prst="bentConnector3">
            <a:avLst/>
          </a:prstGeom>
          <a:solidFill>
            <a:schemeClr val="accent1"/>
          </a:solidFill>
          <a:ln w="9525" cap="flat" cmpd="sng" algn="ctr">
            <a:solidFill>
              <a:schemeClr val="tx1"/>
            </a:solidFill>
            <a:prstDash val="sys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TextBox 28">
            <a:extLst>
              <a:ext uri="{FF2B5EF4-FFF2-40B4-BE49-F238E27FC236}">
                <a16:creationId xmlns:a16="http://schemas.microsoft.com/office/drawing/2014/main" id="{F2DAC02B-627D-49A5-9880-260228D7B895}"/>
              </a:ext>
            </a:extLst>
          </p:cNvPr>
          <p:cNvSpPr txBox="1"/>
          <p:nvPr/>
        </p:nvSpPr>
        <p:spPr>
          <a:xfrm>
            <a:off x="7252815" y="5540931"/>
            <a:ext cx="1880506" cy="646331"/>
          </a:xfrm>
          <a:prstGeom prst="rect">
            <a:avLst/>
          </a:prstGeom>
          <a:noFill/>
        </p:spPr>
        <p:txBody>
          <a:bodyPr wrap="square" rtlCol="0">
            <a:spAutoFit/>
          </a:bodyPr>
          <a:lstStyle/>
          <a:p>
            <a:r>
              <a:rPr lang="en-GB" sz="1200" i="1" dirty="0"/>
              <a:t>Shared Network Security Group. All rules apply to all VMs in scale set</a:t>
            </a:r>
          </a:p>
        </p:txBody>
      </p:sp>
      <p:sp>
        <p:nvSpPr>
          <p:cNvPr id="30" name="Flowchart: Card 29">
            <a:extLst>
              <a:ext uri="{FF2B5EF4-FFF2-40B4-BE49-F238E27FC236}">
                <a16:creationId xmlns:a16="http://schemas.microsoft.com/office/drawing/2014/main" id="{384175AA-40D5-49E7-8F2A-B10047260AE1}"/>
              </a:ext>
            </a:extLst>
          </p:cNvPr>
          <p:cNvSpPr/>
          <p:nvPr/>
        </p:nvSpPr>
        <p:spPr bwMode="auto">
          <a:xfrm>
            <a:off x="643030" y="5753519"/>
            <a:ext cx="861304" cy="867486"/>
          </a:xfrm>
          <a:prstGeom prst="flowChartPunchedCard">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VM Image</a:t>
            </a:r>
          </a:p>
        </p:txBody>
      </p:sp>
      <p:cxnSp>
        <p:nvCxnSpPr>
          <p:cNvPr id="32" name="Connector: Elbow 31">
            <a:extLst>
              <a:ext uri="{FF2B5EF4-FFF2-40B4-BE49-F238E27FC236}">
                <a16:creationId xmlns:a16="http://schemas.microsoft.com/office/drawing/2014/main" id="{285BF819-237A-4127-AED1-75F8488E7B59}"/>
              </a:ext>
            </a:extLst>
          </p:cNvPr>
          <p:cNvCxnSpPr>
            <a:cxnSpLocks/>
            <a:stCxn id="30" idx="3"/>
            <a:endCxn id="5" idx="2"/>
          </p:cNvCxnSpPr>
          <p:nvPr/>
        </p:nvCxnSpPr>
        <p:spPr bwMode="auto">
          <a:xfrm flipV="1">
            <a:off x="1504334" y="5668084"/>
            <a:ext cx="1570974" cy="519178"/>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4" name="TextBox 33">
            <a:extLst>
              <a:ext uri="{FF2B5EF4-FFF2-40B4-BE49-F238E27FC236}">
                <a16:creationId xmlns:a16="http://schemas.microsoft.com/office/drawing/2014/main" id="{0C3E6DD1-4FDA-4E58-A622-4AC0FE48EC4F}"/>
              </a:ext>
            </a:extLst>
          </p:cNvPr>
          <p:cNvSpPr txBox="1"/>
          <p:nvPr/>
        </p:nvSpPr>
        <p:spPr>
          <a:xfrm>
            <a:off x="417648" y="5146014"/>
            <a:ext cx="1286060" cy="600164"/>
          </a:xfrm>
          <a:prstGeom prst="rect">
            <a:avLst/>
          </a:prstGeom>
          <a:noFill/>
        </p:spPr>
        <p:txBody>
          <a:bodyPr wrap="square" rtlCol="0">
            <a:spAutoFit/>
          </a:bodyPr>
          <a:lstStyle/>
          <a:p>
            <a:r>
              <a:rPr lang="en-GB" sz="1100" i="1" dirty="0"/>
              <a:t>Operating System etc. to be run in the VMs</a:t>
            </a:r>
          </a:p>
        </p:txBody>
      </p:sp>
      <p:sp>
        <p:nvSpPr>
          <p:cNvPr id="35" name="TextBox 34">
            <a:extLst>
              <a:ext uri="{FF2B5EF4-FFF2-40B4-BE49-F238E27FC236}">
                <a16:creationId xmlns:a16="http://schemas.microsoft.com/office/drawing/2014/main" id="{D131FFE2-42E3-4DA1-8B1F-461747CB8D68}"/>
              </a:ext>
            </a:extLst>
          </p:cNvPr>
          <p:cNvSpPr txBox="1"/>
          <p:nvPr/>
        </p:nvSpPr>
        <p:spPr>
          <a:xfrm>
            <a:off x="2455983" y="4279483"/>
            <a:ext cx="1377300" cy="600164"/>
          </a:xfrm>
          <a:prstGeom prst="rect">
            <a:avLst/>
          </a:prstGeom>
          <a:solidFill>
            <a:schemeClr val="accent6">
              <a:lumMod val="20000"/>
              <a:lumOff val="80000"/>
            </a:schemeClr>
          </a:solidFill>
        </p:spPr>
        <p:txBody>
          <a:bodyPr wrap="none" rtlCol="0">
            <a:spAutoFit/>
          </a:bodyPr>
          <a:lstStyle/>
          <a:p>
            <a:r>
              <a:rPr lang="en-GB" sz="1100" i="1" u="sng" dirty="0" err="1"/>
              <a:t>AutoScale</a:t>
            </a:r>
            <a:r>
              <a:rPr lang="en-GB" sz="1100" i="1" u="sng" dirty="0"/>
              <a:t> Settings</a:t>
            </a:r>
          </a:p>
          <a:p>
            <a:r>
              <a:rPr lang="en-GB" sz="1100" i="1" dirty="0"/>
              <a:t>Min. VMs</a:t>
            </a:r>
          </a:p>
          <a:p>
            <a:r>
              <a:rPr lang="en-GB" sz="1100" i="1" dirty="0"/>
              <a:t>Max. VMs</a:t>
            </a:r>
          </a:p>
        </p:txBody>
      </p:sp>
      <p:sp>
        <p:nvSpPr>
          <p:cNvPr id="37" name="TextBox 36">
            <a:extLst>
              <a:ext uri="{FF2B5EF4-FFF2-40B4-BE49-F238E27FC236}">
                <a16:creationId xmlns:a16="http://schemas.microsoft.com/office/drawing/2014/main" id="{EAE4CC79-D1F6-48A7-8BDA-8665932F47E4}"/>
              </a:ext>
            </a:extLst>
          </p:cNvPr>
          <p:cNvSpPr txBox="1"/>
          <p:nvPr/>
        </p:nvSpPr>
        <p:spPr>
          <a:xfrm>
            <a:off x="3889742" y="6187262"/>
            <a:ext cx="1642332" cy="600164"/>
          </a:xfrm>
          <a:prstGeom prst="rect">
            <a:avLst/>
          </a:prstGeom>
          <a:solidFill>
            <a:schemeClr val="accent6">
              <a:lumMod val="20000"/>
              <a:lumOff val="80000"/>
            </a:schemeClr>
          </a:solidFill>
          <a:ln>
            <a:solidFill>
              <a:schemeClr val="tx1"/>
            </a:solidFill>
          </a:ln>
        </p:spPr>
        <p:txBody>
          <a:bodyPr wrap="square" rtlCol="0">
            <a:spAutoFit/>
          </a:bodyPr>
          <a:lstStyle/>
          <a:p>
            <a:r>
              <a:rPr lang="en-GB" sz="1100" i="1" u="sng" dirty="0" err="1"/>
              <a:t>AutoScale</a:t>
            </a:r>
            <a:r>
              <a:rPr lang="en-GB" sz="1100" i="1" u="sng" dirty="0"/>
              <a:t> Rules</a:t>
            </a:r>
          </a:p>
          <a:p>
            <a:r>
              <a:rPr lang="en-GB" sz="1100" i="1" dirty="0"/>
              <a:t>CPU &gt; 70% scale out 3</a:t>
            </a:r>
          </a:p>
          <a:p>
            <a:r>
              <a:rPr lang="en-GB" sz="1100" i="1" dirty="0"/>
              <a:t>CPU &lt; % scale in 1</a:t>
            </a:r>
          </a:p>
        </p:txBody>
      </p:sp>
      <p:cxnSp>
        <p:nvCxnSpPr>
          <p:cNvPr id="41" name="Straight Connector 40">
            <a:extLst>
              <a:ext uri="{FF2B5EF4-FFF2-40B4-BE49-F238E27FC236}">
                <a16:creationId xmlns:a16="http://schemas.microsoft.com/office/drawing/2014/main" id="{78B1C11C-B794-49A6-8D2F-3B3FD1AC55F7}"/>
              </a:ext>
            </a:extLst>
          </p:cNvPr>
          <p:cNvCxnSpPr>
            <a:cxnSpLocks/>
            <a:stCxn id="37" idx="0"/>
          </p:cNvCxnSpPr>
          <p:nvPr/>
        </p:nvCxnSpPr>
        <p:spPr bwMode="auto">
          <a:xfrm flipH="1" flipV="1">
            <a:off x="4636896" y="5332476"/>
            <a:ext cx="74012" cy="854786"/>
          </a:xfrm>
          <a:prstGeom prst="line">
            <a:avLst/>
          </a:prstGeom>
          <a:solidFill>
            <a:schemeClr val="accent1"/>
          </a:solidFill>
          <a:ln w="952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50468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8CA8-6E2C-4864-81E2-A204DAFAC5F5}"/>
              </a:ext>
            </a:extLst>
          </p:cNvPr>
          <p:cNvSpPr>
            <a:spLocks noGrp="1"/>
          </p:cNvSpPr>
          <p:nvPr>
            <p:ph type="title"/>
          </p:nvPr>
        </p:nvSpPr>
        <p:spPr/>
        <p:txBody>
          <a:bodyPr/>
          <a:lstStyle/>
          <a:p>
            <a:r>
              <a:rPr lang="en-GB" dirty="0"/>
              <a:t>Demo 1</a:t>
            </a:r>
          </a:p>
        </p:txBody>
      </p:sp>
      <p:sp>
        <p:nvSpPr>
          <p:cNvPr id="3" name="Content Placeholder 2">
            <a:extLst>
              <a:ext uri="{FF2B5EF4-FFF2-40B4-BE49-F238E27FC236}">
                <a16:creationId xmlns:a16="http://schemas.microsoft.com/office/drawing/2014/main" id="{657088D8-F9B7-4D86-9ABE-790B4E8E3B33}"/>
              </a:ext>
            </a:extLst>
          </p:cNvPr>
          <p:cNvSpPr>
            <a:spLocks noGrp="1"/>
          </p:cNvSpPr>
          <p:nvPr>
            <p:ph idx="1"/>
          </p:nvPr>
        </p:nvSpPr>
        <p:spPr>
          <a:xfrm>
            <a:off x="1047750" y="725621"/>
            <a:ext cx="7029450" cy="5113204"/>
          </a:xfrm>
        </p:spPr>
        <p:txBody>
          <a:bodyPr/>
          <a:lstStyle/>
          <a:p>
            <a:r>
              <a:rPr lang="en-GB" dirty="0"/>
              <a:t>Create the VM Scale Set</a:t>
            </a:r>
          </a:p>
          <a:p>
            <a:pPr lvl="1"/>
            <a:r>
              <a:rPr lang="en-GB" dirty="0"/>
              <a:t>A default load balancer, </a:t>
            </a:r>
            <a:r>
              <a:rPr lang="en-GB" dirty="0" err="1"/>
              <a:t>vNet</a:t>
            </a:r>
            <a:r>
              <a:rPr lang="en-GB" dirty="0"/>
              <a:t>, subnet and public IP are automatically created</a:t>
            </a:r>
          </a:p>
          <a:p>
            <a:r>
              <a:rPr lang="en-GB" dirty="0"/>
              <a:t>Add a VM extension to the scale set to run Nginx in each VM created by it</a:t>
            </a:r>
          </a:p>
          <a:p>
            <a:r>
              <a:rPr lang="en-GB" dirty="0"/>
              <a:t>Manually scale out and scale in</a:t>
            </a:r>
          </a:p>
          <a:p>
            <a:r>
              <a:rPr lang="en-GB" dirty="0"/>
              <a:t>Add a Network Security Rule to the Network Security Group shared by all VMs in the scale set</a:t>
            </a:r>
          </a:p>
          <a:p>
            <a:r>
              <a:rPr lang="en-GB" dirty="0"/>
              <a:t>Get the public IP address</a:t>
            </a:r>
          </a:p>
          <a:p>
            <a:r>
              <a:rPr lang="en-GB" dirty="0"/>
              <a:t>Connect to the VM instances in the scale set via the load balancer</a:t>
            </a:r>
          </a:p>
          <a:p>
            <a:pPr marL="0" indent="0">
              <a:buNone/>
            </a:pPr>
            <a:r>
              <a:rPr lang="en-GB" dirty="0"/>
              <a:t>EXTRA</a:t>
            </a:r>
          </a:p>
          <a:p>
            <a:r>
              <a:rPr lang="en-GB" dirty="0"/>
              <a:t>Enable auto scaling by adding an </a:t>
            </a:r>
            <a:r>
              <a:rPr lang="en-GB" dirty="0" err="1"/>
              <a:t>autoscale</a:t>
            </a:r>
            <a:r>
              <a:rPr lang="en-GB" dirty="0"/>
              <a:t> setting defining min/max VMs allowed in scale set</a:t>
            </a:r>
          </a:p>
          <a:p>
            <a:r>
              <a:rPr lang="en-GB" dirty="0"/>
              <a:t>Add Scale Out and Scale In rules</a:t>
            </a:r>
          </a:p>
          <a:p>
            <a:r>
              <a:rPr lang="en-GB" dirty="0"/>
              <a:t>Load the VMs and watch autoscaling in action </a:t>
            </a:r>
            <a:br>
              <a:rPr lang="en-GB" dirty="0"/>
            </a:br>
            <a:r>
              <a:rPr lang="en-GB" dirty="0"/>
              <a:t>(SLOW FOR A DEMO!!)</a:t>
            </a:r>
          </a:p>
        </p:txBody>
      </p:sp>
      <p:sp>
        <p:nvSpPr>
          <p:cNvPr id="4" name="Footer Placeholder 3">
            <a:extLst>
              <a:ext uri="{FF2B5EF4-FFF2-40B4-BE49-F238E27FC236}">
                <a16:creationId xmlns:a16="http://schemas.microsoft.com/office/drawing/2014/main" id="{01415A4B-B271-48C4-A633-1DF42FEFBDF1}"/>
              </a:ext>
            </a:extLst>
          </p:cNvPr>
          <p:cNvSpPr>
            <a:spLocks noGrp="1"/>
          </p:cNvSpPr>
          <p:nvPr>
            <p:ph type="ftr" sz="quarter" idx="10"/>
          </p:nvPr>
        </p:nvSpPr>
        <p:spPr/>
        <p:txBody>
          <a:bodyPr/>
          <a:lstStyle/>
          <a:p>
            <a:pPr>
              <a:defRPr/>
            </a:pPr>
            <a:r>
              <a:rPr lang="en-US" altLang="en-US" dirty="0"/>
              <a:t>WEB</a:t>
            </a:r>
          </a:p>
        </p:txBody>
      </p:sp>
    </p:spTree>
    <p:extLst>
      <p:ext uri="{BB962C8B-B14F-4D97-AF65-F5344CB8AC3E}">
        <p14:creationId xmlns:p14="http://schemas.microsoft.com/office/powerpoint/2010/main" val="3947104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7262E-A7E5-3218-D410-1AF97440CDC6}"/>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3AF070E8-60E5-B9D1-34AC-FAC2E8B445FE}"/>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637DC7ED-0633-999F-2866-621CE99E316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E75A9A3-0A9D-D3D9-4A52-47FEF8DDFADD}"/>
              </a:ext>
            </a:extLst>
          </p:cNvPr>
          <p:cNvSpPr txBox="1"/>
          <p:nvPr/>
        </p:nvSpPr>
        <p:spPr>
          <a:xfrm>
            <a:off x="91614" y="748748"/>
            <a:ext cx="8941721" cy="590931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r>
              <a:rPr lang="en-GB" u="sng" cap="all" dirty="0">
                <a:solidFill>
                  <a:schemeClr val="bg1"/>
                </a:solidFill>
              </a:rPr>
              <a:t>Create the virtual machine scale set Notice we provide the size of the </a:t>
            </a:r>
            <a:r>
              <a:rPr lang="en-GB" u="sng" cap="all" dirty="0" err="1">
                <a:solidFill>
                  <a:schemeClr val="bg1"/>
                </a:solidFill>
              </a:rPr>
              <a:t>vm</a:t>
            </a:r>
            <a:r>
              <a:rPr lang="en-GB" u="sng" dirty="0" err="1">
                <a:solidFill>
                  <a:schemeClr val="bg1"/>
                </a:solidFill>
              </a:rPr>
              <a:t>s</a:t>
            </a:r>
            <a:r>
              <a:rPr lang="en-GB" u="sng" dirty="0">
                <a:solidFill>
                  <a:schemeClr val="bg1"/>
                </a:solidFill>
              </a:rPr>
              <a:t> “Standard_DS1_v2”</a:t>
            </a:r>
            <a:r>
              <a:rPr lang="en-GB" u="sng" cap="all" dirty="0">
                <a:solidFill>
                  <a:schemeClr val="bg1"/>
                </a:solidFill>
              </a:rPr>
              <a:t> and an image for the VM </a:t>
            </a:r>
            <a:r>
              <a:rPr lang="en-GB" u="sng" dirty="0">
                <a:solidFill>
                  <a:schemeClr val="bg1"/>
                </a:solidFill>
              </a:rPr>
              <a:t>"</a:t>
            </a:r>
            <a:r>
              <a:rPr lang="en-GB" u="sng" dirty="0" err="1">
                <a:solidFill>
                  <a:schemeClr val="bg1"/>
                </a:solidFill>
              </a:rPr>
              <a:t>UbuntuLTS</a:t>
            </a:r>
            <a:r>
              <a:rPr lang="en-GB" u="sng" dirty="0">
                <a:solidFill>
                  <a:schemeClr val="bg1"/>
                </a:solidFill>
              </a:rPr>
              <a:t>“. </a:t>
            </a:r>
            <a:r>
              <a:rPr lang="en-GB" u="sng" cap="all" dirty="0">
                <a:solidFill>
                  <a:schemeClr val="bg1"/>
                </a:solidFill>
              </a:rPr>
              <a:t>These are used when each VM is created by the scale set.  We start with 0 (instance-count) to prevent them being created immediately.</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myScaleSet</a:t>
            </a:r>
            <a:r>
              <a:rPr lang="en-GB" dirty="0">
                <a:solidFill>
                  <a:schemeClr val="accent1">
                    <a:lumMod val="50000"/>
                  </a:schemeClr>
                </a:solidFill>
              </a:rPr>
              <a:t> --orchestration-mode </a:t>
            </a:r>
            <a:r>
              <a:rPr lang="en-GB" dirty="0">
                <a:solidFill>
                  <a:srgbClr val="FFC000"/>
                </a:solidFill>
              </a:rPr>
              <a:t>flexible</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a:t>
            </a:r>
            <a:r>
              <a:rPr lang="en-GB" dirty="0" err="1">
                <a:solidFill>
                  <a:schemeClr val="accent1">
                    <a:lumMod val="50000"/>
                  </a:schemeClr>
                </a:solidFill>
              </a:rPr>
              <a:t>vm-sku</a:t>
            </a:r>
            <a:r>
              <a:rPr lang="en-GB" dirty="0">
                <a:solidFill>
                  <a:schemeClr val="accent1">
                    <a:lumMod val="50000"/>
                  </a:schemeClr>
                </a:solidFill>
              </a:rPr>
              <a:t> </a:t>
            </a:r>
            <a:r>
              <a:rPr lang="en-GB" dirty="0">
                <a:solidFill>
                  <a:srgbClr val="FFC000"/>
                </a:solidFill>
              </a:rPr>
              <a:t>Standard_DS1_v2</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--instance-count </a:t>
            </a:r>
            <a:r>
              <a:rPr lang="en-GB" b="1" dirty="0">
                <a:solidFill>
                  <a:srgbClr val="FFC000"/>
                </a:solidFill>
              </a:rPr>
              <a:t>0</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--admin-password </a:t>
            </a:r>
            <a:r>
              <a:rPr lang="en-GB" dirty="0">
                <a:solidFill>
                  <a:srgbClr val="FFC000"/>
                </a:solidFill>
              </a:rPr>
              <a:t>123456@Abcde</a:t>
            </a:r>
          </a:p>
          <a:p>
            <a:r>
              <a:rPr lang="en-GB" u="sng" cap="all" dirty="0">
                <a:solidFill>
                  <a:schemeClr val="bg1"/>
                </a:solidFill>
              </a:rPr>
              <a:t>Add Nginx web server to the VMs created by the VMSS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extension set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-name </a:t>
            </a:r>
            <a:r>
              <a:rPr lang="en-GB" dirty="0" err="1">
                <a:solidFill>
                  <a:srgbClr val="FFC000"/>
                </a:solidFill>
              </a:rPr>
              <a:t>myScaleSet</a:t>
            </a:r>
            <a:r>
              <a:rPr lang="en-GB" dirty="0">
                <a:solidFill>
                  <a:schemeClr val="accent1">
                    <a:lumMod val="50000"/>
                  </a:schemeClr>
                </a:solidFill>
              </a:rPr>
              <a:t> --publisher </a:t>
            </a:r>
            <a:r>
              <a:rPr lang="en-GB" dirty="0" err="1">
                <a:solidFill>
                  <a:srgbClr val="FFC000"/>
                </a:solidFill>
              </a:rPr>
              <a:t>Microsoft.Azure.Extensions</a:t>
            </a:r>
            <a:r>
              <a:rPr lang="en-GB" dirty="0">
                <a:solidFill>
                  <a:srgbClr val="FFC000"/>
                </a:solidFill>
              </a:rPr>
              <a:t> </a:t>
            </a:r>
            <a:r>
              <a:rPr lang="en-GB" dirty="0">
                <a:solidFill>
                  <a:schemeClr val="accent1">
                    <a:lumMod val="50000"/>
                  </a:schemeClr>
                </a:solidFill>
              </a:rPr>
              <a:t>--name </a:t>
            </a:r>
            <a:r>
              <a:rPr lang="en-GB" dirty="0" err="1">
                <a:solidFill>
                  <a:srgbClr val="FFC000"/>
                </a:solidFill>
              </a:rPr>
              <a:t>CustomScript</a:t>
            </a:r>
            <a:r>
              <a:rPr lang="en-GB" dirty="0">
                <a:solidFill>
                  <a:schemeClr val="accent1">
                    <a:lumMod val="50000"/>
                  </a:schemeClr>
                </a:solidFill>
              </a:rPr>
              <a:t> --version </a:t>
            </a:r>
            <a:r>
              <a:rPr lang="en-GB" dirty="0">
                <a:solidFill>
                  <a:srgbClr val="FFC000"/>
                </a:solidFill>
              </a:rPr>
              <a:t>2.0</a:t>
            </a:r>
            <a:r>
              <a:rPr lang="en-GB" dirty="0">
                <a:solidFill>
                  <a:schemeClr val="accent1">
                    <a:lumMod val="50000"/>
                  </a:schemeClr>
                </a:solidFill>
              </a:rPr>
              <a:t>    --protected-settings </a:t>
            </a:r>
            <a:r>
              <a:rPr lang="en-GB" dirty="0">
                <a:solidFill>
                  <a:srgbClr val="FFC000"/>
                </a:solidFill>
              </a:rPr>
              <a:t>'{"</a:t>
            </a:r>
            <a:r>
              <a:rPr lang="en-GB" dirty="0" err="1">
                <a:solidFill>
                  <a:srgbClr val="FFC000"/>
                </a:solidFill>
              </a:rPr>
              <a:t>fileUris</a:t>
            </a:r>
            <a:r>
              <a:rPr lang="en-GB" dirty="0">
                <a:solidFill>
                  <a:srgbClr val="FFC000"/>
                </a:solidFill>
              </a:rPr>
              <a:t>":["https://raw.githubusercontent.com/</a:t>
            </a:r>
            <a:r>
              <a:rPr lang="en-GB" dirty="0" err="1">
                <a:solidFill>
                  <a:srgbClr val="FFC000"/>
                </a:solidFill>
              </a:rPr>
              <a:t>UWTSDStudents</a:t>
            </a:r>
            <a:r>
              <a:rPr lang="en-GB" dirty="0">
                <a:solidFill>
                  <a:srgbClr val="FFC000"/>
                </a:solidFill>
              </a:rPr>
              <a:t>/</a:t>
            </a:r>
            <a:r>
              <a:rPr lang="en-GB" dirty="0" err="1">
                <a:solidFill>
                  <a:srgbClr val="FFC000"/>
                </a:solidFill>
              </a:rPr>
              <a:t>nginxquickapp</a:t>
            </a:r>
            <a:r>
              <a:rPr lang="en-GB" dirty="0">
                <a:solidFill>
                  <a:srgbClr val="FFC000"/>
                </a:solidFill>
              </a:rPr>
              <a:t>/refs/heads/main/automate_ngnix.sh"], "</a:t>
            </a:r>
            <a:r>
              <a:rPr lang="en-GB" dirty="0" err="1">
                <a:solidFill>
                  <a:srgbClr val="FFC000"/>
                </a:solidFill>
              </a:rPr>
              <a:t>commandToExecute</a:t>
            </a:r>
            <a:r>
              <a:rPr lang="en-GB" dirty="0">
                <a:solidFill>
                  <a:srgbClr val="FFC000"/>
                </a:solidFill>
              </a:rPr>
              <a:t>":"./automate_ngnix.sh"}'</a:t>
            </a:r>
          </a:p>
          <a:p>
            <a:r>
              <a:rPr lang="en-GB" u="sng" cap="all" dirty="0">
                <a:solidFill>
                  <a:schemeClr val="bg1"/>
                </a:solidFill>
              </a:rPr>
              <a:t>a load balancer is automatically created for us</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lb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--query [].name --output </a:t>
            </a:r>
            <a:r>
              <a:rPr lang="en-GB" dirty="0" err="1">
                <a:solidFill>
                  <a:schemeClr val="accent1">
                    <a:lumMod val="50000"/>
                  </a:schemeClr>
                </a:solidFill>
              </a:rPr>
              <a:t>tsv</a:t>
            </a:r>
            <a:endParaRPr lang="en-GB" dirty="0">
              <a:solidFill>
                <a:schemeClr val="accent1">
                  <a:lumMod val="50000"/>
                </a:schemeClr>
              </a:solidFill>
            </a:endParaRPr>
          </a:p>
          <a:p>
            <a:r>
              <a:rPr lang="en-GB" u="sng" cap="all" dirty="0">
                <a:solidFill>
                  <a:schemeClr val="bg1"/>
                </a:solidFill>
              </a:rPr>
              <a:t>We should see that no </a:t>
            </a:r>
            <a:r>
              <a:rPr lang="en-GB" u="sng" cap="all" dirty="0" err="1">
                <a:solidFill>
                  <a:schemeClr val="bg1"/>
                </a:solidFill>
              </a:rPr>
              <a:t>vm</a:t>
            </a:r>
            <a:r>
              <a:rPr lang="en-GB" u="sng" dirty="0" err="1">
                <a:solidFill>
                  <a:schemeClr val="bg1"/>
                </a:solidFill>
              </a:rPr>
              <a:t>s</a:t>
            </a:r>
            <a:r>
              <a:rPr lang="en-GB" u="sng" cap="all" dirty="0">
                <a:solidFill>
                  <a:schemeClr val="bg1"/>
                </a:solidFill>
              </a:rPr>
              <a:t> have been </a:t>
            </a:r>
            <a:r>
              <a:rPr lang="en-GB" u="sng" cap="all" dirty="0" err="1">
                <a:solidFill>
                  <a:schemeClr val="bg1"/>
                </a:solidFill>
              </a:rPr>
              <a:t>createD</a:t>
            </a:r>
            <a:r>
              <a:rPr lang="en-GB" u="sng" cap="all" dirty="0">
                <a:solidFill>
                  <a:schemeClr val="bg1"/>
                </a:solidFill>
              </a:rPr>
              <a:t> yet!!</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a:t>
            </a:r>
            <a:r>
              <a:rPr lang="en-GB" dirty="0">
                <a:solidFill>
                  <a:schemeClr val="accent1">
                    <a:lumMod val="50000"/>
                  </a:schemeClr>
                </a:solidFill>
              </a:rPr>
              <a:t>}" --output table</a:t>
            </a:r>
            <a:endParaRPr lang="en-GB" dirty="0">
              <a:solidFill>
                <a:srgbClr val="FFC000"/>
              </a:solidFill>
            </a:endParaRPr>
          </a:p>
        </p:txBody>
      </p:sp>
      <p:sp>
        <p:nvSpPr>
          <p:cNvPr id="6" name="Arrow: Bent 5">
            <a:extLst>
              <a:ext uri="{FF2B5EF4-FFF2-40B4-BE49-F238E27FC236}">
                <a16:creationId xmlns:a16="http://schemas.microsoft.com/office/drawing/2014/main" id="{CE28684A-DF85-5EF5-6C9F-DBB90B0516F5}"/>
              </a:ext>
            </a:extLst>
          </p:cNvPr>
          <p:cNvSpPr/>
          <p:nvPr/>
        </p:nvSpPr>
        <p:spPr bwMode="auto">
          <a:xfrm rot="5400000">
            <a:off x="2385796" y="4400262"/>
            <a:ext cx="246004" cy="292422"/>
          </a:xfrm>
          <a:prstGeom prst="ben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48C57076-182B-288C-531E-7AD1EA5B0231}"/>
              </a:ext>
            </a:extLst>
          </p:cNvPr>
          <p:cNvSpPr txBox="1"/>
          <p:nvPr/>
        </p:nvSpPr>
        <p:spPr>
          <a:xfrm>
            <a:off x="2744044" y="4392467"/>
            <a:ext cx="1760418" cy="261610"/>
          </a:xfrm>
          <a:prstGeom prst="rect">
            <a:avLst/>
          </a:prstGeom>
          <a:noFill/>
        </p:spPr>
        <p:txBody>
          <a:bodyPr wrap="none" rtlCol="0">
            <a:spAutoFit/>
          </a:bodyPr>
          <a:lstStyle/>
          <a:p>
            <a:r>
              <a:rPr lang="en-GB" sz="1100" i="1" dirty="0">
                <a:solidFill>
                  <a:srgbClr val="FF0000"/>
                </a:solidFill>
              </a:rPr>
              <a:t>Same line, not a new line</a:t>
            </a:r>
          </a:p>
        </p:txBody>
      </p:sp>
    </p:spTree>
    <p:extLst>
      <p:ext uri="{BB962C8B-B14F-4D97-AF65-F5344CB8AC3E}">
        <p14:creationId xmlns:p14="http://schemas.microsoft.com/office/powerpoint/2010/main" val="977755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33EC-CD8A-1B58-F137-D02D908523DD}"/>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B0BD23E1-ADAE-0C9D-C83F-8B1FEFF5692C}"/>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8D25F043-2635-C9EB-F424-49570E348D8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4948E50-D586-D245-FF1B-C1880950FED6}"/>
              </a:ext>
            </a:extLst>
          </p:cNvPr>
          <p:cNvSpPr txBox="1"/>
          <p:nvPr/>
        </p:nvSpPr>
        <p:spPr>
          <a:xfrm>
            <a:off x="101139" y="2229284"/>
            <a:ext cx="8941721" cy="1969770"/>
          </a:xfrm>
          <a:prstGeom prst="rect">
            <a:avLst/>
          </a:prstGeom>
          <a:solidFill>
            <a:srgbClr val="000000"/>
          </a:solidFill>
        </p:spPr>
        <p:txBody>
          <a:bodyPr wrap="square" rtlCol="0">
            <a:spAutoFit/>
          </a:bodyPr>
          <a:lstStyle/>
          <a:p>
            <a:r>
              <a:rPr lang="en-GB" u="sng" cap="all" dirty="0">
                <a:solidFill>
                  <a:schemeClr val="bg1"/>
                </a:solidFill>
              </a:rPr>
              <a:t>WHEN WE CREATED THE VMSS, IT AUTOMATICALLY CREATED A NETWORK SECURITY GROUP FOR US. HERE WE CAN GET THE NAME OF THIS </a:t>
            </a:r>
            <a:r>
              <a:rPr lang="en-GB" u="sng" cap="all" dirty="0" err="1">
                <a:solidFill>
                  <a:schemeClr val="bg1"/>
                </a:solidFill>
              </a:rPr>
              <a:t>nSG</a:t>
            </a:r>
            <a:r>
              <a:rPr lang="en-GB" u="sng" cap="all" dirty="0">
                <a:solidFill>
                  <a:schemeClr val="bg1"/>
                </a:solidFill>
              </a:rPr>
              <a:t> BECAUSE WE WILL NEED IT LATER</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myScaleSet</a:t>
            </a:r>
            <a:r>
              <a:rPr lang="en-GB" dirty="0">
                <a:solidFill>
                  <a:schemeClr val="accent1">
                    <a:lumMod val="50000"/>
                  </a:schemeClr>
                </a:solidFill>
              </a:rPr>
              <a:t> --query virtualMachineProfile.networkProfile.networkInterfaceConfigurations[].networkSecurityGroup.id --output </a:t>
            </a:r>
            <a:r>
              <a:rPr lang="en-GB" dirty="0" err="1">
                <a:solidFill>
                  <a:schemeClr val="accent1">
                    <a:lumMod val="50000"/>
                  </a:schemeClr>
                </a:solidFill>
              </a:rPr>
              <a:t>tsv</a:t>
            </a:r>
            <a:r>
              <a:rPr lang="en-GB" dirty="0">
                <a:solidFill>
                  <a:schemeClr val="accent1">
                    <a:lumMod val="50000"/>
                  </a:schemeClr>
                </a:solidFill>
              </a:rPr>
              <a:t> </a:t>
            </a:r>
          </a:p>
          <a:p>
            <a:r>
              <a:rPr lang="en-GB" sz="1400" dirty="0">
                <a:solidFill>
                  <a:schemeClr val="bg1"/>
                </a:solidFill>
              </a:rPr>
              <a:t>/subscriptions/b….7/</a:t>
            </a:r>
            <a:r>
              <a:rPr lang="en-GB" sz="1400" dirty="0" err="1">
                <a:solidFill>
                  <a:schemeClr val="bg1"/>
                </a:solidFill>
              </a:rPr>
              <a:t>resourceGroups</a:t>
            </a:r>
            <a:r>
              <a:rPr lang="en-GB" sz="1400" dirty="0">
                <a:solidFill>
                  <a:schemeClr val="bg1"/>
                </a:solidFill>
              </a:rPr>
              <a:t>/</a:t>
            </a:r>
            <a:r>
              <a:rPr lang="en-GB" sz="1400" dirty="0" err="1">
                <a:solidFill>
                  <a:schemeClr val="bg1"/>
                </a:solidFill>
              </a:rPr>
              <a:t>myvm</a:t>
            </a:r>
            <a:r>
              <a:rPr lang="en-GB" sz="1400" dirty="0">
                <a:solidFill>
                  <a:schemeClr val="bg1"/>
                </a:solidFill>
              </a:rPr>
              <a:t>-resource-</a:t>
            </a:r>
            <a:r>
              <a:rPr lang="en-GB" sz="1400" dirty="0" err="1">
                <a:solidFill>
                  <a:schemeClr val="bg1"/>
                </a:solidFill>
              </a:rPr>
              <a:t>gp</a:t>
            </a:r>
            <a:r>
              <a:rPr lang="en-GB" sz="1400" dirty="0">
                <a:solidFill>
                  <a:schemeClr val="bg1"/>
                </a:solidFill>
              </a:rPr>
              <a:t>/…../</a:t>
            </a:r>
            <a:r>
              <a:rPr lang="en-GB" sz="1400" dirty="0" err="1">
                <a:solidFill>
                  <a:schemeClr val="bg1"/>
                </a:solidFill>
              </a:rPr>
              <a:t>networkSecurityGroups</a:t>
            </a:r>
            <a:r>
              <a:rPr lang="en-GB" sz="1400" dirty="0">
                <a:solidFill>
                  <a:schemeClr val="bg1"/>
                </a:solidFill>
              </a:rPr>
              <a:t>/</a:t>
            </a:r>
            <a:r>
              <a:rPr lang="en-GB" sz="1400" dirty="0" err="1">
                <a:solidFill>
                  <a:srgbClr val="FF0000"/>
                </a:solidFill>
              </a:rPr>
              <a:t>myScaleSetNSG</a:t>
            </a:r>
            <a:endParaRPr lang="en-GB" sz="1400" dirty="0">
              <a:solidFill>
                <a:srgbClr val="FF0000"/>
              </a:solidFill>
            </a:endParaRPr>
          </a:p>
        </p:txBody>
      </p:sp>
    </p:spTree>
    <p:extLst>
      <p:ext uri="{BB962C8B-B14F-4D97-AF65-F5344CB8AC3E}">
        <p14:creationId xmlns:p14="http://schemas.microsoft.com/office/powerpoint/2010/main" val="1727840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7262E-A7E5-3218-D410-1AF97440CDC6}"/>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3AF070E8-60E5-B9D1-34AC-FAC2E8B445FE}"/>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637DC7ED-0633-999F-2866-621CE99E316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E75A9A3-0A9D-D3D9-4A52-47FEF8DDFADD}"/>
              </a:ext>
            </a:extLst>
          </p:cNvPr>
          <p:cNvSpPr txBox="1"/>
          <p:nvPr/>
        </p:nvSpPr>
        <p:spPr>
          <a:xfrm>
            <a:off x="101139" y="1026253"/>
            <a:ext cx="8941721" cy="5632311"/>
          </a:xfrm>
          <a:prstGeom prst="rect">
            <a:avLst/>
          </a:prstGeom>
          <a:solidFill>
            <a:srgbClr val="000000"/>
          </a:solidFill>
        </p:spPr>
        <p:txBody>
          <a:bodyPr wrap="square" rtlCol="0">
            <a:spAutoFit/>
          </a:bodyPr>
          <a:lstStyle/>
          <a:p>
            <a:r>
              <a:rPr lang="en-GB" u="sng" cap="all" dirty="0">
                <a:solidFill>
                  <a:schemeClr val="bg1"/>
                </a:solidFill>
              </a:rPr>
              <a:t>Add the same Network Security Rule to each VM in the scale set to give access to the nginx web server on port 80</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myScaleSetNSG</a:t>
            </a:r>
            <a:r>
              <a:rPr lang="en-GB" dirty="0">
                <a:solidFill>
                  <a:schemeClr val="accent1">
                    <a:lumMod val="50000"/>
                  </a:schemeClr>
                </a:solidFill>
              </a:rPr>
              <a:t> --name </a:t>
            </a:r>
            <a:r>
              <a:rPr lang="en-GB" dirty="0" err="1">
                <a:solidFill>
                  <a:srgbClr val="FFC000"/>
                </a:solidFill>
              </a:rPr>
              <a:t>myNSGRule</a:t>
            </a:r>
            <a:r>
              <a:rPr lang="en-GB" dirty="0">
                <a:solidFill>
                  <a:schemeClr val="accent1">
                    <a:lumMod val="50000"/>
                  </a:schemeClr>
                </a:solidFill>
              </a:rPr>
              <a:t> --direction </a:t>
            </a:r>
            <a:r>
              <a:rPr lang="en-GB" dirty="0">
                <a:solidFill>
                  <a:srgbClr val="FFC000"/>
                </a:solidFill>
              </a:rPr>
              <a:t>Inbound</a:t>
            </a:r>
            <a:r>
              <a:rPr lang="en-GB" dirty="0">
                <a:solidFill>
                  <a:schemeClr val="accent1">
                    <a:lumMod val="50000"/>
                  </a:schemeClr>
                </a:solidFill>
              </a:rPr>
              <a:t> --protocol </a:t>
            </a:r>
            <a:r>
              <a:rPr lang="en-GB" dirty="0" err="1">
                <a:solidFill>
                  <a:srgbClr val="FFC000"/>
                </a:solidFill>
              </a:rPr>
              <a:t>tcp</a:t>
            </a:r>
            <a:r>
              <a:rPr lang="en-GB" dirty="0">
                <a:solidFill>
                  <a:schemeClr val="accent1">
                    <a:lumMod val="50000"/>
                  </a:schemeClr>
                </a:solidFill>
              </a:rPr>
              <a:t> --priority </a:t>
            </a:r>
            <a:r>
              <a:rPr lang="en-GB" dirty="0">
                <a:solidFill>
                  <a:srgbClr val="FFC000"/>
                </a:solidFill>
              </a:rPr>
              <a:t>800</a:t>
            </a:r>
            <a:r>
              <a:rPr lang="en-GB" dirty="0">
                <a:solidFill>
                  <a:schemeClr val="accent1">
                    <a:lumMod val="50000"/>
                  </a:schemeClr>
                </a:solidFill>
              </a:rPr>
              <a:t> --source-port-ranges</a:t>
            </a:r>
            <a:r>
              <a:rPr lang="en-GB" dirty="0">
                <a:solidFill>
                  <a:srgbClr val="FFC000"/>
                </a:solidFill>
              </a:rPr>
              <a:t> '*' </a:t>
            </a:r>
            <a:r>
              <a:rPr lang="en-GB" dirty="0">
                <a:solidFill>
                  <a:schemeClr val="accent1">
                    <a:lumMod val="50000"/>
                  </a:schemeClr>
                </a:solidFill>
              </a:rPr>
              <a:t>--destination-port-ranges </a:t>
            </a:r>
            <a:r>
              <a:rPr lang="en-GB" dirty="0">
                <a:solidFill>
                  <a:srgbClr val="FFC000"/>
                </a:solidFill>
              </a:rPr>
              <a:t>80</a:t>
            </a:r>
            <a:r>
              <a:rPr lang="en-GB" dirty="0">
                <a:solidFill>
                  <a:schemeClr val="accent1">
                    <a:lumMod val="50000"/>
                  </a:schemeClr>
                </a:solidFill>
              </a:rPr>
              <a:t> </a:t>
            </a:r>
          </a:p>
          <a:p>
            <a:r>
              <a:rPr lang="en-GB" u="sng" cap="all" dirty="0">
                <a:solidFill>
                  <a:schemeClr val="bg1"/>
                </a:solidFill>
              </a:rPr>
              <a:t>Get the public IP address for the load balancer</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myScaleSetLBPublicIP</a:t>
            </a:r>
            <a:r>
              <a:rPr lang="en-GB" dirty="0">
                <a:solidFill>
                  <a:schemeClr val="accent1">
                    <a:lumMod val="50000"/>
                  </a:schemeClr>
                </a:solidFill>
              </a:rPr>
              <a:t> --query '[</a:t>
            </a:r>
            <a:r>
              <a:rPr lang="en-GB" dirty="0" err="1">
                <a:solidFill>
                  <a:schemeClr val="accent1">
                    <a:lumMod val="50000"/>
                  </a:schemeClr>
                </a:solidFill>
              </a:rPr>
              <a:t>ipAddress</a:t>
            </a:r>
            <a:r>
              <a:rPr lang="en-GB" dirty="0">
                <a:solidFill>
                  <a:schemeClr val="accent1">
                    <a:lumMod val="50000"/>
                  </a:schemeClr>
                </a:solidFill>
              </a:rPr>
              <a:t>]' --output </a:t>
            </a:r>
            <a:r>
              <a:rPr lang="en-GB" dirty="0" err="1">
                <a:solidFill>
                  <a:schemeClr val="accent1">
                    <a:lumMod val="50000"/>
                  </a:schemeClr>
                </a:solidFill>
              </a:rPr>
              <a:t>tsv</a:t>
            </a:r>
            <a:endParaRPr lang="en-GB" dirty="0">
              <a:solidFill>
                <a:schemeClr val="accent1">
                  <a:lumMod val="50000"/>
                </a:schemeClr>
              </a:solidFill>
            </a:endParaRPr>
          </a:p>
          <a:p>
            <a:r>
              <a:rPr lang="en-GB" dirty="0">
                <a:solidFill>
                  <a:schemeClr val="bg1"/>
                </a:solidFill>
              </a:rPr>
              <a:t>CONNECT TO THE LOAD BALANCER USING THIS PUBLIC IP VIA  A BROWSER … when you scale out of course.</a:t>
            </a:r>
          </a:p>
          <a:p>
            <a:endParaRPr lang="en-GB" dirty="0">
              <a:solidFill>
                <a:schemeClr val="accent1">
                  <a:lumMod val="50000"/>
                </a:schemeClr>
              </a:solidFill>
            </a:endParaRPr>
          </a:p>
          <a:p>
            <a:r>
              <a:rPr lang="en-GB" u="sng" cap="all" dirty="0">
                <a:solidFill>
                  <a:schemeClr val="bg1"/>
                </a:solidFill>
              </a:rPr>
              <a:t>MANUAL SCALING: scaling out and then scaling in</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scale --name </a:t>
            </a:r>
            <a:r>
              <a:rPr lang="en-GB" dirty="0" err="1">
                <a:solidFill>
                  <a:srgbClr val="FFC000"/>
                </a:solidFill>
              </a:rPr>
              <a:t>myScaleSet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--new-capacity </a:t>
            </a:r>
            <a:r>
              <a:rPr lang="en-GB" b="1" dirty="0">
                <a:solidFill>
                  <a:srgbClr val="FFC000"/>
                </a:solidFill>
              </a:rPr>
              <a:t>3</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a:t>
            </a:r>
            <a:r>
              <a:rPr lang="en-GB" dirty="0">
                <a:solidFill>
                  <a:schemeClr val="accent1">
                    <a:lumMod val="50000"/>
                  </a:schemeClr>
                </a:solidFill>
              </a:rPr>
              <a: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vmss</a:t>
            </a:r>
            <a:r>
              <a:rPr lang="en-GB" dirty="0">
                <a:solidFill>
                  <a:schemeClr val="accent1">
                    <a:lumMod val="50000"/>
                  </a:schemeClr>
                </a:solidFill>
              </a:rPr>
              <a:t> scale --name </a:t>
            </a:r>
            <a:r>
              <a:rPr lang="en-GB" dirty="0" err="1">
                <a:solidFill>
                  <a:srgbClr val="FFC000"/>
                </a:solidFill>
              </a:rPr>
              <a:t>myScaleSet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--new-capacity </a:t>
            </a:r>
            <a:r>
              <a:rPr lang="en-GB" b="1" dirty="0">
                <a:solidFill>
                  <a:srgbClr val="FFC000"/>
                </a:solidFill>
              </a:rPr>
              <a:t>2</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a:t>
            </a:r>
            <a:r>
              <a:rPr lang="en-GB" dirty="0">
                <a:solidFill>
                  <a:schemeClr val="accent1">
                    <a:lumMod val="50000"/>
                  </a:schemeClr>
                </a:solidFill>
              </a:rPr>
              <a:t>}" --output table</a:t>
            </a:r>
          </a:p>
        </p:txBody>
      </p:sp>
      <p:sp>
        <p:nvSpPr>
          <p:cNvPr id="6" name="TextBox 5">
            <a:extLst>
              <a:ext uri="{FF2B5EF4-FFF2-40B4-BE49-F238E27FC236}">
                <a16:creationId xmlns:a16="http://schemas.microsoft.com/office/drawing/2014/main" id="{25D0E0B1-BDE1-C2CF-C544-490279EBA028}"/>
              </a:ext>
            </a:extLst>
          </p:cNvPr>
          <p:cNvSpPr txBox="1"/>
          <p:nvPr/>
        </p:nvSpPr>
        <p:spPr>
          <a:xfrm>
            <a:off x="1192047" y="4599295"/>
            <a:ext cx="1436612" cy="369332"/>
          </a:xfrm>
          <a:prstGeom prst="rect">
            <a:avLst/>
          </a:prstGeom>
          <a:noFill/>
        </p:spPr>
        <p:txBody>
          <a:bodyPr wrap="none" rtlCol="0">
            <a:spAutoFit/>
          </a:bodyPr>
          <a:lstStyle/>
          <a:p>
            <a:r>
              <a:rPr lang="en-GB" dirty="0">
                <a:solidFill>
                  <a:schemeClr val="bg1"/>
                </a:solidFill>
                <a:sym typeface="Wingdings" panose="05000000000000000000" pitchFamily="2" charset="2"/>
              </a:rPr>
              <a:t> Scale out</a:t>
            </a:r>
            <a:endParaRPr lang="en-GB" dirty="0">
              <a:solidFill>
                <a:schemeClr val="bg1"/>
              </a:solidFill>
            </a:endParaRPr>
          </a:p>
        </p:txBody>
      </p:sp>
      <p:sp>
        <p:nvSpPr>
          <p:cNvPr id="7" name="TextBox 6">
            <a:extLst>
              <a:ext uri="{FF2B5EF4-FFF2-40B4-BE49-F238E27FC236}">
                <a16:creationId xmlns:a16="http://schemas.microsoft.com/office/drawing/2014/main" id="{DFCE4708-5D4D-E43D-1880-2A37E734E23C}"/>
              </a:ext>
            </a:extLst>
          </p:cNvPr>
          <p:cNvSpPr txBox="1"/>
          <p:nvPr/>
        </p:nvSpPr>
        <p:spPr>
          <a:xfrm>
            <a:off x="1226167" y="5692941"/>
            <a:ext cx="1295547" cy="369332"/>
          </a:xfrm>
          <a:prstGeom prst="rect">
            <a:avLst/>
          </a:prstGeom>
          <a:noFill/>
        </p:spPr>
        <p:txBody>
          <a:bodyPr wrap="none" rtlCol="0">
            <a:spAutoFit/>
          </a:bodyPr>
          <a:lstStyle/>
          <a:p>
            <a:r>
              <a:rPr lang="en-GB" dirty="0">
                <a:solidFill>
                  <a:schemeClr val="bg1"/>
                </a:solidFill>
                <a:sym typeface="Wingdings" panose="05000000000000000000" pitchFamily="2" charset="2"/>
              </a:rPr>
              <a:t> Scale in</a:t>
            </a:r>
            <a:endParaRPr lang="en-GB" dirty="0">
              <a:solidFill>
                <a:schemeClr val="bg1"/>
              </a:solidFill>
            </a:endParaRPr>
          </a:p>
        </p:txBody>
      </p:sp>
      <p:sp>
        <p:nvSpPr>
          <p:cNvPr id="8" name="TextBox 7">
            <a:extLst>
              <a:ext uri="{FF2B5EF4-FFF2-40B4-BE49-F238E27FC236}">
                <a16:creationId xmlns:a16="http://schemas.microsoft.com/office/drawing/2014/main" id="{F84004C3-0F17-3195-6FAF-90F9C09003D6}"/>
              </a:ext>
            </a:extLst>
          </p:cNvPr>
          <p:cNvSpPr txBox="1"/>
          <p:nvPr/>
        </p:nvSpPr>
        <p:spPr>
          <a:xfrm>
            <a:off x="3387062" y="5147481"/>
            <a:ext cx="2757806" cy="369332"/>
          </a:xfrm>
          <a:prstGeom prst="rect">
            <a:avLst/>
          </a:prstGeom>
          <a:noFill/>
        </p:spPr>
        <p:txBody>
          <a:bodyPr wrap="none" rtlCol="0">
            <a:spAutoFit/>
          </a:bodyPr>
          <a:lstStyle/>
          <a:p>
            <a:r>
              <a:rPr lang="en-GB" dirty="0">
                <a:solidFill>
                  <a:schemeClr val="bg1"/>
                </a:solidFill>
                <a:sym typeface="Wingdings" panose="05000000000000000000" pitchFamily="2" charset="2"/>
              </a:rPr>
              <a:t> You should see 3 VMs</a:t>
            </a:r>
            <a:endParaRPr lang="en-GB" dirty="0">
              <a:solidFill>
                <a:schemeClr val="bg1"/>
              </a:solidFill>
            </a:endParaRPr>
          </a:p>
        </p:txBody>
      </p:sp>
      <p:sp>
        <p:nvSpPr>
          <p:cNvPr id="9" name="TextBox 8">
            <a:extLst>
              <a:ext uri="{FF2B5EF4-FFF2-40B4-BE49-F238E27FC236}">
                <a16:creationId xmlns:a16="http://schemas.microsoft.com/office/drawing/2014/main" id="{281E7639-C6D0-2CE4-264A-37B97A803591}"/>
              </a:ext>
            </a:extLst>
          </p:cNvPr>
          <p:cNvSpPr txBox="1"/>
          <p:nvPr/>
        </p:nvSpPr>
        <p:spPr>
          <a:xfrm>
            <a:off x="3418163" y="6232001"/>
            <a:ext cx="2757806" cy="369332"/>
          </a:xfrm>
          <a:prstGeom prst="rect">
            <a:avLst/>
          </a:prstGeom>
          <a:noFill/>
        </p:spPr>
        <p:txBody>
          <a:bodyPr wrap="none" rtlCol="0">
            <a:spAutoFit/>
          </a:bodyPr>
          <a:lstStyle/>
          <a:p>
            <a:r>
              <a:rPr lang="en-GB" dirty="0">
                <a:solidFill>
                  <a:schemeClr val="bg1"/>
                </a:solidFill>
                <a:sym typeface="Wingdings" panose="05000000000000000000" pitchFamily="2" charset="2"/>
              </a:rPr>
              <a:t> You should see 2 VMs</a:t>
            </a:r>
            <a:endParaRPr lang="en-GB" dirty="0">
              <a:solidFill>
                <a:schemeClr val="bg1"/>
              </a:solidFill>
            </a:endParaRPr>
          </a:p>
        </p:txBody>
      </p:sp>
    </p:spTree>
    <p:extLst>
      <p:ext uri="{BB962C8B-B14F-4D97-AF65-F5344CB8AC3E}">
        <p14:creationId xmlns:p14="http://schemas.microsoft.com/office/powerpoint/2010/main" val="3028727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55735-501D-482F-8468-D1AB8F04E34B}"/>
              </a:ext>
            </a:extLst>
          </p:cNvPr>
          <p:cNvSpPr>
            <a:spLocks noGrp="1"/>
          </p:cNvSpPr>
          <p:nvPr>
            <p:ph type="title"/>
          </p:nvPr>
        </p:nvSpPr>
        <p:spPr/>
        <p:txBody>
          <a:bodyPr/>
          <a:lstStyle/>
          <a:p>
            <a:endParaRPr lang="en-GB"/>
          </a:p>
        </p:txBody>
      </p:sp>
      <p:sp>
        <p:nvSpPr>
          <p:cNvPr id="4" name="Footer Placeholder 3">
            <a:extLst>
              <a:ext uri="{FF2B5EF4-FFF2-40B4-BE49-F238E27FC236}">
                <a16:creationId xmlns:a16="http://schemas.microsoft.com/office/drawing/2014/main" id="{E9063FB7-56E5-41AB-C608-9785493BAD7E}"/>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D9AE2E9B-FAEE-EAC1-16B2-9CB38E906ADB}"/>
              </a:ext>
            </a:extLst>
          </p:cNvPr>
          <p:cNvPicPr>
            <a:picLocks noChangeAspect="1"/>
          </p:cNvPicPr>
          <p:nvPr/>
        </p:nvPicPr>
        <p:blipFill>
          <a:blip r:embed="rId2"/>
          <a:stretch>
            <a:fillRect/>
          </a:stretch>
        </p:blipFill>
        <p:spPr>
          <a:xfrm>
            <a:off x="550626" y="1019175"/>
            <a:ext cx="4419600" cy="1743075"/>
          </a:xfrm>
          <a:prstGeom prst="rect">
            <a:avLst/>
          </a:prstGeom>
        </p:spPr>
      </p:pic>
      <p:pic>
        <p:nvPicPr>
          <p:cNvPr id="8" name="Picture 7">
            <a:extLst>
              <a:ext uri="{FF2B5EF4-FFF2-40B4-BE49-F238E27FC236}">
                <a16:creationId xmlns:a16="http://schemas.microsoft.com/office/drawing/2014/main" id="{34CFA9E6-CC22-3AED-CF19-7B26FE611B50}"/>
              </a:ext>
            </a:extLst>
          </p:cNvPr>
          <p:cNvPicPr>
            <a:picLocks noChangeAspect="1"/>
          </p:cNvPicPr>
          <p:nvPr/>
        </p:nvPicPr>
        <p:blipFill>
          <a:blip r:embed="rId3"/>
          <a:stretch>
            <a:fillRect/>
          </a:stretch>
        </p:blipFill>
        <p:spPr>
          <a:xfrm>
            <a:off x="1755537" y="3381376"/>
            <a:ext cx="4086225" cy="1428750"/>
          </a:xfrm>
          <a:prstGeom prst="rect">
            <a:avLst/>
          </a:prstGeom>
        </p:spPr>
      </p:pic>
      <p:pic>
        <p:nvPicPr>
          <p:cNvPr id="10" name="Picture 9">
            <a:extLst>
              <a:ext uri="{FF2B5EF4-FFF2-40B4-BE49-F238E27FC236}">
                <a16:creationId xmlns:a16="http://schemas.microsoft.com/office/drawing/2014/main" id="{BD86692C-9318-2A17-F0FB-381523B533F3}"/>
              </a:ext>
            </a:extLst>
          </p:cNvPr>
          <p:cNvPicPr>
            <a:picLocks noChangeAspect="1"/>
          </p:cNvPicPr>
          <p:nvPr/>
        </p:nvPicPr>
        <p:blipFill>
          <a:blip r:embed="rId4"/>
          <a:stretch>
            <a:fillRect/>
          </a:stretch>
        </p:blipFill>
        <p:spPr>
          <a:xfrm>
            <a:off x="4199309" y="5429252"/>
            <a:ext cx="3829050" cy="1162050"/>
          </a:xfrm>
          <a:prstGeom prst="rect">
            <a:avLst/>
          </a:prstGeom>
        </p:spPr>
      </p:pic>
      <p:sp>
        <p:nvSpPr>
          <p:cNvPr id="11" name="TextBox 10">
            <a:extLst>
              <a:ext uri="{FF2B5EF4-FFF2-40B4-BE49-F238E27FC236}">
                <a16:creationId xmlns:a16="http://schemas.microsoft.com/office/drawing/2014/main" id="{AB4E36E6-27AA-45E9-59B5-24E583388141}"/>
              </a:ext>
            </a:extLst>
          </p:cNvPr>
          <p:cNvSpPr txBox="1"/>
          <p:nvPr/>
        </p:nvSpPr>
        <p:spPr>
          <a:xfrm>
            <a:off x="1881350" y="5687111"/>
            <a:ext cx="2269118" cy="646331"/>
          </a:xfrm>
          <a:prstGeom prst="rect">
            <a:avLst/>
          </a:prstGeom>
          <a:noFill/>
        </p:spPr>
        <p:txBody>
          <a:bodyPr wrap="square" rtlCol="0">
            <a:spAutoFit/>
          </a:bodyPr>
          <a:lstStyle/>
          <a:p>
            <a:r>
              <a:rPr lang="en-GB" sz="1200" i="1" dirty="0"/>
              <a:t>We don’t know which VM this is, but we know one must be running</a:t>
            </a:r>
          </a:p>
        </p:txBody>
      </p:sp>
    </p:spTree>
    <p:extLst>
      <p:ext uri="{BB962C8B-B14F-4D97-AF65-F5344CB8AC3E}">
        <p14:creationId xmlns:p14="http://schemas.microsoft.com/office/powerpoint/2010/main" val="951058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7262E-A7E5-3218-D410-1AF97440CDC6}"/>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3AF070E8-60E5-B9D1-34AC-FAC2E8B445FE}"/>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637DC7ED-0633-999F-2866-621CE99E316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E75A9A3-0A9D-D3D9-4A52-47FEF8DDFADD}"/>
              </a:ext>
            </a:extLst>
          </p:cNvPr>
          <p:cNvSpPr txBox="1"/>
          <p:nvPr/>
        </p:nvSpPr>
        <p:spPr>
          <a:xfrm>
            <a:off x="101139" y="894325"/>
            <a:ext cx="8941721" cy="5632311"/>
          </a:xfrm>
          <a:prstGeom prst="rect">
            <a:avLst/>
          </a:prstGeom>
          <a:solidFill>
            <a:srgbClr val="000000"/>
          </a:solidFill>
        </p:spPr>
        <p:txBody>
          <a:bodyPr wrap="square" rtlCol="0">
            <a:spAutoFit/>
          </a:bodyPr>
          <a:lstStyle/>
          <a:p>
            <a:r>
              <a:rPr lang="en-GB" b="1" cap="all" dirty="0">
                <a:solidFill>
                  <a:srgbClr val="FF0000"/>
                </a:solidFill>
              </a:rPr>
              <a:t>AUTOSCALING: THIS IS A BIT HARDER TO DEMO</a:t>
            </a:r>
          </a:p>
          <a:p>
            <a:r>
              <a:rPr lang="en-GB" u="sng" cap="all" dirty="0">
                <a:solidFill>
                  <a:schemeClr val="bg1"/>
                </a:solidFill>
              </a:rPr>
              <a:t>Create </a:t>
            </a:r>
            <a:r>
              <a:rPr lang="en-GB" u="sng" cap="all" dirty="0" err="1">
                <a:solidFill>
                  <a:schemeClr val="bg1"/>
                </a:solidFill>
              </a:rPr>
              <a:t>AutoScale</a:t>
            </a:r>
            <a:r>
              <a:rPr lang="en-GB" u="sng" cap="all" dirty="0">
                <a:solidFill>
                  <a:schemeClr val="bg1"/>
                </a:solidFill>
              </a:rPr>
              <a:t> Settings (</a:t>
            </a:r>
            <a:r>
              <a:rPr lang="en-GB" u="sng" dirty="0">
                <a:solidFill>
                  <a:schemeClr val="bg1"/>
                </a:solidFill>
              </a:rPr>
              <a:t>Min:1, Max:5, Initial:2)</a:t>
            </a:r>
            <a:endParaRPr lang="en-GB" u="sng" cap="all"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monitor </a:t>
            </a:r>
            <a:r>
              <a:rPr lang="en-GB" dirty="0" err="1">
                <a:solidFill>
                  <a:schemeClr val="accent1">
                    <a:lumMod val="50000"/>
                  </a:schemeClr>
                </a:solidFill>
              </a:rPr>
              <a:t>autoscale</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--resource </a:t>
            </a:r>
            <a:r>
              <a:rPr lang="en-GB" dirty="0" err="1">
                <a:solidFill>
                  <a:srgbClr val="FFC000"/>
                </a:solidFill>
              </a:rPr>
              <a:t>myScaleSet</a:t>
            </a:r>
            <a:r>
              <a:rPr lang="en-GB" dirty="0">
                <a:solidFill>
                  <a:schemeClr val="accent1">
                    <a:lumMod val="50000"/>
                  </a:schemeClr>
                </a:solidFill>
              </a:rPr>
              <a:t> --resource-type </a:t>
            </a:r>
            <a:r>
              <a:rPr lang="en-GB" dirty="0" err="1">
                <a:solidFill>
                  <a:srgbClr val="FFC000"/>
                </a:solidFill>
              </a:rPr>
              <a:t>Microsoft.Compute</a:t>
            </a:r>
            <a:r>
              <a:rPr lang="en-GB" dirty="0">
                <a:solidFill>
                  <a:srgbClr val="FFC000"/>
                </a:solidFill>
              </a:rPr>
              <a:t>/</a:t>
            </a:r>
            <a:r>
              <a:rPr lang="en-GB" dirty="0" err="1">
                <a:solidFill>
                  <a:srgbClr val="FFC000"/>
                </a:solidFill>
              </a:rPr>
              <a:t>virtualMachineScaleSets</a:t>
            </a:r>
            <a:r>
              <a:rPr lang="en-GB" dirty="0">
                <a:solidFill>
                  <a:srgbClr val="FFC000"/>
                </a:solidFill>
              </a:rPr>
              <a:t> </a:t>
            </a:r>
            <a:r>
              <a:rPr lang="en-GB" dirty="0">
                <a:solidFill>
                  <a:schemeClr val="accent1">
                    <a:lumMod val="50000"/>
                  </a:schemeClr>
                </a:solidFill>
              </a:rPr>
              <a:t>--name </a:t>
            </a:r>
            <a:r>
              <a:rPr lang="en-GB" dirty="0" err="1">
                <a:solidFill>
                  <a:srgbClr val="FFC000"/>
                </a:solidFill>
              </a:rPr>
              <a:t>myAutoscale</a:t>
            </a:r>
            <a:r>
              <a:rPr lang="en-GB" dirty="0">
                <a:solidFill>
                  <a:schemeClr val="accent1">
                    <a:lumMod val="50000"/>
                  </a:schemeClr>
                </a:solidFill>
              </a:rPr>
              <a:t> --min-count </a:t>
            </a:r>
            <a:r>
              <a:rPr lang="en-GB" b="1" dirty="0">
                <a:solidFill>
                  <a:srgbClr val="FFC000"/>
                </a:solidFill>
              </a:rPr>
              <a:t>1</a:t>
            </a:r>
            <a:r>
              <a:rPr lang="en-GB" dirty="0">
                <a:solidFill>
                  <a:schemeClr val="accent1">
                    <a:lumMod val="50000"/>
                  </a:schemeClr>
                </a:solidFill>
              </a:rPr>
              <a:t> --max-count </a:t>
            </a:r>
            <a:r>
              <a:rPr lang="en-GB" b="1" dirty="0">
                <a:solidFill>
                  <a:srgbClr val="FFC000"/>
                </a:solidFill>
              </a:rPr>
              <a:t>5</a:t>
            </a:r>
            <a:r>
              <a:rPr lang="en-GB" dirty="0">
                <a:solidFill>
                  <a:schemeClr val="accent1">
                    <a:lumMod val="50000"/>
                  </a:schemeClr>
                </a:solidFill>
              </a:rPr>
              <a:t> --count </a:t>
            </a:r>
            <a:r>
              <a:rPr lang="en-GB" b="1" dirty="0">
                <a:solidFill>
                  <a:srgbClr val="FFC000"/>
                </a:solidFill>
              </a:rPr>
              <a:t>2</a:t>
            </a:r>
          </a:p>
          <a:p>
            <a:r>
              <a:rPr lang="en-GB" u="sng" cap="all" dirty="0">
                <a:solidFill>
                  <a:schemeClr val="bg1"/>
                </a:solidFill>
              </a:rPr>
              <a:t>Add rules for scaling out and in</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monitor </a:t>
            </a:r>
            <a:r>
              <a:rPr lang="en-GB" dirty="0" err="1">
                <a:solidFill>
                  <a:schemeClr val="accent1">
                    <a:lumMod val="50000"/>
                  </a:schemeClr>
                </a:solidFill>
              </a:rPr>
              <a:t>autoscale</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autoscale</a:t>
            </a:r>
            <a:r>
              <a:rPr lang="en-GB" dirty="0">
                <a:solidFill>
                  <a:schemeClr val="accent1">
                    <a:lumMod val="50000"/>
                  </a:schemeClr>
                </a:solidFill>
              </a:rPr>
              <a:t>-name </a:t>
            </a:r>
            <a:r>
              <a:rPr lang="en-GB" dirty="0" err="1">
                <a:solidFill>
                  <a:srgbClr val="FFC000"/>
                </a:solidFill>
              </a:rPr>
              <a:t>myAutoscale</a:t>
            </a:r>
            <a:r>
              <a:rPr lang="en-GB" dirty="0">
                <a:solidFill>
                  <a:schemeClr val="accent1">
                    <a:lumMod val="50000"/>
                  </a:schemeClr>
                </a:solidFill>
              </a:rPr>
              <a:t> --condition </a:t>
            </a:r>
            <a:r>
              <a:rPr lang="en-GB" dirty="0">
                <a:solidFill>
                  <a:srgbClr val="FFC000"/>
                </a:solidFill>
              </a:rPr>
              <a:t>"Percentage CPU &gt; 40 </a:t>
            </a:r>
            <a:r>
              <a:rPr lang="en-GB" dirty="0" err="1">
                <a:solidFill>
                  <a:srgbClr val="FFC000"/>
                </a:solidFill>
              </a:rPr>
              <a:t>avg</a:t>
            </a:r>
            <a:r>
              <a:rPr lang="en-GB" dirty="0">
                <a:solidFill>
                  <a:srgbClr val="FFC000"/>
                </a:solidFill>
              </a:rPr>
              <a:t> 5m"</a:t>
            </a:r>
            <a:r>
              <a:rPr lang="en-GB" dirty="0">
                <a:solidFill>
                  <a:schemeClr val="accent1">
                    <a:lumMod val="50000"/>
                  </a:schemeClr>
                </a:solidFill>
              </a:rPr>
              <a:t> --scale out </a:t>
            </a:r>
            <a:r>
              <a:rPr lang="en-GB" dirty="0">
                <a:solidFill>
                  <a:srgbClr val="FFC000"/>
                </a:solidFill>
              </a:rPr>
              <a:t>2</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monitor </a:t>
            </a:r>
            <a:r>
              <a:rPr lang="en-GB" dirty="0" err="1">
                <a:solidFill>
                  <a:schemeClr val="accent1">
                    <a:lumMod val="50000"/>
                  </a:schemeClr>
                </a:solidFill>
              </a:rPr>
              <a:t>autoscale</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autoscale</a:t>
            </a:r>
            <a:r>
              <a:rPr lang="en-GB" dirty="0">
                <a:solidFill>
                  <a:schemeClr val="accent1">
                    <a:lumMod val="50000"/>
                  </a:schemeClr>
                </a:solidFill>
              </a:rPr>
              <a:t>-name </a:t>
            </a:r>
            <a:r>
              <a:rPr lang="en-GB" dirty="0" err="1">
                <a:solidFill>
                  <a:srgbClr val="FFC000"/>
                </a:solidFill>
              </a:rPr>
              <a:t>myAutoscale</a:t>
            </a:r>
            <a:r>
              <a:rPr lang="en-GB" dirty="0">
                <a:solidFill>
                  <a:schemeClr val="accent1">
                    <a:lumMod val="50000"/>
                  </a:schemeClr>
                </a:solidFill>
              </a:rPr>
              <a:t> --condition </a:t>
            </a:r>
            <a:r>
              <a:rPr lang="en-GB" dirty="0">
                <a:solidFill>
                  <a:srgbClr val="FFC000"/>
                </a:solidFill>
              </a:rPr>
              <a:t>"Percentage CPU &lt; 30 </a:t>
            </a:r>
            <a:r>
              <a:rPr lang="en-GB" dirty="0" err="1">
                <a:solidFill>
                  <a:srgbClr val="FFC000"/>
                </a:solidFill>
              </a:rPr>
              <a:t>avg</a:t>
            </a:r>
            <a:r>
              <a:rPr lang="en-GB" dirty="0">
                <a:solidFill>
                  <a:srgbClr val="FFC000"/>
                </a:solidFill>
              </a:rPr>
              <a:t> 5m"</a:t>
            </a:r>
            <a:r>
              <a:rPr lang="en-GB" dirty="0">
                <a:solidFill>
                  <a:schemeClr val="accent1">
                    <a:lumMod val="50000"/>
                  </a:schemeClr>
                </a:solidFill>
              </a:rPr>
              <a:t> --scale in </a:t>
            </a:r>
            <a:r>
              <a:rPr lang="en-GB" dirty="0">
                <a:solidFill>
                  <a:srgbClr val="FFC000"/>
                </a:solidFill>
              </a:rPr>
              <a:t>1</a:t>
            </a:r>
          </a:p>
          <a:p>
            <a:endParaRPr lang="en-GB" u="sng" cap="all" dirty="0">
              <a:solidFill>
                <a:schemeClr val="bg1"/>
              </a:solidFill>
            </a:endParaRPr>
          </a:p>
          <a:p>
            <a:r>
              <a:rPr lang="en-GB" cap="all" dirty="0">
                <a:solidFill>
                  <a:srgbClr val="FF0000"/>
                </a:solidFill>
              </a:rPr>
              <a:t>TO SHOW THIS AUTOSCALING, YOU HAVE TO CREATE A BASTION THEN HEAVILY LOAD EACH OF THE current VM</a:t>
            </a:r>
            <a:r>
              <a:rPr lang="en-GB" dirty="0">
                <a:solidFill>
                  <a:srgbClr val="FF0000"/>
                </a:solidFill>
              </a:rPr>
              <a:t>s</a:t>
            </a:r>
            <a:r>
              <a:rPr lang="en-GB" cap="all" dirty="0">
                <a:solidFill>
                  <a:srgbClr val="FF0000"/>
                </a:solidFill>
              </a:rPr>
              <a:t>. The </a:t>
            </a:r>
            <a:r>
              <a:rPr lang="en-GB" dirty="0">
                <a:solidFill>
                  <a:srgbClr val="FF0000"/>
                </a:solidFill>
              </a:rPr>
              <a:t>“stress”</a:t>
            </a:r>
            <a:r>
              <a:rPr lang="en-GB" cap="all" dirty="0">
                <a:solidFill>
                  <a:srgbClr val="FF0000"/>
                </a:solidFill>
              </a:rPr>
              <a:t> Application allows you to load a </a:t>
            </a:r>
            <a:r>
              <a:rPr lang="en-GB" cap="all" dirty="0" err="1">
                <a:solidFill>
                  <a:srgbClr val="FF0000"/>
                </a:solidFill>
              </a:rPr>
              <a:t>vm</a:t>
            </a:r>
            <a:r>
              <a:rPr lang="en-GB" cap="all" dirty="0">
                <a:solidFill>
                  <a:srgbClr val="FF0000"/>
                </a:solidFill>
              </a:rPr>
              <a:t>, so install this on each </a:t>
            </a:r>
            <a:r>
              <a:rPr lang="en-GB" cap="all" dirty="0" err="1">
                <a:solidFill>
                  <a:srgbClr val="FF0000"/>
                </a:solidFill>
              </a:rPr>
              <a:t>vm</a:t>
            </a:r>
            <a:r>
              <a:rPr lang="en-GB" cap="all" dirty="0">
                <a:solidFill>
                  <a:srgbClr val="FF0000"/>
                </a:solidFill>
              </a:rPr>
              <a:t> and then use it to load the </a:t>
            </a:r>
            <a:r>
              <a:rPr lang="en-GB" cap="all" dirty="0" err="1">
                <a:solidFill>
                  <a:srgbClr val="FF0000"/>
                </a:solidFill>
              </a:rPr>
              <a:t>cpu</a:t>
            </a:r>
            <a:r>
              <a:rPr lang="en-GB" cap="all" dirty="0">
                <a:solidFill>
                  <a:srgbClr val="FF0000"/>
                </a:solidFill>
              </a:rPr>
              <a:t>. </a:t>
            </a:r>
            <a:r>
              <a:rPr lang="en-GB" b="1" cap="all" dirty="0">
                <a:solidFill>
                  <a:srgbClr val="FF0000"/>
                </a:solidFill>
              </a:rPr>
              <a:t>SEE WORKSHEET</a:t>
            </a:r>
          </a:p>
          <a:p>
            <a:endParaRPr lang="en-GB" cap="all" dirty="0">
              <a:solidFill>
                <a:schemeClr val="bg1"/>
              </a:solidFill>
            </a:endParaRPr>
          </a:p>
          <a:p>
            <a:r>
              <a:rPr lang="en-GB" u="sng" cap="all" dirty="0">
                <a:solidFill>
                  <a:schemeClr val="bg1"/>
                </a:solidFill>
              </a:rPr>
              <a:t>List the VMs (it will take 5 mins scale out and another 5 mins to scale in) </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a:t>
            </a:r>
            <a:r>
              <a:rPr lang="en-GB" dirty="0">
                <a:solidFill>
                  <a:schemeClr val="accent1">
                    <a:lumMod val="50000"/>
                  </a:schemeClr>
                </a:solidFill>
              </a:rPr>
              <a:t>}" --output table</a:t>
            </a:r>
          </a:p>
        </p:txBody>
      </p:sp>
    </p:spTree>
    <p:extLst>
      <p:ext uri="{BB962C8B-B14F-4D97-AF65-F5344CB8AC3E}">
        <p14:creationId xmlns:p14="http://schemas.microsoft.com/office/powerpoint/2010/main" val="1570244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6A20-EE04-49AC-930B-758FDFBDCCCE}"/>
              </a:ext>
            </a:extLst>
          </p:cNvPr>
          <p:cNvSpPr>
            <a:spLocks noGrp="1"/>
          </p:cNvSpPr>
          <p:nvPr>
            <p:ph type="title"/>
          </p:nvPr>
        </p:nvSpPr>
        <p:spPr/>
        <p:txBody>
          <a:bodyPr/>
          <a:lstStyle/>
          <a:p>
            <a:r>
              <a:rPr lang="en-GB" dirty="0"/>
              <a:t>Always Remember to Clean Up</a:t>
            </a:r>
          </a:p>
        </p:txBody>
      </p:sp>
      <p:sp>
        <p:nvSpPr>
          <p:cNvPr id="3" name="Content Placeholder 2">
            <a:extLst>
              <a:ext uri="{FF2B5EF4-FFF2-40B4-BE49-F238E27FC236}">
                <a16:creationId xmlns:a16="http://schemas.microsoft.com/office/drawing/2014/main" id="{A9950101-BF08-471C-AE04-CB21A1E5C860}"/>
              </a:ext>
            </a:extLst>
          </p:cNvPr>
          <p:cNvSpPr>
            <a:spLocks noGrp="1"/>
          </p:cNvSpPr>
          <p:nvPr>
            <p:ph idx="1"/>
          </p:nvPr>
        </p:nvSpPr>
        <p:spPr>
          <a:xfrm>
            <a:off x="1047750" y="1120877"/>
            <a:ext cx="7029450" cy="4717948"/>
          </a:xfrm>
        </p:spPr>
        <p:txBody>
          <a:bodyPr/>
          <a:lstStyle/>
          <a:p>
            <a:r>
              <a:rPr lang="en-GB" dirty="0"/>
              <a:t>Delete the resource group</a:t>
            </a:r>
            <a:br>
              <a:rPr lang="en-GB" dirty="0"/>
            </a:br>
            <a:r>
              <a:rPr lang="en-GB" b="1" dirty="0"/>
              <a:t>This will delete all of the resources we created</a:t>
            </a:r>
            <a:endParaRPr lang="en-GB" dirty="0"/>
          </a:p>
          <a:p>
            <a:endParaRPr lang="en-GB" dirty="0"/>
          </a:p>
          <a:p>
            <a:endParaRPr lang="en-GB" dirty="0"/>
          </a:p>
          <a:p>
            <a:endParaRPr lang="en-GB" dirty="0"/>
          </a:p>
          <a:p>
            <a:endParaRPr lang="en-GB" dirty="0"/>
          </a:p>
          <a:p>
            <a:r>
              <a:rPr lang="en-GB" dirty="0"/>
              <a:t>In the Azure Web Portal you can do the same thing this way!!</a:t>
            </a:r>
          </a:p>
          <a:p>
            <a:pPr marL="457200" indent="-457200">
              <a:buFont typeface="+mj-lt"/>
              <a:buAutoNum type="arabicPeriod"/>
            </a:pPr>
            <a:r>
              <a:rPr lang="en-GB" dirty="0"/>
              <a:t>In Azure Portal, select Resource groups on the left.</a:t>
            </a:r>
          </a:p>
          <a:p>
            <a:pPr marL="457200" indent="-457200">
              <a:buFont typeface="+mj-lt"/>
              <a:buAutoNum type="arabicPeriod"/>
            </a:pPr>
            <a:r>
              <a:rPr lang="en-GB" dirty="0"/>
              <a:t>Find the your resource group and select it.</a:t>
            </a:r>
          </a:p>
          <a:p>
            <a:pPr marL="457200" indent="-457200">
              <a:buFont typeface="+mj-lt"/>
              <a:buAutoNum type="arabicPeriod"/>
            </a:pPr>
            <a:r>
              <a:rPr lang="en-GB" dirty="0"/>
              <a:t>In the Overview tab of the resource group, select Delete resource group.</a:t>
            </a:r>
          </a:p>
          <a:p>
            <a:pPr marL="457200" indent="-457200">
              <a:buFont typeface="+mj-lt"/>
              <a:buAutoNum type="arabicPeriod"/>
            </a:pPr>
            <a:r>
              <a:rPr lang="en-GB" dirty="0"/>
              <a:t>This opens a new dialog box. Type the name of the resource group again and select Delete. </a:t>
            </a:r>
            <a:endParaRPr lang="en-GB" b="1" dirty="0"/>
          </a:p>
          <a:p>
            <a:pPr marL="457200" indent="-457200">
              <a:buFont typeface="+mj-lt"/>
              <a:buAutoNum type="arabicPeriod"/>
            </a:pPr>
            <a:endParaRPr lang="en-GB" b="1" dirty="0"/>
          </a:p>
        </p:txBody>
      </p:sp>
      <p:sp>
        <p:nvSpPr>
          <p:cNvPr id="4" name="Footer Placeholder 3">
            <a:extLst>
              <a:ext uri="{FF2B5EF4-FFF2-40B4-BE49-F238E27FC236}">
                <a16:creationId xmlns:a16="http://schemas.microsoft.com/office/drawing/2014/main" id="{8A135067-1F2B-430A-9373-AA8865AEF32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A55F7E-92F5-4281-9E15-3BC4C80E9763}"/>
              </a:ext>
            </a:extLst>
          </p:cNvPr>
          <p:cNvSpPr txBox="1"/>
          <p:nvPr/>
        </p:nvSpPr>
        <p:spPr>
          <a:xfrm>
            <a:off x="1527175" y="1965836"/>
            <a:ext cx="5734192"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endParaRPr lang="en-GB" dirty="0">
              <a:solidFill>
                <a:srgbClr val="FFC000"/>
              </a:solidFill>
            </a:endParaRPr>
          </a:p>
          <a:p>
            <a:endParaRPr lang="en-GB" dirty="0">
              <a:solidFill>
                <a:srgbClr val="FFC000"/>
              </a:solidFill>
            </a:endParaRPr>
          </a:p>
          <a:p>
            <a:r>
              <a:rPr lang="en-GB" u="sng" dirty="0">
                <a:solidFill>
                  <a:schemeClr val="bg1"/>
                </a:solidFill>
              </a:rPr>
              <a:t>SHORTHAND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a:t>
            </a:r>
            <a:endParaRPr lang="en-GB" dirty="0">
              <a:solidFill>
                <a:schemeClr val="bg1"/>
              </a:solidFill>
            </a:endParaRPr>
          </a:p>
        </p:txBody>
      </p:sp>
    </p:spTree>
    <p:extLst>
      <p:ext uri="{BB962C8B-B14F-4D97-AF65-F5344CB8AC3E}">
        <p14:creationId xmlns:p14="http://schemas.microsoft.com/office/powerpoint/2010/main" val="3796032621"/>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75643</TotalTime>
  <Words>1547</Words>
  <Application>Microsoft Office PowerPoint</Application>
  <PresentationFormat>On-screen Show (4:3)</PresentationFormat>
  <Paragraphs>158</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Helvetica-Narrow</vt:lpstr>
      <vt:lpstr>Monotype Sorts</vt:lpstr>
      <vt:lpstr>Arial</vt:lpstr>
      <vt:lpstr>Helvetica</vt:lpstr>
      <vt:lpstr>Impact</vt:lpstr>
      <vt:lpstr>Times New Roman</vt:lpstr>
      <vt:lpstr>Wingdings</vt:lpstr>
      <vt:lpstr>os-slides</vt:lpstr>
      <vt:lpstr>Azure VM Scaling</vt:lpstr>
      <vt:lpstr>Overview</vt:lpstr>
      <vt:lpstr>Virtual Machine Scale Set (VMSS)</vt:lpstr>
      <vt:lpstr>Microsoft Data Centre</vt:lpstr>
      <vt:lpstr>VM Availability Sets</vt:lpstr>
      <vt:lpstr>Availability Zones (AZ)</vt:lpstr>
      <vt:lpstr>Load Balancing &amp; Scaling</vt:lpstr>
      <vt:lpstr>Scale Set</vt:lpstr>
      <vt:lpstr>Demo 1</vt:lpstr>
      <vt:lpstr>Answer</vt:lpstr>
      <vt:lpstr>Answer</vt:lpstr>
      <vt:lpstr>Answer</vt:lpstr>
      <vt:lpstr>PowerPoint Presentation</vt:lpstr>
      <vt:lpstr>Answer</vt:lpstr>
      <vt:lpstr>Always Remember to Clean Up</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2313</cp:revision>
  <cp:lastPrinted>2001-06-14T13:58:17Z</cp:lastPrinted>
  <dcterms:created xsi:type="dcterms:W3CDTF">1999-06-25T18:38:26Z</dcterms:created>
  <dcterms:modified xsi:type="dcterms:W3CDTF">2025-01-15T14:47:07Z</dcterms:modified>
</cp:coreProperties>
</file>