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sldIdLst>
    <p:sldId id="256" r:id="rId2"/>
    <p:sldId id="266" r:id="rId3"/>
    <p:sldId id="257" r:id="rId4"/>
    <p:sldId id="446" r:id="rId5"/>
    <p:sldId id="447" r:id="rId6"/>
    <p:sldId id="448" r:id="rId7"/>
    <p:sldId id="449" r:id="rId8"/>
    <p:sldId id="450" r:id="rId9"/>
    <p:sldId id="451" r:id="rId10"/>
    <p:sldId id="452" r:id="rId11"/>
    <p:sldId id="453" r:id="rId12"/>
    <p:sldId id="455" r:id="rId13"/>
    <p:sldId id="265" r:id="rId14"/>
    <p:sldId id="454" r:id="rId15"/>
    <p:sldId id="479" r:id="rId16"/>
    <p:sldId id="477" r:id="rId17"/>
    <p:sldId id="478" r:id="rId18"/>
    <p:sldId id="271" r:id="rId19"/>
    <p:sldId id="270" r:id="rId20"/>
    <p:sldId id="755" r:id="rId21"/>
    <p:sldId id="726" r:id="rId22"/>
    <p:sldId id="724" r:id="rId23"/>
    <p:sldId id="725" r:id="rId24"/>
    <p:sldId id="723" r:id="rId25"/>
    <p:sldId id="722" r:id="rId26"/>
    <p:sldId id="732" r:id="rId27"/>
    <p:sldId id="734" r:id="rId28"/>
    <p:sldId id="733" r:id="rId29"/>
    <p:sldId id="735" r:id="rId30"/>
    <p:sldId id="736" r:id="rId31"/>
    <p:sldId id="756" r:id="rId32"/>
    <p:sldId id="752" r:id="rId33"/>
    <p:sldId id="753" r:id="rId34"/>
    <p:sldId id="261" r:id="rId35"/>
    <p:sldId id="436" r:id="rId36"/>
    <p:sldId id="363" r:id="rId37"/>
    <p:sldId id="456" r:id="rId38"/>
    <p:sldId id="418" r:id="rId39"/>
    <p:sldId id="383" r:id="rId40"/>
    <p:sldId id="374" r:id="rId41"/>
    <p:sldId id="378" r:id="rId42"/>
    <p:sldId id="377" r:id="rId43"/>
    <p:sldId id="384" r:id="rId44"/>
    <p:sldId id="395" r:id="rId45"/>
    <p:sldId id="263" r:id="rId46"/>
    <p:sldId id="264" r:id="rId47"/>
    <p:sldId id="267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0B6DD1-FDAE-4243-9C9A-1C521B72720F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1336DE-67C0-4774-A020-78E9F6FDF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943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D46AC77-77ED-4352-B304-B3107C2AB59F}" type="slidenum">
              <a:rPr lang="en-GB" smtClean="0"/>
              <a:pPr>
                <a:defRPr/>
              </a:pPr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378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35D6-E15C-4F65-8239-D9328EA1AA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0E4DC2-A8E1-44DB-B42D-8344414255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0D74D-8161-4831-ACBE-813C8F8FC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44597-B80E-4021-AB01-026ECAFC3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EDA232-22A5-4AD2-9947-D12ADFC88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489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AF678-D949-42C3-B888-03B1795AF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2F605-28D0-4587-979C-6E4759425C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1CD33-6AEE-435B-9237-7581B93C5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A8EEF-4FDD-476B-BF44-1449F37CA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CA8AF1-FA89-487D-86FB-C6936AAD0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33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89E58-52A4-44B4-A59F-60429F91F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7D091E-63DE-4D6F-B949-35110FAE00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5B423-690A-455F-AD15-3C10E562C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017F86-509E-4754-A333-CE8EA3D39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9DD23-0B73-4653-AFA8-05704FD6E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37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A921C-36A0-4D72-80E7-9D927CFD2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1CE1F-53BE-4058-BE64-B0B59D0814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B5023A-A954-4BA7-BCC4-35330DA04F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258A58-C186-473D-9EC8-FBE140311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469ACE-97BA-4F6A-A0BF-BC67C509E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80ED7F-9EC8-4A79-9D6D-FD2669773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832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7361C-7ED1-4959-8F37-655C95E43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02990-7E36-42A5-B0D8-4D62FAEC6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6D7FB-67B2-464A-9491-0988883DF5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BB1FD7-CBD5-439C-BE21-1C37099D6C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27B1C1-F321-4B79-A1BA-39749353E7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7585B3-A113-4E16-8A6D-BE594A18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2587FE-9E14-41C4-8983-B23A98D29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4BFC7A-E64C-415C-93DE-3EF2911FC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092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8F496-4568-46F5-A5EC-0F42F36C5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E89D89-C7A8-4E2A-A9CD-1BE2ECBF8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DC2635-8E04-47BD-9E66-986D31F0F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5BF9B-92BF-444E-BBBD-016E88A73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354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D8ADD0-EEA9-4D0C-B70E-398818642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823A4D-F28E-41E9-B534-110F8090C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E76C18-02F3-4ACE-BE3A-D8B235A77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385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035B8-A19D-4B81-982A-7CC71A337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681-E8C7-4288-AFCA-BC1AEA007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ED8005-1875-4976-ADA7-D195634283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0400E-61B6-4302-8702-CC7D90913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85094B-9FFF-464B-A1BF-42DC4D0EF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180185-1596-4EEB-9519-BF00FC3A8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807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63144-8184-4E74-8522-519A3DF1C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EED29F-7510-4CC4-9794-7B29EEC14B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70311A-EAC0-47F7-AE8B-22EE5567C6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79975-E129-4335-AFE2-6F95496E2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1396FF-1EA2-4985-93DC-57A9924FA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803C38-1929-4B3B-826F-C1BCC1904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752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77A3B-EB9F-4EE8-96EF-70D599766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14869D-1058-4065-9D54-18FF846FCD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A9C44-6D3C-4720-9B62-E00C4041A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45B1A-53F7-4BD7-8B04-82D6AC666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A682D-53CB-48C6-9589-C83B25978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394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49D42B-86D8-40AC-B644-92E4FB3C0D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F62B08-65B4-441F-A2EB-222A29E22F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41DC7B-888C-48D5-8738-FA2D4A438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FB07F-9CB8-4007-934E-201414237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F4FC4-378D-44D2-8CF7-4548AB2BC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36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2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298D09-7840-43A9-9D44-2A2936A5C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5C74E-5FEB-43AB-BA69-89D016609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4380F-09A7-49D6-8CFA-5E663D934F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A694C-755A-4344-A04C-40719F7EED04}" type="datetimeFigureOut">
              <a:rPr lang="en-GB" smtClean="0"/>
              <a:t>12/01/2019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9B1A0-EDA0-42D7-A4F1-BF7487E81F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90437-3974-49D9-A9A1-912E840B07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339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jpeg"/><Relationship Id="rId4" Type="http://schemas.openxmlformats.org/officeDocument/2006/relationships/image" Target="../media/image36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eg"/><Relationship Id="rId3" Type="http://schemas.openxmlformats.org/officeDocument/2006/relationships/image" Target="../media/image51.jpeg"/><Relationship Id="rId7" Type="http://schemas.openxmlformats.org/officeDocument/2006/relationships/image" Target="../media/image55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52.jpeg"/><Relationship Id="rId9" Type="http://schemas.openxmlformats.org/officeDocument/2006/relationships/image" Target="../media/image57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854E01-3DE9-4172-A5C6-21B9E41BCB8F}"/>
              </a:ext>
            </a:extLst>
          </p:cNvPr>
          <p:cNvSpPr txBox="1"/>
          <p:nvPr/>
        </p:nvSpPr>
        <p:spPr>
          <a:xfrm>
            <a:off x="1478582" y="645454"/>
            <a:ext cx="92348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dirty="0"/>
              <a:t>Key sites: La Cotte de Saint Brelade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B71532-232C-465E-AC8B-AC09287B44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104" y="1854375"/>
            <a:ext cx="7565792" cy="424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050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460001" y="505123"/>
            <a:ext cx="3805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Background information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1A94B3F-70B7-43C9-9463-7529434CFF49}"/>
              </a:ext>
            </a:extLst>
          </p:cNvPr>
          <p:cNvSpPr/>
          <p:nvPr/>
        </p:nvSpPr>
        <p:spPr>
          <a:xfrm>
            <a:off x="3048000" y="1028343"/>
            <a:ext cx="6096000" cy="4801314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Located close to Normandy Coast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140 year excavation history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Continuous MIS 7 -2 stratigraphic sequence.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Near continuous record of occupation.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Over 200,000 artefacts.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Only late Neanderthal remains from N Atlantic Europe and British Isles.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Key reference point in discussions of Neanderthal hunting strategies.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25 year hiatus in research.</a:t>
            </a:r>
          </a:p>
        </p:txBody>
      </p:sp>
    </p:spTree>
    <p:extLst>
      <p:ext uri="{BB962C8B-B14F-4D97-AF65-F5344CB8AC3E}">
        <p14:creationId xmlns:p14="http://schemas.microsoft.com/office/powerpoint/2010/main" val="2978727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14503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Location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BB4B98-3BC6-43C1-BD25-1B4AB4FE19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742" y="1601918"/>
            <a:ext cx="3207426" cy="46785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8D6BED7-A95F-4FC4-BC20-D1D51316D1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1800" y="908085"/>
            <a:ext cx="7059780" cy="5041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999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553" y="1480557"/>
            <a:ext cx="3832225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024" y="1480557"/>
            <a:ext cx="3810000" cy="479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99863" y="439802"/>
            <a:ext cx="3964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Long history of research: 1881- present.</a:t>
            </a:r>
          </a:p>
        </p:txBody>
      </p:sp>
    </p:spTree>
    <p:extLst>
      <p:ext uri="{BB962C8B-B14F-4D97-AF65-F5344CB8AC3E}">
        <p14:creationId xmlns:p14="http://schemas.microsoft.com/office/powerpoint/2010/main" val="846233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760" y="1052736"/>
            <a:ext cx="3810000" cy="516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9320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4" descr="La Cotte schemati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260351"/>
            <a:ext cx="4105275" cy="299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63" y="260350"/>
            <a:ext cx="3384550" cy="4586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3357564"/>
            <a:ext cx="4248150" cy="3005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La Cotte teeth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26" y="188914"/>
            <a:ext cx="3795713" cy="626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0682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4" descr="La Cotte schemati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1" y="333376"/>
            <a:ext cx="2620963" cy="251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7" name="Picture 2" descr="1936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338" y="404814"/>
            <a:ext cx="4100512" cy="583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8" name="Picture 4" descr="1936a.jpe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141664"/>
            <a:ext cx="4629150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6311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4" descr="La Cotte schemati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1" y="188914"/>
            <a:ext cx="27098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2863850"/>
            <a:ext cx="2808288" cy="399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438" y="333376"/>
            <a:ext cx="3810000" cy="621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3668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1" descr="1951.jpe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439" y="188913"/>
            <a:ext cx="3527425" cy="652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8345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709614"/>
            <a:ext cx="3810000" cy="543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40305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4" descr="La Cotte schemati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9" y="188913"/>
            <a:ext cx="2841625" cy="273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3933826"/>
            <a:ext cx="3327400" cy="265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4" name="Picture 3" descr="1968.jpe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825" y="260351"/>
            <a:ext cx="3017838" cy="235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5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826" y="2781300"/>
            <a:ext cx="5337175" cy="3830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772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4" descr="La Cotte cov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050" y="188914"/>
            <a:ext cx="4821238" cy="641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2337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3171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Excavation methods</a:t>
            </a:r>
          </a:p>
        </p:txBody>
      </p:sp>
      <p:pic>
        <p:nvPicPr>
          <p:cNvPr id="5" name="Picture 16" descr="La Cotte NERC 2011 (92).JPG">
            <a:extLst>
              <a:ext uri="{FF2B5EF4-FFF2-40B4-BE49-F238E27FC236}">
                <a16:creationId xmlns:a16="http://schemas.microsoft.com/office/drawing/2014/main" id="{19EF4273-759C-4C9A-8DFB-D7FA746EE3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3855" y="837563"/>
            <a:ext cx="3910012" cy="586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DF8D604B-C596-419C-8184-326F3A2947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4663" y="1681551"/>
            <a:ext cx="2830640" cy="4244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A65527E2-6C21-4666-BA5C-5DB77C60C3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08484" y="1403753"/>
            <a:ext cx="3292189" cy="49370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055794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4" descr="La Cotte sec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3989" y="276225"/>
            <a:ext cx="6802437" cy="630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24742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480626" y="241140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Sequences</a:t>
            </a:r>
          </a:p>
        </p:txBody>
      </p:sp>
      <p:pic>
        <p:nvPicPr>
          <p:cNvPr id="6" name="Picture 16" descr="La Cotte NERC 2011 (92).JPG">
            <a:extLst>
              <a:ext uri="{FF2B5EF4-FFF2-40B4-BE49-F238E27FC236}">
                <a16:creationId xmlns:a16="http://schemas.microsoft.com/office/drawing/2014/main" id="{9EAF5F62-3847-4FCC-ACE4-082F95759B8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24465" y="825346"/>
            <a:ext cx="3910012" cy="586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Figure 3">
            <a:extLst>
              <a:ext uri="{FF2B5EF4-FFF2-40B4-BE49-F238E27FC236}">
                <a16:creationId xmlns:a16="http://schemas.microsoft.com/office/drawing/2014/main" id="{200C0711-36BD-4405-80EF-51D6F87622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51949" y="1388178"/>
            <a:ext cx="5606907" cy="4593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812582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75521" y="389856"/>
            <a:ext cx="50257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La Cotte de St Brelade sequence comprises two</a:t>
            </a:r>
          </a:p>
          <a:p>
            <a:r>
              <a:rPr lang="en-GB" dirty="0"/>
              <a:t>Distinct suites of sediment.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24001" y="3573016"/>
            <a:ext cx="584345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1. Late Middle Pleistocene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MIS 7 – 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excess of 12 separate occupations horizons.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These include up to 3 bone heaps.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Occupation layers rich in </a:t>
            </a:r>
            <a:r>
              <a:rPr lang="en-GB" dirty="0" err="1"/>
              <a:t>lithics</a:t>
            </a:r>
            <a:r>
              <a:rPr lang="en-GB" dirty="0"/>
              <a:t>, burnt bone and charcoal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Excavated by Prof </a:t>
            </a:r>
            <a:r>
              <a:rPr lang="en-GB" dirty="0" err="1"/>
              <a:t>McBurney</a:t>
            </a:r>
            <a:r>
              <a:rPr lang="en-GB" dirty="0"/>
              <a:t> 1961-1978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Publiched</a:t>
            </a:r>
            <a:r>
              <a:rPr lang="en-GB" dirty="0"/>
              <a:t> by Callow, Cornford and Scott et al 1986</a:t>
            </a:r>
          </a:p>
        </p:txBody>
      </p:sp>
      <p:pic>
        <p:nvPicPr>
          <p:cNvPr id="4" name="Picture 16" descr="La Cotte NERC 2011 (92).JPG"/>
          <p:cNvPicPr>
            <a:picLocks noChangeAspect="1"/>
          </p:cNvPicPr>
          <p:nvPr/>
        </p:nvPicPr>
        <p:blipFill>
          <a:blip r:embed="rId2" cstate="print"/>
          <a:srcRect b="17143"/>
          <a:stretch>
            <a:fillRect/>
          </a:stretch>
        </p:blipFill>
        <p:spPr bwMode="auto">
          <a:xfrm>
            <a:off x="6600056" y="980728"/>
            <a:ext cx="2952328" cy="3668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Freeform 4"/>
          <p:cNvSpPr/>
          <p:nvPr/>
        </p:nvSpPr>
        <p:spPr>
          <a:xfrm>
            <a:off x="6600057" y="2317174"/>
            <a:ext cx="2357520" cy="1179583"/>
          </a:xfrm>
          <a:custGeom>
            <a:avLst/>
            <a:gdLst>
              <a:gd name="connsiteX0" fmla="*/ 0 w 3888432"/>
              <a:gd name="connsiteY0" fmla="*/ 0 h 1296144"/>
              <a:gd name="connsiteX1" fmla="*/ 3888432 w 3888432"/>
              <a:gd name="connsiteY1" fmla="*/ 0 h 1296144"/>
              <a:gd name="connsiteX2" fmla="*/ 3888432 w 3888432"/>
              <a:gd name="connsiteY2" fmla="*/ 1296144 h 1296144"/>
              <a:gd name="connsiteX3" fmla="*/ 0 w 3888432"/>
              <a:gd name="connsiteY3" fmla="*/ 1296144 h 1296144"/>
              <a:gd name="connsiteX4" fmla="*/ 0 w 3888432"/>
              <a:gd name="connsiteY4" fmla="*/ 0 h 1296144"/>
              <a:gd name="connsiteX0" fmla="*/ 0 w 3888432"/>
              <a:gd name="connsiteY0" fmla="*/ 0 h 1296144"/>
              <a:gd name="connsiteX1" fmla="*/ 3744416 w 3888432"/>
              <a:gd name="connsiteY1" fmla="*/ 0 h 1296144"/>
              <a:gd name="connsiteX2" fmla="*/ 3888432 w 3888432"/>
              <a:gd name="connsiteY2" fmla="*/ 1296144 h 1296144"/>
              <a:gd name="connsiteX3" fmla="*/ 0 w 3888432"/>
              <a:gd name="connsiteY3" fmla="*/ 1296144 h 1296144"/>
              <a:gd name="connsiteX4" fmla="*/ 0 w 3888432"/>
              <a:gd name="connsiteY4" fmla="*/ 0 h 1296144"/>
              <a:gd name="connsiteX0" fmla="*/ 0 w 3888432"/>
              <a:gd name="connsiteY0" fmla="*/ 0 h 1296144"/>
              <a:gd name="connsiteX1" fmla="*/ 3744416 w 3888432"/>
              <a:gd name="connsiteY1" fmla="*/ 0 h 1296144"/>
              <a:gd name="connsiteX2" fmla="*/ 3888432 w 3888432"/>
              <a:gd name="connsiteY2" fmla="*/ 1296144 h 1296144"/>
              <a:gd name="connsiteX3" fmla="*/ 0 w 3888432"/>
              <a:gd name="connsiteY3" fmla="*/ 1296144 h 1296144"/>
              <a:gd name="connsiteX4" fmla="*/ 0 w 3888432"/>
              <a:gd name="connsiteY4" fmla="*/ 0 h 1296144"/>
              <a:gd name="connsiteX0" fmla="*/ 0 w 3888432"/>
              <a:gd name="connsiteY0" fmla="*/ 0 h 1296144"/>
              <a:gd name="connsiteX1" fmla="*/ 3744416 w 3888432"/>
              <a:gd name="connsiteY1" fmla="*/ 0 h 1296144"/>
              <a:gd name="connsiteX2" fmla="*/ 3888432 w 3888432"/>
              <a:gd name="connsiteY2" fmla="*/ 1296144 h 1296144"/>
              <a:gd name="connsiteX3" fmla="*/ 0 w 3888432"/>
              <a:gd name="connsiteY3" fmla="*/ 1296144 h 1296144"/>
              <a:gd name="connsiteX4" fmla="*/ 0 w 3888432"/>
              <a:gd name="connsiteY4" fmla="*/ 0 h 1296144"/>
              <a:gd name="connsiteX0" fmla="*/ 0 w 3888432"/>
              <a:gd name="connsiteY0" fmla="*/ 0 h 1296144"/>
              <a:gd name="connsiteX1" fmla="*/ 3744416 w 3888432"/>
              <a:gd name="connsiteY1" fmla="*/ 288032 h 1296144"/>
              <a:gd name="connsiteX2" fmla="*/ 3888432 w 3888432"/>
              <a:gd name="connsiteY2" fmla="*/ 1296144 h 1296144"/>
              <a:gd name="connsiteX3" fmla="*/ 0 w 3888432"/>
              <a:gd name="connsiteY3" fmla="*/ 1296144 h 1296144"/>
              <a:gd name="connsiteX4" fmla="*/ 0 w 3888432"/>
              <a:gd name="connsiteY4" fmla="*/ 0 h 1296144"/>
              <a:gd name="connsiteX0" fmla="*/ 0 w 3888432"/>
              <a:gd name="connsiteY0" fmla="*/ 0 h 1296144"/>
              <a:gd name="connsiteX1" fmla="*/ 3744416 w 3888432"/>
              <a:gd name="connsiteY1" fmla="*/ 384043 h 1296144"/>
              <a:gd name="connsiteX2" fmla="*/ 3888432 w 3888432"/>
              <a:gd name="connsiteY2" fmla="*/ 1296144 h 1296144"/>
              <a:gd name="connsiteX3" fmla="*/ 0 w 3888432"/>
              <a:gd name="connsiteY3" fmla="*/ 1296144 h 1296144"/>
              <a:gd name="connsiteX4" fmla="*/ 0 w 3888432"/>
              <a:gd name="connsiteY4" fmla="*/ 0 h 1296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88432" h="1296144">
                <a:moveTo>
                  <a:pt x="0" y="0"/>
                </a:moveTo>
                <a:lnTo>
                  <a:pt x="3744416" y="384043"/>
                </a:lnTo>
                <a:lnTo>
                  <a:pt x="3888432" y="1296144"/>
                </a:lnTo>
                <a:lnTo>
                  <a:pt x="0" y="1296144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207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75521" y="389856"/>
            <a:ext cx="50257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La Cotte de St Brelade sequence comprises two</a:t>
            </a:r>
          </a:p>
          <a:p>
            <a:r>
              <a:rPr lang="en-GB" dirty="0"/>
              <a:t>Distinct suites of sediment.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11470" y="3740850"/>
            <a:ext cx="586416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2. Late Pleistocene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MIS 5 – 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‘Excavated ‘ before the second world war.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At least three occupation layers with hearth and fauna.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2 human fossils, represented by teeth &amp; cranial fragment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These deposits were considered lost/exhausted.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16" descr="La Cotte NERC 2011 (92).JPG"/>
          <p:cNvPicPr>
            <a:picLocks noChangeAspect="1"/>
          </p:cNvPicPr>
          <p:nvPr/>
        </p:nvPicPr>
        <p:blipFill>
          <a:blip r:embed="rId2" cstate="print"/>
          <a:srcRect b="17143"/>
          <a:stretch>
            <a:fillRect/>
          </a:stretch>
        </p:blipFill>
        <p:spPr bwMode="auto">
          <a:xfrm>
            <a:off x="6257469" y="952500"/>
            <a:ext cx="3066852" cy="38110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Freeform 5"/>
          <p:cNvSpPr/>
          <p:nvPr/>
        </p:nvSpPr>
        <p:spPr>
          <a:xfrm>
            <a:off x="6257471" y="2530156"/>
            <a:ext cx="1206682" cy="1225340"/>
          </a:xfrm>
          <a:custGeom>
            <a:avLst/>
            <a:gdLst>
              <a:gd name="connsiteX0" fmla="*/ 0 w 1224136"/>
              <a:gd name="connsiteY0" fmla="*/ 0 h 1296144"/>
              <a:gd name="connsiteX1" fmla="*/ 1224136 w 1224136"/>
              <a:gd name="connsiteY1" fmla="*/ 0 h 1296144"/>
              <a:gd name="connsiteX2" fmla="*/ 1224136 w 1224136"/>
              <a:gd name="connsiteY2" fmla="*/ 1296144 h 1296144"/>
              <a:gd name="connsiteX3" fmla="*/ 0 w 1224136"/>
              <a:gd name="connsiteY3" fmla="*/ 1296144 h 1296144"/>
              <a:gd name="connsiteX4" fmla="*/ 0 w 1224136"/>
              <a:gd name="connsiteY4" fmla="*/ 0 h 1296144"/>
              <a:gd name="connsiteX0" fmla="*/ 0 w 1224136"/>
              <a:gd name="connsiteY0" fmla="*/ 0 h 1296144"/>
              <a:gd name="connsiteX1" fmla="*/ 1224136 w 1224136"/>
              <a:gd name="connsiteY1" fmla="*/ 0 h 1296144"/>
              <a:gd name="connsiteX2" fmla="*/ 1224136 w 1224136"/>
              <a:gd name="connsiteY2" fmla="*/ 1296144 h 1296144"/>
              <a:gd name="connsiteX3" fmla="*/ 0 w 1224136"/>
              <a:gd name="connsiteY3" fmla="*/ 1296144 h 1296144"/>
              <a:gd name="connsiteX4" fmla="*/ 0 w 1224136"/>
              <a:gd name="connsiteY4" fmla="*/ 0 h 1296144"/>
              <a:gd name="connsiteX0" fmla="*/ 0 w 1224136"/>
              <a:gd name="connsiteY0" fmla="*/ 0 h 1296144"/>
              <a:gd name="connsiteX1" fmla="*/ 1224136 w 1224136"/>
              <a:gd name="connsiteY1" fmla="*/ 0 h 1296144"/>
              <a:gd name="connsiteX2" fmla="*/ 1224136 w 1224136"/>
              <a:gd name="connsiteY2" fmla="*/ 288032 h 1296144"/>
              <a:gd name="connsiteX3" fmla="*/ 1224136 w 1224136"/>
              <a:gd name="connsiteY3" fmla="*/ 1296144 h 1296144"/>
              <a:gd name="connsiteX4" fmla="*/ 0 w 1224136"/>
              <a:gd name="connsiteY4" fmla="*/ 1296144 h 1296144"/>
              <a:gd name="connsiteX5" fmla="*/ 0 w 1224136"/>
              <a:gd name="connsiteY5" fmla="*/ 0 h 1296144"/>
              <a:gd name="connsiteX0" fmla="*/ 0 w 1224136"/>
              <a:gd name="connsiteY0" fmla="*/ 0 h 1296144"/>
              <a:gd name="connsiteX1" fmla="*/ 936104 w 1224136"/>
              <a:gd name="connsiteY1" fmla="*/ 144016 h 1296144"/>
              <a:gd name="connsiteX2" fmla="*/ 1224136 w 1224136"/>
              <a:gd name="connsiteY2" fmla="*/ 288032 h 1296144"/>
              <a:gd name="connsiteX3" fmla="*/ 1224136 w 1224136"/>
              <a:gd name="connsiteY3" fmla="*/ 1296144 h 1296144"/>
              <a:gd name="connsiteX4" fmla="*/ 0 w 1224136"/>
              <a:gd name="connsiteY4" fmla="*/ 1296144 h 1296144"/>
              <a:gd name="connsiteX5" fmla="*/ 0 w 1224136"/>
              <a:gd name="connsiteY5" fmla="*/ 0 h 1296144"/>
              <a:gd name="connsiteX0" fmla="*/ 0 w 1224136"/>
              <a:gd name="connsiteY0" fmla="*/ 0 h 1296144"/>
              <a:gd name="connsiteX1" fmla="*/ 936104 w 1224136"/>
              <a:gd name="connsiteY1" fmla="*/ 144016 h 1296144"/>
              <a:gd name="connsiteX2" fmla="*/ 1224136 w 1224136"/>
              <a:gd name="connsiteY2" fmla="*/ 360040 h 1296144"/>
              <a:gd name="connsiteX3" fmla="*/ 1224136 w 1224136"/>
              <a:gd name="connsiteY3" fmla="*/ 1296144 h 1296144"/>
              <a:gd name="connsiteX4" fmla="*/ 0 w 1224136"/>
              <a:gd name="connsiteY4" fmla="*/ 1296144 h 1296144"/>
              <a:gd name="connsiteX5" fmla="*/ 0 w 1224136"/>
              <a:gd name="connsiteY5" fmla="*/ 0 h 1296144"/>
              <a:gd name="connsiteX0" fmla="*/ 0 w 1224136"/>
              <a:gd name="connsiteY0" fmla="*/ 15672 h 1311816"/>
              <a:gd name="connsiteX1" fmla="*/ 936104 w 1224136"/>
              <a:gd name="connsiteY1" fmla="*/ 159688 h 1311816"/>
              <a:gd name="connsiteX2" fmla="*/ 1224136 w 1224136"/>
              <a:gd name="connsiteY2" fmla="*/ 375712 h 1311816"/>
              <a:gd name="connsiteX3" fmla="*/ 1224136 w 1224136"/>
              <a:gd name="connsiteY3" fmla="*/ 1311816 h 1311816"/>
              <a:gd name="connsiteX4" fmla="*/ 0 w 1224136"/>
              <a:gd name="connsiteY4" fmla="*/ 1311816 h 1311816"/>
              <a:gd name="connsiteX5" fmla="*/ 0 w 1224136"/>
              <a:gd name="connsiteY5" fmla="*/ 15672 h 1311816"/>
              <a:gd name="connsiteX0" fmla="*/ 0 w 1224136"/>
              <a:gd name="connsiteY0" fmla="*/ 0 h 1539958"/>
              <a:gd name="connsiteX1" fmla="*/ 936104 w 1224136"/>
              <a:gd name="connsiteY1" fmla="*/ 387830 h 1539958"/>
              <a:gd name="connsiteX2" fmla="*/ 1224136 w 1224136"/>
              <a:gd name="connsiteY2" fmla="*/ 603854 h 1539958"/>
              <a:gd name="connsiteX3" fmla="*/ 1224136 w 1224136"/>
              <a:gd name="connsiteY3" fmla="*/ 1539958 h 1539958"/>
              <a:gd name="connsiteX4" fmla="*/ 0 w 1224136"/>
              <a:gd name="connsiteY4" fmla="*/ 1539958 h 1539958"/>
              <a:gd name="connsiteX5" fmla="*/ 0 w 1224136"/>
              <a:gd name="connsiteY5" fmla="*/ 0 h 1539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24136" h="1539958">
                <a:moveTo>
                  <a:pt x="0" y="0"/>
                </a:moveTo>
                <a:cubicBezTo>
                  <a:pt x="312035" y="48005"/>
                  <a:pt x="769121" y="228142"/>
                  <a:pt x="936104" y="387830"/>
                </a:cubicBezTo>
                <a:lnTo>
                  <a:pt x="1224136" y="603854"/>
                </a:lnTo>
                <a:lnTo>
                  <a:pt x="1224136" y="1539958"/>
                </a:lnTo>
                <a:lnTo>
                  <a:pt x="0" y="1539958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236677" y="2082018"/>
            <a:ext cx="3094892" cy="1941342"/>
          </a:xfrm>
          <a:custGeom>
            <a:avLst/>
            <a:gdLst>
              <a:gd name="connsiteX0" fmla="*/ 0 w 3094892"/>
              <a:gd name="connsiteY0" fmla="*/ 0 h 1941342"/>
              <a:gd name="connsiteX1" fmla="*/ 0 w 3094892"/>
              <a:gd name="connsiteY1" fmla="*/ 0 h 1941342"/>
              <a:gd name="connsiteX2" fmla="*/ 14068 w 3094892"/>
              <a:gd name="connsiteY2" fmla="*/ 379828 h 1941342"/>
              <a:gd name="connsiteX3" fmla="*/ 28135 w 3094892"/>
              <a:gd name="connsiteY3" fmla="*/ 422031 h 1941342"/>
              <a:gd name="connsiteX4" fmla="*/ 28135 w 3094892"/>
              <a:gd name="connsiteY4" fmla="*/ 492370 h 1941342"/>
              <a:gd name="connsiteX5" fmla="*/ 28135 w 3094892"/>
              <a:gd name="connsiteY5" fmla="*/ 436099 h 1941342"/>
              <a:gd name="connsiteX6" fmla="*/ 661181 w 3094892"/>
              <a:gd name="connsiteY6" fmla="*/ 618979 h 1941342"/>
              <a:gd name="connsiteX7" fmla="*/ 1237957 w 3094892"/>
              <a:gd name="connsiteY7" fmla="*/ 942536 h 1941342"/>
              <a:gd name="connsiteX8" fmla="*/ 1237957 w 3094892"/>
              <a:gd name="connsiteY8" fmla="*/ 1645920 h 1941342"/>
              <a:gd name="connsiteX9" fmla="*/ 1519311 w 3094892"/>
              <a:gd name="connsiteY9" fmla="*/ 1786597 h 1941342"/>
              <a:gd name="connsiteX10" fmla="*/ 1505243 w 3094892"/>
              <a:gd name="connsiteY10" fmla="*/ 1927274 h 1941342"/>
              <a:gd name="connsiteX11" fmla="*/ 2489981 w 3094892"/>
              <a:gd name="connsiteY11" fmla="*/ 1941342 h 1941342"/>
              <a:gd name="connsiteX12" fmla="*/ 2672861 w 3094892"/>
              <a:gd name="connsiteY12" fmla="*/ 1266093 h 1941342"/>
              <a:gd name="connsiteX13" fmla="*/ 3080825 w 3094892"/>
              <a:gd name="connsiteY13" fmla="*/ 1280160 h 1941342"/>
              <a:gd name="connsiteX14" fmla="*/ 3094892 w 3094892"/>
              <a:gd name="connsiteY14" fmla="*/ 196948 h 1941342"/>
              <a:gd name="connsiteX15" fmla="*/ 2293034 w 3094892"/>
              <a:gd name="connsiteY15" fmla="*/ 323557 h 1941342"/>
              <a:gd name="connsiteX16" fmla="*/ 914400 w 3094892"/>
              <a:gd name="connsiteY16" fmla="*/ 450167 h 1941342"/>
              <a:gd name="connsiteX17" fmla="*/ 28135 w 3094892"/>
              <a:gd name="connsiteY17" fmla="*/ 295422 h 1941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094892" h="1941342">
                <a:moveTo>
                  <a:pt x="0" y="0"/>
                </a:moveTo>
                <a:lnTo>
                  <a:pt x="0" y="0"/>
                </a:lnTo>
                <a:cubicBezTo>
                  <a:pt x="4689" y="126609"/>
                  <a:pt x="5640" y="253412"/>
                  <a:pt x="14068" y="379828"/>
                </a:cubicBezTo>
                <a:cubicBezTo>
                  <a:pt x="15054" y="394624"/>
                  <a:pt x="26296" y="407317"/>
                  <a:pt x="28135" y="422031"/>
                </a:cubicBezTo>
                <a:cubicBezTo>
                  <a:pt x="31043" y="445296"/>
                  <a:pt x="28135" y="468924"/>
                  <a:pt x="28135" y="492370"/>
                </a:cubicBezTo>
                <a:lnTo>
                  <a:pt x="28135" y="436099"/>
                </a:lnTo>
                <a:lnTo>
                  <a:pt x="661181" y="618979"/>
                </a:lnTo>
                <a:lnTo>
                  <a:pt x="1237957" y="942536"/>
                </a:lnTo>
                <a:lnTo>
                  <a:pt x="1237957" y="1645920"/>
                </a:lnTo>
                <a:lnTo>
                  <a:pt x="1519311" y="1786597"/>
                </a:lnTo>
                <a:lnTo>
                  <a:pt x="1505243" y="1927274"/>
                </a:lnTo>
                <a:lnTo>
                  <a:pt x="2489981" y="1941342"/>
                </a:lnTo>
                <a:lnTo>
                  <a:pt x="2672861" y="1266093"/>
                </a:lnTo>
                <a:lnTo>
                  <a:pt x="3080825" y="1280160"/>
                </a:lnTo>
                <a:lnTo>
                  <a:pt x="3094892" y="196948"/>
                </a:lnTo>
                <a:lnTo>
                  <a:pt x="2293034" y="323557"/>
                </a:lnTo>
                <a:lnTo>
                  <a:pt x="914400" y="450167"/>
                </a:lnTo>
                <a:lnTo>
                  <a:pt x="28135" y="295422"/>
                </a:lnTo>
              </a:path>
            </a:pathLst>
          </a:cu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20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Sequences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A5650E-294F-49EA-9E43-C52DA8616A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7879" y="1403753"/>
            <a:ext cx="8576242" cy="4994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7683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191869" y="227390"/>
            <a:ext cx="274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Palaeogeography</a:t>
            </a:r>
          </a:p>
        </p:txBody>
      </p:sp>
      <p:pic>
        <p:nvPicPr>
          <p:cNvPr id="8" name="Picture 6" descr="&#10;SINEL3.tif                                                     000F918AMacintosh HD                   BA98050C:">
            <a:extLst>
              <a:ext uri="{FF2B5EF4-FFF2-40B4-BE49-F238E27FC236}">
                <a16:creationId xmlns:a16="http://schemas.microsoft.com/office/drawing/2014/main" id="{DB05D3C5-1C2C-44DA-96A5-2F477475DB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2666" y="1043693"/>
            <a:ext cx="7025011" cy="5688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7C453DFD-6464-4AE7-A79C-24E41B782971}"/>
              </a:ext>
            </a:extLst>
          </p:cNvPr>
          <p:cNvSpPr/>
          <p:nvPr/>
        </p:nvSpPr>
        <p:spPr>
          <a:xfrm>
            <a:off x="5835230" y="3563974"/>
            <a:ext cx="432048" cy="43204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2445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264EDEFE-5EC2-457D-8010-9696C082740E}"/>
              </a:ext>
            </a:extLst>
          </p:cNvPr>
          <p:cNvSpPr/>
          <p:nvPr/>
        </p:nvSpPr>
        <p:spPr>
          <a:xfrm>
            <a:off x="2144714" y="2805114"/>
            <a:ext cx="8218487" cy="1481137"/>
          </a:xfrm>
          <a:custGeom>
            <a:avLst/>
            <a:gdLst>
              <a:gd name="connsiteX0" fmla="*/ 0 w 10058400"/>
              <a:gd name="connsiteY0" fmla="*/ 102657 h 1975062"/>
              <a:gd name="connsiteX1" fmla="*/ 290285 w 10058400"/>
              <a:gd name="connsiteY1" fmla="*/ 233286 h 1975062"/>
              <a:gd name="connsiteX2" fmla="*/ 449943 w 10058400"/>
              <a:gd name="connsiteY2" fmla="*/ 828371 h 1975062"/>
              <a:gd name="connsiteX3" fmla="*/ 580571 w 10058400"/>
              <a:gd name="connsiteY3" fmla="*/ 1423457 h 1975062"/>
              <a:gd name="connsiteX4" fmla="*/ 754743 w 10058400"/>
              <a:gd name="connsiteY4" fmla="*/ 1858886 h 1975062"/>
              <a:gd name="connsiteX5" fmla="*/ 841828 w 10058400"/>
              <a:gd name="connsiteY5" fmla="*/ 1931457 h 1975062"/>
              <a:gd name="connsiteX6" fmla="*/ 1030514 w 10058400"/>
              <a:gd name="connsiteY6" fmla="*/ 1699229 h 1975062"/>
              <a:gd name="connsiteX7" fmla="*/ 1190171 w 10058400"/>
              <a:gd name="connsiteY7" fmla="*/ 1394429 h 1975062"/>
              <a:gd name="connsiteX8" fmla="*/ 1277257 w 10058400"/>
              <a:gd name="connsiteY8" fmla="*/ 1307343 h 1975062"/>
              <a:gd name="connsiteX9" fmla="*/ 1436914 w 10058400"/>
              <a:gd name="connsiteY9" fmla="*/ 1307343 h 1975062"/>
              <a:gd name="connsiteX10" fmla="*/ 1465943 w 10058400"/>
              <a:gd name="connsiteY10" fmla="*/ 1147686 h 1975062"/>
              <a:gd name="connsiteX11" fmla="*/ 1582057 w 10058400"/>
              <a:gd name="connsiteY11" fmla="*/ 1060600 h 1975062"/>
              <a:gd name="connsiteX12" fmla="*/ 1669143 w 10058400"/>
              <a:gd name="connsiteY12" fmla="*/ 1162200 h 1975062"/>
              <a:gd name="connsiteX13" fmla="*/ 1828800 w 10058400"/>
              <a:gd name="connsiteY13" fmla="*/ 1176714 h 1975062"/>
              <a:gd name="connsiteX14" fmla="*/ 2017485 w 10058400"/>
              <a:gd name="connsiteY14" fmla="*/ 1133171 h 1975062"/>
              <a:gd name="connsiteX15" fmla="*/ 2104571 w 10058400"/>
              <a:gd name="connsiteY15" fmla="*/ 944486 h 1975062"/>
              <a:gd name="connsiteX16" fmla="*/ 2162628 w 10058400"/>
              <a:gd name="connsiteY16" fmla="*/ 915457 h 1975062"/>
              <a:gd name="connsiteX17" fmla="*/ 2264228 w 10058400"/>
              <a:gd name="connsiteY17" fmla="*/ 1031571 h 1975062"/>
              <a:gd name="connsiteX18" fmla="*/ 2380343 w 10058400"/>
              <a:gd name="connsiteY18" fmla="*/ 828371 h 1975062"/>
              <a:gd name="connsiteX19" fmla="*/ 2452914 w 10058400"/>
              <a:gd name="connsiteY19" fmla="*/ 1017057 h 1975062"/>
              <a:gd name="connsiteX20" fmla="*/ 2540000 w 10058400"/>
              <a:gd name="connsiteY20" fmla="*/ 1336371 h 1975062"/>
              <a:gd name="connsiteX21" fmla="*/ 2714171 w 10058400"/>
              <a:gd name="connsiteY21" fmla="*/ 1278314 h 1975062"/>
              <a:gd name="connsiteX22" fmla="*/ 2844800 w 10058400"/>
              <a:gd name="connsiteY22" fmla="*/ 1060600 h 1975062"/>
              <a:gd name="connsiteX23" fmla="*/ 2888343 w 10058400"/>
              <a:gd name="connsiteY23" fmla="*/ 784829 h 1975062"/>
              <a:gd name="connsiteX24" fmla="*/ 3018971 w 10058400"/>
              <a:gd name="connsiteY24" fmla="*/ 654200 h 1975062"/>
              <a:gd name="connsiteX25" fmla="*/ 3077028 w 10058400"/>
              <a:gd name="connsiteY25" fmla="*/ 436486 h 1975062"/>
              <a:gd name="connsiteX26" fmla="*/ 3164114 w 10058400"/>
              <a:gd name="connsiteY26" fmla="*/ 378429 h 1975062"/>
              <a:gd name="connsiteX27" fmla="*/ 3323771 w 10058400"/>
              <a:gd name="connsiteY27" fmla="*/ 596143 h 1975062"/>
              <a:gd name="connsiteX28" fmla="*/ 3483428 w 10058400"/>
              <a:gd name="connsiteY28" fmla="*/ 799343 h 1975062"/>
              <a:gd name="connsiteX29" fmla="*/ 3628571 w 10058400"/>
              <a:gd name="connsiteY29" fmla="*/ 625171 h 1975062"/>
              <a:gd name="connsiteX30" fmla="*/ 3744685 w 10058400"/>
              <a:gd name="connsiteY30" fmla="*/ 480029 h 1975062"/>
              <a:gd name="connsiteX31" fmla="*/ 3846285 w 10058400"/>
              <a:gd name="connsiteY31" fmla="*/ 436486 h 1975062"/>
              <a:gd name="connsiteX32" fmla="*/ 3976914 w 10058400"/>
              <a:gd name="connsiteY32" fmla="*/ 378429 h 1975062"/>
              <a:gd name="connsiteX33" fmla="*/ 4238171 w 10058400"/>
              <a:gd name="connsiteY33" fmla="*/ 697743 h 1975062"/>
              <a:gd name="connsiteX34" fmla="*/ 4339771 w 10058400"/>
              <a:gd name="connsiteY34" fmla="*/ 726771 h 1975062"/>
              <a:gd name="connsiteX35" fmla="*/ 4499428 w 10058400"/>
              <a:gd name="connsiteY35" fmla="*/ 378429 h 1975062"/>
              <a:gd name="connsiteX36" fmla="*/ 4615543 w 10058400"/>
              <a:gd name="connsiteY36" fmla="*/ 146200 h 1975062"/>
              <a:gd name="connsiteX37" fmla="*/ 4905828 w 10058400"/>
              <a:gd name="connsiteY37" fmla="*/ 1057 h 1975062"/>
              <a:gd name="connsiteX38" fmla="*/ 5080000 w 10058400"/>
              <a:gd name="connsiteY38" fmla="*/ 218771 h 1975062"/>
              <a:gd name="connsiteX39" fmla="*/ 5210628 w 10058400"/>
              <a:gd name="connsiteY39" fmla="*/ 973514 h 1975062"/>
              <a:gd name="connsiteX40" fmla="*/ 5326743 w 10058400"/>
              <a:gd name="connsiteY40" fmla="*/ 1742771 h 1975062"/>
              <a:gd name="connsiteX41" fmla="*/ 5442857 w 10058400"/>
              <a:gd name="connsiteY41" fmla="*/ 1975000 h 1975062"/>
              <a:gd name="connsiteX42" fmla="*/ 5602514 w 10058400"/>
              <a:gd name="connsiteY42" fmla="*/ 1728257 h 1975062"/>
              <a:gd name="connsiteX43" fmla="*/ 5704114 w 10058400"/>
              <a:gd name="connsiteY43" fmla="*/ 1655686 h 1975062"/>
              <a:gd name="connsiteX44" fmla="*/ 5820228 w 10058400"/>
              <a:gd name="connsiteY44" fmla="*/ 1771800 h 1975062"/>
              <a:gd name="connsiteX45" fmla="*/ 5950857 w 10058400"/>
              <a:gd name="connsiteY45" fmla="*/ 1829857 h 1975062"/>
              <a:gd name="connsiteX46" fmla="*/ 6125028 w 10058400"/>
              <a:gd name="connsiteY46" fmla="*/ 1568600 h 1975062"/>
              <a:gd name="connsiteX47" fmla="*/ 6154057 w 10058400"/>
              <a:gd name="connsiteY47" fmla="*/ 1307343 h 1975062"/>
              <a:gd name="connsiteX48" fmla="*/ 6342743 w 10058400"/>
              <a:gd name="connsiteY48" fmla="*/ 1162200 h 1975062"/>
              <a:gd name="connsiteX49" fmla="*/ 6444343 w 10058400"/>
              <a:gd name="connsiteY49" fmla="*/ 1060600 h 1975062"/>
              <a:gd name="connsiteX50" fmla="*/ 6531428 w 10058400"/>
              <a:gd name="connsiteY50" fmla="*/ 842886 h 1975062"/>
              <a:gd name="connsiteX51" fmla="*/ 6633028 w 10058400"/>
              <a:gd name="connsiteY51" fmla="*/ 857400 h 1975062"/>
              <a:gd name="connsiteX52" fmla="*/ 6705600 w 10058400"/>
              <a:gd name="connsiteY52" fmla="*/ 1089629 h 1975062"/>
              <a:gd name="connsiteX53" fmla="*/ 6821714 w 10058400"/>
              <a:gd name="connsiteY53" fmla="*/ 1176714 h 1975062"/>
              <a:gd name="connsiteX54" fmla="*/ 6908800 w 10058400"/>
              <a:gd name="connsiteY54" fmla="*/ 1104143 h 1975062"/>
              <a:gd name="connsiteX55" fmla="*/ 7053943 w 10058400"/>
              <a:gd name="connsiteY55" fmla="*/ 1147686 h 1975062"/>
              <a:gd name="connsiteX56" fmla="*/ 7155543 w 10058400"/>
              <a:gd name="connsiteY56" fmla="*/ 1321857 h 1975062"/>
              <a:gd name="connsiteX57" fmla="*/ 7257143 w 10058400"/>
              <a:gd name="connsiteY57" fmla="*/ 1321857 h 1975062"/>
              <a:gd name="connsiteX58" fmla="*/ 7474857 w 10058400"/>
              <a:gd name="connsiteY58" fmla="*/ 596143 h 1975062"/>
              <a:gd name="connsiteX59" fmla="*/ 7561943 w 10058400"/>
              <a:gd name="connsiteY59" fmla="*/ 392943 h 1975062"/>
              <a:gd name="connsiteX60" fmla="*/ 7620000 w 10058400"/>
              <a:gd name="connsiteY60" fmla="*/ 305857 h 1975062"/>
              <a:gd name="connsiteX61" fmla="*/ 7649028 w 10058400"/>
              <a:gd name="connsiteY61" fmla="*/ 233286 h 1975062"/>
              <a:gd name="connsiteX62" fmla="*/ 7721600 w 10058400"/>
              <a:gd name="connsiteY62" fmla="*/ 233286 h 1975062"/>
              <a:gd name="connsiteX63" fmla="*/ 7837714 w 10058400"/>
              <a:gd name="connsiteY63" fmla="*/ 392943 h 1975062"/>
              <a:gd name="connsiteX64" fmla="*/ 7881257 w 10058400"/>
              <a:gd name="connsiteY64" fmla="*/ 407457 h 1975062"/>
              <a:gd name="connsiteX65" fmla="*/ 7997371 w 10058400"/>
              <a:gd name="connsiteY65" fmla="*/ 276829 h 1975062"/>
              <a:gd name="connsiteX66" fmla="*/ 8273143 w 10058400"/>
              <a:gd name="connsiteY66" fmla="*/ 160714 h 1975062"/>
              <a:gd name="connsiteX67" fmla="*/ 8490857 w 10058400"/>
              <a:gd name="connsiteY67" fmla="*/ 88143 h 1975062"/>
              <a:gd name="connsiteX68" fmla="*/ 8679543 w 10058400"/>
              <a:gd name="connsiteY68" fmla="*/ 320371 h 1975062"/>
              <a:gd name="connsiteX69" fmla="*/ 8795657 w 10058400"/>
              <a:gd name="connsiteY69" fmla="*/ 784829 h 1975062"/>
              <a:gd name="connsiteX70" fmla="*/ 8882743 w 10058400"/>
              <a:gd name="connsiteY70" fmla="*/ 1220257 h 1975062"/>
              <a:gd name="connsiteX71" fmla="*/ 8998857 w 10058400"/>
              <a:gd name="connsiteY71" fmla="*/ 1031571 h 1975062"/>
              <a:gd name="connsiteX72" fmla="*/ 9085943 w 10058400"/>
              <a:gd name="connsiteY72" fmla="*/ 857400 h 1975062"/>
              <a:gd name="connsiteX73" fmla="*/ 9144000 w 10058400"/>
              <a:gd name="connsiteY73" fmla="*/ 305857 h 1975062"/>
              <a:gd name="connsiteX74" fmla="*/ 9216571 w 10058400"/>
              <a:gd name="connsiteY74" fmla="*/ 218771 h 1975062"/>
              <a:gd name="connsiteX75" fmla="*/ 9303657 w 10058400"/>
              <a:gd name="connsiteY75" fmla="*/ 363914 h 1975062"/>
              <a:gd name="connsiteX76" fmla="*/ 9535885 w 10058400"/>
              <a:gd name="connsiteY76" fmla="*/ 755800 h 1975062"/>
              <a:gd name="connsiteX77" fmla="*/ 9622971 w 10058400"/>
              <a:gd name="connsiteY77" fmla="*/ 1205743 h 1975062"/>
              <a:gd name="connsiteX78" fmla="*/ 9724571 w 10058400"/>
              <a:gd name="connsiteY78" fmla="*/ 1496029 h 1975062"/>
              <a:gd name="connsiteX79" fmla="*/ 9855200 w 10058400"/>
              <a:gd name="connsiteY79" fmla="*/ 1597629 h 1975062"/>
              <a:gd name="connsiteX80" fmla="*/ 9956800 w 10058400"/>
              <a:gd name="connsiteY80" fmla="*/ 1452486 h 1975062"/>
              <a:gd name="connsiteX81" fmla="*/ 10058400 w 10058400"/>
              <a:gd name="connsiteY81" fmla="*/ 1408943 h 1975062"/>
              <a:gd name="connsiteX0" fmla="*/ 0 w 10058400"/>
              <a:gd name="connsiteY0" fmla="*/ 102657 h 1975062"/>
              <a:gd name="connsiteX1" fmla="*/ 290285 w 10058400"/>
              <a:gd name="connsiteY1" fmla="*/ 233286 h 1975062"/>
              <a:gd name="connsiteX2" fmla="*/ 449943 w 10058400"/>
              <a:gd name="connsiteY2" fmla="*/ 828371 h 1975062"/>
              <a:gd name="connsiteX3" fmla="*/ 580571 w 10058400"/>
              <a:gd name="connsiteY3" fmla="*/ 1423457 h 1975062"/>
              <a:gd name="connsiteX4" fmla="*/ 754743 w 10058400"/>
              <a:gd name="connsiteY4" fmla="*/ 1858886 h 1975062"/>
              <a:gd name="connsiteX5" fmla="*/ 841828 w 10058400"/>
              <a:gd name="connsiteY5" fmla="*/ 1931457 h 1975062"/>
              <a:gd name="connsiteX6" fmla="*/ 1030514 w 10058400"/>
              <a:gd name="connsiteY6" fmla="*/ 1699229 h 1975062"/>
              <a:gd name="connsiteX7" fmla="*/ 1190171 w 10058400"/>
              <a:gd name="connsiteY7" fmla="*/ 1394429 h 1975062"/>
              <a:gd name="connsiteX8" fmla="*/ 1277257 w 10058400"/>
              <a:gd name="connsiteY8" fmla="*/ 1307343 h 1975062"/>
              <a:gd name="connsiteX9" fmla="*/ 1410269 w 10058400"/>
              <a:gd name="connsiteY9" fmla="*/ 1249286 h 1975062"/>
              <a:gd name="connsiteX10" fmla="*/ 1465943 w 10058400"/>
              <a:gd name="connsiteY10" fmla="*/ 1147686 h 1975062"/>
              <a:gd name="connsiteX11" fmla="*/ 1582057 w 10058400"/>
              <a:gd name="connsiteY11" fmla="*/ 1060600 h 1975062"/>
              <a:gd name="connsiteX12" fmla="*/ 1669143 w 10058400"/>
              <a:gd name="connsiteY12" fmla="*/ 1162200 h 1975062"/>
              <a:gd name="connsiteX13" fmla="*/ 1828800 w 10058400"/>
              <a:gd name="connsiteY13" fmla="*/ 1176714 h 1975062"/>
              <a:gd name="connsiteX14" fmla="*/ 2017485 w 10058400"/>
              <a:gd name="connsiteY14" fmla="*/ 1133171 h 1975062"/>
              <a:gd name="connsiteX15" fmla="*/ 2104571 w 10058400"/>
              <a:gd name="connsiteY15" fmla="*/ 944486 h 1975062"/>
              <a:gd name="connsiteX16" fmla="*/ 2162628 w 10058400"/>
              <a:gd name="connsiteY16" fmla="*/ 915457 h 1975062"/>
              <a:gd name="connsiteX17" fmla="*/ 2264228 w 10058400"/>
              <a:gd name="connsiteY17" fmla="*/ 1031571 h 1975062"/>
              <a:gd name="connsiteX18" fmla="*/ 2380343 w 10058400"/>
              <a:gd name="connsiteY18" fmla="*/ 828371 h 1975062"/>
              <a:gd name="connsiteX19" fmla="*/ 2452914 w 10058400"/>
              <a:gd name="connsiteY19" fmla="*/ 1017057 h 1975062"/>
              <a:gd name="connsiteX20" fmla="*/ 2540000 w 10058400"/>
              <a:gd name="connsiteY20" fmla="*/ 1336371 h 1975062"/>
              <a:gd name="connsiteX21" fmla="*/ 2714171 w 10058400"/>
              <a:gd name="connsiteY21" fmla="*/ 1278314 h 1975062"/>
              <a:gd name="connsiteX22" fmla="*/ 2844800 w 10058400"/>
              <a:gd name="connsiteY22" fmla="*/ 1060600 h 1975062"/>
              <a:gd name="connsiteX23" fmla="*/ 2888343 w 10058400"/>
              <a:gd name="connsiteY23" fmla="*/ 784829 h 1975062"/>
              <a:gd name="connsiteX24" fmla="*/ 3018971 w 10058400"/>
              <a:gd name="connsiteY24" fmla="*/ 654200 h 1975062"/>
              <a:gd name="connsiteX25" fmla="*/ 3077028 w 10058400"/>
              <a:gd name="connsiteY25" fmla="*/ 436486 h 1975062"/>
              <a:gd name="connsiteX26" fmla="*/ 3164114 w 10058400"/>
              <a:gd name="connsiteY26" fmla="*/ 378429 h 1975062"/>
              <a:gd name="connsiteX27" fmla="*/ 3323771 w 10058400"/>
              <a:gd name="connsiteY27" fmla="*/ 596143 h 1975062"/>
              <a:gd name="connsiteX28" fmla="*/ 3483428 w 10058400"/>
              <a:gd name="connsiteY28" fmla="*/ 799343 h 1975062"/>
              <a:gd name="connsiteX29" fmla="*/ 3628571 w 10058400"/>
              <a:gd name="connsiteY29" fmla="*/ 625171 h 1975062"/>
              <a:gd name="connsiteX30" fmla="*/ 3744685 w 10058400"/>
              <a:gd name="connsiteY30" fmla="*/ 480029 h 1975062"/>
              <a:gd name="connsiteX31" fmla="*/ 3846285 w 10058400"/>
              <a:gd name="connsiteY31" fmla="*/ 436486 h 1975062"/>
              <a:gd name="connsiteX32" fmla="*/ 3976914 w 10058400"/>
              <a:gd name="connsiteY32" fmla="*/ 378429 h 1975062"/>
              <a:gd name="connsiteX33" fmla="*/ 4238171 w 10058400"/>
              <a:gd name="connsiteY33" fmla="*/ 697743 h 1975062"/>
              <a:gd name="connsiteX34" fmla="*/ 4339771 w 10058400"/>
              <a:gd name="connsiteY34" fmla="*/ 726771 h 1975062"/>
              <a:gd name="connsiteX35" fmla="*/ 4499428 w 10058400"/>
              <a:gd name="connsiteY35" fmla="*/ 378429 h 1975062"/>
              <a:gd name="connsiteX36" fmla="*/ 4615543 w 10058400"/>
              <a:gd name="connsiteY36" fmla="*/ 146200 h 1975062"/>
              <a:gd name="connsiteX37" fmla="*/ 4905828 w 10058400"/>
              <a:gd name="connsiteY37" fmla="*/ 1057 h 1975062"/>
              <a:gd name="connsiteX38" fmla="*/ 5080000 w 10058400"/>
              <a:gd name="connsiteY38" fmla="*/ 218771 h 1975062"/>
              <a:gd name="connsiteX39" fmla="*/ 5210628 w 10058400"/>
              <a:gd name="connsiteY39" fmla="*/ 973514 h 1975062"/>
              <a:gd name="connsiteX40" fmla="*/ 5326743 w 10058400"/>
              <a:gd name="connsiteY40" fmla="*/ 1742771 h 1975062"/>
              <a:gd name="connsiteX41" fmla="*/ 5442857 w 10058400"/>
              <a:gd name="connsiteY41" fmla="*/ 1975000 h 1975062"/>
              <a:gd name="connsiteX42" fmla="*/ 5602514 w 10058400"/>
              <a:gd name="connsiteY42" fmla="*/ 1728257 h 1975062"/>
              <a:gd name="connsiteX43" fmla="*/ 5704114 w 10058400"/>
              <a:gd name="connsiteY43" fmla="*/ 1655686 h 1975062"/>
              <a:gd name="connsiteX44" fmla="*/ 5820228 w 10058400"/>
              <a:gd name="connsiteY44" fmla="*/ 1771800 h 1975062"/>
              <a:gd name="connsiteX45" fmla="*/ 5950857 w 10058400"/>
              <a:gd name="connsiteY45" fmla="*/ 1829857 h 1975062"/>
              <a:gd name="connsiteX46" fmla="*/ 6125028 w 10058400"/>
              <a:gd name="connsiteY46" fmla="*/ 1568600 h 1975062"/>
              <a:gd name="connsiteX47" fmla="*/ 6154057 w 10058400"/>
              <a:gd name="connsiteY47" fmla="*/ 1307343 h 1975062"/>
              <a:gd name="connsiteX48" fmla="*/ 6342743 w 10058400"/>
              <a:gd name="connsiteY48" fmla="*/ 1162200 h 1975062"/>
              <a:gd name="connsiteX49" fmla="*/ 6444343 w 10058400"/>
              <a:gd name="connsiteY49" fmla="*/ 1060600 h 1975062"/>
              <a:gd name="connsiteX50" fmla="*/ 6531428 w 10058400"/>
              <a:gd name="connsiteY50" fmla="*/ 842886 h 1975062"/>
              <a:gd name="connsiteX51" fmla="*/ 6633028 w 10058400"/>
              <a:gd name="connsiteY51" fmla="*/ 857400 h 1975062"/>
              <a:gd name="connsiteX52" fmla="*/ 6705600 w 10058400"/>
              <a:gd name="connsiteY52" fmla="*/ 1089629 h 1975062"/>
              <a:gd name="connsiteX53" fmla="*/ 6821714 w 10058400"/>
              <a:gd name="connsiteY53" fmla="*/ 1176714 h 1975062"/>
              <a:gd name="connsiteX54" fmla="*/ 6908800 w 10058400"/>
              <a:gd name="connsiteY54" fmla="*/ 1104143 h 1975062"/>
              <a:gd name="connsiteX55" fmla="*/ 7053943 w 10058400"/>
              <a:gd name="connsiteY55" fmla="*/ 1147686 h 1975062"/>
              <a:gd name="connsiteX56" fmla="*/ 7155543 w 10058400"/>
              <a:gd name="connsiteY56" fmla="*/ 1321857 h 1975062"/>
              <a:gd name="connsiteX57" fmla="*/ 7257143 w 10058400"/>
              <a:gd name="connsiteY57" fmla="*/ 1321857 h 1975062"/>
              <a:gd name="connsiteX58" fmla="*/ 7474857 w 10058400"/>
              <a:gd name="connsiteY58" fmla="*/ 596143 h 1975062"/>
              <a:gd name="connsiteX59" fmla="*/ 7561943 w 10058400"/>
              <a:gd name="connsiteY59" fmla="*/ 392943 h 1975062"/>
              <a:gd name="connsiteX60" fmla="*/ 7620000 w 10058400"/>
              <a:gd name="connsiteY60" fmla="*/ 305857 h 1975062"/>
              <a:gd name="connsiteX61" fmla="*/ 7649028 w 10058400"/>
              <a:gd name="connsiteY61" fmla="*/ 233286 h 1975062"/>
              <a:gd name="connsiteX62" fmla="*/ 7721600 w 10058400"/>
              <a:gd name="connsiteY62" fmla="*/ 233286 h 1975062"/>
              <a:gd name="connsiteX63" fmla="*/ 7837714 w 10058400"/>
              <a:gd name="connsiteY63" fmla="*/ 392943 h 1975062"/>
              <a:gd name="connsiteX64" fmla="*/ 7881257 w 10058400"/>
              <a:gd name="connsiteY64" fmla="*/ 407457 h 1975062"/>
              <a:gd name="connsiteX65" fmla="*/ 7997371 w 10058400"/>
              <a:gd name="connsiteY65" fmla="*/ 276829 h 1975062"/>
              <a:gd name="connsiteX66" fmla="*/ 8273143 w 10058400"/>
              <a:gd name="connsiteY66" fmla="*/ 160714 h 1975062"/>
              <a:gd name="connsiteX67" fmla="*/ 8490857 w 10058400"/>
              <a:gd name="connsiteY67" fmla="*/ 88143 h 1975062"/>
              <a:gd name="connsiteX68" fmla="*/ 8679543 w 10058400"/>
              <a:gd name="connsiteY68" fmla="*/ 320371 h 1975062"/>
              <a:gd name="connsiteX69" fmla="*/ 8795657 w 10058400"/>
              <a:gd name="connsiteY69" fmla="*/ 784829 h 1975062"/>
              <a:gd name="connsiteX70" fmla="*/ 8882743 w 10058400"/>
              <a:gd name="connsiteY70" fmla="*/ 1220257 h 1975062"/>
              <a:gd name="connsiteX71" fmla="*/ 8998857 w 10058400"/>
              <a:gd name="connsiteY71" fmla="*/ 1031571 h 1975062"/>
              <a:gd name="connsiteX72" fmla="*/ 9085943 w 10058400"/>
              <a:gd name="connsiteY72" fmla="*/ 857400 h 1975062"/>
              <a:gd name="connsiteX73" fmla="*/ 9144000 w 10058400"/>
              <a:gd name="connsiteY73" fmla="*/ 305857 h 1975062"/>
              <a:gd name="connsiteX74" fmla="*/ 9216571 w 10058400"/>
              <a:gd name="connsiteY74" fmla="*/ 218771 h 1975062"/>
              <a:gd name="connsiteX75" fmla="*/ 9303657 w 10058400"/>
              <a:gd name="connsiteY75" fmla="*/ 363914 h 1975062"/>
              <a:gd name="connsiteX76" fmla="*/ 9535885 w 10058400"/>
              <a:gd name="connsiteY76" fmla="*/ 755800 h 1975062"/>
              <a:gd name="connsiteX77" fmla="*/ 9622971 w 10058400"/>
              <a:gd name="connsiteY77" fmla="*/ 1205743 h 1975062"/>
              <a:gd name="connsiteX78" fmla="*/ 9724571 w 10058400"/>
              <a:gd name="connsiteY78" fmla="*/ 1496029 h 1975062"/>
              <a:gd name="connsiteX79" fmla="*/ 9855200 w 10058400"/>
              <a:gd name="connsiteY79" fmla="*/ 1597629 h 1975062"/>
              <a:gd name="connsiteX80" fmla="*/ 9956800 w 10058400"/>
              <a:gd name="connsiteY80" fmla="*/ 1452486 h 1975062"/>
              <a:gd name="connsiteX81" fmla="*/ 10058400 w 10058400"/>
              <a:gd name="connsiteY81" fmla="*/ 1408943 h 1975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10058400" h="1975062">
                <a:moveTo>
                  <a:pt x="0" y="102657"/>
                </a:moveTo>
                <a:cubicBezTo>
                  <a:pt x="107647" y="107495"/>
                  <a:pt x="215294" y="112334"/>
                  <a:pt x="290285" y="233286"/>
                </a:cubicBezTo>
                <a:cubicBezTo>
                  <a:pt x="365276" y="354238"/>
                  <a:pt x="401562" y="630009"/>
                  <a:pt x="449943" y="828371"/>
                </a:cubicBezTo>
                <a:cubicBezTo>
                  <a:pt x="498324" y="1026733"/>
                  <a:pt x="529771" y="1251705"/>
                  <a:pt x="580571" y="1423457"/>
                </a:cubicBezTo>
                <a:cubicBezTo>
                  <a:pt x="631371" y="1595209"/>
                  <a:pt x="711200" y="1774219"/>
                  <a:pt x="754743" y="1858886"/>
                </a:cubicBezTo>
                <a:cubicBezTo>
                  <a:pt x="798286" y="1943553"/>
                  <a:pt x="795866" y="1958067"/>
                  <a:pt x="841828" y="1931457"/>
                </a:cubicBezTo>
                <a:cubicBezTo>
                  <a:pt x="887790" y="1904848"/>
                  <a:pt x="972457" y="1788734"/>
                  <a:pt x="1030514" y="1699229"/>
                </a:cubicBezTo>
                <a:cubicBezTo>
                  <a:pt x="1088571" y="1609724"/>
                  <a:pt x="1149047" y="1459743"/>
                  <a:pt x="1190171" y="1394429"/>
                </a:cubicBezTo>
                <a:cubicBezTo>
                  <a:pt x="1231295" y="1329115"/>
                  <a:pt x="1240574" y="1331534"/>
                  <a:pt x="1277257" y="1307343"/>
                </a:cubicBezTo>
                <a:cubicBezTo>
                  <a:pt x="1313940" y="1283153"/>
                  <a:pt x="1378822" y="1275895"/>
                  <a:pt x="1410269" y="1249286"/>
                </a:cubicBezTo>
                <a:cubicBezTo>
                  <a:pt x="1441716" y="1222677"/>
                  <a:pt x="1437312" y="1179134"/>
                  <a:pt x="1465943" y="1147686"/>
                </a:cubicBezTo>
                <a:cubicBezTo>
                  <a:pt x="1494574" y="1116238"/>
                  <a:pt x="1548190" y="1058181"/>
                  <a:pt x="1582057" y="1060600"/>
                </a:cubicBezTo>
                <a:cubicBezTo>
                  <a:pt x="1615924" y="1063019"/>
                  <a:pt x="1628019" y="1142848"/>
                  <a:pt x="1669143" y="1162200"/>
                </a:cubicBezTo>
                <a:cubicBezTo>
                  <a:pt x="1710267" y="1181552"/>
                  <a:pt x="1770743" y="1181552"/>
                  <a:pt x="1828800" y="1176714"/>
                </a:cubicBezTo>
                <a:cubicBezTo>
                  <a:pt x="1886857" y="1171876"/>
                  <a:pt x="1971523" y="1171876"/>
                  <a:pt x="2017485" y="1133171"/>
                </a:cubicBezTo>
                <a:cubicBezTo>
                  <a:pt x="2063447" y="1094466"/>
                  <a:pt x="2080381" y="980772"/>
                  <a:pt x="2104571" y="944486"/>
                </a:cubicBezTo>
                <a:cubicBezTo>
                  <a:pt x="2128761" y="908200"/>
                  <a:pt x="2136019" y="900943"/>
                  <a:pt x="2162628" y="915457"/>
                </a:cubicBezTo>
                <a:cubicBezTo>
                  <a:pt x="2189238" y="929971"/>
                  <a:pt x="2227942" y="1046085"/>
                  <a:pt x="2264228" y="1031571"/>
                </a:cubicBezTo>
                <a:cubicBezTo>
                  <a:pt x="2300514" y="1017057"/>
                  <a:pt x="2348895" y="830790"/>
                  <a:pt x="2380343" y="828371"/>
                </a:cubicBezTo>
                <a:cubicBezTo>
                  <a:pt x="2411791" y="825952"/>
                  <a:pt x="2426305" y="932390"/>
                  <a:pt x="2452914" y="1017057"/>
                </a:cubicBezTo>
                <a:cubicBezTo>
                  <a:pt x="2479523" y="1101724"/>
                  <a:pt x="2496457" y="1292828"/>
                  <a:pt x="2540000" y="1336371"/>
                </a:cubicBezTo>
                <a:cubicBezTo>
                  <a:pt x="2583543" y="1379914"/>
                  <a:pt x="2663371" y="1324276"/>
                  <a:pt x="2714171" y="1278314"/>
                </a:cubicBezTo>
                <a:cubicBezTo>
                  <a:pt x="2764971" y="1232352"/>
                  <a:pt x="2815771" y="1142848"/>
                  <a:pt x="2844800" y="1060600"/>
                </a:cubicBezTo>
                <a:cubicBezTo>
                  <a:pt x="2873829" y="978352"/>
                  <a:pt x="2859315" y="852562"/>
                  <a:pt x="2888343" y="784829"/>
                </a:cubicBezTo>
                <a:cubicBezTo>
                  <a:pt x="2917371" y="717096"/>
                  <a:pt x="2987524" y="712257"/>
                  <a:pt x="3018971" y="654200"/>
                </a:cubicBezTo>
                <a:cubicBezTo>
                  <a:pt x="3050418" y="596143"/>
                  <a:pt x="3052838" y="482448"/>
                  <a:pt x="3077028" y="436486"/>
                </a:cubicBezTo>
                <a:cubicBezTo>
                  <a:pt x="3101218" y="390524"/>
                  <a:pt x="3122990" y="351820"/>
                  <a:pt x="3164114" y="378429"/>
                </a:cubicBezTo>
                <a:cubicBezTo>
                  <a:pt x="3205238" y="405038"/>
                  <a:pt x="3270552" y="525991"/>
                  <a:pt x="3323771" y="596143"/>
                </a:cubicBezTo>
                <a:cubicBezTo>
                  <a:pt x="3376990" y="666295"/>
                  <a:pt x="3432628" y="794505"/>
                  <a:pt x="3483428" y="799343"/>
                </a:cubicBezTo>
                <a:cubicBezTo>
                  <a:pt x="3534228" y="804181"/>
                  <a:pt x="3585028" y="678390"/>
                  <a:pt x="3628571" y="625171"/>
                </a:cubicBezTo>
                <a:cubicBezTo>
                  <a:pt x="3672114" y="571952"/>
                  <a:pt x="3708399" y="511476"/>
                  <a:pt x="3744685" y="480029"/>
                </a:cubicBezTo>
                <a:cubicBezTo>
                  <a:pt x="3780971" y="448582"/>
                  <a:pt x="3846285" y="436486"/>
                  <a:pt x="3846285" y="436486"/>
                </a:cubicBezTo>
                <a:cubicBezTo>
                  <a:pt x="3884990" y="419553"/>
                  <a:pt x="3911600" y="334886"/>
                  <a:pt x="3976914" y="378429"/>
                </a:cubicBezTo>
                <a:cubicBezTo>
                  <a:pt x="4042228" y="421972"/>
                  <a:pt x="4177695" y="639686"/>
                  <a:pt x="4238171" y="697743"/>
                </a:cubicBezTo>
                <a:cubicBezTo>
                  <a:pt x="4298647" y="755800"/>
                  <a:pt x="4296228" y="779990"/>
                  <a:pt x="4339771" y="726771"/>
                </a:cubicBezTo>
                <a:cubicBezTo>
                  <a:pt x="4383314" y="673552"/>
                  <a:pt x="4453466" y="475191"/>
                  <a:pt x="4499428" y="378429"/>
                </a:cubicBezTo>
                <a:cubicBezTo>
                  <a:pt x="4545390" y="281667"/>
                  <a:pt x="4547810" y="209095"/>
                  <a:pt x="4615543" y="146200"/>
                </a:cubicBezTo>
                <a:cubicBezTo>
                  <a:pt x="4683276" y="83305"/>
                  <a:pt x="4828419" y="-11038"/>
                  <a:pt x="4905828" y="1057"/>
                </a:cubicBezTo>
                <a:cubicBezTo>
                  <a:pt x="4983237" y="13152"/>
                  <a:pt x="5029200" y="56695"/>
                  <a:pt x="5080000" y="218771"/>
                </a:cubicBezTo>
                <a:cubicBezTo>
                  <a:pt x="5130800" y="380847"/>
                  <a:pt x="5169504" y="719514"/>
                  <a:pt x="5210628" y="973514"/>
                </a:cubicBezTo>
                <a:cubicBezTo>
                  <a:pt x="5251752" y="1227514"/>
                  <a:pt x="5288038" y="1575857"/>
                  <a:pt x="5326743" y="1742771"/>
                </a:cubicBezTo>
                <a:cubicBezTo>
                  <a:pt x="5365448" y="1909685"/>
                  <a:pt x="5396895" y="1977419"/>
                  <a:pt x="5442857" y="1975000"/>
                </a:cubicBezTo>
                <a:cubicBezTo>
                  <a:pt x="5488819" y="1972581"/>
                  <a:pt x="5558971" y="1781476"/>
                  <a:pt x="5602514" y="1728257"/>
                </a:cubicBezTo>
                <a:cubicBezTo>
                  <a:pt x="5646057" y="1675038"/>
                  <a:pt x="5667828" y="1648429"/>
                  <a:pt x="5704114" y="1655686"/>
                </a:cubicBezTo>
                <a:cubicBezTo>
                  <a:pt x="5740400" y="1662943"/>
                  <a:pt x="5779104" y="1742771"/>
                  <a:pt x="5820228" y="1771800"/>
                </a:cubicBezTo>
                <a:cubicBezTo>
                  <a:pt x="5861352" y="1800829"/>
                  <a:pt x="5900057" y="1863724"/>
                  <a:pt x="5950857" y="1829857"/>
                </a:cubicBezTo>
                <a:cubicBezTo>
                  <a:pt x="6001657" y="1795990"/>
                  <a:pt x="6091161" y="1655686"/>
                  <a:pt x="6125028" y="1568600"/>
                </a:cubicBezTo>
                <a:cubicBezTo>
                  <a:pt x="6158895" y="1481514"/>
                  <a:pt x="6117771" y="1375076"/>
                  <a:pt x="6154057" y="1307343"/>
                </a:cubicBezTo>
                <a:cubicBezTo>
                  <a:pt x="6190343" y="1239610"/>
                  <a:pt x="6294362" y="1203324"/>
                  <a:pt x="6342743" y="1162200"/>
                </a:cubicBezTo>
                <a:cubicBezTo>
                  <a:pt x="6391124" y="1121076"/>
                  <a:pt x="6412896" y="1113819"/>
                  <a:pt x="6444343" y="1060600"/>
                </a:cubicBezTo>
                <a:cubicBezTo>
                  <a:pt x="6475790" y="1007381"/>
                  <a:pt x="6499981" y="876753"/>
                  <a:pt x="6531428" y="842886"/>
                </a:cubicBezTo>
                <a:cubicBezTo>
                  <a:pt x="6562875" y="809019"/>
                  <a:pt x="6603999" y="816276"/>
                  <a:pt x="6633028" y="857400"/>
                </a:cubicBezTo>
                <a:cubicBezTo>
                  <a:pt x="6662057" y="898524"/>
                  <a:pt x="6674152" y="1036410"/>
                  <a:pt x="6705600" y="1089629"/>
                </a:cubicBezTo>
                <a:cubicBezTo>
                  <a:pt x="6737048" y="1142848"/>
                  <a:pt x="6787847" y="1174295"/>
                  <a:pt x="6821714" y="1176714"/>
                </a:cubicBezTo>
                <a:cubicBezTo>
                  <a:pt x="6855581" y="1179133"/>
                  <a:pt x="6870095" y="1108981"/>
                  <a:pt x="6908800" y="1104143"/>
                </a:cubicBezTo>
                <a:cubicBezTo>
                  <a:pt x="6947505" y="1099305"/>
                  <a:pt x="7012819" y="1111400"/>
                  <a:pt x="7053943" y="1147686"/>
                </a:cubicBezTo>
                <a:cubicBezTo>
                  <a:pt x="7095067" y="1183972"/>
                  <a:pt x="7121676" y="1292829"/>
                  <a:pt x="7155543" y="1321857"/>
                </a:cubicBezTo>
                <a:cubicBezTo>
                  <a:pt x="7189410" y="1350886"/>
                  <a:pt x="7203924" y="1442809"/>
                  <a:pt x="7257143" y="1321857"/>
                </a:cubicBezTo>
                <a:cubicBezTo>
                  <a:pt x="7310362" y="1200905"/>
                  <a:pt x="7424057" y="750962"/>
                  <a:pt x="7474857" y="596143"/>
                </a:cubicBezTo>
                <a:cubicBezTo>
                  <a:pt x="7525657" y="441324"/>
                  <a:pt x="7537752" y="441324"/>
                  <a:pt x="7561943" y="392943"/>
                </a:cubicBezTo>
                <a:cubicBezTo>
                  <a:pt x="7586134" y="344562"/>
                  <a:pt x="7605486" y="332467"/>
                  <a:pt x="7620000" y="305857"/>
                </a:cubicBezTo>
                <a:cubicBezTo>
                  <a:pt x="7634514" y="279248"/>
                  <a:pt x="7632095" y="245381"/>
                  <a:pt x="7649028" y="233286"/>
                </a:cubicBezTo>
                <a:cubicBezTo>
                  <a:pt x="7665961" y="221191"/>
                  <a:pt x="7690153" y="206677"/>
                  <a:pt x="7721600" y="233286"/>
                </a:cubicBezTo>
                <a:cubicBezTo>
                  <a:pt x="7753047" y="259895"/>
                  <a:pt x="7811105" y="363915"/>
                  <a:pt x="7837714" y="392943"/>
                </a:cubicBezTo>
                <a:cubicBezTo>
                  <a:pt x="7864323" y="421971"/>
                  <a:pt x="7854648" y="426809"/>
                  <a:pt x="7881257" y="407457"/>
                </a:cubicBezTo>
                <a:cubicBezTo>
                  <a:pt x="7907866" y="388105"/>
                  <a:pt x="7932057" y="317953"/>
                  <a:pt x="7997371" y="276829"/>
                </a:cubicBezTo>
                <a:cubicBezTo>
                  <a:pt x="8062685" y="235705"/>
                  <a:pt x="8190895" y="192162"/>
                  <a:pt x="8273143" y="160714"/>
                </a:cubicBezTo>
                <a:cubicBezTo>
                  <a:pt x="8355391" y="129266"/>
                  <a:pt x="8423124" y="61534"/>
                  <a:pt x="8490857" y="88143"/>
                </a:cubicBezTo>
                <a:cubicBezTo>
                  <a:pt x="8558590" y="114752"/>
                  <a:pt x="8628743" y="204257"/>
                  <a:pt x="8679543" y="320371"/>
                </a:cubicBezTo>
                <a:cubicBezTo>
                  <a:pt x="8730343" y="436485"/>
                  <a:pt x="8761790" y="634848"/>
                  <a:pt x="8795657" y="784829"/>
                </a:cubicBezTo>
                <a:cubicBezTo>
                  <a:pt x="8829524" y="934810"/>
                  <a:pt x="8848876" y="1179133"/>
                  <a:pt x="8882743" y="1220257"/>
                </a:cubicBezTo>
                <a:cubicBezTo>
                  <a:pt x="8916610" y="1261381"/>
                  <a:pt x="8964990" y="1092047"/>
                  <a:pt x="8998857" y="1031571"/>
                </a:cubicBezTo>
                <a:cubicBezTo>
                  <a:pt x="9032724" y="971095"/>
                  <a:pt x="9061753" y="978352"/>
                  <a:pt x="9085943" y="857400"/>
                </a:cubicBezTo>
                <a:cubicBezTo>
                  <a:pt x="9110133" y="736448"/>
                  <a:pt x="9122229" y="412295"/>
                  <a:pt x="9144000" y="305857"/>
                </a:cubicBezTo>
                <a:cubicBezTo>
                  <a:pt x="9165771" y="199419"/>
                  <a:pt x="9189962" y="209095"/>
                  <a:pt x="9216571" y="218771"/>
                </a:cubicBezTo>
                <a:cubicBezTo>
                  <a:pt x="9243181" y="228447"/>
                  <a:pt x="9303657" y="363914"/>
                  <a:pt x="9303657" y="363914"/>
                </a:cubicBezTo>
                <a:cubicBezTo>
                  <a:pt x="9356876" y="453419"/>
                  <a:pt x="9482666" y="615495"/>
                  <a:pt x="9535885" y="755800"/>
                </a:cubicBezTo>
                <a:cubicBezTo>
                  <a:pt x="9589104" y="896105"/>
                  <a:pt x="9591523" y="1082372"/>
                  <a:pt x="9622971" y="1205743"/>
                </a:cubicBezTo>
                <a:cubicBezTo>
                  <a:pt x="9654419" y="1329114"/>
                  <a:pt x="9685866" y="1430715"/>
                  <a:pt x="9724571" y="1496029"/>
                </a:cubicBezTo>
                <a:cubicBezTo>
                  <a:pt x="9763276" y="1561343"/>
                  <a:pt x="9816495" y="1604886"/>
                  <a:pt x="9855200" y="1597629"/>
                </a:cubicBezTo>
                <a:cubicBezTo>
                  <a:pt x="9893905" y="1590372"/>
                  <a:pt x="9922933" y="1483934"/>
                  <a:pt x="9956800" y="1452486"/>
                </a:cubicBezTo>
                <a:cubicBezTo>
                  <a:pt x="9990667" y="1421038"/>
                  <a:pt x="10024533" y="1414990"/>
                  <a:pt x="10058400" y="1408943"/>
                </a:cubicBezTo>
              </a:path>
            </a:pathLst>
          </a:custGeom>
          <a:noFill/>
          <a:ln w="2857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6147" name="TextBox 6">
            <a:extLst>
              <a:ext uri="{FF2B5EF4-FFF2-40B4-BE49-F238E27FC236}">
                <a16:creationId xmlns:a16="http://schemas.microsoft.com/office/drawing/2014/main" id="{6DFA6F25-9B5B-4503-AA1A-525841D006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9464" y="4406900"/>
            <a:ext cx="96488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imes New Roman" panose="02020603050405020304" pitchFamily="18" charset="0"/>
              </a:rPr>
              <a:t>0                                                                            100                                                                          200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8DC879-F410-418B-BD62-044DDD5E0460}"/>
              </a:ext>
            </a:extLst>
          </p:cNvPr>
          <p:cNvSpPr txBox="1"/>
          <p:nvPr/>
        </p:nvSpPr>
        <p:spPr>
          <a:xfrm>
            <a:off x="1566863" y="2762250"/>
            <a:ext cx="619080" cy="219290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b="1" dirty="0"/>
              <a:t>      0</a:t>
            </a:r>
          </a:p>
          <a:p>
            <a:pPr eaLnBrk="1" hangingPunct="1">
              <a:defRPr/>
            </a:pPr>
            <a:endParaRPr lang="en-GB" b="1" dirty="0"/>
          </a:p>
          <a:p>
            <a:pPr eaLnBrk="1" hangingPunct="1">
              <a:defRPr/>
            </a:pPr>
            <a:endParaRPr lang="en-GB" b="1" dirty="0"/>
          </a:p>
          <a:p>
            <a:pPr eaLnBrk="1" hangingPunct="1">
              <a:defRPr/>
            </a:pPr>
            <a:r>
              <a:rPr lang="en-GB" b="1" dirty="0"/>
              <a:t> </a:t>
            </a:r>
            <a:r>
              <a:rPr lang="en-GB" sz="1050" b="1" dirty="0"/>
              <a:t>m</a:t>
            </a:r>
          </a:p>
          <a:p>
            <a:pPr eaLnBrk="1" hangingPunct="1">
              <a:defRPr/>
            </a:pPr>
            <a:r>
              <a:rPr lang="en-GB" sz="1050" b="1" dirty="0"/>
              <a:t>O.D.</a:t>
            </a:r>
          </a:p>
          <a:p>
            <a:pPr eaLnBrk="1" hangingPunct="1">
              <a:defRPr/>
            </a:pPr>
            <a:endParaRPr lang="en-GB" b="1" dirty="0"/>
          </a:p>
          <a:p>
            <a:pPr eaLnBrk="1" hangingPunct="1">
              <a:defRPr/>
            </a:pPr>
            <a:endParaRPr lang="en-GB" b="1" dirty="0"/>
          </a:p>
          <a:p>
            <a:pPr eaLnBrk="1" hangingPunct="1">
              <a:defRPr/>
            </a:pPr>
            <a:r>
              <a:rPr lang="en-GB" b="1" dirty="0"/>
              <a:t>-125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536669E-9422-424F-A855-3C7EBC8EB807}"/>
              </a:ext>
            </a:extLst>
          </p:cNvPr>
          <p:cNvCxnSpPr/>
          <p:nvPr/>
        </p:nvCxnSpPr>
        <p:spPr>
          <a:xfrm>
            <a:off x="2144714" y="4406900"/>
            <a:ext cx="8218487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5AD2DDE-0400-4E26-8C95-5C6C348DBA0A}"/>
              </a:ext>
            </a:extLst>
          </p:cNvPr>
          <p:cNvCxnSpPr/>
          <p:nvPr/>
        </p:nvCxnSpPr>
        <p:spPr>
          <a:xfrm>
            <a:off x="2028825" y="2870200"/>
            <a:ext cx="0" cy="1404938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1" name="TextBox 29">
            <a:extLst>
              <a:ext uri="{FF2B5EF4-FFF2-40B4-BE49-F238E27FC236}">
                <a16:creationId xmlns:a16="http://schemas.microsoft.com/office/drawing/2014/main" id="{1814B699-B495-4210-8F87-96345693E1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0426" y="2935289"/>
            <a:ext cx="4032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imes New Roman" panose="02020603050405020304" pitchFamily="18" charset="0"/>
              </a:rPr>
              <a:t>5e</a:t>
            </a:r>
          </a:p>
        </p:txBody>
      </p:sp>
      <p:sp>
        <p:nvSpPr>
          <p:cNvPr id="6152" name="TextBox 30">
            <a:extLst>
              <a:ext uri="{FF2B5EF4-FFF2-40B4-BE49-F238E27FC236}">
                <a16:creationId xmlns:a16="http://schemas.microsoft.com/office/drawing/2014/main" id="{7FFF8A5C-31CC-4722-A589-7AC9BC7CB4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05025" y="2940050"/>
            <a:ext cx="3000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imes New Roman" panose="02020603050405020304" pitchFamily="18" charset="0"/>
              </a:rPr>
              <a:t>1</a:t>
            </a:r>
          </a:p>
        </p:txBody>
      </p:sp>
      <p:sp>
        <p:nvSpPr>
          <p:cNvPr id="6153" name="TextBox 31">
            <a:extLst>
              <a:ext uri="{FF2B5EF4-FFF2-40B4-BE49-F238E27FC236}">
                <a16:creationId xmlns:a16="http://schemas.microsoft.com/office/drawing/2014/main" id="{081C8D5C-4A78-44B1-ACDA-79B5BEABB1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77389" y="3175000"/>
            <a:ext cx="4032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imes New Roman" panose="02020603050405020304" pitchFamily="18" charset="0"/>
              </a:rPr>
              <a:t>7e</a:t>
            </a:r>
          </a:p>
        </p:txBody>
      </p:sp>
      <p:sp>
        <p:nvSpPr>
          <p:cNvPr id="6154" name="TextBox 32">
            <a:extLst>
              <a:ext uri="{FF2B5EF4-FFF2-40B4-BE49-F238E27FC236}">
                <a16:creationId xmlns:a16="http://schemas.microsoft.com/office/drawing/2014/main" id="{F333B68B-8576-4077-94EE-F27C006D77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6751" y="3148013"/>
            <a:ext cx="4159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imes New Roman" panose="02020603050405020304" pitchFamily="18" charset="0"/>
              </a:rPr>
              <a:t>7a</a:t>
            </a:r>
          </a:p>
        </p:txBody>
      </p:sp>
      <p:sp>
        <p:nvSpPr>
          <p:cNvPr id="6155" name="TextBox 33">
            <a:extLst>
              <a:ext uri="{FF2B5EF4-FFF2-40B4-BE49-F238E27FC236}">
                <a16:creationId xmlns:a16="http://schemas.microsoft.com/office/drawing/2014/main" id="{DFBA19BB-8448-4B4B-B766-4C418E7949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93164" y="2957513"/>
            <a:ext cx="4016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imes New Roman" panose="02020603050405020304" pitchFamily="18" charset="0"/>
              </a:rPr>
              <a:t>7c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98F5CA8-F58A-42DC-99D3-47C27B47411A}"/>
              </a:ext>
            </a:extLst>
          </p:cNvPr>
          <p:cNvCxnSpPr/>
          <p:nvPr/>
        </p:nvCxnSpPr>
        <p:spPr>
          <a:xfrm>
            <a:off x="2149475" y="2876550"/>
            <a:ext cx="821848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BB349F37-0B36-4638-AB1D-48C71B36ED59}"/>
              </a:ext>
            </a:extLst>
          </p:cNvPr>
          <p:cNvCxnSpPr/>
          <p:nvPr/>
        </p:nvCxnSpPr>
        <p:spPr>
          <a:xfrm>
            <a:off x="2149475" y="2995613"/>
            <a:ext cx="8218488" cy="0"/>
          </a:xfrm>
          <a:prstGeom prst="line">
            <a:avLst/>
          </a:prstGeom>
          <a:ln w="12700">
            <a:solidFill>
              <a:schemeClr val="accent2">
                <a:lumMod val="7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Freeform 36">
            <a:extLst>
              <a:ext uri="{FF2B5EF4-FFF2-40B4-BE49-F238E27FC236}">
                <a16:creationId xmlns:a16="http://schemas.microsoft.com/office/drawing/2014/main" id="{7BF05DA7-0862-4C08-B2CE-BE33D7B53894}"/>
              </a:ext>
            </a:extLst>
          </p:cNvPr>
          <p:cNvSpPr/>
          <p:nvPr/>
        </p:nvSpPr>
        <p:spPr>
          <a:xfrm>
            <a:off x="7337426" y="4860926"/>
            <a:ext cx="739775" cy="366713"/>
          </a:xfrm>
          <a:custGeom>
            <a:avLst/>
            <a:gdLst>
              <a:gd name="connsiteX0" fmla="*/ 0 w 986972"/>
              <a:gd name="connsiteY0" fmla="*/ 488538 h 488538"/>
              <a:gd name="connsiteX1" fmla="*/ 290286 w 986972"/>
              <a:gd name="connsiteY1" fmla="*/ 24081 h 488538"/>
              <a:gd name="connsiteX2" fmla="*/ 740229 w 986972"/>
              <a:gd name="connsiteY2" fmla="*/ 96652 h 488538"/>
              <a:gd name="connsiteX3" fmla="*/ 986972 w 986972"/>
              <a:gd name="connsiteY3" fmla="*/ 357909 h 488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86972" h="488538">
                <a:moveTo>
                  <a:pt x="0" y="488538"/>
                </a:moveTo>
                <a:cubicBezTo>
                  <a:pt x="83457" y="288966"/>
                  <a:pt x="166915" y="89395"/>
                  <a:pt x="290286" y="24081"/>
                </a:cubicBezTo>
                <a:cubicBezTo>
                  <a:pt x="413658" y="-41233"/>
                  <a:pt x="624115" y="41014"/>
                  <a:pt x="740229" y="96652"/>
                </a:cubicBezTo>
                <a:cubicBezTo>
                  <a:pt x="856343" y="152290"/>
                  <a:pt x="921657" y="255099"/>
                  <a:pt x="986972" y="357909"/>
                </a:cubicBezTo>
              </a:path>
            </a:pathLst>
          </a:custGeom>
          <a:noFill/>
          <a:ln w="2857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3E8F0CAE-A8B1-4C90-94EC-78824B694632}"/>
              </a:ext>
            </a:extLst>
          </p:cNvPr>
          <p:cNvCxnSpPr/>
          <p:nvPr/>
        </p:nvCxnSpPr>
        <p:spPr>
          <a:xfrm flipV="1">
            <a:off x="7337426" y="5472113"/>
            <a:ext cx="739775" cy="1111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8EF0875-59CA-4E97-A6E5-18741811CE18}"/>
              </a:ext>
            </a:extLst>
          </p:cNvPr>
          <p:cNvCxnSpPr/>
          <p:nvPr/>
        </p:nvCxnSpPr>
        <p:spPr>
          <a:xfrm flipV="1">
            <a:off x="7337426" y="5815013"/>
            <a:ext cx="739775" cy="11112"/>
          </a:xfrm>
          <a:prstGeom prst="line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61" name="TextBox 40">
            <a:extLst>
              <a:ext uri="{FF2B5EF4-FFF2-40B4-BE49-F238E27FC236}">
                <a16:creationId xmlns:a16="http://schemas.microsoft.com/office/drawing/2014/main" id="{62A8059C-2FE6-49A6-9072-CFD9F48698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0538" y="4772025"/>
            <a:ext cx="18653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 b="1">
                <a:latin typeface="Times New Roman" panose="02020603050405020304" pitchFamily="18" charset="0"/>
              </a:rPr>
              <a:t>Sea level curve (based on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 b="1">
                <a:latin typeface="Times New Roman" panose="02020603050405020304" pitchFamily="18" charset="0"/>
              </a:rPr>
              <a:t> Waelbroeck </a:t>
            </a:r>
            <a:r>
              <a:rPr lang="en-GB" altLang="en-US" sz="1200" b="1" i="1">
                <a:latin typeface="Times New Roman" panose="02020603050405020304" pitchFamily="18" charset="0"/>
              </a:rPr>
              <a:t>et al</a:t>
            </a:r>
            <a:r>
              <a:rPr lang="en-GB" altLang="en-US" sz="1200" b="1">
                <a:latin typeface="Times New Roman" panose="02020603050405020304" pitchFamily="18" charset="0"/>
              </a:rPr>
              <a:t>. 2002)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200" b="1"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 b="1">
                <a:latin typeface="Times New Roman" panose="02020603050405020304" pitchFamily="18" charset="0"/>
              </a:rPr>
              <a:t>Present day sea level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200" b="1">
              <a:latin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 b="1">
                <a:latin typeface="Times New Roman" panose="02020603050405020304" pitchFamily="18" charset="0"/>
              </a:rPr>
              <a:t>-10m sea level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97A3F5B-E548-419A-9343-432361B47969}"/>
              </a:ext>
            </a:extLst>
          </p:cNvPr>
          <p:cNvSpPr txBox="1"/>
          <p:nvPr/>
        </p:nvSpPr>
        <p:spPr>
          <a:xfrm>
            <a:off x="728133" y="880533"/>
            <a:ext cx="274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Palaeogeography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>
            <a:extLst>
              <a:ext uri="{FF2B5EF4-FFF2-40B4-BE49-F238E27FC236}">
                <a16:creationId xmlns:a16="http://schemas.microsoft.com/office/drawing/2014/main" id="{691EAE20-4105-43D5-9F79-354941AF5B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9" t="6393" r="5734" b="6100"/>
          <a:stretch>
            <a:fillRect/>
          </a:stretch>
        </p:blipFill>
        <p:spPr bwMode="auto">
          <a:xfrm>
            <a:off x="2276476" y="1454150"/>
            <a:ext cx="7121525" cy="492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6">
            <a:extLst>
              <a:ext uri="{FF2B5EF4-FFF2-40B4-BE49-F238E27FC236}">
                <a16:creationId xmlns:a16="http://schemas.microsoft.com/office/drawing/2014/main" id="{8E27FB61-D7D7-40FE-B851-0441792CBA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96"/>
          <a:stretch>
            <a:fillRect/>
          </a:stretch>
        </p:blipFill>
        <p:spPr bwMode="auto">
          <a:xfrm>
            <a:off x="2173288" y="479426"/>
            <a:ext cx="8386762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pic>
        <p:nvPicPr>
          <p:cNvPr id="7172" name="Picture 2" descr="neanderthal_female">
            <a:extLst>
              <a:ext uri="{FF2B5EF4-FFF2-40B4-BE49-F238E27FC236}">
                <a16:creationId xmlns:a16="http://schemas.microsoft.com/office/drawing/2014/main" id="{0BC4AEEA-170A-4805-973C-E8D9D8F5EE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3" y="614364"/>
            <a:ext cx="239712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173" name="Picture 3" descr="darwin">
            <a:extLst>
              <a:ext uri="{FF2B5EF4-FFF2-40B4-BE49-F238E27FC236}">
                <a16:creationId xmlns:a16="http://schemas.microsoft.com/office/drawing/2014/main" id="{CFF653CD-D6FF-4FE6-A484-8CA51BD05A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6" y="514350"/>
            <a:ext cx="2762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E661B6-20A2-473A-8CE6-FD7BA28EE7A1}"/>
              </a:ext>
            </a:extLst>
          </p:cNvPr>
          <p:cNvSpPr txBox="1"/>
          <p:nvPr/>
        </p:nvSpPr>
        <p:spPr>
          <a:xfrm rot="18635997">
            <a:off x="4726642" y="701046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200,000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269C6D-2F8C-43EF-9674-33F12EDAE259}"/>
              </a:ext>
            </a:extLst>
          </p:cNvPr>
          <p:cNvSpPr txBox="1"/>
          <p:nvPr/>
        </p:nvSpPr>
        <p:spPr>
          <a:xfrm rot="18635997">
            <a:off x="7246798" y="665327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100,000</a:t>
            </a:r>
          </a:p>
        </p:txBody>
      </p:sp>
      <p:sp>
        <p:nvSpPr>
          <p:cNvPr id="7176" name="Down Arrow 1">
            <a:extLst>
              <a:ext uri="{FF2B5EF4-FFF2-40B4-BE49-F238E27FC236}">
                <a16:creationId xmlns:a16="http://schemas.microsoft.com/office/drawing/2014/main" id="{2D7BE255-6FB6-4836-A18C-6F6B3C542F9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7161214" y="692150"/>
            <a:ext cx="217487" cy="363538"/>
          </a:xfrm>
          <a:prstGeom prst="downArrow">
            <a:avLst>
              <a:gd name="adj1" fmla="val 50000"/>
              <a:gd name="adj2" fmla="val 49651"/>
            </a:avLst>
          </a:prstGeom>
          <a:solidFill>
            <a:srgbClr val="FF0000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 wrap="none"/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3">
            <a:extLst>
              <a:ext uri="{FF2B5EF4-FFF2-40B4-BE49-F238E27FC236}">
                <a16:creationId xmlns:a16="http://schemas.microsoft.com/office/drawing/2014/main" id="{DED279B5-C95D-4962-9FFB-57F0947D5B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9" t="6577" r="5598" b="6110"/>
          <a:stretch>
            <a:fillRect/>
          </a:stretch>
        </p:blipFill>
        <p:spPr bwMode="auto">
          <a:xfrm>
            <a:off x="2341563" y="1536700"/>
            <a:ext cx="7067550" cy="491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6">
            <a:extLst>
              <a:ext uri="{FF2B5EF4-FFF2-40B4-BE49-F238E27FC236}">
                <a16:creationId xmlns:a16="http://schemas.microsoft.com/office/drawing/2014/main" id="{A9E779E3-8A26-4F6E-B261-BCA6C7CEC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96"/>
          <a:stretch>
            <a:fillRect/>
          </a:stretch>
        </p:blipFill>
        <p:spPr bwMode="auto">
          <a:xfrm>
            <a:off x="2173288" y="479426"/>
            <a:ext cx="8386762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pic>
        <p:nvPicPr>
          <p:cNvPr id="8196" name="Picture 2" descr="neanderthal_female">
            <a:extLst>
              <a:ext uri="{FF2B5EF4-FFF2-40B4-BE49-F238E27FC236}">
                <a16:creationId xmlns:a16="http://schemas.microsoft.com/office/drawing/2014/main" id="{109DF135-19B6-4CB1-8821-1A566AC74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3" y="614364"/>
            <a:ext cx="239712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8197" name="Picture 3" descr="darwin">
            <a:extLst>
              <a:ext uri="{FF2B5EF4-FFF2-40B4-BE49-F238E27FC236}">
                <a16:creationId xmlns:a16="http://schemas.microsoft.com/office/drawing/2014/main" id="{976AF4BA-D1A4-4CC9-9A47-B30F432C0B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6" y="514350"/>
            <a:ext cx="2762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2E4E7F-AD76-4C52-9EAD-8AD9B1165171}"/>
              </a:ext>
            </a:extLst>
          </p:cNvPr>
          <p:cNvSpPr txBox="1"/>
          <p:nvPr/>
        </p:nvSpPr>
        <p:spPr>
          <a:xfrm rot="18635997">
            <a:off x="4726642" y="701046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200,000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B73C8B-B0B4-4EBA-BD32-D48D009C055E}"/>
              </a:ext>
            </a:extLst>
          </p:cNvPr>
          <p:cNvSpPr txBox="1"/>
          <p:nvPr/>
        </p:nvSpPr>
        <p:spPr>
          <a:xfrm rot="18635997">
            <a:off x="7246798" y="665327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100,000</a:t>
            </a:r>
          </a:p>
        </p:txBody>
      </p:sp>
      <p:sp>
        <p:nvSpPr>
          <p:cNvPr id="8200" name="Down Arrow 10">
            <a:extLst>
              <a:ext uri="{FF2B5EF4-FFF2-40B4-BE49-F238E27FC236}">
                <a16:creationId xmlns:a16="http://schemas.microsoft.com/office/drawing/2014/main" id="{8046CA9F-2D7D-47C6-BA6E-B64E3214723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7466013" y="673100"/>
            <a:ext cx="215900" cy="363538"/>
          </a:xfrm>
          <a:prstGeom prst="downArrow">
            <a:avLst>
              <a:gd name="adj1" fmla="val 50000"/>
              <a:gd name="adj2" fmla="val 50016"/>
            </a:avLst>
          </a:prstGeom>
          <a:solidFill>
            <a:srgbClr val="FF0000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 wrap="none"/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>
            <a:extLst>
              <a:ext uri="{FF2B5EF4-FFF2-40B4-BE49-F238E27FC236}">
                <a16:creationId xmlns:a16="http://schemas.microsoft.com/office/drawing/2014/main" id="{C47C98CF-1678-49D9-803D-6BB382B473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7" t="7362" r="5711" b="6085"/>
          <a:stretch>
            <a:fillRect/>
          </a:stretch>
        </p:blipFill>
        <p:spPr bwMode="auto">
          <a:xfrm>
            <a:off x="2339975" y="1508126"/>
            <a:ext cx="7069138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6">
            <a:extLst>
              <a:ext uri="{FF2B5EF4-FFF2-40B4-BE49-F238E27FC236}">
                <a16:creationId xmlns:a16="http://schemas.microsoft.com/office/drawing/2014/main" id="{12B5E473-2BE9-4804-8B32-776D3E81AA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96"/>
          <a:stretch>
            <a:fillRect/>
          </a:stretch>
        </p:blipFill>
        <p:spPr bwMode="auto">
          <a:xfrm>
            <a:off x="2173288" y="479426"/>
            <a:ext cx="8386762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pic>
        <p:nvPicPr>
          <p:cNvPr id="9220" name="Picture 2" descr="neanderthal_female">
            <a:extLst>
              <a:ext uri="{FF2B5EF4-FFF2-40B4-BE49-F238E27FC236}">
                <a16:creationId xmlns:a16="http://schemas.microsoft.com/office/drawing/2014/main" id="{8ADB7DD8-74B0-4DD6-8A11-232CAFB40A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3" y="614364"/>
            <a:ext cx="239712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9221" name="Picture 3" descr="darwin">
            <a:extLst>
              <a:ext uri="{FF2B5EF4-FFF2-40B4-BE49-F238E27FC236}">
                <a16:creationId xmlns:a16="http://schemas.microsoft.com/office/drawing/2014/main" id="{50249D26-10B1-4B26-AC0E-985B9EB6C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6" y="514350"/>
            <a:ext cx="2762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3D2CD3-A161-4848-9B49-77504D9A8CD0}"/>
              </a:ext>
            </a:extLst>
          </p:cNvPr>
          <p:cNvSpPr txBox="1"/>
          <p:nvPr/>
        </p:nvSpPr>
        <p:spPr>
          <a:xfrm rot="18635997">
            <a:off x="4726642" y="701046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200,000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987200-6A7D-49D0-958F-968F19668F29}"/>
              </a:ext>
            </a:extLst>
          </p:cNvPr>
          <p:cNvSpPr txBox="1"/>
          <p:nvPr/>
        </p:nvSpPr>
        <p:spPr>
          <a:xfrm rot="18635997">
            <a:off x="7246798" y="665327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100,000</a:t>
            </a:r>
          </a:p>
        </p:txBody>
      </p:sp>
      <p:sp>
        <p:nvSpPr>
          <p:cNvPr id="9224" name="Down Arrow 10">
            <a:extLst>
              <a:ext uri="{FF2B5EF4-FFF2-40B4-BE49-F238E27FC236}">
                <a16:creationId xmlns:a16="http://schemas.microsoft.com/office/drawing/2014/main" id="{801D8EE6-18E5-4CB8-BC29-304C45317E2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7681914" y="681039"/>
            <a:ext cx="217487" cy="363537"/>
          </a:xfrm>
          <a:prstGeom prst="downArrow">
            <a:avLst>
              <a:gd name="adj1" fmla="val 50000"/>
              <a:gd name="adj2" fmla="val 49651"/>
            </a:avLst>
          </a:prstGeom>
          <a:solidFill>
            <a:srgbClr val="FF0000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 wrap="none"/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>
            <a:extLst>
              <a:ext uri="{FF2B5EF4-FFF2-40B4-BE49-F238E27FC236}">
                <a16:creationId xmlns:a16="http://schemas.microsoft.com/office/drawing/2014/main" id="{AAA1410B-7DEB-414E-ADC6-127038EA85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7" t="6409" r="5553" b="6087"/>
          <a:stretch>
            <a:fillRect/>
          </a:stretch>
        </p:blipFill>
        <p:spPr bwMode="auto">
          <a:xfrm>
            <a:off x="2373314" y="1598613"/>
            <a:ext cx="7132637" cy="4926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6">
            <a:extLst>
              <a:ext uri="{FF2B5EF4-FFF2-40B4-BE49-F238E27FC236}">
                <a16:creationId xmlns:a16="http://schemas.microsoft.com/office/drawing/2014/main" id="{EF7CF8EA-9BAC-4AE2-A29E-DB151C40FB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96"/>
          <a:stretch>
            <a:fillRect/>
          </a:stretch>
        </p:blipFill>
        <p:spPr bwMode="auto">
          <a:xfrm>
            <a:off x="2173288" y="479426"/>
            <a:ext cx="8386762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pic>
        <p:nvPicPr>
          <p:cNvPr id="10244" name="Picture 2" descr="neanderthal_female">
            <a:extLst>
              <a:ext uri="{FF2B5EF4-FFF2-40B4-BE49-F238E27FC236}">
                <a16:creationId xmlns:a16="http://schemas.microsoft.com/office/drawing/2014/main" id="{6294F8C1-F19B-453B-9532-30A5974293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3" y="614364"/>
            <a:ext cx="239712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0245" name="Picture 3" descr="darwin">
            <a:extLst>
              <a:ext uri="{FF2B5EF4-FFF2-40B4-BE49-F238E27FC236}">
                <a16:creationId xmlns:a16="http://schemas.microsoft.com/office/drawing/2014/main" id="{09DD5F93-068C-4BDA-9892-A168263802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6" y="514350"/>
            <a:ext cx="2762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9ABAFC-5947-4B66-849F-23B8AD60B5EE}"/>
              </a:ext>
            </a:extLst>
          </p:cNvPr>
          <p:cNvSpPr txBox="1"/>
          <p:nvPr/>
        </p:nvSpPr>
        <p:spPr>
          <a:xfrm rot="18635997">
            <a:off x="4726642" y="701046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200,000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FCA733-9421-4442-8096-736F803B7C0B}"/>
              </a:ext>
            </a:extLst>
          </p:cNvPr>
          <p:cNvSpPr txBox="1"/>
          <p:nvPr/>
        </p:nvSpPr>
        <p:spPr>
          <a:xfrm rot="18635997">
            <a:off x="7246798" y="665327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100,000</a:t>
            </a:r>
          </a:p>
        </p:txBody>
      </p:sp>
      <p:sp>
        <p:nvSpPr>
          <p:cNvPr id="10248" name="Down Arrow 9">
            <a:extLst>
              <a:ext uri="{FF2B5EF4-FFF2-40B4-BE49-F238E27FC236}">
                <a16:creationId xmlns:a16="http://schemas.microsoft.com/office/drawing/2014/main" id="{E2E0852C-4AFE-4FF9-B79D-FAFD19B5688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472488" y="874714"/>
            <a:ext cx="215900" cy="363537"/>
          </a:xfrm>
          <a:prstGeom prst="downArrow">
            <a:avLst>
              <a:gd name="adj1" fmla="val 50000"/>
              <a:gd name="adj2" fmla="val 50016"/>
            </a:avLst>
          </a:prstGeom>
          <a:solidFill>
            <a:srgbClr val="FF0000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 wrap="none"/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1">
            <a:extLst>
              <a:ext uri="{FF2B5EF4-FFF2-40B4-BE49-F238E27FC236}">
                <a16:creationId xmlns:a16="http://schemas.microsoft.com/office/drawing/2014/main" id="{17399897-BAF8-4348-9BB8-15E5B57662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5" t="6599" r="5711" b="6085"/>
          <a:stretch>
            <a:fillRect/>
          </a:stretch>
        </p:blipFill>
        <p:spPr bwMode="auto">
          <a:xfrm>
            <a:off x="2352675" y="1609725"/>
            <a:ext cx="7132638" cy="491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6">
            <a:extLst>
              <a:ext uri="{FF2B5EF4-FFF2-40B4-BE49-F238E27FC236}">
                <a16:creationId xmlns:a16="http://schemas.microsoft.com/office/drawing/2014/main" id="{3B63B85D-E672-4082-B36E-1D9ACA76AC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96"/>
          <a:stretch>
            <a:fillRect/>
          </a:stretch>
        </p:blipFill>
        <p:spPr bwMode="auto">
          <a:xfrm>
            <a:off x="2173288" y="479426"/>
            <a:ext cx="8386762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pic>
        <p:nvPicPr>
          <p:cNvPr id="11268" name="Picture 2" descr="neanderthal_female">
            <a:extLst>
              <a:ext uri="{FF2B5EF4-FFF2-40B4-BE49-F238E27FC236}">
                <a16:creationId xmlns:a16="http://schemas.microsoft.com/office/drawing/2014/main" id="{AC2B6841-8EC1-4736-AEEA-1B9BFEE37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3" y="614364"/>
            <a:ext cx="239712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1269" name="Picture 3" descr="darwin">
            <a:extLst>
              <a:ext uri="{FF2B5EF4-FFF2-40B4-BE49-F238E27FC236}">
                <a16:creationId xmlns:a16="http://schemas.microsoft.com/office/drawing/2014/main" id="{01519ADF-C12C-49D1-A78A-EA0C164578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6" y="514350"/>
            <a:ext cx="2762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3D1D10-9E50-4E24-A027-888A53F743FA}"/>
              </a:ext>
            </a:extLst>
          </p:cNvPr>
          <p:cNvSpPr txBox="1"/>
          <p:nvPr/>
        </p:nvSpPr>
        <p:spPr>
          <a:xfrm rot="18635997">
            <a:off x="4726642" y="701046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200,000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EA08A1-1CCB-4DC5-BB38-3B3EA9737377}"/>
              </a:ext>
            </a:extLst>
          </p:cNvPr>
          <p:cNvSpPr txBox="1"/>
          <p:nvPr/>
        </p:nvSpPr>
        <p:spPr>
          <a:xfrm rot="18635997">
            <a:off x="7246798" y="665327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100,000</a:t>
            </a:r>
          </a:p>
        </p:txBody>
      </p:sp>
      <p:sp>
        <p:nvSpPr>
          <p:cNvPr id="11272" name="Down Arrow 16">
            <a:extLst>
              <a:ext uri="{FF2B5EF4-FFF2-40B4-BE49-F238E27FC236}">
                <a16:creationId xmlns:a16="http://schemas.microsoft.com/office/drawing/2014/main" id="{867D5BDB-8693-48BC-83B3-2727AE5BBDBF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912350" y="1038225"/>
            <a:ext cx="215900" cy="363538"/>
          </a:xfrm>
          <a:prstGeom prst="downArrow">
            <a:avLst>
              <a:gd name="adj1" fmla="val 50000"/>
              <a:gd name="adj2" fmla="val 50016"/>
            </a:avLst>
          </a:prstGeom>
          <a:solidFill>
            <a:srgbClr val="FF0000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 wrap="none"/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3">
            <a:extLst>
              <a:ext uri="{FF2B5EF4-FFF2-40B4-BE49-F238E27FC236}">
                <a16:creationId xmlns:a16="http://schemas.microsoft.com/office/drawing/2014/main" id="{D3F701B9-A4A0-463F-807D-3397A0A52B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989" y="1365251"/>
            <a:ext cx="7596187" cy="537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6">
            <a:extLst>
              <a:ext uri="{FF2B5EF4-FFF2-40B4-BE49-F238E27FC236}">
                <a16:creationId xmlns:a16="http://schemas.microsoft.com/office/drawing/2014/main" id="{F79235C4-BC95-41B4-B1F2-705986425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96"/>
          <a:stretch>
            <a:fillRect/>
          </a:stretch>
        </p:blipFill>
        <p:spPr bwMode="auto">
          <a:xfrm>
            <a:off x="2173288" y="479426"/>
            <a:ext cx="8386762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pic>
        <p:nvPicPr>
          <p:cNvPr id="12292" name="Picture 2" descr="neanderthal_female">
            <a:extLst>
              <a:ext uri="{FF2B5EF4-FFF2-40B4-BE49-F238E27FC236}">
                <a16:creationId xmlns:a16="http://schemas.microsoft.com/office/drawing/2014/main" id="{8E344690-4108-474E-8195-697810AED8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3" y="614364"/>
            <a:ext cx="239712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2293" name="Picture 3" descr="darwin">
            <a:extLst>
              <a:ext uri="{FF2B5EF4-FFF2-40B4-BE49-F238E27FC236}">
                <a16:creationId xmlns:a16="http://schemas.microsoft.com/office/drawing/2014/main" id="{8A908AA6-263E-43E4-87DF-C14ABFEEDB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6" y="514350"/>
            <a:ext cx="2762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300CAD-FF28-407B-A3E5-26E58E09FFF5}"/>
              </a:ext>
            </a:extLst>
          </p:cNvPr>
          <p:cNvSpPr txBox="1"/>
          <p:nvPr/>
        </p:nvSpPr>
        <p:spPr>
          <a:xfrm rot="18635997">
            <a:off x="4726642" y="701046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200,000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8F4D61-DC2D-4831-9B97-90593E3A30B2}"/>
              </a:ext>
            </a:extLst>
          </p:cNvPr>
          <p:cNvSpPr txBox="1"/>
          <p:nvPr/>
        </p:nvSpPr>
        <p:spPr>
          <a:xfrm rot="18635997">
            <a:off x="7246798" y="665327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100,000</a:t>
            </a:r>
          </a:p>
        </p:txBody>
      </p:sp>
      <p:sp>
        <p:nvSpPr>
          <p:cNvPr id="12296" name="Down Arrow 16">
            <a:extLst>
              <a:ext uri="{FF2B5EF4-FFF2-40B4-BE49-F238E27FC236}">
                <a16:creationId xmlns:a16="http://schemas.microsoft.com/office/drawing/2014/main" id="{4DC93DDA-DB05-4A38-B0E6-6A1193EA2F26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7248525" y="831850"/>
            <a:ext cx="215900" cy="363538"/>
          </a:xfrm>
          <a:prstGeom prst="downArrow">
            <a:avLst>
              <a:gd name="adj1" fmla="val 50000"/>
              <a:gd name="adj2" fmla="val 50016"/>
            </a:avLst>
          </a:prstGeom>
          <a:solidFill>
            <a:srgbClr val="FF0000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 wrap="none"/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1">
            <a:extLst>
              <a:ext uri="{FF2B5EF4-FFF2-40B4-BE49-F238E27FC236}">
                <a16:creationId xmlns:a16="http://schemas.microsoft.com/office/drawing/2014/main" id="{C4C7285E-38F2-4D83-B6FA-D7292BD2D9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289" y="1363663"/>
            <a:ext cx="7596187" cy="537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>
            <a:extLst>
              <a:ext uri="{FF2B5EF4-FFF2-40B4-BE49-F238E27FC236}">
                <a16:creationId xmlns:a16="http://schemas.microsoft.com/office/drawing/2014/main" id="{6BDCCA30-5662-4DC5-940C-F0B6B1F2F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96"/>
          <a:stretch>
            <a:fillRect/>
          </a:stretch>
        </p:blipFill>
        <p:spPr bwMode="auto">
          <a:xfrm>
            <a:off x="2173288" y="479426"/>
            <a:ext cx="8386762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pic>
        <p:nvPicPr>
          <p:cNvPr id="13316" name="Picture 2" descr="neanderthal_female">
            <a:extLst>
              <a:ext uri="{FF2B5EF4-FFF2-40B4-BE49-F238E27FC236}">
                <a16:creationId xmlns:a16="http://schemas.microsoft.com/office/drawing/2014/main" id="{B254B795-D9BE-493B-980E-78B98D22A3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3" y="614364"/>
            <a:ext cx="239712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3317" name="Picture 3" descr="darwin">
            <a:extLst>
              <a:ext uri="{FF2B5EF4-FFF2-40B4-BE49-F238E27FC236}">
                <a16:creationId xmlns:a16="http://schemas.microsoft.com/office/drawing/2014/main" id="{FE996FD1-A9E1-40E9-85BC-B7D8DF15F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6" y="514350"/>
            <a:ext cx="2762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06C71-4749-4197-939B-90A9570610D9}"/>
              </a:ext>
            </a:extLst>
          </p:cNvPr>
          <p:cNvSpPr txBox="1"/>
          <p:nvPr/>
        </p:nvSpPr>
        <p:spPr>
          <a:xfrm rot="18635997">
            <a:off x="4726642" y="701046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200,000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5AC61D-EE89-4837-A44D-FD1C39DF61B1}"/>
              </a:ext>
            </a:extLst>
          </p:cNvPr>
          <p:cNvSpPr txBox="1"/>
          <p:nvPr/>
        </p:nvSpPr>
        <p:spPr>
          <a:xfrm rot="18635997">
            <a:off x="7246798" y="665327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100,000</a:t>
            </a:r>
          </a:p>
        </p:txBody>
      </p:sp>
      <p:sp>
        <p:nvSpPr>
          <p:cNvPr id="13320" name="Down Arrow 16">
            <a:extLst>
              <a:ext uri="{FF2B5EF4-FFF2-40B4-BE49-F238E27FC236}">
                <a16:creationId xmlns:a16="http://schemas.microsoft.com/office/drawing/2014/main" id="{1193AAE4-8CE8-4C32-975B-DCAC72D7F548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7648575" y="785814"/>
            <a:ext cx="215900" cy="363537"/>
          </a:xfrm>
          <a:prstGeom prst="downArrow">
            <a:avLst>
              <a:gd name="adj1" fmla="val 50000"/>
              <a:gd name="adj2" fmla="val 50016"/>
            </a:avLst>
          </a:prstGeom>
          <a:solidFill>
            <a:srgbClr val="FF0000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 wrap="none"/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2">
            <a:extLst>
              <a:ext uri="{FF2B5EF4-FFF2-40B4-BE49-F238E27FC236}">
                <a16:creationId xmlns:a16="http://schemas.microsoft.com/office/drawing/2014/main" id="{4AF973EB-B8C6-4571-B852-FE04BBA3FF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214" y="1363663"/>
            <a:ext cx="7596187" cy="537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6">
            <a:extLst>
              <a:ext uri="{FF2B5EF4-FFF2-40B4-BE49-F238E27FC236}">
                <a16:creationId xmlns:a16="http://schemas.microsoft.com/office/drawing/2014/main" id="{B4C3A178-20D7-47A2-BA5E-DC69F195A7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96"/>
          <a:stretch>
            <a:fillRect/>
          </a:stretch>
        </p:blipFill>
        <p:spPr bwMode="auto">
          <a:xfrm>
            <a:off x="2173288" y="479426"/>
            <a:ext cx="8386762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pic>
        <p:nvPicPr>
          <p:cNvPr id="14340" name="Picture 2" descr="neanderthal_female">
            <a:extLst>
              <a:ext uri="{FF2B5EF4-FFF2-40B4-BE49-F238E27FC236}">
                <a16:creationId xmlns:a16="http://schemas.microsoft.com/office/drawing/2014/main" id="{0619CB35-557F-441B-9848-72CF38DDD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3" y="614364"/>
            <a:ext cx="239712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341" name="Picture 3" descr="darwin">
            <a:extLst>
              <a:ext uri="{FF2B5EF4-FFF2-40B4-BE49-F238E27FC236}">
                <a16:creationId xmlns:a16="http://schemas.microsoft.com/office/drawing/2014/main" id="{4FB69612-F7C4-4712-A682-AC3C37D215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6" y="514350"/>
            <a:ext cx="2762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CDF34C3-849F-4970-A7EC-88F0E2E00B60}"/>
              </a:ext>
            </a:extLst>
          </p:cNvPr>
          <p:cNvSpPr txBox="1"/>
          <p:nvPr/>
        </p:nvSpPr>
        <p:spPr>
          <a:xfrm rot="18635997">
            <a:off x="4726642" y="701046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200,000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D81CF0-AA17-474E-B83F-B70EAC8E258D}"/>
              </a:ext>
            </a:extLst>
          </p:cNvPr>
          <p:cNvSpPr txBox="1"/>
          <p:nvPr/>
        </p:nvSpPr>
        <p:spPr>
          <a:xfrm rot="18635997">
            <a:off x="7246798" y="665327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100,000</a:t>
            </a:r>
          </a:p>
        </p:txBody>
      </p:sp>
      <p:sp>
        <p:nvSpPr>
          <p:cNvPr id="14344" name="Down Arrow 16">
            <a:extLst>
              <a:ext uri="{FF2B5EF4-FFF2-40B4-BE49-F238E27FC236}">
                <a16:creationId xmlns:a16="http://schemas.microsoft.com/office/drawing/2014/main" id="{DE8DDDF8-C12C-4866-9E5C-81973472724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7883525" y="795339"/>
            <a:ext cx="215900" cy="363537"/>
          </a:xfrm>
          <a:prstGeom prst="downArrow">
            <a:avLst>
              <a:gd name="adj1" fmla="val 50000"/>
              <a:gd name="adj2" fmla="val 50016"/>
            </a:avLst>
          </a:prstGeom>
          <a:solidFill>
            <a:srgbClr val="FF0000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 wrap="none"/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0">
            <a:extLst>
              <a:ext uri="{FF2B5EF4-FFF2-40B4-BE49-F238E27FC236}">
                <a16:creationId xmlns:a16="http://schemas.microsoft.com/office/drawing/2014/main" id="{C6A24BE6-2B98-4B34-A9F8-4CF2D14E5C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289" y="1363663"/>
            <a:ext cx="7596187" cy="537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6">
            <a:extLst>
              <a:ext uri="{FF2B5EF4-FFF2-40B4-BE49-F238E27FC236}">
                <a16:creationId xmlns:a16="http://schemas.microsoft.com/office/drawing/2014/main" id="{60FBD910-FE92-41CB-B81C-FDF16D24B5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96"/>
          <a:stretch>
            <a:fillRect/>
          </a:stretch>
        </p:blipFill>
        <p:spPr bwMode="auto">
          <a:xfrm>
            <a:off x="2173288" y="479426"/>
            <a:ext cx="8386762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pic>
        <p:nvPicPr>
          <p:cNvPr id="15364" name="Picture 2" descr="neanderthal_female">
            <a:extLst>
              <a:ext uri="{FF2B5EF4-FFF2-40B4-BE49-F238E27FC236}">
                <a16:creationId xmlns:a16="http://schemas.microsoft.com/office/drawing/2014/main" id="{6E1D8869-E540-4927-9873-94DE673148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3" y="614364"/>
            <a:ext cx="239712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5365" name="Picture 3" descr="darwin">
            <a:extLst>
              <a:ext uri="{FF2B5EF4-FFF2-40B4-BE49-F238E27FC236}">
                <a16:creationId xmlns:a16="http://schemas.microsoft.com/office/drawing/2014/main" id="{34E11D3B-B8AC-41F3-B993-3739F63322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6" y="514350"/>
            <a:ext cx="2762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9CB815-4430-40A3-9CF1-95814EDA3CA7}"/>
              </a:ext>
            </a:extLst>
          </p:cNvPr>
          <p:cNvSpPr txBox="1"/>
          <p:nvPr/>
        </p:nvSpPr>
        <p:spPr>
          <a:xfrm rot="18635997">
            <a:off x="4726642" y="701046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200,000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3C2F9B-AD61-40AA-954C-EB0C9914FB53}"/>
              </a:ext>
            </a:extLst>
          </p:cNvPr>
          <p:cNvSpPr txBox="1"/>
          <p:nvPr/>
        </p:nvSpPr>
        <p:spPr>
          <a:xfrm rot="18635997">
            <a:off x="7246798" y="665327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100,000</a:t>
            </a:r>
          </a:p>
        </p:txBody>
      </p:sp>
      <p:sp>
        <p:nvSpPr>
          <p:cNvPr id="15368" name="Down Arrow 16">
            <a:extLst>
              <a:ext uri="{FF2B5EF4-FFF2-40B4-BE49-F238E27FC236}">
                <a16:creationId xmlns:a16="http://schemas.microsoft.com/office/drawing/2014/main" id="{BF63D980-23BA-47E2-8BF5-F7224869DBD6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863014" y="930275"/>
            <a:ext cx="217487" cy="363538"/>
          </a:xfrm>
          <a:prstGeom prst="downArrow">
            <a:avLst>
              <a:gd name="adj1" fmla="val 50000"/>
              <a:gd name="adj2" fmla="val 49651"/>
            </a:avLst>
          </a:prstGeom>
          <a:solidFill>
            <a:srgbClr val="FF0000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 wrap="none"/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6">
            <a:extLst>
              <a:ext uri="{FF2B5EF4-FFF2-40B4-BE49-F238E27FC236}">
                <a16:creationId xmlns:a16="http://schemas.microsoft.com/office/drawing/2014/main" id="{918D5A4E-E3EA-4035-9B1F-42685DBA22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96"/>
          <a:stretch>
            <a:fillRect/>
          </a:stretch>
        </p:blipFill>
        <p:spPr bwMode="auto">
          <a:xfrm>
            <a:off x="2173288" y="479426"/>
            <a:ext cx="8386762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pic>
        <p:nvPicPr>
          <p:cNvPr id="16387" name="Picture 2" descr="neanderthal_female">
            <a:extLst>
              <a:ext uri="{FF2B5EF4-FFF2-40B4-BE49-F238E27FC236}">
                <a16:creationId xmlns:a16="http://schemas.microsoft.com/office/drawing/2014/main" id="{FDC54F39-8C4A-4FD8-92AD-0D5D41C649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3" y="614364"/>
            <a:ext cx="239712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6388" name="Picture 3" descr="darwin">
            <a:extLst>
              <a:ext uri="{FF2B5EF4-FFF2-40B4-BE49-F238E27FC236}">
                <a16:creationId xmlns:a16="http://schemas.microsoft.com/office/drawing/2014/main" id="{D62F299F-9D34-4174-84CC-39CA5248FC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6" y="514350"/>
            <a:ext cx="276225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261C4D-E1B9-44EA-AF2F-7B5CD2A5CF03}"/>
              </a:ext>
            </a:extLst>
          </p:cNvPr>
          <p:cNvSpPr txBox="1"/>
          <p:nvPr/>
        </p:nvSpPr>
        <p:spPr>
          <a:xfrm rot="18635997">
            <a:off x="4726642" y="701046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200,000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6861DB8-FA99-4EAC-AB8C-7562E6FCFDAD}"/>
              </a:ext>
            </a:extLst>
          </p:cNvPr>
          <p:cNvSpPr txBox="1"/>
          <p:nvPr/>
        </p:nvSpPr>
        <p:spPr>
          <a:xfrm rot="18635997">
            <a:off x="7246798" y="665327"/>
            <a:ext cx="652743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1100" dirty="0">
                <a:solidFill>
                  <a:schemeClr val="bg1"/>
                </a:solidFill>
              </a:rPr>
              <a:t>100,000</a:t>
            </a:r>
          </a:p>
        </p:txBody>
      </p:sp>
      <p:sp>
        <p:nvSpPr>
          <p:cNvPr id="16391" name="Down Arrow 16">
            <a:extLst>
              <a:ext uri="{FF2B5EF4-FFF2-40B4-BE49-F238E27FC236}">
                <a16:creationId xmlns:a16="http://schemas.microsoft.com/office/drawing/2014/main" id="{EF1CA8B4-2ABE-488F-A771-162BE7F85024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912350" y="1038225"/>
            <a:ext cx="215900" cy="363538"/>
          </a:xfrm>
          <a:prstGeom prst="downArrow">
            <a:avLst>
              <a:gd name="adj1" fmla="val 50000"/>
              <a:gd name="adj2" fmla="val 50016"/>
            </a:avLst>
          </a:prstGeom>
          <a:solidFill>
            <a:srgbClr val="FF0000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 wrap="none"/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pic>
        <p:nvPicPr>
          <p:cNvPr id="16392" name="Picture 14">
            <a:extLst>
              <a:ext uri="{FF2B5EF4-FFF2-40B4-BE49-F238E27FC236}">
                <a16:creationId xmlns:a16="http://schemas.microsoft.com/office/drawing/2014/main" id="{FCF62B93-95EE-4836-AE66-AFF9A19226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989" y="1363663"/>
            <a:ext cx="7596187" cy="537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>
            <a:extLst>
              <a:ext uri="{FF2B5EF4-FFF2-40B4-BE49-F238E27FC236}">
                <a16:creationId xmlns:a16="http://schemas.microsoft.com/office/drawing/2014/main" id="{70382602-23C1-4FDA-A4DE-0D9651C135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2214" y="857250"/>
            <a:ext cx="7267575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31F1E48-3321-4259-A7DE-1275741A16C5}"/>
              </a:ext>
            </a:extLst>
          </p:cNvPr>
          <p:cNvSpPr/>
          <p:nvPr/>
        </p:nvSpPr>
        <p:spPr>
          <a:xfrm>
            <a:off x="5426075" y="2692400"/>
            <a:ext cx="1042988" cy="666750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A23533-0281-46BE-85AB-6477DF5F0255}"/>
              </a:ext>
            </a:extLst>
          </p:cNvPr>
          <p:cNvSpPr/>
          <p:nvPr/>
        </p:nvSpPr>
        <p:spPr>
          <a:xfrm>
            <a:off x="4116389" y="4581525"/>
            <a:ext cx="1309687" cy="717550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17413" name="TextBox 6">
            <a:extLst>
              <a:ext uri="{FF2B5EF4-FFF2-40B4-BE49-F238E27FC236}">
                <a16:creationId xmlns:a16="http://schemas.microsoft.com/office/drawing/2014/main" id="{74B3ADC0-F1DA-43F2-B67F-1D9C8EC81C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30750" y="2554288"/>
            <a:ext cx="8143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imes New Roman" panose="02020603050405020304" pitchFamily="18" charset="0"/>
              </a:rPr>
              <a:t>Jersey</a:t>
            </a:r>
          </a:p>
        </p:txBody>
      </p:sp>
      <p:sp>
        <p:nvSpPr>
          <p:cNvPr id="17414" name="TextBox 7">
            <a:extLst>
              <a:ext uri="{FF2B5EF4-FFF2-40B4-BE49-F238E27FC236}">
                <a16:creationId xmlns:a16="http://schemas.microsoft.com/office/drawing/2014/main" id="{CC342F52-4115-4CE0-BB2D-DD0EA442DD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6389" y="4305300"/>
            <a:ext cx="16017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imes New Roman" panose="02020603050405020304" pitchFamily="18" charset="0"/>
              </a:rPr>
              <a:t>St. Brieuc Bay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49F0E2D-2866-4F76-920F-DCCA16CEC8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18435" name="Content Placeholder 4">
            <a:extLst>
              <a:ext uri="{FF2B5EF4-FFF2-40B4-BE49-F238E27FC236}">
                <a16:creationId xmlns:a16="http://schemas.microsoft.com/office/drawing/2014/main" id="{38B2C1C9-74C5-4E35-B909-01803FDAFC8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11326" y="333376"/>
            <a:ext cx="8659813" cy="6119813"/>
          </a:xfrm>
        </p:spPr>
      </p:pic>
      <p:sp>
        <p:nvSpPr>
          <p:cNvPr id="18436" name="TextBox 5">
            <a:extLst>
              <a:ext uri="{FF2B5EF4-FFF2-40B4-BE49-F238E27FC236}">
                <a16:creationId xmlns:a16="http://schemas.microsoft.com/office/drawing/2014/main" id="{7452E6FA-F7FD-4110-A88C-0E9B7B3933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63725" y="404813"/>
            <a:ext cx="154463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>
                <a:solidFill>
                  <a:schemeClr val="bg1"/>
                </a:solidFill>
                <a:latin typeface="Times New Roman" panose="02020603050405020304" pitchFamily="18" charset="0"/>
              </a:rPr>
              <a:t>-</a:t>
            </a:r>
            <a:r>
              <a:rPr lang="en-GB" altLang="en-US" sz="2400" b="1">
                <a:solidFill>
                  <a:schemeClr val="bg1"/>
                </a:solidFill>
                <a:latin typeface="Times New Roman" panose="02020603050405020304" pitchFamily="18" charset="0"/>
              </a:rPr>
              <a:t>30m O.D.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DE374E3E-0429-4F29-93C9-8DD084FB08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19459" name="Content Placeholder 4">
            <a:extLst>
              <a:ext uri="{FF2B5EF4-FFF2-40B4-BE49-F238E27FC236}">
                <a16:creationId xmlns:a16="http://schemas.microsoft.com/office/drawing/2014/main" id="{34E1375F-8202-49CA-97EB-419894B07F4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12913" y="188913"/>
            <a:ext cx="8659812" cy="6119812"/>
          </a:xfrm>
        </p:spPr>
      </p:pic>
      <p:sp>
        <p:nvSpPr>
          <p:cNvPr id="19460" name="TextBox 5">
            <a:extLst>
              <a:ext uri="{FF2B5EF4-FFF2-40B4-BE49-F238E27FC236}">
                <a16:creationId xmlns:a16="http://schemas.microsoft.com/office/drawing/2014/main" id="{067E3EF7-3126-4602-A0A1-083681DBC9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5150" y="225426"/>
            <a:ext cx="15430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CCFF33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0099CC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>
                <a:solidFill>
                  <a:schemeClr val="bg1"/>
                </a:solidFill>
                <a:latin typeface="Times New Roman" panose="02020603050405020304" pitchFamily="18" charset="0"/>
              </a:rPr>
              <a:t>-</a:t>
            </a:r>
            <a:r>
              <a:rPr lang="en-GB" altLang="en-US" sz="2400" b="1">
                <a:solidFill>
                  <a:schemeClr val="bg1"/>
                </a:solidFill>
                <a:latin typeface="Times New Roman" panose="02020603050405020304" pitchFamily="18" charset="0"/>
              </a:rPr>
              <a:t>55m O.D.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889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Chronology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42F349B-FB98-4795-95BF-FA7E9E7D1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D284E5-CD0D-4A66-847F-8B221CD30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044" y="1403753"/>
            <a:ext cx="8576242" cy="49943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6B1BE3F-0697-427B-9664-995BE8B993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714" y="1981792"/>
            <a:ext cx="2557494" cy="3838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4477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39" name="Group 15"/>
          <p:cNvGrpSpPr>
            <a:grpSpLocks/>
          </p:cNvGrpSpPr>
          <p:nvPr/>
        </p:nvGrpSpPr>
        <p:grpSpPr bwMode="auto">
          <a:xfrm>
            <a:off x="2562868" y="293389"/>
            <a:ext cx="8351838" cy="6165850"/>
            <a:chOff x="521" y="210"/>
            <a:chExt cx="5105" cy="4110"/>
          </a:xfrm>
        </p:grpSpPr>
        <p:grpSp>
          <p:nvGrpSpPr>
            <p:cNvPr id="39940" name="Group 3"/>
            <p:cNvGrpSpPr>
              <a:grpSpLocks/>
            </p:cNvGrpSpPr>
            <p:nvPr/>
          </p:nvGrpSpPr>
          <p:grpSpPr bwMode="auto">
            <a:xfrm>
              <a:off x="521" y="210"/>
              <a:ext cx="2677" cy="2069"/>
              <a:chOff x="158" y="0"/>
              <a:chExt cx="2677" cy="2069"/>
            </a:xfrm>
          </p:grpSpPr>
          <p:pic>
            <p:nvPicPr>
              <p:cNvPr id="39950" name="Picture 4" descr="DSC_3128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8" y="0"/>
                <a:ext cx="1385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9951" name="Picture 5" descr="DSC_313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450" y="0"/>
                <a:ext cx="1385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39941" name="Group 6"/>
            <p:cNvGrpSpPr>
              <a:grpSpLocks/>
            </p:cNvGrpSpPr>
            <p:nvPr/>
          </p:nvGrpSpPr>
          <p:grpSpPr bwMode="auto">
            <a:xfrm>
              <a:off x="3107" y="255"/>
              <a:ext cx="2519" cy="2069"/>
              <a:chOff x="3128" y="0"/>
              <a:chExt cx="2519" cy="2069"/>
            </a:xfrm>
          </p:grpSpPr>
          <p:pic>
            <p:nvPicPr>
              <p:cNvPr id="39948" name="Picture 6" descr="DSC_3133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28" y="0"/>
                <a:ext cx="1385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9949" name="Picture 7" descr="DSC_3134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62" y="0"/>
                <a:ext cx="1385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39942" name="Group 9"/>
            <p:cNvGrpSpPr>
              <a:grpSpLocks/>
            </p:cNvGrpSpPr>
            <p:nvPr/>
          </p:nvGrpSpPr>
          <p:grpSpPr bwMode="auto">
            <a:xfrm>
              <a:off x="612" y="2251"/>
              <a:ext cx="2501" cy="2069"/>
              <a:chOff x="243" y="2160"/>
              <a:chExt cx="2501" cy="2069"/>
            </a:xfrm>
          </p:grpSpPr>
          <p:pic>
            <p:nvPicPr>
              <p:cNvPr id="39946" name="Picture 8" descr="DSC_3135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43" y="2160"/>
                <a:ext cx="1386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9947" name="Picture 9" descr="DSC_3136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59" y="2160"/>
                <a:ext cx="1385" cy="20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grpSp>
          <p:nvGrpSpPr>
            <p:cNvPr id="39943" name="Group 12"/>
            <p:cNvGrpSpPr>
              <a:grpSpLocks/>
            </p:cNvGrpSpPr>
            <p:nvPr/>
          </p:nvGrpSpPr>
          <p:grpSpPr bwMode="auto">
            <a:xfrm>
              <a:off x="2971" y="2267"/>
              <a:ext cx="2546" cy="2053"/>
              <a:chOff x="3107" y="2160"/>
              <a:chExt cx="2546" cy="2053"/>
            </a:xfrm>
          </p:grpSpPr>
          <p:pic>
            <p:nvPicPr>
              <p:cNvPr id="39944" name="Picture 10" descr="DSC_3141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07" y="2160"/>
                <a:ext cx="1375" cy="205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9945" name="Picture 11" descr="DSC_3142"/>
              <p:cNvPicPr>
                <a:picLocks noChangeAspect="1" noChangeArrowheads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86" y="2160"/>
                <a:ext cx="1367" cy="20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16" name="TextBox 15"/>
          <p:cNvSpPr txBox="1"/>
          <p:nvPr/>
        </p:nvSpPr>
        <p:spPr>
          <a:xfrm>
            <a:off x="54364" y="402521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Human Behaviour: </a:t>
            </a:r>
          </a:p>
          <a:p>
            <a:r>
              <a:rPr lang="en-GB" dirty="0"/>
              <a:t>Lithics are small, </a:t>
            </a:r>
          </a:p>
          <a:p>
            <a:r>
              <a:rPr lang="en-GB" dirty="0"/>
              <a:t>extensively reworked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7FB3FF1-29B2-4044-B53A-D7872E837917}"/>
              </a:ext>
            </a:extLst>
          </p:cNvPr>
          <p:cNvSpPr txBox="1"/>
          <p:nvPr/>
        </p:nvSpPr>
        <p:spPr>
          <a:xfrm>
            <a:off x="54364" y="-81829"/>
            <a:ext cx="2040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Archaeology</a:t>
            </a:r>
          </a:p>
        </p:txBody>
      </p:sp>
    </p:spTree>
    <p:extLst>
      <p:ext uri="{BB962C8B-B14F-4D97-AF65-F5344CB8AC3E}">
        <p14:creationId xmlns:p14="http://schemas.microsoft.com/office/powerpoint/2010/main" val="16838688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7" descr="layer 3 0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5128" y="1556792"/>
            <a:ext cx="5882873" cy="4104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Box 5"/>
          <p:cNvSpPr txBox="1">
            <a:spLocks noChangeArrowheads="1"/>
          </p:cNvSpPr>
          <p:nvPr/>
        </p:nvSpPr>
        <p:spPr bwMode="auto">
          <a:xfrm>
            <a:off x="670287" y="137339"/>
            <a:ext cx="854716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800" dirty="0"/>
              <a:t>Established view of MIS 6 record: </a:t>
            </a:r>
          </a:p>
          <a:p>
            <a:r>
              <a:rPr lang="en-GB" sz="2800" dirty="0"/>
              <a:t>  Dominated by the game drive hypothesis</a:t>
            </a:r>
          </a:p>
        </p:txBody>
      </p:sp>
      <p:sp>
        <p:nvSpPr>
          <p:cNvPr id="2" name="Rectangle 1"/>
          <p:cNvSpPr/>
          <p:nvPr/>
        </p:nvSpPr>
        <p:spPr>
          <a:xfrm>
            <a:off x="1507877" y="5720234"/>
            <a:ext cx="551516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Kate Scott (1980, 1986a,b):The Layer 3 and 6 bone heaps</a:t>
            </a:r>
          </a:p>
          <a:p>
            <a:r>
              <a:rPr lang="en-GB" dirty="0"/>
              <a:t>Geoff Smith (2012)</a:t>
            </a:r>
          </a:p>
          <a:p>
            <a:r>
              <a:rPr lang="en-GB" dirty="0"/>
              <a:t> 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73212" y="1580207"/>
            <a:ext cx="32706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Discreet events?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Selective age?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Primary Butchery?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Mass Kills?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Games Drives?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alling-megafaun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7648" y="836712"/>
            <a:ext cx="6264622" cy="54904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46294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16" descr="La Cotte NERC 2011 (92)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0088" y="735014"/>
            <a:ext cx="3910012" cy="586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53150" y="735014"/>
            <a:ext cx="3957074" cy="593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1849170" y="116632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Questioning the Game Drive: Ravines?</a:t>
            </a:r>
          </a:p>
        </p:txBody>
      </p:sp>
    </p:spTree>
    <p:extLst>
      <p:ext uri="{BB962C8B-B14F-4D97-AF65-F5344CB8AC3E}">
        <p14:creationId xmlns:p14="http://schemas.microsoft.com/office/powerpoint/2010/main" val="410145836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2500" y="0"/>
            <a:ext cx="10287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 descr="game drive schematic-01.jpg"/>
          <p:cNvPicPr>
            <a:picLocks noChangeAspect="1"/>
          </p:cNvPicPr>
          <p:nvPr/>
        </p:nvPicPr>
        <p:blipFill>
          <a:blip r:embed="rId3" cstate="print"/>
          <a:srcRect l="4326" r="4326" b="50000"/>
          <a:stretch>
            <a:fillRect/>
          </a:stretch>
        </p:blipFill>
        <p:spPr>
          <a:xfrm>
            <a:off x="3935760" y="1196752"/>
            <a:ext cx="7533374" cy="3096344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4" name="Rectangle 3"/>
          <p:cNvSpPr/>
          <p:nvPr/>
        </p:nvSpPr>
        <p:spPr>
          <a:xfrm>
            <a:off x="2063552" y="149332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Questioning the Game Drive: Topography?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 descr="gambo_anchor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23993" y="354013"/>
            <a:ext cx="4392613" cy="586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4" name="Picture 1" descr="IMG_296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03512" y="3284539"/>
            <a:ext cx="5003800" cy="333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1703512" y="47667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 Perspectives.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3" descr="Jersey Island and bathymetr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0" y="204788"/>
            <a:ext cx="9144000" cy="646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3" descr="lacotte_all.t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9589" y="0"/>
            <a:ext cx="86328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al 10"/>
          <p:cNvSpPr>
            <a:spLocks noChangeArrowheads="1"/>
          </p:cNvSpPr>
          <p:nvPr/>
        </p:nvSpPr>
        <p:spPr bwMode="auto">
          <a:xfrm>
            <a:off x="8543926" y="836614"/>
            <a:ext cx="358775" cy="363537"/>
          </a:xfrm>
          <a:prstGeom prst="ellipse">
            <a:avLst/>
          </a:prstGeom>
          <a:solidFill>
            <a:srgbClr val="FF0000"/>
          </a:solidFill>
          <a:ln w="28575" algn="ctr">
            <a:solidFill>
              <a:srgbClr val="00004D"/>
            </a:solidFill>
            <a:round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en-GB">
              <a:solidFill>
                <a:schemeClr val="l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19459" name="Picture 3" descr="Figure 3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0" y="-50800"/>
            <a:ext cx="9144000" cy="549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al 4"/>
          <p:cNvSpPr/>
          <p:nvPr/>
        </p:nvSpPr>
        <p:spPr>
          <a:xfrm>
            <a:off x="6006338" y="836712"/>
            <a:ext cx="432048" cy="43204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ayer 3 0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19536" y="1844825"/>
            <a:ext cx="5544618" cy="3868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1711786" y="808949"/>
            <a:ext cx="8780338" cy="369332"/>
          </a:xfrm>
          <a:prstGeom prst="rect">
            <a:avLst/>
          </a:prstGeom>
          <a:noFill/>
          <a:ln>
            <a:solidFill>
              <a:schemeClr val="tx1"/>
            </a:solidFill>
            <a:bevel/>
          </a:ln>
        </p:spPr>
        <p:txBody>
          <a:bodyPr wrap="square" rtlCol="0">
            <a:spAutoFit/>
          </a:bodyPr>
          <a:lstStyle/>
          <a:p>
            <a:r>
              <a:rPr lang="en-GB" dirty="0"/>
              <a:t>Multi-disciplinary Faunal Analysis and Scaled Spatial Analysis of Human Behaviour.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987066" y="2708920"/>
            <a:ext cx="2124236" cy="369332"/>
          </a:xfrm>
          <a:prstGeom prst="rect">
            <a:avLst/>
          </a:prstGeom>
          <a:noFill/>
          <a:ln>
            <a:solidFill>
              <a:schemeClr val="tx1"/>
            </a:solidFill>
            <a:bevel/>
          </a:ln>
        </p:spPr>
        <p:txBody>
          <a:bodyPr wrap="square" rtlCol="0">
            <a:spAutoFit/>
          </a:bodyPr>
          <a:lstStyle/>
          <a:p>
            <a:r>
              <a:rPr lang="en-GB" dirty="0"/>
              <a:t>Fuel Stockpiling?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968208" y="2060848"/>
            <a:ext cx="2124236" cy="369332"/>
          </a:xfrm>
          <a:prstGeom prst="rect">
            <a:avLst/>
          </a:prstGeom>
          <a:noFill/>
          <a:ln>
            <a:solidFill>
              <a:schemeClr val="tx1"/>
            </a:solidFill>
            <a:bevel/>
          </a:ln>
        </p:spPr>
        <p:txBody>
          <a:bodyPr wrap="square" rtlCol="0">
            <a:spAutoFit/>
          </a:bodyPr>
          <a:lstStyle/>
          <a:p>
            <a:r>
              <a:rPr lang="en-GB" dirty="0"/>
              <a:t>Structures?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51150" y="4005064"/>
            <a:ext cx="2124236" cy="369332"/>
          </a:xfrm>
          <a:prstGeom prst="rect">
            <a:avLst/>
          </a:prstGeom>
          <a:noFill/>
          <a:ln>
            <a:solidFill>
              <a:schemeClr val="tx1"/>
            </a:solidFill>
            <a:bevel/>
          </a:ln>
        </p:spPr>
        <p:txBody>
          <a:bodyPr wrap="square" rtlCol="0">
            <a:spAutoFit/>
          </a:bodyPr>
          <a:lstStyle/>
          <a:p>
            <a:r>
              <a:rPr lang="en-GB" dirty="0"/>
              <a:t>Hunting?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6099" y="5935305"/>
            <a:ext cx="2785412" cy="667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68136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263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Associated materials</a:t>
            </a:r>
          </a:p>
        </p:txBody>
      </p:sp>
      <p:pic>
        <p:nvPicPr>
          <p:cNvPr id="4" name="Picture 3" descr="La Cotte teeth">
            <a:extLst>
              <a:ext uri="{FF2B5EF4-FFF2-40B4-BE49-F238E27FC236}">
                <a16:creationId xmlns:a16="http://schemas.microsoft.com/office/drawing/2014/main" id="{D7F6B269-1A3C-46EC-A354-3C20E06AB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583" y="296862"/>
            <a:ext cx="3795713" cy="626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951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945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Significance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EC18E3-B5EB-40C8-8A4A-103CA169CF8D}"/>
              </a:ext>
            </a:extLst>
          </p:cNvPr>
          <p:cNvSpPr/>
          <p:nvPr/>
        </p:nvSpPr>
        <p:spPr>
          <a:xfrm>
            <a:off x="1519417" y="1643170"/>
            <a:ext cx="724644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en-GB" dirty="0"/>
              <a:t>The key regional occupation sequence.  MIS 7 – 2</a:t>
            </a:r>
          </a:p>
          <a:p>
            <a:pPr marL="457200" indent="-457200">
              <a:buAutoNum type="arabicPeriod"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Important record of late Neanderthal populations in NW Europe. AMH?</a:t>
            </a:r>
          </a:p>
          <a:p>
            <a:pPr marL="457200" indent="-457200">
              <a:buAutoNum type="arabicPeriod"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Shift focus beyond bone heaps to whole site/occupation behaviour.</a:t>
            </a:r>
          </a:p>
          <a:p>
            <a:pPr marL="457200" indent="-457200">
              <a:buAutoNum type="arabicPeriod"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Integrated view of wider landscape and continental record.</a:t>
            </a:r>
          </a:p>
        </p:txBody>
      </p:sp>
    </p:spTree>
    <p:extLst>
      <p:ext uri="{BB962C8B-B14F-4D97-AF65-F5344CB8AC3E}">
        <p14:creationId xmlns:p14="http://schemas.microsoft.com/office/powerpoint/2010/main" val="3336458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121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Other relevant sites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F8F4CC-2F2F-43B6-8A1E-C552059D7B03}"/>
              </a:ext>
            </a:extLst>
          </p:cNvPr>
          <p:cNvSpPr txBox="1"/>
          <p:nvPr/>
        </p:nvSpPr>
        <p:spPr>
          <a:xfrm>
            <a:off x="1663795" y="1828800"/>
            <a:ext cx="107061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Mont </a:t>
            </a:r>
            <a:r>
              <a:rPr lang="en-GB" dirty="0" err="1"/>
              <a:t>Dol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Rozel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Lynford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324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7405</TotalTime>
  <Words>430</Words>
  <Application>Microsoft Office PowerPoint</Application>
  <PresentationFormat>Widescreen</PresentationFormat>
  <Paragraphs>129</Paragraphs>
  <Slides>47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2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Bates</dc:creator>
  <cp:lastModifiedBy>Martin Bates</cp:lastModifiedBy>
  <cp:revision>19</cp:revision>
  <dcterms:created xsi:type="dcterms:W3CDTF">2019-01-07T17:33:14Z</dcterms:created>
  <dcterms:modified xsi:type="dcterms:W3CDTF">2019-01-17T17:46:54Z</dcterms:modified>
</cp:coreProperties>
</file>