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quickStyle2.xml" ContentType="application/vnd.openxmlformats-officedocument.drawingml.diagramStyle+xml"/>
  <Override PartName="/ppt/diagrams/drawing1.xml" ContentType="application/vnd.ms-office.drawingml.diagramDrawing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changesInfos/changesInfo1.xml" ContentType="application/vnd.ms-powerpoint.changesinfo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6" r:id="rId3"/>
    <p:sldId id="261" r:id="rId4"/>
    <p:sldId id="258" r:id="rId5"/>
    <p:sldId id="259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796650-58D6-4760-9301-B131033CA81D}" v="2" dt="2025-01-14T17:44:07.9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-720" y="-91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au Academic" userId="1c8f60c04643d64b" providerId="LiveId" clId="{8F796650-58D6-4760-9301-B131033CA81D}"/>
    <pc:docChg chg="modSld">
      <pc:chgData name="Beau Academic" userId="1c8f60c04643d64b" providerId="LiveId" clId="{8F796650-58D6-4760-9301-B131033CA81D}" dt="2025-01-14T17:44:27.651" v="5" actId="13822"/>
      <pc:docMkLst>
        <pc:docMk/>
      </pc:docMkLst>
      <pc:sldChg chg="modSp mod">
        <pc:chgData name="Beau Academic" userId="1c8f60c04643d64b" providerId="LiveId" clId="{8F796650-58D6-4760-9301-B131033CA81D}" dt="2025-01-14T17:44:27.651" v="5" actId="13822"/>
        <pc:sldMkLst>
          <pc:docMk/>
          <pc:sldMk cId="251621724" sldId="256"/>
        </pc:sldMkLst>
        <pc:spChg chg="mod">
          <ac:chgData name="Beau Academic" userId="1c8f60c04643d64b" providerId="LiveId" clId="{8F796650-58D6-4760-9301-B131033CA81D}" dt="2025-01-14T17:44:27.651" v="5" actId="13822"/>
          <ac:spMkLst>
            <pc:docMk/>
            <pc:sldMk cId="251621724" sldId="256"/>
            <ac:spMk id="4" creationId="{930EBB7A-B6F2-BC3D-A3A2-A69F56721AF6}"/>
          </ac:spMkLst>
        </pc:spChg>
        <pc:spChg chg="mod">
          <ac:chgData name="Beau Academic" userId="1c8f60c04643d64b" providerId="LiveId" clId="{8F796650-58D6-4760-9301-B131033CA81D}" dt="2025-01-14T17:44:15.477" v="3" actId="13822"/>
          <ac:spMkLst>
            <pc:docMk/>
            <pc:sldMk cId="251621724" sldId="256"/>
            <ac:spMk id="5" creationId="{4A3A58DC-499D-5885-0006-D9F2BFD2F81C}"/>
          </ac:spMkLst>
        </pc:spChg>
        <pc:spChg chg="mod">
          <ac:chgData name="Beau Academic" userId="1c8f60c04643d64b" providerId="LiveId" clId="{8F796650-58D6-4760-9301-B131033CA81D}" dt="2025-01-14T17:44:19.306" v="4" actId="13822"/>
          <ac:spMkLst>
            <pc:docMk/>
            <pc:sldMk cId="251621724" sldId="256"/>
            <ac:spMk id="8" creationId="{B1C14AAE-9FBB-1A04-99EE-C7DED60F300E}"/>
          </ac:spMkLst>
        </pc:spChg>
        <pc:graphicFrameChg chg="mod">
          <ac:chgData name="Beau Academic" userId="1c8f60c04643d64b" providerId="LiveId" clId="{8F796650-58D6-4760-9301-B131033CA81D}" dt="2025-01-14T17:44:07.959" v="1" actId="12100"/>
          <ac:graphicFrameMkLst>
            <pc:docMk/>
            <pc:sldMk cId="251621724" sldId="256"/>
            <ac:graphicFrameMk id="7" creationId="{8E561C13-9B5E-C4F2-7F50-51A7F36A185B}"/>
          </ac:graphicFrameMkLst>
        </pc:graphicFrameChg>
        <pc:graphicFrameChg chg="mod">
          <ac:chgData name="Beau Academic" userId="1c8f60c04643d64b" providerId="LiveId" clId="{8F796650-58D6-4760-9301-B131033CA81D}" dt="2025-01-14T17:44:02.689" v="0" actId="12100"/>
          <ac:graphicFrameMkLst>
            <pc:docMk/>
            <pc:sldMk cId="251621724" sldId="256"/>
            <ac:graphicFrameMk id="14" creationId="{BDD991DA-A0C6-BF98-C820-7DD384BD2D0F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587EEC-322F-4685-9E72-8E356FA1F4CC}" type="doc">
      <dgm:prSet loTypeId="urn:microsoft.com/office/officeart/2005/8/layout/hList6" loCatId="list" qsTypeId="urn:microsoft.com/office/officeart/2005/8/quickstyle/3d1" qsCatId="3D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F2B29178-D367-430C-9193-35A1504AAA28}">
      <dgm:prSet phldrT="[Text]" custT="1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pPr algn="ctr"/>
          <a:r>
            <a:rPr lang="en-GB" sz="1600" b="1" u="sng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DSM-5-TR</a:t>
          </a:r>
        </a:p>
        <a:p>
          <a:pPr algn="just"/>
          <a:r>
            <a:rPr lang="en-GB" sz="16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American Psychiatric Association (2005) explained that according to DSM-5-TR “</a:t>
          </a:r>
          <a:r>
            <a:rPr lang="en-GB" sz="1600" dirty="0" err="1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Peripartum</a:t>
          </a:r>
          <a:r>
            <a:rPr lang="en-GB" sz="16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 Onset” is a major depression which begins during pregnancy or within 4 weeks after delivery.</a:t>
          </a:r>
          <a:endParaRPr lang="en-GB" sz="16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380060B9-1EFA-4BA4-835A-391E131BAF25}" type="sibTrans" cxnId="{A6BB97CB-F803-44FC-8CF6-EA6F17E7460D}">
      <dgm:prSet/>
      <dgm:spPr/>
      <dgm:t>
        <a:bodyPr/>
        <a:lstStyle/>
        <a:p>
          <a:endParaRPr lang="en-GB"/>
        </a:p>
      </dgm:t>
    </dgm:pt>
    <dgm:pt modelId="{5D951D97-C31C-45A3-B570-C7CEED798974}" type="parTrans" cxnId="{A6BB97CB-F803-44FC-8CF6-EA6F17E7460D}">
      <dgm:prSet/>
      <dgm:spPr/>
      <dgm:t>
        <a:bodyPr/>
        <a:lstStyle/>
        <a:p>
          <a:endParaRPr lang="en-GB"/>
        </a:p>
      </dgm:t>
    </dgm:pt>
    <dgm:pt modelId="{DE058B73-A821-4C14-B2F0-DBFC5A3B53C6}">
      <dgm:prSet phldrT="[Text]" custT="1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pPr algn="ctr"/>
          <a:r>
            <a:rPr lang="en-GB" sz="1600" b="1" u="sng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Statistics</a:t>
          </a:r>
          <a:endParaRPr lang="en-GB" sz="1600" b="0" u="none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r>
            <a:rPr lang="en-GB" sz="1600" b="0" u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European study, 39% reported postpartum (</a:t>
          </a:r>
          <a:r>
            <a:rPr lang="en-GB" sz="1600" dirty="0" err="1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Landman</a:t>
          </a:r>
          <a:r>
            <a:rPr lang="en-GB" sz="1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et al., 2024).</a:t>
          </a:r>
        </a:p>
        <a:p>
          <a:pPr algn="just"/>
          <a:r>
            <a:rPr lang="en-GB" sz="1600" b="0" u="none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Community based study found 40-85% women affected with Postpartum Blues (National Institute of Health, 2015). </a:t>
          </a:r>
        </a:p>
        <a:p>
          <a:pPr algn="just"/>
          <a:r>
            <a:rPr lang="en-GB" sz="1600" dirty="0" smtClean="0">
              <a:latin typeface="Arial" pitchFamily="34" charset="0"/>
              <a:cs typeface="Arial" pitchFamily="34" charset="0"/>
            </a:rPr>
            <a:t> </a:t>
          </a:r>
          <a:endParaRPr lang="en-GB" sz="1600" dirty="0">
            <a:latin typeface="Arial" pitchFamily="34" charset="0"/>
            <a:cs typeface="Arial" pitchFamily="34" charset="0"/>
          </a:endParaRPr>
        </a:p>
      </dgm:t>
    </dgm:pt>
    <dgm:pt modelId="{01C9EED9-C583-43CF-A64F-AD4CE6B4937C}" type="sibTrans" cxnId="{54287C37-4899-4806-BAA0-D7C0326EF8CE}">
      <dgm:prSet/>
      <dgm:spPr/>
      <dgm:t>
        <a:bodyPr/>
        <a:lstStyle/>
        <a:p>
          <a:endParaRPr lang="en-GB"/>
        </a:p>
      </dgm:t>
    </dgm:pt>
    <dgm:pt modelId="{52641B46-D25D-4472-82E3-D6870EA2AF26}" type="parTrans" cxnId="{54287C37-4899-4806-BAA0-D7C0326EF8CE}">
      <dgm:prSet/>
      <dgm:spPr/>
      <dgm:t>
        <a:bodyPr/>
        <a:lstStyle/>
        <a:p>
          <a:endParaRPr lang="en-GB"/>
        </a:p>
      </dgm:t>
    </dgm:pt>
    <dgm:pt modelId="{2BDC49DD-E86B-41C7-AB4A-19934C20B4DA}" type="pres">
      <dgm:prSet presAssocID="{41587EEC-322F-4685-9E72-8E356FA1F4C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18DD446-011C-4F68-AAF2-797444BF39C6}" type="pres">
      <dgm:prSet presAssocID="{F2B29178-D367-430C-9193-35A1504AAA28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8B091D7-3331-4133-A938-E69E2663F567}" type="pres">
      <dgm:prSet presAssocID="{380060B9-1EFA-4BA4-835A-391E131BAF25}" presName="sibTrans" presStyleCnt="0"/>
      <dgm:spPr/>
    </dgm:pt>
    <dgm:pt modelId="{8E9EEA0E-9907-40B9-811F-C417D667A272}" type="pres">
      <dgm:prSet presAssocID="{DE058B73-A821-4C14-B2F0-DBFC5A3B53C6}" presName="node" presStyleLbl="node1" presStyleIdx="1" presStyleCnt="2" custScaleX="101469" custScaleY="9137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CF06840-3218-4B4F-B5D8-364163C227F8}" type="presOf" srcId="{41587EEC-322F-4685-9E72-8E356FA1F4CC}" destId="{2BDC49DD-E86B-41C7-AB4A-19934C20B4DA}" srcOrd="0" destOrd="0" presId="urn:microsoft.com/office/officeart/2005/8/layout/hList6"/>
    <dgm:cxn modelId="{A6BB97CB-F803-44FC-8CF6-EA6F17E7460D}" srcId="{41587EEC-322F-4685-9E72-8E356FA1F4CC}" destId="{F2B29178-D367-430C-9193-35A1504AAA28}" srcOrd="0" destOrd="0" parTransId="{5D951D97-C31C-45A3-B570-C7CEED798974}" sibTransId="{380060B9-1EFA-4BA4-835A-391E131BAF25}"/>
    <dgm:cxn modelId="{54287C37-4899-4806-BAA0-D7C0326EF8CE}" srcId="{41587EEC-322F-4685-9E72-8E356FA1F4CC}" destId="{DE058B73-A821-4C14-B2F0-DBFC5A3B53C6}" srcOrd="1" destOrd="0" parTransId="{52641B46-D25D-4472-82E3-D6870EA2AF26}" sibTransId="{01C9EED9-C583-43CF-A64F-AD4CE6B4937C}"/>
    <dgm:cxn modelId="{F0A293F4-35EF-40B5-852E-7FB2C1758CB1}" type="presOf" srcId="{F2B29178-D367-430C-9193-35A1504AAA28}" destId="{C18DD446-011C-4F68-AAF2-797444BF39C6}" srcOrd="0" destOrd="0" presId="urn:microsoft.com/office/officeart/2005/8/layout/hList6"/>
    <dgm:cxn modelId="{81D0652C-EA59-439B-8817-BE1041C9BBCC}" type="presOf" srcId="{DE058B73-A821-4C14-B2F0-DBFC5A3B53C6}" destId="{8E9EEA0E-9907-40B9-811F-C417D667A272}" srcOrd="0" destOrd="0" presId="urn:microsoft.com/office/officeart/2005/8/layout/hList6"/>
    <dgm:cxn modelId="{3C93306D-A07D-48A3-8DBD-E2ED96FDE365}" type="presParOf" srcId="{2BDC49DD-E86B-41C7-AB4A-19934C20B4DA}" destId="{C18DD446-011C-4F68-AAF2-797444BF39C6}" srcOrd="0" destOrd="0" presId="urn:microsoft.com/office/officeart/2005/8/layout/hList6"/>
    <dgm:cxn modelId="{4D6BCC18-7938-4589-82B0-E3BECAC523AD}" type="presParOf" srcId="{2BDC49DD-E86B-41C7-AB4A-19934C20B4DA}" destId="{88B091D7-3331-4133-A938-E69E2663F567}" srcOrd="1" destOrd="0" presId="urn:microsoft.com/office/officeart/2005/8/layout/hList6"/>
    <dgm:cxn modelId="{CB517D62-F95E-4B10-B0B1-480788EAF093}" type="presParOf" srcId="{2BDC49DD-E86B-41C7-AB4A-19934C20B4DA}" destId="{8E9EEA0E-9907-40B9-811F-C417D667A272}" srcOrd="2" destOrd="0" presId="urn:microsoft.com/office/officeart/2005/8/layout/hList6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587EEC-322F-4685-9E72-8E356FA1F4CC}" type="doc">
      <dgm:prSet loTypeId="urn:microsoft.com/office/officeart/2005/8/layout/hList6" loCatId="list" qsTypeId="urn:microsoft.com/office/officeart/2005/8/quickstyle/3d1" qsCatId="3D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F2B29178-D367-430C-9193-35A1504AAA28}">
      <dgm:prSet phldrT="[Text]" custT="1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pPr algn="just"/>
          <a:endParaRPr lang="en-GB" sz="1400" b="1" u="sng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endParaRPr lang="en-GB" sz="1400" b="1" u="sng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endParaRPr lang="en-GB" sz="1400" b="1" u="sng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endParaRPr lang="en-GB" sz="1400" b="1" u="sng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endParaRPr lang="en-GB" sz="1400" b="1" u="sng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endParaRPr lang="en-GB" sz="1400" b="1" u="sng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endParaRPr lang="en-GB" sz="1400" b="1" u="sng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endParaRPr lang="en-GB" sz="1400" b="1" u="sng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endParaRPr lang="en-GB" sz="1400" b="1" u="sng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endParaRPr lang="en-GB" sz="1400" b="1" u="sng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endParaRPr lang="en-GB" sz="1400" b="1" u="sng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endParaRPr lang="en-GB" sz="1400" b="1" u="sng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r>
            <a:rPr lang="en-GB" sz="1400" b="1" u="sng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Contemporary Understanding</a:t>
          </a:r>
        </a:p>
        <a:p>
          <a:pPr algn="just"/>
          <a:r>
            <a:rPr lang="en-GB" sz="1400" b="0" u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Previous depression/anxiety</a:t>
          </a:r>
        </a:p>
        <a:p>
          <a:pPr algn="just"/>
          <a:r>
            <a:rPr lang="en-GB" sz="1400" b="0" u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Hormonal changes</a:t>
          </a:r>
        </a:p>
        <a:p>
          <a:pPr algn="just"/>
          <a:r>
            <a:rPr lang="en-GB" sz="1400" b="0" u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Burden of responsibilities </a:t>
          </a:r>
        </a:p>
        <a:p>
          <a:pPr algn="just"/>
          <a:r>
            <a:rPr lang="en-GB" sz="1400" b="0" u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Lack of support form partner/family</a:t>
          </a:r>
        </a:p>
        <a:p>
          <a:pPr algn="just"/>
          <a:r>
            <a:rPr lang="en-GB" sz="1400" b="0" u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(RCPSYCH, 2025)</a:t>
          </a:r>
          <a:endParaRPr lang="en-GB" sz="1400" b="0" u="none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endParaRPr lang="en-GB" sz="1400" b="0" u="none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endParaRPr lang="en-GB" sz="1400" b="0" u="none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endParaRPr lang="en-GB" sz="1400" b="0" u="none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endParaRPr lang="en-GB" sz="1400" b="0" u="none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endParaRPr lang="en-GB" sz="1400" b="1" u="sng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endParaRPr lang="en-GB" sz="1400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endParaRPr lang="en-GB" sz="1400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endParaRPr lang="en-GB" sz="1400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endParaRPr lang="en-GB" sz="1400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endParaRPr lang="en-GB" sz="1400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endParaRPr lang="en-GB" sz="1400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r>
            <a: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 </a:t>
          </a:r>
          <a:endParaRPr lang="en-GB" sz="14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D951D97-C31C-45A3-B570-C7CEED798974}" type="parTrans" cxnId="{A6BB97CB-F803-44FC-8CF6-EA6F17E7460D}">
      <dgm:prSet/>
      <dgm:spPr/>
      <dgm:t>
        <a:bodyPr/>
        <a:lstStyle/>
        <a:p>
          <a:endParaRPr lang="en-GB"/>
        </a:p>
      </dgm:t>
    </dgm:pt>
    <dgm:pt modelId="{380060B9-1EFA-4BA4-835A-391E131BAF25}" type="sibTrans" cxnId="{A6BB97CB-F803-44FC-8CF6-EA6F17E7460D}">
      <dgm:prSet/>
      <dgm:spPr/>
      <dgm:t>
        <a:bodyPr/>
        <a:lstStyle/>
        <a:p>
          <a:endParaRPr lang="en-GB"/>
        </a:p>
      </dgm:t>
    </dgm:pt>
    <dgm:pt modelId="{DE058B73-A821-4C14-B2F0-DBFC5A3B53C6}">
      <dgm:prSet phldrT="[Text]" custT="1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pPr algn="ctr"/>
          <a:endParaRPr lang="en-GB" sz="1400" b="1" u="sng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ctr"/>
          <a:r>
            <a:rPr lang="en-GB" sz="1400" b="1" u="sng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Causes</a:t>
          </a:r>
        </a:p>
        <a:p>
          <a:pPr algn="just"/>
          <a:r>
            <a: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Biological changes</a:t>
          </a:r>
        </a:p>
        <a:p>
          <a:pPr algn="just"/>
          <a:r>
            <a: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Psychological</a:t>
          </a:r>
        </a:p>
        <a:p>
          <a:pPr algn="just"/>
          <a:r>
            <a: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Factors</a:t>
          </a:r>
        </a:p>
        <a:p>
          <a:pPr algn="just"/>
          <a:r>
            <a: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Social factors</a:t>
          </a:r>
        </a:p>
        <a:p>
          <a:pPr algn="ctr"/>
          <a:endParaRPr lang="en-GB" sz="1400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ctr"/>
          <a:r>
            <a: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(Glowm,2021)</a:t>
          </a:r>
        </a:p>
        <a:p>
          <a:pPr algn="ctr"/>
          <a:endParaRPr lang="en-GB" sz="1400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ctr"/>
          <a:endParaRPr lang="en-GB" sz="14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2641B46-D25D-4472-82E3-D6870EA2AF26}" type="parTrans" cxnId="{54287C37-4899-4806-BAA0-D7C0326EF8CE}">
      <dgm:prSet/>
      <dgm:spPr/>
      <dgm:t>
        <a:bodyPr/>
        <a:lstStyle/>
        <a:p>
          <a:endParaRPr lang="en-GB"/>
        </a:p>
      </dgm:t>
    </dgm:pt>
    <dgm:pt modelId="{01C9EED9-C583-43CF-A64F-AD4CE6B4937C}" type="sibTrans" cxnId="{54287C37-4899-4806-BAA0-D7C0326EF8CE}">
      <dgm:prSet/>
      <dgm:spPr/>
      <dgm:t>
        <a:bodyPr/>
        <a:lstStyle/>
        <a:p>
          <a:endParaRPr lang="en-GB"/>
        </a:p>
      </dgm:t>
    </dgm:pt>
    <dgm:pt modelId="{AC1BAF26-A01D-4FF7-8E94-A436B776F910}">
      <dgm:prSet phldrT="[Text]" custT="1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pPr algn="just"/>
          <a:endParaRPr lang="en-GB" sz="1400" b="1" u="sng" dirty="0" smtClean="0">
            <a:latin typeface="Arial" pitchFamily="34" charset="0"/>
            <a:cs typeface="Arial" pitchFamily="34" charset="0"/>
          </a:endParaRPr>
        </a:p>
        <a:p>
          <a:pPr algn="just"/>
          <a:endParaRPr lang="en-GB" sz="1400" b="1" u="sng" dirty="0" smtClean="0">
            <a:latin typeface="Arial" pitchFamily="34" charset="0"/>
            <a:cs typeface="Arial" pitchFamily="34" charset="0"/>
          </a:endParaRPr>
        </a:p>
        <a:p>
          <a:pPr algn="just"/>
          <a:endParaRPr lang="en-GB" sz="1400" b="1" u="sng" dirty="0" smtClean="0">
            <a:latin typeface="Arial" pitchFamily="34" charset="0"/>
            <a:cs typeface="Arial" pitchFamily="34" charset="0"/>
          </a:endParaRPr>
        </a:p>
        <a:p>
          <a:pPr algn="just"/>
          <a:endParaRPr lang="en-GB" sz="1400" b="1" u="sng" dirty="0" smtClean="0">
            <a:latin typeface="Arial" pitchFamily="34" charset="0"/>
            <a:cs typeface="Arial" pitchFamily="34" charset="0"/>
          </a:endParaRPr>
        </a:p>
        <a:p>
          <a:pPr algn="just"/>
          <a:endParaRPr lang="en-GB" sz="1400" b="1" u="sng" dirty="0" smtClean="0">
            <a:latin typeface="Arial" pitchFamily="34" charset="0"/>
            <a:cs typeface="Arial" pitchFamily="34" charset="0"/>
          </a:endParaRPr>
        </a:p>
        <a:p>
          <a:pPr algn="just"/>
          <a:endParaRPr lang="en-GB" sz="1400" b="1" u="sng" dirty="0" smtClean="0">
            <a:latin typeface="Arial" pitchFamily="34" charset="0"/>
            <a:cs typeface="Arial" pitchFamily="34" charset="0"/>
          </a:endParaRPr>
        </a:p>
        <a:p>
          <a:pPr algn="just"/>
          <a:endParaRPr lang="en-GB" sz="1400" b="1" u="sng" dirty="0" smtClean="0">
            <a:latin typeface="Arial" pitchFamily="34" charset="0"/>
            <a:cs typeface="Arial" pitchFamily="34" charset="0"/>
          </a:endParaRPr>
        </a:p>
        <a:p>
          <a:pPr algn="just"/>
          <a:endParaRPr lang="en-GB" sz="1400" b="1" u="sng" dirty="0" smtClean="0">
            <a:latin typeface="Arial" pitchFamily="34" charset="0"/>
            <a:cs typeface="Arial" pitchFamily="34" charset="0"/>
          </a:endParaRPr>
        </a:p>
        <a:p>
          <a:pPr algn="just"/>
          <a:endParaRPr lang="en-GB" sz="1400" b="1" u="sng" dirty="0" smtClean="0">
            <a:latin typeface="Arial" pitchFamily="34" charset="0"/>
            <a:cs typeface="Arial" pitchFamily="34" charset="0"/>
          </a:endParaRPr>
        </a:p>
        <a:p>
          <a:pPr algn="just"/>
          <a:endParaRPr lang="en-GB" sz="1400" b="1" u="sng" dirty="0" smtClean="0">
            <a:latin typeface="Arial" pitchFamily="34" charset="0"/>
            <a:cs typeface="Arial" pitchFamily="34" charset="0"/>
          </a:endParaRPr>
        </a:p>
        <a:p>
          <a:pPr algn="ctr"/>
          <a:r>
            <a:rPr lang="en-GB" sz="1400" b="1" u="sng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Symptoms</a:t>
          </a:r>
          <a:endParaRPr lang="en-GB" sz="1400" b="0" u="none" dirty="0" smtClean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  <a:p>
          <a:pPr algn="just"/>
          <a:r>
            <a:rPr lang="en-GB" sz="1400" b="0" u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Sadness</a:t>
          </a:r>
        </a:p>
        <a:p>
          <a:pPr algn="just"/>
          <a:r>
            <a:rPr lang="en-GB" sz="1400" b="0" u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Mood swings</a:t>
          </a:r>
        </a:p>
        <a:p>
          <a:pPr algn="just"/>
          <a:r>
            <a:rPr lang="en-GB" sz="1400" b="0" u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Anxiety</a:t>
          </a:r>
        </a:p>
        <a:p>
          <a:pPr algn="just"/>
          <a:r>
            <a:rPr lang="en-GB" sz="1400" b="0" u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Feel low</a:t>
          </a:r>
        </a:p>
        <a:p>
          <a:pPr algn="just"/>
          <a:r>
            <a:rPr lang="en-GB" sz="1400" b="0" u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Confusion</a:t>
          </a:r>
        </a:p>
        <a:p>
          <a:pPr algn="just"/>
          <a:r>
            <a:rPr lang="en-GB" sz="1400" b="0" u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Irritation</a:t>
          </a:r>
        </a:p>
        <a:p>
          <a:pPr algn="just"/>
          <a:r>
            <a:rPr lang="en-GB" sz="1400" b="0" u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Crying</a:t>
          </a:r>
        </a:p>
        <a:p>
          <a:pPr algn="just"/>
          <a:r>
            <a:rPr lang="en-GB" sz="1400" b="0" u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(Glowm,2021)</a:t>
          </a:r>
        </a:p>
        <a:p>
          <a:pPr algn="just"/>
          <a:endParaRPr lang="en-GB" sz="1400" b="0" u="none" dirty="0" smtClean="0">
            <a:latin typeface="Arial" pitchFamily="34" charset="0"/>
            <a:cs typeface="Arial" pitchFamily="34" charset="0"/>
          </a:endParaRPr>
        </a:p>
        <a:p>
          <a:pPr algn="just"/>
          <a:endParaRPr lang="en-GB" sz="1400" b="0" u="none" dirty="0" smtClean="0">
            <a:latin typeface="Arial" pitchFamily="34" charset="0"/>
            <a:cs typeface="Arial" pitchFamily="34" charset="0"/>
          </a:endParaRPr>
        </a:p>
        <a:p>
          <a:pPr algn="just"/>
          <a:endParaRPr lang="en-GB" sz="1400" b="0" u="none" dirty="0" smtClean="0">
            <a:latin typeface="Arial" pitchFamily="34" charset="0"/>
            <a:cs typeface="Arial" pitchFamily="34" charset="0"/>
          </a:endParaRPr>
        </a:p>
        <a:p>
          <a:pPr algn="just"/>
          <a:r>
            <a:rPr lang="en-GB" sz="1400" b="1" u="sng" dirty="0" smtClean="0">
              <a:latin typeface="Arial" pitchFamily="34" charset="0"/>
              <a:cs typeface="Arial" pitchFamily="34" charset="0"/>
            </a:rPr>
            <a:t> </a:t>
          </a:r>
        </a:p>
        <a:p>
          <a:pPr algn="ctr"/>
          <a:endParaRPr lang="en-GB" sz="1400" dirty="0" smtClean="0">
            <a:latin typeface="Arial" pitchFamily="34" charset="0"/>
            <a:cs typeface="Arial" pitchFamily="34" charset="0"/>
          </a:endParaRPr>
        </a:p>
        <a:p>
          <a:pPr algn="ctr"/>
          <a:endParaRPr lang="en-GB" sz="1400" dirty="0" smtClean="0">
            <a:latin typeface="Arial" pitchFamily="34" charset="0"/>
            <a:cs typeface="Arial" pitchFamily="34" charset="0"/>
          </a:endParaRPr>
        </a:p>
        <a:p>
          <a:pPr algn="ctr"/>
          <a:endParaRPr lang="en-GB" sz="1400" dirty="0" smtClean="0">
            <a:latin typeface="Arial" pitchFamily="34" charset="0"/>
            <a:cs typeface="Arial" pitchFamily="34" charset="0"/>
          </a:endParaRPr>
        </a:p>
        <a:p>
          <a:pPr algn="ctr"/>
          <a:endParaRPr lang="en-GB" sz="1400" dirty="0" smtClean="0">
            <a:latin typeface="Arial" pitchFamily="34" charset="0"/>
            <a:cs typeface="Arial" pitchFamily="34" charset="0"/>
          </a:endParaRPr>
        </a:p>
        <a:p>
          <a:pPr algn="ctr"/>
          <a:endParaRPr lang="en-GB" sz="1400" dirty="0" smtClean="0">
            <a:latin typeface="Arial" pitchFamily="34" charset="0"/>
            <a:cs typeface="Arial" pitchFamily="34" charset="0"/>
          </a:endParaRPr>
        </a:p>
        <a:p>
          <a:pPr algn="ctr"/>
          <a:endParaRPr lang="en-GB" sz="1400" dirty="0">
            <a:latin typeface="Arial" pitchFamily="34" charset="0"/>
            <a:cs typeface="Arial" pitchFamily="34" charset="0"/>
          </a:endParaRPr>
        </a:p>
      </dgm:t>
    </dgm:pt>
    <dgm:pt modelId="{C8E2D712-A6A5-46B8-885E-F9710DAAC005}" type="parTrans" cxnId="{0990A8C5-A77D-46B5-AE9A-FBFB79D76019}">
      <dgm:prSet/>
      <dgm:spPr/>
      <dgm:t>
        <a:bodyPr/>
        <a:lstStyle/>
        <a:p>
          <a:endParaRPr lang="en-GB"/>
        </a:p>
      </dgm:t>
    </dgm:pt>
    <dgm:pt modelId="{2092909E-A455-4234-AB61-8ACFED3F5FAF}" type="sibTrans" cxnId="{0990A8C5-A77D-46B5-AE9A-FBFB79D76019}">
      <dgm:prSet/>
      <dgm:spPr/>
      <dgm:t>
        <a:bodyPr/>
        <a:lstStyle/>
        <a:p>
          <a:endParaRPr lang="en-GB"/>
        </a:p>
      </dgm:t>
    </dgm:pt>
    <dgm:pt modelId="{7B85233E-80FE-48D7-9209-58ABF216B312}">
      <dgm:prSet phldrT="[Text]" custT="1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pPr algn="ctr"/>
          <a:r>
            <a:rPr lang="en-GB" sz="1400" b="1" u="sng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Other Names</a:t>
          </a:r>
        </a:p>
        <a:p>
          <a:pPr algn="just"/>
          <a:r>
            <a: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Postpartum Blues Maternity Blues</a:t>
          </a:r>
        </a:p>
        <a:p>
          <a:pPr algn="just"/>
          <a:r>
            <a: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Baby Blues </a:t>
          </a:r>
        </a:p>
        <a:p>
          <a:pPr algn="just"/>
          <a:r>
            <a: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Postnatal depression </a:t>
          </a:r>
        </a:p>
        <a:p>
          <a:pPr algn="just"/>
          <a:r>
            <a: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(NHS, 2023)</a:t>
          </a:r>
        </a:p>
        <a:p>
          <a:pPr algn="just"/>
          <a:endParaRPr lang="en-GB" sz="1400" dirty="0">
            <a:latin typeface="Arial" pitchFamily="34" charset="0"/>
            <a:cs typeface="Arial" pitchFamily="34" charset="0"/>
          </a:endParaRPr>
        </a:p>
      </dgm:t>
    </dgm:pt>
    <dgm:pt modelId="{56A96A66-1AB2-4544-AF32-2DEBC4A593FE}" type="parTrans" cxnId="{EDF287BA-1CAC-4F71-8C36-B8924E50C6B6}">
      <dgm:prSet/>
      <dgm:spPr/>
      <dgm:t>
        <a:bodyPr/>
        <a:lstStyle/>
        <a:p>
          <a:endParaRPr lang="en-GB"/>
        </a:p>
      </dgm:t>
    </dgm:pt>
    <dgm:pt modelId="{80ED0EF7-479A-4B18-B01B-680EF7D4C318}" type="sibTrans" cxnId="{EDF287BA-1CAC-4F71-8C36-B8924E50C6B6}">
      <dgm:prSet/>
      <dgm:spPr/>
      <dgm:t>
        <a:bodyPr/>
        <a:lstStyle/>
        <a:p>
          <a:endParaRPr lang="en-GB"/>
        </a:p>
      </dgm:t>
    </dgm:pt>
    <dgm:pt modelId="{2BDC49DD-E86B-41C7-AB4A-19934C20B4DA}" type="pres">
      <dgm:prSet presAssocID="{41587EEC-322F-4685-9E72-8E356FA1F4CC}" presName="Name0" presStyleCnt="0">
        <dgm:presLayoutVars>
          <dgm:dir val="rev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18DD446-011C-4F68-AAF2-797444BF39C6}" type="pres">
      <dgm:prSet presAssocID="{F2B29178-D367-430C-9193-35A1504AAA28}" presName="node" presStyleLbl="node1" presStyleIdx="0" presStyleCnt="4" custLinFactNeighborX="-9393" custLinFactNeighborY="-147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8B091D7-3331-4133-A938-E69E2663F567}" type="pres">
      <dgm:prSet presAssocID="{380060B9-1EFA-4BA4-835A-391E131BAF25}" presName="sibTrans" presStyleCnt="0"/>
      <dgm:spPr/>
    </dgm:pt>
    <dgm:pt modelId="{8E9EEA0E-9907-40B9-811F-C417D667A272}" type="pres">
      <dgm:prSet presAssocID="{DE058B73-A821-4C14-B2F0-DBFC5A3B53C6}" presName="node" presStyleLbl="node1" presStyleIdx="1" presStyleCnt="4" custScaleX="87167" custScaleY="100000" custLinFactNeighborX="-28182" custLinFactNeighborY="177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B2D618-501F-4188-AAE3-400E5D383BFF}" type="pres">
      <dgm:prSet presAssocID="{01C9EED9-C583-43CF-A64F-AD4CE6B4937C}" presName="sibTrans" presStyleCnt="0"/>
      <dgm:spPr/>
    </dgm:pt>
    <dgm:pt modelId="{56DE465F-954A-4B44-8629-CA35C22BA5E9}" type="pres">
      <dgm:prSet presAssocID="{AC1BAF26-A01D-4FF7-8E94-A436B776F910}" presName="node" presStyleLbl="node1" presStyleIdx="2" presStyleCnt="4" custScaleX="83758" custLinFactNeighborX="12011" custLinFactNeighborY="373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751E334-F74F-4882-85B8-9BFCC74CC429}" type="pres">
      <dgm:prSet presAssocID="{2092909E-A455-4234-AB61-8ACFED3F5FAF}" presName="sibTrans" presStyleCnt="0"/>
      <dgm:spPr/>
    </dgm:pt>
    <dgm:pt modelId="{A909BC16-4F55-47B8-90F1-DB59965C58A3}" type="pres">
      <dgm:prSet presAssocID="{7B85233E-80FE-48D7-9209-58ABF216B312}" presName="node" presStyleLbl="node1" presStyleIdx="3" presStyleCnt="4" custScaleX="8160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5081E14B-601A-4B0A-BCF5-495887FC48DE}" type="presOf" srcId="{AC1BAF26-A01D-4FF7-8E94-A436B776F910}" destId="{56DE465F-954A-4B44-8629-CA35C22BA5E9}" srcOrd="0" destOrd="0" presId="urn:microsoft.com/office/officeart/2005/8/layout/hList6"/>
    <dgm:cxn modelId="{1CF06840-3218-4B4F-B5D8-364163C227F8}" type="presOf" srcId="{41587EEC-322F-4685-9E72-8E356FA1F4CC}" destId="{2BDC49DD-E86B-41C7-AB4A-19934C20B4DA}" srcOrd="0" destOrd="0" presId="urn:microsoft.com/office/officeart/2005/8/layout/hList6"/>
    <dgm:cxn modelId="{AF50C993-FEDB-47AB-869E-18D4E94AB430}" type="presOf" srcId="{7B85233E-80FE-48D7-9209-58ABF216B312}" destId="{A909BC16-4F55-47B8-90F1-DB59965C58A3}" srcOrd="0" destOrd="0" presId="urn:microsoft.com/office/officeart/2005/8/layout/hList6"/>
    <dgm:cxn modelId="{0990A8C5-A77D-46B5-AE9A-FBFB79D76019}" srcId="{41587EEC-322F-4685-9E72-8E356FA1F4CC}" destId="{AC1BAF26-A01D-4FF7-8E94-A436B776F910}" srcOrd="2" destOrd="0" parTransId="{C8E2D712-A6A5-46B8-885E-F9710DAAC005}" sibTransId="{2092909E-A455-4234-AB61-8ACFED3F5FAF}"/>
    <dgm:cxn modelId="{A6BB97CB-F803-44FC-8CF6-EA6F17E7460D}" srcId="{41587EEC-322F-4685-9E72-8E356FA1F4CC}" destId="{F2B29178-D367-430C-9193-35A1504AAA28}" srcOrd="0" destOrd="0" parTransId="{5D951D97-C31C-45A3-B570-C7CEED798974}" sibTransId="{380060B9-1EFA-4BA4-835A-391E131BAF25}"/>
    <dgm:cxn modelId="{EDF287BA-1CAC-4F71-8C36-B8924E50C6B6}" srcId="{41587EEC-322F-4685-9E72-8E356FA1F4CC}" destId="{7B85233E-80FE-48D7-9209-58ABF216B312}" srcOrd="3" destOrd="0" parTransId="{56A96A66-1AB2-4544-AF32-2DEBC4A593FE}" sibTransId="{80ED0EF7-479A-4B18-B01B-680EF7D4C318}"/>
    <dgm:cxn modelId="{54287C37-4899-4806-BAA0-D7C0326EF8CE}" srcId="{41587EEC-322F-4685-9E72-8E356FA1F4CC}" destId="{DE058B73-A821-4C14-B2F0-DBFC5A3B53C6}" srcOrd="1" destOrd="0" parTransId="{52641B46-D25D-4472-82E3-D6870EA2AF26}" sibTransId="{01C9EED9-C583-43CF-A64F-AD4CE6B4937C}"/>
    <dgm:cxn modelId="{F0A293F4-35EF-40B5-852E-7FB2C1758CB1}" type="presOf" srcId="{F2B29178-D367-430C-9193-35A1504AAA28}" destId="{C18DD446-011C-4F68-AAF2-797444BF39C6}" srcOrd="0" destOrd="0" presId="urn:microsoft.com/office/officeart/2005/8/layout/hList6"/>
    <dgm:cxn modelId="{81D0652C-EA59-439B-8817-BE1041C9BBCC}" type="presOf" srcId="{DE058B73-A821-4C14-B2F0-DBFC5A3B53C6}" destId="{8E9EEA0E-9907-40B9-811F-C417D667A272}" srcOrd="0" destOrd="0" presId="urn:microsoft.com/office/officeart/2005/8/layout/hList6"/>
    <dgm:cxn modelId="{3C93306D-A07D-48A3-8DBD-E2ED96FDE365}" type="presParOf" srcId="{2BDC49DD-E86B-41C7-AB4A-19934C20B4DA}" destId="{C18DD446-011C-4F68-AAF2-797444BF39C6}" srcOrd="0" destOrd="0" presId="urn:microsoft.com/office/officeart/2005/8/layout/hList6"/>
    <dgm:cxn modelId="{4D6BCC18-7938-4589-82B0-E3BECAC523AD}" type="presParOf" srcId="{2BDC49DD-E86B-41C7-AB4A-19934C20B4DA}" destId="{88B091D7-3331-4133-A938-E69E2663F567}" srcOrd="1" destOrd="0" presId="urn:microsoft.com/office/officeart/2005/8/layout/hList6"/>
    <dgm:cxn modelId="{CB517D62-F95E-4B10-B0B1-480788EAF093}" type="presParOf" srcId="{2BDC49DD-E86B-41C7-AB4A-19934C20B4DA}" destId="{8E9EEA0E-9907-40B9-811F-C417D667A272}" srcOrd="2" destOrd="0" presId="urn:microsoft.com/office/officeart/2005/8/layout/hList6"/>
    <dgm:cxn modelId="{516FC543-B724-44CC-89C3-798E94F6E764}" type="presParOf" srcId="{2BDC49DD-E86B-41C7-AB4A-19934C20B4DA}" destId="{62B2D618-501F-4188-AAE3-400E5D383BFF}" srcOrd="3" destOrd="0" presId="urn:microsoft.com/office/officeart/2005/8/layout/hList6"/>
    <dgm:cxn modelId="{987E8745-FD90-452A-92E2-5D49641D2D10}" type="presParOf" srcId="{2BDC49DD-E86B-41C7-AB4A-19934C20B4DA}" destId="{56DE465F-954A-4B44-8629-CA35C22BA5E9}" srcOrd="4" destOrd="0" presId="urn:microsoft.com/office/officeart/2005/8/layout/hList6"/>
    <dgm:cxn modelId="{0F2BDDE5-7A16-4504-8506-424531759E4C}" type="presParOf" srcId="{2BDC49DD-E86B-41C7-AB4A-19934C20B4DA}" destId="{0751E334-F74F-4882-85B8-9BFCC74CC429}" srcOrd="5" destOrd="0" presId="urn:microsoft.com/office/officeart/2005/8/layout/hList6"/>
    <dgm:cxn modelId="{11720A68-6C85-467C-8C2D-42BB692F8063}" type="presParOf" srcId="{2BDC49DD-E86B-41C7-AB4A-19934C20B4DA}" destId="{A909BC16-4F55-47B8-90F1-DB59965C58A3}" srcOrd="6" destOrd="0" presId="urn:microsoft.com/office/officeart/2005/8/layout/hList6"/>
  </dgm:cxnLst>
  <dgm:bg/>
  <dgm:whole/>
  <dgm:extLst>
    <a:ext uri="http://schemas.microsoft.com/office/drawing/2008/diagram">
      <dsp:dataModelExt xmlns=""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8DD446-011C-4F68-AAF2-797444BF39C6}">
      <dsp:nvSpPr>
        <dsp:cNvPr id="0" name=""/>
        <dsp:cNvSpPr/>
      </dsp:nvSpPr>
      <dsp:spPr>
        <a:xfrm rot="16200000">
          <a:off x="-947373" y="950505"/>
          <a:ext cx="2999846" cy="1098835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0" tIns="0" rIns="162719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 rot="5400000">
        <a:off x="3132" y="599969"/>
        <a:ext cx="1098835" cy="1799908"/>
      </dsp:txXfrm>
    </dsp:sp>
    <dsp:sp modelId="{8E9EEA0E-9907-40B9-811F-C417D667A272}">
      <dsp:nvSpPr>
        <dsp:cNvPr id="0" name=""/>
        <dsp:cNvSpPr/>
      </dsp:nvSpPr>
      <dsp:spPr>
        <a:xfrm rot="16200000">
          <a:off x="233874" y="950505"/>
          <a:ext cx="2999846" cy="1098835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0" tIns="0" rIns="162719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 rot="5400000">
        <a:off x="1184379" y="599969"/>
        <a:ext cx="1098835" cy="1799908"/>
      </dsp:txXfrm>
    </dsp:sp>
    <dsp:sp modelId="{56DE465F-954A-4B44-8629-CA35C22BA5E9}">
      <dsp:nvSpPr>
        <dsp:cNvPr id="0" name=""/>
        <dsp:cNvSpPr/>
      </dsp:nvSpPr>
      <dsp:spPr>
        <a:xfrm rot="16200000">
          <a:off x="1415122" y="950505"/>
          <a:ext cx="2999846" cy="1098835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0" tIns="0" rIns="162719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 dirty="0"/>
        </a:p>
      </dsp:txBody>
      <dsp:txXfrm rot="5400000">
        <a:off x="2365627" y="599969"/>
        <a:ext cx="1098835" cy="1799908"/>
      </dsp:txXfrm>
    </dsp:sp>
    <dsp:sp modelId="{A909BC16-4F55-47B8-90F1-DB59965C58A3}">
      <dsp:nvSpPr>
        <dsp:cNvPr id="0" name=""/>
        <dsp:cNvSpPr/>
      </dsp:nvSpPr>
      <dsp:spPr>
        <a:xfrm rot="16200000">
          <a:off x="2596369" y="950505"/>
          <a:ext cx="2999846" cy="1098835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0" tIns="0" rIns="162719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[Text]</a:t>
          </a:r>
        </a:p>
      </dsp:txBody>
      <dsp:txXfrm rot="5400000">
        <a:off x="3546874" y="599969"/>
        <a:ext cx="1098835" cy="1799908"/>
      </dsp:txXfrm>
    </dsp:sp>
    <dsp:sp modelId="{476EA84F-5156-4B68-97F6-1D0B2171118B}">
      <dsp:nvSpPr>
        <dsp:cNvPr id="0" name=""/>
        <dsp:cNvSpPr/>
      </dsp:nvSpPr>
      <dsp:spPr>
        <a:xfrm rot="16200000">
          <a:off x="3777617" y="950505"/>
          <a:ext cx="2999846" cy="1098835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0" tIns="0" rIns="162719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[Text]</a:t>
          </a:r>
        </a:p>
      </dsp:txBody>
      <dsp:txXfrm rot="5400000">
        <a:off x="4728122" y="599969"/>
        <a:ext cx="1098835" cy="17999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8DD446-011C-4F68-AAF2-797444BF39C6}">
      <dsp:nvSpPr>
        <dsp:cNvPr id="0" name=""/>
        <dsp:cNvSpPr/>
      </dsp:nvSpPr>
      <dsp:spPr>
        <a:xfrm rot="5400000">
          <a:off x="3475123" y="981996"/>
          <a:ext cx="2999846" cy="1035853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0" tIns="0" rIns="156766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/>
        </a:p>
      </dsp:txBody>
      <dsp:txXfrm rot="-5400000">
        <a:off x="4457119" y="599969"/>
        <a:ext cx="1035853" cy="1799908"/>
      </dsp:txXfrm>
    </dsp:sp>
    <dsp:sp modelId="{8E9EEA0E-9907-40B9-811F-C417D667A272}">
      <dsp:nvSpPr>
        <dsp:cNvPr id="0" name=""/>
        <dsp:cNvSpPr/>
      </dsp:nvSpPr>
      <dsp:spPr>
        <a:xfrm rot="5400000">
          <a:off x="2361581" y="981996"/>
          <a:ext cx="2999846" cy="1035853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0" tIns="0" rIns="156766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/>
        </a:p>
      </dsp:txBody>
      <dsp:txXfrm rot="-5400000">
        <a:off x="3343577" y="599969"/>
        <a:ext cx="1035853" cy="1799908"/>
      </dsp:txXfrm>
    </dsp:sp>
    <dsp:sp modelId="{56DE465F-954A-4B44-8629-CA35C22BA5E9}">
      <dsp:nvSpPr>
        <dsp:cNvPr id="0" name=""/>
        <dsp:cNvSpPr/>
      </dsp:nvSpPr>
      <dsp:spPr>
        <a:xfrm rot="5400000">
          <a:off x="1248039" y="981996"/>
          <a:ext cx="2999846" cy="1035853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0" tIns="0" rIns="156766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 dirty="0"/>
        </a:p>
      </dsp:txBody>
      <dsp:txXfrm rot="-5400000">
        <a:off x="2230035" y="599969"/>
        <a:ext cx="1035853" cy="1799908"/>
      </dsp:txXfrm>
    </dsp:sp>
    <dsp:sp modelId="{A909BC16-4F55-47B8-90F1-DB59965C58A3}">
      <dsp:nvSpPr>
        <dsp:cNvPr id="0" name=""/>
        <dsp:cNvSpPr/>
      </dsp:nvSpPr>
      <dsp:spPr>
        <a:xfrm rot="5400000">
          <a:off x="134497" y="981996"/>
          <a:ext cx="2999846" cy="1035853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0" tIns="0" rIns="156766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[Text]</a:t>
          </a:r>
        </a:p>
      </dsp:txBody>
      <dsp:txXfrm rot="-5400000">
        <a:off x="1116493" y="599969"/>
        <a:ext cx="1035853" cy="1799908"/>
      </dsp:txXfrm>
    </dsp:sp>
    <dsp:sp modelId="{476EA84F-5156-4B68-97F6-1D0B2171118B}">
      <dsp:nvSpPr>
        <dsp:cNvPr id="0" name=""/>
        <dsp:cNvSpPr/>
      </dsp:nvSpPr>
      <dsp:spPr>
        <a:xfrm rot="5400000">
          <a:off x="-979044" y="981996"/>
          <a:ext cx="2999846" cy="1035853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0" tIns="0" rIns="156766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[Text]</a:t>
          </a:r>
        </a:p>
      </dsp:txBody>
      <dsp:txXfrm rot="-5400000">
        <a:off x="2952" y="599969"/>
        <a:ext cx="1035853" cy="17999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5FE99F-C4DA-4DC4-BEA9-7D0830E3601A}" type="datetimeFigureOut">
              <a:rPr lang="en-US" smtClean="0"/>
              <a:pPr/>
              <a:t>11/1/2025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D4C3C8-5B53-49E4-9B31-291A4E51BBF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B517086-0A7B-B8E6-DE9B-6114277533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48667AAA-26F9-8B32-0678-7452490B6E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D182A465-CD41-C153-D7B4-DC4E5496E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21BA6-FBEC-4AFB-8337-A8B7BBFFF4EE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DB81C78A-785E-C5BE-1DC8-A11A9FACB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5685B72-E2C2-E9E0-DF84-E2300BBBA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1609288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68E77F6-58FD-1674-FBB7-7B665EBF3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C7596EE-1FD0-E9BB-0AD0-534F2EE2A4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35FE2B99-32D4-0AE9-E9ED-8879A598B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19B88-2E42-4783-B011-64CE7B18626E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E76B858B-6D2B-C25B-DF05-DD735A44F3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AD683244-059A-FFC7-1666-1696E23117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112564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B248D56-24D5-48AC-4457-EBC6A93BA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0CCF94F9-0FC3-D24E-F236-B837FF2EA8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CB4ACC7-352E-7F53-EA36-6B21E03C95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6ADE6-67FE-4831-8893-4A6C80ABAB15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9ABC194-4575-5A26-389F-AA592D278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E8B9179-297C-A850-65FA-99C966770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0871629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198E98C-E281-E6FB-7669-BD5529BB9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AAF649E-45DA-F167-F0AF-8607132598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E1BA1647-C130-C1C9-9E5C-0C668800BC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0FD77A71-D2CF-3F0B-960A-14DFEC9E69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EDBD8-9470-4DFD-9BBB-8D9F93AE9377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D708F349-5B17-3B3B-323B-735371708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95DC9F0B-BF84-9B1F-07FE-4AA658120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204449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0477FA9-AF50-E374-1CD7-6A3164757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31EEADF8-33A2-2948-C645-2CADF1979D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6C0BD892-1D74-34C9-5BD5-E05919E996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DE3B58F7-B674-4EA5-12F2-BA8F84040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90C9D8C0-506A-E427-C1D2-788A3B5DA8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8440486D-B061-A692-ECB1-674CE6E7A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A29AF-B9CA-493A-BDA1-9D15F23947E8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79A86DB8-4688-68A3-BAD0-2DE3221B6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6AB54931-FF3C-303C-47CA-5BB106166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92478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0AA1F0A-E5FC-C869-6FB4-643EFC4E4B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4D723C00-3F4F-A73B-C468-E0D512AE4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76E4-E893-408D-A0CF-91C37FF27E37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64475C5C-05A4-33DF-4685-C5ABB27D3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57D8C15D-F12E-6FCB-AEE5-66FD4D3ED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998175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1D7341A8-618A-745C-ACF8-16F5F3D82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ABDB5-BBCD-4CD1-81AC-1F40AE7365E9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5140A855-E0D0-3048-0794-584BEE3EC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9A46B83A-96B1-01DC-A806-7809F9F6A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082960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09ED3EF-E4D5-643A-BF4F-067081845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18345B8-1926-C9DA-D730-EDB6E2D27D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24D69C87-D890-D23C-6418-D5F447A809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34ADF4BF-4B35-E3C3-C4C8-9B055F203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E5197-31D5-4E3F-9B93-F279B23C50A5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5217013E-0C48-3BC2-8C58-A9ABE6FB5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0CEF5A03-93DA-A656-3297-42FCA9095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218939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7373C8B-F61A-2AFD-A28D-B191FD3DC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E4746556-67B5-18F3-BE76-C121EFBA9F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429A14B4-B172-BCBA-911C-C996DAB08B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360A2D9A-52B6-24A3-83F5-C25CA194B3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A3BB6-5CC7-4435-A940-0493F73FE0DF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FB327DE7-4575-FB48-8324-13D23B27B7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A1A3813D-3444-A598-D2CC-C773CA666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30475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AD2AC68-DB7B-9188-5E2B-AED24F5D0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106E9E37-60F0-D94C-E900-7ACA32E848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B3BDB9A1-BFB7-299B-0756-2467AD40D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6EF77-2A24-483D-8AE2-6F3B0E572AC2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E64FCCA0-A162-44E0-B170-BE5237E0F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BCCF2811-5F67-0B61-92AC-DF6B1F251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05006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CE6A15E7-8331-DE16-12AA-82D0904FF0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1BEF1A17-E7B2-EDA3-A26F-C46981A056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EE40515F-E530-3520-AC88-B9AD4D97DB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D0B2E-68C6-4138-BF28-88144EAB24C5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EB0C2A85-C1E1-F474-A77F-8570C0DA8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01FBAA9F-2510-2118-460C-454F77800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932449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F7500896-471E-0CAA-5BB4-72AC2FEB9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B85E81BE-EB7E-F9D3-45D8-28F546E5F5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4D8CA30-07B0-46F4-7D56-34523B057A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DC5A253-5C6F-4E1A-AA6E-C8719D0E03A5}" type="datetime1">
              <a:rPr lang="en-GB" smtClean="0"/>
              <a:pPr/>
              <a:t>01/11/2025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C6C12CA4-A5B2-8B4E-17EA-2AFA4AB17C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1D7E9CFD-05B7-9819-B608-4DB1049B4D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1F8E63-D4E6-420C-B763-C5977E96A00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632388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diagramLayout" Target="../diagrams/layout1.xml"/><Relationship Id="rId7" Type="http://schemas.openxmlformats.org/officeDocument/2006/relationships/diagramLayout" Target="../diagrams/layout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diagramData" Target="../diagrams/data2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microsoft.com/office/2007/relationships/diagramDrawing" Target="../diagrams/drawing1.xml"/><Relationship Id="rId4" Type="http://schemas.openxmlformats.org/officeDocument/2006/relationships/diagramQuickStyle" Target="../diagrams/quickStyle1.xml"/><Relationship Id="rId9" Type="http://schemas.openxmlformats.org/officeDocument/2006/relationships/diagramColors" Target="../diagrams/colors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cd.who.int/browse/2024-01/mms/en" TargetMode="External"/><Relationship Id="rId7" Type="http://schemas.openxmlformats.org/officeDocument/2006/relationships/hyperlink" Target="https://doi.org/10.1177/0963721414547736" TargetMode="External"/><Relationship Id="rId2" Type="http://schemas.openxmlformats.org/officeDocument/2006/relationships/hyperlink" Target="https://doi.org/10.1192/j.eurpsy.2024.174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ub.edubirdie.com/examples/postpartum-depression-ways-of-treatment-in-1800s/" TargetMode="External"/><Relationship Id="rId5" Type="http://schemas.openxmlformats.org/officeDocument/2006/relationships/hyperlink" Target="https://www.nhs.uk/mental-health/conditions/post-natal-depression/overview/" TargetMode="External"/><Relationship Id="rId4" Type="http://schemas.openxmlformats.org/officeDocument/2006/relationships/hyperlink" Target="https://www.glowm.com/article/heading/vol-7--maternal-mental-health-in-pregnancy--postpartum-psychosis/id/411363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mc.ncbi.nlm.nih.gov/articles/PMC5237446/" TargetMode="External"/><Relationship Id="rId7" Type="http://schemas.openxmlformats.org/officeDocument/2006/relationships/hyperlink" Target="https://www.rcpsych.ac.uk/mental-health/mental-illness-and-mental-health-problems/postnatal-depression" TargetMode="External"/><Relationship Id="rId2" Type="http://schemas.openxmlformats.org/officeDocument/2006/relationships/hyperlink" Target="https://doi:10.1080/1067322090289180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oi:10.3390/diagnostics14090865" TargetMode="External"/><Relationship Id="rId5" Type="http://schemas.openxmlformats.org/officeDocument/2006/relationships/hyperlink" Target="https://www.pmc.ncbi.nlm.nih.gov/articles/PMC4539865" TargetMode="External"/><Relationship Id="rId4" Type="http://schemas.openxmlformats.org/officeDocument/2006/relationships/hyperlink" Target="https://www.psychiarty.org/psychiatrists/practice/dsm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48550/arXiv.2008.10382" TargetMode="External"/><Relationship Id="rId2" Type="http://schemas.openxmlformats.org/officeDocument/2006/relationships/hyperlink" Target="https://www.kingsfund.org.uk/insight-and-analysis/long-reads/nhs-long-term-plan-explaine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hs.uk/mental-health/social-care-and-your-right/mental-health-and-the-law/mental-health-act/" TargetMode="External"/><Relationship Id="rId5" Type="http://schemas.openxmlformats.org/officeDocument/2006/relationships/hyperlink" Target="https://www.legislation.gov.uk/ukpga/2005/9/contents" TargetMode="External"/><Relationship Id="rId4" Type="http://schemas.openxmlformats.org/officeDocument/2006/relationships/hyperlink" Target="https://www.nice.org.uk/search?q=Antenatal%20and%20postnatal%20mental%20health:%20clinical%20management%20and%20service%20guida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=""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420251" y="587829"/>
            <a:ext cx="11210544" cy="97971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Student Name</a:t>
            </a:r>
            <a:r>
              <a:rPr lang="en-GB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en-GB" b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Saima</a:t>
            </a:r>
            <a:r>
              <a:rPr lang="en-GB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b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Ijaz</a:t>
            </a:r>
            <a:r>
              <a:rPr lang="en-GB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</a:t>
            </a:r>
            <a:endParaRPr lang="en-GB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=""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410921" y="1754155"/>
            <a:ext cx="11210544" cy="67180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Student Number</a:t>
            </a:r>
            <a:r>
              <a:rPr lang="en-GB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2237202  </a:t>
            </a:r>
            <a:endParaRPr lang="en-GB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=""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429581" y="2621902"/>
            <a:ext cx="11210544" cy="79310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BMHP6029_BIRM – Component 1 – Poster Presentation 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=""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429581" y="3620278"/>
            <a:ext cx="11210544" cy="125030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Title of Poster</a:t>
            </a:r>
            <a:r>
              <a:rPr lang="en-GB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Mental or Behavioural Disorders Associated with pregnancy, Childbirth without psychotic Symptoms (6E20)   </a:t>
            </a:r>
            <a:endParaRPr lang="en-GB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096138" y="5803641"/>
            <a:ext cx="283650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="" xmlns:a16="http://schemas.microsoft.com/office/drawing/2014/main" id="{930EBB7A-B6F2-BC3D-A3A2-A69F56721AF6}"/>
              </a:ext>
            </a:extLst>
          </p:cNvPr>
          <p:cNvSpPr/>
          <p:nvPr/>
        </p:nvSpPr>
        <p:spPr>
          <a:xfrm>
            <a:off x="317241" y="186612"/>
            <a:ext cx="11579289" cy="39441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Mental/Behavioural Disorders Associated with Pregnancy (6E20): Definition, Symptoms, other names, History </a:t>
            </a:r>
            <a:r>
              <a:rPr lang="en-GB" dirty="0" smtClean="0">
                <a:solidFill>
                  <a:schemeClr val="tx1"/>
                </a:solidFill>
              </a:rPr>
              <a:t> 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="" xmlns:a16="http://schemas.microsoft.com/office/drawing/2014/main" id="{4A3A58DC-499D-5885-0006-D9F2BFD2F81C}"/>
              </a:ext>
            </a:extLst>
          </p:cNvPr>
          <p:cNvSpPr/>
          <p:nvPr/>
        </p:nvSpPr>
        <p:spPr>
          <a:xfrm>
            <a:off x="257371" y="727789"/>
            <a:ext cx="4967772" cy="194076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600" b="1" u="sng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</a:t>
            </a:r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ICD-11 (2020), A Syndrome which is associated with pregnancy or postpartum, it is mostly happened during pregnancy or within 6 weeks after delivery, has significant mental and behavioural features.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endParaRPr lang="en-GB" sz="11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="" xmlns:a16="http://schemas.microsoft.com/office/drawing/2014/main" id="{8E561C13-9B5E-C4F2-7F50-51A7F36A185B}"/>
              </a:ext>
            </a:extLst>
          </p:cNvPr>
          <p:cNvGraphicFramePr/>
          <p:nvPr>
            <p:extLst>
              <p:ext uri="{D42A27DB-BD31-4B8C-83A1-F6EECF244321}">
                <p14:modId xmlns="" xmlns:p14="http://schemas.microsoft.com/office/powerpoint/2010/main" val="3024550"/>
              </p:ext>
            </p:extLst>
          </p:nvPr>
        </p:nvGraphicFramePr>
        <p:xfrm>
          <a:off x="201387" y="2640563"/>
          <a:ext cx="5518278" cy="3694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Rectangle: Rounded Corners 7">
            <a:extLst>
              <a:ext uri="{FF2B5EF4-FFF2-40B4-BE49-F238E27FC236}">
                <a16:creationId xmlns="" xmlns:a16="http://schemas.microsoft.com/office/drawing/2014/main" id="{B1C14AAE-9FBB-1A04-99EE-C7DED60F300E}"/>
              </a:ext>
            </a:extLst>
          </p:cNvPr>
          <p:cNvSpPr/>
          <p:nvPr/>
        </p:nvSpPr>
        <p:spPr>
          <a:xfrm>
            <a:off x="6111551" y="4254759"/>
            <a:ext cx="5767096" cy="209938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u="sng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u="sng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u="sng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u="sng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u="sng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u="sng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u="sng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u="sng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u="sng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u="sng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u="sng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Historical Background</a:t>
            </a:r>
          </a:p>
          <a:p>
            <a:pPr algn="just"/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Ancient and Medieval views (Hahn-</a:t>
            </a:r>
            <a:r>
              <a:rPr lang="en-GB" sz="1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Horbrook</a:t>
            </a: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Haselton</a:t>
            </a: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</a:p>
          <a:p>
            <a:pPr algn="just"/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1800s Isolation (</a:t>
            </a:r>
            <a:r>
              <a:rPr lang="en-GB" sz="1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EduBirdie</a:t>
            </a: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</a:p>
          <a:p>
            <a:pPr algn="just"/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Mid 18</a:t>
            </a:r>
            <a:r>
              <a:rPr lang="en-GB" sz="1400" baseline="30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Century, Puerperal insanity/Puerperal mania</a:t>
            </a:r>
          </a:p>
          <a:p>
            <a:pPr algn="just"/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GB" sz="1400" baseline="30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Century,1858 </a:t>
            </a:r>
            <a:r>
              <a:rPr lang="en-GB" sz="1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Preipartum</a:t>
            </a: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/Postpartum(</a:t>
            </a:r>
            <a:r>
              <a:rPr lang="en-GB" sz="1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Trede</a:t>
            </a: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2009)</a:t>
            </a:r>
          </a:p>
          <a:p>
            <a:pPr algn="just"/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French Psychiatrist </a:t>
            </a:r>
            <a:r>
              <a:rPr lang="en-GB" sz="1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Esquirol</a:t>
            </a: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causes (National Institute of Health, 2016)</a:t>
            </a:r>
          </a:p>
          <a:p>
            <a:pPr algn="just"/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  <a:r>
              <a:rPr lang="en-GB" sz="1400" baseline="30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Century, Postpartum Depression (</a:t>
            </a:r>
            <a:r>
              <a:rPr lang="en-GB" sz="1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Landman</a:t>
            </a: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2024)</a:t>
            </a:r>
          </a:p>
          <a:p>
            <a:pPr algn="just"/>
            <a:endParaRPr lang="en-GB" sz="1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endParaRPr lang="en-GB" sz="1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4" name="Diagram 13">
            <a:extLst>
              <a:ext uri="{FF2B5EF4-FFF2-40B4-BE49-F238E27FC236}">
                <a16:creationId xmlns="" xmlns:a16="http://schemas.microsoft.com/office/drawing/2014/main" id="{BDD991DA-A0C6-BF98-C820-7DD384BD2D0F}"/>
              </a:ext>
            </a:extLst>
          </p:cNvPr>
          <p:cNvGraphicFramePr/>
          <p:nvPr>
            <p:extLst>
              <p:ext uri="{D42A27DB-BD31-4B8C-83A1-F6EECF244321}">
                <p14:modId xmlns="" xmlns:p14="http://schemas.microsoft.com/office/powerpoint/2010/main" val="1976630279"/>
              </p:ext>
            </p:extLst>
          </p:nvPr>
        </p:nvGraphicFramePr>
        <p:xfrm>
          <a:off x="5952931" y="743575"/>
          <a:ext cx="5952946" cy="33805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51621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270588" y="149290"/>
            <a:ext cx="11644604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Mental/Behavioural Disorders Associated with Pregnancy (6E20):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Treatment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Practices and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Policies, Recommendations  </a:t>
            </a:r>
            <a:r>
              <a:rPr lang="en-GB" sz="1600" dirty="0" smtClean="0"/>
              <a:t>  </a:t>
            </a:r>
            <a:r>
              <a:rPr lang="en-GB" sz="1600" dirty="0" smtClean="0"/>
              <a:t/>
            </a:r>
            <a:br>
              <a:rPr lang="en-GB" sz="1600" dirty="0" smtClean="0"/>
            </a:br>
            <a:endParaRPr lang="en-GB" sz="1600" dirty="0"/>
          </a:p>
        </p:txBody>
      </p:sp>
      <p:sp>
        <p:nvSpPr>
          <p:cNvPr id="5" name="Rectangle 4"/>
          <p:cNvSpPr/>
          <p:nvPr/>
        </p:nvSpPr>
        <p:spPr>
          <a:xfrm>
            <a:off x="279919" y="2472612"/>
            <a:ext cx="11607281" cy="19407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b="1" u="sng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en-GB" sz="1400" b="1" u="sng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GB" sz="16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Treatment/Cure</a:t>
            </a:r>
          </a:p>
          <a:p>
            <a:pPr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Psychological Interventions (Cognitive Behavioural Therapy, Interpersonal Therapy)</a:t>
            </a:r>
          </a:p>
          <a:p>
            <a:pPr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Pharmacotherapy 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                                          </a:t>
            </a: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                                        (</a:t>
            </a:r>
            <a:r>
              <a:rPr lang="en-GB" sz="16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Dimcea</a:t>
            </a: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et al., 2024)</a:t>
            </a:r>
          </a:p>
          <a:p>
            <a:pPr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Support and Non-Pharmacological </a:t>
            </a:r>
          </a:p>
          <a:p>
            <a:pPr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NICE Guidelines (Edinburgh Postnatal Depression Scale, </a:t>
            </a:r>
            <a:r>
              <a:rPr lang="en-GB" sz="16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Whooley</a:t>
            </a: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Questions, Other tools (Anxiety Scales, Structured Clinical </a:t>
            </a: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Interviews)</a:t>
            </a:r>
            <a:endParaRPr lang="en-GB" sz="16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                                         </a:t>
            </a: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                                         (</a:t>
            </a: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Cornell University, 2020)</a:t>
            </a:r>
          </a:p>
          <a:p>
            <a:pPr algn="ctr"/>
            <a:endParaRPr lang="en-GB" sz="1400" b="1" u="sng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/>
            <a:endParaRPr lang="en-GB" sz="1400" u="sng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89249" y="830424"/>
            <a:ext cx="11607281" cy="155821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b="1" u="sng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en-GB" sz="1400" b="1" u="sng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en-GB" sz="1400" b="1" u="sng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GB" sz="16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Policies </a:t>
            </a:r>
            <a:r>
              <a:rPr lang="en-GB" sz="16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and </a:t>
            </a:r>
            <a:r>
              <a:rPr lang="en-GB" sz="16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Legislation</a:t>
            </a:r>
          </a:p>
          <a:p>
            <a:pPr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NICE Clinical Guidelines (CG192).   (NICE, 2020)</a:t>
            </a:r>
          </a:p>
          <a:p>
            <a:pPr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NHS Long Term Plan and Prenatal Mental Health Programme. (The King’s Fund, 2019)</a:t>
            </a:r>
          </a:p>
          <a:p>
            <a:pPr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Mental Health Act 1983.              (NHS, 2022)</a:t>
            </a:r>
          </a:p>
          <a:p>
            <a:pPr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Mental capacity Act  2005.          (Legislation.gov.UK, 2005)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                         </a:t>
            </a:r>
            <a:endParaRPr lang="en-GB" sz="16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/>
            <a:endParaRPr lang="en-GB" sz="1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70587" y="4609322"/>
            <a:ext cx="11635273" cy="18381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Recommendations</a:t>
            </a:r>
          </a:p>
          <a:p>
            <a:pPr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Compulsory screening and early intervention</a:t>
            </a:r>
          </a:p>
          <a:p>
            <a:pPr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E</a:t>
            </a: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ducate and train workforce</a:t>
            </a:r>
          </a:p>
          <a:p>
            <a:pPr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Allocate more funds for research</a:t>
            </a:r>
          </a:p>
          <a:p>
            <a:pPr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Strengthen social network family / community</a:t>
            </a:r>
          </a:p>
          <a:p>
            <a:pPr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Integrate Prenatal Mental Health services</a:t>
            </a:r>
          </a:p>
          <a:p>
            <a:pPr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Digital and innovation solutions</a:t>
            </a:r>
          </a:p>
          <a:p>
            <a:pPr algn="just"/>
            <a:endParaRPr lang="en-GB" sz="1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7E8D49D-1F6E-F0FD-FCD7-89051D655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37307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en-GB" sz="3100" b="1" u="sng" dirty="0">
                <a:latin typeface="Arial" pitchFamily="34" charset="0"/>
                <a:cs typeface="Arial" pitchFamily="34" charset="0"/>
              </a:rPr>
              <a:t>Reference List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44F92CA-6836-730C-0D3D-598D8BD1D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054359"/>
            <a:ext cx="10517155" cy="5533053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32500" lnSpcReduction="20000"/>
          </a:bodyPr>
          <a:lstStyle/>
          <a:p>
            <a:pPr>
              <a:lnSpc>
                <a:spcPct val="150000"/>
              </a:lnSpc>
              <a:buNone/>
            </a:pPr>
            <a:r>
              <a:rPr lang="en-GB" sz="4400" dirty="0" err="1" smtClean="0">
                <a:latin typeface="Arial" pitchFamily="34" charset="0"/>
                <a:cs typeface="Arial" pitchFamily="34" charset="0"/>
              </a:rPr>
              <a:t>Landman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A, </a:t>
            </a:r>
            <a:r>
              <a:rPr lang="en-GB" sz="4400" dirty="0" err="1" smtClean="0">
                <a:latin typeface="Arial" pitchFamily="34" charset="0"/>
                <a:cs typeface="Arial" pitchFamily="34" charset="0"/>
              </a:rPr>
              <a:t>Ngameni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EG, </a:t>
            </a:r>
            <a:r>
              <a:rPr lang="en-GB" sz="4400" dirty="0" err="1" smtClean="0">
                <a:latin typeface="Arial" pitchFamily="34" charset="0"/>
                <a:cs typeface="Arial" pitchFamily="34" charset="0"/>
              </a:rPr>
              <a:t>Dubreucq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M, </a:t>
            </a:r>
            <a:r>
              <a:rPr lang="en-GB" sz="4400" dirty="0" err="1" smtClean="0">
                <a:latin typeface="Arial" pitchFamily="34" charset="0"/>
                <a:cs typeface="Arial" pitchFamily="34" charset="0"/>
              </a:rPr>
              <a:t>Dubreucq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J, IGEDEPP Groups, </a:t>
            </a:r>
            <a:r>
              <a:rPr lang="en-GB" sz="4400" dirty="0" err="1" smtClean="0">
                <a:latin typeface="Arial" pitchFamily="34" charset="0"/>
                <a:cs typeface="Arial" pitchFamily="34" charset="0"/>
              </a:rPr>
              <a:t>Tebeka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S, </a:t>
            </a:r>
            <a:r>
              <a:rPr lang="en-GB" sz="4400" dirty="0" err="1" smtClean="0">
                <a:latin typeface="Arial" pitchFamily="34" charset="0"/>
                <a:cs typeface="Arial" pitchFamily="34" charset="0"/>
              </a:rPr>
              <a:t>Dubertret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C (2024). Postpartum blues: </a:t>
            </a:r>
          </a:p>
          <a:p>
            <a:pPr>
              <a:lnSpc>
                <a:spcPct val="150000"/>
              </a:lnSpc>
              <a:buNone/>
            </a:pPr>
            <a:r>
              <a:rPr lang="en-GB" sz="4400" dirty="0" smtClean="0">
                <a:latin typeface="Arial" pitchFamily="34" charset="0"/>
                <a:cs typeface="Arial" pitchFamily="34" charset="0"/>
              </a:rPr>
              <a:t>a predictor of postpartum depression, from the IGEDEPP Cohort. </a:t>
            </a:r>
            <a:r>
              <a:rPr lang="en-GB" sz="4400" i="1" dirty="0" smtClean="0">
                <a:latin typeface="Arial" pitchFamily="34" charset="0"/>
                <a:cs typeface="Arial" pitchFamily="34" charset="0"/>
              </a:rPr>
              <a:t>European Psychiatry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, 67(1), e30, 1–9. </a:t>
            </a:r>
          </a:p>
          <a:p>
            <a:pPr>
              <a:lnSpc>
                <a:spcPct val="150000"/>
              </a:lnSpc>
              <a:buNone/>
            </a:pPr>
            <a:r>
              <a:rPr lang="en-GB" sz="4400" dirty="0" smtClean="0">
                <a:latin typeface="Arial" pitchFamily="34" charset="0"/>
                <a:cs typeface="Arial" pitchFamily="34" charset="0"/>
              </a:rPr>
              <a:t>Available at: </a:t>
            </a:r>
            <a:r>
              <a:rPr lang="en-GB" sz="4400" dirty="0" smtClean="0">
                <a:latin typeface="Arial" pitchFamily="34" charset="0"/>
                <a:cs typeface="Arial" pitchFamily="34" charset="0"/>
                <a:hlinkClick r:id="rId2"/>
              </a:rPr>
              <a:t>https://doi.org/10.1192/j.eurpsy.2024.1741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 (Accessed: 9</a:t>
            </a:r>
            <a:r>
              <a:rPr lang="en-GB" sz="44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October 2025).  </a:t>
            </a:r>
          </a:p>
          <a:p>
            <a:pPr>
              <a:lnSpc>
                <a:spcPct val="150000"/>
              </a:lnSpc>
              <a:buNone/>
            </a:pPr>
            <a:r>
              <a:rPr lang="en-GB" sz="4400" dirty="0" smtClean="0">
                <a:latin typeface="Arial" pitchFamily="34" charset="0"/>
                <a:cs typeface="Arial" pitchFamily="34" charset="0"/>
              </a:rPr>
              <a:t>World Health Organisation (2020) </a:t>
            </a:r>
            <a:r>
              <a:rPr lang="en-GB" sz="4400" i="1" dirty="0" smtClean="0">
                <a:latin typeface="Arial" pitchFamily="34" charset="0"/>
                <a:cs typeface="Arial" pitchFamily="34" charset="0"/>
              </a:rPr>
              <a:t>International Classification of Diseases for Mortality and Morbidity (ICD-11). </a:t>
            </a:r>
          </a:p>
          <a:p>
            <a:pPr>
              <a:lnSpc>
                <a:spcPct val="150000"/>
              </a:lnSpc>
              <a:buNone/>
            </a:pPr>
            <a:r>
              <a:rPr lang="en-GB" sz="4400" dirty="0" smtClean="0">
                <a:latin typeface="Arial" pitchFamily="34" charset="0"/>
                <a:cs typeface="Arial" pitchFamily="34" charset="0"/>
              </a:rPr>
              <a:t>Available at: </a:t>
            </a:r>
            <a:r>
              <a:rPr lang="en-GB" sz="4400" dirty="0" smtClean="0">
                <a:latin typeface="Arial" pitchFamily="34" charset="0"/>
                <a:cs typeface="Arial" pitchFamily="34" charset="0"/>
                <a:hlinkClick r:id="rId3"/>
              </a:rPr>
              <a:t>https://www.icd.who.int/browse/2024-01/mms/en#334423054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(Accessed: 22</a:t>
            </a:r>
            <a:r>
              <a:rPr lang="en-GB" sz="4400" baseline="30000" dirty="0" smtClean="0">
                <a:latin typeface="Arial" pitchFamily="34" charset="0"/>
                <a:cs typeface="Arial" pitchFamily="34" charset="0"/>
              </a:rPr>
              <a:t>nd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September 2025). </a:t>
            </a:r>
          </a:p>
          <a:p>
            <a:pPr>
              <a:lnSpc>
                <a:spcPct val="150000"/>
              </a:lnSpc>
              <a:buNone/>
            </a:pPr>
            <a:r>
              <a:rPr lang="en-GB" sz="4400" dirty="0" err="1" smtClean="0">
                <a:latin typeface="Arial" pitchFamily="34" charset="0"/>
                <a:cs typeface="Arial" pitchFamily="34" charset="0"/>
              </a:rPr>
              <a:t>Glowm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(2021) </a:t>
            </a:r>
            <a:r>
              <a:rPr lang="en-GB" sz="4400" i="1" dirty="0" smtClean="0">
                <a:latin typeface="Arial" pitchFamily="34" charset="0"/>
                <a:cs typeface="Arial" pitchFamily="34" charset="0"/>
              </a:rPr>
              <a:t>Maternal Health in Pregnancy.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Available at: </a:t>
            </a:r>
            <a:r>
              <a:rPr lang="en-GB" sz="4400" dirty="0" smtClean="0">
                <a:latin typeface="Arial" pitchFamily="34" charset="0"/>
                <a:cs typeface="Arial" pitchFamily="34" charset="0"/>
                <a:hlinkClick r:id="rId4"/>
              </a:rPr>
              <a:t>https://www.glowm.com/article/heading/vol-7--maternal-mental-health-</a:t>
            </a:r>
          </a:p>
          <a:p>
            <a:pPr>
              <a:lnSpc>
                <a:spcPct val="150000"/>
              </a:lnSpc>
              <a:buNone/>
            </a:pPr>
            <a:r>
              <a:rPr lang="en-GB" sz="4400" dirty="0" smtClean="0">
                <a:latin typeface="Arial" pitchFamily="34" charset="0"/>
                <a:cs typeface="Arial" pitchFamily="34" charset="0"/>
                <a:hlinkClick r:id="rId4"/>
              </a:rPr>
              <a:t>in-pregnancy--postpartum-psychosis/id/411363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(Accessed: 9</a:t>
            </a:r>
            <a:r>
              <a:rPr lang="en-GB" sz="44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October 2025).</a:t>
            </a:r>
          </a:p>
          <a:p>
            <a:pPr>
              <a:lnSpc>
                <a:spcPct val="150000"/>
              </a:lnSpc>
              <a:buNone/>
            </a:pPr>
            <a:r>
              <a:rPr lang="en-GB" sz="4400" dirty="0" smtClean="0">
                <a:latin typeface="Arial" pitchFamily="34" charset="0"/>
                <a:cs typeface="Arial" pitchFamily="34" charset="0"/>
              </a:rPr>
              <a:t>NHS (2023) </a:t>
            </a:r>
            <a:r>
              <a:rPr lang="en-GB" sz="4400" i="1" dirty="0" smtClean="0">
                <a:latin typeface="Arial" pitchFamily="34" charset="0"/>
                <a:cs typeface="Arial" pitchFamily="34" charset="0"/>
              </a:rPr>
              <a:t>Overview-Postnatal depression.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Available at: </a:t>
            </a:r>
            <a:r>
              <a:rPr lang="en-GB" sz="4400" dirty="0" smtClean="0">
                <a:latin typeface="Arial" pitchFamily="34" charset="0"/>
                <a:cs typeface="Arial" pitchFamily="34" charset="0"/>
                <a:hlinkClick r:id="rId5"/>
              </a:rPr>
              <a:t>https://www.nhs.uk/mental-health/conditions/post-</a:t>
            </a:r>
          </a:p>
          <a:p>
            <a:pPr>
              <a:lnSpc>
                <a:spcPct val="150000"/>
              </a:lnSpc>
              <a:buNone/>
            </a:pPr>
            <a:r>
              <a:rPr lang="en-GB" sz="4400" dirty="0" smtClean="0">
                <a:latin typeface="Arial" pitchFamily="34" charset="0"/>
                <a:cs typeface="Arial" pitchFamily="34" charset="0"/>
                <a:hlinkClick r:id="rId5"/>
              </a:rPr>
              <a:t>natal-depression/overview/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(Accessed: 9</a:t>
            </a:r>
            <a:r>
              <a:rPr lang="en-GB" sz="44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October 2025).</a:t>
            </a:r>
          </a:p>
          <a:p>
            <a:pPr>
              <a:lnSpc>
                <a:spcPct val="150000"/>
              </a:lnSpc>
              <a:buNone/>
            </a:pPr>
            <a:r>
              <a:rPr lang="en-GB" sz="4400" dirty="0" err="1" smtClean="0">
                <a:latin typeface="Arial" pitchFamily="34" charset="0"/>
                <a:cs typeface="Arial" pitchFamily="34" charset="0"/>
              </a:rPr>
              <a:t>EduBirdie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(2025) </a:t>
            </a:r>
            <a:r>
              <a:rPr lang="en-GB" sz="4400" i="1" dirty="0" smtClean="0">
                <a:latin typeface="Arial" pitchFamily="34" charset="0"/>
                <a:cs typeface="Arial" pitchFamily="34" charset="0"/>
              </a:rPr>
              <a:t>How was Postpartum Depression Treated in the 1800s.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Available at: </a:t>
            </a:r>
            <a:r>
              <a:rPr lang="en-GB" sz="4400" dirty="0" smtClean="0">
                <a:latin typeface="Arial" pitchFamily="34" charset="0"/>
                <a:cs typeface="Arial" pitchFamily="34" charset="0"/>
                <a:hlinkClick r:id="rId6"/>
              </a:rPr>
              <a:t>https://www.hub.edubirdie.com/examples/</a:t>
            </a:r>
          </a:p>
          <a:p>
            <a:pPr>
              <a:lnSpc>
                <a:spcPct val="150000"/>
              </a:lnSpc>
              <a:buNone/>
            </a:pPr>
            <a:r>
              <a:rPr lang="en-GB" sz="4400" dirty="0" smtClean="0">
                <a:latin typeface="Arial" pitchFamily="34" charset="0"/>
                <a:cs typeface="Arial" pitchFamily="34" charset="0"/>
                <a:hlinkClick r:id="rId6"/>
              </a:rPr>
              <a:t>postpartum-depression-ways-of-treatment-in-1800s/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(Accessed: 9</a:t>
            </a:r>
            <a:r>
              <a:rPr lang="en-GB" sz="44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October 2025).</a:t>
            </a:r>
          </a:p>
          <a:p>
            <a:pPr>
              <a:lnSpc>
                <a:spcPct val="150000"/>
              </a:lnSpc>
              <a:buNone/>
            </a:pPr>
            <a:r>
              <a:rPr lang="en-GB" sz="4400" dirty="0" smtClean="0">
                <a:latin typeface="Arial" pitchFamily="34" charset="0"/>
                <a:cs typeface="Arial" pitchFamily="34" charset="0"/>
              </a:rPr>
              <a:t>Hahn-Holbrook, J., </a:t>
            </a:r>
            <a:r>
              <a:rPr lang="en-GB" sz="4400" dirty="0" err="1" smtClean="0">
                <a:latin typeface="Arial" pitchFamily="34" charset="0"/>
                <a:cs typeface="Arial" pitchFamily="34" charset="0"/>
              </a:rPr>
              <a:t>Haselton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, M., (2007) Is Postpartum Depression a Disease of Modern civilization? </a:t>
            </a:r>
            <a:r>
              <a:rPr lang="en-GB" sz="4400" i="1" dirty="0" smtClean="0">
                <a:latin typeface="Arial" pitchFamily="34" charset="0"/>
                <a:cs typeface="Arial" pitchFamily="34" charset="0"/>
              </a:rPr>
              <a:t>Sage Journals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GB" sz="4400" dirty="0" err="1" smtClean="0">
                <a:latin typeface="Arial" pitchFamily="34" charset="0"/>
                <a:cs typeface="Arial" pitchFamily="34" charset="0"/>
              </a:rPr>
              <a:t>vol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23, issue 6.</a:t>
            </a:r>
          </a:p>
          <a:p>
            <a:pPr>
              <a:lnSpc>
                <a:spcPct val="150000"/>
              </a:lnSpc>
              <a:buNone/>
            </a:pPr>
            <a:r>
              <a:rPr lang="en-GB" sz="4400" dirty="0" smtClean="0">
                <a:latin typeface="Arial" pitchFamily="34" charset="0"/>
                <a:cs typeface="Arial" pitchFamily="34" charset="0"/>
              </a:rPr>
              <a:t>Available at: </a:t>
            </a:r>
            <a:r>
              <a:rPr lang="en-GB" sz="4400" dirty="0" smtClean="0">
                <a:latin typeface="Arial" pitchFamily="34" charset="0"/>
                <a:cs typeface="Arial" pitchFamily="34" charset="0"/>
                <a:hlinkClick r:id="rId7"/>
              </a:rPr>
              <a:t>https://doi.org/10.1177/0963721414547736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(Accessed: 9</a:t>
            </a:r>
            <a:r>
              <a:rPr lang="en-GB" sz="44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4400" dirty="0" smtClean="0">
                <a:latin typeface="Arial" pitchFamily="34" charset="0"/>
                <a:cs typeface="Arial" pitchFamily="34" charset="0"/>
              </a:rPr>
              <a:t> October 2025).</a:t>
            </a:r>
          </a:p>
          <a:p>
            <a:pPr>
              <a:lnSpc>
                <a:spcPct val="150000"/>
              </a:lnSpc>
              <a:buNone/>
            </a:pPr>
            <a:endParaRPr lang="en-GB" sz="4400" dirty="0" smtClean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245730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B00E5DB6-82A8-E51B-E71E-ABCC67A3D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286EB00-5018-58D7-1832-0E8A96A154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19878"/>
            <a:ext cx="10515600" cy="5962261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25000" lnSpcReduction="20000"/>
          </a:bodyPr>
          <a:lstStyle/>
          <a:p>
            <a:pPr>
              <a:lnSpc>
                <a:spcPct val="160000"/>
              </a:lnSpc>
              <a:buNone/>
            </a:pP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Trede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K.,Boldessarini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J., R.,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Viguera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C., A., and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Bottero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A., (2009) Treaties on insanity in pregnant, postpartum, and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lacting</a:t>
            </a:r>
            <a:endParaRPr lang="en-GB" sz="5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60000"/>
              </a:lnSpc>
              <a:buNone/>
            </a:pPr>
            <a:r>
              <a:rPr lang="en-GB" sz="5600" dirty="0" smtClean="0">
                <a:latin typeface="Arial" pitchFamily="34" charset="0"/>
                <a:cs typeface="Arial" pitchFamily="34" charset="0"/>
              </a:rPr>
              <a:t>women (1858) by Louis-Victor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Marce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: a commentary.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Harvard Review of Psychiatry.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17(2) p. 157-165. </a:t>
            </a:r>
          </a:p>
          <a:p>
            <a:pPr>
              <a:lnSpc>
                <a:spcPct val="160000"/>
              </a:lnSpc>
              <a:buNone/>
            </a:pPr>
            <a:r>
              <a:rPr lang="en-GB" sz="5600" dirty="0" smtClean="0">
                <a:latin typeface="Arial" pitchFamily="34" charset="0"/>
                <a:cs typeface="Arial" pitchFamily="34" charset="0"/>
              </a:rPr>
              <a:t>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2"/>
              </a:rPr>
              <a:t>https://doi:10.1080/10673220902891802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9</a:t>
            </a:r>
            <a:r>
              <a:rPr lang="en-GB" sz="56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October 2025).</a:t>
            </a:r>
          </a:p>
          <a:p>
            <a:pPr>
              <a:lnSpc>
                <a:spcPct val="160000"/>
              </a:lnSpc>
              <a:buNone/>
            </a:pPr>
            <a:r>
              <a:rPr lang="en-GB" sz="5600" dirty="0" smtClean="0">
                <a:latin typeface="Arial" pitchFamily="34" charset="0"/>
                <a:cs typeface="Arial" pitchFamily="34" charset="0"/>
              </a:rPr>
              <a:t>National Institute of Health (2016)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An International Position Paper on mother-infant (Prenatal) mental health, with guidelines for</a:t>
            </a:r>
          </a:p>
          <a:p>
            <a:pPr>
              <a:lnSpc>
                <a:spcPct val="160000"/>
              </a:lnSpc>
              <a:buNone/>
            </a:pP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Clinical practice.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3"/>
              </a:rPr>
              <a:t>https://www.pmc.ncbi.nlm.nih.gov/articles/PMC5237446/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9</a:t>
            </a:r>
            <a:r>
              <a:rPr lang="en-GB" sz="56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October 2025).</a:t>
            </a:r>
          </a:p>
          <a:p>
            <a:pPr>
              <a:lnSpc>
                <a:spcPct val="160000"/>
              </a:lnSpc>
              <a:buNone/>
            </a:pPr>
            <a:r>
              <a:rPr lang="en-GB" sz="5600" dirty="0" smtClean="0">
                <a:latin typeface="Arial" pitchFamily="34" charset="0"/>
                <a:cs typeface="Arial" pitchFamily="34" charset="0"/>
              </a:rPr>
              <a:t>American Psychiatric Association (2025)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Diagnostic and Statistical Manual of Mental Disorders (DSM-5-TR)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60000"/>
              </a:lnSpc>
              <a:buNone/>
            </a:pPr>
            <a:r>
              <a:rPr lang="en-GB" sz="5600" dirty="0" smtClean="0">
                <a:latin typeface="Arial" pitchFamily="34" charset="0"/>
                <a:cs typeface="Arial" pitchFamily="34" charset="0"/>
              </a:rPr>
              <a:t>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4"/>
              </a:rPr>
              <a:t>https://www.psychiarty.org/psychiatrists/practice/dsm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9</a:t>
            </a:r>
            <a:r>
              <a:rPr lang="en-GB" sz="56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October 2025).</a:t>
            </a:r>
          </a:p>
          <a:p>
            <a:pPr lvl="0">
              <a:lnSpc>
                <a:spcPct val="160000"/>
              </a:lnSpc>
              <a:buNone/>
            </a:pPr>
            <a:r>
              <a:rPr lang="en-GB" sz="5600" dirty="0" smtClean="0">
                <a:latin typeface="Arial" pitchFamily="34" charset="0"/>
                <a:cs typeface="Arial" pitchFamily="34" charset="0"/>
              </a:rPr>
              <a:t>National Institute of Health (2015)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Postpartum Psychiatric disorders: Early diagnosis and management.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lvl="0">
              <a:lnSpc>
                <a:spcPct val="160000"/>
              </a:lnSpc>
              <a:buNone/>
            </a:pPr>
            <a:r>
              <a:rPr lang="en-GB" sz="5600" dirty="0" smtClean="0">
                <a:latin typeface="Arial" pitchFamily="34" charset="0"/>
                <a:cs typeface="Arial" pitchFamily="34" charset="0"/>
              </a:rPr>
              <a:t>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5"/>
              </a:rPr>
              <a:t>https://www.pmc.ncbi.nlm.nih.gov/articles/PMC4539865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9</a:t>
            </a:r>
            <a:r>
              <a:rPr lang="en-GB" sz="56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October 2025).</a:t>
            </a:r>
          </a:p>
          <a:p>
            <a:pPr>
              <a:lnSpc>
                <a:spcPct val="160000"/>
              </a:lnSpc>
              <a:buNone/>
            </a:pP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Dimcea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D.A.,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Petca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R.C.,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Dumitrașcu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M.C.,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Șandru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F.,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Mehedințu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C.,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Petca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A.. (2024)  Postpartum Depression: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Etiology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>
              <a:lnSpc>
                <a:spcPct val="160000"/>
              </a:lnSpc>
              <a:buNone/>
            </a:pPr>
            <a:r>
              <a:rPr lang="en-GB" sz="5600" dirty="0" smtClean="0">
                <a:latin typeface="Arial" pitchFamily="34" charset="0"/>
                <a:cs typeface="Arial" pitchFamily="34" charset="0"/>
              </a:rPr>
              <a:t>Treatment, and Consequences for Maternal Care. 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Diagnostics (Basel Switzerland)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 14(9) p. 865.</a:t>
            </a:r>
          </a:p>
          <a:p>
            <a:pPr>
              <a:lnSpc>
                <a:spcPct val="160000"/>
              </a:lnSpc>
              <a:buNone/>
            </a:pPr>
            <a:r>
              <a:rPr lang="en-GB" sz="5600" dirty="0" smtClean="0">
                <a:latin typeface="Arial" pitchFamily="34" charset="0"/>
                <a:cs typeface="Arial" pitchFamily="34" charset="0"/>
              </a:rPr>
              <a:t> Available at: </a:t>
            </a:r>
            <a:r>
              <a:rPr lang="en-GB" sz="5600" u="sng" dirty="0" smtClean="0">
                <a:latin typeface="Arial" pitchFamily="34" charset="0"/>
                <a:cs typeface="Arial" pitchFamily="34" charset="0"/>
                <a:hlinkClick r:id="rId6"/>
              </a:rPr>
              <a:t>https://www.doi:10.3390/diagnostics14090865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1</a:t>
            </a:r>
            <a:r>
              <a:rPr lang="en-GB" sz="5600" baseline="30000" dirty="0" smtClean="0">
                <a:latin typeface="Arial" pitchFamily="34" charset="0"/>
                <a:cs typeface="Arial" pitchFamily="34" charset="0"/>
              </a:rPr>
              <a:t>st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November 2025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>
              <a:lnSpc>
                <a:spcPct val="160000"/>
              </a:lnSpc>
              <a:buNone/>
            </a:pPr>
            <a:r>
              <a:rPr lang="en-GB" sz="5600" dirty="0" smtClean="0">
                <a:latin typeface="Arial" pitchFamily="34" charset="0"/>
                <a:cs typeface="Arial" pitchFamily="34" charset="0"/>
              </a:rPr>
              <a:t>Royal College of psychiatrists (2025)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 Postnatal Depression.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7"/>
              </a:rPr>
              <a:t>https://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7"/>
              </a:rPr>
              <a:t>www.rcpsych.ac.uk/mental-health/mental-</a:t>
            </a:r>
          </a:p>
          <a:p>
            <a:pPr>
              <a:lnSpc>
                <a:spcPct val="160000"/>
              </a:lnSpc>
              <a:buNone/>
            </a:pPr>
            <a:r>
              <a:rPr lang="en-GB" sz="5600" dirty="0" smtClean="0">
                <a:latin typeface="Arial" pitchFamily="34" charset="0"/>
                <a:cs typeface="Arial" pitchFamily="34" charset="0"/>
                <a:hlinkClick r:id="rId7"/>
              </a:rPr>
              <a:t>illness-and-mental-health-problems/postnatal-depression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(Accessed: 9</a:t>
            </a:r>
            <a:r>
              <a:rPr lang="en-GB" sz="56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October 2025).</a:t>
            </a:r>
          </a:p>
          <a:p>
            <a:pPr>
              <a:lnSpc>
                <a:spcPct val="160000"/>
              </a:lnSpc>
              <a:buNone/>
            </a:pPr>
            <a:endParaRPr lang="en-GB" sz="5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60000"/>
              </a:lnSpc>
              <a:buNone/>
            </a:pPr>
            <a:endParaRPr lang="en-GB" sz="5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60000"/>
              </a:lnSpc>
              <a:buNone/>
            </a:pPr>
            <a:endParaRPr lang="en-GB" sz="4400" dirty="0" smtClean="0"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60000"/>
              </a:lnSpc>
              <a:buNone/>
            </a:pPr>
            <a:endParaRPr lang="en-GB" sz="4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60000"/>
              </a:lnSpc>
              <a:buNone/>
            </a:pPr>
            <a:endParaRPr lang="en-GB" sz="4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4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4400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955168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335902" y="410547"/>
            <a:ext cx="11448661" cy="588761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/>
            <a:endPara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/>
            <a:endPara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/>
            <a:endPara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/>
            <a:endPara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/>
            <a:endPara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/>
            <a:endPara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/>
            <a:endPara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/>
            <a:endPara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 King’s Fund (2019) </a:t>
            </a:r>
            <a:r>
              <a:rPr lang="en-GB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 NHS long-term plan explained.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Available at: 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2"/>
              </a:rPr>
              <a:t>https://www.kingsfund.org.uk/insight-and-analysis/long-reads/nhs-long-term-plan-explained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(Accessed: 1</a:t>
            </a:r>
            <a:r>
              <a:rPr lang="en-GB" sz="1400" baseline="30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November 2025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).</a:t>
            </a:r>
          </a:p>
          <a:p>
            <a:pPr>
              <a:lnSpc>
                <a:spcPct val="160000"/>
              </a:lnSpc>
              <a:buNone/>
            </a:pP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Cornell University (2020) </a:t>
            </a:r>
            <a:r>
              <a:rPr lang="en-GB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Prevalence and incidence of postpartum depression and environmental factors: the IGEDEPP cohort.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lnSpc>
                <a:spcPct val="160000"/>
              </a:lnSpc>
              <a:buNone/>
            </a:pP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Available at: </a:t>
            </a:r>
            <a:r>
              <a:rPr lang="en-GB" sz="1400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3"/>
              </a:rPr>
              <a:t>https://doi.org/10.48550/arXiv.2008.10382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(Accessed: 1</a:t>
            </a:r>
            <a:r>
              <a:rPr lang="en-GB" sz="1400" baseline="30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November 2025).</a:t>
            </a:r>
          </a:p>
          <a:p>
            <a:pPr>
              <a:lnSpc>
                <a:spcPct val="160000"/>
              </a:lnSpc>
              <a:buNone/>
            </a:pP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NICE (2020) </a:t>
            </a:r>
            <a:r>
              <a:rPr lang="en-GB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Antenatal and postnatal mental health: clinical management and service guidance (CG192).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Available at:</a:t>
            </a:r>
          </a:p>
          <a:p>
            <a:pPr>
              <a:lnSpc>
                <a:spcPct val="160000"/>
              </a:lnSpc>
              <a:buNone/>
            </a:pP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4"/>
              </a:rPr>
              <a:t>https://www.nice.org.uk/search?q=Antenatal%20and%20postnatal%20mental%20health:%20clinical%20management%20and%20service%20guidance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(Accessed: 1</a:t>
            </a:r>
            <a:r>
              <a:rPr lang="en-GB" sz="1400" baseline="30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November 2025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).</a:t>
            </a:r>
          </a:p>
          <a:p>
            <a:pPr>
              <a:lnSpc>
                <a:spcPct val="160000"/>
              </a:lnSpc>
              <a:buNone/>
            </a:pP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Legislation.gov.UK (2005) </a:t>
            </a:r>
            <a:r>
              <a:rPr lang="en-GB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Mental Capacity Act 2005.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Available at: 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5"/>
              </a:rPr>
              <a:t>https://www.legislation.gov.uk/ukpga/2005/9/contents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(Accessed: 1</a:t>
            </a:r>
            <a:r>
              <a:rPr lang="en-GB" sz="1400" baseline="30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November 2025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). </a:t>
            </a:r>
          </a:p>
          <a:p>
            <a:pPr>
              <a:lnSpc>
                <a:spcPct val="160000"/>
              </a:lnSpc>
              <a:buNone/>
            </a:pP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NHS (2022) </a:t>
            </a:r>
            <a:r>
              <a:rPr lang="en-GB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Mental Health Act.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Available at: 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6"/>
              </a:rPr>
              <a:t>https://www.nhs.uk/mental-health/social-care-and-your-right/mental-health-and-the-law/mental-health-act/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(Accessed: 1</a:t>
            </a:r>
            <a:r>
              <a:rPr lang="en-GB" sz="1400" baseline="30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</a:t>
            </a:r>
            <a:r>
              <a:rPr lang="en-GB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November 2025).</a:t>
            </a:r>
            <a:endPara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60000"/>
              </a:lnSpc>
              <a:buNone/>
            </a:pPr>
            <a:endPara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60000"/>
              </a:lnSpc>
              <a:buNone/>
            </a:pPr>
            <a:endPara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60000"/>
              </a:lnSpc>
              <a:buNone/>
            </a:pPr>
            <a:endPara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60000"/>
              </a:lnSpc>
              <a:buNone/>
            </a:pPr>
            <a:endPara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60000"/>
              </a:lnSpc>
              <a:buNone/>
            </a:pPr>
            <a:endPara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60000"/>
              </a:lnSpc>
              <a:buNone/>
            </a:pPr>
            <a:endPara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60000"/>
              </a:lnSpc>
              <a:buNone/>
            </a:pPr>
            <a:endPara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60000"/>
              </a:lnSpc>
              <a:buNone/>
            </a:pPr>
            <a:endPara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60000"/>
              </a:lnSpc>
              <a:buNone/>
            </a:pPr>
            <a:endPara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60000"/>
              </a:lnSpc>
              <a:buNone/>
            </a:pPr>
            <a:endParaRPr lang="en-GB" sz="1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sz="1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en-GB" sz="11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=""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1550</TotalTime>
  <Words>995</Words>
  <Application>Microsoft Office PowerPoint</Application>
  <PresentationFormat>Custom</PresentationFormat>
  <Paragraphs>228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Slide 1</vt:lpstr>
      <vt:lpstr>Slide 2</vt:lpstr>
      <vt:lpstr>Slide 3</vt:lpstr>
      <vt:lpstr>Reference List </vt:lpstr>
      <vt:lpstr>Slide 5</vt:lpstr>
      <vt:lpstr>Slide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Beau Academic</dc:creator>
  <cp:lastModifiedBy>Saima Ijaz</cp:lastModifiedBy>
  <cp:revision>199</cp:revision>
  <dcterms:created xsi:type="dcterms:W3CDTF">2024-12-04T18:07:56Z</dcterms:created>
  <dcterms:modified xsi:type="dcterms:W3CDTF">2025-11-01T22:59:05Z</dcterms:modified>
</cp:coreProperties>
</file>