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4"/>
  </p:notesMasterIdLst>
  <p:handoutMasterIdLst>
    <p:handoutMasterId r:id="rId15"/>
  </p:handoutMasterIdLst>
  <p:sldIdLst>
    <p:sldId id="256" r:id="rId5"/>
    <p:sldId id="323" r:id="rId6"/>
    <p:sldId id="258" r:id="rId7"/>
    <p:sldId id="259" r:id="rId8"/>
    <p:sldId id="261" r:id="rId9"/>
    <p:sldId id="262" r:id="rId10"/>
    <p:sldId id="260" r:id="rId11"/>
    <p:sldId id="311" r:id="rId12"/>
    <p:sldId id="265" r:id="rId13"/>
  </p:sldIdLst>
  <p:sldSz cx="9144000" cy="6858000" type="screen4x3"/>
  <p:notesSz cx="6858000" cy="9144000"/>
  <p:embeddedFontLst>
    <p:embeddedFont>
      <p:font typeface="Aharoni" panose="020B0604020202020204" charset="-79"/>
      <p:bold r:id="rId16"/>
    </p:embeddedFont>
    <p:embeddedFont>
      <p:font typeface="Rockwell Condensed" panose="020B0604020202020204" charset="0"/>
      <p:regular r:id="rId17"/>
      <p:bold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5F884F-E3DB-0942-095A-110EF482F1C7}" v="44" dt="2026-03-14T14:28:00.586"/>
    <p1510:client id="{EB714F50-6F35-78AF-B2B8-13B429593607}" v="25" dt="2026-03-14T14:19:13.1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3.fntdata"/><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George Stoican (2506764)" userId="564bc633-b949-4b74-a119-457b2e185480" providerId="ADAL" clId="{D97D935F-74AB-4E55-8373-728257137BF6}"/>
    <pc:docChg chg="modSld">
      <pc:chgData name="Simon George Stoican (2506764)" userId="564bc633-b949-4b74-a119-457b2e185480" providerId="ADAL" clId="{D97D935F-74AB-4E55-8373-728257137BF6}" dt="2026-03-07T15:52:06.569" v="1" actId="2711"/>
      <pc:docMkLst>
        <pc:docMk/>
      </pc:docMkLst>
      <pc:sldChg chg="modSp mod">
        <pc:chgData name="Simon George Stoican (2506764)" userId="564bc633-b949-4b74-a119-457b2e185480" providerId="ADAL" clId="{D97D935F-74AB-4E55-8373-728257137BF6}" dt="2026-03-07T15:52:06.569" v="1" actId="2711"/>
        <pc:sldMkLst>
          <pc:docMk/>
          <pc:sldMk cId="1667526638" sldId="259"/>
        </pc:sldMkLst>
        <pc:spChg chg="mod">
          <ac:chgData name="Simon George Stoican (2506764)" userId="564bc633-b949-4b74-a119-457b2e185480" providerId="ADAL" clId="{D97D935F-74AB-4E55-8373-728257137BF6}" dt="2026-03-07T15:52:06.569" v="1" actId="2711"/>
          <ac:spMkLst>
            <pc:docMk/>
            <pc:sldMk cId="1667526638" sldId="259"/>
            <ac:spMk id="3" creationId="{3C22A90E-9F76-050D-E0EB-CFE372524E66}"/>
          </ac:spMkLst>
        </pc:spChg>
      </pc:sldChg>
      <pc:sldChg chg="modSp mod">
        <pc:chgData name="Simon George Stoican (2506764)" userId="564bc633-b949-4b74-a119-457b2e185480" providerId="ADAL" clId="{D97D935F-74AB-4E55-8373-728257137BF6}" dt="2026-03-07T15:51:37.486" v="0" actId="2711"/>
        <pc:sldMkLst>
          <pc:docMk/>
          <pc:sldMk cId="780738311" sldId="261"/>
        </pc:sldMkLst>
        <pc:spChg chg="mod">
          <ac:chgData name="Simon George Stoican (2506764)" userId="564bc633-b949-4b74-a119-457b2e185480" providerId="ADAL" clId="{D97D935F-74AB-4E55-8373-728257137BF6}" dt="2026-03-07T15:51:37.486" v="0" actId="2711"/>
          <ac:spMkLst>
            <pc:docMk/>
            <pc:sldMk cId="780738311" sldId="261"/>
            <ac:spMk id="3" creationId="{3C22A90E-9F76-050D-E0EB-CFE372524E66}"/>
          </ac:spMkLst>
        </pc:spChg>
      </pc:sldChg>
    </pc:docChg>
  </pc:docChgLst>
  <pc:docChgLst>
    <pc:chgData name="Simon George Stoican (2506764)" userId="S::2506764@student.uwtsd.ac.uk::564bc633-b949-4b74-a119-457b2e185480" providerId="AD" clId="Web-{355F884F-E3DB-0942-095A-110EF482F1C7}"/>
    <pc:docChg chg="modSld">
      <pc:chgData name="Simon George Stoican (2506764)" userId="S::2506764@student.uwtsd.ac.uk::564bc633-b949-4b74-a119-457b2e185480" providerId="AD" clId="Web-{355F884F-E3DB-0942-095A-110EF482F1C7}" dt="2026-03-14T14:28:00.586" v="43" actId="20577"/>
      <pc:docMkLst>
        <pc:docMk/>
      </pc:docMkLst>
      <pc:sldChg chg="modSp">
        <pc:chgData name="Simon George Stoican (2506764)" userId="S::2506764@student.uwtsd.ac.uk::564bc633-b949-4b74-a119-457b2e185480" providerId="AD" clId="Web-{355F884F-E3DB-0942-095A-110EF482F1C7}" dt="2026-03-14T14:28:00.586" v="43" actId="20577"/>
        <pc:sldMkLst>
          <pc:docMk/>
          <pc:sldMk cId="56110857" sldId="265"/>
        </pc:sldMkLst>
        <pc:spChg chg="mod">
          <ac:chgData name="Simon George Stoican (2506764)" userId="S::2506764@student.uwtsd.ac.uk::564bc633-b949-4b74-a119-457b2e185480" providerId="AD" clId="Web-{355F884F-E3DB-0942-095A-110EF482F1C7}" dt="2026-03-14T14:27:54.008" v="42" actId="14100"/>
          <ac:spMkLst>
            <pc:docMk/>
            <pc:sldMk cId="56110857" sldId="265"/>
            <ac:spMk id="2" creationId="{41D492B7-E1BA-4F1E-487A-98DED85C6330}"/>
          </ac:spMkLst>
        </pc:spChg>
        <pc:spChg chg="mod">
          <ac:chgData name="Simon George Stoican (2506764)" userId="S::2506764@student.uwtsd.ac.uk::564bc633-b949-4b74-a119-457b2e185480" providerId="AD" clId="Web-{355F884F-E3DB-0942-095A-110EF482F1C7}" dt="2026-03-14T14:28:00.586" v="43" actId="20577"/>
          <ac:spMkLst>
            <pc:docMk/>
            <pc:sldMk cId="56110857" sldId="265"/>
            <ac:spMk id="3" creationId="{D5B334FF-ACA9-B91F-31BE-B1A77F0E50C7}"/>
          </ac:spMkLst>
        </pc:spChg>
      </pc:sldChg>
    </pc:docChg>
  </pc:docChgLst>
  <pc:docChgLst>
    <pc:chgData name="Simon George Stoican (2506764)" userId="S::2506764@student.uwtsd.ac.uk::564bc633-b949-4b74-a119-457b2e185480" providerId="AD" clId="Web-{EB714F50-6F35-78AF-B2B8-13B429593607}"/>
    <pc:docChg chg="modSld">
      <pc:chgData name="Simon George Stoican (2506764)" userId="S::2506764@student.uwtsd.ac.uk::564bc633-b949-4b74-a119-457b2e185480" providerId="AD" clId="Web-{EB714F50-6F35-78AF-B2B8-13B429593607}" dt="2026-03-14T14:17:03.376" v="23" actId="20577"/>
      <pc:docMkLst>
        <pc:docMk/>
      </pc:docMkLst>
      <pc:sldChg chg="modSp">
        <pc:chgData name="Simon George Stoican (2506764)" userId="S::2506764@student.uwtsd.ac.uk::564bc633-b949-4b74-a119-457b2e185480" providerId="AD" clId="Web-{EB714F50-6F35-78AF-B2B8-13B429593607}" dt="2026-03-14T14:17:03.376" v="23" actId="20577"/>
        <pc:sldMkLst>
          <pc:docMk/>
          <pc:sldMk cId="3408955283" sldId="256"/>
        </pc:sldMkLst>
        <pc:spChg chg="mod">
          <ac:chgData name="Simon George Stoican (2506764)" userId="S::2506764@student.uwtsd.ac.uk::564bc633-b949-4b74-a119-457b2e185480" providerId="AD" clId="Web-{EB714F50-6F35-78AF-B2B8-13B429593607}" dt="2026-03-14T14:17:03.376" v="23" actId="20577"/>
          <ac:spMkLst>
            <pc:docMk/>
            <pc:sldMk cId="3408955283" sldId="256"/>
            <ac:spMk id="2" creationId="{00000000-0000-0000-0000-000000000000}"/>
          </ac:spMkLst>
        </pc:spChg>
      </pc:sldChg>
    </pc:docChg>
  </pc:docChgLst>
  <pc:docChgLst>
    <pc:chgData name="Simon George Stoican (2506764)" userId="S::2506764@student.uwtsd.ac.uk::564bc633-b949-4b74-a119-457b2e185480" providerId="AD" clId="Web-{36AD7C81-5718-9D3F-B5DF-81ACA3602CA8}"/>
    <pc:docChg chg="modSld">
      <pc:chgData name="Simon George Stoican (2506764)" userId="S::2506764@student.uwtsd.ac.uk::564bc633-b949-4b74-a119-457b2e185480" providerId="AD" clId="Web-{36AD7C81-5718-9D3F-B5DF-81ACA3602CA8}" dt="2026-03-07T17:00:28.428" v="104" actId="20577"/>
      <pc:docMkLst>
        <pc:docMk/>
      </pc:docMkLst>
      <pc:sldChg chg="modSp">
        <pc:chgData name="Simon George Stoican (2506764)" userId="S::2506764@student.uwtsd.ac.uk::564bc633-b949-4b74-a119-457b2e185480" providerId="AD" clId="Web-{36AD7C81-5718-9D3F-B5DF-81ACA3602CA8}" dt="2026-03-07T16:50:41.525" v="71" actId="20577"/>
        <pc:sldMkLst>
          <pc:docMk/>
          <pc:sldMk cId="1880577194" sldId="260"/>
        </pc:sldMkLst>
        <pc:spChg chg="mod">
          <ac:chgData name="Simon George Stoican (2506764)" userId="S::2506764@student.uwtsd.ac.uk::564bc633-b949-4b74-a119-457b2e185480" providerId="AD" clId="Web-{36AD7C81-5718-9D3F-B5DF-81ACA3602CA8}" dt="2026-03-07T16:50:41.525" v="71" actId="20577"/>
          <ac:spMkLst>
            <pc:docMk/>
            <pc:sldMk cId="1880577194" sldId="260"/>
            <ac:spMk id="3" creationId="{3C22A90E-9F76-050D-E0EB-CFE372524E66}"/>
          </ac:spMkLst>
        </pc:spChg>
      </pc:sldChg>
      <pc:sldChg chg="modSp">
        <pc:chgData name="Simon George Stoican (2506764)" userId="S::2506764@student.uwtsd.ac.uk::564bc633-b949-4b74-a119-457b2e185480" providerId="AD" clId="Web-{36AD7C81-5718-9D3F-B5DF-81ACA3602CA8}" dt="2026-03-07T16:46:59.879" v="46" actId="20577"/>
        <pc:sldMkLst>
          <pc:docMk/>
          <pc:sldMk cId="2628250944" sldId="262"/>
        </pc:sldMkLst>
        <pc:spChg chg="mod">
          <ac:chgData name="Simon George Stoican (2506764)" userId="S::2506764@student.uwtsd.ac.uk::564bc633-b949-4b74-a119-457b2e185480" providerId="AD" clId="Web-{36AD7C81-5718-9D3F-B5DF-81ACA3602CA8}" dt="2026-03-07T16:46:59.879" v="46" actId="20577"/>
          <ac:spMkLst>
            <pc:docMk/>
            <pc:sldMk cId="2628250944" sldId="262"/>
            <ac:spMk id="3" creationId="{3C22A90E-9F76-050D-E0EB-CFE372524E66}"/>
          </ac:spMkLst>
        </pc:spChg>
      </pc:sldChg>
      <pc:sldChg chg="modSp">
        <pc:chgData name="Simon George Stoican (2506764)" userId="S::2506764@student.uwtsd.ac.uk::564bc633-b949-4b74-a119-457b2e185480" providerId="AD" clId="Web-{36AD7C81-5718-9D3F-B5DF-81ACA3602CA8}" dt="2026-03-07T17:00:28.428" v="104" actId="20577"/>
        <pc:sldMkLst>
          <pc:docMk/>
          <pc:sldMk cId="2533793884" sldId="311"/>
        </pc:sldMkLst>
        <pc:spChg chg="mod">
          <ac:chgData name="Simon George Stoican (2506764)" userId="S::2506764@student.uwtsd.ac.uk::564bc633-b949-4b74-a119-457b2e185480" providerId="AD" clId="Web-{36AD7C81-5718-9D3F-B5DF-81ACA3602CA8}" dt="2026-03-07T17:00:28.428" v="104" actId="20577"/>
          <ac:spMkLst>
            <pc:docMk/>
            <pc:sldMk cId="2533793884" sldId="311"/>
            <ac:spMk id="3" creationId="{28025432-1175-4309-B3A0-1AF07FEF42A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2132856"/>
            <a:ext cx="7992888" cy="3384376"/>
          </a:xfrm>
        </p:spPr>
        <p:txBody>
          <a:bodyPr>
            <a:normAutofit fontScale="90000"/>
          </a:bodyPr>
          <a:lstStyle/>
          <a:p>
            <a:r>
              <a:rPr lang="en-GB" altLang="en-US" sz="2000" b="1"/>
              <a:t>Certificate of Higher Education in Skills for the Workplace</a:t>
            </a:r>
            <a:br>
              <a:rPr lang="en-GB" altLang="en-US" sz="1800"/>
            </a:br>
            <a:r>
              <a:rPr lang="en-GB" sz="3600"/>
              <a:t> </a:t>
            </a:r>
            <a:r>
              <a:rPr lang="en-GB" sz="2400" b="1">
                <a:solidFill>
                  <a:schemeClr val="accent2">
                    <a:lumMod val="20000"/>
                    <a:lumOff val="80000"/>
                  </a:schemeClr>
                </a:solidFill>
              </a:rPr>
              <a:t>Effective Teamworking &amp; Communications</a:t>
            </a:r>
            <a:br>
              <a:rPr lang="en-GB" sz="3200" b="1"/>
            </a:br>
            <a:r>
              <a:rPr lang="en-GB" sz="2400" b="1">
                <a:solidFill>
                  <a:schemeClr val="accent2">
                    <a:lumMod val="20000"/>
                    <a:lumOff val="80000"/>
                  </a:schemeClr>
                </a:solidFill>
              </a:rPr>
              <a:t>(LCLM4003)</a:t>
            </a:r>
            <a:br>
              <a:rPr lang="en-GB" sz="2400" b="1"/>
            </a:br>
            <a:br>
              <a:rPr lang="en-GB" sz="2400" b="1"/>
            </a:br>
            <a:r>
              <a:rPr lang="en-GB" sz="2700" u="sng"/>
              <a:t>Group Members: </a:t>
            </a:r>
            <a:br>
              <a:rPr lang="en-GB" sz="2700"/>
            </a:br>
            <a:r>
              <a:rPr lang="en-GB" sz="1800"/>
              <a:t>1. Simon Stoican 2506764</a:t>
            </a:r>
            <a:br>
              <a:rPr lang="en-GB" sz="1800"/>
            </a:br>
            <a:r>
              <a:rPr lang="en-GB" sz="1800"/>
              <a:t>2. David </a:t>
            </a:r>
            <a:r>
              <a:rPr lang="en-GB" sz="1800" err="1"/>
              <a:t>stoican</a:t>
            </a:r>
            <a:r>
              <a:rPr lang="en-GB" sz="1800"/>
              <a:t> 2506762</a:t>
            </a:r>
            <a:br>
              <a:rPr lang="en-GB" sz="1800"/>
            </a:br>
            <a:r>
              <a:rPr lang="en-GB" sz="1800"/>
              <a:t>3. Iacov </a:t>
            </a:r>
            <a:r>
              <a:rPr lang="en-GB" sz="1800" err="1"/>
              <a:t>stoican</a:t>
            </a:r>
            <a:r>
              <a:rPr lang="en-GB" sz="1800"/>
              <a:t> 2506768</a:t>
            </a:r>
            <a:br>
              <a:rPr lang="en-GB" sz="1800"/>
            </a:br>
            <a:br>
              <a:rPr lang="en-GB" sz="1800"/>
            </a:br>
            <a:r>
              <a:rPr lang="en-GB" sz="1800"/>
              <a:t>MR.IVAN</a:t>
            </a:r>
            <a:br>
              <a:rPr lang="en-GB" sz="2700"/>
            </a:br>
            <a:endParaRPr lang="en-GB" altLang="en-US" sz="360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lstStyle/>
          <a:p>
            <a:r>
              <a:rPr lang="en-GB" b="1"/>
              <a:t>Content </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p:txBody>
          <a:bodyPr/>
          <a:lstStyle/>
          <a:p>
            <a:pPr marL="257175" indent="-257175">
              <a:buAutoNum type="arabicPeriod"/>
            </a:pPr>
            <a:r>
              <a:rPr lang="en-GB"/>
              <a:t>Communication at flight foods ltd</a:t>
            </a:r>
          </a:p>
        </p:txBody>
      </p:sp>
    </p:spTree>
    <p:extLst>
      <p:ext uri="{BB962C8B-B14F-4D97-AF65-F5344CB8AC3E}">
        <p14:creationId xmlns:p14="http://schemas.microsoft.com/office/powerpoint/2010/main"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lstStyle/>
          <a:p>
            <a:r>
              <a:rPr lang="en-GB" b="1"/>
              <a:t>Introduction</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p:txBody>
          <a:bodyPr/>
          <a:lstStyle/>
          <a:p>
            <a:r>
              <a:rPr lang="en-GB"/>
              <a:t>Communication in business is a very important factor for any business to succeed as it helps the business flow smoothly and have no issues.</a:t>
            </a:r>
          </a:p>
          <a:p>
            <a:r>
              <a:rPr lang="en-GB"/>
              <a:t>Today we will be discussing the communication at flight foods ltd and how to fix these problems.</a:t>
            </a:r>
          </a:p>
        </p:txBody>
      </p:sp>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lstStyle/>
          <a:p>
            <a:r>
              <a:rPr lang="en-GB" b="1"/>
              <a:t>Summary of Case Study</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a:lstStyle/>
          <a:p>
            <a:r>
              <a:rPr lang="en-GB">
                <a:latin typeface="Aharoni" panose="02010803020104030203" pitchFamily="2" charset="-79"/>
                <a:cs typeface="Aharoni" panose="02010803020104030203" pitchFamily="2" charset="-79"/>
              </a:rPr>
              <a:t>Flight Foods loses market share due to poor food safety, untrained multilingual staff, chaotic supervision, outdated equipment, and hygiene failures.</a:t>
            </a:r>
          </a:p>
          <a:p>
            <a:endParaRPr lang="en-GB"/>
          </a:p>
        </p:txBody>
      </p:sp>
    </p:spTree>
    <p:extLst>
      <p:ext uri="{BB962C8B-B14F-4D97-AF65-F5344CB8AC3E}">
        <p14:creationId xmlns:p14="http://schemas.microsoft.com/office/powerpoint/2010/main" val="1667526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a:bodyPr>
          <a:lstStyle/>
          <a:p>
            <a:r>
              <a:rPr lang="en-GB" b="1"/>
              <a:t>Communication Barriers </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57200" y="1196752"/>
            <a:ext cx="8229600" cy="4320481"/>
          </a:xfrm>
        </p:spPr>
        <p:txBody>
          <a:bodyPr>
            <a:normAutofit fontScale="40000" lnSpcReduction="20000"/>
          </a:bodyPr>
          <a:lstStyle/>
          <a:p>
            <a:r>
              <a:rPr lang="en-GB" sz="3500">
                <a:latin typeface="Aharoni" panose="020F0502020204030204" pitchFamily="2" charset="-79"/>
                <a:cs typeface="Aharoni" panose="020F0502020204030204" pitchFamily="2" charset="-79"/>
              </a:rPr>
              <a:t>Language barrier: Employees speak multiple native languages with limited English, preventing clear communication of instructions, causing misunderstandings, errors, and noncompliance with food safety procedures. </a:t>
            </a:r>
          </a:p>
          <a:p>
            <a:endParaRPr lang="en-GB" sz="3500">
              <a:latin typeface="Aharoni" panose="020F0502020204030204" pitchFamily="2" charset="-79"/>
              <a:cs typeface="Aharoni" panose="020F0502020204030204" pitchFamily="2" charset="-79"/>
            </a:endParaRPr>
          </a:p>
          <a:p>
            <a:r>
              <a:rPr lang="en-GB" sz="3500">
                <a:latin typeface="Aharoni" panose="020F0502020204030204" pitchFamily="2" charset="-79"/>
                <a:cs typeface="Aharoni" panose="020F0502020204030204" pitchFamily="2" charset="-79"/>
              </a:rPr>
              <a:t>For example: Gary says “Most of them speak their own language with a few English words thrown in. So, in an average day I am running around in this madhouse trying to explain to them what they had to do.”</a:t>
            </a:r>
          </a:p>
          <a:p>
            <a:endParaRPr lang="en-GB" sz="3500">
              <a:latin typeface="Aharoni" panose="020F0502020204030204" pitchFamily="2" charset="-79"/>
              <a:cs typeface="Aharoni" panose="020F0502020204030204" pitchFamily="2" charset="-79"/>
            </a:endParaRPr>
          </a:p>
          <a:p>
            <a:r>
              <a:rPr lang="en-GB" sz="3500">
                <a:latin typeface="Aharoni" panose="020F0502020204030204" pitchFamily="2" charset="-79"/>
                <a:cs typeface="Aharoni" panose="020F0502020204030204" pitchFamily="2" charset="-79"/>
              </a:rPr>
              <a:t>Noise in the Work Environment: Loud, old machinery makes verbal instructions difficult to hear, reducing communication effectiveness, increasing mistakes, and hindering proper supervision on the factory floor.</a:t>
            </a:r>
          </a:p>
          <a:p>
            <a:endParaRPr lang="en-GB" sz="3500">
              <a:latin typeface="Aharoni" panose="020F0502020204030204" pitchFamily="2" charset="-79"/>
              <a:cs typeface="Aharoni" panose="020F0502020204030204" pitchFamily="2" charset="-79"/>
            </a:endParaRPr>
          </a:p>
          <a:p>
            <a:r>
              <a:rPr lang="en-GB" sz="3500">
                <a:latin typeface="Aharoni" panose="020F0502020204030204" pitchFamily="2" charset="-79"/>
                <a:cs typeface="Aharoni" panose="020F0502020204030204" pitchFamily="2" charset="-79"/>
              </a:rPr>
              <a:t>For example: Gary points to the factory floor and says, “All the machines clanking and banging… It is not easy” to communicate instructions to staff.</a:t>
            </a:r>
          </a:p>
          <a:p>
            <a:endParaRPr lang="en-GB" sz="3500">
              <a:latin typeface="Aharoni" panose="020F0502020204030204" pitchFamily="2" charset="-79"/>
              <a:cs typeface="Aharoni" panose="020F0502020204030204" pitchFamily="2" charset="-79"/>
            </a:endParaRPr>
          </a:p>
          <a:p>
            <a:r>
              <a:rPr lang="en-GB" sz="3500">
                <a:latin typeface="Aharoni" panose="020F0502020204030204" pitchFamily="2" charset="-79"/>
                <a:cs typeface="Aharoni" panose="020F0502020204030204" pitchFamily="2" charset="-79"/>
              </a:rPr>
              <a:t>Lack of Proper Training Workers: begin without formal hygiene training, relying on on-the-job guidance, resulting in incomplete understanding, unsafe practices, and repeated food safety violations.</a:t>
            </a:r>
          </a:p>
          <a:p>
            <a:endParaRPr lang="en-GB" sz="3500">
              <a:latin typeface="Aharoni" panose="020F0502020204030204" pitchFamily="2" charset="-79"/>
              <a:cs typeface="Aharoni" panose="020F0502020204030204" pitchFamily="2" charset="-79"/>
            </a:endParaRPr>
          </a:p>
          <a:p>
            <a:r>
              <a:rPr lang="en-GB" sz="3500">
                <a:latin typeface="Aharoni" panose="020F0502020204030204" pitchFamily="2" charset="-79"/>
                <a:cs typeface="Aharoni" panose="020F0502020204030204" pitchFamily="2" charset="-79"/>
              </a:rPr>
              <a:t>For example: Gary explains, “The staff are not trained in food hygiene before they start working because Management wants them to start working right away, and I have to do what I can to teach them on the job.”</a:t>
            </a: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78073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lstStyle/>
          <a:p>
            <a:r>
              <a:rPr lang="en-GB" b="1"/>
              <a:t>Theoretical Framework</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vert="horz" lIns="91440" tIns="45720" rIns="91440" bIns="45720" rtlCol="0" anchor="t">
            <a:normAutofit lnSpcReduction="10000"/>
          </a:bodyPr>
          <a:lstStyle/>
          <a:p>
            <a:pPr marL="0" indent="0">
              <a:buNone/>
            </a:pPr>
            <a:r>
              <a:rPr lang="en-GB" b="1" i="1"/>
              <a:t>Shearer and weaver model </a:t>
            </a:r>
            <a:endParaRPr lang="en-US" b="1" i="1"/>
          </a:p>
          <a:p>
            <a:pPr>
              <a:buFont typeface="Arial"/>
              <a:buChar char="•"/>
            </a:pPr>
            <a:r>
              <a:rPr lang="en-US" sz="1600" b="1">
                <a:latin typeface="Aharoni"/>
                <a:ea typeface="+mn-lt"/>
                <a:cs typeface="Aharoni"/>
              </a:rPr>
              <a:t>Sender-Receiver Relationship:</a:t>
            </a:r>
            <a:r>
              <a:rPr lang="en-US" sz="1600">
                <a:latin typeface="Aharoni"/>
                <a:ea typeface="+mn-lt"/>
                <a:cs typeface="Aharoni"/>
              </a:rPr>
              <a:t> The Shearer model highlights the importance of understanding cultural and linguistic differences between the sender (Gary) and receivers (workers), allowing for tailored communication that improves clarity and reduces misunderstandings.</a:t>
            </a:r>
            <a:endParaRPr lang="en-US" sz="1600">
              <a:latin typeface="Aharoni"/>
              <a:cs typeface="Aharoni"/>
            </a:endParaRPr>
          </a:p>
          <a:p>
            <a:pPr>
              <a:buFont typeface="Arial"/>
              <a:buChar char="•"/>
            </a:pPr>
            <a:endParaRPr lang="en-US" sz="1600" b="1">
              <a:latin typeface="Aharoni"/>
              <a:ea typeface="+mn-lt"/>
              <a:cs typeface="Aharoni"/>
            </a:endParaRPr>
          </a:p>
          <a:p>
            <a:pPr>
              <a:buFont typeface="Arial"/>
              <a:buChar char="•"/>
            </a:pPr>
            <a:r>
              <a:rPr lang="en-US" sz="1600" b="1">
                <a:latin typeface="Aharoni"/>
                <a:ea typeface="+mn-lt"/>
                <a:cs typeface="Aharoni"/>
              </a:rPr>
              <a:t>Message Design:</a:t>
            </a:r>
            <a:r>
              <a:rPr lang="en-US" sz="1600">
                <a:latin typeface="Aharoni"/>
                <a:ea typeface="+mn-lt"/>
                <a:cs typeface="Aharoni"/>
              </a:rPr>
              <a:t> Effective communication requires clear, simple, and contextually appropriate messages. Gary could use visual aids and simpler language, aligning the message design with workers’ diverse needs to ensure better comprehension.</a:t>
            </a:r>
            <a:endParaRPr lang="en-US" sz="1600">
              <a:latin typeface="Aharoni"/>
              <a:cs typeface="Aharoni"/>
            </a:endParaRPr>
          </a:p>
          <a:p>
            <a:pPr>
              <a:buFont typeface="Arial"/>
              <a:buChar char="•"/>
            </a:pPr>
            <a:endParaRPr lang="en-US" sz="1600" b="1">
              <a:latin typeface="Aharoni"/>
              <a:ea typeface="+mn-lt"/>
              <a:cs typeface="Aharoni"/>
            </a:endParaRPr>
          </a:p>
          <a:p>
            <a:pPr>
              <a:buFont typeface="Arial"/>
              <a:buChar char="•"/>
            </a:pPr>
            <a:r>
              <a:rPr lang="en-US" sz="1600" b="1">
                <a:latin typeface="Aharoni"/>
                <a:ea typeface="+mn-lt"/>
                <a:cs typeface="Aharoni"/>
              </a:rPr>
              <a:t>Feedback Loop:</a:t>
            </a:r>
            <a:r>
              <a:rPr lang="en-US" sz="1600">
                <a:latin typeface="Aharoni"/>
                <a:ea typeface="+mn-lt"/>
                <a:cs typeface="Aharoni"/>
              </a:rPr>
              <a:t> The Shearer model emphasizes the necessity of feedback to check understanding. Gary should implement regular feedback mechanisms to ensure workers are following hygiene protocols, enabling adjustments to communication for clearer understanding.</a:t>
            </a:r>
            <a:endParaRPr lang="en-US" sz="1600">
              <a:latin typeface="Aharoni"/>
              <a:cs typeface="Aharoni"/>
            </a:endParaRPr>
          </a:p>
          <a:p>
            <a:pPr marL="0" indent="0">
              <a:buNone/>
            </a:pPr>
            <a:endParaRPr lang="en-US" b="1" i="1"/>
          </a:p>
        </p:txBody>
      </p:sp>
    </p:spTree>
    <p:extLst>
      <p:ext uri="{BB962C8B-B14F-4D97-AF65-F5344CB8AC3E}">
        <p14:creationId xmlns:p14="http://schemas.microsoft.com/office/powerpoint/2010/main" val="2628250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b="1"/>
              <a:t>Strategies to Overcome Barriers</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vert="horz" lIns="91440" tIns="45720" rIns="91440" bIns="45720" rtlCol="0" anchor="t">
            <a:noAutofit/>
          </a:bodyPr>
          <a:lstStyle/>
          <a:p>
            <a:pPr>
              <a:buFont typeface="Arial"/>
              <a:buChar char="•"/>
            </a:pPr>
            <a:r>
              <a:rPr lang="en-GB" sz="1800" b="1">
                <a:latin typeface="Aharoni"/>
                <a:ea typeface="+mn-lt"/>
                <a:cs typeface="Aharoni"/>
              </a:rPr>
              <a:t>Improved Food Safety:</a:t>
            </a:r>
            <a:r>
              <a:rPr lang="en-GB" sz="1800">
                <a:latin typeface="Aharoni"/>
                <a:ea typeface="+mn-lt"/>
                <a:cs typeface="Aharoni"/>
              </a:rPr>
              <a:t> By providing proper training, using visual aids, and creating regular feedback systems, workers will better understand food safety rules, reducing mistakes and ensuring safer food handling.</a:t>
            </a:r>
            <a:endParaRPr lang="en-US" sz="1800">
              <a:latin typeface="Aharoni"/>
              <a:cs typeface="Aharoni"/>
            </a:endParaRPr>
          </a:p>
          <a:p>
            <a:pPr>
              <a:buFont typeface="Arial"/>
              <a:buChar char="•"/>
            </a:pPr>
            <a:endParaRPr lang="en-GB" sz="1800" b="1">
              <a:latin typeface="Aharoni"/>
              <a:ea typeface="+mn-lt"/>
              <a:cs typeface="Aharoni"/>
            </a:endParaRPr>
          </a:p>
          <a:p>
            <a:pPr>
              <a:buFont typeface="Arial"/>
              <a:buChar char="•"/>
            </a:pPr>
            <a:r>
              <a:rPr lang="en-GB" sz="1800" b="1">
                <a:latin typeface="Aharoni"/>
                <a:ea typeface="+mn-lt"/>
                <a:cs typeface="Aharoni"/>
              </a:rPr>
              <a:t>Smoother Operations:</a:t>
            </a:r>
            <a:r>
              <a:rPr lang="en-GB" sz="1800">
                <a:latin typeface="Aharoni"/>
                <a:ea typeface="+mn-lt"/>
                <a:cs typeface="Aharoni"/>
              </a:rPr>
              <a:t> Upgrading equipment, defining clear roles, and doing regular checks will make the production process more efficient, reduce errors, and help prevent waste, leading to better food quality and faster operations.</a:t>
            </a:r>
            <a:endParaRPr lang="en-GB" sz="1800">
              <a:latin typeface="Aharoni"/>
              <a:cs typeface="Aharoni"/>
            </a:endParaRPr>
          </a:p>
          <a:p>
            <a:pPr>
              <a:buFont typeface="Arial"/>
              <a:buChar char="•"/>
            </a:pPr>
            <a:endParaRPr lang="en-GB" sz="1800" b="1">
              <a:latin typeface="Aharoni"/>
              <a:ea typeface="+mn-lt"/>
              <a:cs typeface="Aharoni"/>
            </a:endParaRPr>
          </a:p>
          <a:p>
            <a:pPr>
              <a:buFont typeface="Arial"/>
              <a:buChar char="•"/>
            </a:pPr>
            <a:r>
              <a:rPr lang="en-GB" sz="1800" b="1">
                <a:latin typeface="Aharoni"/>
                <a:ea typeface="+mn-lt"/>
                <a:cs typeface="Aharoni"/>
              </a:rPr>
              <a:t>Stronger Teamwork:</a:t>
            </a:r>
            <a:r>
              <a:rPr lang="en-GB" sz="1800">
                <a:latin typeface="Aharoni"/>
                <a:ea typeface="+mn-lt"/>
                <a:cs typeface="Aharoni"/>
              </a:rPr>
              <a:t> Offering language support, cultural sensitivity training, and team-building activities will help workers communicate better, work more smoothly together, and follow food safety rules more consistently, improving both morale and quality.</a:t>
            </a:r>
            <a:endParaRPr lang="en-GB" sz="1800">
              <a:latin typeface="Aharoni"/>
              <a:cs typeface="Aharoni"/>
            </a:endParaRPr>
          </a:p>
          <a:p>
            <a:pPr marL="0" indent="0">
              <a:buNone/>
            </a:pPr>
            <a:endParaRPr lang="en-GB" sz="1800"/>
          </a:p>
        </p:txBody>
      </p:sp>
    </p:spTree>
    <p:extLst>
      <p:ext uri="{BB962C8B-B14F-4D97-AF65-F5344CB8AC3E}">
        <p14:creationId xmlns:p14="http://schemas.microsoft.com/office/powerpoint/2010/main" val="1880577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850106"/>
          </a:xfrm>
        </p:spPr>
        <p:txBody>
          <a:bodyPr>
            <a:normAutofit fontScale="90000"/>
          </a:bodyPr>
          <a:lstStyle/>
          <a:p>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Conclusion</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8229600" cy="2867627"/>
          </a:xfrm>
        </p:spPr>
        <p:txBody>
          <a:bodyPr vert="horz" lIns="91440" tIns="45720" rIns="91440" bIns="45720" rtlCol="0" anchor="t">
            <a:normAutofit fontScale="77500" lnSpcReduction="20000"/>
          </a:bodyPr>
          <a:lstStyle/>
          <a:p>
            <a:pPr>
              <a:buNone/>
            </a:pPr>
            <a:r>
              <a:rPr lang="en-GB">
                <a:latin typeface="Aharoni"/>
                <a:ea typeface="+mn-lt"/>
                <a:cs typeface="Aharoni"/>
              </a:rPr>
              <a:t>To sum up, the strategies for </a:t>
            </a:r>
            <a:r>
              <a:rPr lang="en-GB" b="1">
                <a:latin typeface="Aharoni"/>
                <a:ea typeface="+mn-lt"/>
                <a:cs typeface="Aharoni"/>
              </a:rPr>
              <a:t>Flight Foods Ltd.</a:t>
            </a:r>
            <a:r>
              <a:rPr lang="en-GB">
                <a:latin typeface="Aharoni"/>
                <a:ea typeface="+mn-lt"/>
                <a:cs typeface="Aharoni"/>
              </a:rPr>
              <a:t>—like better training, clearer communication, updating equipment, and building stronger teamwork—will help improve food safety, efficiency, and morale. These changes will reduce mistakes, boost product quality, and make operations smoother, ultimately helping the company rebuild its reputation and grow sustainably.</a:t>
            </a:r>
            <a:endParaRPr lang="en-US">
              <a:latin typeface="Aharoni"/>
              <a:cs typeface="Aharoni"/>
            </a:endParaRPr>
          </a:p>
          <a:p>
            <a:pPr marL="0" indent="0">
              <a:buNone/>
            </a:pPr>
            <a:endParaRPr lang="en-GB">
              <a:latin typeface="Aharoni"/>
              <a:cs typeface="Aharoni"/>
            </a:endParaRPr>
          </a:p>
        </p:txBody>
      </p:sp>
    </p:spTree>
    <p:extLst>
      <p:ext uri="{BB962C8B-B14F-4D97-AF65-F5344CB8AC3E}">
        <p14:creationId xmlns:p14="http://schemas.microsoft.com/office/powerpoint/2010/main" val="25337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a:xfrm rot="-10800000" flipH="1" flipV="1">
            <a:off x="590550" y="-815445"/>
            <a:ext cx="8714316" cy="7556499"/>
          </a:xfrm>
        </p:spPr>
        <p:txBody>
          <a:bodyPr/>
          <a:lstStyle/>
          <a:p>
            <a:r>
              <a:rPr lang="en-GB"/>
              <a:t>THANKYOU FOR LISTENING</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flipV="1">
            <a:off x="6203950" y="5390233"/>
            <a:ext cx="2482850" cy="104634"/>
          </a:xfrm>
        </p:spPr>
        <p:txBody>
          <a:bodyPr vert="horz" lIns="91440" tIns="45720" rIns="91440" bIns="45720" rtlCol="0" anchor="t">
            <a:normAutofit fontScale="25000" lnSpcReduction="20000"/>
          </a:bodyPr>
          <a:lstStyle/>
          <a:p>
            <a:pPr marL="0" indent="0">
              <a:buNone/>
            </a:pPr>
            <a:r>
              <a:rPr lang="en-GB"/>
              <a:t>.</a:t>
            </a:r>
          </a:p>
        </p:txBody>
      </p:sp>
    </p:spTree>
    <p:extLst>
      <p:ext uri="{BB962C8B-B14F-4D97-AF65-F5344CB8AC3E}">
        <p14:creationId xmlns:p14="http://schemas.microsoft.com/office/powerpoint/2010/main" val="561108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48bca4e49be890d3791c79e926cb07bf">
  <xsd:schema xmlns:xsd="http://www.w3.org/2001/XMLSchema" xmlns:xs="http://www.w3.org/2001/XMLSchema" xmlns:p="http://schemas.microsoft.com/office/2006/metadata/properties" xmlns:ns3="b4f9f7ee-5770-4a14-8925-17f3d16e50b7" targetNamespace="http://schemas.microsoft.com/office/2006/metadata/properties" ma:root="true" ma:fieldsID="fdcae8102e624d0d1c10eae8c7facb7f"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9F2E511D-0DBE-4EE1-A8E8-BDF9E95BCFC8}">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20140311PresentationUWTSDTemplate</vt:lpstr>
      <vt:lpstr>Certificate of Higher Education in Skills for the Workplace  Effective Teamworking &amp; Communications (LCLM4003)  Group Members:  1. Simon Stoican 2506764 2. David stoican 2506762 3. Iacov stoican 2506768  MR.IVAN </vt:lpstr>
      <vt:lpstr>Content </vt:lpstr>
      <vt:lpstr>Introduction</vt:lpstr>
      <vt:lpstr>Summary of Case Study</vt:lpstr>
      <vt:lpstr>Communication Barriers </vt:lpstr>
      <vt:lpstr>Theoretical Framework</vt:lpstr>
      <vt:lpstr>Strategies to Overcome Barriers</vt:lpstr>
      <vt:lpstr>Conclusion</vt:lpstr>
      <vt:lpstr>THANKYOU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revision>1</cp:revision>
  <dcterms:created xsi:type="dcterms:W3CDTF">2020-10-21T23:25:25Z</dcterms:created>
  <dcterms:modified xsi:type="dcterms:W3CDTF">2026-03-14T14:28:11Z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