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4" r:id="rId3"/>
    <p:sldId id="279" r:id="rId4"/>
    <p:sldId id="285" r:id="rId5"/>
    <p:sldId id="262" r:id="rId6"/>
    <p:sldId id="281" r:id="rId7"/>
    <p:sldId id="267" r:id="rId8"/>
    <p:sldId id="257" r:id="rId9"/>
    <p:sldId id="287" r:id="rId10"/>
    <p:sldId id="272" r:id="rId11"/>
    <p:sldId id="271" r:id="rId12"/>
    <p:sldId id="282" r:id="rId13"/>
    <p:sldId id="263" r:id="rId14"/>
    <p:sldId id="265" r:id="rId15"/>
    <p:sldId id="258" r:id="rId16"/>
    <p:sldId id="283" r:id="rId17"/>
    <p:sldId id="264" r:id="rId18"/>
    <p:sldId id="266" r:id="rId19"/>
    <p:sldId id="270" r:id="rId20"/>
    <p:sldId id="259" r:id="rId21"/>
    <p:sldId id="273" r:id="rId22"/>
    <p:sldId id="274" r:id="rId23"/>
    <p:sldId id="260" r:id="rId24"/>
    <p:sldId id="268" r:id="rId25"/>
    <p:sldId id="275"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9" d="100"/>
          <a:sy n="89" d="100"/>
        </p:scale>
        <p:origin x="4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AF6ECE3-E630-2A40-B94D-31BF7932457F}" type="datetimeFigureOut">
              <a:rPr lang="en-US" smtClean="0"/>
              <a:pPr/>
              <a:t>12/13/2016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737997-7903-464A-91C4-A78B3059B7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F6ECE3-E630-2A40-B94D-31BF7932457F}" type="datetimeFigureOut">
              <a:rPr lang="en-US" smtClean="0"/>
              <a:pPr/>
              <a:t>12/13/2016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737997-7903-464A-91C4-A78B3059B7E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Documentation</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Describe what is happening here:</a:t>
            </a:r>
            <a:endParaRPr lang="en-US" dirty="0"/>
          </a:p>
        </p:txBody>
      </p:sp>
      <p:pic>
        <p:nvPicPr>
          <p:cNvPr id="4" name="Content Placeholder 3" descr="2U8A2383 copy.jpg"/>
          <p:cNvPicPr>
            <a:picLocks noGrp="1" noChangeAspect="1"/>
          </p:cNvPicPr>
          <p:nvPr>
            <p:ph idx="1"/>
          </p:nvPr>
        </p:nvPicPr>
        <p:blipFill>
          <a:blip r:embed="rId2"/>
          <a:srcRect l="-10610" r="-10610"/>
          <a:stretch>
            <a:fillRect/>
          </a:stretch>
        </p:blip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Volunteers please…</a:t>
            </a:r>
            <a:endParaRPr lang="en-US" dirty="0"/>
          </a:p>
        </p:txBody>
      </p:sp>
      <p:sp>
        <p:nvSpPr>
          <p:cNvPr id="3" name="Content Placeholder 2"/>
          <p:cNvSpPr>
            <a:spLocks noGrp="1"/>
          </p:cNvSpPr>
          <p:nvPr>
            <p:ph idx="1"/>
          </p:nvPr>
        </p:nvSpPr>
        <p:spPr/>
        <p:txBody>
          <a:bodyPr/>
          <a:lstStyle/>
          <a:p>
            <a:r>
              <a:rPr lang="en-US" dirty="0" smtClean="0"/>
              <a:t>Simply ‘do’ the actions in the following sentences:</a:t>
            </a:r>
          </a:p>
          <a:p>
            <a:endParaRPr lang="en-US" dirty="0" smtClean="0"/>
          </a:p>
          <a:p>
            <a:r>
              <a:rPr lang="en-US" dirty="0" smtClean="0"/>
              <a:t>They lit a cigarette</a:t>
            </a:r>
          </a:p>
          <a:p>
            <a:r>
              <a:rPr lang="en-US" dirty="0" smtClean="0"/>
              <a:t>With their arms raised they walked quickly</a:t>
            </a:r>
          </a:p>
          <a:p>
            <a:r>
              <a:rPr lang="en-US" dirty="0" smtClean="0"/>
              <a:t>They smile at the audience</a:t>
            </a:r>
          </a:p>
          <a:p>
            <a:r>
              <a:rPr lang="en-US" dirty="0" smtClean="0"/>
              <a:t>They responded to the recorded sound</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Volunteers please… reasons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How many variations were there in the volunteers’ physical actions?</a:t>
            </a:r>
          </a:p>
          <a:p>
            <a:endParaRPr lang="en-US" dirty="0" smtClean="0"/>
          </a:p>
          <a:p>
            <a:r>
              <a:rPr lang="en-US" dirty="0" smtClean="0"/>
              <a:t>Why could this cause a problem for a practice as research project?</a:t>
            </a:r>
          </a:p>
          <a:p>
            <a:endParaRPr lang="en-US" dirty="0" smtClean="0"/>
          </a:p>
          <a:p>
            <a:r>
              <a:rPr lang="en-US" dirty="0" smtClean="0"/>
              <a:t>Validity and </a:t>
            </a:r>
            <a:r>
              <a:rPr lang="en-US" dirty="0" smtClean="0"/>
              <a:t>repeatability</a:t>
            </a:r>
          </a:p>
          <a:p>
            <a:endParaRPr lang="en-US" dirty="0"/>
          </a:p>
          <a:p>
            <a:r>
              <a:rPr lang="en-US" dirty="0" smtClean="0"/>
              <a:t>Reducing opportunity for variables.</a:t>
            </a:r>
            <a:endParaRPr lang="en-US" dirty="0" smtClean="0"/>
          </a:p>
          <a:p>
            <a:endParaRPr lang="en-US"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‘Documentation is integral to articulating and evidencing the research inquiry.’</a:t>
            </a:r>
          </a:p>
          <a:p>
            <a:endParaRPr lang="en-US" dirty="0" smtClean="0"/>
          </a:p>
          <a:p>
            <a:r>
              <a:rPr lang="en-US" dirty="0" smtClean="0"/>
              <a:t>‘The capture of the product involves different issues from those of the process…’</a:t>
            </a:r>
          </a:p>
          <a:p>
            <a:endParaRPr lang="en-US" dirty="0" smtClean="0"/>
          </a:p>
          <a:p>
            <a:r>
              <a:rPr lang="en-US" sz="1800" dirty="0" smtClean="0"/>
              <a:t>(Nelson, 2013,pp76)</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Describe what is happening here:</a:t>
            </a:r>
            <a:endParaRPr lang="en-US" dirty="0"/>
          </a:p>
        </p:txBody>
      </p:sp>
      <p:pic>
        <p:nvPicPr>
          <p:cNvPr id="4" name="Content Placeholder 3" descr="13346443_1024637360951766_7272139452053907873_n.jpg"/>
          <p:cNvPicPr>
            <a:picLocks noGrp="1" noChangeAspect="1"/>
          </p:cNvPicPr>
          <p:nvPr>
            <p:ph idx="1"/>
          </p:nvPr>
        </p:nvPicPr>
        <p:blipFill>
          <a:blip r:embed="rId2"/>
          <a:srcRect l="-18187" r="-18187"/>
          <a:stretch>
            <a:fillRect/>
          </a:stretch>
        </p:blip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document?</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To make your research and your process available to others in the discipline.</a:t>
            </a:r>
          </a:p>
          <a:p>
            <a:endParaRPr lang="en-US" dirty="0" smtClean="0"/>
          </a:p>
          <a:p>
            <a:r>
              <a:rPr lang="en-US" dirty="0" smtClean="0"/>
              <a:t>To create a ‘dynamic phenomenon, at once bound up with yet standing apart from former liveness and capable of performing its own presence.’ </a:t>
            </a:r>
            <a:r>
              <a:rPr lang="en-US" sz="1946" dirty="0" smtClean="0"/>
              <a:t>(Ledger </a:t>
            </a:r>
            <a:r>
              <a:rPr lang="en-US" sz="1946" dirty="0"/>
              <a:t>et al, pp164</a:t>
            </a:r>
            <a:r>
              <a:rPr lang="en-US" sz="1946" dirty="0" smtClean="0"/>
              <a:t>)</a:t>
            </a:r>
          </a:p>
          <a:p>
            <a:endParaRPr lang="en-US" dirty="0" smtClean="0"/>
          </a:p>
          <a:p>
            <a:r>
              <a:rPr lang="en-US" dirty="0" smtClean="0"/>
              <a:t>To keep a specific ‘valid articulation of practice’ </a:t>
            </a:r>
            <a:r>
              <a:rPr lang="en-US" sz="1946" dirty="0"/>
              <a:t>(Ledger et al, pp167</a:t>
            </a:r>
            <a:r>
              <a:rPr lang="en-US" sz="1946" dirty="0" smtClean="0"/>
              <a:t>) </a:t>
            </a:r>
            <a:r>
              <a:rPr lang="en-US" dirty="0" smtClean="0"/>
              <a:t>and good quality record of your work for future reference.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Documentation</a:t>
            </a:r>
            <a:endParaRPr lang="en-US" dirty="0"/>
          </a:p>
        </p:txBody>
      </p:sp>
      <p:sp>
        <p:nvSpPr>
          <p:cNvPr id="3" name="Content Placeholder 2"/>
          <p:cNvSpPr>
            <a:spLocks noGrp="1"/>
          </p:cNvSpPr>
          <p:nvPr>
            <p:ph idx="1"/>
          </p:nvPr>
        </p:nvSpPr>
        <p:spPr/>
        <p:txBody>
          <a:bodyPr>
            <a:normAutofit/>
          </a:bodyPr>
          <a:lstStyle/>
          <a:p>
            <a:r>
              <a:rPr lang="en-US" dirty="0" smtClean="0"/>
              <a:t>‘In this field of Drama and Theatre, (however,) it is important to recognize the impact of dissemination through public performance, training workshops, as well as the grainy black and white films, and still photographs, documenting the process and performance work…’</a:t>
            </a:r>
          </a:p>
          <a:p>
            <a:r>
              <a:rPr lang="en-US" dirty="0" smtClean="0"/>
              <a:t>(the live aspect is of great importance- why?)</a:t>
            </a:r>
          </a:p>
          <a:p>
            <a:r>
              <a:rPr lang="en-US" sz="1800" dirty="0" smtClean="0"/>
              <a:t>(</a:t>
            </a:r>
            <a:r>
              <a:rPr lang="en-US" sz="1800" dirty="0" err="1" smtClean="0"/>
              <a:t>Hulton</a:t>
            </a:r>
            <a:r>
              <a:rPr lang="en-US" sz="1800" dirty="0" smtClean="0"/>
              <a:t> 2014 pp351)</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a:t>
            </a:r>
            <a:r>
              <a:rPr lang="en-US" dirty="0"/>
              <a:t>live aspect is of great importance- </a:t>
            </a:r>
            <a:r>
              <a:rPr lang="en-US" dirty="0" smtClean="0"/>
              <a:t>Why</a:t>
            </a:r>
            <a:r>
              <a:rPr lang="en-US" dirty="0"/>
              <a:t>?</a:t>
            </a:r>
            <a:endParaRPr lang="en-GB" dirty="0"/>
          </a:p>
        </p:txBody>
      </p:sp>
      <p:sp>
        <p:nvSpPr>
          <p:cNvPr id="3" name="Content Placeholder 2"/>
          <p:cNvSpPr>
            <a:spLocks noGrp="1"/>
          </p:cNvSpPr>
          <p:nvPr>
            <p:ph idx="1"/>
          </p:nvPr>
        </p:nvSpPr>
        <p:spPr/>
        <p:txBody>
          <a:bodyPr/>
          <a:lstStyle/>
          <a:p>
            <a:r>
              <a:rPr lang="en-GB" dirty="0" smtClean="0"/>
              <a:t>The difference between talking about it and doing it.</a:t>
            </a:r>
          </a:p>
          <a:p>
            <a:r>
              <a:rPr lang="en-GB" dirty="0" smtClean="0"/>
              <a:t>The difference between liking a picture on Facebook and taking the picture yourself.</a:t>
            </a:r>
          </a:p>
          <a:p>
            <a:r>
              <a:rPr lang="en-GB" dirty="0" smtClean="0"/>
              <a:t>Reaching new audiences with authenticity and a sense of experimentation?</a:t>
            </a:r>
            <a:endParaRPr lang="en-GB" dirty="0"/>
          </a:p>
        </p:txBody>
      </p:sp>
    </p:spTree>
    <p:extLst>
      <p:ext uri="{BB962C8B-B14F-4D97-AF65-F5344CB8AC3E}">
        <p14:creationId xmlns:p14="http://schemas.microsoft.com/office/powerpoint/2010/main" val="2115666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of documentation</a:t>
            </a:r>
            <a:endParaRPr lang="en-US" dirty="0"/>
          </a:p>
        </p:txBody>
      </p:sp>
      <p:sp>
        <p:nvSpPr>
          <p:cNvPr id="3" name="Content Placeholder 2"/>
          <p:cNvSpPr>
            <a:spLocks noGrp="1"/>
          </p:cNvSpPr>
          <p:nvPr>
            <p:ph idx="1"/>
          </p:nvPr>
        </p:nvSpPr>
        <p:spPr/>
        <p:txBody>
          <a:bodyPr/>
          <a:lstStyle/>
          <a:p>
            <a:endParaRPr lang="en-US" dirty="0" smtClean="0"/>
          </a:p>
          <a:p>
            <a:endParaRPr lang="en-US" dirty="0"/>
          </a:p>
          <a:p>
            <a:endParaRPr lang="en-US" dirty="0" smtClean="0"/>
          </a:p>
          <a:p>
            <a:r>
              <a:rPr lang="en-US" dirty="0" smtClean="0"/>
              <a:t>When might documentation cause problems?</a:t>
            </a:r>
          </a:p>
          <a:p>
            <a:endParaRPr lang="en-US" dirty="0"/>
          </a:p>
          <a:p>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of documentation</a:t>
            </a:r>
            <a:endParaRPr lang="en-US" dirty="0"/>
          </a:p>
        </p:txBody>
      </p:sp>
      <p:sp>
        <p:nvSpPr>
          <p:cNvPr id="3" name="Content Placeholder 2"/>
          <p:cNvSpPr>
            <a:spLocks noGrp="1"/>
          </p:cNvSpPr>
          <p:nvPr>
            <p:ph idx="1"/>
          </p:nvPr>
        </p:nvSpPr>
        <p:spPr/>
        <p:txBody>
          <a:bodyPr/>
          <a:lstStyle/>
          <a:p>
            <a:r>
              <a:rPr lang="en-US" dirty="0" smtClean="0"/>
              <a:t>When might documentation cause problems?</a:t>
            </a:r>
          </a:p>
          <a:p>
            <a:endParaRPr lang="en-US" dirty="0" smtClean="0"/>
          </a:p>
          <a:p>
            <a:r>
              <a:rPr lang="en-US" dirty="0" smtClean="0"/>
              <a:t>Vulnerable people</a:t>
            </a:r>
          </a:p>
          <a:p>
            <a:r>
              <a:rPr lang="en-US" dirty="0" smtClean="0"/>
              <a:t>Sensitive issues</a:t>
            </a:r>
          </a:p>
          <a:p>
            <a:r>
              <a:rPr lang="en-US" dirty="0" smtClean="0"/>
              <a:t>Children</a:t>
            </a:r>
          </a:p>
          <a:p>
            <a:r>
              <a:rPr lang="en-US" dirty="0" smtClean="0"/>
              <a:t>Protection</a:t>
            </a:r>
          </a:p>
          <a:p>
            <a:r>
              <a:rPr lang="en-US" dirty="0" smtClean="0"/>
              <a:t>IP and sponsor/ funding body</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Describe what is happening here:</a:t>
            </a:r>
          </a:p>
        </p:txBody>
      </p:sp>
      <p:pic>
        <p:nvPicPr>
          <p:cNvPr id="4" name="Content Placeholder 3" descr="2U8A3004 copy.jpg"/>
          <p:cNvPicPr>
            <a:picLocks noGrp="1" noChangeAspect="1"/>
          </p:cNvPicPr>
          <p:nvPr>
            <p:ph idx="1"/>
          </p:nvPr>
        </p:nvPicPr>
        <p:blipFill>
          <a:blip r:embed="rId2"/>
          <a:srcRect l="-10610" r="-10610"/>
          <a:stretch>
            <a:fillRect/>
          </a:stretch>
        </p:blip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smtClean="0"/>
              <a:t>A common debate concerning practice as research is the discussion around appropriate documentation.</a:t>
            </a:r>
          </a:p>
          <a:p>
            <a:endParaRPr lang="en-US" dirty="0" smtClean="0"/>
          </a:p>
          <a:p>
            <a:r>
              <a:rPr lang="en-US" dirty="0" smtClean="0"/>
              <a:t>Is a journal an effective method or is a DVD better?</a:t>
            </a:r>
          </a:p>
          <a:p>
            <a:r>
              <a:rPr lang="en-US" dirty="0" smtClean="0"/>
              <a:t>Does creating a digital recording capture enough real detail about the work as an ephemeral creative experience?</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Format</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‘..the ‘objects’ of research in performance and theatre are dependent on creative processes…’ </a:t>
            </a:r>
          </a:p>
          <a:p>
            <a:endParaRPr lang="en-US" dirty="0" smtClean="0"/>
          </a:p>
          <a:p>
            <a:r>
              <a:rPr lang="en-US" dirty="0" smtClean="0"/>
              <a:t>Your skills at creating theatre are as important to </a:t>
            </a:r>
            <a:r>
              <a:rPr lang="en-US" dirty="0" err="1" smtClean="0"/>
              <a:t>PaR</a:t>
            </a:r>
            <a:r>
              <a:rPr lang="en-US" dirty="0" smtClean="0"/>
              <a:t> as your ‘research’ skills.</a:t>
            </a:r>
          </a:p>
          <a:p>
            <a:endParaRPr lang="en-US" dirty="0" smtClean="0"/>
          </a:p>
          <a:p>
            <a:r>
              <a:rPr lang="en-US" dirty="0" smtClean="0"/>
              <a:t>‘..so that such research per se may be just as unpredictably flexible in its material and ephemeral effects.’</a:t>
            </a:r>
          </a:p>
          <a:p>
            <a:endParaRPr lang="en-US" dirty="0" smtClean="0"/>
          </a:p>
          <a:p>
            <a:r>
              <a:rPr lang="en-US" dirty="0" smtClean="0"/>
              <a:t>…its your ability to create new connections that shapes the project.</a:t>
            </a:r>
          </a:p>
          <a:p>
            <a:endParaRPr lang="en-US" dirty="0" smtClean="0"/>
          </a:p>
          <a:p>
            <a:r>
              <a:rPr lang="en-US" sz="1946" dirty="0" smtClean="0"/>
              <a:t>(Kershaw + Nicholson, 2011, pp13)</a:t>
            </a:r>
            <a:endParaRPr lang="en-US" sz="1946"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Documentation problems</a:t>
            </a:r>
            <a:endParaRPr lang="en-US" dirty="0"/>
          </a:p>
        </p:txBody>
      </p:sp>
      <p:sp>
        <p:nvSpPr>
          <p:cNvPr id="3" name="Content Placeholder 2"/>
          <p:cNvSpPr>
            <a:spLocks noGrp="1"/>
          </p:cNvSpPr>
          <p:nvPr>
            <p:ph idx="1"/>
          </p:nvPr>
        </p:nvSpPr>
        <p:spPr/>
        <p:txBody>
          <a:bodyPr>
            <a:normAutofit fontScale="92500" lnSpcReduction="10000"/>
          </a:bodyPr>
          <a:lstStyle/>
          <a:p>
            <a:endParaRPr lang="en-US" dirty="0" smtClean="0"/>
          </a:p>
          <a:p>
            <a:r>
              <a:rPr lang="en-US" dirty="0" smtClean="0"/>
              <a:t>Document in the way you are best able.</a:t>
            </a:r>
          </a:p>
          <a:p>
            <a:r>
              <a:rPr lang="en-US" dirty="0" smtClean="0"/>
              <a:t>Digital technology offers significant opportunities for good quality documentation but:</a:t>
            </a:r>
          </a:p>
          <a:p>
            <a:r>
              <a:rPr lang="en-US" dirty="0" smtClean="0"/>
              <a:t>Are there any issues with this?</a:t>
            </a:r>
          </a:p>
          <a:p>
            <a:endParaRPr lang="en-US" dirty="0" smtClean="0"/>
          </a:p>
          <a:p>
            <a:r>
              <a:rPr lang="en-US" dirty="0" smtClean="0"/>
              <a:t>(‘But the recording is always in one sense a reconstruction and not the thing itself’) </a:t>
            </a:r>
          </a:p>
          <a:p>
            <a:r>
              <a:rPr lang="en-US" sz="1946" dirty="0" smtClean="0"/>
              <a:t>(Nelson, 2013,pp83)</a:t>
            </a:r>
            <a:endParaRPr lang="en-US" sz="194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Documentation problems</a:t>
            </a:r>
            <a:endParaRPr lang="en-US" dirty="0"/>
          </a:p>
        </p:txBody>
      </p:sp>
      <p:pic>
        <p:nvPicPr>
          <p:cNvPr id="4" name="Content Placeholder 3" descr="2U8A2779 copy.jpg"/>
          <p:cNvPicPr>
            <a:picLocks noGrp="1" noChangeAspect="1"/>
          </p:cNvPicPr>
          <p:nvPr>
            <p:ph idx="1"/>
          </p:nvPr>
        </p:nvPicPr>
        <p:blipFill>
          <a:blip r:embed="rId2"/>
          <a:srcRect l="-10610" r="-10610"/>
          <a:stretch>
            <a:fillRect/>
          </a:stretch>
        </p:blip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of the Author…		</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 permanent media record becomes an artifact of it’s own.</a:t>
            </a:r>
          </a:p>
          <a:p>
            <a:r>
              <a:rPr lang="en-US" dirty="0" smtClean="0"/>
              <a:t>Unless highly scripted and edited it will never capture the full essence of a project.</a:t>
            </a:r>
          </a:p>
          <a:p>
            <a:r>
              <a:rPr lang="en-US" dirty="0" smtClean="0"/>
              <a:t>If it is highly scripted and edited it may become more of a reconstruction and not actually represent the practice in the room:</a:t>
            </a:r>
          </a:p>
          <a:p>
            <a:r>
              <a:rPr lang="en-US" dirty="0" smtClean="0"/>
              <a:t>‘a substitute that cannot provide evidence of exactly the thing it purports to record.’ </a:t>
            </a:r>
          </a:p>
          <a:p>
            <a:r>
              <a:rPr lang="en-US" sz="1946" dirty="0" smtClean="0"/>
              <a:t>(Rye in Nelson, 2013, pp83)</a:t>
            </a:r>
            <a:endParaRPr lang="en-US" sz="1946"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documentation</a:t>
            </a:r>
            <a:endParaRPr lang="en-US" dirty="0"/>
          </a:p>
        </p:txBody>
      </p:sp>
      <p:sp>
        <p:nvSpPr>
          <p:cNvPr id="3" name="Content Placeholder 2"/>
          <p:cNvSpPr>
            <a:spLocks noGrp="1"/>
          </p:cNvSpPr>
          <p:nvPr>
            <p:ph idx="1"/>
          </p:nvPr>
        </p:nvSpPr>
        <p:spPr/>
        <p:txBody>
          <a:bodyPr/>
          <a:lstStyle/>
          <a:p>
            <a:r>
              <a:rPr lang="en-US" dirty="0" smtClean="0"/>
              <a:t>Audio visual documentation</a:t>
            </a:r>
          </a:p>
          <a:p>
            <a:r>
              <a:rPr lang="en-US" dirty="0" smtClean="0"/>
              <a:t>(‘narrative of immediacy’ </a:t>
            </a:r>
            <a:r>
              <a:rPr lang="en-US" sz="1800" dirty="0" smtClean="0"/>
              <a:t>Reason pp164 </a:t>
            </a:r>
            <a:r>
              <a:rPr lang="en-US" dirty="0" smtClean="0"/>
              <a:t>)</a:t>
            </a:r>
          </a:p>
          <a:p>
            <a:r>
              <a:rPr lang="en-US" dirty="0" smtClean="0"/>
              <a:t>Writing within rehearsal where the group creates a ‘reflective reportage’.</a:t>
            </a:r>
          </a:p>
          <a:p>
            <a:r>
              <a:rPr lang="en-US" dirty="0" smtClean="0"/>
              <a:t>(integral documentation rather than post event external documentation)</a:t>
            </a:r>
          </a:p>
          <a:p>
            <a:r>
              <a:rPr lang="en-US" dirty="0" smtClean="0"/>
              <a:t>Critical Auto-documenting</a:t>
            </a:r>
          </a:p>
          <a:p>
            <a:endParaRPr lang="en-US" dirty="0" smtClean="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Portfolio </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Script drafts</a:t>
            </a:r>
          </a:p>
          <a:p>
            <a:r>
              <a:rPr lang="en-US" dirty="0" smtClean="0"/>
              <a:t>Notes</a:t>
            </a:r>
          </a:p>
          <a:p>
            <a:r>
              <a:rPr lang="en-US" dirty="0" smtClean="0"/>
              <a:t>Call sheets</a:t>
            </a:r>
          </a:p>
          <a:p>
            <a:r>
              <a:rPr lang="en-US" dirty="0" smtClean="0"/>
              <a:t>Camera reports</a:t>
            </a:r>
          </a:p>
          <a:p>
            <a:r>
              <a:rPr lang="en-US" dirty="0" smtClean="0"/>
              <a:t>Continuity notes</a:t>
            </a:r>
          </a:p>
          <a:p>
            <a:r>
              <a:rPr lang="en-US" dirty="0" smtClean="0"/>
              <a:t>Costume designs</a:t>
            </a:r>
          </a:p>
          <a:p>
            <a:r>
              <a:rPr lang="en-US" dirty="0" smtClean="0"/>
              <a:t>Laboratory reports </a:t>
            </a:r>
          </a:p>
          <a:p>
            <a:r>
              <a:rPr lang="en-US" dirty="0" smtClean="0"/>
              <a:t>Treatments </a:t>
            </a:r>
          </a:p>
          <a:p>
            <a:r>
              <a:rPr lang="en-US" dirty="0" smtClean="0"/>
              <a:t>Set designs </a:t>
            </a:r>
          </a:p>
          <a:p>
            <a:r>
              <a:rPr lang="en-US" dirty="0" smtClean="0"/>
              <a:t>Choreographic notation </a:t>
            </a:r>
          </a:p>
          <a:p>
            <a:r>
              <a:rPr lang="en-US" dirty="0" smtClean="0"/>
              <a:t>Sound scores</a:t>
            </a:r>
          </a:p>
          <a:p>
            <a:r>
              <a:rPr lang="en-US" dirty="0" smtClean="0"/>
              <a:t>Questionnaires</a:t>
            </a:r>
          </a:p>
          <a:p>
            <a:r>
              <a:rPr lang="en-US" dirty="0" smtClean="0"/>
              <a:t>Writing exercises</a:t>
            </a:r>
          </a:p>
          <a:p>
            <a:endParaRPr lang="en-US" dirty="0"/>
          </a:p>
        </p:txBody>
      </p:sp>
      <p:sp>
        <p:nvSpPr>
          <p:cNvPr id="4" name="TextBox 3"/>
          <p:cNvSpPr txBox="1"/>
          <p:nvPr/>
        </p:nvSpPr>
        <p:spPr>
          <a:xfrm>
            <a:off x="4308186" y="1600200"/>
            <a:ext cx="4133866" cy="3554819"/>
          </a:xfrm>
          <a:prstGeom prst="rect">
            <a:avLst/>
          </a:prstGeom>
          <a:noFill/>
        </p:spPr>
        <p:txBody>
          <a:bodyPr wrap="square" rtlCol="0">
            <a:spAutoFit/>
          </a:bodyPr>
          <a:lstStyle/>
          <a:p>
            <a:r>
              <a:rPr lang="en-US" sz="2500" dirty="0" smtClean="0"/>
              <a:t>Work that goes into creating and preparing your practice – whether ‘successful’ or not.</a:t>
            </a:r>
          </a:p>
          <a:p>
            <a:endParaRPr lang="en-US" sz="2500" dirty="0" smtClean="0"/>
          </a:p>
          <a:p>
            <a:r>
              <a:rPr lang="en-US" sz="2500" dirty="0" smtClean="0"/>
              <a:t>Also include:</a:t>
            </a:r>
          </a:p>
          <a:p>
            <a:r>
              <a:rPr lang="en-US" sz="2500" dirty="0" smtClean="0"/>
              <a:t>Photos</a:t>
            </a:r>
          </a:p>
          <a:p>
            <a:r>
              <a:rPr lang="en-US" sz="2500" dirty="0" smtClean="0"/>
              <a:t>Social media responses</a:t>
            </a:r>
          </a:p>
          <a:p>
            <a:r>
              <a:rPr lang="en-US" sz="2500" dirty="0" smtClean="0"/>
              <a:t>Video footage</a:t>
            </a:r>
          </a:p>
          <a:p>
            <a:r>
              <a:rPr lang="en-US" sz="2500" dirty="0" smtClean="0"/>
              <a:t>Interviews </a:t>
            </a:r>
            <a:endParaRPr lang="en-US" sz="25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prepare:</a:t>
            </a:r>
            <a:endParaRPr lang="en-US" dirty="0"/>
          </a:p>
        </p:txBody>
      </p:sp>
      <p:sp>
        <p:nvSpPr>
          <p:cNvPr id="3" name="Content Placeholder 2"/>
          <p:cNvSpPr>
            <a:spLocks noGrp="1"/>
          </p:cNvSpPr>
          <p:nvPr>
            <p:ph idx="1"/>
          </p:nvPr>
        </p:nvSpPr>
        <p:spPr/>
        <p:txBody>
          <a:bodyPr/>
          <a:lstStyle/>
          <a:p>
            <a:r>
              <a:rPr lang="en-US" dirty="0" smtClean="0"/>
              <a:t>Good planning for process is vital.</a:t>
            </a:r>
          </a:p>
          <a:p>
            <a:r>
              <a:rPr lang="en-US" dirty="0" smtClean="0"/>
              <a:t>How will this work be shared?</a:t>
            </a:r>
          </a:p>
          <a:p>
            <a:r>
              <a:rPr lang="en-US" dirty="0" smtClean="0"/>
              <a:t>Be visible in your practical experimentation </a:t>
            </a:r>
          </a:p>
          <a:p>
            <a:r>
              <a:rPr lang="en-US" sz="1800" dirty="0" smtClean="0"/>
              <a:t>(</a:t>
            </a:r>
            <a:r>
              <a:rPr lang="en-US" sz="1800" dirty="0" err="1" smtClean="0"/>
              <a:t>Hulton</a:t>
            </a:r>
            <a:r>
              <a:rPr lang="en-US" sz="1800" dirty="0" smtClean="0"/>
              <a:t>, 2014, pp357)</a:t>
            </a:r>
          </a:p>
          <a:p>
            <a:r>
              <a:rPr lang="en-US" dirty="0" smtClean="0"/>
              <a:t>Reflective practice is a vital component.</a:t>
            </a:r>
          </a:p>
          <a:p>
            <a:endParaRPr lang="en-US" dirty="0" smtClean="0"/>
          </a:p>
          <a:p>
            <a:endParaRPr lang="en-US" dirty="0"/>
          </a:p>
          <a:p>
            <a:endParaRPr lang="en-US" dirty="0" smtClean="0"/>
          </a:p>
          <a:p>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prepare: AIPP</a:t>
            </a:r>
            <a:endParaRPr lang="en-US" dirty="0"/>
          </a:p>
        </p:txBody>
      </p:sp>
      <p:sp>
        <p:nvSpPr>
          <p:cNvPr id="3" name="Content Placeholder 2"/>
          <p:cNvSpPr>
            <a:spLocks noGrp="1"/>
          </p:cNvSpPr>
          <p:nvPr>
            <p:ph idx="1"/>
          </p:nvPr>
        </p:nvSpPr>
        <p:spPr/>
        <p:txBody>
          <a:bodyPr>
            <a:normAutofit lnSpcReduction="10000"/>
          </a:bodyPr>
          <a:lstStyle/>
          <a:p>
            <a:r>
              <a:rPr lang="en-US" dirty="0" smtClean="0"/>
              <a:t>Peter </a:t>
            </a:r>
            <a:r>
              <a:rPr lang="en-US" dirty="0" err="1" smtClean="0"/>
              <a:t>Hulton’s</a:t>
            </a:r>
            <a:r>
              <a:rPr lang="en-US" dirty="0" smtClean="0"/>
              <a:t> Mnemonic.</a:t>
            </a:r>
          </a:p>
          <a:p>
            <a:endParaRPr lang="en-US" dirty="0" smtClean="0"/>
          </a:p>
          <a:p>
            <a:r>
              <a:rPr lang="en-US" dirty="0" smtClean="0"/>
              <a:t>Documentation should be:</a:t>
            </a:r>
          </a:p>
          <a:p>
            <a:r>
              <a:rPr lang="en-US" dirty="0" smtClean="0"/>
              <a:t>Aligned</a:t>
            </a:r>
          </a:p>
          <a:p>
            <a:r>
              <a:rPr lang="en-US" dirty="0" smtClean="0"/>
              <a:t>Individuated</a:t>
            </a:r>
          </a:p>
          <a:p>
            <a:r>
              <a:rPr lang="en-US" dirty="0" err="1" smtClean="0"/>
              <a:t>Performative</a:t>
            </a:r>
            <a:endParaRPr lang="en-US" dirty="0" smtClean="0"/>
          </a:p>
          <a:p>
            <a:r>
              <a:rPr lang="en-US" dirty="0" smtClean="0"/>
              <a:t>Projective</a:t>
            </a:r>
          </a:p>
          <a:p>
            <a:endParaRPr lang="en-US" sz="1800" dirty="0" smtClean="0"/>
          </a:p>
          <a:p>
            <a:r>
              <a:rPr lang="en-US" sz="1800" dirty="0" smtClean="0"/>
              <a:t>(</a:t>
            </a:r>
            <a:r>
              <a:rPr lang="en-US" sz="1800" dirty="0" err="1" smtClean="0"/>
              <a:t>Hulton</a:t>
            </a:r>
            <a:r>
              <a:rPr lang="en-US" sz="1800" dirty="0" smtClean="0"/>
              <a:t> in Ledger et al pp167)</a:t>
            </a:r>
          </a:p>
          <a:p>
            <a:endParaRPr lang="en-US"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prepare: AIPP</a:t>
            </a:r>
            <a:endParaRPr lang="en-US" dirty="0"/>
          </a:p>
        </p:txBody>
      </p:sp>
      <p:sp>
        <p:nvSpPr>
          <p:cNvPr id="3" name="Content Placeholder 2"/>
          <p:cNvSpPr>
            <a:spLocks noGrp="1"/>
          </p:cNvSpPr>
          <p:nvPr>
            <p:ph idx="1"/>
          </p:nvPr>
        </p:nvSpPr>
        <p:spPr/>
        <p:txBody>
          <a:bodyPr>
            <a:normAutofit lnSpcReduction="10000"/>
          </a:bodyPr>
          <a:lstStyle/>
          <a:p>
            <a:r>
              <a:rPr lang="en-US" b="1" dirty="0" smtClean="0"/>
              <a:t>Aligned</a:t>
            </a:r>
            <a:r>
              <a:rPr lang="en-US" dirty="0" smtClean="0"/>
              <a:t> – be in sympathy with what the practice is doing</a:t>
            </a:r>
          </a:p>
          <a:p>
            <a:r>
              <a:rPr lang="en-US" b="1" dirty="0" smtClean="0"/>
              <a:t>Individuated</a:t>
            </a:r>
            <a:r>
              <a:rPr lang="en-US" dirty="0" smtClean="0"/>
              <a:t> –appropriate to the practice but have form and content itself</a:t>
            </a:r>
          </a:p>
          <a:p>
            <a:r>
              <a:rPr lang="en-US" b="1" dirty="0" err="1" smtClean="0"/>
              <a:t>Performative</a:t>
            </a:r>
            <a:r>
              <a:rPr lang="en-US" dirty="0" smtClean="0"/>
              <a:t> – functions on its own terms and relies on the perception and engagement of the end user</a:t>
            </a:r>
          </a:p>
          <a:p>
            <a:r>
              <a:rPr lang="en-US" b="1" dirty="0" smtClean="0"/>
              <a:t>Projective</a:t>
            </a:r>
            <a:r>
              <a:rPr lang="en-US" dirty="0" smtClean="0"/>
              <a:t> – made with end users in mind</a:t>
            </a:r>
          </a:p>
          <a:p>
            <a:endParaRPr lang="en-US" sz="1800" dirty="0" smtClean="0"/>
          </a:p>
          <a:p>
            <a:r>
              <a:rPr lang="en-US" sz="1800" dirty="0" smtClean="0"/>
              <a:t>(</a:t>
            </a:r>
            <a:r>
              <a:rPr lang="en-US" sz="1800" dirty="0" err="1" smtClean="0"/>
              <a:t>Hulton</a:t>
            </a:r>
            <a:r>
              <a:rPr lang="en-US" sz="1800" dirty="0" smtClean="0"/>
              <a:t> in Ledger et al pp167)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‘The difference between repetition and reproduction is crucial, some thing that can be seen in the relationship between live and non live media of performance.</a:t>
            </a:r>
          </a:p>
          <a:p>
            <a:r>
              <a:rPr lang="en-US" dirty="0" smtClean="0"/>
              <a:t>…an appropriate and meaningful distinction does exist in the way that live events are re-performed, while non-live performances are re-played.’ </a:t>
            </a:r>
          </a:p>
          <a:p>
            <a:r>
              <a:rPr lang="en-US" sz="1800" dirty="0" smtClean="0"/>
              <a:t>(Reason in Nelson pp84)</a:t>
            </a:r>
            <a:endParaRPr 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Problems</a:t>
            </a:r>
            <a:endParaRPr lang="en-US" dirty="0"/>
          </a:p>
        </p:txBody>
      </p:sp>
      <p:sp>
        <p:nvSpPr>
          <p:cNvPr id="3" name="Content Placeholder 2"/>
          <p:cNvSpPr>
            <a:spLocks noGrp="1"/>
          </p:cNvSpPr>
          <p:nvPr>
            <p:ph idx="1"/>
          </p:nvPr>
        </p:nvSpPr>
        <p:spPr/>
        <p:txBody>
          <a:bodyPr>
            <a:normAutofit lnSpcReduction="10000"/>
          </a:bodyPr>
          <a:lstStyle/>
          <a:p>
            <a:r>
              <a:rPr lang="en-US" dirty="0" smtClean="0"/>
              <a:t>Documentation should never ‘be the thing’ that represents the research with </a:t>
            </a:r>
            <a:r>
              <a:rPr lang="en-US" dirty="0" err="1" smtClean="0"/>
              <a:t>PaR</a:t>
            </a:r>
            <a:r>
              <a:rPr lang="en-US" dirty="0" smtClean="0"/>
              <a:t>.</a:t>
            </a:r>
          </a:p>
          <a:p>
            <a:endParaRPr lang="en-US" dirty="0" smtClean="0"/>
          </a:p>
          <a:p>
            <a:r>
              <a:rPr lang="en-US" dirty="0" smtClean="0"/>
              <a:t>‘documentation can never </a:t>
            </a:r>
            <a:r>
              <a:rPr lang="en-US" i="1" dirty="0" smtClean="0"/>
              <a:t>be</a:t>
            </a:r>
            <a:r>
              <a:rPr lang="en-US" dirty="0" smtClean="0"/>
              <a:t> the thing it documents nor, by implication, replace it.’ </a:t>
            </a:r>
          </a:p>
          <a:p>
            <a:r>
              <a:rPr lang="en-US" sz="1800" dirty="0" smtClean="0"/>
              <a:t>(Ledger et al pp164)</a:t>
            </a:r>
          </a:p>
          <a:p>
            <a:endParaRPr lang="en-US" sz="1800" dirty="0" smtClean="0"/>
          </a:p>
          <a:p>
            <a:r>
              <a:rPr lang="en-US" dirty="0" smtClean="0"/>
              <a:t>Quality – sound / vision</a:t>
            </a:r>
          </a:p>
          <a:p>
            <a:r>
              <a:rPr lang="en-US" dirty="0" smtClean="0"/>
              <a:t>Perspective – opinion, point of view</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sz="2500" dirty="0" err="1" smtClean="0"/>
              <a:t>Hulton</a:t>
            </a:r>
            <a:r>
              <a:rPr lang="en-US" sz="2500" dirty="0" smtClean="0"/>
              <a:t>, D. Practice as Research in Drama and Theatre inside and outside academia: the implications for Classical Reception Studies, Classical Reception Journal. Vol. 6, </a:t>
            </a:r>
            <a:r>
              <a:rPr lang="en-US" sz="2500" dirty="0" err="1" smtClean="0"/>
              <a:t>Iss</a:t>
            </a:r>
            <a:r>
              <a:rPr lang="en-US" sz="2500" dirty="0" smtClean="0"/>
              <a:t> 2, 2014, pp. 338-359. Available from:   </a:t>
            </a:r>
          </a:p>
          <a:p>
            <a:r>
              <a:rPr lang="en-US" sz="2500" dirty="0" smtClean="0"/>
              <a:t>Kershaw, B. Nicholson, H. (</a:t>
            </a:r>
            <a:r>
              <a:rPr lang="en-US" sz="2500" dirty="0" err="1" smtClean="0"/>
              <a:t>eds</a:t>
            </a:r>
            <a:r>
              <a:rPr lang="en-US" sz="2500" dirty="0" smtClean="0"/>
              <a:t>) Research Methods in Theatre and Performance. Edinburgh, Edinburgh University Press, 2011. </a:t>
            </a:r>
          </a:p>
          <a:p>
            <a:r>
              <a:rPr lang="en-US" sz="2500" dirty="0" smtClean="0"/>
              <a:t>Ledger et al in Kershaw</a:t>
            </a:r>
          </a:p>
          <a:p>
            <a:r>
              <a:rPr lang="en-US" sz="2500" dirty="0" smtClean="0"/>
              <a:t>Nelson, R. Practice as Research in the Arts. Hampshire, Palgrave Macmillan, 2013. </a:t>
            </a:r>
            <a:endParaRPr lang="en-US" sz="2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408</TotalTime>
  <Words>1011</Words>
  <Application>Microsoft Office PowerPoint</Application>
  <PresentationFormat>On-screen Show (4:3)</PresentationFormat>
  <Paragraphs>149</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Documentation</vt:lpstr>
      <vt:lpstr>Describe what is happening here:</vt:lpstr>
      <vt:lpstr>Volunteers please…</vt:lpstr>
      <vt:lpstr>Volunteers please… reasons</vt:lpstr>
      <vt:lpstr>PowerPoint Presentation</vt:lpstr>
      <vt:lpstr>Describe what is happening here:</vt:lpstr>
      <vt:lpstr>Why document?</vt:lpstr>
      <vt:lpstr>Documentation</vt:lpstr>
      <vt:lpstr>The live aspect is of great importance- Why?</vt:lpstr>
      <vt:lpstr>Ethics of documentation</vt:lpstr>
      <vt:lpstr>Ethics of documentation</vt:lpstr>
      <vt:lpstr>Describe what is happening here:</vt:lpstr>
      <vt:lpstr>PowerPoint Presentation</vt:lpstr>
      <vt:lpstr>Format</vt:lpstr>
      <vt:lpstr>Documentation problems</vt:lpstr>
      <vt:lpstr>Documentation problems</vt:lpstr>
      <vt:lpstr>Death of the Author…  </vt:lpstr>
      <vt:lpstr>Types of documentation</vt:lpstr>
      <vt:lpstr>Portfolio </vt:lpstr>
      <vt:lpstr>How to prepare:</vt:lpstr>
      <vt:lpstr>How to prepare: AIPP</vt:lpstr>
      <vt:lpstr>How to prepare: AIPP</vt:lpstr>
      <vt:lpstr>PowerPoint Presentation</vt:lpstr>
      <vt:lpstr>Problems</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15</cp:revision>
  <dcterms:created xsi:type="dcterms:W3CDTF">2016-12-12T20:33:40Z</dcterms:created>
  <dcterms:modified xsi:type="dcterms:W3CDTF">2016-12-13T17:50:00Z</dcterms:modified>
</cp:coreProperties>
</file>