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7"/>
  </p:notesMasterIdLst>
  <p:handoutMasterIdLst>
    <p:handoutMasterId r:id="rId28"/>
  </p:handoutMasterIdLst>
  <p:sldIdLst>
    <p:sldId id="319" r:id="rId2"/>
    <p:sldId id="315" r:id="rId3"/>
    <p:sldId id="318" r:id="rId4"/>
    <p:sldId id="317" r:id="rId5"/>
    <p:sldId id="314" r:id="rId6"/>
    <p:sldId id="330" r:id="rId7"/>
    <p:sldId id="334" r:id="rId8"/>
    <p:sldId id="331" r:id="rId9"/>
    <p:sldId id="342" r:id="rId10"/>
    <p:sldId id="332" r:id="rId11"/>
    <p:sldId id="343" r:id="rId12"/>
    <p:sldId id="341" r:id="rId13"/>
    <p:sldId id="347" r:id="rId14"/>
    <p:sldId id="348" r:id="rId15"/>
    <p:sldId id="349" r:id="rId16"/>
    <p:sldId id="350" r:id="rId17"/>
    <p:sldId id="329" r:id="rId18"/>
    <p:sldId id="340" r:id="rId19"/>
    <p:sldId id="338" r:id="rId20"/>
    <p:sldId id="339" r:id="rId21"/>
    <p:sldId id="335" r:id="rId22"/>
    <p:sldId id="345" r:id="rId23"/>
    <p:sldId id="346" r:id="rId24"/>
    <p:sldId id="336" r:id="rId25"/>
    <p:sldId id="337" r:id="rId26"/>
  </p:sldIdLst>
  <p:sldSz cx="9144000" cy="6858000" type="screen4x3"/>
  <p:notesSz cx="6669088" cy="9753600"/>
  <p:custShowLst>
    <p:custShow name="Custom Show 1" id="0">
      <p:sldLst>
        <p:sld r:id="rId6"/>
      </p:sldLst>
    </p:custShow>
  </p:custShow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CA1A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47" autoAdjust="0"/>
    <p:restoredTop sz="94707" autoAdjust="0"/>
  </p:normalViewPr>
  <p:slideViewPr>
    <p:cSldViewPr>
      <p:cViewPr varScale="1">
        <p:scale>
          <a:sx n="70" d="100"/>
          <a:sy n="70" d="100"/>
        </p:scale>
        <p:origin x="1404" y="60"/>
      </p:cViewPr>
      <p:guideLst>
        <p:guide orient="horz" pos="2160"/>
        <p:guide pos="2880"/>
      </p:guideLst>
    </p:cSldViewPr>
  </p:slideViewPr>
  <p:outlineViewPr>
    <p:cViewPr>
      <p:scale>
        <a:sx n="33" d="100"/>
        <a:sy n="33" d="100"/>
      </p:scale>
      <p:origin x="0" y="-84"/>
    </p:cViewPr>
  </p:outlineViewPr>
  <p:notesTextViewPr>
    <p:cViewPr>
      <p:scale>
        <a:sx n="1" d="1"/>
        <a:sy n="1" d="1"/>
      </p:scale>
      <p:origin x="0" y="0"/>
    </p:cViewPr>
  </p:notesTextViewPr>
  <p:sorterViewPr>
    <p:cViewPr>
      <p:scale>
        <a:sx n="66" d="100"/>
        <a:sy n="66" d="100"/>
      </p:scale>
      <p:origin x="0" y="0"/>
    </p:cViewPr>
  </p:sorterViewPr>
  <p:notesViewPr>
    <p:cSldViewPr>
      <p:cViewPr>
        <p:scale>
          <a:sx n="100" d="100"/>
          <a:sy n="100" d="100"/>
        </p:scale>
        <p:origin x="3612" y="-56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7680"/>
          </a:xfrm>
          <a:prstGeom prst="rect">
            <a:avLst/>
          </a:prstGeom>
        </p:spPr>
        <p:txBody>
          <a:bodyPr vert="horz" lIns="89774" tIns="44887" rIns="89774" bIns="44887"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89774" tIns="44887" rIns="89774" bIns="44887" rtlCol="0"/>
          <a:lstStyle>
            <a:lvl1pPr algn="r">
              <a:defRPr sz="1200"/>
            </a:lvl1pPr>
          </a:lstStyle>
          <a:p>
            <a:fld id="{B6E37D90-F4BC-47B7-B345-F626178B978F}" type="datetimeFigureOut">
              <a:rPr lang="en-GB" smtClean="0"/>
              <a:pPr/>
              <a:t>05/11/2021</a:t>
            </a:fld>
            <a:endParaRPr lang="en-GB"/>
          </a:p>
        </p:txBody>
      </p:sp>
      <p:sp>
        <p:nvSpPr>
          <p:cNvPr id="4" name="Footer Placeholder 3"/>
          <p:cNvSpPr>
            <a:spLocks noGrp="1"/>
          </p:cNvSpPr>
          <p:nvPr>
            <p:ph type="ftr" sz="quarter" idx="2"/>
          </p:nvPr>
        </p:nvSpPr>
        <p:spPr>
          <a:xfrm>
            <a:off x="1" y="9264227"/>
            <a:ext cx="2889938" cy="487680"/>
          </a:xfrm>
          <a:prstGeom prst="rect">
            <a:avLst/>
          </a:prstGeom>
        </p:spPr>
        <p:txBody>
          <a:bodyPr vert="horz" lIns="89774" tIns="44887" rIns="89774" bIns="44887"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89774" tIns="44887" rIns="89774" bIns="44887" rtlCol="0" anchor="b"/>
          <a:lstStyle>
            <a:lvl1pPr algn="r">
              <a:defRPr sz="1200"/>
            </a:lvl1pPr>
          </a:lstStyle>
          <a:p>
            <a:fld id="{2EE69DF8-9EB0-4F5B-9A24-201C042D3AF9}" type="slidenum">
              <a:rPr lang="en-GB" smtClean="0"/>
              <a:pPr/>
              <a:t>‹#›</a:t>
            </a:fld>
            <a:endParaRPr lang="en-GB"/>
          </a:p>
        </p:txBody>
      </p:sp>
    </p:spTree>
    <p:extLst>
      <p:ext uri="{BB962C8B-B14F-4D97-AF65-F5344CB8AC3E}">
        <p14:creationId xmlns:p14="http://schemas.microsoft.com/office/powerpoint/2010/main" val="197517454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7680"/>
          </a:xfrm>
          <a:prstGeom prst="rect">
            <a:avLst/>
          </a:prstGeom>
        </p:spPr>
        <p:txBody>
          <a:bodyPr vert="horz" lIns="89774" tIns="44887" rIns="89774" bIns="44887"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89774" tIns="44887" rIns="89774" bIns="44887" rtlCol="0"/>
          <a:lstStyle>
            <a:lvl1pPr algn="r">
              <a:defRPr sz="1200"/>
            </a:lvl1pPr>
          </a:lstStyle>
          <a:p>
            <a:fld id="{117A6365-B80E-43BA-9037-64CB81BB6C4D}" type="datetimeFigureOut">
              <a:rPr lang="en-GB" smtClean="0"/>
              <a:pPr/>
              <a:t>05/11/2021</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74" tIns="44887" rIns="89774" bIns="44887"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89774" tIns="44887" rIns="89774" bIns="44887"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1" y="9264227"/>
            <a:ext cx="2889938" cy="487680"/>
          </a:xfrm>
          <a:prstGeom prst="rect">
            <a:avLst/>
          </a:prstGeom>
        </p:spPr>
        <p:txBody>
          <a:bodyPr vert="horz" lIns="89774" tIns="44887" rIns="89774" bIns="44887"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89774" tIns="44887" rIns="89774" bIns="44887" rtlCol="0" anchor="b"/>
          <a:lstStyle>
            <a:lvl1pPr algn="r">
              <a:defRPr sz="1200"/>
            </a:lvl1pPr>
          </a:lstStyle>
          <a:p>
            <a:fld id="{DC3D3E83-2049-4BD8-9711-C163F77E7D10}" type="slidenum">
              <a:rPr lang="en-GB" smtClean="0"/>
              <a:pPr/>
              <a:t>‹#›</a:t>
            </a:fld>
            <a:endParaRPr lang="en-GB"/>
          </a:p>
        </p:txBody>
      </p:sp>
    </p:spTree>
    <p:extLst>
      <p:ext uri="{BB962C8B-B14F-4D97-AF65-F5344CB8AC3E}">
        <p14:creationId xmlns:p14="http://schemas.microsoft.com/office/powerpoint/2010/main" val="34644461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C3D3E83-2049-4BD8-9711-C163F77E7D10}" type="slidenum">
              <a:rPr lang="en-GB" smtClean="0"/>
              <a:pPr/>
              <a:t>2</a:t>
            </a:fld>
            <a:endParaRPr lang="en-GB"/>
          </a:p>
        </p:txBody>
      </p:sp>
    </p:spTree>
    <p:extLst>
      <p:ext uri="{BB962C8B-B14F-4D97-AF65-F5344CB8AC3E}">
        <p14:creationId xmlns:p14="http://schemas.microsoft.com/office/powerpoint/2010/main" val="10824417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C3D3E83-2049-4BD8-9711-C163F77E7D10}" type="slidenum">
              <a:rPr lang="en-GB" smtClean="0"/>
              <a:pPr/>
              <a:t>3</a:t>
            </a:fld>
            <a:endParaRPr lang="en-GB"/>
          </a:p>
        </p:txBody>
      </p:sp>
    </p:spTree>
    <p:extLst>
      <p:ext uri="{BB962C8B-B14F-4D97-AF65-F5344CB8AC3E}">
        <p14:creationId xmlns:p14="http://schemas.microsoft.com/office/powerpoint/2010/main" val="3202452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C3D3E83-2049-4BD8-9711-C163F77E7D10}" type="slidenum">
              <a:rPr lang="en-GB" smtClean="0"/>
              <a:pPr/>
              <a:t>4</a:t>
            </a:fld>
            <a:endParaRPr lang="en-GB"/>
          </a:p>
        </p:txBody>
      </p:sp>
    </p:spTree>
    <p:extLst>
      <p:ext uri="{BB962C8B-B14F-4D97-AF65-F5344CB8AC3E}">
        <p14:creationId xmlns:p14="http://schemas.microsoft.com/office/powerpoint/2010/main" val="1398564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C3D3E83-2049-4BD8-9711-C163F77E7D10}" type="slidenum">
              <a:rPr lang="en-GB" smtClean="0"/>
              <a:pPr/>
              <a:t>5</a:t>
            </a:fld>
            <a:endParaRPr lang="en-GB"/>
          </a:p>
        </p:txBody>
      </p:sp>
    </p:spTree>
    <p:extLst>
      <p:ext uri="{BB962C8B-B14F-4D97-AF65-F5344CB8AC3E}">
        <p14:creationId xmlns:p14="http://schemas.microsoft.com/office/powerpoint/2010/main" val="21663851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C3D3E83-2049-4BD8-9711-C163F77E7D10}" type="slidenum">
              <a:rPr lang="en-GB" smtClean="0"/>
              <a:pPr/>
              <a:t>6</a:t>
            </a:fld>
            <a:endParaRPr lang="en-GB"/>
          </a:p>
        </p:txBody>
      </p:sp>
    </p:spTree>
    <p:extLst>
      <p:ext uri="{BB962C8B-B14F-4D97-AF65-F5344CB8AC3E}">
        <p14:creationId xmlns:p14="http://schemas.microsoft.com/office/powerpoint/2010/main" val="2359440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C3D3E83-2049-4BD8-9711-C163F77E7D10}" type="slidenum">
              <a:rPr lang="en-GB" smtClean="0"/>
              <a:pPr/>
              <a:t>7</a:t>
            </a:fld>
            <a:endParaRPr lang="en-GB"/>
          </a:p>
        </p:txBody>
      </p:sp>
    </p:spTree>
    <p:extLst>
      <p:ext uri="{BB962C8B-B14F-4D97-AF65-F5344CB8AC3E}">
        <p14:creationId xmlns:p14="http://schemas.microsoft.com/office/powerpoint/2010/main" val="24452899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C3D3E83-2049-4BD8-9711-C163F77E7D10}" type="slidenum">
              <a:rPr lang="en-GB" smtClean="0"/>
              <a:pPr/>
              <a:t>8</a:t>
            </a:fld>
            <a:endParaRPr lang="en-GB"/>
          </a:p>
        </p:txBody>
      </p:sp>
    </p:spTree>
    <p:extLst>
      <p:ext uri="{BB962C8B-B14F-4D97-AF65-F5344CB8AC3E}">
        <p14:creationId xmlns:p14="http://schemas.microsoft.com/office/powerpoint/2010/main" val="21881411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C3D3E83-2049-4BD8-9711-C163F77E7D10}" type="slidenum">
              <a:rPr lang="en-GB" smtClean="0"/>
              <a:pPr/>
              <a:t>9</a:t>
            </a:fld>
            <a:endParaRPr lang="en-GB"/>
          </a:p>
        </p:txBody>
      </p:sp>
    </p:spTree>
    <p:extLst>
      <p:ext uri="{BB962C8B-B14F-4D97-AF65-F5344CB8AC3E}">
        <p14:creationId xmlns:p14="http://schemas.microsoft.com/office/powerpoint/2010/main" val="326086879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C3D3E83-2049-4BD8-9711-C163F77E7D10}" type="slidenum">
              <a:rPr lang="en-GB" smtClean="0"/>
              <a:pPr/>
              <a:t>10</a:t>
            </a:fld>
            <a:endParaRPr lang="en-GB"/>
          </a:p>
        </p:txBody>
      </p:sp>
    </p:spTree>
    <p:extLst>
      <p:ext uri="{BB962C8B-B14F-4D97-AF65-F5344CB8AC3E}">
        <p14:creationId xmlns:p14="http://schemas.microsoft.com/office/powerpoint/2010/main" val="232612515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C3D3E83-2049-4BD8-9711-C163F77E7D10}" type="slidenum">
              <a:rPr lang="en-GB" smtClean="0"/>
              <a:pPr/>
              <a:t>11</a:t>
            </a:fld>
            <a:endParaRPr lang="en-GB"/>
          </a:p>
        </p:txBody>
      </p:sp>
    </p:spTree>
    <p:extLst>
      <p:ext uri="{BB962C8B-B14F-4D97-AF65-F5344CB8AC3E}">
        <p14:creationId xmlns:p14="http://schemas.microsoft.com/office/powerpoint/2010/main" val="105036023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C3D3E83-2049-4BD8-9711-C163F77E7D10}" type="slidenum">
              <a:rPr lang="en-GB" smtClean="0"/>
              <a:pPr/>
              <a:t>12</a:t>
            </a:fld>
            <a:endParaRPr lang="en-GB"/>
          </a:p>
        </p:txBody>
      </p:sp>
    </p:spTree>
    <p:extLst>
      <p:ext uri="{BB962C8B-B14F-4D97-AF65-F5344CB8AC3E}">
        <p14:creationId xmlns:p14="http://schemas.microsoft.com/office/powerpoint/2010/main" val="70693670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C3D3E83-2049-4BD8-9711-C163F77E7D10}" type="slidenum">
              <a:rPr lang="en-GB" smtClean="0"/>
              <a:pPr/>
              <a:t>13</a:t>
            </a:fld>
            <a:endParaRPr lang="en-GB"/>
          </a:p>
        </p:txBody>
      </p:sp>
    </p:spTree>
    <p:extLst>
      <p:ext uri="{BB962C8B-B14F-4D97-AF65-F5344CB8AC3E}">
        <p14:creationId xmlns:p14="http://schemas.microsoft.com/office/powerpoint/2010/main" val="53230492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C3D3E83-2049-4BD8-9711-C163F77E7D10}" type="slidenum">
              <a:rPr lang="en-GB" smtClean="0"/>
              <a:pPr/>
              <a:t>14</a:t>
            </a:fld>
            <a:endParaRPr lang="en-GB"/>
          </a:p>
        </p:txBody>
      </p:sp>
    </p:spTree>
    <p:extLst>
      <p:ext uri="{BB962C8B-B14F-4D97-AF65-F5344CB8AC3E}">
        <p14:creationId xmlns:p14="http://schemas.microsoft.com/office/powerpoint/2010/main" val="336379640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C3D3E83-2049-4BD8-9711-C163F77E7D10}" type="slidenum">
              <a:rPr lang="en-GB" smtClean="0"/>
              <a:pPr/>
              <a:t>15</a:t>
            </a:fld>
            <a:endParaRPr lang="en-GB"/>
          </a:p>
        </p:txBody>
      </p:sp>
    </p:spTree>
    <p:extLst>
      <p:ext uri="{BB962C8B-B14F-4D97-AF65-F5344CB8AC3E}">
        <p14:creationId xmlns:p14="http://schemas.microsoft.com/office/powerpoint/2010/main" val="322857491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C3D3E83-2049-4BD8-9711-C163F77E7D10}" type="slidenum">
              <a:rPr lang="en-GB" smtClean="0"/>
              <a:pPr/>
              <a:t>16</a:t>
            </a:fld>
            <a:endParaRPr lang="en-GB"/>
          </a:p>
        </p:txBody>
      </p:sp>
    </p:spTree>
    <p:extLst>
      <p:ext uri="{BB962C8B-B14F-4D97-AF65-F5344CB8AC3E}">
        <p14:creationId xmlns:p14="http://schemas.microsoft.com/office/powerpoint/2010/main" val="425679521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C3D3E83-2049-4BD8-9711-C163F77E7D10}" type="slidenum">
              <a:rPr lang="en-GB" smtClean="0"/>
              <a:pPr/>
              <a:t>17</a:t>
            </a:fld>
            <a:endParaRPr lang="en-GB"/>
          </a:p>
        </p:txBody>
      </p:sp>
    </p:spTree>
    <p:extLst>
      <p:ext uri="{BB962C8B-B14F-4D97-AF65-F5344CB8AC3E}">
        <p14:creationId xmlns:p14="http://schemas.microsoft.com/office/powerpoint/2010/main" val="18977161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C3D3E83-2049-4BD8-9711-C163F77E7D10}" type="slidenum">
              <a:rPr lang="en-GB" smtClean="0"/>
              <a:pPr/>
              <a:t>18</a:t>
            </a:fld>
            <a:endParaRPr lang="en-GB"/>
          </a:p>
        </p:txBody>
      </p:sp>
    </p:spTree>
    <p:extLst>
      <p:ext uri="{BB962C8B-B14F-4D97-AF65-F5344CB8AC3E}">
        <p14:creationId xmlns:p14="http://schemas.microsoft.com/office/powerpoint/2010/main" val="363985998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C3D3E83-2049-4BD8-9711-C163F77E7D10}" type="slidenum">
              <a:rPr lang="en-GB" smtClean="0"/>
              <a:pPr/>
              <a:t>19</a:t>
            </a:fld>
            <a:endParaRPr lang="en-GB"/>
          </a:p>
        </p:txBody>
      </p:sp>
    </p:spTree>
    <p:extLst>
      <p:ext uri="{BB962C8B-B14F-4D97-AF65-F5344CB8AC3E}">
        <p14:creationId xmlns:p14="http://schemas.microsoft.com/office/powerpoint/2010/main" val="354713817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C3D3E83-2049-4BD8-9711-C163F77E7D10}" type="slidenum">
              <a:rPr lang="en-GB" smtClean="0"/>
              <a:pPr/>
              <a:t>20</a:t>
            </a:fld>
            <a:endParaRPr lang="en-GB"/>
          </a:p>
        </p:txBody>
      </p:sp>
    </p:spTree>
    <p:extLst>
      <p:ext uri="{BB962C8B-B14F-4D97-AF65-F5344CB8AC3E}">
        <p14:creationId xmlns:p14="http://schemas.microsoft.com/office/powerpoint/2010/main" val="295569202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C3D3E83-2049-4BD8-9711-C163F77E7D10}" type="slidenum">
              <a:rPr lang="en-GB" smtClean="0"/>
              <a:pPr/>
              <a:t>21</a:t>
            </a:fld>
            <a:endParaRPr lang="en-GB"/>
          </a:p>
        </p:txBody>
      </p:sp>
    </p:spTree>
    <p:extLst>
      <p:ext uri="{BB962C8B-B14F-4D97-AF65-F5344CB8AC3E}">
        <p14:creationId xmlns:p14="http://schemas.microsoft.com/office/powerpoint/2010/main" val="244250090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C3D3E83-2049-4BD8-9711-C163F77E7D10}" type="slidenum">
              <a:rPr lang="en-GB" smtClean="0"/>
              <a:pPr/>
              <a:t>22</a:t>
            </a:fld>
            <a:endParaRPr lang="en-GB"/>
          </a:p>
        </p:txBody>
      </p:sp>
    </p:spTree>
    <p:extLst>
      <p:ext uri="{BB962C8B-B14F-4D97-AF65-F5344CB8AC3E}">
        <p14:creationId xmlns:p14="http://schemas.microsoft.com/office/powerpoint/2010/main" val="334185254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C3D3E83-2049-4BD8-9711-C163F77E7D10}" type="slidenum">
              <a:rPr lang="en-GB" smtClean="0"/>
              <a:pPr/>
              <a:t>23</a:t>
            </a:fld>
            <a:endParaRPr lang="en-GB"/>
          </a:p>
        </p:txBody>
      </p:sp>
    </p:spTree>
    <p:extLst>
      <p:ext uri="{BB962C8B-B14F-4D97-AF65-F5344CB8AC3E}">
        <p14:creationId xmlns:p14="http://schemas.microsoft.com/office/powerpoint/2010/main" val="117549923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C3D3E83-2049-4BD8-9711-C163F77E7D10}" type="slidenum">
              <a:rPr lang="en-GB" smtClean="0"/>
              <a:pPr/>
              <a:t>24</a:t>
            </a:fld>
            <a:endParaRPr lang="en-GB"/>
          </a:p>
        </p:txBody>
      </p:sp>
    </p:spTree>
    <p:extLst>
      <p:ext uri="{BB962C8B-B14F-4D97-AF65-F5344CB8AC3E}">
        <p14:creationId xmlns:p14="http://schemas.microsoft.com/office/powerpoint/2010/main" val="228372292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C3D3E83-2049-4BD8-9711-C163F77E7D10}" type="slidenum">
              <a:rPr lang="en-GB" smtClean="0"/>
              <a:pPr/>
              <a:t>25</a:t>
            </a:fld>
            <a:endParaRPr lang="en-GB"/>
          </a:p>
        </p:txBody>
      </p:sp>
    </p:spTree>
    <p:extLst>
      <p:ext uri="{BB962C8B-B14F-4D97-AF65-F5344CB8AC3E}">
        <p14:creationId xmlns:p14="http://schemas.microsoft.com/office/powerpoint/2010/main" val="17477841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CFB13ED-059F-4759-94A0-1E5969775D7E}" type="datetimeFigureOut">
              <a:rPr lang="en-GB" smtClean="0"/>
              <a:pPr/>
              <a:t>05/11/2021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CFB13ED-059F-4759-94A0-1E5969775D7E}" type="datetimeFigureOut">
              <a:rPr lang="en-GB" smtClean="0"/>
              <a:pPr/>
              <a:t>05/11/2021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FB13ED-059F-4759-94A0-1E5969775D7E}" type="datetimeFigureOut">
              <a:rPr lang="en-GB" smtClean="0"/>
              <a:pPr/>
              <a:t>05/11/2021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CFB13ED-059F-4759-94A0-1E5969775D7E}" type="datetimeFigureOut">
              <a:rPr lang="en-GB" smtClean="0"/>
              <a:pPr/>
              <a:t>05/11/2021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CFB13ED-059F-4759-94A0-1E5969775D7E}" type="datetimeFigureOut">
              <a:rPr lang="en-GB" smtClean="0"/>
              <a:pPr/>
              <a:t>05/11/2021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F2F8A10-4287-4BE8-ACD7-B40DB3D6C2A8}" type="slidenum">
              <a:rPr lang="en-GB" smtClean="0"/>
              <a:pPr/>
              <a:t>‹#›</a:t>
            </a:fld>
            <a:endParaRPr lang="en-GB"/>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9CFB13ED-059F-4759-94A0-1E5969775D7E}" type="datetimeFigureOut">
              <a:rPr lang="en-GB" smtClean="0"/>
              <a:pPr/>
              <a:t>05/11/2021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FB13ED-059F-4759-94A0-1E5969775D7E}" type="datetimeFigureOut">
              <a:rPr lang="en-GB" smtClean="0"/>
              <a:pPr/>
              <a:t>05/11/2021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FB13ED-059F-4759-94A0-1E5969775D7E}" type="datetimeFigureOut">
              <a:rPr lang="en-GB" smtClean="0"/>
              <a:pPr/>
              <a:t>05/11/2021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FB13ED-059F-4759-94A0-1E5969775D7E}" type="datetimeFigureOut">
              <a:rPr lang="en-GB" smtClean="0"/>
              <a:pPr/>
              <a:t>05/11/2021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CFB13ED-059F-4759-94A0-1E5969775D7E}" type="datetimeFigureOut">
              <a:rPr lang="en-GB" smtClean="0"/>
              <a:pPr/>
              <a:t>05/11/2021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FB13ED-059F-4759-94A0-1E5969775D7E}" type="datetimeFigureOut">
              <a:rPr lang="en-GB" smtClean="0"/>
              <a:pPr/>
              <a:t>05/11/2021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9CFB13ED-059F-4759-94A0-1E5969775D7E}" type="datetimeFigureOut">
              <a:rPr lang="en-GB" smtClean="0"/>
              <a:pPr/>
              <a:t>05/11/2021</a:t>
            </a:fld>
            <a:endParaRPr lang="en-GB"/>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GB"/>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5F2F8A10-4287-4BE8-ACD7-B40DB3D6C2A8}"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mailto:t.Korede@uclan.ac.uk"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3670CD-D0BD-4960-AB59-21CCECBCF20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A0CCB07-BCC0-4A40-8B87-8A9321A0BDAF}"/>
              </a:ext>
            </a:extLst>
          </p:cNvPr>
          <p:cNvSpPr>
            <a:spLocks noGrp="1"/>
          </p:cNvSpPr>
          <p:nvPr>
            <p:ph idx="1"/>
          </p:nvPr>
        </p:nvSpPr>
        <p:spPr/>
        <p:txBody>
          <a:bodyPr/>
          <a:lstStyle/>
          <a:p>
            <a:endParaRPr lang="en-GB"/>
          </a:p>
        </p:txBody>
      </p:sp>
      <p:pic>
        <p:nvPicPr>
          <p:cNvPr id="6" name="Picture 5">
            <a:extLst>
              <a:ext uri="{FF2B5EF4-FFF2-40B4-BE49-F238E27FC236}">
                <a16:creationId xmlns:a16="http://schemas.microsoft.com/office/drawing/2014/main" id="{3236D02A-FBEB-42A4-BDA7-8765D5CB7CB8}"/>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1" y="0"/>
            <a:ext cx="9143998" cy="6857998"/>
          </a:xfrm>
          <a:prstGeom prst="rect">
            <a:avLst/>
          </a:prstGeom>
        </p:spPr>
      </p:pic>
      <p:sp>
        <p:nvSpPr>
          <p:cNvPr id="5" name="Title 1">
            <a:extLst>
              <a:ext uri="{FF2B5EF4-FFF2-40B4-BE49-F238E27FC236}">
                <a16:creationId xmlns:a16="http://schemas.microsoft.com/office/drawing/2014/main" id="{0DA91439-D656-4040-8BFE-46CE34900A4B}"/>
              </a:ext>
            </a:extLst>
          </p:cNvPr>
          <p:cNvSpPr txBox="1">
            <a:spLocks/>
          </p:cNvSpPr>
          <p:nvPr/>
        </p:nvSpPr>
        <p:spPr>
          <a:xfrm>
            <a:off x="575556" y="1016731"/>
            <a:ext cx="7992888" cy="4824536"/>
          </a:xfrm>
          <a:prstGeom prst="rect">
            <a:avLst/>
          </a:prstGeom>
        </p:spPr>
        <p:txBody>
          <a:bodyPr vert="horz" lIns="91440" tIns="45720" rIns="91440" bIns="45720" rtlCol="0" anchor="ctr">
            <a:normAutofit fontScale="97500" lnSpcReduction="10000"/>
          </a:bodyPr>
          <a:lstStyle>
            <a:lvl1pPr algn="l" defTabSz="914400" rtl="0" eaLnBrk="1" latinLnBrk="0" hangingPunct="1">
              <a:spcBef>
                <a:spcPct val="0"/>
              </a:spcBef>
              <a:buNone/>
              <a:defRPr sz="4000" kern="1200" spc="-100" baseline="0">
                <a:solidFill>
                  <a:schemeClr val="tx2"/>
                </a:solidFill>
                <a:latin typeface="+mj-lt"/>
                <a:ea typeface="+mj-ea"/>
                <a:cs typeface="+mj-cs"/>
              </a:defRPr>
            </a:lvl1pPr>
          </a:lstStyle>
          <a:p>
            <a:pPr algn="ctr"/>
            <a:r>
              <a:rPr lang="en-GB" altLang="en-US" sz="2400" b="1" dirty="0">
                <a:solidFill>
                  <a:schemeClr val="bg1"/>
                </a:solidFill>
              </a:rPr>
              <a:t>BSc (Hons) Health &amp; Social Care </a:t>
            </a:r>
            <a:br>
              <a:rPr lang="en-GB" altLang="en-US" sz="2400" dirty="0"/>
            </a:br>
            <a:br>
              <a:rPr lang="en-GB" altLang="en-US" dirty="0"/>
            </a:br>
            <a:r>
              <a:rPr lang="en-GB" dirty="0"/>
              <a:t> </a:t>
            </a:r>
            <a:r>
              <a:rPr lang="en-GB" sz="3700" b="1" dirty="0"/>
              <a:t>Introduction to Research </a:t>
            </a:r>
            <a:br>
              <a:rPr lang="en-GB" sz="3700" b="1" dirty="0"/>
            </a:br>
            <a:r>
              <a:rPr lang="en-GB" sz="3700" b="1" dirty="0"/>
              <a:t>(BMHP 5005)</a:t>
            </a:r>
            <a:br>
              <a:rPr lang="en-GB" sz="3100" b="1" dirty="0">
                <a:solidFill>
                  <a:schemeClr val="accent2">
                    <a:lumMod val="20000"/>
                    <a:lumOff val="80000"/>
                  </a:schemeClr>
                </a:solidFill>
              </a:rPr>
            </a:br>
            <a:br>
              <a:rPr lang="en-GB" sz="3200" b="1" dirty="0">
                <a:solidFill>
                  <a:schemeClr val="accent2">
                    <a:lumMod val="20000"/>
                    <a:lumOff val="80000"/>
                  </a:schemeClr>
                </a:solidFill>
              </a:rPr>
            </a:br>
            <a:r>
              <a:rPr lang="en-US" sz="5500" b="1" dirty="0">
                <a:solidFill>
                  <a:schemeClr val="accent2">
                    <a:lumMod val="20000"/>
                    <a:lumOff val="80000"/>
                  </a:schemeClr>
                </a:solidFill>
              </a:rPr>
              <a:t>Understanding methodology and methods</a:t>
            </a:r>
          </a:p>
          <a:p>
            <a:pPr algn="ctr"/>
            <a:endParaRPr lang="en-GB" altLang="en-US" sz="4900" dirty="0">
              <a:solidFill>
                <a:schemeClr val="accent2">
                  <a:lumMod val="20000"/>
                  <a:lumOff val="80000"/>
                </a:schemeClr>
              </a:solidFill>
            </a:endParaRPr>
          </a:p>
        </p:txBody>
      </p:sp>
    </p:spTree>
    <p:extLst>
      <p:ext uri="{BB962C8B-B14F-4D97-AF65-F5344CB8AC3E}">
        <p14:creationId xmlns:p14="http://schemas.microsoft.com/office/powerpoint/2010/main" val="20517670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538064" y="692696"/>
            <a:ext cx="4610000" cy="990600"/>
          </a:xfrm>
        </p:spPr>
        <p:txBody>
          <a:bodyPr>
            <a:normAutofit/>
          </a:bodyPr>
          <a:lstStyle/>
          <a:p>
            <a:r>
              <a:rPr lang="en-GB" dirty="0"/>
              <a:t>Module overview</a:t>
            </a:r>
          </a:p>
        </p:txBody>
      </p:sp>
      <p:sp>
        <p:nvSpPr>
          <p:cNvPr id="3" name="Content Placeholder 2"/>
          <p:cNvSpPr>
            <a:spLocks noGrp="1"/>
          </p:cNvSpPr>
          <p:nvPr>
            <p:ph idx="1"/>
          </p:nvPr>
        </p:nvSpPr>
        <p:spPr>
          <a:xfrm>
            <a:off x="457200" y="2060848"/>
            <a:ext cx="8229600" cy="3374504"/>
          </a:xfrm>
        </p:spPr>
        <p:txBody>
          <a:bodyPr>
            <a:normAutofit/>
          </a:bodyPr>
          <a:lstStyle/>
          <a:p>
            <a:pPr marL="0" indent="0">
              <a:buNone/>
            </a:pPr>
            <a:r>
              <a:rPr lang="en-GB" sz="2800" dirty="0"/>
              <a:t>Title -	Introduction to Research</a:t>
            </a:r>
          </a:p>
          <a:p>
            <a:pPr marL="0" indent="0">
              <a:buNone/>
            </a:pPr>
            <a:endParaRPr lang="en-GB" sz="2800" dirty="0"/>
          </a:p>
          <a:p>
            <a:pPr marL="0" indent="0">
              <a:buNone/>
            </a:pPr>
            <a:r>
              <a:rPr lang="en-GB" sz="2800" dirty="0"/>
              <a:t>Module – BMHP 5005</a:t>
            </a:r>
          </a:p>
          <a:p>
            <a:pPr marL="0" indent="0">
              <a:buNone/>
            </a:pPr>
            <a:r>
              <a:rPr lang="en-GB" sz="2800" dirty="0"/>
              <a:t>Code</a:t>
            </a:r>
          </a:p>
          <a:p>
            <a:pPr marL="0" indent="0">
              <a:buNone/>
            </a:pPr>
            <a:endParaRPr lang="en-GB" sz="2800" dirty="0"/>
          </a:p>
          <a:p>
            <a:pPr marL="0" indent="0">
              <a:buNone/>
            </a:pPr>
            <a:r>
              <a:rPr lang="en-GB" sz="2800" dirty="0"/>
              <a:t>Credits - 	20 (Level 5)</a:t>
            </a:r>
          </a:p>
        </p:txBody>
      </p:sp>
      <p:pic>
        <p:nvPicPr>
          <p:cNvPr id="4" name="Picture 3">
            <a:extLst>
              <a:ext uri="{FF2B5EF4-FFF2-40B4-BE49-F238E27FC236}">
                <a16:creationId xmlns:a16="http://schemas.microsoft.com/office/drawing/2014/main" id="{363933B3-5CA4-4E8F-B18F-4B15FC3F9F4A}"/>
              </a:ext>
            </a:extLst>
          </p:cNvPr>
          <p:cNvPicPr>
            <a:picLocks noChangeAspect="1"/>
          </p:cNvPicPr>
          <p:nvPr/>
        </p:nvPicPr>
        <p:blipFill rotWithShape="1">
          <a:blip r:embed="rId3"/>
          <a:srcRect l="13081" r="14732" b="8726"/>
          <a:stretch/>
        </p:blipFill>
        <p:spPr>
          <a:xfrm>
            <a:off x="5508104" y="1683296"/>
            <a:ext cx="3312369" cy="3662536"/>
          </a:xfrm>
          <a:prstGeom prst="rect">
            <a:avLst/>
          </a:prstGeom>
        </p:spPr>
      </p:pic>
    </p:spTree>
    <p:extLst>
      <p:ext uri="{BB962C8B-B14F-4D97-AF65-F5344CB8AC3E}">
        <p14:creationId xmlns:p14="http://schemas.microsoft.com/office/powerpoint/2010/main" val="41487200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326480" y="188640"/>
            <a:ext cx="4114800" cy="648072"/>
          </a:xfrm>
        </p:spPr>
        <p:txBody>
          <a:bodyPr>
            <a:normAutofit fontScale="90000"/>
          </a:bodyPr>
          <a:lstStyle/>
          <a:p>
            <a:r>
              <a:rPr lang="en-GB" dirty="0"/>
              <a:t>Scheme of work</a:t>
            </a:r>
          </a:p>
        </p:txBody>
      </p:sp>
      <p:graphicFrame>
        <p:nvGraphicFramePr>
          <p:cNvPr id="6" name="Table 6">
            <a:extLst>
              <a:ext uri="{FF2B5EF4-FFF2-40B4-BE49-F238E27FC236}">
                <a16:creationId xmlns:a16="http://schemas.microsoft.com/office/drawing/2014/main" id="{A93F6AB4-CAEB-4FF5-8DC2-B58319E2CBBF}"/>
              </a:ext>
            </a:extLst>
          </p:cNvPr>
          <p:cNvGraphicFramePr>
            <a:graphicFrameLocks noGrp="1"/>
          </p:cNvGraphicFramePr>
          <p:nvPr>
            <p:ph idx="1"/>
            <p:extLst>
              <p:ext uri="{D42A27DB-BD31-4B8C-83A1-F6EECF244321}">
                <p14:modId xmlns:p14="http://schemas.microsoft.com/office/powerpoint/2010/main" val="2603019366"/>
              </p:ext>
            </p:extLst>
          </p:nvPr>
        </p:nvGraphicFramePr>
        <p:xfrm>
          <a:off x="323528" y="790688"/>
          <a:ext cx="8496944" cy="4608510"/>
        </p:xfrm>
        <a:graphic>
          <a:graphicData uri="http://schemas.openxmlformats.org/drawingml/2006/table">
            <a:tbl>
              <a:tblPr firstRow="1" bandRow="1">
                <a:tableStyleId>{7DF18680-E054-41AD-8BC1-D1AEF772440D}</a:tableStyleId>
              </a:tblPr>
              <a:tblGrid>
                <a:gridCol w="2232248">
                  <a:extLst>
                    <a:ext uri="{9D8B030D-6E8A-4147-A177-3AD203B41FA5}">
                      <a16:colId xmlns:a16="http://schemas.microsoft.com/office/drawing/2014/main" val="3140997184"/>
                    </a:ext>
                  </a:extLst>
                </a:gridCol>
                <a:gridCol w="6264696">
                  <a:extLst>
                    <a:ext uri="{9D8B030D-6E8A-4147-A177-3AD203B41FA5}">
                      <a16:colId xmlns:a16="http://schemas.microsoft.com/office/drawing/2014/main" val="1682932204"/>
                    </a:ext>
                  </a:extLst>
                </a:gridCol>
              </a:tblGrid>
              <a:tr h="460851">
                <a:tc>
                  <a:txBody>
                    <a:bodyPr/>
                    <a:lstStyle/>
                    <a:p>
                      <a:r>
                        <a:rPr lang="en-GB" b="0" dirty="0"/>
                        <a:t>Week 1 (1/10/21)</a:t>
                      </a:r>
                    </a:p>
                  </a:txBody>
                  <a:tcPr>
                    <a:solidFill>
                      <a:srgbClr val="1CA1A4"/>
                    </a:solidFill>
                  </a:tcPr>
                </a:tc>
                <a:tc>
                  <a:txBody>
                    <a:bodyPr/>
                    <a:lstStyle/>
                    <a:p>
                      <a:r>
                        <a:rPr lang="en-GB" b="0" dirty="0"/>
                        <a:t>Introduction / The role of research in HSC</a:t>
                      </a:r>
                    </a:p>
                  </a:txBody>
                  <a:tcPr>
                    <a:solidFill>
                      <a:srgbClr val="1CA1A4"/>
                    </a:solidFill>
                  </a:tcPr>
                </a:tc>
                <a:extLst>
                  <a:ext uri="{0D108BD9-81ED-4DB2-BD59-A6C34878D82A}">
                    <a16:rowId xmlns:a16="http://schemas.microsoft.com/office/drawing/2014/main" val="1595667821"/>
                  </a:ext>
                </a:extLst>
              </a:tr>
              <a:tr h="460851">
                <a:tc>
                  <a:txBody>
                    <a:bodyPr/>
                    <a:lstStyle/>
                    <a:p>
                      <a:r>
                        <a:rPr lang="en-GB" b="0" dirty="0">
                          <a:solidFill>
                            <a:schemeClr val="bg1"/>
                          </a:solidFill>
                        </a:rPr>
                        <a:t>Week 2 (8/10/21)</a:t>
                      </a:r>
                    </a:p>
                  </a:txBody>
                  <a:tcPr>
                    <a:solidFill>
                      <a:srgbClr val="1CA1A4"/>
                    </a:solidFill>
                  </a:tcPr>
                </a:tc>
                <a:tc>
                  <a:txBody>
                    <a:bodyPr/>
                    <a:lstStyle/>
                    <a:p>
                      <a:r>
                        <a:rPr lang="en-GB" b="0" dirty="0">
                          <a:solidFill>
                            <a:schemeClr val="bg1"/>
                          </a:solidFill>
                        </a:rPr>
                        <a:t>Types of research &amp; research design</a:t>
                      </a:r>
                    </a:p>
                  </a:txBody>
                  <a:tcPr>
                    <a:solidFill>
                      <a:srgbClr val="1CA1A4"/>
                    </a:solidFill>
                  </a:tcPr>
                </a:tc>
                <a:extLst>
                  <a:ext uri="{0D108BD9-81ED-4DB2-BD59-A6C34878D82A}">
                    <a16:rowId xmlns:a16="http://schemas.microsoft.com/office/drawing/2014/main" val="254777990"/>
                  </a:ext>
                </a:extLst>
              </a:tr>
              <a:tr h="460851">
                <a:tc>
                  <a:txBody>
                    <a:bodyPr/>
                    <a:lstStyle/>
                    <a:p>
                      <a:r>
                        <a:rPr lang="en-GB" b="1" dirty="0">
                          <a:solidFill>
                            <a:schemeClr val="bg1"/>
                          </a:solidFill>
                        </a:rPr>
                        <a:t>Week 3 (15/10/21)</a:t>
                      </a:r>
                    </a:p>
                  </a:txBody>
                  <a:tcPr>
                    <a:solidFill>
                      <a:srgbClr val="1CA1A4"/>
                    </a:solidFill>
                  </a:tcPr>
                </a:tc>
                <a:tc>
                  <a:txBody>
                    <a:bodyPr/>
                    <a:lstStyle/>
                    <a:p>
                      <a:r>
                        <a:rPr lang="en-GB" b="0" dirty="0">
                          <a:solidFill>
                            <a:schemeClr val="bg1"/>
                          </a:solidFill>
                        </a:rPr>
                        <a:t>The rationale for literature reviews</a:t>
                      </a:r>
                    </a:p>
                  </a:txBody>
                  <a:tcPr>
                    <a:solidFill>
                      <a:srgbClr val="1CA1A4"/>
                    </a:solidFill>
                  </a:tcPr>
                </a:tc>
                <a:extLst>
                  <a:ext uri="{0D108BD9-81ED-4DB2-BD59-A6C34878D82A}">
                    <a16:rowId xmlns:a16="http://schemas.microsoft.com/office/drawing/2014/main" val="3350857944"/>
                  </a:ext>
                </a:extLst>
              </a:tr>
              <a:tr h="460851">
                <a:tc>
                  <a:txBody>
                    <a:bodyPr/>
                    <a:lstStyle/>
                    <a:p>
                      <a:r>
                        <a:rPr lang="en-GB" dirty="0">
                          <a:solidFill>
                            <a:schemeClr val="bg1"/>
                          </a:solidFill>
                        </a:rPr>
                        <a:t>Week 4 (22/10/21)</a:t>
                      </a:r>
                    </a:p>
                  </a:txBody>
                  <a:tcPr>
                    <a:solidFill>
                      <a:srgbClr val="1CA1A4"/>
                    </a:solidFill>
                  </a:tcPr>
                </a:tc>
                <a:tc>
                  <a:txBody>
                    <a:bodyPr/>
                    <a:lstStyle/>
                    <a:p>
                      <a:r>
                        <a:rPr lang="en-GB" dirty="0">
                          <a:solidFill>
                            <a:schemeClr val="bg1"/>
                          </a:solidFill>
                        </a:rPr>
                        <a:t>How to review the literature  </a:t>
                      </a:r>
                    </a:p>
                  </a:txBody>
                  <a:tcPr>
                    <a:solidFill>
                      <a:srgbClr val="1CA1A4"/>
                    </a:solidFill>
                  </a:tcPr>
                </a:tc>
                <a:extLst>
                  <a:ext uri="{0D108BD9-81ED-4DB2-BD59-A6C34878D82A}">
                    <a16:rowId xmlns:a16="http://schemas.microsoft.com/office/drawing/2014/main" val="1451245146"/>
                  </a:ext>
                </a:extLst>
              </a:tr>
              <a:tr h="460851">
                <a:tc>
                  <a:txBody>
                    <a:bodyPr/>
                    <a:lstStyle/>
                    <a:p>
                      <a:r>
                        <a:rPr lang="en-GB" dirty="0">
                          <a:solidFill>
                            <a:schemeClr val="bg1"/>
                          </a:solidFill>
                        </a:rPr>
                        <a:t>Week 5 (29/10/21)</a:t>
                      </a:r>
                    </a:p>
                  </a:txBody>
                  <a:tcPr>
                    <a:solidFill>
                      <a:srgbClr val="1CA1A4"/>
                    </a:solidFill>
                  </a:tcPr>
                </a:tc>
                <a:tc>
                  <a:txBody>
                    <a:bodyPr/>
                    <a:lstStyle/>
                    <a:p>
                      <a:r>
                        <a:rPr lang="en-GB" dirty="0">
                          <a:solidFill>
                            <a:schemeClr val="bg1"/>
                          </a:solidFill>
                        </a:rPr>
                        <a:t>Workshop</a:t>
                      </a:r>
                    </a:p>
                  </a:txBody>
                  <a:tcPr>
                    <a:solidFill>
                      <a:srgbClr val="1CA1A4"/>
                    </a:solidFill>
                  </a:tcPr>
                </a:tc>
                <a:extLst>
                  <a:ext uri="{0D108BD9-81ED-4DB2-BD59-A6C34878D82A}">
                    <a16:rowId xmlns:a16="http://schemas.microsoft.com/office/drawing/2014/main" val="2182028435"/>
                  </a:ext>
                </a:extLst>
              </a:tr>
              <a:tr h="460851">
                <a:tc>
                  <a:txBody>
                    <a:bodyPr/>
                    <a:lstStyle/>
                    <a:p>
                      <a:r>
                        <a:rPr lang="en-GB" dirty="0">
                          <a:solidFill>
                            <a:schemeClr val="bg1"/>
                          </a:solidFill>
                        </a:rPr>
                        <a:t>Week 6 (5/11/21)</a:t>
                      </a:r>
                    </a:p>
                  </a:txBody>
                  <a:tcPr>
                    <a:solidFill>
                      <a:srgbClr val="1CA1A4"/>
                    </a:solidFill>
                  </a:tcPr>
                </a:tc>
                <a:tc>
                  <a:txBody>
                    <a:bodyPr/>
                    <a:lstStyle/>
                    <a:p>
                      <a:r>
                        <a:rPr lang="en-GB" b="1" dirty="0">
                          <a:solidFill>
                            <a:schemeClr val="bg1"/>
                          </a:solidFill>
                        </a:rPr>
                        <a:t>Introduction to methodology and methods</a:t>
                      </a:r>
                    </a:p>
                  </a:txBody>
                  <a:tcPr>
                    <a:solidFill>
                      <a:srgbClr val="1CA1A4"/>
                    </a:solidFill>
                  </a:tcPr>
                </a:tc>
                <a:extLst>
                  <a:ext uri="{0D108BD9-81ED-4DB2-BD59-A6C34878D82A}">
                    <a16:rowId xmlns:a16="http://schemas.microsoft.com/office/drawing/2014/main" val="359010168"/>
                  </a:ext>
                </a:extLst>
              </a:tr>
              <a:tr h="460851">
                <a:tc>
                  <a:txBody>
                    <a:bodyPr/>
                    <a:lstStyle/>
                    <a:p>
                      <a:r>
                        <a:rPr lang="en-GB" dirty="0">
                          <a:solidFill>
                            <a:schemeClr val="bg1"/>
                          </a:solidFill>
                        </a:rPr>
                        <a:t>Week 7 (12/11/21)</a:t>
                      </a:r>
                    </a:p>
                  </a:txBody>
                  <a:tcPr>
                    <a:solidFill>
                      <a:srgbClr val="1CA1A4"/>
                    </a:solidFill>
                  </a:tcPr>
                </a:tc>
                <a:tc>
                  <a:txBody>
                    <a:bodyPr/>
                    <a:lstStyle/>
                    <a:p>
                      <a:r>
                        <a:rPr lang="en-GB" dirty="0">
                          <a:solidFill>
                            <a:schemeClr val="bg1"/>
                          </a:solidFill>
                        </a:rPr>
                        <a:t>Research supports</a:t>
                      </a:r>
                    </a:p>
                  </a:txBody>
                  <a:tcPr>
                    <a:solidFill>
                      <a:srgbClr val="1CA1A4"/>
                    </a:solidFill>
                  </a:tcPr>
                </a:tc>
                <a:extLst>
                  <a:ext uri="{0D108BD9-81ED-4DB2-BD59-A6C34878D82A}">
                    <a16:rowId xmlns:a16="http://schemas.microsoft.com/office/drawing/2014/main" val="2946587158"/>
                  </a:ext>
                </a:extLst>
              </a:tr>
              <a:tr h="460851">
                <a:tc>
                  <a:txBody>
                    <a:bodyPr/>
                    <a:lstStyle/>
                    <a:p>
                      <a:r>
                        <a:rPr lang="en-GB" dirty="0">
                          <a:solidFill>
                            <a:schemeClr val="bg1"/>
                          </a:solidFill>
                        </a:rPr>
                        <a:t>Week 8 (19/11/21)</a:t>
                      </a:r>
                    </a:p>
                  </a:txBody>
                  <a:tcPr>
                    <a:solidFill>
                      <a:srgbClr val="1CA1A4"/>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bg1"/>
                          </a:solidFill>
                        </a:rPr>
                        <a:t>Introduction to data analysis  (Assignment submission)</a:t>
                      </a:r>
                    </a:p>
                  </a:txBody>
                  <a:tcPr>
                    <a:solidFill>
                      <a:srgbClr val="1CA1A4"/>
                    </a:solidFill>
                  </a:tcPr>
                </a:tc>
                <a:extLst>
                  <a:ext uri="{0D108BD9-81ED-4DB2-BD59-A6C34878D82A}">
                    <a16:rowId xmlns:a16="http://schemas.microsoft.com/office/drawing/2014/main" val="1982714365"/>
                  </a:ext>
                </a:extLst>
              </a:tr>
              <a:tr h="460851">
                <a:tc>
                  <a:txBody>
                    <a:bodyPr/>
                    <a:lstStyle/>
                    <a:p>
                      <a:r>
                        <a:rPr lang="en-GB" dirty="0">
                          <a:solidFill>
                            <a:schemeClr val="bg1"/>
                          </a:solidFill>
                        </a:rPr>
                        <a:t>Week 9 (26/11/21)</a:t>
                      </a:r>
                    </a:p>
                  </a:txBody>
                  <a:tcPr>
                    <a:solidFill>
                      <a:srgbClr val="1CA1A4"/>
                    </a:solidFill>
                  </a:tcPr>
                </a:tc>
                <a:tc>
                  <a:txBody>
                    <a:bodyPr/>
                    <a:lstStyle/>
                    <a:p>
                      <a:r>
                        <a:rPr lang="en-GB" dirty="0">
                          <a:solidFill>
                            <a:schemeClr val="bg1"/>
                          </a:solidFill>
                        </a:rPr>
                        <a:t>Preparation for viva</a:t>
                      </a:r>
                    </a:p>
                  </a:txBody>
                  <a:tcPr>
                    <a:solidFill>
                      <a:srgbClr val="1CA1A4"/>
                    </a:solidFill>
                  </a:tcPr>
                </a:tc>
                <a:extLst>
                  <a:ext uri="{0D108BD9-81ED-4DB2-BD59-A6C34878D82A}">
                    <a16:rowId xmlns:a16="http://schemas.microsoft.com/office/drawing/2014/main" val="1528489628"/>
                  </a:ext>
                </a:extLst>
              </a:tr>
              <a:tr h="460851">
                <a:tc>
                  <a:txBody>
                    <a:bodyPr/>
                    <a:lstStyle/>
                    <a:p>
                      <a:r>
                        <a:rPr lang="en-GB" dirty="0">
                          <a:solidFill>
                            <a:schemeClr val="bg1"/>
                          </a:solidFill>
                        </a:rPr>
                        <a:t>Week 10 (3/12/21)</a:t>
                      </a:r>
                    </a:p>
                  </a:txBody>
                  <a:tcPr>
                    <a:solidFill>
                      <a:srgbClr val="1CA1A4"/>
                    </a:solidFill>
                  </a:tcPr>
                </a:tc>
                <a:tc>
                  <a:txBody>
                    <a:bodyPr/>
                    <a:lstStyle/>
                    <a:p>
                      <a:r>
                        <a:rPr lang="en-GB" dirty="0">
                          <a:solidFill>
                            <a:schemeClr val="bg1"/>
                          </a:solidFill>
                        </a:rPr>
                        <a:t>Viva</a:t>
                      </a:r>
                    </a:p>
                  </a:txBody>
                  <a:tcPr>
                    <a:solidFill>
                      <a:srgbClr val="1CA1A4"/>
                    </a:solidFill>
                  </a:tcPr>
                </a:tc>
                <a:extLst>
                  <a:ext uri="{0D108BD9-81ED-4DB2-BD59-A6C34878D82A}">
                    <a16:rowId xmlns:a16="http://schemas.microsoft.com/office/drawing/2014/main" val="1797451422"/>
                  </a:ext>
                </a:extLst>
              </a:tr>
            </a:tbl>
          </a:graphicData>
        </a:graphic>
      </p:graphicFrame>
    </p:spTree>
    <p:extLst>
      <p:ext uri="{BB962C8B-B14F-4D97-AF65-F5344CB8AC3E}">
        <p14:creationId xmlns:p14="http://schemas.microsoft.com/office/powerpoint/2010/main" val="23560905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538064" y="692696"/>
            <a:ext cx="6048672" cy="990600"/>
          </a:xfrm>
        </p:spPr>
        <p:txBody>
          <a:bodyPr>
            <a:normAutofit/>
          </a:bodyPr>
          <a:lstStyle/>
          <a:p>
            <a:r>
              <a:rPr lang="en-GB" dirty="0"/>
              <a:t>Assignments</a:t>
            </a:r>
          </a:p>
        </p:txBody>
      </p:sp>
      <p:sp>
        <p:nvSpPr>
          <p:cNvPr id="3" name="Content Placeholder 2"/>
          <p:cNvSpPr>
            <a:spLocks noGrp="1"/>
          </p:cNvSpPr>
          <p:nvPr>
            <p:ph idx="1"/>
          </p:nvPr>
        </p:nvSpPr>
        <p:spPr>
          <a:xfrm>
            <a:off x="465259" y="2204864"/>
            <a:ext cx="5838564" cy="2232248"/>
          </a:xfrm>
        </p:spPr>
        <p:txBody>
          <a:bodyPr>
            <a:normAutofit fontScale="85000" lnSpcReduction="20000"/>
          </a:bodyPr>
          <a:lstStyle/>
          <a:p>
            <a:pPr marL="0" indent="0">
              <a:buNone/>
            </a:pPr>
            <a:r>
              <a:rPr lang="en-US" sz="3200" dirty="0"/>
              <a:t>1. Research project: comprehensive literature         review –  3500 words  (75%)</a:t>
            </a:r>
          </a:p>
          <a:p>
            <a:pPr marL="0" indent="0">
              <a:buNone/>
            </a:pPr>
            <a:endParaRPr lang="en-US" sz="3200" dirty="0"/>
          </a:p>
          <a:p>
            <a:pPr marL="0" indent="0">
              <a:buNone/>
            </a:pPr>
            <a:r>
              <a:rPr lang="en-US" sz="3200" dirty="0"/>
              <a:t>2. Online viva voce examination - (25%)</a:t>
            </a:r>
            <a:endParaRPr lang="en-GB" sz="3200" dirty="0"/>
          </a:p>
        </p:txBody>
      </p:sp>
      <p:pic>
        <p:nvPicPr>
          <p:cNvPr id="5" name="Picture 4">
            <a:extLst>
              <a:ext uri="{FF2B5EF4-FFF2-40B4-BE49-F238E27FC236}">
                <a16:creationId xmlns:a16="http://schemas.microsoft.com/office/drawing/2014/main" id="{6BA75769-9A9C-4012-8714-DFA4F1C92BF1}"/>
              </a:ext>
            </a:extLst>
          </p:cNvPr>
          <p:cNvPicPr>
            <a:picLocks noChangeAspect="1"/>
          </p:cNvPicPr>
          <p:nvPr/>
        </p:nvPicPr>
        <p:blipFill rotWithShape="1">
          <a:blip r:embed="rId3"/>
          <a:srcRect r="11310"/>
          <a:stretch/>
        </p:blipFill>
        <p:spPr>
          <a:xfrm>
            <a:off x="6303823" y="836712"/>
            <a:ext cx="2823402" cy="4680520"/>
          </a:xfrm>
          <a:prstGeom prst="rect">
            <a:avLst/>
          </a:prstGeom>
        </p:spPr>
      </p:pic>
    </p:spTree>
    <p:extLst>
      <p:ext uri="{BB962C8B-B14F-4D97-AF65-F5344CB8AC3E}">
        <p14:creationId xmlns:p14="http://schemas.microsoft.com/office/powerpoint/2010/main" val="21517372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375072"/>
            <a:ext cx="7056784" cy="990600"/>
          </a:xfrm>
        </p:spPr>
        <p:txBody>
          <a:bodyPr>
            <a:normAutofit fontScale="90000"/>
          </a:bodyPr>
          <a:lstStyle/>
          <a:p>
            <a:r>
              <a:rPr lang="en-GB" dirty="0"/>
              <a:t>Overview of our discussion today</a:t>
            </a:r>
          </a:p>
        </p:txBody>
      </p:sp>
      <p:sp>
        <p:nvSpPr>
          <p:cNvPr id="3" name="Content Placeholder 2"/>
          <p:cNvSpPr>
            <a:spLocks noGrp="1"/>
          </p:cNvSpPr>
          <p:nvPr>
            <p:ph idx="1"/>
          </p:nvPr>
        </p:nvSpPr>
        <p:spPr>
          <a:xfrm>
            <a:off x="540268" y="1772816"/>
            <a:ext cx="6285384" cy="2160240"/>
          </a:xfrm>
        </p:spPr>
        <p:txBody>
          <a:bodyPr>
            <a:normAutofit/>
          </a:bodyPr>
          <a:lstStyle/>
          <a:p>
            <a:pPr>
              <a:buClr>
                <a:srgbClr val="C00000"/>
              </a:buClr>
            </a:pPr>
            <a:r>
              <a:rPr lang="en-GB" sz="2600" dirty="0"/>
              <a:t>In this session we focus on methods and methodology for literature review</a:t>
            </a:r>
            <a:endParaRPr lang="en-GB" sz="2800" dirty="0"/>
          </a:p>
          <a:p>
            <a:pPr marL="0" indent="0">
              <a:buClr>
                <a:srgbClr val="C00000"/>
              </a:buClr>
              <a:buNone/>
            </a:pPr>
            <a:endParaRPr lang="en-GB" sz="2600" dirty="0"/>
          </a:p>
          <a:p>
            <a:pPr>
              <a:buClr>
                <a:srgbClr val="C00000"/>
              </a:buClr>
            </a:pPr>
            <a:endParaRPr lang="en-GB" sz="2600" dirty="0"/>
          </a:p>
          <a:p>
            <a:pPr marL="0" indent="0">
              <a:buClr>
                <a:srgbClr val="C00000"/>
              </a:buClr>
              <a:buNone/>
            </a:pPr>
            <a:endParaRPr lang="en-GB" sz="2600" dirty="0"/>
          </a:p>
          <a:p>
            <a:endParaRPr lang="en-GB" sz="2600" dirty="0"/>
          </a:p>
        </p:txBody>
      </p:sp>
      <p:pic>
        <p:nvPicPr>
          <p:cNvPr id="4" name="Picture 3">
            <a:extLst>
              <a:ext uri="{FF2B5EF4-FFF2-40B4-BE49-F238E27FC236}">
                <a16:creationId xmlns:a16="http://schemas.microsoft.com/office/drawing/2014/main" id="{8A77CBFB-9438-4466-A230-3BC80B6B8410}"/>
              </a:ext>
            </a:extLst>
          </p:cNvPr>
          <p:cNvPicPr>
            <a:picLocks noChangeAspect="1"/>
          </p:cNvPicPr>
          <p:nvPr/>
        </p:nvPicPr>
        <p:blipFill rotWithShape="1">
          <a:blip r:embed="rId3"/>
          <a:srcRect l="4561" t="11339" r="5359" b="13062"/>
          <a:stretch/>
        </p:blipFill>
        <p:spPr>
          <a:xfrm>
            <a:off x="1151619" y="4077072"/>
            <a:ext cx="5688633" cy="1440160"/>
          </a:xfrm>
          <a:prstGeom prst="rect">
            <a:avLst/>
          </a:prstGeom>
        </p:spPr>
      </p:pic>
    </p:spTree>
    <p:extLst>
      <p:ext uri="{BB962C8B-B14F-4D97-AF65-F5344CB8AC3E}">
        <p14:creationId xmlns:p14="http://schemas.microsoft.com/office/powerpoint/2010/main" val="9184877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60648"/>
            <a:ext cx="4248472" cy="605120"/>
          </a:xfrm>
        </p:spPr>
        <p:txBody>
          <a:bodyPr>
            <a:normAutofit/>
          </a:bodyPr>
          <a:lstStyle/>
          <a:p>
            <a:r>
              <a:rPr lang="en-GB" sz="3200" b="1" dirty="0"/>
              <a:t>Literature Review</a:t>
            </a:r>
          </a:p>
        </p:txBody>
      </p:sp>
      <p:sp>
        <p:nvSpPr>
          <p:cNvPr id="3" name="Content Placeholder 2"/>
          <p:cNvSpPr>
            <a:spLocks noGrp="1"/>
          </p:cNvSpPr>
          <p:nvPr>
            <p:ph idx="1"/>
          </p:nvPr>
        </p:nvSpPr>
        <p:spPr>
          <a:xfrm>
            <a:off x="374848" y="1196752"/>
            <a:ext cx="7797552" cy="4248472"/>
          </a:xfrm>
        </p:spPr>
        <p:txBody>
          <a:bodyPr>
            <a:normAutofit fontScale="92500" lnSpcReduction="10000"/>
          </a:bodyPr>
          <a:lstStyle/>
          <a:p>
            <a:pPr marL="0" indent="0">
              <a:buClr>
                <a:srgbClr val="C00000"/>
              </a:buClr>
              <a:buNone/>
            </a:pPr>
            <a:r>
              <a:rPr lang="en-US" sz="2600" dirty="0"/>
              <a:t>Things to consider: </a:t>
            </a:r>
          </a:p>
          <a:p>
            <a:pPr lvl="1">
              <a:buClr>
                <a:srgbClr val="C00000"/>
              </a:buClr>
            </a:pPr>
            <a:r>
              <a:rPr lang="en-US" sz="2200" dirty="0"/>
              <a:t>1.  Research question -- which topic are you working on? what are its component issues? Ensure you do not go outside the scope of your research question?</a:t>
            </a:r>
          </a:p>
          <a:p>
            <a:pPr lvl="1">
              <a:buClr>
                <a:srgbClr val="C00000"/>
              </a:buClr>
            </a:pPr>
            <a:r>
              <a:rPr lang="en-US" sz="2200" dirty="0"/>
              <a:t>2.  Literature search -- finding materials relevant to the subject being explored. How many literature have you consulted? Remember this is a research module, so it is important you demonstrate you have done enough research to pass this module</a:t>
            </a:r>
          </a:p>
          <a:p>
            <a:pPr lvl="1">
              <a:buClr>
                <a:srgbClr val="C00000"/>
              </a:buClr>
            </a:pPr>
            <a:r>
              <a:rPr lang="en-US" sz="2200" dirty="0"/>
              <a:t>3.  Research evaluation -- determining which literature makes a significant contribution to the understanding of the topic.</a:t>
            </a:r>
          </a:p>
          <a:p>
            <a:pPr lvl="1">
              <a:buClr>
                <a:srgbClr val="C00000"/>
              </a:buClr>
            </a:pPr>
            <a:r>
              <a:rPr lang="en-US" sz="2200" dirty="0"/>
              <a:t>4.  Analysis and interpretation -- discussing the findings and conclusions of pertinent literature.</a:t>
            </a:r>
            <a:endParaRPr lang="en-GB" sz="2200" dirty="0"/>
          </a:p>
        </p:txBody>
      </p:sp>
    </p:spTree>
    <p:extLst>
      <p:ext uri="{BB962C8B-B14F-4D97-AF65-F5344CB8AC3E}">
        <p14:creationId xmlns:p14="http://schemas.microsoft.com/office/powerpoint/2010/main" val="11707951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375608"/>
            <a:ext cx="7488832" cy="990600"/>
          </a:xfrm>
        </p:spPr>
        <p:txBody>
          <a:bodyPr>
            <a:noAutofit/>
          </a:bodyPr>
          <a:lstStyle/>
          <a:p>
            <a:r>
              <a:rPr lang="en-GB" sz="3200" b="1" dirty="0"/>
              <a:t>Literature Review: What to consider</a:t>
            </a:r>
          </a:p>
        </p:txBody>
      </p:sp>
      <p:sp>
        <p:nvSpPr>
          <p:cNvPr id="3" name="Content Placeholder 2"/>
          <p:cNvSpPr>
            <a:spLocks noGrp="1"/>
          </p:cNvSpPr>
          <p:nvPr>
            <p:ph idx="1"/>
          </p:nvPr>
        </p:nvSpPr>
        <p:spPr>
          <a:xfrm>
            <a:off x="539552" y="1556792"/>
            <a:ext cx="7797552" cy="3960440"/>
          </a:xfrm>
        </p:spPr>
        <p:txBody>
          <a:bodyPr>
            <a:normAutofit fontScale="92500" lnSpcReduction="10000"/>
          </a:bodyPr>
          <a:lstStyle/>
          <a:p>
            <a:pPr>
              <a:buClr>
                <a:srgbClr val="C00000"/>
              </a:buClr>
            </a:pPr>
            <a:r>
              <a:rPr lang="en-US" sz="2600" dirty="0"/>
              <a:t>Read and re-read the literature</a:t>
            </a:r>
          </a:p>
          <a:p>
            <a:pPr>
              <a:buClr>
                <a:srgbClr val="C00000"/>
              </a:buClr>
            </a:pPr>
            <a:r>
              <a:rPr lang="en-US" sz="2600" dirty="0"/>
              <a:t>Synthesize and summarize (paraphrase) main arguments in the literature</a:t>
            </a:r>
          </a:p>
          <a:p>
            <a:pPr>
              <a:buClr>
                <a:srgbClr val="C00000"/>
              </a:buClr>
            </a:pPr>
            <a:r>
              <a:rPr lang="en-US" sz="2600" dirty="0"/>
              <a:t>Do an analysis of the main points</a:t>
            </a:r>
          </a:p>
          <a:p>
            <a:pPr lvl="1">
              <a:buClr>
                <a:srgbClr val="C00000"/>
              </a:buClr>
            </a:pPr>
            <a:r>
              <a:rPr lang="en-US" sz="2200" dirty="0"/>
              <a:t>How can I use the findings from the literature?</a:t>
            </a:r>
          </a:p>
          <a:p>
            <a:pPr lvl="1">
              <a:buClr>
                <a:srgbClr val="C00000"/>
              </a:buClr>
            </a:pPr>
            <a:r>
              <a:rPr lang="en-US" sz="2200" dirty="0"/>
              <a:t>How does it relate to my research topic?</a:t>
            </a:r>
          </a:p>
          <a:p>
            <a:pPr lvl="1">
              <a:buClr>
                <a:srgbClr val="C00000"/>
              </a:buClr>
            </a:pPr>
            <a:r>
              <a:rPr lang="en-US" sz="2200" dirty="0"/>
              <a:t>How does it extend our knowledge of the research topic?</a:t>
            </a:r>
          </a:p>
          <a:p>
            <a:pPr lvl="1">
              <a:buClr>
                <a:srgbClr val="C00000"/>
              </a:buClr>
            </a:pPr>
            <a:r>
              <a:rPr lang="en-US" sz="2200" dirty="0"/>
              <a:t>What is the literature telling or not telling us?</a:t>
            </a:r>
          </a:p>
          <a:p>
            <a:pPr lvl="1">
              <a:buClr>
                <a:srgbClr val="C00000"/>
              </a:buClr>
            </a:pPr>
            <a:r>
              <a:rPr lang="en-US" sz="2200" dirty="0"/>
              <a:t>Are there better ways or perspectives to look at the research problem?</a:t>
            </a:r>
          </a:p>
          <a:p>
            <a:pPr>
              <a:buClr>
                <a:srgbClr val="C00000"/>
              </a:buClr>
            </a:pPr>
            <a:r>
              <a:rPr lang="en-US" sz="2600" dirty="0"/>
              <a:t>Be critical of your sources</a:t>
            </a:r>
          </a:p>
          <a:p>
            <a:pPr>
              <a:buClr>
                <a:srgbClr val="C00000"/>
              </a:buClr>
            </a:pPr>
            <a:endParaRPr lang="en-US" sz="2600" dirty="0"/>
          </a:p>
        </p:txBody>
      </p:sp>
    </p:spTree>
    <p:extLst>
      <p:ext uri="{BB962C8B-B14F-4D97-AF65-F5344CB8AC3E}">
        <p14:creationId xmlns:p14="http://schemas.microsoft.com/office/powerpoint/2010/main" val="42403884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375608"/>
            <a:ext cx="3744416" cy="821144"/>
          </a:xfrm>
        </p:spPr>
        <p:txBody>
          <a:bodyPr>
            <a:normAutofit/>
          </a:bodyPr>
          <a:lstStyle/>
          <a:p>
            <a:r>
              <a:rPr lang="en-GB" sz="3200" b="1" dirty="0"/>
              <a:t>Methodology</a:t>
            </a:r>
          </a:p>
        </p:txBody>
      </p:sp>
      <p:sp>
        <p:nvSpPr>
          <p:cNvPr id="3" name="Content Placeholder 2"/>
          <p:cNvSpPr>
            <a:spLocks noGrp="1"/>
          </p:cNvSpPr>
          <p:nvPr>
            <p:ph idx="1"/>
          </p:nvPr>
        </p:nvSpPr>
        <p:spPr>
          <a:xfrm>
            <a:off x="508107" y="1392416"/>
            <a:ext cx="7797552" cy="4124815"/>
          </a:xfrm>
        </p:spPr>
        <p:txBody>
          <a:bodyPr>
            <a:normAutofit lnSpcReduction="10000"/>
          </a:bodyPr>
          <a:lstStyle/>
          <a:p>
            <a:pPr marL="0" indent="0">
              <a:buClr>
                <a:srgbClr val="C00000"/>
              </a:buClr>
              <a:buNone/>
            </a:pPr>
            <a:r>
              <a:rPr lang="en-US" sz="2600" dirty="0"/>
              <a:t>It should contain the following: </a:t>
            </a:r>
          </a:p>
          <a:p>
            <a:pPr>
              <a:buClr>
                <a:srgbClr val="C00000"/>
              </a:buClr>
            </a:pPr>
            <a:r>
              <a:rPr lang="en-US" sz="2600" b="1" i="1" dirty="0"/>
              <a:t>Detailed description </a:t>
            </a:r>
            <a:r>
              <a:rPr lang="en-US" sz="2600" dirty="0"/>
              <a:t>of what you did and how you did it? </a:t>
            </a:r>
          </a:p>
          <a:p>
            <a:pPr>
              <a:buClr>
                <a:srgbClr val="C00000"/>
              </a:buClr>
            </a:pPr>
            <a:r>
              <a:rPr lang="en-US" sz="2600" dirty="0"/>
              <a:t>Search strategy (inclusion &amp; exclusion strategy)</a:t>
            </a:r>
          </a:p>
          <a:p>
            <a:pPr>
              <a:buClr>
                <a:srgbClr val="C00000"/>
              </a:buClr>
            </a:pPr>
            <a:r>
              <a:rPr lang="en-US" sz="2600" dirty="0"/>
              <a:t>Sources of literatures </a:t>
            </a:r>
          </a:p>
          <a:p>
            <a:pPr>
              <a:buClr>
                <a:srgbClr val="C00000"/>
              </a:buClr>
            </a:pPr>
            <a:r>
              <a:rPr lang="en-US" sz="2600" dirty="0"/>
              <a:t>keywords used</a:t>
            </a:r>
          </a:p>
          <a:p>
            <a:pPr>
              <a:buClr>
                <a:srgbClr val="C00000"/>
              </a:buClr>
            </a:pPr>
            <a:r>
              <a:rPr lang="en-US" sz="2600" dirty="0"/>
              <a:t>Scope of the research in relation to the research question</a:t>
            </a:r>
          </a:p>
          <a:p>
            <a:pPr>
              <a:buClr>
                <a:srgbClr val="C00000"/>
              </a:buClr>
            </a:pPr>
            <a:r>
              <a:rPr lang="en-US" sz="2600" dirty="0"/>
              <a:t>Ethical consideration</a:t>
            </a:r>
          </a:p>
        </p:txBody>
      </p:sp>
    </p:spTree>
    <p:extLst>
      <p:ext uri="{BB962C8B-B14F-4D97-AF65-F5344CB8AC3E}">
        <p14:creationId xmlns:p14="http://schemas.microsoft.com/office/powerpoint/2010/main" val="21993513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375608"/>
            <a:ext cx="3744416" cy="821144"/>
          </a:xfrm>
        </p:spPr>
        <p:txBody>
          <a:bodyPr>
            <a:normAutofit/>
          </a:bodyPr>
          <a:lstStyle/>
          <a:p>
            <a:r>
              <a:rPr lang="en-GB" sz="3200" b="1" dirty="0"/>
              <a:t>Methodology</a:t>
            </a:r>
          </a:p>
        </p:txBody>
      </p:sp>
      <p:sp>
        <p:nvSpPr>
          <p:cNvPr id="3" name="Content Placeholder 2"/>
          <p:cNvSpPr>
            <a:spLocks noGrp="1"/>
          </p:cNvSpPr>
          <p:nvPr>
            <p:ph idx="1"/>
          </p:nvPr>
        </p:nvSpPr>
        <p:spPr>
          <a:xfrm>
            <a:off x="539552" y="1520788"/>
            <a:ext cx="7560840" cy="3816424"/>
          </a:xfrm>
        </p:spPr>
        <p:txBody>
          <a:bodyPr>
            <a:normAutofit/>
          </a:bodyPr>
          <a:lstStyle/>
          <a:p>
            <a:pPr marL="0" indent="0">
              <a:buClr>
                <a:srgbClr val="C00000"/>
              </a:buClr>
              <a:buNone/>
            </a:pPr>
            <a:r>
              <a:rPr lang="en-US" sz="2600" dirty="0"/>
              <a:t>Consider the following as you write this section: </a:t>
            </a:r>
          </a:p>
          <a:p>
            <a:pPr>
              <a:buClr>
                <a:srgbClr val="C00000"/>
              </a:buClr>
            </a:pPr>
            <a:r>
              <a:rPr lang="en-US" sz="2600" dirty="0"/>
              <a:t>Use past tense</a:t>
            </a:r>
          </a:p>
          <a:p>
            <a:pPr>
              <a:buClr>
                <a:srgbClr val="C00000"/>
              </a:buClr>
            </a:pPr>
            <a:r>
              <a:rPr lang="en-US" sz="2600" dirty="0"/>
              <a:t>Allow to use first person (e.g., I) but don’t over-use it</a:t>
            </a:r>
          </a:p>
          <a:p>
            <a:pPr>
              <a:buClr>
                <a:srgbClr val="C00000"/>
              </a:buClr>
            </a:pPr>
            <a:r>
              <a:rPr lang="en-US" sz="2600" dirty="0"/>
              <a:t>400-600 words</a:t>
            </a:r>
          </a:p>
        </p:txBody>
      </p:sp>
    </p:spTree>
    <p:extLst>
      <p:ext uri="{BB962C8B-B14F-4D97-AF65-F5344CB8AC3E}">
        <p14:creationId xmlns:p14="http://schemas.microsoft.com/office/powerpoint/2010/main" val="39565217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375608"/>
            <a:ext cx="6192688" cy="990600"/>
          </a:xfrm>
        </p:spPr>
        <p:txBody>
          <a:bodyPr>
            <a:normAutofit/>
          </a:bodyPr>
          <a:lstStyle/>
          <a:p>
            <a:r>
              <a:rPr lang="en-GB" sz="3200" b="1" dirty="0"/>
              <a:t>Methodology: Search Strategy</a:t>
            </a:r>
          </a:p>
        </p:txBody>
      </p:sp>
      <p:sp>
        <p:nvSpPr>
          <p:cNvPr id="3" name="Content Placeholder 2"/>
          <p:cNvSpPr>
            <a:spLocks noGrp="1"/>
          </p:cNvSpPr>
          <p:nvPr>
            <p:ph idx="1"/>
          </p:nvPr>
        </p:nvSpPr>
        <p:spPr>
          <a:xfrm>
            <a:off x="374848" y="1772816"/>
            <a:ext cx="7869560" cy="3528392"/>
          </a:xfrm>
        </p:spPr>
        <p:txBody>
          <a:bodyPr>
            <a:normAutofit/>
          </a:bodyPr>
          <a:lstStyle/>
          <a:p>
            <a:pPr marL="0" indent="0">
              <a:buClr>
                <a:srgbClr val="C00000"/>
              </a:buClr>
              <a:buNone/>
            </a:pPr>
            <a:r>
              <a:rPr lang="en-US" sz="2600" dirty="0"/>
              <a:t>This relates to the criteria used in selecting the literature review. </a:t>
            </a:r>
          </a:p>
          <a:p>
            <a:pPr marL="0" indent="0">
              <a:buClr>
                <a:srgbClr val="C00000"/>
              </a:buClr>
              <a:buNone/>
            </a:pPr>
            <a:endParaRPr lang="en-US" sz="2600" dirty="0"/>
          </a:p>
          <a:p>
            <a:pPr lvl="1">
              <a:buClr>
                <a:srgbClr val="C00000"/>
              </a:buClr>
            </a:pPr>
            <a:r>
              <a:rPr lang="en-US" sz="2200" dirty="0"/>
              <a:t>Preliminary search (familiarization process)</a:t>
            </a:r>
          </a:p>
          <a:p>
            <a:pPr lvl="1">
              <a:buClr>
                <a:srgbClr val="C00000"/>
              </a:buClr>
            </a:pPr>
            <a:r>
              <a:rPr lang="en-US" sz="2200" dirty="0"/>
              <a:t>Where and how did you conduct the search?</a:t>
            </a:r>
          </a:p>
          <a:p>
            <a:pPr lvl="1">
              <a:buClr>
                <a:srgbClr val="C00000"/>
              </a:buClr>
            </a:pPr>
            <a:r>
              <a:rPr lang="en-US" sz="2200" dirty="0"/>
              <a:t>Most cited journal?</a:t>
            </a:r>
          </a:p>
          <a:p>
            <a:pPr lvl="1">
              <a:buClr>
                <a:srgbClr val="C00000"/>
              </a:buClr>
            </a:pPr>
            <a:r>
              <a:rPr lang="en-US" sz="2200" dirty="0"/>
              <a:t>Leading author? </a:t>
            </a:r>
          </a:p>
          <a:p>
            <a:pPr lvl="1">
              <a:buClr>
                <a:srgbClr val="C00000"/>
              </a:buClr>
            </a:pPr>
            <a:r>
              <a:rPr lang="en-US" sz="2200" dirty="0"/>
              <a:t>Year of publication? </a:t>
            </a:r>
          </a:p>
          <a:p>
            <a:pPr marL="0" indent="0">
              <a:buClr>
                <a:srgbClr val="C00000"/>
              </a:buClr>
              <a:buNone/>
            </a:pPr>
            <a:endParaRPr lang="en-US" sz="2600" dirty="0"/>
          </a:p>
          <a:p>
            <a:pPr marL="0" indent="0">
              <a:buClr>
                <a:srgbClr val="C00000"/>
              </a:buClr>
              <a:buNone/>
            </a:pPr>
            <a:endParaRPr lang="en-US" sz="2600" dirty="0"/>
          </a:p>
          <a:p>
            <a:pPr marL="0" indent="0">
              <a:buClr>
                <a:srgbClr val="C00000"/>
              </a:buClr>
              <a:buNone/>
            </a:pPr>
            <a:endParaRPr lang="en-US" sz="2600" dirty="0"/>
          </a:p>
        </p:txBody>
      </p:sp>
    </p:spTree>
    <p:extLst>
      <p:ext uri="{BB962C8B-B14F-4D97-AF65-F5344CB8AC3E}">
        <p14:creationId xmlns:p14="http://schemas.microsoft.com/office/powerpoint/2010/main" val="33433765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375608"/>
            <a:ext cx="7920880" cy="990600"/>
          </a:xfrm>
        </p:spPr>
        <p:txBody>
          <a:bodyPr>
            <a:normAutofit fontScale="90000"/>
          </a:bodyPr>
          <a:lstStyle/>
          <a:p>
            <a:r>
              <a:rPr lang="en-GB" sz="3200" b="1" dirty="0"/>
              <a:t>Methodology: Inclusion &amp; Exclusion Strategy</a:t>
            </a:r>
          </a:p>
        </p:txBody>
      </p:sp>
      <p:sp>
        <p:nvSpPr>
          <p:cNvPr id="3" name="Content Placeholder 2"/>
          <p:cNvSpPr>
            <a:spLocks noGrp="1"/>
          </p:cNvSpPr>
          <p:nvPr>
            <p:ph idx="1"/>
          </p:nvPr>
        </p:nvSpPr>
        <p:spPr>
          <a:xfrm>
            <a:off x="0" y="1196752"/>
            <a:ext cx="8964996" cy="4079016"/>
          </a:xfrm>
        </p:spPr>
        <p:txBody>
          <a:bodyPr>
            <a:normAutofit fontScale="92500" lnSpcReduction="10000"/>
          </a:bodyPr>
          <a:lstStyle/>
          <a:p>
            <a:pPr marL="274320" lvl="1" indent="0">
              <a:buClr>
                <a:srgbClr val="C00000"/>
              </a:buClr>
              <a:buNone/>
            </a:pPr>
            <a:endParaRPr lang="en-US" sz="2800" b="1" dirty="0">
              <a:solidFill>
                <a:srgbClr val="FF0000"/>
              </a:solidFill>
            </a:endParaRPr>
          </a:p>
          <a:p>
            <a:pPr lvl="1">
              <a:buClr>
                <a:srgbClr val="C00000"/>
              </a:buClr>
            </a:pPr>
            <a:r>
              <a:rPr lang="en-US" sz="2600" dirty="0"/>
              <a:t>Why you include certain literature? (inclusion strategy)</a:t>
            </a:r>
          </a:p>
          <a:p>
            <a:pPr lvl="1">
              <a:buClr>
                <a:srgbClr val="C00000"/>
              </a:buClr>
            </a:pPr>
            <a:r>
              <a:rPr lang="en-US" sz="2600" dirty="0"/>
              <a:t>Why you exclude certain literature? (exclusion strategy)</a:t>
            </a:r>
          </a:p>
          <a:p>
            <a:pPr lvl="1">
              <a:buClr>
                <a:srgbClr val="C00000"/>
              </a:buClr>
            </a:pPr>
            <a:r>
              <a:rPr lang="en-US" sz="2800" b="1" dirty="0">
                <a:solidFill>
                  <a:srgbClr val="FF0000"/>
                </a:solidFill>
              </a:rPr>
              <a:t>C</a:t>
            </a:r>
            <a:r>
              <a:rPr lang="en-US" sz="2800" dirty="0"/>
              <a:t>urrency: date of publication?</a:t>
            </a:r>
          </a:p>
          <a:p>
            <a:pPr lvl="1">
              <a:buClr>
                <a:srgbClr val="C00000"/>
              </a:buClr>
            </a:pPr>
            <a:r>
              <a:rPr lang="en-US" sz="2800" b="1" dirty="0">
                <a:solidFill>
                  <a:srgbClr val="FF0000"/>
                </a:solidFill>
              </a:rPr>
              <a:t>R</a:t>
            </a:r>
            <a:r>
              <a:rPr lang="en-US" sz="2800" dirty="0"/>
              <a:t>elevance: do you understand it, can you use it?</a:t>
            </a:r>
          </a:p>
          <a:p>
            <a:pPr lvl="1">
              <a:buClr>
                <a:srgbClr val="C00000"/>
              </a:buClr>
            </a:pPr>
            <a:r>
              <a:rPr lang="en-US" sz="2800" b="1" dirty="0">
                <a:solidFill>
                  <a:srgbClr val="FF0000"/>
                </a:solidFill>
              </a:rPr>
              <a:t>A</a:t>
            </a:r>
            <a:r>
              <a:rPr lang="en-US" sz="2800" dirty="0"/>
              <a:t>uthority: Journal vs website </a:t>
            </a:r>
          </a:p>
          <a:p>
            <a:pPr lvl="1">
              <a:buClr>
                <a:srgbClr val="C00000"/>
              </a:buClr>
            </a:pPr>
            <a:r>
              <a:rPr lang="en-US" sz="2800" b="1" dirty="0">
                <a:solidFill>
                  <a:srgbClr val="FF0000"/>
                </a:solidFill>
              </a:rPr>
              <a:t>A</a:t>
            </a:r>
            <a:r>
              <a:rPr lang="en-US" sz="2800" dirty="0"/>
              <a:t>ccuracy: source?</a:t>
            </a:r>
          </a:p>
          <a:p>
            <a:pPr lvl="1">
              <a:buClr>
                <a:srgbClr val="C00000"/>
              </a:buClr>
            </a:pPr>
            <a:r>
              <a:rPr lang="en-US" sz="2800" b="1" dirty="0">
                <a:solidFill>
                  <a:srgbClr val="FF0000"/>
                </a:solidFill>
              </a:rPr>
              <a:t>P</a:t>
            </a:r>
            <a:r>
              <a:rPr lang="en-US" sz="2800" dirty="0"/>
              <a:t>urpose: does it fall within the scope of your research &amp; helps you in answering the research question?</a:t>
            </a:r>
          </a:p>
          <a:p>
            <a:pPr marL="0" indent="0">
              <a:buClr>
                <a:srgbClr val="C00000"/>
              </a:buClr>
              <a:buNone/>
            </a:pPr>
            <a:endParaRPr lang="en-US" sz="2600" dirty="0"/>
          </a:p>
          <a:p>
            <a:pPr marL="0" indent="0">
              <a:buClr>
                <a:srgbClr val="C00000"/>
              </a:buClr>
              <a:buNone/>
            </a:pPr>
            <a:endParaRPr lang="en-US" sz="2600" dirty="0"/>
          </a:p>
        </p:txBody>
      </p:sp>
    </p:spTree>
    <p:extLst>
      <p:ext uri="{BB962C8B-B14F-4D97-AF65-F5344CB8AC3E}">
        <p14:creationId xmlns:p14="http://schemas.microsoft.com/office/powerpoint/2010/main" val="11843683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375608"/>
            <a:ext cx="8136904" cy="990600"/>
          </a:xfrm>
        </p:spPr>
        <p:txBody>
          <a:bodyPr>
            <a:normAutofit fontScale="90000"/>
          </a:bodyPr>
          <a:lstStyle/>
          <a:p>
            <a:r>
              <a:rPr lang="en-GB" sz="3200" b="1" dirty="0"/>
              <a:t>Methodology: Sources of literature &amp; Keywords </a:t>
            </a:r>
          </a:p>
        </p:txBody>
      </p:sp>
      <p:sp>
        <p:nvSpPr>
          <p:cNvPr id="3" name="Content Placeholder 2"/>
          <p:cNvSpPr>
            <a:spLocks noGrp="1"/>
          </p:cNvSpPr>
          <p:nvPr>
            <p:ph idx="1"/>
          </p:nvPr>
        </p:nvSpPr>
        <p:spPr>
          <a:xfrm>
            <a:off x="374848" y="1772816"/>
            <a:ext cx="7869560" cy="3528392"/>
          </a:xfrm>
        </p:spPr>
        <p:txBody>
          <a:bodyPr>
            <a:normAutofit/>
          </a:bodyPr>
          <a:lstStyle/>
          <a:p>
            <a:pPr marL="0" indent="0">
              <a:buClr>
                <a:srgbClr val="C00000"/>
              </a:buClr>
              <a:buNone/>
            </a:pPr>
            <a:r>
              <a:rPr lang="en-US" sz="2600" dirty="0"/>
              <a:t>This should include the following:  </a:t>
            </a:r>
          </a:p>
          <a:p>
            <a:pPr marL="274320" lvl="1" indent="0">
              <a:buClr>
                <a:srgbClr val="C00000"/>
              </a:buClr>
              <a:buNone/>
            </a:pPr>
            <a:endParaRPr lang="en-US" sz="2200" dirty="0"/>
          </a:p>
          <a:p>
            <a:pPr lvl="1">
              <a:buClr>
                <a:srgbClr val="C00000"/>
              </a:buClr>
            </a:pPr>
            <a:r>
              <a:rPr lang="en-US" sz="2200" dirty="0"/>
              <a:t>Search engines you consulted and databases you used</a:t>
            </a:r>
          </a:p>
          <a:p>
            <a:pPr lvl="1">
              <a:buClr>
                <a:srgbClr val="C00000"/>
              </a:buClr>
            </a:pPr>
            <a:r>
              <a:rPr lang="en-US" sz="2200" dirty="0"/>
              <a:t>Which sources did you use and why? </a:t>
            </a:r>
          </a:p>
          <a:p>
            <a:pPr lvl="1">
              <a:buClr>
                <a:srgbClr val="C00000"/>
              </a:buClr>
            </a:pPr>
            <a:r>
              <a:rPr lang="en-US" sz="2200" dirty="0"/>
              <a:t>Keywords and search terms </a:t>
            </a:r>
          </a:p>
          <a:p>
            <a:pPr lvl="1">
              <a:buClr>
                <a:srgbClr val="C00000"/>
              </a:buClr>
            </a:pPr>
            <a:r>
              <a:rPr lang="en-US" sz="2200" dirty="0"/>
              <a:t>How you combined keywords</a:t>
            </a:r>
          </a:p>
          <a:p>
            <a:pPr lvl="1">
              <a:buClr>
                <a:srgbClr val="C00000"/>
              </a:buClr>
            </a:pPr>
            <a:r>
              <a:rPr lang="en-US" sz="2200" dirty="0"/>
              <a:t>Synonyms of keywords</a:t>
            </a:r>
          </a:p>
          <a:p>
            <a:pPr marL="0" indent="0">
              <a:buClr>
                <a:srgbClr val="C00000"/>
              </a:buClr>
              <a:buNone/>
            </a:pPr>
            <a:endParaRPr lang="en-US" sz="2600" dirty="0"/>
          </a:p>
          <a:p>
            <a:pPr marL="0" indent="0">
              <a:buClr>
                <a:srgbClr val="C00000"/>
              </a:buClr>
              <a:buNone/>
            </a:pPr>
            <a:endParaRPr lang="en-US" sz="2600" dirty="0"/>
          </a:p>
          <a:p>
            <a:pPr marL="0" indent="0">
              <a:buClr>
                <a:srgbClr val="C00000"/>
              </a:buClr>
              <a:buNone/>
            </a:pPr>
            <a:endParaRPr lang="en-US" sz="2600" dirty="0"/>
          </a:p>
        </p:txBody>
      </p:sp>
    </p:spTree>
    <p:extLst>
      <p:ext uri="{BB962C8B-B14F-4D97-AF65-F5344CB8AC3E}">
        <p14:creationId xmlns:p14="http://schemas.microsoft.com/office/powerpoint/2010/main" val="4328277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375608"/>
            <a:ext cx="8136904" cy="990600"/>
          </a:xfrm>
        </p:spPr>
        <p:txBody>
          <a:bodyPr>
            <a:normAutofit fontScale="90000"/>
          </a:bodyPr>
          <a:lstStyle/>
          <a:p>
            <a:r>
              <a:rPr lang="en-GB" sz="3200" b="1" dirty="0"/>
              <a:t>Methodology: Ethical Consideration  in HSC Research </a:t>
            </a:r>
          </a:p>
        </p:txBody>
      </p:sp>
      <p:sp>
        <p:nvSpPr>
          <p:cNvPr id="3" name="Content Placeholder 2"/>
          <p:cNvSpPr>
            <a:spLocks noGrp="1"/>
          </p:cNvSpPr>
          <p:nvPr>
            <p:ph idx="1"/>
          </p:nvPr>
        </p:nvSpPr>
        <p:spPr>
          <a:xfrm>
            <a:off x="683568" y="1772816"/>
            <a:ext cx="7560840" cy="3528392"/>
          </a:xfrm>
        </p:spPr>
        <p:txBody>
          <a:bodyPr>
            <a:normAutofit lnSpcReduction="10000"/>
          </a:bodyPr>
          <a:lstStyle/>
          <a:p>
            <a:pPr marL="0" indent="0">
              <a:buClr>
                <a:srgbClr val="C00000"/>
              </a:buClr>
              <a:buNone/>
            </a:pPr>
            <a:r>
              <a:rPr lang="en-US" sz="2800" dirty="0"/>
              <a:t>What is research ethics?  </a:t>
            </a:r>
          </a:p>
          <a:p>
            <a:pPr lvl="1">
              <a:buClr>
                <a:srgbClr val="C00000"/>
              </a:buClr>
            </a:pPr>
            <a:r>
              <a:rPr lang="en-US" sz="2400" dirty="0"/>
              <a:t>The application of moral rules and professional codes of conduct to the collection, analysis, reporting, and publication of information about research subjects, in particular active acceptance of subjects' right to privacy, confidentiality, and informed consent.</a:t>
            </a:r>
          </a:p>
          <a:p>
            <a:pPr lvl="1">
              <a:buClr>
                <a:srgbClr val="C00000"/>
              </a:buClr>
            </a:pPr>
            <a:r>
              <a:rPr lang="en-US" sz="2400" dirty="0"/>
              <a:t> Norms for conduct that distinguish between acceptable and unacceptable behavior.</a:t>
            </a:r>
          </a:p>
          <a:p>
            <a:pPr marL="274320" lvl="1" indent="0">
              <a:buClr>
                <a:srgbClr val="C00000"/>
              </a:buClr>
              <a:buNone/>
            </a:pPr>
            <a:endParaRPr lang="en-US" sz="2200" dirty="0"/>
          </a:p>
          <a:p>
            <a:pPr marL="0" indent="0">
              <a:buClr>
                <a:srgbClr val="C00000"/>
              </a:buClr>
              <a:buNone/>
            </a:pPr>
            <a:endParaRPr lang="en-US" sz="2600" dirty="0"/>
          </a:p>
          <a:p>
            <a:pPr marL="0" indent="0">
              <a:buClr>
                <a:srgbClr val="C00000"/>
              </a:buClr>
              <a:buNone/>
            </a:pPr>
            <a:endParaRPr lang="en-US" sz="2600" dirty="0"/>
          </a:p>
          <a:p>
            <a:pPr marL="0" indent="0">
              <a:buClr>
                <a:srgbClr val="C00000"/>
              </a:buClr>
              <a:buNone/>
            </a:pPr>
            <a:endParaRPr lang="en-US" sz="2600" dirty="0"/>
          </a:p>
        </p:txBody>
      </p:sp>
    </p:spTree>
    <p:extLst>
      <p:ext uri="{BB962C8B-B14F-4D97-AF65-F5344CB8AC3E}">
        <p14:creationId xmlns:p14="http://schemas.microsoft.com/office/powerpoint/2010/main" val="20647542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503548" y="260648"/>
            <a:ext cx="8136904" cy="990600"/>
          </a:xfrm>
        </p:spPr>
        <p:txBody>
          <a:bodyPr>
            <a:normAutofit/>
          </a:bodyPr>
          <a:lstStyle/>
          <a:p>
            <a:r>
              <a:rPr lang="en-GB" sz="3200" b="1" dirty="0"/>
              <a:t>Ethical Consideration  in HSC Research </a:t>
            </a:r>
          </a:p>
        </p:txBody>
      </p:sp>
      <p:sp>
        <p:nvSpPr>
          <p:cNvPr id="3" name="Content Placeholder 2"/>
          <p:cNvSpPr>
            <a:spLocks noGrp="1"/>
          </p:cNvSpPr>
          <p:nvPr>
            <p:ph idx="1"/>
          </p:nvPr>
        </p:nvSpPr>
        <p:spPr>
          <a:xfrm>
            <a:off x="683568" y="1484784"/>
            <a:ext cx="7560840" cy="3528392"/>
          </a:xfrm>
        </p:spPr>
        <p:txBody>
          <a:bodyPr>
            <a:normAutofit fontScale="92500" lnSpcReduction="20000"/>
          </a:bodyPr>
          <a:lstStyle/>
          <a:p>
            <a:pPr marL="0" indent="0">
              <a:buClr>
                <a:srgbClr val="C00000"/>
              </a:buClr>
              <a:buNone/>
            </a:pPr>
            <a:r>
              <a:rPr lang="en-US" sz="2800" dirty="0"/>
              <a:t>Principles include:  </a:t>
            </a:r>
          </a:p>
          <a:p>
            <a:pPr lvl="1">
              <a:buClr>
                <a:srgbClr val="C00000"/>
              </a:buClr>
            </a:pPr>
            <a:r>
              <a:rPr lang="en-US" sz="2400" dirty="0"/>
              <a:t>Promote the wellbeing of research participants </a:t>
            </a:r>
          </a:p>
          <a:p>
            <a:pPr lvl="1">
              <a:buClr>
                <a:srgbClr val="C00000"/>
              </a:buClr>
            </a:pPr>
            <a:r>
              <a:rPr lang="en-US" sz="2400" dirty="0"/>
              <a:t>Ensure our research do not cause harm to any participants </a:t>
            </a:r>
          </a:p>
          <a:p>
            <a:pPr lvl="1">
              <a:buClr>
                <a:srgbClr val="C00000"/>
              </a:buClr>
            </a:pPr>
            <a:r>
              <a:rPr lang="en-US" sz="2400" dirty="0"/>
              <a:t>Protect human rights, animal welfare, compliance with the law, and public health and safety </a:t>
            </a:r>
          </a:p>
          <a:p>
            <a:pPr lvl="1">
              <a:buClr>
                <a:srgbClr val="C00000"/>
              </a:buClr>
            </a:pPr>
            <a:r>
              <a:rPr lang="en-US" sz="2400" dirty="0"/>
              <a:t>Anonymity of research participants </a:t>
            </a:r>
          </a:p>
          <a:p>
            <a:pPr lvl="1">
              <a:buClr>
                <a:srgbClr val="C00000"/>
              </a:buClr>
            </a:pPr>
            <a:r>
              <a:rPr lang="en-US" sz="2400" dirty="0"/>
              <a:t>Protect vulnerable groups </a:t>
            </a:r>
          </a:p>
          <a:p>
            <a:pPr lvl="1">
              <a:buClr>
                <a:srgbClr val="C00000"/>
              </a:buClr>
            </a:pPr>
            <a:r>
              <a:rPr lang="en-US" sz="2400" dirty="0"/>
              <a:t>Prohibit falsifying and misinterpreting research data </a:t>
            </a:r>
          </a:p>
          <a:p>
            <a:pPr lvl="1">
              <a:buClr>
                <a:srgbClr val="C00000"/>
              </a:buClr>
            </a:pPr>
            <a:r>
              <a:rPr lang="en-US" sz="2400" dirty="0"/>
              <a:t>Improve trust, accountability and respect in research </a:t>
            </a:r>
          </a:p>
          <a:p>
            <a:pPr marL="274320" lvl="1" indent="0">
              <a:buClr>
                <a:srgbClr val="C00000"/>
              </a:buClr>
              <a:buNone/>
            </a:pPr>
            <a:endParaRPr lang="en-US" sz="2200" dirty="0"/>
          </a:p>
          <a:p>
            <a:pPr marL="0" indent="0">
              <a:buClr>
                <a:srgbClr val="C00000"/>
              </a:buClr>
              <a:buNone/>
            </a:pPr>
            <a:endParaRPr lang="en-US" sz="2600" dirty="0"/>
          </a:p>
          <a:p>
            <a:pPr marL="0" indent="0">
              <a:buClr>
                <a:srgbClr val="C00000"/>
              </a:buClr>
              <a:buNone/>
            </a:pPr>
            <a:endParaRPr lang="en-US" sz="2600" dirty="0"/>
          </a:p>
          <a:p>
            <a:pPr marL="0" indent="0">
              <a:buClr>
                <a:srgbClr val="C00000"/>
              </a:buClr>
              <a:buNone/>
            </a:pPr>
            <a:endParaRPr lang="en-US" sz="2600" dirty="0"/>
          </a:p>
        </p:txBody>
      </p:sp>
    </p:spTree>
    <p:extLst>
      <p:ext uri="{BB962C8B-B14F-4D97-AF65-F5344CB8AC3E}">
        <p14:creationId xmlns:p14="http://schemas.microsoft.com/office/powerpoint/2010/main" val="23929548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503548" y="260648"/>
            <a:ext cx="8136904" cy="990600"/>
          </a:xfrm>
        </p:spPr>
        <p:txBody>
          <a:bodyPr>
            <a:normAutofit/>
          </a:bodyPr>
          <a:lstStyle/>
          <a:p>
            <a:r>
              <a:rPr lang="en-GB" sz="3200" b="1" dirty="0"/>
              <a:t>Ethical Consideration  in HSC Research </a:t>
            </a:r>
          </a:p>
        </p:txBody>
      </p:sp>
      <p:sp>
        <p:nvSpPr>
          <p:cNvPr id="3" name="Content Placeholder 2"/>
          <p:cNvSpPr>
            <a:spLocks noGrp="1"/>
          </p:cNvSpPr>
          <p:nvPr>
            <p:ph idx="1"/>
          </p:nvPr>
        </p:nvSpPr>
        <p:spPr>
          <a:xfrm>
            <a:off x="683568" y="1484784"/>
            <a:ext cx="7560840" cy="3528392"/>
          </a:xfrm>
        </p:spPr>
        <p:txBody>
          <a:bodyPr>
            <a:normAutofit/>
          </a:bodyPr>
          <a:lstStyle/>
          <a:p>
            <a:pPr marL="0" indent="0">
              <a:buClr>
                <a:srgbClr val="C00000"/>
              </a:buClr>
              <a:buNone/>
            </a:pPr>
            <a:r>
              <a:rPr lang="en-US" sz="2800" dirty="0"/>
              <a:t>Principles include:  </a:t>
            </a:r>
          </a:p>
          <a:p>
            <a:pPr lvl="1">
              <a:buClr>
                <a:srgbClr val="C00000"/>
              </a:buClr>
            </a:pPr>
            <a:r>
              <a:rPr lang="en-US" sz="2400" dirty="0"/>
              <a:t>Informed consent</a:t>
            </a:r>
          </a:p>
          <a:p>
            <a:pPr lvl="1">
              <a:buClr>
                <a:srgbClr val="C00000"/>
              </a:buClr>
            </a:pPr>
            <a:r>
              <a:rPr lang="en-US" sz="2400" dirty="0"/>
              <a:t>Confidentiality and data protection </a:t>
            </a:r>
          </a:p>
          <a:p>
            <a:pPr lvl="1">
              <a:buClr>
                <a:srgbClr val="C00000"/>
              </a:buClr>
            </a:pPr>
            <a:r>
              <a:rPr lang="en-US" sz="2400" dirty="0"/>
              <a:t>Academic &amp; intellectual integrity </a:t>
            </a:r>
          </a:p>
          <a:p>
            <a:pPr lvl="1">
              <a:buClr>
                <a:srgbClr val="C00000"/>
              </a:buClr>
            </a:pPr>
            <a:r>
              <a:rPr lang="en-US" sz="2400" dirty="0"/>
              <a:t>Non-discrimination </a:t>
            </a:r>
          </a:p>
          <a:p>
            <a:pPr lvl="1">
              <a:buClr>
                <a:srgbClr val="C00000"/>
              </a:buClr>
            </a:pPr>
            <a:r>
              <a:rPr lang="en-US" sz="2400" dirty="0"/>
              <a:t>Anonymity</a:t>
            </a:r>
            <a:endParaRPr lang="en-US" sz="2600" dirty="0"/>
          </a:p>
          <a:p>
            <a:pPr marL="0" indent="0">
              <a:buClr>
                <a:srgbClr val="C00000"/>
              </a:buClr>
              <a:buNone/>
            </a:pPr>
            <a:endParaRPr lang="en-US" sz="2600" dirty="0"/>
          </a:p>
          <a:p>
            <a:pPr marL="0" indent="0">
              <a:buClr>
                <a:srgbClr val="C00000"/>
              </a:buClr>
              <a:buNone/>
            </a:pPr>
            <a:endParaRPr lang="en-US" sz="2600" dirty="0"/>
          </a:p>
        </p:txBody>
      </p:sp>
    </p:spTree>
    <p:extLst>
      <p:ext uri="{BB962C8B-B14F-4D97-AF65-F5344CB8AC3E}">
        <p14:creationId xmlns:p14="http://schemas.microsoft.com/office/powerpoint/2010/main" val="27549123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503548" y="260648"/>
            <a:ext cx="8136904" cy="990600"/>
          </a:xfrm>
        </p:spPr>
        <p:txBody>
          <a:bodyPr>
            <a:normAutofit/>
          </a:bodyPr>
          <a:lstStyle/>
          <a:p>
            <a:r>
              <a:rPr lang="en-GB" sz="3200" b="1" dirty="0"/>
              <a:t>Ethical Consideration  in HSC Research </a:t>
            </a:r>
          </a:p>
        </p:txBody>
      </p:sp>
      <p:sp>
        <p:nvSpPr>
          <p:cNvPr id="3" name="Content Placeholder 2"/>
          <p:cNvSpPr>
            <a:spLocks noGrp="1"/>
          </p:cNvSpPr>
          <p:nvPr>
            <p:ph idx="1"/>
          </p:nvPr>
        </p:nvSpPr>
        <p:spPr>
          <a:xfrm>
            <a:off x="683568" y="1484784"/>
            <a:ext cx="7560840" cy="3528392"/>
          </a:xfrm>
        </p:spPr>
        <p:txBody>
          <a:bodyPr>
            <a:normAutofit/>
          </a:bodyPr>
          <a:lstStyle/>
          <a:p>
            <a:pPr marL="0" indent="0">
              <a:buClr>
                <a:srgbClr val="C00000"/>
              </a:buClr>
              <a:buNone/>
            </a:pPr>
            <a:r>
              <a:rPr lang="en-US" sz="2800" dirty="0"/>
              <a:t>For your research:  </a:t>
            </a:r>
          </a:p>
          <a:p>
            <a:pPr lvl="1">
              <a:buClr>
                <a:srgbClr val="C00000"/>
              </a:buClr>
            </a:pPr>
            <a:r>
              <a:rPr lang="en-US" sz="2400" dirty="0"/>
              <a:t>Think about the ethical implications of your research </a:t>
            </a:r>
          </a:p>
          <a:p>
            <a:pPr lvl="1">
              <a:buClr>
                <a:srgbClr val="C00000"/>
              </a:buClr>
            </a:pPr>
            <a:r>
              <a:rPr lang="en-US" sz="2400" dirty="0"/>
              <a:t>Include ethical consideration in your research</a:t>
            </a:r>
          </a:p>
          <a:p>
            <a:pPr lvl="1">
              <a:buClr>
                <a:srgbClr val="C00000"/>
              </a:buClr>
            </a:pPr>
            <a:r>
              <a:rPr lang="en-US" sz="2400" dirty="0"/>
              <a:t>About 80 – 150 words</a:t>
            </a:r>
          </a:p>
          <a:p>
            <a:pPr lvl="1">
              <a:buClr>
                <a:srgbClr val="C00000"/>
              </a:buClr>
            </a:pPr>
            <a:r>
              <a:rPr lang="en-US" sz="2400" dirty="0"/>
              <a:t>Include in the last paragraph of methodology </a:t>
            </a:r>
          </a:p>
        </p:txBody>
      </p:sp>
    </p:spTree>
    <p:extLst>
      <p:ext uri="{BB962C8B-B14F-4D97-AF65-F5344CB8AC3E}">
        <p14:creationId xmlns:p14="http://schemas.microsoft.com/office/powerpoint/2010/main" val="25391765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375608"/>
            <a:ext cx="2520280" cy="990600"/>
          </a:xfrm>
        </p:spPr>
        <p:txBody>
          <a:bodyPr>
            <a:normAutofit/>
          </a:bodyPr>
          <a:lstStyle/>
          <a:p>
            <a:r>
              <a:rPr lang="en-GB" dirty="0"/>
              <a:t>Activity </a:t>
            </a:r>
          </a:p>
        </p:txBody>
      </p:sp>
      <p:sp>
        <p:nvSpPr>
          <p:cNvPr id="3" name="Content Placeholder 2"/>
          <p:cNvSpPr>
            <a:spLocks noGrp="1"/>
          </p:cNvSpPr>
          <p:nvPr>
            <p:ph idx="1"/>
          </p:nvPr>
        </p:nvSpPr>
        <p:spPr>
          <a:xfrm>
            <a:off x="374848" y="1772816"/>
            <a:ext cx="4917232" cy="3672408"/>
          </a:xfrm>
        </p:spPr>
        <p:txBody>
          <a:bodyPr>
            <a:normAutofit/>
          </a:bodyPr>
          <a:lstStyle/>
          <a:p>
            <a:pPr>
              <a:buClr>
                <a:srgbClr val="C00000"/>
              </a:buClr>
            </a:pPr>
            <a:r>
              <a:rPr lang="en-US" sz="2600" dirty="0"/>
              <a:t>Identify 4 – 6 points or information you will include in the methods section of your assignment and share with me at </a:t>
            </a:r>
            <a:r>
              <a:rPr lang="en-US" sz="2600" dirty="0">
                <a:hlinkClick r:id="rId3"/>
              </a:rPr>
              <a:t>t.Korede@uclan.ac.uk</a:t>
            </a:r>
            <a:endParaRPr lang="en-US" sz="2600" dirty="0"/>
          </a:p>
          <a:p>
            <a:pPr marL="0" indent="0">
              <a:buClr>
                <a:srgbClr val="C00000"/>
              </a:buClr>
              <a:buNone/>
            </a:pPr>
            <a:r>
              <a:rPr lang="en-US" sz="2600" dirty="0"/>
              <a:t> </a:t>
            </a:r>
            <a:endParaRPr lang="en-GB" sz="2200" dirty="0"/>
          </a:p>
        </p:txBody>
      </p:sp>
      <p:pic>
        <p:nvPicPr>
          <p:cNvPr id="4" name="Picture 3">
            <a:extLst>
              <a:ext uri="{FF2B5EF4-FFF2-40B4-BE49-F238E27FC236}">
                <a16:creationId xmlns:a16="http://schemas.microsoft.com/office/drawing/2014/main" id="{0BE99286-E332-408D-B170-87BDF936FB0F}"/>
              </a:ext>
            </a:extLst>
          </p:cNvPr>
          <p:cNvPicPr>
            <a:picLocks noChangeAspect="1"/>
          </p:cNvPicPr>
          <p:nvPr/>
        </p:nvPicPr>
        <p:blipFill>
          <a:blip r:embed="rId4"/>
          <a:stretch>
            <a:fillRect/>
          </a:stretch>
        </p:blipFill>
        <p:spPr>
          <a:xfrm>
            <a:off x="5773617" y="2636912"/>
            <a:ext cx="3370383" cy="3039383"/>
          </a:xfrm>
          <a:prstGeom prst="rect">
            <a:avLst/>
          </a:prstGeom>
        </p:spPr>
      </p:pic>
    </p:spTree>
    <p:extLst>
      <p:ext uri="{BB962C8B-B14F-4D97-AF65-F5344CB8AC3E}">
        <p14:creationId xmlns:p14="http://schemas.microsoft.com/office/powerpoint/2010/main" val="24821841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14551266-5B4F-4B97-ADF2-43F07BA94CF0}"/>
              </a:ext>
            </a:extLst>
          </p:cNvPr>
          <p:cNvPicPr>
            <a:picLocks noChangeAspect="1"/>
          </p:cNvPicPr>
          <p:nvPr/>
        </p:nvPicPr>
        <p:blipFill>
          <a:blip r:embed="rId3"/>
          <a:stretch>
            <a:fillRect/>
          </a:stretch>
        </p:blipFill>
        <p:spPr>
          <a:xfrm>
            <a:off x="1" y="0"/>
            <a:ext cx="9143998" cy="6857999"/>
          </a:xfrm>
          <a:prstGeom prst="rect">
            <a:avLst/>
          </a:prstGeom>
        </p:spPr>
      </p:pic>
    </p:spTree>
    <p:extLst>
      <p:ext uri="{BB962C8B-B14F-4D97-AF65-F5344CB8AC3E}">
        <p14:creationId xmlns:p14="http://schemas.microsoft.com/office/powerpoint/2010/main" val="341535048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375608"/>
            <a:ext cx="6696744" cy="990600"/>
          </a:xfrm>
        </p:spPr>
        <p:txBody>
          <a:bodyPr>
            <a:normAutofit/>
          </a:bodyPr>
          <a:lstStyle/>
          <a:p>
            <a:r>
              <a:rPr lang="en-GB" sz="3200" b="1" dirty="0"/>
              <a:t>Findings and discussion </a:t>
            </a:r>
          </a:p>
        </p:txBody>
      </p:sp>
      <p:sp>
        <p:nvSpPr>
          <p:cNvPr id="3" name="Content Placeholder 2"/>
          <p:cNvSpPr>
            <a:spLocks noGrp="1"/>
          </p:cNvSpPr>
          <p:nvPr>
            <p:ph idx="1"/>
          </p:nvPr>
        </p:nvSpPr>
        <p:spPr>
          <a:xfrm>
            <a:off x="549320" y="1556792"/>
            <a:ext cx="6392048" cy="3528392"/>
          </a:xfrm>
        </p:spPr>
        <p:txBody>
          <a:bodyPr>
            <a:normAutofit/>
          </a:bodyPr>
          <a:lstStyle/>
          <a:p>
            <a:pPr marL="0" indent="0">
              <a:buClr>
                <a:srgbClr val="C00000"/>
              </a:buClr>
              <a:buNone/>
            </a:pPr>
            <a:r>
              <a:rPr lang="en-US" sz="2800" dirty="0"/>
              <a:t>These include:  </a:t>
            </a:r>
          </a:p>
          <a:p>
            <a:pPr lvl="1">
              <a:buClr>
                <a:srgbClr val="C00000"/>
              </a:buClr>
            </a:pPr>
            <a:r>
              <a:rPr lang="en-US" sz="2400" dirty="0"/>
              <a:t>Answers the research question</a:t>
            </a:r>
          </a:p>
          <a:p>
            <a:pPr lvl="1">
              <a:buClr>
                <a:srgbClr val="C00000"/>
              </a:buClr>
            </a:pPr>
            <a:r>
              <a:rPr lang="en-US" sz="2400" dirty="0"/>
              <a:t>Summarizes the major part of your work</a:t>
            </a:r>
          </a:p>
          <a:p>
            <a:pPr lvl="1">
              <a:buClr>
                <a:srgbClr val="C00000"/>
              </a:buClr>
            </a:pPr>
            <a:r>
              <a:rPr lang="en-US" sz="2400" dirty="0"/>
              <a:t>Major points of existing research</a:t>
            </a:r>
          </a:p>
          <a:p>
            <a:pPr lvl="1">
              <a:buClr>
                <a:srgbClr val="C00000"/>
              </a:buClr>
            </a:pPr>
            <a:r>
              <a:rPr lang="en-US" sz="2400" dirty="0"/>
              <a:t>Use 2-4 sub-headings to identify your main findings </a:t>
            </a:r>
          </a:p>
          <a:p>
            <a:pPr marL="0" indent="0">
              <a:buClr>
                <a:srgbClr val="C00000"/>
              </a:buClr>
              <a:buNone/>
            </a:pPr>
            <a:endParaRPr lang="en-US" sz="2600" dirty="0"/>
          </a:p>
        </p:txBody>
      </p:sp>
    </p:spTree>
    <p:extLst>
      <p:ext uri="{BB962C8B-B14F-4D97-AF65-F5344CB8AC3E}">
        <p14:creationId xmlns:p14="http://schemas.microsoft.com/office/powerpoint/2010/main" val="33710337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375608"/>
            <a:ext cx="8496944" cy="990600"/>
          </a:xfrm>
        </p:spPr>
        <p:txBody>
          <a:bodyPr>
            <a:normAutofit/>
          </a:bodyPr>
          <a:lstStyle/>
          <a:p>
            <a:r>
              <a:rPr lang="en-GB" sz="3200" b="1" dirty="0"/>
              <a:t>Conclusion and Recommendations</a:t>
            </a:r>
          </a:p>
        </p:txBody>
      </p:sp>
      <p:sp>
        <p:nvSpPr>
          <p:cNvPr id="3" name="Content Placeholder 2"/>
          <p:cNvSpPr>
            <a:spLocks noGrp="1"/>
          </p:cNvSpPr>
          <p:nvPr>
            <p:ph idx="1"/>
          </p:nvPr>
        </p:nvSpPr>
        <p:spPr>
          <a:xfrm>
            <a:off x="559744" y="1772816"/>
            <a:ext cx="6892575" cy="3528392"/>
          </a:xfrm>
        </p:spPr>
        <p:txBody>
          <a:bodyPr>
            <a:normAutofit/>
          </a:bodyPr>
          <a:lstStyle/>
          <a:p>
            <a:pPr>
              <a:buClr>
                <a:srgbClr val="C00000"/>
              </a:buClr>
            </a:pPr>
            <a:r>
              <a:rPr lang="en-US" sz="2600" dirty="0"/>
              <a:t>Summarize what you have done during the research process </a:t>
            </a:r>
          </a:p>
          <a:p>
            <a:pPr>
              <a:buClr>
                <a:srgbClr val="C00000"/>
              </a:buClr>
            </a:pPr>
            <a:r>
              <a:rPr lang="en-US" sz="2600" dirty="0"/>
              <a:t>Summarize your most important findings</a:t>
            </a:r>
          </a:p>
          <a:p>
            <a:pPr>
              <a:buClr>
                <a:srgbClr val="C00000"/>
              </a:buClr>
            </a:pPr>
            <a:r>
              <a:rPr lang="en-US" sz="2600" dirty="0"/>
              <a:t>Give suggestions on what to do, or what not to do, based on the research findings (recommendations)</a:t>
            </a:r>
          </a:p>
          <a:p>
            <a:pPr>
              <a:buClr>
                <a:srgbClr val="C00000"/>
              </a:buClr>
            </a:pPr>
            <a:r>
              <a:rPr lang="en-US" sz="2600" dirty="0"/>
              <a:t>Reading how conclusion is written in journal articles will improve your ability to write one</a:t>
            </a:r>
          </a:p>
          <a:p>
            <a:pPr marL="0" indent="0">
              <a:buClr>
                <a:srgbClr val="C00000"/>
              </a:buClr>
              <a:buNone/>
            </a:pPr>
            <a:endParaRPr lang="en-US" sz="2600" dirty="0"/>
          </a:p>
        </p:txBody>
      </p:sp>
    </p:spTree>
    <p:extLst>
      <p:ext uri="{BB962C8B-B14F-4D97-AF65-F5344CB8AC3E}">
        <p14:creationId xmlns:p14="http://schemas.microsoft.com/office/powerpoint/2010/main" val="426632179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375608"/>
            <a:ext cx="7848872" cy="990600"/>
          </a:xfrm>
        </p:spPr>
        <p:txBody>
          <a:bodyPr>
            <a:normAutofit/>
          </a:bodyPr>
          <a:lstStyle/>
          <a:p>
            <a:r>
              <a:rPr lang="en-GB" sz="3200" b="1" dirty="0"/>
              <a:t>Structuring and writing the review </a:t>
            </a:r>
          </a:p>
        </p:txBody>
      </p:sp>
      <p:sp>
        <p:nvSpPr>
          <p:cNvPr id="3" name="Content Placeholder 2"/>
          <p:cNvSpPr>
            <a:spLocks noGrp="1"/>
          </p:cNvSpPr>
          <p:nvPr>
            <p:ph idx="1"/>
          </p:nvPr>
        </p:nvSpPr>
        <p:spPr>
          <a:xfrm>
            <a:off x="421196" y="1366208"/>
            <a:ext cx="8301608" cy="4439056"/>
          </a:xfrm>
        </p:spPr>
        <p:txBody>
          <a:bodyPr>
            <a:normAutofit fontScale="77500" lnSpcReduction="20000"/>
          </a:bodyPr>
          <a:lstStyle/>
          <a:p>
            <a:pPr>
              <a:buClr>
                <a:srgbClr val="C00000"/>
              </a:buClr>
            </a:pPr>
            <a:r>
              <a:rPr lang="en-US" sz="2600" dirty="0"/>
              <a:t>Use Evidence</a:t>
            </a:r>
          </a:p>
          <a:p>
            <a:pPr lvl="1">
              <a:buClr>
                <a:srgbClr val="C00000"/>
              </a:buClr>
            </a:pPr>
            <a:r>
              <a:rPr lang="en-US" sz="2200" dirty="0"/>
              <a:t>Use evidence and citations to make your points and analysis.</a:t>
            </a:r>
          </a:p>
          <a:p>
            <a:pPr>
              <a:buClr>
                <a:srgbClr val="C00000"/>
              </a:buClr>
            </a:pPr>
            <a:endParaRPr lang="en-US" sz="2600" dirty="0"/>
          </a:p>
          <a:p>
            <a:pPr>
              <a:buClr>
                <a:srgbClr val="C00000"/>
              </a:buClr>
            </a:pPr>
            <a:r>
              <a:rPr lang="en-US" sz="2600" dirty="0"/>
              <a:t>Be Selective</a:t>
            </a:r>
          </a:p>
          <a:p>
            <a:pPr lvl="1">
              <a:buClr>
                <a:srgbClr val="C00000"/>
              </a:buClr>
            </a:pPr>
            <a:r>
              <a:rPr lang="en-US" sz="2200" dirty="0"/>
              <a:t>Discard the irrelevant and use only relevant ideas and information in your review. </a:t>
            </a:r>
          </a:p>
          <a:p>
            <a:pPr marL="274320" lvl="1" indent="0">
              <a:buClr>
                <a:srgbClr val="C00000"/>
              </a:buClr>
              <a:buNone/>
            </a:pPr>
            <a:endParaRPr lang="en-US" sz="2600" dirty="0"/>
          </a:p>
          <a:p>
            <a:pPr>
              <a:buClr>
                <a:srgbClr val="C00000"/>
              </a:buClr>
            </a:pPr>
            <a:r>
              <a:rPr lang="en-US" sz="2600" dirty="0"/>
              <a:t>Use Quotes Sparingly</a:t>
            </a:r>
          </a:p>
          <a:p>
            <a:pPr lvl="1">
              <a:buClr>
                <a:srgbClr val="C00000"/>
              </a:buClr>
            </a:pPr>
            <a:r>
              <a:rPr lang="en-US" sz="2200" dirty="0"/>
              <a:t>Some short quotes are okay if you want to emphasize a point, or if what an author stated cannot be easily paraphrased. However, do not use huge quotes from the literature.  </a:t>
            </a:r>
          </a:p>
          <a:p>
            <a:pPr marL="274320" lvl="1" indent="0">
              <a:buClr>
                <a:srgbClr val="C00000"/>
              </a:buClr>
              <a:buNone/>
            </a:pPr>
            <a:endParaRPr lang="en-US" sz="2600" dirty="0"/>
          </a:p>
          <a:p>
            <a:pPr>
              <a:buClr>
                <a:srgbClr val="C00000"/>
              </a:buClr>
            </a:pPr>
            <a:r>
              <a:rPr lang="en-US" sz="2600" dirty="0"/>
              <a:t>Summarize and Synthesize</a:t>
            </a:r>
          </a:p>
          <a:p>
            <a:pPr lvl="1">
              <a:buClr>
                <a:srgbClr val="C00000"/>
              </a:buClr>
            </a:pPr>
            <a:r>
              <a:rPr lang="en-US" sz="2200" dirty="0"/>
              <a:t>Recapitulate important features of a research study, but then synthesize it by rephrasing the study's significance and relating it to your own work.</a:t>
            </a:r>
          </a:p>
          <a:p>
            <a:pPr marL="0" indent="0">
              <a:buClr>
                <a:srgbClr val="C00000"/>
              </a:buClr>
              <a:buNone/>
            </a:pPr>
            <a:endParaRPr lang="en-US" sz="2600" dirty="0"/>
          </a:p>
        </p:txBody>
      </p:sp>
    </p:spTree>
    <p:extLst>
      <p:ext uri="{BB962C8B-B14F-4D97-AF65-F5344CB8AC3E}">
        <p14:creationId xmlns:p14="http://schemas.microsoft.com/office/powerpoint/2010/main" val="204834070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375608"/>
            <a:ext cx="2520280" cy="990600"/>
          </a:xfrm>
        </p:spPr>
        <p:txBody>
          <a:bodyPr>
            <a:normAutofit/>
          </a:bodyPr>
          <a:lstStyle/>
          <a:p>
            <a:r>
              <a:rPr lang="en-GB" dirty="0"/>
              <a:t>Activity </a:t>
            </a:r>
          </a:p>
        </p:txBody>
      </p:sp>
      <p:sp>
        <p:nvSpPr>
          <p:cNvPr id="3" name="Content Placeholder 2"/>
          <p:cNvSpPr>
            <a:spLocks noGrp="1"/>
          </p:cNvSpPr>
          <p:nvPr>
            <p:ph idx="1"/>
          </p:nvPr>
        </p:nvSpPr>
        <p:spPr>
          <a:xfrm>
            <a:off x="374848" y="1772816"/>
            <a:ext cx="4917232" cy="3672408"/>
          </a:xfrm>
        </p:spPr>
        <p:txBody>
          <a:bodyPr>
            <a:normAutofit/>
          </a:bodyPr>
          <a:lstStyle/>
          <a:p>
            <a:pPr>
              <a:buClr>
                <a:srgbClr val="C00000"/>
              </a:buClr>
            </a:pPr>
            <a:r>
              <a:rPr lang="en-US" sz="2600" dirty="0"/>
              <a:t>Make attempt at writing the ethical consideration for your research. </a:t>
            </a:r>
          </a:p>
          <a:p>
            <a:pPr>
              <a:buClr>
                <a:srgbClr val="C00000"/>
              </a:buClr>
            </a:pPr>
            <a:r>
              <a:rPr lang="en-US" sz="2600" dirty="0"/>
              <a:t>100+ words</a:t>
            </a:r>
          </a:p>
          <a:p>
            <a:pPr>
              <a:buClr>
                <a:srgbClr val="C00000"/>
              </a:buClr>
            </a:pPr>
            <a:r>
              <a:rPr lang="en-US" sz="2600" dirty="0"/>
              <a:t>Send to me via email. </a:t>
            </a:r>
            <a:endParaRPr lang="en-GB" sz="2200" dirty="0"/>
          </a:p>
        </p:txBody>
      </p:sp>
      <p:pic>
        <p:nvPicPr>
          <p:cNvPr id="4" name="Picture 3">
            <a:extLst>
              <a:ext uri="{FF2B5EF4-FFF2-40B4-BE49-F238E27FC236}">
                <a16:creationId xmlns:a16="http://schemas.microsoft.com/office/drawing/2014/main" id="{0BE99286-E332-408D-B170-87BDF936FB0F}"/>
              </a:ext>
            </a:extLst>
          </p:cNvPr>
          <p:cNvPicPr>
            <a:picLocks noChangeAspect="1"/>
          </p:cNvPicPr>
          <p:nvPr/>
        </p:nvPicPr>
        <p:blipFill>
          <a:blip r:embed="rId3"/>
          <a:stretch>
            <a:fillRect/>
          </a:stretch>
        </p:blipFill>
        <p:spPr>
          <a:xfrm>
            <a:off x="5773617" y="2636912"/>
            <a:ext cx="3370383" cy="3039383"/>
          </a:xfrm>
          <a:prstGeom prst="rect">
            <a:avLst/>
          </a:prstGeom>
        </p:spPr>
      </p:pic>
    </p:spTree>
    <p:extLst>
      <p:ext uri="{BB962C8B-B14F-4D97-AF65-F5344CB8AC3E}">
        <p14:creationId xmlns:p14="http://schemas.microsoft.com/office/powerpoint/2010/main" val="280181964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14551266-5B4F-4B97-ADF2-43F07BA94CF0}"/>
              </a:ext>
            </a:extLst>
          </p:cNvPr>
          <p:cNvPicPr>
            <a:picLocks noChangeAspect="1"/>
          </p:cNvPicPr>
          <p:nvPr/>
        </p:nvPicPr>
        <p:blipFill>
          <a:blip r:embed="rId3"/>
          <a:stretch>
            <a:fillRect/>
          </a:stretch>
        </p:blipFill>
        <p:spPr>
          <a:xfrm>
            <a:off x="1" y="0"/>
            <a:ext cx="9143998" cy="6857999"/>
          </a:xfrm>
          <a:prstGeom prst="rect">
            <a:avLst/>
          </a:prstGeom>
        </p:spPr>
      </p:pic>
    </p:spTree>
    <p:extLst>
      <p:ext uri="{BB962C8B-B14F-4D97-AF65-F5344CB8AC3E}">
        <p14:creationId xmlns:p14="http://schemas.microsoft.com/office/powerpoint/2010/main" val="244404359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620688"/>
            <a:ext cx="4824536" cy="990600"/>
          </a:xfrm>
        </p:spPr>
        <p:txBody>
          <a:bodyPr>
            <a:normAutofit/>
          </a:bodyPr>
          <a:lstStyle/>
          <a:p>
            <a:r>
              <a:rPr lang="en-GB" sz="3200" dirty="0"/>
              <a:t>In summary </a:t>
            </a:r>
          </a:p>
        </p:txBody>
      </p:sp>
      <p:sp>
        <p:nvSpPr>
          <p:cNvPr id="3" name="Content Placeholder 2"/>
          <p:cNvSpPr>
            <a:spLocks noGrp="1"/>
          </p:cNvSpPr>
          <p:nvPr>
            <p:ph idx="1"/>
          </p:nvPr>
        </p:nvSpPr>
        <p:spPr>
          <a:xfrm>
            <a:off x="408366" y="2276872"/>
            <a:ext cx="5086908" cy="1774760"/>
          </a:xfrm>
        </p:spPr>
        <p:txBody>
          <a:bodyPr>
            <a:normAutofit/>
          </a:bodyPr>
          <a:lstStyle/>
          <a:p>
            <a:pPr>
              <a:buClr>
                <a:srgbClr val="C00000"/>
              </a:buClr>
            </a:pPr>
            <a:r>
              <a:rPr lang="en-US" sz="2600" dirty="0"/>
              <a:t>Learn about the methodologies and methods of literature review</a:t>
            </a:r>
            <a:endParaRPr lang="en-US" sz="2200" dirty="0"/>
          </a:p>
          <a:p>
            <a:pPr marL="0" indent="0">
              <a:buClr>
                <a:srgbClr val="C00000"/>
              </a:buClr>
              <a:buNone/>
            </a:pPr>
            <a:endParaRPr lang="en-US" sz="2600" dirty="0"/>
          </a:p>
        </p:txBody>
      </p:sp>
      <p:pic>
        <p:nvPicPr>
          <p:cNvPr id="4" name="Picture 3">
            <a:extLst>
              <a:ext uri="{FF2B5EF4-FFF2-40B4-BE49-F238E27FC236}">
                <a16:creationId xmlns:a16="http://schemas.microsoft.com/office/drawing/2014/main" id="{DF01D539-14E5-4AB8-8938-8863DAD52BDE}"/>
              </a:ext>
            </a:extLst>
          </p:cNvPr>
          <p:cNvPicPr>
            <a:picLocks noChangeAspect="1"/>
          </p:cNvPicPr>
          <p:nvPr/>
        </p:nvPicPr>
        <p:blipFill>
          <a:blip r:embed="rId3"/>
          <a:stretch>
            <a:fillRect/>
          </a:stretch>
        </p:blipFill>
        <p:spPr>
          <a:xfrm>
            <a:off x="5979902" y="3492521"/>
            <a:ext cx="3164098" cy="2298391"/>
          </a:xfrm>
          <a:prstGeom prst="rect">
            <a:avLst/>
          </a:prstGeom>
        </p:spPr>
      </p:pic>
    </p:spTree>
    <p:extLst>
      <p:ext uri="{BB962C8B-B14F-4D97-AF65-F5344CB8AC3E}">
        <p14:creationId xmlns:p14="http://schemas.microsoft.com/office/powerpoint/2010/main" val="85328456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375608"/>
            <a:ext cx="4150804" cy="990600"/>
          </a:xfrm>
        </p:spPr>
        <p:txBody>
          <a:bodyPr>
            <a:normAutofit/>
          </a:bodyPr>
          <a:lstStyle/>
          <a:p>
            <a:r>
              <a:rPr lang="en-GB" sz="3200" dirty="0"/>
              <a:t>Next session …</a:t>
            </a:r>
          </a:p>
        </p:txBody>
      </p:sp>
      <p:sp>
        <p:nvSpPr>
          <p:cNvPr id="3" name="Content Placeholder 2"/>
          <p:cNvSpPr>
            <a:spLocks noGrp="1"/>
          </p:cNvSpPr>
          <p:nvPr>
            <p:ph idx="1"/>
          </p:nvPr>
        </p:nvSpPr>
        <p:spPr>
          <a:xfrm>
            <a:off x="827584" y="1772816"/>
            <a:ext cx="4150804" cy="694640"/>
          </a:xfrm>
        </p:spPr>
        <p:txBody>
          <a:bodyPr>
            <a:normAutofit/>
          </a:bodyPr>
          <a:lstStyle/>
          <a:p>
            <a:pPr>
              <a:buClr>
                <a:srgbClr val="C00000"/>
              </a:buClr>
            </a:pPr>
            <a:r>
              <a:rPr lang="en-US" sz="2600" dirty="0"/>
              <a:t>Research templates</a:t>
            </a:r>
          </a:p>
        </p:txBody>
      </p:sp>
      <p:pic>
        <p:nvPicPr>
          <p:cNvPr id="5" name="Picture 4">
            <a:extLst>
              <a:ext uri="{FF2B5EF4-FFF2-40B4-BE49-F238E27FC236}">
                <a16:creationId xmlns:a16="http://schemas.microsoft.com/office/drawing/2014/main" id="{7A370099-F4EC-4C1C-8DE6-2EEE467ACA01}"/>
              </a:ext>
            </a:extLst>
          </p:cNvPr>
          <p:cNvPicPr>
            <a:picLocks noChangeAspect="1"/>
          </p:cNvPicPr>
          <p:nvPr/>
        </p:nvPicPr>
        <p:blipFill>
          <a:blip r:embed="rId3"/>
          <a:stretch>
            <a:fillRect/>
          </a:stretch>
        </p:blipFill>
        <p:spPr>
          <a:xfrm>
            <a:off x="1835696" y="2462872"/>
            <a:ext cx="4968671" cy="3182388"/>
          </a:xfrm>
          <a:prstGeom prst="rect">
            <a:avLst/>
          </a:prstGeom>
        </p:spPr>
      </p:pic>
    </p:spTree>
    <p:extLst>
      <p:ext uri="{BB962C8B-B14F-4D97-AF65-F5344CB8AC3E}">
        <p14:creationId xmlns:p14="http://schemas.microsoft.com/office/powerpoint/2010/main" val="78781958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650</TotalTime>
  <Words>1077</Words>
  <Application>Microsoft Office PowerPoint</Application>
  <PresentationFormat>On-screen Show (4:3)</PresentationFormat>
  <Paragraphs>181</Paragraphs>
  <Slides>25</Slides>
  <Notes>24</Notes>
  <HiddenSlides>0</HiddenSlides>
  <MMClips>0</MMClips>
  <ScaleCrop>false</ScaleCrop>
  <HeadingPairs>
    <vt:vector size="8" baseType="variant">
      <vt:variant>
        <vt:lpstr>Fonts Used</vt:lpstr>
      </vt:variant>
      <vt:variant>
        <vt:i4>2</vt:i4>
      </vt:variant>
      <vt:variant>
        <vt:lpstr>Theme</vt:lpstr>
      </vt:variant>
      <vt:variant>
        <vt:i4>1</vt:i4>
      </vt:variant>
      <vt:variant>
        <vt:lpstr>Slide Titles</vt:lpstr>
      </vt:variant>
      <vt:variant>
        <vt:i4>25</vt:i4>
      </vt:variant>
      <vt:variant>
        <vt:lpstr>Custom Shows</vt:lpstr>
      </vt:variant>
      <vt:variant>
        <vt:i4>1</vt:i4>
      </vt:variant>
    </vt:vector>
  </HeadingPairs>
  <TitlesOfParts>
    <vt:vector size="29" baseType="lpstr">
      <vt:lpstr>Arial</vt:lpstr>
      <vt:lpstr>Calibri</vt:lpstr>
      <vt:lpstr>Clarity</vt:lpstr>
      <vt:lpstr>PowerPoint Presentation</vt:lpstr>
      <vt:lpstr>Module overview</vt:lpstr>
      <vt:lpstr>Scheme of work</vt:lpstr>
      <vt:lpstr>Assignments</vt:lpstr>
      <vt:lpstr>Overview of our discussion today</vt:lpstr>
      <vt:lpstr>Literature Review</vt:lpstr>
      <vt:lpstr>Literature Review: What to consider</vt:lpstr>
      <vt:lpstr>Methodology</vt:lpstr>
      <vt:lpstr>Methodology</vt:lpstr>
      <vt:lpstr>Methodology: Search Strategy</vt:lpstr>
      <vt:lpstr>Methodology: Inclusion &amp; Exclusion Strategy</vt:lpstr>
      <vt:lpstr>Methodology: Sources of literature &amp; Keywords </vt:lpstr>
      <vt:lpstr>Methodology: Ethical Consideration  in HSC Research </vt:lpstr>
      <vt:lpstr>Ethical Consideration  in HSC Research </vt:lpstr>
      <vt:lpstr>Ethical Consideration  in HSC Research </vt:lpstr>
      <vt:lpstr>Ethical Consideration  in HSC Research </vt:lpstr>
      <vt:lpstr>Activity </vt:lpstr>
      <vt:lpstr>PowerPoint Presentation</vt:lpstr>
      <vt:lpstr>Findings and discussion </vt:lpstr>
      <vt:lpstr>Conclusion and Recommendations</vt:lpstr>
      <vt:lpstr>Structuring and writing the review </vt:lpstr>
      <vt:lpstr>Activity </vt:lpstr>
      <vt:lpstr>PowerPoint Presentation</vt:lpstr>
      <vt:lpstr>In summary </vt:lpstr>
      <vt:lpstr>Next session …</vt:lpstr>
      <vt:lpstr>Custom Show 1</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Module</dc:title>
  <dc:creator>Tanix</dc:creator>
  <cp:lastModifiedBy>Tayo Korede</cp:lastModifiedBy>
  <cp:revision>151</cp:revision>
  <cp:lastPrinted>2017-10-03T08:29:28Z</cp:lastPrinted>
  <dcterms:created xsi:type="dcterms:W3CDTF">2014-09-13T13:55:51Z</dcterms:created>
  <dcterms:modified xsi:type="dcterms:W3CDTF">2021-11-05T09:04:40Z</dcterms:modified>
</cp:coreProperties>
</file>