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2A4CC9-BF4C-844D-A13C-C9330A91649C}" v="1" dt="2023-03-15T15:35:04.6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1"/>
    <p:restoredTop sz="94666"/>
  </p:normalViewPr>
  <p:slideViewPr>
    <p:cSldViewPr snapToGrid="0">
      <p:cViewPr varScale="1">
        <p:scale>
          <a:sx n="76" d="100"/>
          <a:sy n="76" d="100"/>
        </p:scale>
        <p:origin x="216" y="7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812009-94AA-1C4E-8004-46925D5FC529}" type="doc">
      <dgm:prSet loTypeId="urn:microsoft.com/office/officeart/2005/8/layout/cycle4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96FCFC6-4BA1-FF4A-BB2F-6CBE463F9F6E}">
      <dgm:prSet phldrT="[Text]"/>
      <dgm:spPr/>
      <dgm:t>
        <a:bodyPr/>
        <a:lstStyle/>
        <a:p>
          <a:r>
            <a:rPr lang="en-GB" dirty="0"/>
            <a:t>Improve patient outcome</a:t>
          </a:r>
        </a:p>
      </dgm:t>
    </dgm:pt>
    <dgm:pt modelId="{C448B0B9-035E-EB46-AC52-D7C215A32776}" type="parTrans" cxnId="{79575D5F-6738-EC48-970B-E2F2392DE42D}">
      <dgm:prSet/>
      <dgm:spPr/>
      <dgm:t>
        <a:bodyPr/>
        <a:lstStyle/>
        <a:p>
          <a:endParaRPr lang="en-GB"/>
        </a:p>
      </dgm:t>
    </dgm:pt>
    <dgm:pt modelId="{35DEC2CE-9481-CA4E-A470-4D52FFF3F9F5}" type="sibTrans" cxnId="{79575D5F-6738-EC48-970B-E2F2392DE42D}">
      <dgm:prSet/>
      <dgm:spPr/>
      <dgm:t>
        <a:bodyPr/>
        <a:lstStyle/>
        <a:p>
          <a:endParaRPr lang="en-GB"/>
        </a:p>
      </dgm:t>
    </dgm:pt>
    <dgm:pt modelId="{F7ACF628-8745-CC45-8B0B-2386474E6697}">
      <dgm:prSet phldrT="[Text]"/>
      <dgm:spPr/>
      <dgm:t>
        <a:bodyPr/>
        <a:lstStyle/>
        <a:p>
          <a:r>
            <a:rPr lang="en-GB" dirty="0"/>
            <a:t> efficient use of resources</a:t>
          </a:r>
        </a:p>
      </dgm:t>
    </dgm:pt>
    <dgm:pt modelId="{12F90B0F-C34A-0B46-8B31-067EAF83E12C}" type="parTrans" cxnId="{C7671B3D-F3B4-D34A-B683-4D016D6D18BD}">
      <dgm:prSet/>
      <dgm:spPr/>
      <dgm:t>
        <a:bodyPr/>
        <a:lstStyle/>
        <a:p>
          <a:endParaRPr lang="en-GB"/>
        </a:p>
      </dgm:t>
    </dgm:pt>
    <dgm:pt modelId="{024E6CD6-0392-874E-954E-206B0B3A318A}" type="sibTrans" cxnId="{C7671B3D-F3B4-D34A-B683-4D016D6D18BD}">
      <dgm:prSet/>
      <dgm:spPr/>
      <dgm:t>
        <a:bodyPr/>
        <a:lstStyle/>
        <a:p>
          <a:endParaRPr lang="en-GB"/>
        </a:p>
      </dgm:t>
    </dgm:pt>
    <dgm:pt modelId="{C1C96D85-0A9F-A148-9823-E2BD606EC3C5}">
      <dgm:prSet phldrT="[Text]"/>
      <dgm:spPr/>
      <dgm:t>
        <a:bodyPr/>
        <a:lstStyle/>
        <a:p>
          <a:r>
            <a:rPr lang="en-GB" dirty="0"/>
            <a:t>Enhances job satisfaction</a:t>
          </a:r>
        </a:p>
      </dgm:t>
    </dgm:pt>
    <dgm:pt modelId="{1529AFEB-D173-4542-9B63-854ABCD8446E}" type="parTrans" cxnId="{D83C15E6-9E94-E04B-B6A4-A0AD994C2EE5}">
      <dgm:prSet/>
      <dgm:spPr/>
      <dgm:t>
        <a:bodyPr/>
        <a:lstStyle/>
        <a:p>
          <a:endParaRPr lang="en-GB"/>
        </a:p>
      </dgm:t>
    </dgm:pt>
    <dgm:pt modelId="{16A40992-B593-C540-8ACE-B5D43CBFF2CC}" type="sibTrans" cxnId="{D83C15E6-9E94-E04B-B6A4-A0AD994C2EE5}">
      <dgm:prSet/>
      <dgm:spPr/>
      <dgm:t>
        <a:bodyPr/>
        <a:lstStyle/>
        <a:p>
          <a:endParaRPr lang="en-GB"/>
        </a:p>
      </dgm:t>
    </dgm:pt>
    <dgm:pt modelId="{8977B33F-6E06-414C-A079-067C499C173B}">
      <dgm:prSet phldrT="[Text]" phldr="1"/>
      <dgm:spPr/>
      <dgm:t>
        <a:bodyPr/>
        <a:lstStyle/>
        <a:p>
          <a:endParaRPr lang="en-GB"/>
        </a:p>
      </dgm:t>
    </dgm:pt>
    <dgm:pt modelId="{248BD8AD-3903-C940-9DAB-A7E459C8438D}" type="parTrans" cxnId="{CBA32C48-A506-AB4E-B1D7-FBC3235E959D}">
      <dgm:prSet/>
      <dgm:spPr/>
      <dgm:t>
        <a:bodyPr/>
        <a:lstStyle/>
        <a:p>
          <a:endParaRPr lang="en-GB"/>
        </a:p>
      </dgm:t>
    </dgm:pt>
    <dgm:pt modelId="{628B2F6F-9EE2-B94E-A093-388A4C3D1EE5}" type="sibTrans" cxnId="{CBA32C48-A506-AB4E-B1D7-FBC3235E959D}">
      <dgm:prSet/>
      <dgm:spPr/>
      <dgm:t>
        <a:bodyPr/>
        <a:lstStyle/>
        <a:p>
          <a:endParaRPr lang="en-GB"/>
        </a:p>
      </dgm:t>
    </dgm:pt>
    <dgm:pt modelId="{F0A9C6E0-F096-E74E-B419-5DC13D49B68B}">
      <dgm:prSet phldrT="[Text]"/>
      <dgm:spPr/>
      <dgm:t>
        <a:bodyPr/>
        <a:lstStyle/>
        <a:p>
          <a:r>
            <a:rPr lang="en-GB" dirty="0"/>
            <a:t>Improves staff retention</a:t>
          </a:r>
        </a:p>
      </dgm:t>
    </dgm:pt>
    <dgm:pt modelId="{5737AD3D-34B1-AA4A-8D45-C6BB7B378B2F}" type="parTrans" cxnId="{C38E5959-1232-BC41-A29E-1279EFE87D3C}">
      <dgm:prSet/>
      <dgm:spPr/>
      <dgm:t>
        <a:bodyPr/>
        <a:lstStyle/>
        <a:p>
          <a:endParaRPr lang="en-GB"/>
        </a:p>
      </dgm:t>
    </dgm:pt>
    <dgm:pt modelId="{9D854888-BFF5-6E4D-B8A6-0FBB333FEC53}" type="sibTrans" cxnId="{C38E5959-1232-BC41-A29E-1279EFE87D3C}">
      <dgm:prSet/>
      <dgm:spPr/>
      <dgm:t>
        <a:bodyPr/>
        <a:lstStyle/>
        <a:p>
          <a:endParaRPr lang="en-GB"/>
        </a:p>
      </dgm:t>
    </dgm:pt>
    <dgm:pt modelId="{F2456106-B54B-C64A-8445-9109175F5575}" type="pres">
      <dgm:prSet presAssocID="{74812009-94AA-1C4E-8004-46925D5FC529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B05421D1-60D1-554D-A5E8-088F11061F81}" type="pres">
      <dgm:prSet presAssocID="{74812009-94AA-1C4E-8004-46925D5FC529}" presName="children" presStyleCnt="0"/>
      <dgm:spPr/>
    </dgm:pt>
    <dgm:pt modelId="{0CE9737C-8C70-084E-95B8-CC95941D2B3A}" type="pres">
      <dgm:prSet presAssocID="{74812009-94AA-1C4E-8004-46925D5FC529}" presName="child3group" presStyleCnt="0"/>
      <dgm:spPr/>
    </dgm:pt>
    <dgm:pt modelId="{EDF18C39-6C96-AF42-ADDF-7113920E2A7C}" type="pres">
      <dgm:prSet presAssocID="{74812009-94AA-1C4E-8004-46925D5FC529}" presName="child3" presStyleLbl="bgAcc1" presStyleIdx="0" presStyleCnt="1"/>
      <dgm:spPr/>
    </dgm:pt>
    <dgm:pt modelId="{A35E96BF-BE86-BF4A-BA08-6BC9503DEA5F}" type="pres">
      <dgm:prSet presAssocID="{74812009-94AA-1C4E-8004-46925D5FC529}" presName="child3Text" presStyleLbl="bgAcc1" presStyleIdx="0" presStyleCnt="1">
        <dgm:presLayoutVars>
          <dgm:bulletEnabled val="1"/>
        </dgm:presLayoutVars>
      </dgm:prSet>
      <dgm:spPr/>
    </dgm:pt>
    <dgm:pt modelId="{F0D6CF5C-5EC3-0848-BE31-CC0F0554144F}" type="pres">
      <dgm:prSet presAssocID="{74812009-94AA-1C4E-8004-46925D5FC529}" presName="childPlaceholder" presStyleCnt="0"/>
      <dgm:spPr/>
    </dgm:pt>
    <dgm:pt modelId="{77826E25-066D-0F43-81B6-45856E425AB8}" type="pres">
      <dgm:prSet presAssocID="{74812009-94AA-1C4E-8004-46925D5FC529}" presName="circle" presStyleCnt="0"/>
      <dgm:spPr/>
    </dgm:pt>
    <dgm:pt modelId="{0DB5400C-D40C-CA4B-A772-F9E712664C99}" type="pres">
      <dgm:prSet presAssocID="{74812009-94AA-1C4E-8004-46925D5FC529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12C42C29-4C8A-C548-AA84-46397BDAC27D}" type="pres">
      <dgm:prSet presAssocID="{74812009-94AA-1C4E-8004-46925D5FC529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4A90796A-5D71-AD49-97C8-CEA3226098E7}" type="pres">
      <dgm:prSet presAssocID="{74812009-94AA-1C4E-8004-46925D5FC529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2DC53486-65C6-0949-951C-2E3A362E9168}" type="pres">
      <dgm:prSet presAssocID="{74812009-94AA-1C4E-8004-46925D5FC529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F3C937D4-9C9B-854B-801D-82E0D78AB4A4}" type="pres">
      <dgm:prSet presAssocID="{74812009-94AA-1C4E-8004-46925D5FC529}" presName="quadrantPlaceholder" presStyleCnt="0"/>
      <dgm:spPr/>
    </dgm:pt>
    <dgm:pt modelId="{A8A6A6E7-386A-1C49-B1CA-04627A692D2F}" type="pres">
      <dgm:prSet presAssocID="{74812009-94AA-1C4E-8004-46925D5FC529}" presName="center1" presStyleLbl="fgShp" presStyleIdx="0" presStyleCnt="2"/>
      <dgm:spPr/>
    </dgm:pt>
    <dgm:pt modelId="{1C5CDDEF-6F7D-EC44-921A-78659E93FFBB}" type="pres">
      <dgm:prSet presAssocID="{74812009-94AA-1C4E-8004-46925D5FC529}" presName="center2" presStyleLbl="fgShp" presStyleIdx="1" presStyleCnt="2"/>
      <dgm:spPr/>
    </dgm:pt>
  </dgm:ptLst>
  <dgm:cxnLst>
    <dgm:cxn modelId="{1955FB11-B16D-0C41-AE0B-2743CB5F4A9B}" type="presOf" srcId="{74812009-94AA-1C4E-8004-46925D5FC529}" destId="{F2456106-B54B-C64A-8445-9109175F5575}" srcOrd="0" destOrd="0" presId="urn:microsoft.com/office/officeart/2005/8/layout/cycle4"/>
    <dgm:cxn modelId="{9A0E8639-3D56-B341-A5FE-80A65DBC0988}" type="presOf" srcId="{D96FCFC6-4BA1-FF4A-BB2F-6CBE463F9F6E}" destId="{0DB5400C-D40C-CA4B-A772-F9E712664C99}" srcOrd="0" destOrd="0" presId="urn:microsoft.com/office/officeart/2005/8/layout/cycle4"/>
    <dgm:cxn modelId="{C7671B3D-F3B4-D34A-B683-4D016D6D18BD}" srcId="{74812009-94AA-1C4E-8004-46925D5FC529}" destId="{F7ACF628-8745-CC45-8B0B-2386474E6697}" srcOrd="1" destOrd="0" parTransId="{12F90B0F-C34A-0B46-8B31-067EAF83E12C}" sibTransId="{024E6CD6-0392-874E-954E-206B0B3A318A}"/>
    <dgm:cxn modelId="{7D49033F-7933-AC4B-BE47-F82FA7EEB92F}" type="presOf" srcId="{8977B33F-6E06-414C-A079-067C499C173B}" destId="{EDF18C39-6C96-AF42-ADDF-7113920E2A7C}" srcOrd="0" destOrd="0" presId="urn:microsoft.com/office/officeart/2005/8/layout/cycle4"/>
    <dgm:cxn modelId="{CBA32C48-A506-AB4E-B1D7-FBC3235E959D}" srcId="{C1C96D85-0A9F-A148-9823-E2BD606EC3C5}" destId="{8977B33F-6E06-414C-A079-067C499C173B}" srcOrd="0" destOrd="0" parTransId="{248BD8AD-3903-C940-9DAB-A7E459C8438D}" sibTransId="{628B2F6F-9EE2-B94E-A093-388A4C3D1EE5}"/>
    <dgm:cxn modelId="{12E76F4A-6C58-2549-9320-60916BD04117}" type="presOf" srcId="{F0A9C6E0-F096-E74E-B419-5DC13D49B68B}" destId="{2DC53486-65C6-0949-951C-2E3A362E9168}" srcOrd="0" destOrd="0" presId="urn:microsoft.com/office/officeart/2005/8/layout/cycle4"/>
    <dgm:cxn modelId="{D38FD24C-D82A-B341-A149-7EBF329396E7}" type="presOf" srcId="{8977B33F-6E06-414C-A079-067C499C173B}" destId="{A35E96BF-BE86-BF4A-BA08-6BC9503DEA5F}" srcOrd="1" destOrd="0" presId="urn:microsoft.com/office/officeart/2005/8/layout/cycle4"/>
    <dgm:cxn modelId="{C38E5959-1232-BC41-A29E-1279EFE87D3C}" srcId="{74812009-94AA-1C4E-8004-46925D5FC529}" destId="{F0A9C6E0-F096-E74E-B419-5DC13D49B68B}" srcOrd="3" destOrd="0" parTransId="{5737AD3D-34B1-AA4A-8D45-C6BB7B378B2F}" sibTransId="{9D854888-BFF5-6E4D-B8A6-0FBB333FEC53}"/>
    <dgm:cxn modelId="{79575D5F-6738-EC48-970B-E2F2392DE42D}" srcId="{74812009-94AA-1C4E-8004-46925D5FC529}" destId="{D96FCFC6-4BA1-FF4A-BB2F-6CBE463F9F6E}" srcOrd="0" destOrd="0" parTransId="{C448B0B9-035E-EB46-AC52-D7C215A32776}" sibTransId="{35DEC2CE-9481-CA4E-A470-4D52FFF3F9F5}"/>
    <dgm:cxn modelId="{05760391-254F-5343-B0D2-C421A512C87A}" type="presOf" srcId="{C1C96D85-0A9F-A148-9823-E2BD606EC3C5}" destId="{4A90796A-5D71-AD49-97C8-CEA3226098E7}" srcOrd="0" destOrd="0" presId="urn:microsoft.com/office/officeart/2005/8/layout/cycle4"/>
    <dgm:cxn modelId="{C0DB55A3-9AED-704F-8FCA-6D8A03231678}" type="presOf" srcId="{F7ACF628-8745-CC45-8B0B-2386474E6697}" destId="{12C42C29-4C8A-C548-AA84-46397BDAC27D}" srcOrd="0" destOrd="0" presId="urn:microsoft.com/office/officeart/2005/8/layout/cycle4"/>
    <dgm:cxn modelId="{D83C15E6-9E94-E04B-B6A4-A0AD994C2EE5}" srcId="{74812009-94AA-1C4E-8004-46925D5FC529}" destId="{C1C96D85-0A9F-A148-9823-E2BD606EC3C5}" srcOrd="2" destOrd="0" parTransId="{1529AFEB-D173-4542-9B63-854ABCD8446E}" sibTransId="{16A40992-B593-C540-8ACE-B5D43CBFF2CC}"/>
    <dgm:cxn modelId="{4137822E-AF63-0147-A477-1F50233DD09B}" type="presParOf" srcId="{F2456106-B54B-C64A-8445-9109175F5575}" destId="{B05421D1-60D1-554D-A5E8-088F11061F81}" srcOrd="0" destOrd="0" presId="urn:microsoft.com/office/officeart/2005/8/layout/cycle4"/>
    <dgm:cxn modelId="{17D92F88-D35A-5E41-943C-E3864B01BC82}" type="presParOf" srcId="{B05421D1-60D1-554D-A5E8-088F11061F81}" destId="{0CE9737C-8C70-084E-95B8-CC95941D2B3A}" srcOrd="0" destOrd="0" presId="urn:microsoft.com/office/officeart/2005/8/layout/cycle4"/>
    <dgm:cxn modelId="{991A0F49-8911-444C-9951-792C3924AD5E}" type="presParOf" srcId="{0CE9737C-8C70-084E-95B8-CC95941D2B3A}" destId="{EDF18C39-6C96-AF42-ADDF-7113920E2A7C}" srcOrd="0" destOrd="0" presId="urn:microsoft.com/office/officeart/2005/8/layout/cycle4"/>
    <dgm:cxn modelId="{F104D974-8E8E-CA4F-B20A-026380F7B811}" type="presParOf" srcId="{0CE9737C-8C70-084E-95B8-CC95941D2B3A}" destId="{A35E96BF-BE86-BF4A-BA08-6BC9503DEA5F}" srcOrd="1" destOrd="0" presId="urn:microsoft.com/office/officeart/2005/8/layout/cycle4"/>
    <dgm:cxn modelId="{1DEB7AA8-282E-B944-BE41-BDA82B395899}" type="presParOf" srcId="{B05421D1-60D1-554D-A5E8-088F11061F81}" destId="{F0D6CF5C-5EC3-0848-BE31-CC0F0554144F}" srcOrd="1" destOrd="0" presId="urn:microsoft.com/office/officeart/2005/8/layout/cycle4"/>
    <dgm:cxn modelId="{E07EF0E6-4A47-4D4E-8EDC-211EEC71B437}" type="presParOf" srcId="{F2456106-B54B-C64A-8445-9109175F5575}" destId="{77826E25-066D-0F43-81B6-45856E425AB8}" srcOrd="1" destOrd="0" presId="urn:microsoft.com/office/officeart/2005/8/layout/cycle4"/>
    <dgm:cxn modelId="{9BF836A7-9D68-0A40-A367-4247C0D60E3F}" type="presParOf" srcId="{77826E25-066D-0F43-81B6-45856E425AB8}" destId="{0DB5400C-D40C-CA4B-A772-F9E712664C99}" srcOrd="0" destOrd="0" presId="urn:microsoft.com/office/officeart/2005/8/layout/cycle4"/>
    <dgm:cxn modelId="{5BB2052A-739D-EF4D-BCB7-0063876DAD61}" type="presParOf" srcId="{77826E25-066D-0F43-81B6-45856E425AB8}" destId="{12C42C29-4C8A-C548-AA84-46397BDAC27D}" srcOrd="1" destOrd="0" presId="urn:microsoft.com/office/officeart/2005/8/layout/cycle4"/>
    <dgm:cxn modelId="{C2639878-3CC8-4D43-9FEA-AEBF8D8A80AE}" type="presParOf" srcId="{77826E25-066D-0F43-81B6-45856E425AB8}" destId="{4A90796A-5D71-AD49-97C8-CEA3226098E7}" srcOrd="2" destOrd="0" presId="urn:microsoft.com/office/officeart/2005/8/layout/cycle4"/>
    <dgm:cxn modelId="{6063A3BD-44D8-774E-B1A5-12DA8B9A796A}" type="presParOf" srcId="{77826E25-066D-0F43-81B6-45856E425AB8}" destId="{2DC53486-65C6-0949-951C-2E3A362E9168}" srcOrd="3" destOrd="0" presId="urn:microsoft.com/office/officeart/2005/8/layout/cycle4"/>
    <dgm:cxn modelId="{42A73514-F55D-F140-8D34-8293888BB26F}" type="presParOf" srcId="{77826E25-066D-0F43-81B6-45856E425AB8}" destId="{F3C937D4-9C9B-854B-801D-82E0D78AB4A4}" srcOrd="4" destOrd="0" presId="urn:microsoft.com/office/officeart/2005/8/layout/cycle4"/>
    <dgm:cxn modelId="{78518658-347C-A54D-A858-E4BAE69BA6AC}" type="presParOf" srcId="{F2456106-B54B-C64A-8445-9109175F5575}" destId="{A8A6A6E7-386A-1C49-B1CA-04627A692D2F}" srcOrd="2" destOrd="0" presId="urn:microsoft.com/office/officeart/2005/8/layout/cycle4"/>
    <dgm:cxn modelId="{4E906A08-1015-4E44-B124-4D04B6E1D3DE}" type="presParOf" srcId="{F2456106-B54B-C64A-8445-9109175F5575}" destId="{1C5CDDEF-6F7D-EC44-921A-78659E93FFBB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003939-4976-8D4B-B533-A2C9CCF20140}" type="doc">
      <dgm:prSet loTypeId="urn:microsoft.com/office/officeart/2005/8/layout/matrix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5C2BBE4-B7EB-1043-9F7F-DC6975424580}">
      <dgm:prSet phldrT="[Text]"/>
      <dgm:spPr/>
      <dgm:t>
        <a:bodyPr/>
        <a:lstStyle/>
        <a:p>
          <a:r>
            <a:rPr lang="en-GB" dirty="0"/>
            <a:t>What  everyone knows</a:t>
          </a:r>
        </a:p>
      </dgm:t>
    </dgm:pt>
    <dgm:pt modelId="{435E5D4A-E6E4-0E43-8C6F-CDE1FF75583F}" type="parTrans" cxnId="{D42008A3-BD0A-A742-ACC4-86A91486523B}">
      <dgm:prSet/>
      <dgm:spPr/>
      <dgm:t>
        <a:bodyPr/>
        <a:lstStyle/>
        <a:p>
          <a:endParaRPr lang="en-GB"/>
        </a:p>
      </dgm:t>
    </dgm:pt>
    <dgm:pt modelId="{1B17C0D4-7AF0-A14E-98A0-97C8CC478A67}" type="sibTrans" cxnId="{D42008A3-BD0A-A742-ACC4-86A91486523B}">
      <dgm:prSet/>
      <dgm:spPr/>
      <dgm:t>
        <a:bodyPr/>
        <a:lstStyle/>
        <a:p>
          <a:endParaRPr lang="en-GB"/>
        </a:p>
      </dgm:t>
    </dgm:pt>
    <dgm:pt modelId="{BEE0C50F-D4F8-1E46-99A6-CDA7FB08317F}">
      <dgm:prSet phldrT="[Text]"/>
      <dgm:spPr/>
      <dgm:t>
        <a:bodyPr/>
        <a:lstStyle/>
        <a:p>
          <a:r>
            <a:rPr lang="en-GB" dirty="0"/>
            <a:t>What is known by only you</a:t>
          </a:r>
        </a:p>
      </dgm:t>
    </dgm:pt>
    <dgm:pt modelId="{E0110D72-D031-1B4C-BE3C-66971CE66B21}" type="parTrans" cxnId="{A3A2CA9A-5408-9A4F-AB8D-3222F79123C5}">
      <dgm:prSet/>
      <dgm:spPr/>
      <dgm:t>
        <a:bodyPr/>
        <a:lstStyle/>
        <a:p>
          <a:endParaRPr lang="en-GB"/>
        </a:p>
      </dgm:t>
    </dgm:pt>
    <dgm:pt modelId="{A8D98E17-C1AA-6447-A404-FF6C9E52CC6F}" type="sibTrans" cxnId="{A3A2CA9A-5408-9A4F-AB8D-3222F79123C5}">
      <dgm:prSet/>
      <dgm:spPr/>
      <dgm:t>
        <a:bodyPr/>
        <a:lstStyle/>
        <a:p>
          <a:endParaRPr lang="en-GB"/>
        </a:p>
      </dgm:t>
    </dgm:pt>
    <dgm:pt modelId="{39E166B1-C72A-6F46-8EC6-7902F3C2B6F7}">
      <dgm:prSet phldrT="[Text]"/>
      <dgm:spPr/>
      <dgm:t>
        <a:bodyPr/>
        <a:lstStyle/>
        <a:p>
          <a:r>
            <a:rPr lang="en-GB" dirty="0"/>
            <a:t>What others  know but you don’t know</a:t>
          </a:r>
        </a:p>
      </dgm:t>
    </dgm:pt>
    <dgm:pt modelId="{7A58800F-9FE3-4043-85E0-842B742C4C22}" type="parTrans" cxnId="{FE5331BD-A612-FB42-9EE9-046E6AD9049C}">
      <dgm:prSet/>
      <dgm:spPr/>
      <dgm:t>
        <a:bodyPr/>
        <a:lstStyle/>
        <a:p>
          <a:endParaRPr lang="en-GB"/>
        </a:p>
      </dgm:t>
    </dgm:pt>
    <dgm:pt modelId="{964F9497-CF32-5A44-A9B0-30F88EF85014}" type="sibTrans" cxnId="{FE5331BD-A612-FB42-9EE9-046E6AD9049C}">
      <dgm:prSet/>
      <dgm:spPr/>
      <dgm:t>
        <a:bodyPr/>
        <a:lstStyle/>
        <a:p>
          <a:endParaRPr lang="en-GB"/>
        </a:p>
      </dgm:t>
    </dgm:pt>
    <dgm:pt modelId="{EE76BEFC-B791-E64B-9CC7-4F143FA63B14}">
      <dgm:prSet phldrT="[Text]"/>
      <dgm:spPr/>
      <dgm:t>
        <a:bodyPr/>
        <a:lstStyle/>
        <a:p>
          <a:r>
            <a:rPr lang="en-GB" dirty="0"/>
            <a:t>What no one knows.</a:t>
          </a:r>
        </a:p>
      </dgm:t>
    </dgm:pt>
    <dgm:pt modelId="{63CB653A-93C5-F043-AB4F-71FF5033316D}" type="parTrans" cxnId="{FD40773E-7B13-5C42-A838-76BB1590A038}">
      <dgm:prSet/>
      <dgm:spPr/>
      <dgm:t>
        <a:bodyPr/>
        <a:lstStyle/>
        <a:p>
          <a:endParaRPr lang="en-GB"/>
        </a:p>
      </dgm:t>
    </dgm:pt>
    <dgm:pt modelId="{722F350A-73F4-764E-95F5-D63C1C8839EC}" type="sibTrans" cxnId="{FD40773E-7B13-5C42-A838-76BB1590A038}">
      <dgm:prSet/>
      <dgm:spPr/>
      <dgm:t>
        <a:bodyPr/>
        <a:lstStyle/>
        <a:p>
          <a:endParaRPr lang="en-GB"/>
        </a:p>
      </dgm:t>
    </dgm:pt>
    <dgm:pt modelId="{BE915486-0D91-2E40-9248-B21C7DE9ABF5}" type="pres">
      <dgm:prSet presAssocID="{7E003939-4976-8D4B-B533-A2C9CCF20140}" presName="matrix" presStyleCnt="0">
        <dgm:presLayoutVars>
          <dgm:chMax val="1"/>
          <dgm:dir/>
          <dgm:resizeHandles val="exact"/>
        </dgm:presLayoutVars>
      </dgm:prSet>
      <dgm:spPr/>
    </dgm:pt>
    <dgm:pt modelId="{C337703E-0792-D940-8F6E-968B8F979D45}" type="pres">
      <dgm:prSet presAssocID="{7E003939-4976-8D4B-B533-A2C9CCF20140}" presName="diamond" presStyleLbl="bgShp" presStyleIdx="0" presStyleCnt="1"/>
      <dgm:spPr/>
    </dgm:pt>
    <dgm:pt modelId="{10573874-F4B4-AB4F-87BF-61E356C68A01}" type="pres">
      <dgm:prSet presAssocID="{7E003939-4976-8D4B-B533-A2C9CCF20140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2DB0EFE-49FB-D74A-854E-871ABE1E27FF}" type="pres">
      <dgm:prSet presAssocID="{7E003939-4976-8D4B-B533-A2C9CCF20140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5B07A6F-D408-F74D-9D95-C163FF663DAB}" type="pres">
      <dgm:prSet presAssocID="{7E003939-4976-8D4B-B533-A2C9CCF20140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1DF28F6A-9010-4441-BC8B-F9972217A179}" type="pres">
      <dgm:prSet presAssocID="{7E003939-4976-8D4B-B533-A2C9CCF20140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A959B3C-8FC5-0E46-9657-7D955AFE4CB9}" type="presOf" srcId="{EE76BEFC-B791-E64B-9CC7-4F143FA63B14}" destId="{1DF28F6A-9010-4441-BC8B-F9972217A179}" srcOrd="0" destOrd="0" presId="urn:microsoft.com/office/officeart/2005/8/layout/matrix3"/>
    <dgm:cxn modelId="{FD40773E-7B13-5C42-A838-76BB1590A038}" srcId="{7E003939-4976-8D4B-B533-A2C9CCF20140}" destId="{EE76BEFC-B791-E64B-9CC7-4F143FA63B14}" srcOrd="3" destOrd="0" parTransId="{63CB653A-93C5-F043-AB4F-71FF5033316D}" sibTransId="{722F350A-73F4-764E-95F5-D63C1C8839EC}"/>
    <dgm:cxn modelId="{02549C6F-DD19-CA4A-8D39-BD5EB84FE880}" type="presOf" srcId="{75C2BBE4-B7EB-1043-9F7F-DC6975424580}" destId="{10573874-F4B4-AB4F-87BF-61E356C68A01}" srcOrd="0" destOrd="0" presId="urn:microsoft.com/office/officeart/2005/8/layout/matrix3"/>
    <dgm:cxn modelId="{713AFC8F-CA3F-FF42-B189-62F619A6DC4E}" type="presOf" srcId="{7E003939-4976-8D4B-B533-A2C9CCF20140}" destId="{BE915486-0D91-2E40-9248-B21C7DE9ABF5}" srcOrd="0" destOrd="0" presId="urn:microsoft.com/office/officeart/2005/8/layout/matrix3"/>
    <dgm:cxn modelId="{FDCF8E91-DA96-B041-8A55-0201E3DE7193}" type="presOf" srcId="{BEE0C50F-D4F8-1E46-99A6-CDA7FB08317F}" destId="{72DB0EFE-49FB-D74A-854E-871ABE1E27FF}" srcOrd="0" destOrd="0" presId="urn:microsoft.com/office/officeart/2005/8/layout/matrix3"/>
    <dgm:cxn modelId="{A3A2CA9A-5408-9A4F-AB8D-3222F79123C5}" srcId="{7E003939-4976-8D4B-B533-A2C9CCF20140}" destId="{BEE0C50F-D4F8-1E46-99A6-CDA7FB08317F}" srcOrd="1" destOrd="0" parTransId="{E0110D72-D031-1B4C-BE3C-66971CE66B21}" sibTransId="{A8D98E17-C1AA-6447-A404-FF6C9E52CC6F}"/>
    <dgm:cxn modelId="{D42008A3-BD0A-A742-ACC4-86A91486523B}" srcId="{7E003939-4976-8D4B-B533-A2C9CCF20140}" destId="{75C2BBE4-B7EB-1043-9F7F-DC6975424580}" srcOrd="0" destOrd="0" parTransId="{435E5D4A-E6E4-0E43-8C6F-CDE1FF75583F}" sibTransId="{1B17C0D4-7AF0-A14E-98A0-97C8CC478A67}"/>
    <dgm:cxn modelId="{FE5331BD-A612-FB42-9EE9-046E6AD9049C}" srcId="{7E003939-4976-8D4B-B533-A2C9CCF20140}" destId="{39E166B1-C72A-6F46-8EC6-7902F3C2B6F7}" srcOrd="2" destOrd="0" parTransId="{7A58800F-9FE3-4043-85E0-842B742C4C22}" sibTransId="{964F9497-CF32-5A44-A9B0-30F88EF85014}"/>
    <dgm:cxn modelId="{0A9FFDC4-F2DD-D642-B7BF-7651A2D26F71}" type="presOf" srcId="{39E166B1-C72A-6F46-8EC6-7902F3C2B6F7}" destId="{45B07A6F-D408-F74D-9D95-C163FF663DAB}" srcOrd="0" destOrd="0" presId="urn:microsoft.com/office/officeart/2005/8/layout/matrix3"/>
    <dgm:cxn modelId="{BD5E02DB-CAC9-0E47-A79C-1D7AF256BF23}" type="presParOf" srcId="{BE915486-0D91-2E40-9248-B21C7DE9ABF5}" destId="{C337703E-0792-D940-8F6E-968B8F979D45}" srcOrd="0" destOrd="0" presId="urn:microsoft.com/office/officeart/2005/8/layout/matrix3"/>
    <dgm:cxn modelId="{73A4709C-2C08-4B40-B189-5E5614A61858}" type="presParOf" srcId="{BE915486-0D91-2E40-9248-B21C7DE9ABF5}" destId="{10573874-F4B4-AB4F-87BF-61E356C68A01}" srcOrd="1" destOrd="0" presId="urn:microsoft.com/office/officeart/2005/8/layout/matrix3"/>
    <dgm:cxn modelId="{9C1BAD9B-D764-0640-93F0-2D44E4992DED}" type="presParOf" srcId="{BE915486-0D91-2E40-9248-B21C7DE9ABF5}" destId="{72DB0EFE-49FB-D74A-854E-871ABE1E27FF}" srcOrd="2" destOrd="0" presId="urn:microsoft.com/office/officeart/2005/8/layout/matrix3"/>
    <dgm:cxn modelId="{75AB7342-5CBF-8D46-93C5-6AB949FF4058}" type="presParOf" srcId="{BE915486-0D91-2E40-9248-B21C7DE9ABF5}" destId="{45B07A6F-D408-F74D-9D95-C163FF663DAB}" srcOrd="3" destOrd="0" presId="urn:microsoft.com/office/officeart/2005/8/layout/matrix3"/>
    <dgm:cxn modelId="{B5CC4332-9172-3243-A86A-3FC701251D08}" type="presParOf" srcId="{BE915486-0D91-2E40-9248-B21C7DE9ABF5}" destId="{1DF28F6A-9010-4441-BC8B-F9972217A17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F18C39-6C96-AF42-ADDF-7113920E2A7C}">
      <dsp:nvSpPr>
        <dsp:cNvPr id="0" name=""/>
        <dsp:cNvSpPr/>
      </dsp:nvSpPr>
      <dsp:spPr>
        <a:xfrm>
          <a:off x="5615882" y="2557335"/>
          <a:ext cx="1857829" cy="120345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200" kern="1200"/>
        </a:p>
      </dsp:txBody>
      <dsp:txXfrm>
        <a:off x="6199667" y="2884634"/>
        <a:ext cx="1247608" cy="849717"/>
      </dsp:txXfrm>
    </dsp:sp>
    <dsp:sp modelId="{0DB5400C-D40C-CA4B-A772-F9E712664C99}">
      <dsp:nvSpPr>
        <dsp:cNvPr id="0" name=""/>
        <dsp:cNvSpPr/>
      </dsp:nvSpPr>
      <dsp:spPr>
        <a:xfrm>
          <a:off x="3363170" y="214364"/>
          <a:ext cx="1628421" cy="1628421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Improve patient outcome</a:t>
          </a:r>
        </a:p>
      </dsp:txBody>
      <dsp:txXfrm>
        <a:off x="3840123" y="691317"/>
        <a:ext cx="1151468" cy="1151468"/>
      </dsp:txXfrm>
    </dsp:sp>
    <dsp:sp modelId="{12C42C29-4C8A-C548-AA84-46397BDAC27D}">
      <dsp:nvSpPr>
        <dsp:cNvPr id="0" name=""/>
        <dsp:cNvSpPr/>
      </dsp:nvSpPr>
      <dsp:spPr>
        <a:xfrm rot="5400000">
          <a:off x="5066807" y="214364"/>
          <a:ext cx="1628421" cy="1628421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 efficient use of resources</a:t>
          </a:r>
        </a:p>
      </dsp:txBody>
      <dsp:txXfrm rot="-5400000">
        <a:off x="5066807" y="691317"/>
        <a:ext cx="1151468" cy="1151468"/>
      </dsp:txXfrm>
    </dsp:sp>
    <dsp:sp modelId="{4A90796A-5D71-AD49-97C8-CEA3226098E7}">
      <dsp:nvSpPr>
        <dsp:cNvPr id="0" name=""/>
        <dsp:cNvSpPr/>
      </dsp:nvSpPr>
      <dsp:spPr>
        <a:xfrm rot="10800000">
          <a:off x="5066807" y="1918001"/>
          <a:ext cx="1628421" cy="1628421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Enhances job satisfaction</a:t>
          </a:r>
        </a:p>
      </dsp:txBody>
      <dsp:txXfrm rot="10800000">
        <a:off x="5066807" y="1918001"/>
        <a:ext cx="1151468" cy="1151468"/>
      </dsp:txXfrm>
    </dsp:sp>
    <dsp:sp modelId="{2DC53486-65C6-0949-951C-2E3A362E9168}">
      <dsp:nvSpPr>
        <dsp:cNvPr id="0" name=""/>
        <dsp:cNvSpPr/>
      </dsp:nvSpPr>
      <dsp:spPr>
        <a:xfrm rot="16200000">
          <a:off x="3363170" y="1918001"/>
          <a:ext cx="1628421" cy="1628421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Improves staff retention</a:t>
          </a:r>
        </a:p>
      </dsp:txBody>
      <dsp:txXfrm rot="5400000">
        <a:off x="3840123" y="1918001"/>
        <a:ext cx="1151468" cy="1151468"/>
      </dsp:txXfrm>
    </dsp:sp>
    <dsp:sp modelId="{A8A6A6E7-386A-1C49-B1CA-04627A692D2F}">
      <dsp:nvSpPr>
        <dsp:cNvPr id="0" name=""/>
        <dsp:cNvSpPr/>
      </dsp:nvSpPr>
      <dsp:spPr>
        <a:xfrm>
          <a:off x="4748081" y="1541923"/>
          <a:ext cx="562237" cy="488902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5CDDEF-6F7D-EC44-921A-78659E93FFBB}">
      <dsp:nvSpPr>
        <dsp:cNvPr id="0" name=""/>
        <dsp:cNvSpPr/>
      </dsp:nvSpPr>
      <dsp:spPr>
        <a:xfrm rot="10800000">
          <a:off x="4748081" y="1729962"/>
          <a:ext cx="562237" cy="488902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7703E-0792-D940-8F6E-968B8F979D45}">
      <dsp:nvSpPr>
        <dsp:cNvPr id="0" name=""/>
        <dsp:cNvSpPr/>
      </dsp:nvSpPr>
      <dsp:spPr>
        <a:xfrm>
          <a:off x="1981144" y="0"/>
          <a:ext cx="3252629" cy="3252629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573874-F4B4-AB4F-87BF-61E356C68A01}">
      <dsp:nvSpPr>
        <dsp:cNvPr id="0" name=""/>
        <dsp:cNvSpPr/>
      </dsp:nvSpPr>
      <dsp:spPr>
        <a:xfrm>
          <a:off x="2290144" y="308999"/>
          <a:ext cx="1268525" cy="12685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 everyone knows</a:t>
          </a:r>
        </a:p>
      </dsp:txBody>
      <dsp:txXfrm>
        <a:off x="2352068" y="370923"/>
        <a:ext cx="1144677" cy="1144677"/>
      </dsp:txXfrm>
    </dsp:sp>
    <dsp:sp modelId="{72DB0EFE-49FB-D74A-854E-871ABE1E27FF}">
      <dsp:nvSpPr>
        <dsp:cNvPr id="0" name=""/>
        <dsp:cNvSpPr/>
      </dsp:nvSpPr>
      <dsp:spPr>
        <a:xfrm>
          <a:off x="3656248" y="308999"/>
          <a:ext cx="1268525" cy="12685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is known by only you</a:t>
          </a:r>
        </a:p>
      </dsp:txBody>
      <dsp:txXfrm>
        <a:off x="3718172" y="370923"/>
        <a:ext cx="1144677" cy="1144677"/>
      </dsp:txXfrm>
    </dsp:sp>
    <dsp:sp modelId="{45B07A6F-D408-F74D-9D95-C163FF663DAB}">
      <dsp:nvSpPr>
        <dsp:cNvPr id="0" name=""/>
        <dsp:cNvSpPr/>
      </dsp:nvSpPr>
      <dsp:spPr>
        <a:xfrm>
          <a:off x="2290144" y="1675103"/>
          <a:ext cx="1268525" cy="12685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others  know but you don’t know</a:t>
          </a:r>
        </a:p>
      </dsp:txBody>
      <dsp:txXfrm>
        <a:off x="2352068" y="1737027"/>
        <a:ext cx="1144677" cy="1144677"/>
      </dsp:txXfrm>
    </dsp:sp>
    <dsp:sp modelId="{1DF28F6A-9010-4441-BC8B-F9972217A179}">
      <dsp:nvSpPr>
        <dsp:cNvPr id="0" name=""/>
        <dsp:cNvSpPr/>
      </dsp:nvSpPr>
      <dsp:spPr>
        <a:xfrm>
          <a:off x="3656248" y="1675103"/>
          <a:ext cx="1268525" cy="12685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no one knows.</a:t>
          </a:r>
        </a:p>
      </dsp:txBody>
      <dsp:txXfrm>
        <a:off x="3718172" y="1737027"/>
        <a:ext cx="1144677" cy="11446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3/15/23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9774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3/15/23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472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3/15/23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213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3/15/23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6343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3/15/23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2384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3/15/23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880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3/15/23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447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3/15/23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3476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3/15/23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1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3/15/23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1744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3/15/23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191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3/15/23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3140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D1B4E201-164F-4793-895E-C149B2F2F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65F4110-C0FC-4D61-ACD2-A7C950EAE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660711" y="3506289"/>
            <a:ext cx="7210670" cy="2967839"/>
          </a:xfrm>
          <a:prstGeom prst="rect">
            <a:avLst/>
          </a:prstGeom>
          <a:solidFill>
            <a:srgbClr val="E72950"/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B633B7-EFE8-6C63-CAD4-4ED14AE193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1821" y="4066950"/>
            <a:ext cx="6465287" cy="1486192"/>
          </a:xfrm>
        </p:spPr>
        <p:txBody>
          <a:bodyPr>
            <a:norm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Team 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9E169D-9E3A-2C3D-A79A-87CDE720EE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21821" y="5497884"/>
            <a:ext cx="6465286" cy="750216"/>
          </a:xfrm>
        </p:spPr>
        <p:txBody>
          <a:bodyPr>
            <a:normAutofit fontScale="92500"/>
          </a:bodyPr>
          <a:lstStyle/>
          <a:p>
            <a:r>
              <a:rPr lang="en-US" dirty="0">
                <a:solidFill>
                  <a:schemeClr val="bg1"/>
                </a:solidFill>
              </a:rPr>
              <a:t>In health and social care sector</a:t>
            </a:r>
          </a:p>
        </p:txBody>
      </p:sp>
      <p:pic>
        <p:nvPicPr>
          <p:cNvPr id="6" name="Picture 5" descr="Smiling hospital staff">
            <a:extLst>
              <a:ext uri="{FF2B5EF4-FFF2-40B4-BE49-F238E27FC236}">
                <a16:creationId xmlns:a16="http://schemas.microsoft.com/office/drawing/2014/main" id="{ABF54919-A679-B6F4-0B8F-1C894EBC85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046" r="9092" b="-2"/>
          <a:stretch/>
        </p:blipFill>
        <p:spPr>
          <a:xfrm>
            <a:off x="317635" y="299363"/>
            <a:ext cx="4160452" cy="6236904"/>
          </a:xfrm>
          <a:prstGeom prst="rect">
            <a:avLst/>
          </a:prstGeom>
        </p:spPr>
      </p:pic>
      <p:pic>
        <p:nvPicPr>
          <p:cNvPr id="4" name="Picture 3" descr="Neon 3D circle art">
            <a:extLst>
              <a:ext uri="{FF2B5EF4-FFF2-40B4-BE49-F238E27FC236}">
                <a16:creationId xmlns:a16="http://schemas.microsoft.com/office/drawing/2014/main" id="{5F414B4E-21E9-DB01-BD3E-3AA92E3921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1506" r="2" b="10200"/>
          <a:stretch/>
        </p:blipFill>
        <p:spPr>
          <a:xfrm>
            <a:off x="4654296" y="299363"/>
            <a:ext cx="7217085" cy="3008188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FACE2D80-77E9-4433-B62B-693C5B7B2A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0211" y="5393160"/>
            <a:ext cx="6309360" cy="0"/>
          </a:xfrm>
          <a:prstGeom prst="line">
            <a:avLst/>
          </a:prstGeom>
          <a:ln w="19050">
            <a:solidFill>
              <a:schemeClr val="accent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58ACE7C4-BCA2-1C2E-B868-93935D0A3380}"/>
              </a:ext>
            </a:extLst>
          </p:cNvPr>
          <p:cNvSpPr txBox="1"/>
          <p:nvPr/>
        </p:nvSpPr>
        <p:spPr>
          <a:xfrm>
            <a:off x="7128939" y="3572943"/>
            <a:ext cx="477861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Stundent</a:t>
            </a:r>
            <a:r>
              <a:rPr lang="en-US" dirty="0"/>
              <a:t> name ; MAVIS AMOAKOS</a:t>
            </a:r>
          </a:p>
          <a:p>
            <a:r>
              <a:rPr lang="en-US" dirty="0"/>
              <a:t>STUNENT NUMBER; 2130205</a:t>
            </a:r>
          </a:p>
          <a:p>
            <a:r>
              <a:rPr lang="en-US" dirty="0"/>
              <a:t>                                MODULE CODE  LCHS4005</a:t>
            </a:r>
          </a:p>
          <a:p>
            <a:r>
              <a:rPr lang="en-US" dirty="0"/>
              <a:t>                               LECTURE NAME ; BESTY JOE.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62585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572428-8B44-DFDA-FAE7-3911112C6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Is it relevant to have a good team work within the social care </a:t>
            </a:r>
          </a:p>
        </p:txBody>
      </p:sp>
      <p:cxnSp>
        <p:nvCxnSpPr>
          <p:cNvPr id="54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Content Placeholder 31">
            <a:extLst>
              <a:ext uri="{FF2B5EF4-FFF2-40B4-BE49-F238E27FC236}">
                <a16:creationId xmlns:a16="http://schemas.microsoft.com/office/drawing/2014/main" id="{BA0F4C5A-7C32-FE76-933F-1C398DB8E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5575367" cy="3760891"/>
          </a:xfrm>
        </p:spPr>
        <p:txBody>
          <a:bodyPr>
            <a:norm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Yes and why?</a:t>
            </a:r>
          </a:p>
        </p:txBody>
      </p:sp>
      <p:pic>
        <p:nvPicPr>
          <p:cNvPr id="9" name="Picture 8" descr="Smiling office colleagues">
            <a:extLst>
              <a:ext uri="{FF2B5EF4-FFF2-40B4-BE49-F238E27FC236}">
                <a16:creationId xmlns:a16="http://schemas.microsoft.com/office/drawing/2014/main" id="{AFA676AB-A1FB-0424-2120-206A4A6A26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279" r="13591" b="-3"/>
          <a:stretch/>
        </p:blipFill>
        <p:spPr>
          <a:xfrm>
            <a:off x="7534656" y="2108200"/>
            <a:ext cx="3621024" cy="3600613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DA680F-55DB-11F2-4E84-B2BD4A2ED654}"/>
              </a:ext>
            </a:extLst>
          </p:cNvPr>
          <p:cNvSpPr txBox="1"/>
          <p:nvPr/>
        </p:nvSpPr>
        <p:spPr>
          <a:xfrm>
            <a:off x="2284138" y="2268222"/>
            <a:ext cx="359906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Team work is crucial in health and social care sectors</a:t>
            </a:r>
          </a:p>
        </p:txBody>
      </p:sp>
    </p:spTree>
    <p:extLst>
      <p:ext uri="{BB962C8B-B14F-4D97-AF65-F5344CB8AC3E}">
        <p14:creationId xmlns:p14="http://schemas.microsoft.com/office/powerpoint/2010/main" val="3432694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A2CA8-E874-6336-2C6C-21358EE72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Why is relevant to have to have a good team work in health and social 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2631930-48C7-01FE-9214-4E7619432C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2893653"/>
              </p:ext>
            </p:extLst>
          </p:nvPr>
        </p:nvGraphicFramePr>
        <p:xfrm>
          <a:off x="1096963" y="2108200"/>
          <a:ext cx="10058400" cy="3760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4823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FB7EE-7832-F116-6BF4-3D6006F61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Who or what inspired me to choose this model teamwork as relevant key skill in health and social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50DC7-5471-54FB-9E52-B866A3FAF4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 used Johari window and his model of team development</a:t>
            </a:r>
          </a:p>
          <a:p>
            <a:r>
              <a:rPr lang="en-US" dirty="0"/>
              <a:t>It is an effective model of  communication .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A5BD657-9617-33EA-B223-5F3C552A54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3225663"/>
              </p:ext>
            </p:extLst>
          </p:nvPr>
        </p:nvGraphicFramePr>
        <p:xfrm>
          <a:off x="2945081" y="2885704"/>
          <a:ext cx="7214919" cy="32526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92829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3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E1A93E-CDCF-C4D3-6A25-3CBC97F05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7309" y="634946"/>
            <a:ext cx="6432434" cy="1450757"/>
          </a:xfrm>
        </p:spPr>
        <p:txBody>
          <a:bodyPr>
            <a:norm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Here is a practical example describing </a:t>
            </a:r>
          </a:p>
        </p:txBody>
      </p:sp>
      <p:pic>
        <p:nvPicPr>
          <p:cNvPr id="7" name="Picture 6" descr="Healthcare colleagues meeting">
            <a:extLst>
              <a:ext uri="{FF2B5EF4-FFF2-40B4-BE49-F238E27FC236}">
                <a16:creationId xmlns:a16="http://schemas.microsoft.com/office/drawing/2014/main" id="{F219A7BF-5D4C-8BA9-9C17-A63C9264A6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0" r="17373"/>
          <a:stretch/>
        </p:blipFill>
        <p:spPr>
          <a:xfrm>
            <a:off x="2" y="10"/>
            <a:ext cx="4635313" cy="3251555"/>
          </a:xfrm>
          <a:prstGeom prst="rect">
            <a:avLst/>
          </a:prstGeom>
        </p:spPr>
      </p:pic>
      <p:cxnSp>
        <p:nvCxnSpPr>
          <p:cNvPr id="23" name="Straight Connector 15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80720" y="2267421"/>
            <a:ext cx="60350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People wearing masks in a line">
            <a:extLst>
              <a:ext uri="{FF2B5EF4-FFF2-40B4-BE49-F238E27FC236}">
                <a16:creationId xmlns:a16="http://schemas.microsoft.com/office/drawing/2014/main" id="{FD00F03D-1BBB-B5BF-67F0-FB7273A977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06" r="-2" b="-2"/>
          <a:stretch/>
        </p:blipFill>
        <p:spPr>
          <a:xfrm>
            <a:off x="-1" y="3337868"/>
            <a:ext cx="4635314" cy="3062931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764877D-80AA-DF6E-27EA-00B5C003E1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308" y="2407436"/>
            <a:ext cx="6432434" cy="3461658"/>
          </a:xfrm>
        </p:spPr>
        <p:txBody>
          <a:bodyPr>
            <a:norm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This picture tells it all . What comes in your mind when you see this ? I would like to explain my viewpoint as to why I chose this picture as a practical example of good teamwork</a:t>
            </a:r>
            <a:r>
              <a:rPr lang="en-US" dirty="0"/>
              <a:t>. </a:t>
            </a:r>
          </a:p>
        </p:txBody>
      </p:sp>
      <p:sp>
        <p:nvSpPr>
          <p:cNvPr id="24" name="Rectangle 17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34100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D588D-4408-AA4D-CB9F-8B25FC0FC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C7620-5D54-1113-4AB5-4C478552AA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Teamwork is very important in very part of professional bodies .The above mentioned are all ways to make an effective  way of communicating with each  other  to reach a specific target. There is saying that together we stand , divided we fall.</a:t>
            </a:r>
          </a:p>
        </p:txBody>
      </p:sp>
    </p:spTree>
    <p:extLst>
      <p:ext uri="{BB962C8B-B14F-4D97-AF65-F5344CB8AC3E}">
        <p14:creationId xmlns:p14="http://schemas.microsoft.com/office/powerpoint/2010/main" val="9013790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86757-8903-CCCC-D745-A83FB8F4AF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Refference</a:t>
            </a:r>
            <a:r>
              <a:rPr lang="en-US" dirty="0"/>
              <a:t> list.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19039-6752-DC2B-4E20-C8BA33E44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De </a:t>
            </a:r>
            <a:r>
              <a:rPr lang="en-US" dirty="0" err="1"/>
              <a:t>Osmanoglu-jurnal</a:t>
            </a:r>
            <a:r>
              <a:rPr lang="en-US" dirty="0"/>
              <a:t> of education and training studies.(2019). </a:t>
            </a:r>
            <a:r>
              <a:rPr lang="en-US" dirty="0" err="1"/>
              <a:t>Core.ac.uk</a:t>
            </a:r>
            <a:endParaRPr lang="en-US" dirty="0"/>
          </a:p>
          <a:p>
            <a:r>
              <a:rPr lang="en-US" dirty="0"/>
              <a:t>P Saxena –SIT journal of management,(2015)- </a:t>
            </a:r>
            <a:r>
              <a:rPr lang="en-US" dirty="0" err="1"/>
              <a:t>acamedia.edu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021284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1A1634"/>
      </a:dk2>
      <a:lt2>
        <a:srgbClr val="F0F3F3"/>
      </a:lt2>
      <a:accent1>
        <a:srgbClr val="E72950"/>
      </a:accent1>
      <a:accent2>
        <a:srgbClr val="D5178E"/>
      </a:accent2>
      <a:accent3>
        <a:srgbClr val="DF29E7"/>
      </a:accent3>
      <a:accent4>
        <a:srgbClr val="7E17D5"/>
      </a:accent4>
      <a:accent5>
        <a:srgbClr val="4129E7"/>
      </a:accent5>
      <a:accent6>
        <a:srgbClr val="174ED5"/>
      </a:accent6>
      <a:hlink>
        <a:srgbClr val="7351C5"/>
      </a:hlink>
      <a:folHlink>
        <a:srgbClr val="7F7F7F"/>
      </a:folHlink>
    </a:clrScheme>
    <a:fontScheme name="Retrospect">
      <a:majorFont>
        <a:latin typeface="Sagona Extra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agona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16883</TotalTime>
  <Words>263</Words>
  <Application>Microsoft Macintosh PowerPoint</Application>
  <PresentationFormat>Widescreen</PresentationFormat>
  <Paragraphs>29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Sagona Book</vt:lpstr>
      <vt:lpstr>Sagona ExtraLight</vt:lpstr>
      <vt:lpstr>RetrospectVTI</vt:lpstr>
      <vt:lpstr>Team work</vt:lpstr>
      <vt:lpstr>Is it relevant to have a good team work within the social care </vt:lpstr>
      <vt:lpstr>Why is relevant to have to have a good team work in health and social  </vt:lpstr>
      <vt:lpstr>Who or what inspired me to choose this model teamwork as relevant key skill in health and social care </vt:lpstr>
      <vt:lpstr>Here is a practical example describing </vt:lpstr>
      <vt:lpstr>conclusion</vt:lpstr>
      <vt:lpstr>Refference list.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work</dc:title>
  <dc:creator>MAVIS AMOAKO</dc:creator>
  <cp:lastModifiedBy>MAVIS AMOAKO</cp:lastModifiedBy>
  <cp:revision>3</cp:revision>
  <dcterms:created xsi:type="dcterms:W3CDTF">2023-03-01T15:13:35Z</dcterms:created>
  <dcterms:modified xsi:type="dcterms:W3CDTF">2023-03-15T15:39:22Z</dcterms:modified>
</cp:coreProperties>
</file>