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7" r:id="rId3"/>
    <p:sldId id="272" r:id="rId4"/>
    <p:sldId id="258" r:id="rId5"/>
    <p:sldId id="271" r:id="rId6"/>
    <p:sldId id="279" r:id="rId7"/>
    <p:sldId id="269" r:id="rId8"/>
    <p:sldId id="265" r:id="rId9"/>
    <p:sldId id="270" r:id="rId10"/>
    <p:sldId id="267" r:id="rId11"/>
    <p:sldId id="260" r:id="rId12"/>
    <p:sldId id="273" r:id="rId13"/>
    <p:sldId id="274" r:id="rId14"/>
    <p:sldId id="275" r:id="rId15"/>
    <p:sldId id="276" r:id="rId16"/>
    <p:sldId id="277" r:id="rId17"/>
    <p:sldId id="261" r:id="rId18"/>
    <p:sldId id="280" r:id="rId19"/>
    <p:sldId id="263" r:id="rId20"/>
    <p:sldId id="266" r:id="rId21"/>
    <p:sldId id="278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DE9D0CB-6517-455D-C45D-4F7562A52C92}" v="623" dt="2026-06-07T16:24:43.131"/>
    <p1510:client id="{1DF3EA4E-28C6-89CF-25FD-D9F7064335C8}" v="281" dt="2026-06-05T18:45:09.913"/>
    <p1510:client id="{1E7EE6D6-2611-7E3B-8313-B4AD3AF863F7}" v="230" dt="2026-06-05T23:50:12.406"/>
    <p1510:client id="{687AA517-B129-7428-305B-73736E947880}" v="1288" dt="2026-06-07T17:33:26.635"/>
    <p1510:client id="{D73C6804-10A1-4DD6-D232-2FFD041862DC}" v="211" dt="2026-06-07T15:36:18.592"/>
    <p1510:client id="{EA04DBF0-1052-9893-EC5A-69C2987E766E}" v="46" dt="2026-06-06T15:28:41.571"/>
    <p1510:client id="{F35AEF15-F8AD-9CBF-B9B1-A74A2026D74B}" v="23" dt="2026-06-07T13:17:08.05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17292A2E-F333-43FB-9621-5CBBE7FDCDCB}" styleName="Light Style 2 –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69CF1AB2-1976-4502-BF36-3FF5EA218861}" styleName="Medium Style 4 –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64" d="100"/>
          <a:sy n="64" d="100"/>
        </p:scale>
        <p:origin x="97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microsoft.com/office/2015/10/relationships/revisionInfo" Target="revisionInfo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1">
  <dgm:title val=""/>
  <dgm:desc val=""/>
  <dgm:catLst>
    <dgm:cat type="accent4" pri="11100"/>
  </dgm:catLst>
  <dgm:styleLbl name="node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4">
        <a:alpha val="4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AE88DE5-0B38-4FCC-9AA3-F4E16203B33A}" type="doc">
      <dgm:prSet loTypeId="urn:microsoft.com/office/officeart/2005/8/layout/process1" loCatId="process" qsTypeId="urn:microsoft.com/office/officeart/2005/8/quickstyle/simple1" qsCatId="simple" csTypeId="urn:microsoft.com/office/officeart/2005/8/colors/accent4_1" csCatId="accent4" phldr="1"/>
      <dgm:spPr/>
      <dgm:t>
        <a:bodyPr/>
        <a:lstStyle/>
        <a:p>
          <a:endParaRPr lang="en-GB"/>
        </a:p>
      </dgm:t>
    </dgm:pt>
    <dgm:pt modelId="{7B94EB98-232A-49B9-9E24-7F34B5B2DC40}">
      <dgm:prSet phldrT="[Text]" phldr="0" custT="1"/>
      <dgm:spPr/>
      <dgm:t>
        <a:bodyPr/>
        <a:lstStyle/>
        <a:p>
          <a:pPr rtl="0"/>
          <a:r>
            <a:rPr lang="en-GB" sz="2000" dirty="0">
              <a:latin typeface="Sitka Text"/>
            </a:rPr>
            <a:t>Virtual meetings/ case discussions and messaging </a:t>
          </a:r>
          <a:endParaRPr lang="en-GB" sz="2000" dirty="0"/>
        </a:p>
      </dgm:t>
    </dgm:pt>
    <dgm:pt modelId="{7AB1A860-B79D-4D8A-89B0-B6573DA745E3}" type="parTrans" cxnId="{B50C6EE3-F60E-4E40-A7C0-C20D4FBF925D}">
      <dgm:prSet/>
      <dgm:spPr/>
    </dgm:pt>
    <dgm:pt modelId="{6335AA02-61AF-4D13-BB23-1BE99D2180A4}" type="sibTrans" cxnId="{B50C6EE3-F60E-4E40-A7C0-C20D4FBF925D}">
      <dgm:prSet/>
      <dgm:spPr/>
      <dgm:t>
        <a:bodyPr/>
        <a:lstStyle/>
        <a:p>
          <a:endParaRPr lang="en-GB"/>
        </a:p>
      </dgm:t>
    </dgm:pt>
    <dgm:pt modelId="{C629964F-E6B8-49D0-A563-BC625C255EFB}">
      <dgm:prSet phldrT="[Text]" phldr="0" custT="1"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2000">
              <a:latin typeface="Sitka Text"/>
            </a:rPr>
            <a:t>A protected digital environment where staff can communicate and collaborate together </a:t>
          </a:r>
          <a:endParaRPr lang="en-US" sz="2000">
            <a:latin typeface="Sitka Text"/>
          </a:endParaRPr>
        </a:p>
      </dgm:t>
    </dgm:pt>
    <dgm:pt modelId="{218BA44D-269F-42E4-A582-59982599A50E}" type="parTrans" cxnId="{022EE35D-3F53-4215-A858-3C58401868EC}">
      <dgm:prSet/>
      <dgm:spPr/>
    </dgm:pt>
    <dgm:pt modelId="{93CFFFB2-3C37-4653-8756-58AC3607EB67}" type="sibTrans" cxnId="{022EE35D-3F53-4215-A858-3C58401868EC}">
      <dgm:prSet/>
      <dgm:spPr/>
      <dgm:t>
        <a:bodyPr/>
        <a:lstStyle/>
        <a:p>
          <a:endParaRPr lang="en-GB"/>
        </a:p>
      </dgm:t>
    </dgm:pt>
    <dgm:pt modelId="{4CBE9E79-26C1-49C5-88EE-1C45A421839B}">
      <dgm:prSet phldrT="[Text]" phldr="0"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2000">
              <a:latin typeface="Sitka Text"/>
            </a:rPr>
            <a:t>Check medication lists, patient charts , notes can be updated </a:t>
          </a:r>
          <a:endParaRPr lang="en-US" sz="2000">
            <a:latin typeface="Sitka Text"/>
          </a:endParaRPr>
        </a:p>
      </dgm:t>
    </dgm:pt>
    <dgm:pt modelId="{64259DF7-3BEB-4F6E-B316-ECFAFF975318}" type="parTrans" cxnId="{B28B060F-8B27-4A5A-8E2B-9952E43AD937}">
      <dgm:prSet/>
      <dgm:spPr/>
    </dgm:pt>
    <dgm:pt modelId="{E3285A61-1679-4C16-872B-2C6319388386}" type="sibTrans" cxnId="{B28B060F-8B27-4A5A-8E2B-9952E43AD937}">
      <dgm:prSet/>
      <dgm:spPr/>
      <dgm:t>
        <a:bodyPr/>
        <a:lstStyle/>
        <a:p>
          <a:endParaRPr lang="en-GB"/>
        </a:p>
      </dgm:t>
    </dgm:pt>
    <dgm:pt modelId="{F7D207F6-F54D-4245-9EF9-813D4D7B992A}">
      <dgm:prSet phldrT="[Text]" phldr="0"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2000" dirty="0">
              <a:latin typeface="Sitka Text"/>
            </a:rPr>
            <a:t>Keep patient's medical records secure </a:t>
          </a:r>
          <a:endParaRPr lang="en-US" sz="2000" dirty="0">
            <a:latin typeface="Sitka Text"/>
          </a:endParaRPr>
        </a:p>
      </dgm:t>
    </dgm:pt>
    <dgm:pt modelId="{BCC8AC28-FB2B-4921-A4E2-2E017D46CAE9}" type="parTrans" cxnId="{1D70A9D9-ED4E-4F29-BD61-EEBBFAEBFDE2}">
      <dgm:prSet/>
      <dgm:spPr/>
    </dgm:pt>
    <dgm:pt modelId="{77F4369C-0273-4D56-A1E9-E2678B2A5EAE}" type="sibTrans" cxnId="{1D70A9D9-ED4E-4F29-BD61-EEBBFAEBFDE2}">
      <dgm:prSet/>
      <dgm:spPr/>
      <dgm:t>
        <a:bodyPr/>
        <a:lstStyle/>
        <a:p>
          <a:endParaRPr lang="en-GB"/>
        </a:p>
      </dgm:t>
    </dgm:pt>
    <dgm:pt modelId="{6B73792C-F286-48E2-B5FE-A50EB1414903}" type="pres">
      <dgm:prSet presAssocID="{EAE88DE5-0B38-4FCC-9AA3-F4E16203B33A}" presName="Name0" presStyleCnt="0">
        <dgm:presLayoutVars>
          <dgm:dir/>
          <dgm:resizeHandles val="exact"/>
        </dgm:presLayoutVars>
      </dgm:prSet>
      <dgm:spPr/>
    </dgm:pt>
    <dgm:pt modelId="{1D6E8D83-E7E6-4E7F-9ACC-673B890F2E72}" type="pres">
      <dgm:prSet presAssocID="{C629964F-E6B8-49D0-A563-BC625C255EFB}" presName="node" presStyleLbl="node1" presStyleIdx="0" presStyleCnt="4">
        <dgm:presLayoutVars>
          <dgm:bulletEnabled val="1"/>
        </dgm:presLayoutVars>
      </dgm:prSet>
      <dgm:spPr/>
    </dgm:pt>
    <dgm:pt modelId="{BBA5EDC2-A646-4A56-AF2A-5D223E9E7AC2}" type="pres">
      <dgm:prSet presAssocID="{93CFFFB2-3C37-4653-8756-58AC3607EB67}" presName="sibTrans" presStyleLbl="sibTrans2D1" presStyleIdx="0" presStyleCnt="3"/>
      <dgm:spPr/>
    </dgm:pt>
    <dgm:pt modelId="{9EF0A257-7C2A-441D-B4D2-61621E914FD7}" type="pres">
      <dgm:prSet presAssocID="{93CFFFB2-3C37-4653-8756-58AC3607EB67}" presName="connectorText" presStyleLbl="sibTrans2D1" presStyleIdx="0" presStyleCnt="3"/>
      <dgm:spPr/>
    </dgm:pt>
    <dgm:pt modelId="{88FB11D9-4E69-4232-A0B2-CDD3D40BCED6}" type="pres">
      <dgm:prSet presAssocID="{7B94EB98-232A-49B9-9E24-7F34B5B2DC40}" presName="node" presStyleLbl="node1" presStyleIdx="1" presStyleCnt="4">
        <dgm:presLayoutVars>
          <dgm:bulletEnabled val="1"/>
        </dgm:presLayoutVars>
      </dgm:prSet>
      <dgm:spPr/>
    </dgm:pt>
    <dgm:pt modelId="{667F0AFB-EB0C-4080-B973-7823A7E2D51D}" type="pres">
      <dgm:prSet presAssocID="{6335AA02-61AF-4D13-BB23-1BE99D2180A4}" presName="sibTrans" presStyleLbl="sibTrans2D1" presStyleIdx="1" presStyleCnt="3"/>
      <dgm:spPr/>
    </dgm:pt>
    <dgm:pt modelId="{4DC3A982-A5E5-4AA9-9592-B3715B3BE1D7}" type="pres">
      <dgm:prSet presAssocID="{6335AA02-61AF-4D13-BB23-1BE99D2180A4}" presName="connectorText" presStyleLbl="sibTrans2D1" presStyleIdx="1" presStyleCnt="3"/>
      <dgm:spPr/>
    </dgm:pt>
    <dgm:pt modelId="{923A5CDA-49CA-44B1-8B78-1EF09C340B25}" type="pres">
      <dgm:prSet presAssocID="{4CBE9E79-26C1-49C5-88EE-1C45A421839B}" presName="node" presStyleLbl="node1" presStyleIdx="2" presStyleCnt="4">
        <dgm:presLayoutVars>
          <dgm:bulletEnabled val="1"/>
        </dgm:presLayoutVars>
      </dgm:prSet>
      <dgm:spPr/>
    </dgm:pt>
    <dgm:pt modelId="{254CCFDD-FE0B-4730-88C7-B17A5238E7FC}" type="pres">
      <dgm:prSet presAssocID="{E3285A61-1679-4C16-872B-2C6319388386}" presName="sibTrans" presStyleLbl="sibTrans2D1" presStyleIdx="2" presStyleCnt="3"/>
      <dgm:spPr/>
    </dgm:pt>
    <dgm:pt modelId="{E764B42D-BE06-4F44-987D-C3E4863A7D22}" type="pres">
      <dgm:prSet presAssocID="{E3285A61-1679-4C16-872B-2C6319388386}" presName="connectorText" presStyleLbl="sibTrans2D1" presStyleIdx="2" presStyleCnt="3"/>
      <dgm:spPr/>
    </dgm:pt>
    <dgm:pt modelId="{C1E16C92-AC7C-45E2-806F-DA600246B9B2}" type="pres">
      <dgm:prSet presAssocID="{F7D207F6-F54D-4245-9EF9-813D4D7B992A}" presName="node" presStyleLbl="node1" presStyleIdx="3" presStyleCnt="4">
        <dgm:presLayoutVars>
          <dgm:bulletEnabled val="1"/>
        </dgm:presLayoutVars>
      </dgm:prSet>
      <dgm:spPr/>
    </dgm:pt>
  </dgm:ptLst>
  <dgm:cxnLst>
    <dgm:cxn modelId="{99E62807-4CBF-4EFD-AB11-C8AB05257B6A}" type="presOf" srcId="{6335AA02-61AF-4D13-BB23-1BE99D2180A4}" destId="{4DC3A982-A5E5-4AA9-9592-B3715B3BE1D7}" srcOrd="1" destOrd="0" presId="urn:microsoft.com/office/officeart/2005/8/layout/process1"/>
    <dgm:cxn modelId="{B28B060F-8B27-4A5A-8E2B-9952E43AD937}" srcId="{EAE88DE5-0B38-4FCC-9AA3-F4E16203B33A}" destId="{4CBE9E79-26C1-49C5-88EE-1C45A421839B}" srcOrd="2" destOrd="0" parTransId="{64259DF7-3BEB-4F6E-B316-ECFAFF975318}" sibTransId="{E3285A61-1679-4C16-872B-2C6319388386}"/>
    <dgm:cxn modelId="{EAC0DF24-3B09-4B92-9400-A3DC108B2622}" type="presOf" srcId="{F7D207F6-F54D-4245-9EF9-813D4D7B992A}" destId="{C1E16C92-AC7C-45E2-806F-DA600246B9B2}" srcOrd="0" destOrd="0" presId="urn:microsoft.com/office/officeart/2005/8/layout/process1"/>
    <dgm:cxn modelId="{1F2FD53D-BF8D-4D89-B84B-02562253CB11}" type="presOf" srcId="{93CFFFB2-3C37-4653-8756-58AC3607EB67}" destId="{BBA5EDC2-A646-4A56-AF2A-5D223E9E7AC2}" srcOrd="0" destOrd="0" presId="urn:microsoft.com/office/officeart/2005/8/layout/process1"/>
    <dgm:cxn modelId="{022EE35D-3F53-4215-A858-3C58401868EC}" srcId="{EAE88DE5-0B38-4FCC-9AA3-F4E16203B33A}" destId="{C629964F-E6B8-49D0-A563-BC625C255EFB}" srcOrd="0" destOrd="0" parTransId="{218BA44D-269F-42E4-A582-59982599A50E}" sibTransId="{93CFFFB2-3C37-4653-8756-58AC3607EB67}"/>
    <dgm:cxn modelId="{ACA3306C-72ED-4BE5-9C02-591B24748E90}" type="presOf" srcId="{EAE88DE5-0B38-4FCC-9AA3-F4E16203B33A}" destId="{6B73792C-F286-48E2-B5FE-A50EB1414903}" srcOrd="0" destOrd="0" presId="urn:microsoft.com/office/officeart/2005/8/layout/process1"/>
    <dgm:cxn modelId="{1DBFA96C-DB2D-4A94-BEF8-61D25C64E7EE}" type="presOf" srcId="{C629964F-E6B8-49D0-A563-BC625C255EFB}" destId="{1D6E8D83-E7E6-4E7F-9ACC-673B890F2E72}" srcOrd="0" destOrd="0" presId="urn:microsoft.com/office/officeart/2005/8/layout/process1"/>
    <dgm:cxn modelId="{0F03B256-5B9C-4A01-9F05-E020AB7F3A6B}" type="presOf" srcId="{E3285A61-1679-4C16-872B-2C6319388386}" destId="{254CCFDD-FE0B-4730-88C7-B17A5238E7FC}" srcOrd="0" destOrd="0" presId="urn:microsoft.com/office/officeart/2005/8/layout/process1"/>
    <dgm:cxn modelId="{FBD640B7-0B39-4F93-A646-B354F25466BA}" type="presOf" srcId="{4CBE9E79-26C1-49C5-88EE-1C45A421839B}" destId="{923A5CDA-49CA-44B1-8B78-1EF09C340B25}" srcOrd="0" destOrd="0" presId="urn:microsoft.com/office/officeart/2005/8/layout/process1"/>
    <dgm:cxn modelId="{DE45A2C4-D407-4287-8C59-6EAA9CF5BB0A}" type="presOf" srcId="{93CFFFB2-3C37-4653-8756-58AC3607EB67}" destId="{9EF0A257-7C2A-441D-B4D2-61621E914FD7}" srcOrd="1" destOrd="0" presId="urn:microsoft.com/office/officeart/2005/8/layout/process1"/>
    <dgm:cxn modelId="{1D70A9D9-ED4E-4F29-BD61-EEBBFAEBFDE2}" srcId="{EAE88DE5-0B38-4FCC-9AA3-F4E16203B33A}" destId="{F7D207F6-F54D-4245-9EF9-813D4D7B992A}" srcOrd="3" destOrd="0" parTransId="{BCC8AC28-FB2B-4921-A4E2-2E017D46CAE9}" sibTransId="{77F4369C-0273-4D56-A1E9-E2678B2A5EAE}"/>
    <dgm:cxn modelId="{B50C6EE3-F60E-4E40-A7C0-C20D4FBF925D}" srcId="{EAE88DE5-0B38-4FCC-9AA3-F4E16203B33A}" destId="{7B94EB98-232A-49B9-9E24-7F34B5B2DC40}" srcOrd="1" destOrd="0" parTransId="{7AB1A860-B79D-4D8A-89B0-B6573DA745E3}" sibTransId="{6335AA02-61AF-4D13-BB23-1BE99D2180A4}"/>
    <dgm:cxn modelId="{B528B0E4-520D-49C5-8479-221E32A104C9}" type="presOf" srcId="{6335AA02-61AF-4D13-BB23-1BE99D2180A4}" destId="{667F0AFB-EB0C-4080-B973-7823A7E2D51D}" srcOrd="0" destOrd="0" presId="urn:microsoft.com/office/officeart/2005/8/layout/process1"/>
    <dgm:cxn modelId="{28B1EAE7-F30A-4B98-A0CB-48C90A928D83}" type="presOf" srcId="{7B94EB98-232A-49B9-9E24-7F34B5B2DC40}" destId="{88FB11D9-4E69-4232-A0B2-CDD3D40BCED6}" srcOrd="0" destOrd="0" presId="urn:microsoft.com/office/officeart/2005/8/layout/process1"/>
    <dgm:cxn modelId="{723A4FED-C31D-476A-ADD1-D75776F731C2}" type="presOf" srcId="{E3285A61-1679-4C16-872B-2C6319388386}" destId="{E764B42D-BE06-4F44-987D-C3E4863A7D22}" srcOrd="1" destOrd="0" presId="urn:microsoft.com/office/officeart/2005/8/layout/process1"/>
    <dgm:cxn modelId="{14FEA7CD-79EB-4299-9AC4-16BA41CA1929}" type="presParOf" srcId="{6B73792C-F286-48E2-B5FE-A50EB1414903}" destId="{1D6E8D83-E7E6-4E7F-9ACC-673B890F2E72}" srcOrd="0" destOrd="0" presId="urn:microsoft.com/office/officeart/2005/8/layout/process1"/>
    <dgm:cxn modelId="{145AC2BA-161D-4B86-9C29-A6D624C017A5}" type="presParOf" srcId="{6B73792C-F286-48E2-B5FE-A50EB1414903}" destId="{BBA5EDC2-A646-4A56-AF2A-5D223E9E7AC2}" srcOrd="1" destOrd="0" presId="urn:microsoft.com/office/officeart/2005/8/layout/process1"/>
    <dgm:cxn modelId="{0F61531D-A04E-4C81-A331-4F4BD1A340CC}" type="presParOf" srcId="{BBA5EDC2-A646-4A56-AF2A-5D223E9E7AC2}" destId="{9EF0A257-7C2A-441D-B4D2-61621E914FD7}" srcOrd="0" destOrd="0" presId="urn:microsoft.com/office/officeart/2005/8/layout/process1"/>
    <dgm:cxn modelId="{CE16CF45-337D-4D9F-AF46-CE58F0D6C468}" type="presParOf" srcId="{6B73792C-F286-48E2-B5FE-A50EB1414903}" destId="{88FB11D9-4E69-4232-A0B2-CDD3D40BCED6}" srcOrd="2" destOrd="0" presId="urn:microsoft.com/office/officeart/2005/8/layout/process1"/>
    <dgm:cxn modelId="{FFE5435A-445C-4687-B89D-E896B7CEE80D}" type="presParOf" srcId="{6B73792C-F286-48E2-B5FE-A50EB1414903}" destId="{667F0AFB-EB0C-4080-B973-7823A7E2D51D}" srcOrd="3" destOrd="0" presId="urn:microsoft.com/office/officeart/2005/8/layout/process1"/>
    <dgm:cxn modelId="{FB338593-6B3E-4A50-965A-8446136E1F23}" type="presParOf" srcId="{667F0AFB-EB0C-4080-B973-7823A7E2D51D}" destId="{4DC3A982-A5E5-4AA9-9592-B3715B3BE1D7}" srcOrd="0" destOrd="0" presId="urn:microsoft.com/office/officeart/2005/8/layout/process1"/>
    <dgm:cxn modelId="{A349E7BC-49C3-4732-BC5F-EB597BA31B08}" type="presParOf" srcId="{6B73792C-F286-48E2-B5FE-A50EB1414903}" destId="{923A5CDA-49CA-44B1-8B78-1EF09C340B25}" srcOrd="4" destOrd="0" presId="urn:microsoft.com/office/officeart/2005/8/layout/process1"/>
    <dgm:cxn modelId="{7525966D-F25C-4C3C-B9D0-FD04407451F7}" type="presParOf" srcId="{6B73792C-F286-48E2-B5FE-A50EB1414903}" destId="{254CCFDD-FE0B-4730-88C7-B17A5238E7FC}" srcOrd="5" destOrd="0" presId="urn:microsoft.com/office/officeart/2005/8/layout/process1"/>
    <dgm:cxn modelId="{E36DEFEB-D7DE-4B80-A730-D6A577B1A1E4}" type="presParOf" srcId="{254CCFDD-FE0B-4730-88C7-B17A5238E7FC}" destId="{E764B42D-BE06-4F44-987D-C3E4863A7D22}" srcOrd="0" destOrd="0" presId="urn:microsoft.com/office/officeart/2005/8/layout/process1"/>
    <dgm:cxn modelId="{09FCE5F7-4E3F-4910-AEF9-A9606BCA27EC}" type="presParOf" srcId="{6B73792C-F286-48E2-B5FE-A50EB1414903}" destId="{C1E16C92-AC7C-45E2-806F-DA600246B9B2}" srcOrd="6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6E8D83-E7E6-4E7F-9ACC-673B890F2E72}">
      <dsp:nvSpPr>
        <dsp:cNvPr id="0" name=""/>
        <dsp:cNvSpPr/>
      </dsp:nvSpPr>
      <dsp:spPr>
        <a:xfrm>
          <a:off x="10705" y="888208"/>
          <a:ext cx="2216077" cy="2326881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Sitka Text"/>
            </a:rPr>
            <a:t>A protected digital environment where staff can communicate and collaborate together </a:t>
          </a:r>
          <a:endParaRPr lang="en-US" sz="2000" kern="1200">
            <a:latin typeface="Sitka Text"/>
          </a:endParaRPr>
        </a:p>
      </dsp:txBody>
      <dsp:txXfrm>
        <a:off x="75612" y="953115"/>
        <a:ext cx="2086263" cy="2197067"/>
      </dsp:txXfrm>
    </dsp:sp>
    <dsp:sp modelId="{BBA5EDC2-A646-4A56-AF2A-5D223E9E7AC2}">
      <dsp:nvSpPr>
        <dsp:cNvPr id="0" name=""/>
        <dsp:cNvSpPr/>
      </dsp:nvSpPr>
      <dsp:spPr>
        <a:xfrm>
          <a:off x="2448391" y="1776855"/>
          <a:ext cx="469808" cy="549587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/>
        </a:p>
      </dsp:txBody>
      <dsp:txXfrm>
        <a:off x="2448391" y="1886772"/>
        <a:ext cx="328866" cy="329753"/>
      </dsp:txXfrm>
    </dsp:sp>
    <dsp:sp modelId="{88FB11D9-4E69-4232-A0B2-CDD3D40BCED6}">
      <dsp:nvSpPr>
        <dsp:cNvPr id="0" name=""/>
        <dsp:cNvSpPr/>
      </dsp:nvSpPr>
      <dsp:spPr>
        <a:xfrm>
          <a:off x="3113214" y="888208"/>
          <a:ext cx="2216077" cy="2326881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Sitka Text"/>
            </a:rPr>
            <a:t>Virtual meetings/ case discussions and messaging </a:t>
          </a:r>
          <a:endParaRPr lang="en-GB" sz="2000" kern="1200" dirty="0"/>
        </a:p>
      </dsp:txBody>
      <dsp:txXfrm>
        <a:off x="3178121" y="953115"/>
        <a:ext cx="2086263" cy="2197067"/>
      </dsp:txXfrm>
    </dsp:sp>
    <dsp:sp modelId="{667F0AFB-EB0C-4080-B973-7823A7E2D51D}">
      <dsp:nvSpPr>
        <dsp:cNvPr id="0" name=""/>
        <dsp:cNvSpPr/>
      </dsp:nvSpPr>
      <dsp:spPr>
        <a:xfrm>
          <a:off x="5550900" y="1776855"/>
          <a:ext cx="469808" cy="549587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/>
        </a:p>
      </dsp:txBody>
      <dsp:txXfrm>
        <a:off x="5550900" y="1886772"/>
        <a:ext cx="328866" cy="329753"/>
      </dsp:txXfrm>
    </dsp:sp>
    <dsp:sp modelId="{923A5CDA-49CA-44B1-8B78-1EF09C340B25}">
      <dsp:nvSpPr>
        <dsp:cNvPr id="0" name=""/>
        <dsp:cNvSpPr/>
      </dsp:nvSpPr>
      <dsp:spPr>
        <a:xfrm>
          <a:off x="6215724" y="888208"/>
          <a:ext cx="2216077" cy="2326881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>
              <a:latin typeface="Sitka Text"/>
            </a:rPr>
            <a:t>Check medication lists, patient charts , notes can be updated </a:t>
          </a:r>
          <a:endParaRPr lang="en-US" sz="2300" kern="1200">
            <a:latin typeface="Sitka Text"/>
          </a:endParaRPr>
        </a:p>
      </dsp:txBody>
      <dsp:txXfrm>
        <a:off x="6280631" y="953115"/>
        <a:ext cx="2086263" cy="2197067"/>
      </dsp:txXfrm>
    </dsp:sp>
    <dsp:sp modelId="{254CCFDD-FE0B-4730-88C7-B17A5238E7FC}">
      <dsp:nvSpPr>
        <dsp:cNvPr id="0" name=""/>
        <dsp:cNvSpPr/>
      </dsp:nvSpPr>
      <dsp:spPr>
        <a:xfrm>
          <a:off x="8653409" y="1776855"/>
          <a:ext cx="469808" cy="549587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/>
        </a:p>
      </dsp:txBody>
      <dsp:txXfrm>
        <a:off x="8653409" y="1886772"/>
        <a:ext cx="328866" cy="329753"/>
      </dsp:txXfrm>
    </dsp:sp>
    <dsp:sp modelId="{C1E16C92-AC7C-45E2-806F-DA600246B9B2}">
      <dsp:nvSpPr>
        <dsp:cNvPr id="0" name=""/>
        <dsp:cNvSpPr/>
      </dsp:nvSpPr>
      <dsp:spPr>
        <a:xfrm>
          <a:off x="9318233" y="888208"/>
          <a:ext cx="2216077" cy="2326881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>
              <a:latin typeface="Sitka Text"/>
            </a:rPr>
            <a:t>Keep patient's medical records secure </a:t>
          </a:r>
          <a:endParaRPr lang="en-US" sz="2300" kern="1200" dirty="0">
            <a:latin typeface="Sitka Text"/>
          </a:endParaRPr>
        </a:p>
      </dsp:txBody>
      <dsp:txXfrm>
        <a:off x="9383140" y="953115"/>
        <a:ext cx="2086263" cy="219706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6/7/2026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6/7/2026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journalistsresource.org/economics/market-competition-assisted-living-facilities-nursing-homes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terpriseready.io/features/role-based-access-control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frontiersin.org/articles/10.3389/fcomp.2020.00025/full" TargetMode="Externa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.scielo.org/en/2019/04/30/potential-advantages-and-disadvantages-in-the-publication-of-reviews/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uperrin.com/english/2014/10/09/social-dialogue-social-media-era/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support.microsoft.com/en-gb/office/manage-sharing-and-permissions-in-onedrive-and-sharepoint-0a36470f-d7fe-40a0-bd74-0ac6c1e13323" TargetMode="External"/><Relationship Id="rId2" Type="http://schemas.openxmlformats.org/officeDocument/2006/relationships/hyperlink" Target="https://techcommunity.microsoft.com/blog/onedriveblog/top-5-advantages-of-sharing-with-onedrive/796396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adoption.microsoft.com/files/onedrive/Benefits-of-OneDrive.pdf" TargetMode="External"/><Relationship Id="rId5" Type="http://schemas.openxmlformats.org/officeDocument/2006/relationships/hyperlink" Target="https://www.microsoft.com/en-gb/microsoft-365/onedrive/online-cloud-storage" TargetMode="External"/><Relationship Id="rId4" Type="http://schemas.openxmlformats.org/officeDocument/2006/relationships/hyperlink" Target="http://www.microsoft.com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goziro.com/benefits-of-microsoft-teams-in-healthcare-transforming-patient-care-through-digital-collaboration/" TargetMode="External"/><Relationship Id="rId2" Type="http://schemas.openxmlformats.org/officeDocument/2006/relationships/hyperlink" Target="https://highskillstraining.org.uk/blog/communication-in-the-workplace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england.nhs.uk/long-read/microsoft-teams-and-remote-working/" TargetMode="Externa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s://support.microsoft.com/en-us/office/work-together-on-powerpoint-presentations-0c30ee3f-8674-4f0e-97be-89cf2892a34d?utm_source=chatgpt.co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FBA408-956A-3C8E-4077-9E4568B23C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036099"/>
            <a:ext cx="9144000" cy="2387600"/>
          </a:xfrm>
        </p:spPr>
        <p:txBody>
          <a:bodyPr>
            <a:normAutofit fontScale="90000"/>
          </a:bodyPr>
          <a:lstStyle/>
          <a:p>
            <a:br>
              <a:rPr lang="en-GB" sz="2400" b="1">
                <a:latin typeface="Sitka Text"/>
              </a:rPr>
            </a:br>
            <a:br>
              <a:rPr lang="en-GB" sz="2800" b="1">
                <a:latin typeface="Sitka Text"/>
              </a:rPr>
            </a:br>
            <a:r>
              <a:rPr lang="en-GB" sz="2800" b="1">
                <a:latin typeface="Sitka Text"/>
              </a:rPr>
              <a:t>Case Study – Riverdale Nursing Home Component 1</a:t>
            </a:r>
            <a:br>
              <a:rPr lang="en-GB" sz="2800" b="1">
                <a:latin typeface="Sitka Text"/>
              </a:rPr>
            </a:br>
            <a:r>
              <a:rPr lang="en-GB" sz="2000" b="1">
                <a:latin typeface="Sitka Text"/>
              </a:rPr>
              <a:t> </a:t>
            </a:r>
            <a:br>
              <a:rPr lang="en-GB" sz="1800" b="1"/>
            </a:br>
            <a:br>
              <a:rPr lang="en-GB" sz="1800" b="1"/>
            </a:br>
            <a:endParaRPr lang="en-GB">
              <a:latin typeface="Aptos Display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2B0F5EA-7CD7-3F04-DA51-BD72D176A5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702679"/>
            <a:ext cx="9144000" cy="16557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 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1588322-5D81-595B-D65D-2CD7FDC53900}"/>
              </a:ext>
            </a:extLst>
          </p:cNvPr>
          <p:cNvSpPr txBox="1"/>
          <p:nvPr/>
        </p:nvSpPr>
        <p:spPr>
          <a:xfrm>
            <a:off x="4024922" y="3888154"/>
            <a:ext cx="4278923" cy="8596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8EEF30A-E78E-6085-D6C6-A3D039C2D798}"/>
              </a:ext>
            </a:extLst>
          </p:cNvPr>
          <p:cNvSpPr txBox="1"/>
          <p:nvPr/>
        </p:nvSpPr>
        <p:spPr>
          <a:xfrm>
            <a:off x="3024037" y="4103077"/>
            <a:ext cx="6276269" cy="98488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                     </a:t>
            </a:r>
            <a:r>
              <a:rPr lang="en-GB" sz="2000" b="1"/>
              <a:t>Digital Skills and Research Methods </a:t>
            </a:r>
          </a:p>
          <a:p>
            <a:r>
              <a:rPr lang="en-GB" b="1">
                <a:latin typeface="Aptos"/>
              </a:rPr>
              <a:t>                                 Module code : LCHS4007</a:t>
            </a:r>
          </a:p>
          <a:p>
            <a:r>
              <a:rPr lang="en-GB" sz="2000" b="1"/>
              <a:t>                      Neisha , Darcy , Kosy, and Adnaan </a:t>
            </a:r>
          </a:p>
        </p:txBody>
      </p:sp>
    </p:spTree>
    <p:extLst>
      <p:ext uri="{BB962C8B-B14F-4D97-AF65-F5344CB8AC3E}">
        <p14:creationId xmlns:p14="http://schemas.microsoft.com/office/powerpoint/2010/main" val="14213784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EAFBA-A89A-D3E2-1D16-A409D4B47B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>
                <a:latin typeface="Sitka Text"/>
              </a:rPr>
              <a:t>Outline Of The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47157E-1825-FEDF-D3ED-73DB5D0678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US" sz="3200">
                <a:latin typeface="Sitka Text"/>
              </a:rPr>
              <a:t>Darcy – Secure File and Sharing</a:t>
            </a:r>
            <a:r>
              <a:rPr lang="en-US" sz="3200"/>
              <a:t> </a:t>
            </a:r>
            <a:r>
              <a:rPr lang="en-US" sz="3200" b="1"/>
              <a:t>(One Drive )</a:t>
            </a:r>
          </a:p>
          <a:p>
            <a:pPr marL="0" indent="0">
              <a:buNone/>
            </a:pPr>
            <a:endParaRPr lang="en-US" sz="3200" b="1">
              <a:latin typeface="Aptos" panose="020B0004020202020204"/>
            </a:endParaRPr>
          </a:p>
          <a:p>
            <a:pPr marL="0" indent="0">
              <a:buNone/>
            </a:pPr>
            <a:r>
              <a:rPr lang="en-US" sz="3200">
                <a:latin typeface="Sitka Text"/>
              </a:rPr>
              <a:t>Neisha – Staff Communication </a:t>
            </a:r>
            <a:r>
              <a:rPr lang="en-US" sz="3200" b="1"/>
              <a:t>(Teams)</a:t>
            </a:r>
          </a:p>
          <a:p>
            <a:pPr marL="0" indent="0">
              <a:buNone/>
            </a:pPr>
            <a:endParaRPr lang="en-US" sz="3200" b="1"/>
          </a:p>
          <a:p>
            <a:pPr>
              <a:buNone/>
            </a:pPr>
            <a:r>
              <a:rPr lang="en-US" sz="3500"/>
              <a:t>Adnaan (2541277)  – Staff Training </a:t>
            </a:r>
            <a:r>
              <a:rPr lang="en-US" sz="3500" b="1"/>
              <a:t>(PowerPoint)</a:t>
            </a:r>
            <a:endParaRPr lang="en-US" sz="3500"/>
          </a:p>
          <a:p>
            <a:pPr marL="0" indent="0">
              <a:buNone/>
            </a:pPr>
            <a:endParaRPr lang="en-US" sz="3200" b="1"/>
          </a:p>
          <a:p>
            <a:pPr marL="0" indent="0">
              <a:buNone/>
            </a:pPr>
            <a:r>
              <a:rPr lang="en-US" sz="3200"/>
              <a:t>Kosy –  </a:t>
            </a:r>
            <a:r>
              <a:rPr lang="en-US" sz="3200">
                <a:latin typeface="Sitka Text"/>
              </a:rPr>
              <a:t>Writing care , Related Documentation/Care </a:t>
            </a:r>
            <a:r>
              <a:rPr lang="en-US" sz="3200" b="1">
                <a:latin typeface="Sitka Text"/>
              </a:rPr>
              <a:t>(Microsoft word </a:t>
            </a:r>
            <a:r>
              <a:rPr lang="en-US" sz="3200">
                <a:latin typeface="Sitka Text"/>
              </a:rPr>
              <a:t>)</a:t>
            </a:r>
            <a:endParaRPr lang="en-US" sz="3200"/>
          </a:p>
          <a:p>
            <a:pPr marL="0" indent="0">
              <a:buNone/>
            </a:pPr>
            <a:endParaRPr lang="en-US" sz="3200"/>
          </a:p>
          <a:p>
            <a:pPr marL="0" indent="0">
              <a:buNone/>
            </a:pPr>
            <a:endParaRPr lang="en-US" sz="3200" b="1"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2733803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9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900" decel="100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50609E-DDE1-5D74-C8BF-E017FDE222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Introduction to Riverdale Nursing home</a:t>
            </a:r>
          </a:p>
        </p:txBody>
      </p:sp>
      <p:sp>
        <p:nvSpPr>
          <p:cNvPr id="447" name="Content Placeholder 446">
            <a:extLst>
              <a:ext uri="{FF2B5EF4-FFF2-40B4-BE49-F238E27FC236}">
                <a16:creationId xmlns:a16="http://schemas.microsoft.com/office/drawing/2014/main" id="{8313DA07-9F32-BCF5-A240-CC43792FE7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/>
              <a:t>Riverdale Nursing Home is a residential home that provides  support for older adults who require personal care ,medication management and also health monitoring.</a:t>
            </a:r>
          </a:p>
          <a:p>
            <a:r>
              <a:rPr lang="en-GB" sz="1800"/>
              <a:t>With this being a busy environment effective communication and information sharing are essential to make sure that all residents are kept safe.</a:t>
            </a:r>
          </a:p>
          <a:p>
            <a:r>
              <a:rPr lang="en-GB" sz="1800"/>
              <a:t>Riverdale currently uses Microsoft 365 as a main software however staff are currently experiencing issues.</a:t>
            </a:r>
          </a:p>
          <a:p>
            <a:endParaRPr lang="en-GB"/>
          </a:p>
        </p:txBody>
      </p:sp>
      <p:pic>
        <p:nvPicPr>
          <p:cNvPr id="969" name="Picture 968" descr="A nurse pushing a patient in a wheelchair&#10;&#10;AI-generated content may be incorrect.">
            <a:extLst>
              <a:ext uri="{FF2B5EF4-FFF2-40B4-BE49-F238E27FC236}">
                <a16:creationId xmlns:a16="http://schemas.microsoft.com/office/drawing/2014/main" id="{9D77206E-E190-F512-0420-D44A3B17A5E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91597" y="3997427"/>
            <a:ext cx="3551178" cy="20790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46819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037134-FC32-E7A4-E474-07DF705AC0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Task 1 –  (Secure File and sharing) </a:t>
            </a:r>
            <a:br>
              <a:rPr lang="en-US"/>
            </a:br>
            <a:br>
              <a:rPr lang="en-US"/>
            </a:br>
            <a:r>
              <a:rPr lang="en-US" sz="3100"/>
              <a:t>why is OneDrive most suitable?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D1227D-A367-CC82-034F-5CFE661DFE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sz="1800"/>
          </a:p>
          <a:p>
            <a:endParaRPr lang="en-US" sz="2000"/>
          </a:p>
          <a:p>
            <a:endParaRPr lang="en-US" sz="2000"/>
          </a:p>
          <a:p>
            <a:endParaRPr lang="en-US" sz="2000"/>
          </a:p>
          <a:p>
            <a:endParaRPr lang="en-US" sz="2000"/>
          </a:p>
          <a:p>
            <a:endParaRPr lang="en-US" sz="2000"/>
          </a:p>
          <a:p>
            <a:endParaRPr lang="en-US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8D5233FA-70D9-ED4E-DBD3-FC6B3975A68D}"/>
              </a:ext>
            </a:extLst>
          </p:cNvPr>
          <p:cNvSpPr/>
          <p:nvPr/>
        </p:nvSpPr>
        <p:spPr>
          <a:xfrm>
            <a:off x="659886" y="2274047"/>
            <a:ext cx="4515912" cy="324219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D93F45B6-6BE3-D7D7-E585-156AC777B05B}"/>
              </a:ext>
            </a:extLst>
          </p:cNvPr>
          <p:cNvSpPr/>
          <p:nvPr/>
        </p:nvSpPr>
        <p:spPr>
          <a:xfrm>
            <a:off x="5553741" y="3171440"/>
            <a:ext cx="1259244" cy="1027659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58DF7058-1792-2F0F-D4DC-A67C609BDA98}"/>
              </a:ext>
            </a:extLst>
          </p:cNvPr>
          <p:cNvSpPr/>
          <p:nvPr/>
        </p:nvSpPr>
        <p:spPr>
          <a:xfrm>
            <a:off x="7189778" y="2270209"/>
            <a:ext cx="4588282" cy="334351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3210" indent="-283210" algn="l" rtl="0">
              <a:buFont typeface="Arial"/>
              <a:buChar char="•"/>
            </a:pPr>
            <a:r>
              <a:rPr lang="en-GB" sz="1800" kern="1200">
                <a:solidFill>
                  <a:schemeClr val="tx1"/>
                </a:solidFill>
                <a:latin typeface="Calibri"/>
                <a:ea typeface="+mn-ea"/>
                <a:cs typeface="+mn-cs"/>
              </a:rPr>
              <a:t>They can specify  who they want to access, edit</a:t>
            </a:r>
            <a:r>
              <a:rPr lang="en-GB">
                <a:solidFill>
                  <a:schemeClr val="tx1"/>
                </a:solidFill>
                <a:latin typeface="Calibri"/>
              </a:rPr>
              <a:t>,</a:t>
            </a:r>
            <a:r>
              <a:rPr lang="en-GB" sz="1800" kern="1200">
                <a:solidFill>
                  <a:schemeClr val="tx1"/>
                </a:solidFill>
                <a:latin typeface="Calibri"/>
                <a:ea typeface="+mn-ea"/>
                <a:cs typeface="+mn-cs"/>
              </a:rPr>
              <a:t> and share the data being handled. (Kirti, 2019)</a:t>
            </a:r>
            <a:endParaRPr lang="en-US">
              <a:solidFill>
                <a:schemeClr val="tx1"/>
              </a:solidFill>
              <a:ea typeface="+mn-ea"/>
              <a:cs typeface="+mn-cs"/>
            </a:endParaRPr>
          </a:p>
          <a:p>
            <a:pPr marL="283210" indent="-283210" algn="l" rtl="0">
              <a:buFont typeface="Arial"/>
              <a:buChar char="•"/>
            </a:pPr>
            <a:r>
              <a:rPr lang="en-GB" sz="1800" kern="1200">
                <a:solidFill>
                  <a:schemeClr val="tx1"/>
                </a:solidFill>
                <a:latin typeface="Calibri"/>
                <a:ea typeface="+mn-ea"/>
                <a:cs typeface="+mn-cs"/>
              </a:rPr>
              <a:t>Information and files are safe and accessible and in one place with </a:t>
            </a:r>
            <a:r>
              <a:rPr lang="en-GB">
                <a:solidFill>
                  <a:schemeClr val="tx1"/>
                </a:solidFill>
                <a:latin typeface="Calibri"/>
              </a:rPr>
              <a:t>end-to-end</a:t>
            </a:r>
            <a:r>
              <a:rPr lang="en-GB" sz="1800" kern="1200">
                <a:solidFill>
                  <a:schemeClr val="tx1"/>
                </a:solidFill>
                <a:latin typeface="Calibri"/>
                <a:ea typeface="+mn-ea"/>
                <a:cs typeface="+mn-cs"/>
              </a:rPr>
              <a:t> encryption that keeps data private. (Microsoft, 2021)</a:t>
            </a:r>
            <a:endParaRPr lang="en-US">
              <a:solidFill>
                <a:schemeClr val="tx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C989F44-5518-0E82-BA85-8C4B27B1EACF}"/>
              </a:ext>
            </a:extLst>
          </p:cNvPr>
          <p:cNvSpPr txBox="1"/>
          <p:nvPr/>
        </p:nvSpPr>
        <p:spPr>
          <a:xfrm>
            <a:off x="1157925" y="2735600"/>
            <a:ext cx="3589571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Calibri"/>
                <a:ea typeface="Calibri"/>
                <a:cs typeface="Calibri"/>
              </a:rPr>
              <a:t>Within my research I found OneDrive is the best tool to use for secure file and storage.</a:t>
            </a:r>
            <a:endParaRPr lang="en-US"/>
          </a:p>
          <a:p>
            <a:r>
              <a:rPr lang="en-US">
                <a:latin typeface="Calibri"/>
                <a:ea typeface="Calibri"/>
                <a:cs typeface="Calibri"/>
              </a:rPr>
              <a:t>This creates an easier way for the staff  to share and access, store residents' data in a safe way.</a:t>
            </a:r>
            <a:endParaRPr lang="en-US"/>
          </a:p>
          <a:p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3C5511C-1A44-08D7-0A5E-160F4A64CAA2}"/>
              </a:ext>
            </a:extLst>
          </p:cNvPr>
          <p:cNvSpPr txBox="1"/>
          <p:nvPr/>
        </p:nvSpPr>
        <p:spPr>
          <a:xfrm>
            <a:off x="5702786" y="3546148"/>
            <a:ext cx="75265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Why?</a:t>
            </a:r>
          </a:p>
        </p:txBody>
      </p:sp>
      <p:pic>
        <p:nvPicPr>
          <p:cNvPr id="10" name="Picture 9" descr="Free Images : antivirus, checking, computer, data, documents, files ...">
            <a:extLst>
              <a:ext uri="{FF2B5EF4-FFF2-40B4-BE49-F238E27FC236}">
                <a16:creationId xmlns:a16="http://schemas.microsoft.com/office/drawing/2014/main" id="{F090A8C6-A350-B5B3-E7C7-F5266955E0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76805" y="190420"/>
            <a:ext cx="2899559" cy="16775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3954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1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C558FD-ED4C-DF39-4FFF-8F055E9A96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What does secure file and sharing involve?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6CC217-145E-C98B-2048-61EFA922BC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panose="020B0604020202020204" pitchFamily="34" charset="0"/>
              <a:buChar char="Ø"/>
            </a:pPr>
            <a:r>
              <a:rPr lang="en-US" sz="1800">
                <a:solidFill>
                  <a:srgbClr val="000000"/>
                </a:solidFill>
                <a:latin typeface="Aptos"/>
                <a:ea typeface="Roboto"/>
                <a:cs typeface="Roboto"/>
              </a:rPr>
              <a:t>Keeps information and data safe.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 sz="1800">
                <a:solidFill>
                  <a:srgbClr val="000000"/>
                </a:solidFill>
                <a:latin typeface="Aptos"/>
                <a:ea typeface="Roboto"/>
                <a:cs typeface="Roboto"/>
              </a:rPr>
              <a:t>Uses secure tools (OneDrive)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 sz="1800">
                <a:solidFill>
                  <a:srgbClr val="000000"/>
                </a:solidFill>
                <a:latin typeface="Aptos"/>
                <a:ea typeface="Roboto"/>
                <a:cs typeface="Roboto"/>
              </a:rPr>
              <a:t>Controls who can access files and what they can do with them.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 sz="1800">
                <a:solidFill>
                  <a:srgbClr val="000000"/>
                </a:solidFill>
                <a:latin typeface="Aptos"/>
                <a:ea typeface="Roboto"/>
                <a:cs typeface="Roboto"/>
              </a:rPr>
              <a:t>Role-Based Access Control (RBAC) (</a:t>
            </a:r>
            <a:r>
              <a:rPr lang="en-US" sz="160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SRINIVAS, J. 2026)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 sz="1800">
                <a:solidFill>
                  <a:srgbClr val="000000"/>
                </a:solidFill>
                <a:latin typeface="Aptos"/>
                <a:ea typeface="Calibri"/>
                <a:cs typeface="Calibri"/>
              </a:rPr>
              <a:t>Helps prevent </a:t>
            </a:r>
            <a:r>
              <a:rPr lang="en-US" sz="1800" err="1">
                <a:solidFill>
                  <a:srgbClr val="000000"/>
                </a:solidFill>
                <a:latin typeface="Aptos"/>
                <a:ea typeface="Calibri"/>
                <a:cs typeface="Calibri"/>
              </a:rPr>
              <a:t>unauthorised</a:t>
            </a:r>
            <a:r>
              <a:rPr lang="en-US" sz="1800">
                <a:solidFill>
                  <a:srgbClr val="000000"/>
                </a:solidFill>
                <a:latin typeface="Aptos"/>
                <a:ea typeface="Calibri"/>
                <a:cs typeface="Calibri"/>
              </a:rPr>
              <a:t> access to sensitive information.</a:t>
            </a:r>
          </a:p>
          <a:p>
            <a:pPr>
              <a:buFont typeface="Wingdings" panose="020B0604020202020204" pitchFamily="34" charset="0"/>
              <a:buChar char="Ø"/>
            </a:pPr>
            <a:endParaRPr lang="en-US" sz="1800">
              <a:solidFill>
                <a:srgbClr val="000000"/>
              </a:solidFill>
              <a:latin typeface="Aptos"/>
              <a:ea typeface="Roboto"/>
              <a:cs typeface="Roboto"/>
            </a:endParaRPr>
          </a:p>
          <a:p>
            <a:pPr>
              <a:buFont typeface="Wingdings" panose="020B0604020202020204" pitchFamily="34" charset="0"/>
              <a:buChar char="Ø"/>
            </a:pPr>
            <a:endParaRPr lang="en-US" sz="1800">
              <a:solidFill>
                <a:srgbClr val="000000"/>
              </a:solidFill>
              <a:latin typeface="Aptos"/>
              <a:ea typeface="Roboto"/>
              <a:cs typeface="Roboto"/>
            </a:endParaRPr>
          </a:p>
        </p:txBody>
      </p:sp>
      <p:pic>
        <p:nvPicPr>
          <p:cNvPr id="4" name="Picture 3" descr="A purple and white box with text&#10;&#10;AI-generated content may be incorrect.">
            <a:extLst>
              <a:ext uri="{FF2B5EF4-FFF2-40B4-BE49-F238E27FC236}">
                <a16:creationId xmlns:a16="http://schemas.microsoft.com/office/drawing/2014/main" id="{CDD1D888-E4E8-D93B-E6F8-457E43D5853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95795" y="4000501"/>
            <a:ext cx="2944091" cy="1861705"/>
          </a:xfrm>
          <a:prstGeom prst="rect">
            <a:avLst/>
          </a:prstGeom>
        </p:spPr>
      </p:pic>
      <p:pic>
        <p:nvPicPr>
          <p:cNvPr id="7" name="Picture 6" descr="A diagram of a computer network&#10;&#10;AI-generated content may be incorrect.">
            <a:extLst>
              <a:ext uri="{FF2B5EF4-FFF2-40B4-BE49-F238E27FC236}">
                <a16:creationId xmlns:a16="http://schemas.microsoft.com/office/drawing/2014/main" id="{16F07243-F797-FEA6-1D3B-4B0E8D2C51A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593520" y="3997036"/>
            <a:ext cx="2606643" cy="20504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1299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E15FF0-3BFA-9836-7E53-DEE2709AD5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Limitations and advantages of OneDrive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DD7DB0-338D-2CC1-85A4-85F999DD53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US" sz="1800" b="1" i="1" u="sng"/>
              <a:t>Advantages:</a:t>
            </a:r>
          </a:p>
          <a:p>
            <a:r>
              <a:rPr lang="en-US" sz="1800" b="1" i="1" u="sng"/>
              <a:t>Cloud storage (</a:t>
            </a:r>
            <a:r>
              <a:rPr lang="en-US" sz="1800" b="1" i="1" u="sng" err="1"/>
              <a:t>Accessib</a:t>
            </a:r>
            <a:r>
              <a:rPr lang="en-US" sz="1800" b="1" i="1" u="sng"/>
              <a:t>le from any device)</a:t>
            </a:r>
          </a:p>
          <a:p>
            <a:r>
              <a:rPr lang="en-US" sz="1800" b="1" i="1" u="sng"/>
              <a:t>Automatic file back up</a:t>
            </a:r>
          </a:p>
          <a:p>
            <a:r>
              <a:rPr lang="en-US" sz="1800" b="1" i="1" u="sng"/>
              <a:t>Easy file sharing </a:t>
            </a:r>
          </a:p>
          <a:p>
            <a:r>
              <a:rPr lang="en-US" sz="1800" b="1" i="1" u="sng" err="1"/>
              <a:t>Intergrates</a:t>
            </a:r>
            <a:r>
              <a:rPr lang="en-US" sz="1800" b="1" i="1" u="sng"/>
              <a:t> with </a:t>
            </a:r>
            <a:r>
              <a:rPr lang="en-US" sz="1800" b="1" i="1" u="sng" err="1"/>
              <a:t>microsoft</a:t>
            </a:r>
            <a:r>
              <a:rPr lang="en-US" sz="1800" b="1" i="1" u="sng"/>
              <a:t> 365</a:t>
            </a:r>
          </a:p>
          <a:p>
            <a:pPr marL="0" indent="0">
              <a:buNone/>
            </a:pPr>
            <a:r>
              <a:rPr lang="en-US" sz="1100">
                <a:solidFill>
                  <a:schemeClr val="tx1">
                    <a:lumMod val="95000"/>
                    <a:lumOff val="5000"/>
                  </a:schemeClr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</a:rPr>
              <a:t>(Microsoft OneDrive Powering the collaborative files experience across Microsoft 365, n.d.)</a:t>
            </a:r>
            <a:endParaRPr lang="en-US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en-US" sz="1800" b="1" i="1" u="sng"/>
          </a:p>
          <a:p>
            <a:pPr marL="0" indent="0">
              <a:buNone/>
            </a:pPr>
            <a:r>
              <a:rPr lang="en-US" sz="1800" b="1" i="1" u="sng"/>
              <a:t>Limitations:</a:t>
            </a:r>
          </a:p>
          <a:p>
            <a:r>
              <a:rPr lang="en-US" sz="1800" b="1" i="1" u="sng"/>
              <a:t>Requires internet to function </a:t>
            </a:r>
          </a:p>
          <a:p>
            <a:r>
              <a:rPr lang="en-US" sz="1800" b="1" i="1" u="sng"/>
              <a:t>Requires enough storage</a:t>
            </a:r>
          </a:p>
          <a:p>
            <a:r>
              <a:rPr lang="en-US" sz="1800" b="1" i="1" u="sng"/>
              <a:t>Large uploads may take slower with bad connection</a:t>
            </a:r>
          </a:p>
          <a:p>
            <a:r>
              <a:rPr lang="en-US" sz="1800" b="1" i="1" u="sng"/>
              <a:t>Security depends on strength of account security</a:t>
            </a:r>
          </a:p>
          <a:p>
            <a:endParaRPr lang="en-US" b="1" i="1" u="sng"/>
          </a:p>
        </p:txBody>
      </p:sp>
      <p:pic>
        <p:nvPicPr>
          <p:cNvPr id="4" name="Picture 3" descr="A hand holding a thumb up&#10;&#10;AI-generated content may be incorrect.">
            <a:extLst>
              <a:ext uri="{FF2B5EF4-FFF2-40B4-BE49-F238E27FC236}">
                <a16:creationId xmlns:a16="http://schemas.microsoft.com/office/drawing/2014/main" id="{9A105263-488B-F889-7C96-5B50A792756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869618" y="2816770"/>
            <a:ext cx="3048006" cy="18288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3223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group of people with colorful speech bubbles&#10;&#10;AI-generated content may be incorrect.">
            <a:extLst>
              <a:ext uri="{FF2B5EF4-FFF2-40B4-BE49-F238E27FC236}">
                <a16:creationId xmlns:a16="http://schemas.microsoft.com/office/drawing/2014/main" id="{0E1AF994-E5D7-7713-B866-350EB03B48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559558" y="2283841"/>
            <a:ext cx="3440504" cy="345488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5844FD2-C5D6-754F-9181-05D5385204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>
                <a:latin typeface="Sitka Text"/>
              </a:rPr>
              <a:t>Staff Communication what it involves?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B699FF-CB0E-0B9A-4980-06FCB934CB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37437"/>
            <a:ext cx="7712016" cy="4739526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GB"/>
              <a:t>Workplace communication is an essential aspect of business communication that helps employees carry out their duties effectively this involves sharing information such as :</a:t>
            </a:r>
            <a:endParaRPr lang="en-US"/>
          </a:p>
          <a:p>
            <a:pPr marL="457200" indent="-457200"/>
            <a:r>
              <a:rPr lang="en-GB"/>
              <a:t>Instructions </a:t>
            </a:r>
          </a:p>
          <a:p>
            <a:pPr marL="457200" indent="-457200"/>
            <a:r>
              <a:rPr lang="en-GB"/>
              <a:t>Updates </a:t>
            </a:r>
          </a:p>
          <a:p>
            <a:pPr marL="457200" indent="-457200"/>
            <a:r>
              <a:rPr lang="en-GB"/>
              <a:t>Feedback through formal and informal methods </a:t>
            </a:r>
          </a:p>
          <a:p>
            <a:pPr marL="0" indent="0">
              <a:buNone/>
            </a:pPr>
            <a:r>
              <a:rPr lang="en-GB" b="1">
                <a:latin typeface="Sitka Text"/>
              </a:rPr>
              <a:t>Why is it important ?</a:t>
            </a:r>
          </a:p>
          <a:p>
            <a:pPr marL="0" indent="0">
              <a:buNone/>
            </a:pPr>
            <a:r>
              <a:rPr lang="en-GB"/>
              <a:t>Communication is important In the workplace because it helps staff share information , work together effectively , avoid misunderstanding and complete tasks efficiently also helps with conflict within the workplace too .</a:t>
            </a:r>
          </a:p>
        </p:txBody>
      </p:sp>
    </p:spTree>
    <p:extLst>
      <p:ext uri="{BB962C8B-B14F-4D97-AF65-F5344CB8AC3E}">
        <p14:creationId xmlns:p14="http://schemas.microsoft.com/office/powerpoint/2010/main" val="492381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06E3C1-5DA9-D83B-35A3-D223421D26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b="1">
                <a:latin typeface="Sitka Text"/>
              </a:rPr>
              <a:t>Staff Communication tool used - (Teams Microsoft 365 )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39D090-D923-0A61-8BF5-CD8C8F2099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2400" b="1" dirty="0">
              <a:latin typeface="Century Schoolbook"/>
            </a:endParaRPr>
          </a:p>
          <a:p>
            <a:pPr marL="0" indent="0">
              <a:buNone/>
            </a:pPr>
            <a:r>
              <a:rPr lang="en-GB" sz="2400" b="1" dirty="0">
                <a:latin typeface="Sitka Text"/>
              </a:rPr>
              <a:t>Why have I selected this digital tool for staff communication for </a:t>
            </a:r>
            <a:r>
              <a:rPr lang="en-GB" sz="2400" b="1">
                <a:latin typeface="Sitka Text"/>
              </a:rPr>
              <a:t>Riverdale</a:t>
            </a:r>
            <a:r>
              <a:rPr lang="en-GB" sz="2400" b="1" dirty="0">
                <a:latin typeface="Sitka Text"/>
              </a:rPr>
              <a:t> nursing home  ?</a:t>
            </a:r>
          </a:p>
          <a:p>
            <a:pPr marL="457200" indent="-457200"/>
            <a:endParaRPr lang="en-GB" sz="2400" dirty="0">
              <a:latin typeface="Sitka Text"/>
            </a:endParaRP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138114A4-835C-7E7B-6F3E-478D84E8EF0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8246506"/>
              </p:ext>
            </p:extLst>
          </p:nvPr>
        </p:nvGraphicFramePr>
        <p:xfrm>
          <a:off x="330678" y="2549104"/>
          <a:ext cx="11545017" cy="41032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6291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8AB4229B-0DB9-4A95-0103-0D1028B8F88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75401" y="2179938"/>
            <a:ext cx="12270915" cy="369144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9E5E0F7-9DCD-CDD5-1BD8-D0DD3C99622E}"/>
              </a:ext>
            </a:extLst>
          </p:cNvPr>
          <p:cNvSpPr txBox="1"/>
          <p:nvPr/>
        </p:nvSpPr>
        <p:spPr>
          <a:xfrm>
            <a:off x="775271" y="492517"/>
            <a:ext cx="10628923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dirty="0">
                <a:latin typeface="Century Schoolbook"/>
              </a:rPr>
              <a:t>(Teams Microsoft 365 ) Why Is It Suitable for </a:t>
            </a:r>
            <a:r>
              <a:rPr lang="en-GB" sz="2800" b="1">
                <a:latin typeface="Century Schoolbook"/>
              </a:rPr>
              <a:t>Riverdale nursing home  ?</a:t>
            </a:r>
          </a:p>
        </p:txBody>
      </p:sp>
    </p:spTree>
    <p:extLst>
      <p:ext uri="{BB962C8B-B14F-4D97-AF65-F5344CB8AC3E}">
        <p14:creationId xmlns:p14="http://schemas.microsoft.com/office/powerpoint/2010/main" val="27078616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58CA4C-25B8-2C60-144D-D2474161EE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1138265"/>
            <a:ext cx="3276599" cy="290929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 kern="1200">
                <a:latin typeface="+mj-lt"/>
                <a:ea typeface="+mj-ea"/>
                <a:cs typeface="+mj-cs"/>
              </a:rPr>
              <a:t>Advantages And Limitations Of Using Teams </a:t>
            </a:r>
          </a:p>
        </p:txBody>
      </p:sp>
      <p:cxnSp>
        <p:nvCxnSpPr>
          <p:cNvPr id="275" name="Straight Connector 274">
            <a:extLst>
              <a:ext uri="{FF2B5EF4-FFF2-40B4-BE49-F238E27FC236}">
                <a16:creationId xmlns:a16="http://schemas.microsoft.com/office/drawing/2014/main" id="{00CD8E7C-C23B-A3B9-B18A-838AED877A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86" name="Content Placeholder 185">
            <a:extLst>
              <a:ext uri="{FF2B5EF4-FFF2-40B4-BE49-F238E27FC236}">
                <a16:creationId xmlns:a16="http://schemas.microsoft.com/office/drawing/2014/main" id="{188236DC-20F1-9B7A-1C13-6873858D4CB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62605078"/>
              </p:ext>
            </p:extLst>
          </p:nvPr>
        </p:nvGraphicFramePr>
        <p:xfrm>
          <a:off x="4399471" y="1250830"/>
          <a:ext cx="6956246" cy="4515722"/>
        </p:xfrm>
        <a:graphic>
          <a:graphicData uri="http://schemas.openxmlformats.org/drawingml/2006/table">
            <a:tbl>
              <a:tblPr firstRow="1" bandRow="1">
                <a:noFill/>
                <a:tableStyleId>{69CF1AB2-1976-4502-BF36-3FF5EA218861}</a:tableStyleId>
              </a:tblPr>
              <a:tblGrid>
                <a:gridCol w="3832584">
                  <a:extLst>
                    <a:ext uri="{9D8B030D-6E8A-4147-A177-3AD203B41FA5}">
                      <a16:colId xmlns:a16="http://schemas.microsoft.com/office/drawing/2014/main" val="3804611059"/>
                    </a:ext>
                  </a:extLst>
                </a:gridCol>
                <a:gridCol w="3123662">
                  <a:extLst>
                    <a:ext uri="{9D8B030D-6E8A-4147-A177-3AD203B41FA5}">
                      <a16:colId xmlns:a16="http://schemas.microsoft.com/office/drawing/2014/main" val="2074521613"/>
                    </a:ext>
                  </a:extLst>
                </a:gridCol>
              </a:tblGrid>
              <a:tr h="596792">
                <a:tc>
                  <a:txBody>
                    <a:bodyPr/>
                    <a:lstStyle/>
                    <a:p>
                      <a:r>
                        <a:rPr lang="en-GB" sz="2000" b="1" cap="none" spc="0">
                          <a:solidFill>
                            <a:schemeClr val="tx1"/>
                          </a:solidFill>
                        </a:rPr>
                        <a:t>Advantages</a:t>
                      </a:r>
                    </a:p>
                  </a:txBody>
                  <a:tcPr marL="0" marR="74124" marT="29649" marB="222371" anchor="ctr"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cap="none" spc="0">
                          <a:solidFill>
                            <a:schemeClr val="tx1"/>
                          </a:solidFill>
                        </a:rPr>
                        <a:t>Limitations </a:t>
                      </a:r>
                    </a:p>
                  </a:txBody>
                  <a:tcPr marL="0" marR="74124" marT="29649" marB="222371" anchor="ctr"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57975816"/>
                  </a:ext>
                </a:extLst>
              </a:tr>
              <a:tr h="895187">
                <a:tc>
                  <a:txBody>
                    <a:bodyPr/>
                    <a:lstStyle/>
                    <a:p>
                      <a:r>
                        <a:rPr lang="en-GB" sz="2000" cap="none" spc="0">
                          <a:solidFill>
                            <a:schemeClr val="tx1"/>
                          </a:solidFill>
                        </a:rPr>
                        <a:t>Easy access to documentation </a:t>
                      </a:r>
                    </a:p>
                  </a:txBody>
                  <a:tcPr marL="0" marR="74124" marT="29649" marB="22237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cap="none" spc="0">
                          <a:solidFill>
                            <a:schemeClr val="tx1"/>
                          </a:solidFill>
                        </a:rPr>
                        <a:t>Too many notifications can become distracting   </a:t>
                      </a:r>
                    </a:p>
                  </a:txBody>
                  <a:tcPr marL="0" marR="74124" marT="29649" marB="22237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40923493"/>
                  </a:ext>
                </a:extLst>
              </a:tr>
              <a:tr h="895187">
                <a:tc>
                  <a:txBody>
                    <a:bodyPr/>
                    <a:lstStyle/>
                    <a:p>
                      <a:r>
                        <a:rPr lang="en-GB" sz="2000" cap="none" spc="0">
                          <a:solidFill>
                            <a:schemeClr val="tx1"/>
                          </a:solidFill>
                        </a:rPr>
                        <a:t>Instant messaging and virtual calls between colleagues. </a:t>
                      </a:r>
                    </a:p>
                  </a:txBody>
                  <a:tcPr marL="0" marR="74124" marT="29649" marB="22237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000" b="0" i="0" u="none" strike="noStrike" cap="none" spc="0" noProof="0">
                          <a:solidFill>
                            <a:schemeClr val="tx1"/>
                          </a:solidFill>
                          <a:latin typeface="Aptos"/>
                        </a:rPr>
                        <a:t>Internet connection</a:t>
                      </a:r>
                      <a:endParaRPr lang="en-US" sz="2000" cap="none" spc="0">
                        <a:solidFill>
                          <a:schemeClr val="tx1"/>
                        </a:solidFill>
                      </a:endParaRPr>
                    </a:p>
                  </a:txBody>
                  <a:tcPr marL="0" marR="74124" marT="29649" marB="22237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79796307"/>
                  </a:ext>
                </a:extLst>
              </a:tr>
              <a:tr h="596792">
                <a:tc>
                  <a:txBody>
                    <a:bodyPr/>
                    <a:lstStyle/>
                    <a:p>
                      <a:r>
                        <a:rPr lang="en-GB" sz="2000" cap="none" spc="0">
                          <a:solidFill>
                            <a:schemeClr val="tx1"/>
                          </a:solidFill>
                        </a:rPr>
                        <a:t>Reduces paperwork </a:t>
                      </a:r>
                    </a:p>
                  </a:txBody>
                  <a:tcPr marL="0" marR="74124" marT="29649" marB="22237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cap="none" spc="0">
                          <a:solidFill>
                            <a:schemeClr val="tx1"/>
                          </a:solidFill>
                        </a:rPr>
                        <a:t>Staff may need training </a:t>
                      </a:r>
                    </a:p>
                  </a:txBody>
                  <a:tcPr marL="0" marR="74124" marT="29649" marB="22237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91870580"/>
                  </a:ext>
                </a:extLst>
              </a:tr>
              <a:tr h="1531764">
                <a:tc>
                  <a:txBody>
                    <a:bodyPr/>
                    <a:lstStyle/>
                    <a:p>
                      <a:r>
                        <a:rPr lang="en-GB" sz="2000" cap="none" spc="0">
                          <a:solidFill>
                            <a:schemeClr val="tx1"/>
                          </a:solidFill>
                        </a:rPr>
                        <a:t>It is free and efficient platform that helps NHS staff to communicate and share information easily </a:t>
                      </a:r>
                    </a:p>
                  </a:txBody>
                  <a:tcPr marL="0" marR="74124" marT="29649" marB="22237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cap="none" spc="0">
                          <a:solidFill>
                            <a:schemeClr val="tx1"/>
                          </a:solidFill>
                        </a:rPr>
                        <a:t>Messages can be misinterpreted </a:t>
                      </a:r>
                    </a:p>
                  </a:txBody>
                  <a:tcPr marL="0" marR="74124" marT="29649" marB="22237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9906784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854115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teps to Create an Effective Employee Training Program">
            <a:extLst>
              <a:ext uri="{FF2B5EF4-FFF2-40B4-BE49-F238E27FC236}">
                <a16:creationId xmlns:a16="http://schemas.microsoft.com/office/drawing/2014/main" id="{231CA94C-7749-E50B-C7BF-95E6902502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30831" y="4348308"/>
            <a:ext cx="4119348" cy="232954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CDFD352-825D-A6EF-3E27-FE7D5FC42F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u="sng">
                <a:ea typeface="+mj-lt"/>
                <a:cs typeface="+mj-lt"/>
              </a:rPr>
              <a:t>Staff Training and the Use of Microsoft PowerPoint</a:t>
            </a:r>
            <a:br>
              <a:rPr lang="en-US" u="sng">
                <a:ea typeface="+mj-lt"/>
                <a:cs typeface="+mj-lt"/>
              </a:rPr>
            </a:br>
            <a:r>
              <a:rPr lang="en-US" sz="3900">
                <a:latin typeface="Aptos"/>
              </a:rPr>
              <a:t>(2541277)</a:t>
            </a:r>
            <a:endParaRPr lang="en-US" u="sn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828332-9D37-E64F-994D-5903CDDCB0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 typeface="Arial"/>
              <a:buChar char="•"/>
            </a:pPr>
            <a:endParaRPr lang="en-US">
              <a:ea typeface="+mn-lt"/>
              <a:cs typeface="+mn-lt"/>
            </a:endParaRPr>
          </a:p>
          <a:p>
            <a:pPr algn="ctr"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Definition of staff training </a:t>
            </a:r>
            <a:endParaRPr lang="en-US"/>
          </a:p>
          <a:p>
            <a:pPr algn="ctr"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Importance in </a:t>
            </a:r>
            <a:r>
              <a:rPr lang="en-US" err="1">
                <a:ea typeface="+mn-lt"/>
                <a:cs typeface="+mn-lt"/>
              </a:rPr>
              <a:t>organisations</a:t>
            </a:r>
            <a:r>
              <a:rPr lang="en-US">
                <a:ea typeface="+mn-lt"/>
                <a:cs typeface="+mn-lt"/>
              </a:rPr>
              <a:t> </a:t>
            </a:r>
            <a:endParaRPr lang="en-US"/>
          </a:p>
          <a:p>
            <a:pPr algn="ctr"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How PowerPoint improves communication and efficiency </a:t>
            </a:r>
            <a:endParaRPr lang="en-US"/>
          </a:p>
          <a:p>
            <a:pPr algn="ctr"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Advantages and limitations of PowerPoint</a:t>
            </a:r>
            <a:endParaRPr lang="en-US"/>
          </a:p>
          <a:p>
            <a:pPr marL="0" indent="0" algn="ctr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70543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taff-training – EdHealth Australia">
            <a:extLst>
              <a:ext uri="{FF2B5EF4-FFF2-40B4-BE49-F238E27FC236}">
                <a16:creationId xmlns:a16="http://schemas.microsoft.com/office/drawing/2014/main" id="{1E8E86DE-602B-D787-93E5-2A9E08F723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42161" y="1412908"/>
            <a:ext cx="6666930" cy="474869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2DFBE8F-76F5-2C00-433B-36DF90847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>
                <a:ea typeface="+mj-lt"/>
                <a:cs typeface="+mj-lt"/>
              </a:rPr>
              <a:t>What is Staff Training?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C40127-DD83-5010-9839-08E8EFA108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46014"/>
            <a:ext cx="7092287" cy="4430949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algn="ctr"/>
            <a:endParaRPr lang="en-GB">
              <a:ea typeface="+mn-lt"/>
              <a:cs typeface="+mn-lt"/>
            </a:endParaRPr>
          </a:p>
          <a:p>
            <a:pPr algn="ctr"/>
            <a:r>
              <a:rPr lang="en-GB">
                <a:ea typeface="+mn-lt"/>
                <a:cs typeface="+mn-lt"/>
              </a:rPr>
              <a:t>Process of improving employees' knowledge, skills and competencies </a:t>
            </a:r>
            <a:endParaRPr lang="en-GB"/>
          </a:p>
          <a:p>
            <a:pPr algn="ctr"/>
            <a:r>
              <a:rPr lang="en-GB">
                <a:ea typeface="+mn-lt"/>
                <a:cs typeface="+mn-lt"/>
              </a:rPr>
              <a:t>Helps employees perform job roles effectively </a:t>
            </a:r>
            <a:endParaRPr lang="en-GB"/>
          </a:p>
          <a:p>
            <a:pPr algn="ctr"/>
            <a:r>
              <a:rPr lang="en-GB">
                <a:ea typeface="+mn-lt"/>
                <a:cs typeface="+mn-lt"/>
              </a:rPr>
              <a:t>Supports organisational goals and productivity </a:t>
            </a:r>
            <a:endParaRPr lang="en-GB"/>
          </a:p>
          <a:p>
            <a:pPr algn="ctr"/>
            <a:r>
              <a:rPr lang="en-GB">
                <a:ea typeface="+mn-lt"/>
                <a:cs typeface="+mn-lt"/>
              </a:rPr>
              <a:t>Can be delivered face-to-face, online, or through presentations</a:t>
            </a:r>
            <a:endParaRPr lang="en-GB"/>
          </a:p>
          <a:p>
            <a:pPr algn="ctr"/>
            <a:r>
              <a:rPr lang="en-GB">
                <a:ea typeface="+mn-lt"/>
                <a:cs typeface="+mn-lt"/>
              </a:rPr>
              <a:t>Training can be delivered through workshops, e-learning platforms, practical demonstrations, or presentation software such as Microsoft PowerPoint (Armstrong and Taylor, 2023).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56281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Enhancing Education: Innovative Staff Training in Schools - Graduate ...">
            <a:extLst>
              <a:ext uri="{FF2B5EF4-FFF2-40B4-BE49-F238E27FC236}">
                <a16:creationId xmlns:a16="http://schemas.microsoft.com/office/drawing/2014/main" id="{0C002D29-BCD9-244D-8C0F-67720033FF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2514" y="2331278"/>
            <a:ext cx="4226257" cy="28437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20AC9D1-949E-2296-D8D2-19F1B30EE2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>
                <a:ea typeface="+mj-lt"/>
                <a:cs typeface="+mj-lt"/>
              </a:rPr>
              <a:t>Why Use Microsoft PowerPoint for Staff Training?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23048B-350A-4970-CF07-66462FD11D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21991" y="1746014"/>
            <a:ext cx="5431809" cy="4430949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endParaRPr lang="en-GB">
              <a:ea typeface="+mn-lt"/>
              <a:cs typeface="+mn-lt"/>
            </a:endParaRPr>
          </a:p>
          <a:p>
            <a:pPr algn="ctr"/>
            <a:r>
              <a:rPr lang="en-GB" sz="1600">
                <a:ea typeface="+mn-lt"/>
                <a:cs typeface="+mn-lt"/>
              </a:rPr>
              <a:t>Organises information in a clear and structured format </a:t>
            </a:r>
            <a:endParaRPr lang="en-GB" sz="1600"/>
          </a:p>
          <a:p>
            <a:pPr algn="ctr"/>
            <a:r>
              <a:rPr lang="en-GB" sz="1600">
                <a:ea typeface="+mn-lt"/>
                <a:cs typeface="+mn-lt"/>
              </a:rPr>
              <a:t>Combines text, images, charts, videos and animations </a:t>
            </a:r>
            <a:endParaRPr lang="en-GB" sz="1600"/>
          </a:p>
          <a:p>
            <a:pPr algn="ctr"/>
            <a:r>
              <a:rPr lang="en-GB" sz="1600">
                <a:ea typeface="+mn-lt"/>
                <a:cs typeface="+mn-lt"/>
              </a:rPr>
              <a:t>Supports audience engagement and understanding </a:t>
            </a:r>
            <a:endParaRPr lang="en-GB" sz="1600"/>
          </a:p>
          <a:p>
            <a:pPr algn="ctr"/>
            <a:r>
              <a:rPr lang="en-GB" sz="1600">
                <a:ea typeface="+mn-lt"/>
                <a:cs typeface="+mn-lt"/>
              </a:rPr>
              <a:t>Easy to share and access across different devices </a:t>
            </a:r>
            <a:endParaRPr lang="en-GB" sz="1600"/>
          </a:p>
          <a:p>
            <a:pPr algn="ctr"/>
            <a:r>
              <a:rPr lang="en-GB" sz="1600">
                <a:ea typeface="+mn-lt"/>
                <a:cs typeface="+mn-lt"/>
              </a:rPr>
              <a:t>Enables collaboration and feedback</a:t>
            </a:r>
            <a:endParaRPr lang="en-GB" sz="1600"/>
          </a:p>
          <a:p>
            <a:pPr marL="0" indent="0" algn="ctr">
              <a:buNone/>
            </a:pPr>
            <a:endParaRPr lang="en-GB" sz="1600">
              <a:ea typeface="+mn-lt"/>
              <a:cs typeface="+mn-lt"/>
            </a:endParaRPr>
          </a:p>
          <a:p>
            <a:pPr marL="0" indent="0" algn="ctr">
              <a:buNone/>
            </a:pPr>
            <a:r>
              <a:rPr lang="en-GB" sz="1600">
                <a:ea typeface="+mn-lt"/>
                <a:cs typeface="+mn-lt"/>
              </a:rPr>
              <a:t>Modern PowerPoint features support collaboration, real-time co-authoring, comments, and feedback, helping teams work together effectively and improving communication during training sessions. These features reduce confusion and streamline the training process. (Microsoft, 2025)</a:t>
            </a:r>
            <a:endParaRPr lang="en-GB" sz="1600"/>
          </a:p>
        </p:txBody>
      </p:sp>
    </p:spTree>
    <p:extLst>
      <p:ext uri="{BB962C8B-B14F-4D97-AF65-F5344CB8AC3E}">
        <p14:creationId xmlns:p14="http://schemas.microsoft.com/office/powerpoint/2010/main" val="32254384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Five ways to support staff learning at work">
            <a:extLst>
              <a:ext uri="{FF2B5EF4-FFF2-40B4-BE49-F238E27FC236}">
                <a16:creationId xmlns:a16="http://schemas.microsoft.com/office/drawing/2014/main" id="{0CF00832-7F7F-32AC-CA4F-92DA04FE18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3536" y="2446060"/>
            <a:ext cx="4512588" cy="300700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06BFCAE-C233-AC97-EF33-AA1EAF499A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>
                <a:ea typeface="+mj-lt"/>
                <a:cs typeface="+mj-lt"/>
              </a:rPr>
              <a:t>How PowerPoint Improves Efficiency and Communication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8C5D4F-5A17-B6C1-469D-999E44B351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40438" y="1723268"/>
            <a:ext cx="5113362" cy="4453695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algn="ctr"/>
            <a:endParaRPr lang="en-GB">
              <a:ea typeface="+mn-lt"/>
              <a:cs typeface="+mn-lt"/>
            </a:endParaRPr>
          </a:p>
          <a:p>
            <a:pPr algn="ctr"/>
            <a:r>
              <a:rPr lang="en-GB">
                <a:ea typeface="+mn-lt"/>
                <a:cs typeface="+mn-lt"/>
              </a:rPr>
              <a:t>Standardises training materials </a:t>
            </a:r>
            <a:endParaRPr lang="en-GB"/>
          </a:p>
          <a:p>
            <a:pPr algn="ctr"/>
            <a:r>
              <a:rPr lang="en-GB">
                <a:ea typeface="+mn-lt"/>
                <a:cs typeface="+mn-lt"/>
              </a:rPr>
              <a:t>Saves preparation and delivery time </a:t>
            </a:r>
            <a:endParaRPr lang="en-GB"/>
          </a:p>
          <a:p>
            <a:pPr algn="ctr"/>
            <a:r>
              <a:rPr lang="en-GB">
                <a:ea typeface="+mn-lt"/>
                <a:cs typeface="+mn-lt"/>
              </a:rPr>
              <a:t>Improves knowledge retention through visual learning </a:t>
            </a:r>
            <a:endParaRPr lang="en-GB"/>
          </a:p>
          <a:p>
            <a:pPr algn="ctr"/>
            <a:r>
              <a:rPr lang="en-GB">
                <a:ea typeface="+mn-lt"/>
                <a:cs typeface="+mn-lt"/>
              </a:rPr>
              <a:t>Supports collaboration through shared presentations </a:t>
            </a:r>
            <a:endParaRPr lang="en-GB"/>
          </a:p>
          <a:p>
            <a:pPr algn="ctr"/>
            <a:r>
              <a:rPr lang="en-GB">
                <a:ea typeface="+mn-lt"/>
                <a:cs typeface="+mn-lt"/>
              </a:rPr>
              <a:t>Enhances communication with comments and discussion features</a:t>
            </a:r>
            <a:endParaRPr lang="en-GB"/>
          </a:p>
          <a:p>
            <a:pPr algn="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391206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igns That Employee Training Needs To Be Improved - KnowledgeCity">
            <a:extLst>
              <a:ext uri="{FF2B5EF4-FFF2-40B4-BE49-F238E27FC236}">
                <a16:creationId xmlns:a16="http://schemas.microsoft.com/office/drawing/2014/main" id="{12652D65-9EEB-43A9-741A-5D098B705E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5073" y="1691230"/>
            <a:ext cx="4792869" cy="368353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2A3F1C2-B492-0F93-EF81-AA2760B700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>
                <a:ea typeface="+mj-lt"/>
                <a:cs typeface="+mj-lt"/>
              </a:rPr>
              <a:t>Advantages and Limitations of PowerPoint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EC38A1-7379-B698-D327-2B2107F7E9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4707" y="1700522"/>
            <a:ext cx="6807959" cy="4430949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GB"/>
              <a:t> </a:t>
            </a:r>
            <a:r>
              <a:rPr lang="en-GB" b="1"/>
              <a:t>Advantages</a:t>
            </a:r>
            <a:endParaRPr lang="en-US" b="1"/>
          </a:p>
          <a:p>
            <a:pPr algn="ctr"/>
            <a:r>
              <a:rPr lang="en-GB">
                <a:ea typeface="+mn-lt"/>
                <a:cs typeface="+mn-lt"/>
              </a:rPr>
              <a:t>Easy to create and edit </a:t>
            </a:r>
            <a:endParaRPr lang="en-GB"/>
          </a:p>
          <a:p>
            <a:pPr algn="ctr"/>
            <a:r>
              <a:rPr lang="en-GB">
                <a:ea typeface="+mn-lt"/>
                <a:cs typeface="+mn-lt"/>
              </a:rPr>
              <a:t>Professional appearance </a:t>
            </a:r>
            <a:endParaRPr lang="en-GB"/>
          </a:p>
          <a:p>
            <a:pPr algn="ctr"/>
            <a:r>
              <a:rPr lang="en-GB">
                <a:ea typeface="+mn-lt"/>
                <a:cs typeface="+mn-lt"/>
              </a:rPr>
              <a:t>Supports multimedia content </a:t>
            </a:r>
            <a:endParaRPr lang="en-GB"/>
          </a:p>
          <a:p>
            <a:pPr algn="ctr"/>
            <a:r>
              <a:rPr lang="en-GB">
                <a:ea typeface="+mn-lt"/>
                <a:cs typeface="+mn-lt"/>
              </a:rPr>
              <a:t>Encourages audience engagement </a:t>
            </a:r>
            <a:endParaRPr lang="en-GB"/>
          </a:p>
          <a:p>
            <a:pPr algn="ctr"/>
            <a:r>
              <a:rPr lang="en-GB">
                <a:ea typeface="+mn-lt"/>
                <a:cs typeface="+mn-lt"/>
              </a:rPr>
              <a:t>Accessible across multiple platforms </a:t>
            </a:r>
            <a:endParaRPr lang="en-GB"/>
          </a:p>
          <a:p>
            <a:pPr marL="0" indent="0" algn="ctr">
              <a:buNone/>
            </a:pPr>
            <a:r>
              <a:rPr lang="en-GB"/>
              <a:t> </a:t>
            </a:r>
            <a:r>
              <a:rPr lang="en-GB" b="1"/>
              <a:t>Limitations</a:t>
            </a:r>
          </a:p>
          <a:p>
            <a:pPr algn="ctr"/>
            <a:r>
              <a:rPr lang="en-GB">
                <a:ea typeface="+mn-lt"/>
                <a:cs typeface="+mn-lt"/>
              </a:rPr>
              <a:t>Can become text-heavy </a:t>
            </a:r>
            <a:endParaRPr lang="en-GB"/>
          </a:p>
          <a:p>
            <a:pPr algn="ctr"/>
            <a:r>
              <a:rPr lang="en-GB">
                <a:ea typeface="+mn-lt"/>
                <a:cs typeface="+mn-lt"/>
              </a:rPr>
              <a:t>Technical issues may disrupt presentations </a:t>
            </a:r>
            <a:endParaRPr lang="en-GB"/>
          </a:p>
          <a:p>
            <a:pPr algn="ctr"/>
            <a:r>
              <a:rPr lang="en-GB">
                <a:ea typeface="+mn-lt"/>
                <a:cs typeface="+mn-lt"/>
              </a:rPr>
              <a:t>Excessive animations can distract learners </a:t>
            </a:r>
            <a:endParaRPr lang="en-GB"/>
          </a:p>
          <a:p>
            <a:pPr algn="ctr"/>
            <a:r>
              <a:rPr lang="en-GB">
                <a:ea typeface="+mn-lt"/>
                <a:cs typeface="+mn-lt"/>
              </a:rPr>
              <a:t>Limited interaction compared with practical training </a:t>
            </a:r>
            <a:endParaRPr lang="en-GB"/>
          </a:p>
          <a:p>
            <a:pPr algn="ctr"/>
            <a:r>
              <a:rPr lang="en-GB">
                <a:ea typeface="+mn-lt"/>
                <a:cs typeface="+mn-lt"/>
              </a:rPr>
              <a:t>Over-reliance may reduce audience participation</a:t>
            </a:r>
            <a:endParaRPr lang="en-GB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240267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044FE2-27C0-D9AD-92A1-F77ECF1FD7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>
                <a:ea typeface="+mj-lt"/>
                <a:cs typeface="+mj-lt"/>
              </a:rPr>
              <a:t>Conclusion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951582-6AA1-50B5-0963-9B21A68A69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56968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endParaRPr lang="en-GB">
              <a:ea typeface="+mn-lt"/>
              <a:cs typeface="+mn-lt"/>
            </a:endParaRPr>
          </a:p>
          <a:p>
            <a:pPr algn="ctr"/>
            <a:r>
              <a:rPr lang="en-GB">
                <a:ea typeface="+mn-lt"/>
                <a:cs typeface="+mn-lt"/>
              </a:rPr>
              <a:t>Staff training develops employee skills and performance </a:t>
            </a:r>
            <a:endParaRPr lang="en-GB"/>
          </a:p>
          <a:p>
            <a:pPr algn="ctr"/>
            <a:r>
              <a:rPr lang="en-GB">
                <a:ea typeface="+mn-lt"/>
                <a:cs typeface="+mn-lt"/>
              </a:rPr>
              <a:t>PowerPoint is an effective training tool </a:t>
            </a:r>
            <a:endParaRPr lang="en-GB"/>
          </a:p>
          <a:p>
            <a:pPr algn="ctr"/>
            <a:r>
              <a:rPr lang="en-GB">
                <a:ea typeface="+mn-lt"/>
                <a:cs typeface="+mn-lt"/>
              </a:rPr>
              <a:t>Improves communication, collaboration and efficiency </a:t>
            </a:r>
            <a:endParaRPr lang="en-GB"/>
          </a:p>
          <a:p>
            <a:pPr algn="ctr"/>
            <a:r>
              <a:rPr lang="en-GB">
                <a:ea typeface="+mn-lt"/>
                <a:cs typeface="+mn-lt"/>
              </a:rPr>
              <a:t>Best used alongside interactive training methods</a:t>
            </a:r>
            <a:endParaRPr lang="en-GB"/>
          </a:p>
          <a:p>
            <a:endParaRPr lang="en-GB"/>
          </a:p>
        </p:txBody>
      </p:sp>
      <p:pic>
        <p:nvPicPr>
          <p:cNvPr id="4" name="Picture 3" descr="Employee Training Methods: Choosing the Right Approach - Glad your here!">
            <a:extLst>
              <a:ext uri="{FF2B5EF4-FFF2-40B4-BE49-F238E27FC236}">
                <a16:creationId xmlns:a16="http://schemas.microsoft.com/office/drawing/2014/main" id="{D43FBC2F-FB80-6C53-743E-0EDEF84BE0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69044" y="4284797"/>
            <a:ext cx="3388962" cy="19046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004619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54E1EA-175D-2E4E-65C4-F528F133CD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Task 4 – Kosy (</a:t>
            </a:r>
            <a:r>
              <a:rPr lang="en-US" sz="2800">
                <a:latin typeface="Aptos"/>
              </a:rPr>
              <a:t>Writing care-related documents / Care documentation)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D4DD65-3D66-C1C4-E70B-04626CFA95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According to my research, it seems like Microsoft Word is the best software to use to display Writing Care – Related Documents / Care Documentation.</a:t>
            </a:r>
          </a:p>
          <a:p>
            <a:r>
              <a:rPr lang="en-US"/>
              <a:t>Word gives the different ways to illustrate different ways to show documents bullet points to detailed information.</a:t>
            </a:r>
          </a:p>
          <a:p>
            <a:r>
              <a:rPr lang="en-US"/>
              <a:t>Please find below an example of care documentation that illustrates how to structure how to care for the residence.</a:t>
            </a:r>
          </a:p>
          <a:p>
            <a:r>
              <a:rPr lang="en-US"/>
              <a:t>The documents should include medical history, care plan, medication regime and follow up plans.</a:t>
            </a:r>
          </a:p>
          <a:p>
            <a:endParaRPr lang="en-US"/>
          </a:p>
          <a:p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5CCC86D-6915-30ED-E291-3825A4CD9324}"/>
              </a:ext>
            </a:extLst>
          </p:cNvPr>
          <p:cNvSpPr txBox="1"/>
          <p:nvPr/>
        </p:nvSpPr>
        <p:spPr>
          <a:xfrm>
            <a:off x="3768725" y="6515100"/>
            <a:ext cx="4654550" cy="317500"/>
          </a:xfrm>
          <a:prstGeom prst="rect">
            <a:avLst/>
          </a:prstGeom>
        </p:spPr>
        <p:txBody>
          <a:bodyPr>
            <a:normAutofit fontScale="85000" lnSpcReduction="10000"/>
          </a:bodyPr>
          <a:lstStyle/>
          <a:p>
            <a:r>
              <a:rPr lang="en-US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21869159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sheet of paper with black text&#10;&#10;AI-generated content may be incorrect.">
            <a:extLst>
              <a:ext uri="{FF2B5EF4-FFF2-40B4-BE49-F238E27FC236}">
                <a16:creationId xmlns:a16="http://schemas.microsoft.com/office/drawing/2014/main" id="{7A4194CB-BC30-EDE6-5BC5-96524EB1AA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50814" y="782013"/>
            <a:ext cx="4982008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892765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699D0C-6DE7-A1DE-9C07-3122DD0DD7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Darcy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3DE937-C330-9DB1-DCF4-8E10399E9C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US" sz="1600">
                <a:ea typeface="+mn-lt"/>
                <a:cs typeface="+mn-lt"/>
              </a:rPr>
              <a:t>Kirti, A. (2019). Top 5 advantages of sharing with OneDrive. TECHCOMMUNITY.MICROSOFT.COM. </a:t>
            </a:r>
            <a:r>
              <a:rPr lang="en-US" sz="1600">
                <a:ea typeface="+mn-lt"/>
                <a:cs typeface="+mn-lt"/>
                <a:hlinkClick r:id="rId2"/>
              </a:rPr>
              <a:t>https://techcommunity.microsoft.com/blog/onedriveblog/top-5-advantages-of-sharing-with-onedrive/79639</a:t>
            </a:r>
            <a:r>
              <a:rPr lang="en-US" sz="2400">
                <a:ea typeface="+mn-lt"/>
                <a:cs typeface="+mn-lt"/>
                <a:hlinkClick r:id="rId2"/>
              </a:rPr>
              <a:t>6</a:t>
            </a:r>
            <a:r>
              <a:rPr lang="en-US" sz="2400">
                <a:ea typeface="+mn-lt"/>
                <a:cs typeface="+mn-lt"/>
              </a:rPr>
              <a:t> </a:t>
            </a:r>
          </a:p>
          <a:p>
            <a:pPr marL="0" indent="0">
              <a:buNone/>
            </a:pPr>
            <a:r>
              <a:rPr lang="en-US" sz="2400"/>
              <a:t>   </a:t>
            </a:r>
            <a:r>
              <a:rPr lang="en-US" sz="1600"/>
              <a:t> [Accessed 5 Jun. 2026].</a:t>
            </a:r>
          </a:p>
          <a:p>
            <a:pPr marL="0" indent="0">
              <a:buNone/>
            </a:pPr>
            <a:endParaRPr lang="en-US">
              <a:latin typeface="Aptos"/>
              <a:ea typeface="Calibri"/>
              <a:cs typeface="Calibri"/>
            </a:endParaRPr>
          </a:p>
          <a:p>
            <a:r>
              <a:rPr lang="en-US" sz="1600">
                <a:latin typeface="Calibri"/>
                <a:ea typeface="Calibri"/>
                <a:cs typeface="Calibri"/>
              </a:rPr>
              <a:t>Microsoft.com. (2019). </a:t>
            </a:r>
            <a:r>
              <a:rPr lang="en-US" sz="1600" i="1">
                <a:latin typeface="Calibri"/>
                <a:ea typeface="Calibri"/>
                <a:cs typeface="Calibri"/>
              </a:rPr>
              <a:t>Manage sharing and permissions in OneDrive and SharePoint - Microsoft Support</a:t>
            </a:r>
            <a:r>
              <a:rPr lang="en-US" sz="1600">
                <a:latin typeface="Calibri"/>
                <a:ea typeface="Calibri"/>
                <a:cs typeface="Calibri"/>
              </a:rPr>
              <a:t>. [online] Available at: </a:t>
            </a:r>
            <a:r>
              <a:rPr lang="en-US" sz="1600">
                <a:latin typeface="Calibri"/>
                <a:ea typeface="Calibri"/>
                <a:cs typeface="Calibri"/>
                <a:hlinkClick r:id="rId3"/>
              </a:rPr>
              <a:t>https://support.microsoft.com/en-gb/office/manage-sharing-and-permissions-in-onedrive-and-sharepoint-0a36470f-d7fe-40a0-bd74-0ac6c1e13323</a:t>
            </a:r>
            <a:r>
              <a:rPr lang="en-US" sz="1600">
                <a:latin typeface="Calibri"/>
                <a:ea typeface="Calibri"/>
                <a:cs typeface="Calibri"/>
              </a:rPr>
              <a:t> [Accessed 3 Jun. 2026].</a:t>
            </a:r>
            <a:endParaRPr lang="en-US" sz="1600"/>
          </a:p>
          <a:p>
            <a:r>
              <a:rPr lang="en-US">
                <a:latin typeface="Calibri"/>
                <a:ea typeface="Calibri"/>
                <a:cs typeface="Calibri"/>
              </a:rPr>
              <a:t>‌</a:t>
            </a:r>
            <a:r>
              <a:rPr lang="en-US" sz="1600">
                <a:latin typeface="Calibri"/>
                <a:ea typeface="Calibri"/>
                <a:cs typeface="Calibri"/>
              </a:rPr>
              <a:t>SRINIVAS, J. (2026). SECURE FILE STORAGE SYSTEM WITH ENCRYPTION &amp; ROLE-BASED ACCESS. </a:t>
            </a:r>
            <a:r>
              <a:rPr lang="en-US" sz="1600" i="1">
                <a:latin typeface="Calibri"/>
                <a:ea typeface="Calibri"/>
                <a:cs typeface="Calibri"/>
              </a:rPr>
              <a:t>International Journal of Engineering Research and Science &amp; Technology</a:t>
            </a:r>
            <a:r>
              <a:rPr lang="en-US" sz="1600">
                <a:latin typeface="Calibri"/>
                <a:ea typeface="Calibri"/>
                <a:cs typeface="Calibri"/>
              </a:rPr>
              <a:t>, [online] 22(2), pp.1166–1172. </a:t>
            </a:r>
            <a:r>
              <a:rPr lang="en-US" sz="1600" err="1">
                <a:latin typeface="Calibri"/>
                <a:ea typeface="Calibri"/>
                <a:cs typeface="Calibri"/>
              </a:rPr>
              <a:t>doi:https</a:t>
            </a:r>
            <a:r>
              <a:rPr lang="en-US" sz="1600">
                <a:latin typeface="Calibri"/>
                <a:ea typeface="Calibri"/>
                <a:cs typeface="Calibri"/>
              </a:rPr>
              <a:t>://doi.org/10.5281/zenodo.19510092. [Accessed 5 Jun. 2026].</a:t>
            </a:r>
            <a:endParaRPr lang="en-US" sz="1600">
              <a:latin typeface="Aptos" panose="020B0004020202020204"/>
              <a:ea typeface="Calibri"/>
              <a:cs typeface="Calibri"/>
            </a:endParaRPr>
          </a:p>
          <a:p>
            <a:endParaRPr lang="en-US" sz="1600">
              <a:latin typeface="Calibri"/>
              <a:ea typeface="Calibri"/>
              <a:cs typeface="Calibri"/>
            </a:endParaRPr>
          </a:p>
          <a:p>
            <a:r>
              <a:rPr lang="en-US" sz="1400">
                <a:latin typeface="Calibri"/>
                <a:ea typeface="Calibri"/>
                <a:cs typeface="Calibri"/>
              </a:rPr>
              <a:t>Microsoft (2021). </a:t>
            </a:r>
            <a:r>
              <a:rPr lang="en-US" sz="1400" i="1">
                <a:latin typeface="Calibri"/>
                <a:ea typeface="Calibri"/>
                <a:cs typeface="Calibri"/>
              </a:rPr>
              <a:t>Personal Cloud Storage – Microsoft OneDrive</a:t>
            </a:r>
            <a:r>
              <a:rPr lang="en-US" sz="1400">
                <a:latin typeface="Calibri"/>
                <a:ea typeface="Calibri"/>
                <a:cs typeface="Calibri"/>
              </a:rPr>
              <a:t>. [online] </a:t>
            </a:r>
            <a:r>
              <a:rPr lang="en-US" sz="1400">
                <a:latin typeface="Calibri"/>
                <a:ea typeface="Calibri"/>
                <a:cs typeface="Calibri"/>
                <a:hlinkClick r:id="rId4"/>
              </a:rPr>
              <a:t>www.microsoft.com</a:t>
            </a:r>
            <a:r>
              <a:rPr lang="en-US" sz="1400">
                <a:latin typeface="Calibri"/>
                <a:ea typeface="Calibri"/>
                <a:cs typeface="Calibri"/>
              </a:rPr>
              <a:t>. Available at: </a:t>
            </a:r>
            <a:r>
              <a:rPr lang="en-US" sz="1400">
                <a:latin typeface="Calibri"/>
                <a:ea typeface="Calibri"/>
                <a:cs typeface="Calibri"/>
                <a:hlinkClick r:id="rId5"/>
              </a:rPr>
              <a:t>https://www.microsoft.com/en-gb/microsoft-365/onedrive/online-cloud-storage</a:t>
            </a:r>
            <a:r>
              <a:rPr lang="en-US" sz="1400">
                <a:latin typeface="Calibri"/>
                <a:ea typeface="Calibri"/>
                <a:cs typeface="Calibri"/>
              </a:rPr>
              <a:t>. [accessed 7 jun. 2026]</a:t>
            </a:r>
          </a:p>
          <a:p>
            <a:r>
              <a:rPr lang="en-US" sz="2400">
                <a:latin typeface="Calibri"/>
                <a:ea typeface="Calibri"/>
                <a:cs typeface="Calibri"/>
              </a:rPr>
              <a:t>‌</a:t>
            </a:r>
            <a:endParaRPr lang="en-US"/>
          </a:p>
          <a:p>
            <a:r>
              <a:rPr lang="en-US" sz="1400">
                <a:latin typeface="Calibri"/>
                <a:ea typeface="Calibri"/>
                <a:cs typeface="Calibri"/>
              </a:rPr>
              <a:t>Microsoft OneDrive Powering the collaborative files experience across Microsoft 365. (n.d.). Available at: </a:t>
            </a:r>
            <a:r>
              <a:rPr lang="en-US" sz="1400">
                <a:latin typeface="Calibri"/>
                <a:ea typeface="Calibri"/>
                <a:cs typeface="Calibri"/>
                <a:hlinkClick r:id="rId6"/>
              </a:rPr>
              <a:t>https://adoption.microsoft.com/files/onedrive/Benefits-of-OneDrive.pdf</a:t>
            </a:r>
            <a:r>
              <a:rPr lang="en-US" sz="1400">
                <a:latin typeface="Calibri"/>
                <a:ea typeface="Calibri"/>
                <a:cs typeface="Calibri"/>
              </a:rPr>
              <a:t>. [accessed 7 jun. 2026]</a:t>
            </a:r>
          </a:p>
          <a:p>
            <a:r>
              <a:rPr lang="en-US" sz="2400">
                <a:latin typeface="Calibri"/>
                <a:ea typeface="Calibri"/>
                <a:cs typeface="Calibri"/>
              </a:rPr>
              <a:t>‌</a:t>
            </a:r>
            <a:endParaRPr lang="en-US"/>
          </a:p>
          <a:p>
            <a:endParaRPr lang="en-US" sz="2400">
              <a:latin typeface="Calibri"/>
              <a:ea typeface="Calibri"/>
              <a:cs typeface="Calibri"/>
            </a:endParaRPr>
          </a:p>
          <a:p>
            <a:endParaRPr lang="en-US" sz="2400">
              <a:latin typeface="Aptos"/>
              <a:ea typeface="Calibri"/>
              <a:cs typeface="Calibri"/>
            </a:endParaRPr>
          </a:p>
          <a:p>
            <a:endParaRPr lang="en-US" sz="2400">
              <a:latin typeface="Calibri"/>
              <a:ea typeface="Calibri"/>
              <a:cs typeface="Calibri"/>
            </a:endParaRPr>
          </a:p>
          <a:p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255311542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87EB64-F9C2-F054-EC6A-DB4C2E970C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Neisha's Reference List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EA2916-99C2-D46D-6856-ADA7799BBF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endParaRPr lang="en-US" sz="1800">
              <a:latin typeface="Sitka Text"/>
            </a:endParaRPr>
          </a:p>
          <a:p>
            <a:pPr marL="0" indent="0">
              <a:buNone/>
            </a:pPr>
            <a:r>
              <a:rPr lang="en-US" sz="1800">
                <a:latin typeface="Sitka Text"/>
              </a:rPr>
              <a:t>High skills training (2026)</a:t>
            </a:r>
            <a:r>
              <a:rPr lang="en-US" sz="2000" dirty="0">
                <a:latin typeface="Sitka Text"/>
              </a:rPr>
              <a:t> </a:t>
            </a:r>
            <a:r>
              <a:rPr lang="en-US" sz="2000">
                <a:solidFill>
                  <a:srgbClr val="222222"/>
                </a:solidFill>
                <a:highlight>
                  <a:srgbClr val="FFFFFF"/>
                </a:highlight>
                <a:latin typeface="Sitka Text"/>
                <a:ea typeface="Lato"/>
                <a:cs typeface="Lato"/>
              </a:rPr>
              <a:t>Communication in the Workplace: '</a:t>
            </a:r>
            <a:r>
              <a:rPr lang="en-US" sz="2000" i="1">
                <a:solidFill>
                  <a:srgbClr val="222222"/>
                </a:solidFill>
                <a:highlight>
                  <a:srgbClr val="FFFFFF"/>
                </a:highlight>
                <a:latin typeface="Sitka Text"/>
                <a:ea typeface="Lato"/>
                <a:cs typeface="Lato"/>
              </a:rPr>
              <a:t>A Complete UK Guide': '</a:t>
            </a:r>
            <a:r>
              <a:rPr lang="en-US" sz="2000" i="1">
                <a:solidFill>
                  <a:srgbClr val="222222"/>
                </a:solidFill>
                <a:highlight>
                  <a:srgbClr val="FFFFFF"/>
                </a:highlight>
                <a:latin typeface="Sitka Text"/>
              </a:rPr>
              <a:t>What is workplace communication</a:t>
            </a:r>
            <a:r>
              <a:rPr lang="en-US" sz="2000">
                <a:solidFill>
                  <a:srgbClr val="222222"/>
                </a:solidFill>
                <a:highlight>
                  <a:srgbClr val="FFFFFF"/>
                </a:highlight>
                <a:latin typeface="Sitka Text"/>
              </a:rPr>
              <a:t>?'. Available at </a:t>
            </a:r>
            <a:r>
              <a:rPr lang="en-US" sz="2000" dirty="0">
                <a:solidFill>
                  <a:srgbClr val="000000"/>
                </a:solidFill>
                <a:latin typeface="Sitka Text"/>
                <a:ea typeface="Lato"/>
                <a:cs typeface="Lato"/>
                <a:hlinkClick r:id="rId2"/>
              </a:rPr>
              <a:t>https://highskillstraining.org.uk/blog/communication-in-the-workplace/</a:t>
            </a:r>
            <a:r>
              <a:rPr lang="en-US" sz="2000">
                <a:solidFill>
                  <a:srgbClr val="000000"/>
                </a:solidFill>
                <a:latin typeface="Sitka Text"/>
                <a:ea typeface="Lato"/>
                <a:cs typeface="Lato"/>
              </a:rPr>
              <a:t>. (accessed 03 June 2026) .</a:t>
            </a:r>
          </a:p>
          <a:p>
            <a:pPr marL="0" indent="0">
              <a:buNone/>
            </a:pPr>
            <a:endParaRPr lang="en-US" sz="2000">
              <a:solidFill>
                <a:srgbClr val="000000"/>
              </a:solidFill>
              <a:latin typeface="Sitka Text"/>
              <a:ea typeface="Lato"/>
              <a:cs typeface="Lato"/>
            </a:endParaRPr>
          </a:p>
          <a:p>
            <a:pPr marL="0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2F2F7"/>
                </a:highlight>
                <a:latin typeface="Sitka Text"/>
                <a:ea typeface="Lato"/>
                <a:cs typeface="Lato"/>
              </a:rPr>
              <a:t>Ashfaq, A ( 2025) 'Benefits of Microsoft Teams in Healthcare' : '</a:t>
            </a:r>
            <a:r>
              <a:rPr lang="en-GB" sz="2000" i="1" dirty="0">
                <a:solidFill>
                  <a:srgbClr val="000000"/>
                </a:solidFill>
                <a:highlight>
                  <a:srgbClr val="F2F2F7"/>
                </a:highlight>
                <a:latin typeface="Sitka Text"/>
                <a:ea typeface="Lato"/>
                <a:cs typeface="Lato"/>
              </a:rPr>
              <a:t>Transforming Patient Care Through Digital Collaboration' </a:t>
            </a:r>
            <a:r>
              <a:rPr lang="en-GB" sz="2000" dirty="0">
                <a:solidFill>
                  <a:srgbClr val="000000"/>
                </a:solidFill>
                <a:highlight>
                  <a:srgbClr val="F2F2F7"/>
                </a:highlight>
                <a:latin typeface="Sitka Text"/>
                <a:ea typeface="Lato"/>
                <a:cs typeface="Lato"/>
              </a:rPr>
              <a:t>: </a:t>
            </a:r>
            <a:r>
              <a:rPr lang="en-GB" sz="1800" dirty="0">
                <a:solidFill>
                  <a:srgbClr val="000000"/>
                </a:solidFill>
                <a:latin typeface="Sitka Text"/>
                <a:ea typeface="Lato"/>
                <a:cs typeface="Lato"/>
              </a:rPr>
              <a:t>Integrating with Electronic Health Records (EHR) . Available at </a:t>
            </a:r>
            <a:r>
              <a:rPr lang="en-US" sz="1800" dirty="0">
                <a:solidFill>
                  <a:srgbClr val="000000"/>
                </a:solidFill>
                <a:latin typeface="Sitka Text"/>
                <a:ea typeface="Lato"/>
                <a:cs typeface="Lato"/>
                <a:hlinkClick r:id="rId3"/>
              </a:rPr>
              <a:t>https://goziro.com/benefits-of-microsoft-teams-in-healthcare-transforming-patient-care-through-digital-collaboration/</a:t>
            </a:r>
            <a:r>
              <a:rPr lang="en-US" sz="1800">
                <a:solidFill>
                  <a:srgbClr val="000000"/>
                </a:solidFill>
                <a:latin typeface="Sitka Text"/>
                <a:ea typeface="Lato"/>
                <a:cs typeface="Lato"/>
              </a:rPr>
              <a:t>. ( accessed 03 June 2026 ).</a:t>
            </a:r>
            <a:endParaRPr lang="en-US"/>
          </a:p>
          <a:p>
            <a:pPr marL="0" indent="0">
              <a:buNone/>
            </a:pPr>
            <a:endParaRPr lang="en-US" sz="1800" dirty="0">
              <a:solidFill>
                <a:srgbClr val="000000"/>
              </a:solidFill>
              <a:latin typeface="Sitka Text"/>
              <a:ea typeface="Lato"/>
              <a:cs typeface="Lato"/>
            </a:endParaRPr>
          </a:p>
          <a:p>
            <a:pPr marL="0" indent="0">
              <a:buNone/>
            </a:pPr>
            <a:r>
              <a:rPr lang="en-US" sz="1800" dirty="0">
                <a:solidFill>
                  <a:srgbClr val="000000"/>
                </a:solidFill>
                <a:latin typeface="Sitka Text"/>
                <a:ea typeface="Lato"/>
                <a:cs typeface="Lato"/>
              </a:rPr>
              <a:t>Nhs england (2025) '</a:t>
            </a:r>
            <a:r>
              <a:rPr lang="en-US" sz="1800" i="1" dirty="0">
                <a:solidFill>
                  <a:srgbClr val="000000"/>
                </a:solidFill>
                <a:latin typeface="Sitka Text"/>
                <a:ea typeface="Lato"/>
                <a:cs typeface="Lato"/>
              </a:rPr>
              <a:t>Microsoft teams and remote working</a:t>
            </a:r>
            <a:r>
              <a:rPr lang="en-US" sz="1800" dirty="0">
                <a:solidFill>
                  <a:srgbClr val="000000"/>
                </a:solidFill>
                <a:latin typeface="Sitka Text"/>
                <a:ea typeface="Lato"/>
                <a:cs typeface="Lato"/>
              </a:rPr>
              <a:t>' Available at </a:t>
            </a:r>
            <a:r>
              <a:rPr lang="en-US" sz="1800" dirty="0">
                <a:solidFill>
                  <a:srgbClr val="000000"/>
                </a:solidFill>
                <a:latin typeface="Sitka Text"/>
                <a:ea typeface="Lato"/>
                <a:cs typeface="Lato"/>
                <a:hlinkClick r:id="rId4"/>
              </a:rPr>
              <a:t>https://www.england.nhs.uk/long-read/microsoft-teams-and-remote-working/</a:t>
            </a:r>
            <a:r>
              <a:rPr lang="en-US" sz="1800" dirty="0">
                <a:solidFill>
                  <a:srgbClr val="000000"/>
                </a:solidFill>
                <a:latin typeface="Sitka Text"/>
                <a:ea typeface="Lato"/>
                <a:cs typeface="Lato"/>
              </a:rPr>
              <a:t> (accessed 07 </a:t>
            </a:r>
            <a:r>
              <a:rPr lang="en-US" sz="1800">
                <a:solidFill>
                  <a:srgbClr val="000000"/>
                </a:solidFill>
                <a:latin typeface="Sitka Text"/>
                <a:ea typeface="Lato"/>
                <a:cs typeface="Lato"/>
              </a:rPr>
              <a:t>June</a:t>
            </a:r>
            <a:r>
              <a:rPr lang="en-US" sz="1800" dirty="0">
                <a:solidFill>
                  <a:srgbClr val="000000"/>
                </a:solidFill>
                <a:latin typeface="Sitka Text"/>
                <a:ea typeface="Lato"/>
                <a:cs typeface="Lato"/>
              </a:rPr>
              <a:t> 2026 )</a:t>
            </a:r>
          </a:p>
          <a:p>
            <a:pPr marL="0" indent="0">
              <a:buNone/>
            </a:pPr>
            <a:endParaRPr lang="en-US" sz="1800">
              <a:solidFill>
                <a:srgbClr val="000000"/>
              </a:solidFill>
              <a:latin typeface="Sitka Text"/>
              <a:ea typeface="Lato"/>
              <a:cs typeface="Lato"/>
            </a:endParaRPr>
          </a:p>
          <a:p>
            <a:pPr marL="0" indent="0">
              <a:buNone/>
            </a:pPr>
            <a:endParaRPr lang="en-US" sz="1800">
              <a:solidFill>
                <a:srgbClr val="000000"/>
              </a:solidFill>
              <a:latin typeface="Sitka Text"/>
              <a:ea typeface="Lato"/>
              <a:cs typeface="Lato"/>
            </a:endParaRPr>
          </a:p>
          <a:p>
            <a:pPr marL="0" indent="0">
              <a:buNone/>
            </a:pPr>
            <a:endParaRPr lang="en-US" b="1">
              <a:solidFill>
                <a:srgbClr val="222222"/>
              </a:solidFill>
              <a:highlight>
                <a:srgbClr val="FFFFFF"/>
              </a:highlight>
              <a:latin typeface="Lato"/>
              <a:ea typeface="Lato"/>
              <a:cs typeface="Lato"/>
            </a:endParaRPr>
          </a:p>
          <a:p>
            <a:pPr marL="0" indent="0">
              <a:buNone/>
            </a:pPr>
            <a:endParaRPr lang="en-US" sz="1800">
              <a:latin typeface="Sitka Text"/>
            </a:endParaRPr>
          </a:p>
          <a:p>
            <a:pPr marL="0" indent="0">
              <a:buNone/>
            </a:pPr>
            <a:endParaRPr lang="en-US" sz="1800">
              <a:latin typeface="Sitka Text"/>
            </a:endParaRPr>
          </a:p>
          <a:p>
            <a:pPr marL="0" indent="0">
              <a:buNone/>
            </a:pPr>
            <a:endParaRPr lang="en-US" sz="1800">
              <a:latin typeface="Sitka Text"/>
            </a:endParaRPr>
          </a:p>
          <a:p>
            <a:pPr marL="0" indent="0">
              <a:buNone/>
            </a:pPr>
            <a:endParaRPr lang="en-US" sz="1800">
              <a:latin typeface="Sitka Text"/>
            </a:endParaRPr>
          </a:p>
          <a:p>
            <a:pPr marL="0" indent="0">
              <a:buNone/>
            </a:pPr>
            <a:endParaRPr lang="en-US" sz="1800">
              <a:latin typeface="Sitka Text"/>
            </a:endParaRPr>
          </a:p>
          <a:p>
            <a:pPr marL="0" indent="0">
              <a:buNone/>
            </a:pPr>
            <a:endParaRPr lang="en-GB" sz="1800">
              <a:highlight>
                <a:srgbClr val="F2F2F7"/>
              </a:highlight>
              <a:latin typeface="Sitka Text"/>
            </a:endParaRPr>
          </a:p>
          <a:p>
            <a:pPr marL="0" indent="0">
              <a:buNone/>
            </a:pPr>
            <a:endParaRPr lang="en-GB" sz="2000" b="1">
              <a:highlight>
                <a:srgbClr val="F2F2F7"/>
              </a:highlight>
              <a:latin typeface="Century Schoolbook"/>
            </a:endParaRPr>
          </a:p>
        </p:txBody>
      </p:sp>
    </p:spTree>
    <p:extLst>
      <p:ext uri="{BB962C8B-B14F-4D97-AF65-F5344CB8AC3E}">
        <p14:creationId xmlns:p14="http://schemas.microsoft.com/office/powerpoint/2010/main" val="47906451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364A20-CD34-7400-271D-427F01C644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Adnaan-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111C71-6F90-50C2-E80C-E2CCA3CDE3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+mn-lt"/>
                <a:cs typeface="+mn-lt"/>
              </a:rPr>
              <a:t>Armstrong, M. and Taylor, S. (2023) </a:t>
            </a:r>
            <a:r>
              <a:rPr lang="en-GB" i="1">
                <a:ea typeface="+mn-lt"/>
                <a:cs typeface="+mn-lt"/>
              </a:rPr>
              <a:t>Armstrong's Handbook of Human Resource Management Practice</a:t>
            </a:r>
            <a:r>
              <a:rPr lang="en-GB">
                <a:ea typeface="+mn-lt"/>
                <a:cs typeface="+mn-lt"/>
              </a:rPr>
              <a:t>. 16th </a:t>
            </a:r>
            <a:r>
              <a:rPr lang="en-GB" err="1">
                <a:ea typeface="+mn-lt"/>
                <a:cs typeface="+mn-lt"/>
              </a:rPr>
              <a:t>edn</a:t>
            </a:r>
            <a:r>
              <a:rPr lang="en-GB">
                <a:ea typeface="+mn-lt"/>
                <a:cs typeface="+mn-lt"/>
              </a:rPr>
              <a:t>. London: Kogan Page.</a:t>
            </a:r>
          </a:p>
          <a:p>
            <a:endParaRPr lang="en-GB"/>
          </a:p>
          <a:p>
            <a:r>
              <a:rPr lang="en-GB">
                <a:ea typeface="+mn-lt"/>
                <a:cs typeface="+mn-lt"/>
              </a:rPr>
              <a:t>Microsoft (2025) </a:t>
            </a:r>
            <a:r>
              <a:rPr lang="en-GB" i="1">
                <a:ea typeface="+mn-lt"/>
                <a:cs typeface="+mn-lt"/>
              </a:rPr>
              <a:t>Work together on PowerPoint presentations</a:t>
            </a:r>
            <a:r>
              <a:rPr lang="en-GB">
                <a:ea typeface="+mn-lt"/>
                <a:cs typeface="+mn-lt"/>
              </a:rPr>
              <a:t>. Available at: </a:t>
            </a:r>
            <a:r>
              <a:rPr lang="en-GB">
                <a:ea typeface="+mn-lt"/>
                <a:cs typeface="+mn-lt"/>
                <a:hlinkClick r:id="rId2"/>
              </a:rPr>
              <a:t>Microsoft Support – PowerPoint Collaboration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06671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Presentation</Template>
  <TotalTime>1</TotalTime>
  <Words>1374</Words>
  <Application>Microsoft Office PowerPoint</Application>
  <PresentationFormat>Widescreen</PresentationFormat>
  <Paragraphs>159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31" baseType="lpstr">
      <vt:lpstr>Aptos</vt:lpstr>
      <vt:lpstr>Aptos Display</vt:lpstr>
      <vt:lpstr>Arial</vt:lpstr>
      <vt:lpstr>Calibri</vt:lpstr>
      <vt:lpstr>Century Schoolbook</vt:lpstr>
      <vt:lpstr>Lato</vt:lpstr>
      <vt:lpstr>Roboto</vt:lpstr>
      <vt:lpstr>Sitka Text</vt:lpstr>
      <vt:lpstr>Wingdings</vt:lpstr>
      <vt:lpstr>Office Theme</vt:lpstr>
      <vt:lpstr>  Case Study – Riverdale Nursing Home Component 1    </vt:lpstr>
      <vt:lpstr>Outline Of The Presentation</vt:lpstr>
      <vt:lpstr>Introduction to Riverdale Nursing home</vt:lpstr>
      <vt:lpstr>Task 1 –  (Secure File and sharing)   why is OneDrive most suitable?</vt:lpstr>
      <vt:lpstr>What does secure file and sharing involve?</vt:lpstr>
      <vt:lpstr>Limitations and advantages of OneDrive </vt:lpstr>
      <vt:lpstr>Staff Communication what it involves?</vt:lpstr>
      <vt:lpstr>Staff Communication tool used - (Teams Microsoft 365 )</vt:lpstr>
      <vt:lpstr>PowerPoint Presentation</vt:lpstr>
      <vt:lpstr>Advantages And Limitations Of Using Teams </vt:lpstr>
      <vt:lpstr>Staff Training and the Use of Microsoft PowerPoint (2541277)</vt:lpstr>
      <vt:lpstr>What is Staff Training?</vt:lpstr>
      <vt:lpstr>Why Use Microsoft PowerPoint for Staff Training?</vt:lpstr>
      <vt:lpstr>How PowerPoint Improves Efficiency and Communication</vt:lpstr>
      <vt:lpstr>Advantages and Limitations of PowerPoint</vt:lpstr>
      <vt:lpstr>Conclusion</vt:lpstr>
      <vt:lpstr>Task 4 – Kosy (Writing care-related documents / Care documentation)</vt:lpstr>
      <vt:lpstr>PowerPoint Presentation</vt:lpstr>
      <vt:lpstr>Darcy references</vt:lpstr>
      <vt:lpstr>Neisha's Reference List </vt:lpstr>
      <vt:lpstr>Adnaan-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Neisha Cohen</dc:creator>
  <cp:lastModifiedBy>Neisha Cohen</cp:lastModifiedBy>
  <cp:revision>1</cp:revision>
  <dcterms:created xsi:type="dcterms:W3CDTF">2026-06-07T18:15:21Z</dcterms:created>
  <dcterms:modified xsi:type="dcterms:W3CDTF">2026-06-07T18:16:26Z</dcterms:modified>
</cp:coreProperties>
</file>