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tags/tag8.xml" ContentType="application/vnd.openxmlformats-officedocument.presentationml.tag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ags/tag4.xml" ContentType="application/vnd.openxmlformats-officedocument.presentationml.tags+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tags/tag2.xml" ContentType="application/vnd.openxmlformats-officedocument.presentationml.tags+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tags/tag7.xml" ContentType="application/vnd.openxmlformats-officedocument.presentationml.tags+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tags/tag5.xml" ContentType="application/vnd.openxmlformats-officedocument.presentationml.tags+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tags/tag3.xml" ContentType="application/vnd.openxmlformats-officedocument.presentationml.tags+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tags/tag1.xml" ContentType="application/vnd.openxmlformats-officedocument.presentationml.tags+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tags/tag6.xml" ContentType="application/vnd.openxmlformats-officedocument.presentationml.tag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3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95" d="100"/>
          <a:sy n="95" d="100"/>
        </p:scale>
        <p:origin x="-108" y="-103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4B796A-76E2-4145-AF59-83937CBB9A80}" type="datetimeFigureOut">
              <a:rPr lang="en-GB" smtClean="0"/>
              <a:pPr/>
              <a:t>17/10/2017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9DE581-B4A5-4D69-BCFB-B85B4D7232D3}" type="slidenum">
              <a:rPr lang="en-GB" smtClean="0"/>
              <a:pPr/>
              <a:t>‹#›</a:t>
            </a:fld>
            <a:endParaRPr lang="en-GB"/>
          </a:p>
        </p:txBody>
      </p:sp>
    </p:spTree>
    <p:extLst>
      <p:ext uri="{BB962C8B-B14F-4D97-AF65-F5344CB8AC3E}">
        <p14:creationId xmlns:p14="http://schemas.microsoft.com/office/powerpoint/2010/main" xmlns="" val="4037238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body was held to be a system in constant dynamic interaction with its environment,</a:t>
            </a:r>
            <a:r>
              <a:rPr lang="en-GB" baseline="0" dirty="0" smtClean="0"/>
              <a:t> so tightly interconnected that local lesions produced systemic effects. Seasonal changes as well as development crises over the course of a lifetime constantly threatened the equilibrium of the system, and thus the health of the patient.</a:t>
            </a:r>
          </a:p>
          <a:p>
            <a:endParaRPr lang="en-GB" baseline="0" dirty="0" smtClean="0"/>
          </a:p>
          <a:p>
            <a:r>
              <a:rPr lang="en-GB" dirty="0" smtClean="0"/>
              <a:t>Doctors from the early nineteenth century onward were eager to tie their </a:t>
            </a:r>
            <a:r>
              <a:rPr lang="en-GB" dirty="0" err="1" smtClean="0"/>
              <a:t>nosologies</a:t>
            </a:r>
            <a:r>
              <a:rPr lang="en-GB" dirty="0" smtClean="0"/>
              <a:t> and diagnoses to observations at the bedside or, still more persuasively, findings in the laboratory. In earlier centuries, however, appeals to the canonical texts of Hippocrates and Galen were standard ways of legitimizing diseases and their treatments.</a:t>
            </a:r>
          </a:p>
          <a:p>
            <a:endParaRPr lang="en-GB" dirty="0" smtClean="0"/>
          </a:p>
          <a:p>
            <a:endParaRPr lang="en-GB" dirty="0" smtClean="0"/>
          </a:p>
          <a:p>
            <a:r>
              <a:rPr lang="en-GB" dirty="0" smtClean="0"/>
              <a:t>Their notions of health and disease set up no firm division between body and environment, the local and the systemic, soma</a:t>
            </a:r>
            <a:r>
              <a:rPr lang="en-GB" baseline="0" dirty="0" smtClean="0"/>
              <a:t> and psyche. Each element in these dyads were capable of influencing the other.</a:t>
            </a:r>
          </a:p>
          <a:p>
            <a:r>
              <a:rPr lang="en-GB" baseline="0" dirty="0" smtClean="0"/>
              <a:t>Here was a set of culturally shared understandings of these sources of disease and of its therapeutics that persisted with very little change for centuries.</a:t>
            </a:r>
          </a:p>
          <a:p>
            <a:endParaRPr lang="en-GB" baseline="0" dirty="0" smtClean="0"/>
          </a:p>
          <a:p>
            <a:r>
              <a:rPr lang="en-GB" baseline="0" dirty="0" smtClean="0"/>
              <a:t>In the ancient world there was a disposition to place women’s reproductive systems at the heart of accounting for their susceptibility to all sorts of disease and debility.</a:t>
            </a:r>
          </a:p>
          <a:p>
            <a:r>
              <a:rPr lang="en-GB" baseline="0" dirty="0" smtClean="0"/>
              <a:t>The woman was fundamentally </a:t>
            </a:r>
            <a:r>
              <a:rPr lang="en-GB" baseline="0" dirty="0" err="1" smtClean="0"/>
              <a:t>inferioir</a:t>
            </a:r>
            <a:r>
              <a:rPr lang="en-GB" baseline="0" dirty="0" smtClean="0"/>
              <a:t>: moister, looser textured, softer , with spongier flesh. Her body was more readily deranged, for example by puberty, pregnancy, by menopause. It is from these ideas of Hippocrates, Galen and others that the classical accounts of hysteria were constructed.</a:t>
            </a:r>
          </a:p>
          <a:p>
            <a:endParaRPr lang="en-GB" baseline="0" dirty="0" smtClean="0"/>
          </a:p>
          <a:p>
            <a:r>
              <a:rPr lang="en-GB" baseline="0" dirty="0" smtClean="0"/>
              <a:t>Of it migrated upwards, it compressed other bodily organs, produced a sense of choking and even loss of speech(</a:t>
            </a:r>
            <a:r>
              <a:rPr lang="en-GB" baseline="0" dirty="0" err="1" smtClean="0"/>
              <a:t>Celsus</a:t>
            </a:r>
            <a:r>
              <a:rPr lang="en-GB" baseline="0" dirty="0" smtClean="0"/>
              <a:t> and </a:t>
            </a:r>
            <a:r>
              <a:rPr lang="en-GB" baseline="0" dirty="0" err="1" smtClean="0"/>
              <a:t>Aretaeus</a:t>
            </a:r>
            <a:r>
              <a:rPr lang="en-GB" baseline="0" dirty="0" smtClean="0"/>
              <a:t>)</a:t>
            </a:r>
          </a:p>
          <a:p>
            <a:r>
              <a:rPr lang="en-GB" baseline="0" dirty="0" smtClean="0"/>
              <a:t>Galen and </a:t>
            </a:r>
            <a:r>
              <a:rPr lang="en-GB" baseline="0" dirty="0" err="1" smtClean="0"/>
              <a:t>Soranus</a:t>
            </a:r>
            <a:r>
              <a:rPr lang="en-GB" baseline="0" dirty="0" smtClean="0"/>
              <a:t> disputed the idea of a wandering womb, but they accepted that the womb causes hysteria. These manifestations of the disease could take a multitude of forms: extreme emotionality, dizziness, respiratory distress/</a:t>
            </a:r>
            <a:endParaRPr lang="en-GB" dirty="0" smtClean="0"/>
          </a:p>
        </p:txBody>
      </p:sp>
      <p:sp>
        <p:nvSpPr>
          <p:cNvPr id="4" name="Slide Number Placeholder 3"/>
          <p:cNvSpPr>
            <a:spLocks noGrp="1"/>
          </p:cNvSpPr>
          <p:nvPr>
            <p:ph type="sldNum" sz="quarter" idx="10"/>
          </p:nvPr>
        </p:nvSpPr>
        <p:spPr/>
        <p:txBody>
          <a:bodyPr/>
          <a:lstStyle/>
          <a:p>
            <a:fld id="{45846E35-C28A-4F45-A860-D2821D1FCD88}" type="slidenum">
              <a:rPr lang="en-GB" smtClean="0"/>
              <a:pPr/>
              <a:t>2</a:t>
            </a:fld>
            <a:endParaRPr lang="en-GB"/>
          </a:p>
        </p:txBody>
      </p:sp>
    </p:spTree>
    <p:extLst>
      <p:ext uri="{BB962C8B-B14F-4D97-AF65-F5344CB8AC3E}">
        <p14:creationId xmlns:p14="http://schemas.microsoft.com/office/powerpoint/2010/main" xmlns="" val="1514596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Going back to the</a:t>
            </a:r>
            <a:r>
              <a:rPr lang="en-GB" baseline="0" dirty="0" smtClean="0"/>
              <a:t> ancient </a:t>
            </a:r>
            <a:r>
              <a:rPr lang="en-GB" baseline="0" dirty="0" err="1" smtClean="0"/>
              <a:t>greeks</a:t>
            </a:r>
            <a:r>
              <a:rPr lang="en-GB" baseline="0" dirty="0" smtClean="0"/>
              <a:t>.</a:t>
            </a:r>
          </a:p>
          <a:p>
            <a:r>
              <a:rPr lang="en-GB" baseline="0" dirty="0" smtClean="0"/>
              <a:t>Edward Jorden, an influential member of London’s College of Physicians, had chosen to appear on poor widow Jackson’s behalf.</a:t>
            </a:r>
          </a:p>
          <a:p>
            <a:r>
              <a:rPr lang="en-GB" baseline="0" dirty="0" smtClean="0"/>
              <a:t>He suggested that Mary Glover suffered from “</a:t>
            </a:r>
            <a:r>
              <a:rPr lang="en-GB" baseline="0" dirty="0" err="1" smtClean="0"/>
              <a:t>hysterica</a:t>
            </a:r>
            <a:r>
              <a:rPr lang="en-GB" baseline="0" dirty="0" smtClean="0"/>
              <a:t> </a:t>
            </a:r>
            <a:r>
              <a:rPr lang="en-GB" baseline="0" dirty="0" err="1" smtClean="0"/>
              <a:t>passio</a:t>
            </a:r>
            <a:r>
              <a:rPr lang="en-GB" baseline="0" dirty="0" smtClean="0"/>
              <a:t>” or “suffocation of the mother”. Hers was not an instance of demonic possession or witchcraft, but of a bodily illness. It belonged to the world of the natural. Therefore Elizabeth Jackson was not guilty of witchcraft.</a:t>
            </a:r>
          </a:p>
          <a:p>
            <a:r>
              <a:rPr lang="en-GB" baseline="0" dirty="0" smtClean="0"/>
              <a:t>He suggested that women had a greater susceptibility to disease, and to the particular susceptibility to the “suffocation of the mother” because of the womb’s close connections with “the </a:t>
            </a:r>
            <a:r>
              <a:rPr lang="en-GB" baseline="0" dirty="0" err="1" smtClean="0"/>
              <a:t>braine</a:t>
            </a:r>
            <a:r>
              <a:rPr lang="en-GB" baseline="0" dirty="0" smtClean="0"/>
              <a:t>, heart, and liver.  One particularly common affliction was a sense of “suffocation in the </a:t>
            </a:r>
            <a:r>
              <a:rPr lang="en-GB" baseline="0" dirty="0" err="1" smtClean="0"/>
              <a:t>throate</a:t>
            </a:r>
            <a:r>
              <a:rPr lang="en-GB" baseline="0" dirty="0" smtClean="0"/>
              <a:t>”. Hence the </a:t>
            </a:r>
            <a:r>
              <a:rPr lang="en-GB" baseline="0" dirty="0" err="1" smtClean="0"/>
              <a:t>diseases’s</a:t>
            </a:r>
            <a:r>
              <a:rPr lang="en-GB" baseline="0" dirty="0" smtClean="0"/>
              <a:t> common vernacular name.</a:t>
            </a:r>
          </a:p>
          <a:p>
            <a:endParaRPr lang="en-GB" baseline="0" dirty="0" smtClean="0"/>
          </a:p>
          <a:p>
            <a:r>
              <a:rPr lang="en-GB" baseline="0" dirty="0" smtClean="0"/>
              <a:t>His ideas were dismissed and the judge (and jury) had no hesitation in sentencing her to a year imprisonment and the pillory. However her influential supporters quickly secured her release.</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pPr/>
              <a:t>3</a:t>
            </a:fld>
            <a:endParaRPr lang="en-GB"/>
          </a:p>
        </p:txBody>
      </p:sp>
    </p:spTree>
    <p:extLst>
      <p:ext uri="{BB962C8B-B14F-4D97-AF65-F5344CB8AC3E}">
        <p14:creationId xmlns:p14="http://schemas.microsoft.com/office/powerpoint/2010/main" xmlns="" val="3782951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might she not have been faking this?</a:t>
            </a:r>
          </a:p>
          <a:p>
            <a:r>
              <a:rPr lang="en-GB" dirty="0" smtClean="0"/>
              <a:t>Flame across her eyes, across her hands etc.</a:t>
            </a:r>
          </a:p>
          <a:p>
            <a:endParaRPr lang="en-GB" dirty="0" smtClean="0"/>
          </a:p>
          <a:p>
            <a:r>
              <a:rPr lang="en-GB" dirty="0" smtClean="0"/>
              <a:t>Hysteria at this point</a:t>
            </a:r>
            <a:r>
              <a:rPr lang="en-GB" baseline="0" dirty="0" smtClean="0"/>
              <a:t> is viewed as a uterine complaint, </a:t>
            </a:r>
          </a:p>
          <a:p>
            <a:r>
              <a:rPr lang="en-GB" baseline="0" dirty="0" smtClean="0"/>
              <a:t>Throughout the classical age (17</a:t>
            </a:r>
            <a:r>
              <a:rPr lang="en-GB" baseline="30000" dirty="0" smtClean="0"/>
              <a:t>th</a:t>
            </a:r>
            <a:r>
              <a:rPr lang="en-GB" baseline="0" dirty="0" smtClean="0"/>
              <a:t> century and large part of the 18</a:t>
            </a:r>
            <a:r>
              <a:rPr lang="en-GB" baseline="30000" dirty="0" smtClean="0"/>
              <a:t>th</a:t>
            </a:r>
            <a:r>
              <a:rPr lang="en-GB" baseline="0" dirty="0" smtClean="0"/>
              <a:t> century) hysteria (and hypochondria) slowly join the domain of diseases of the mind. </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pPr/>
              <a:t>4</a:t>
            </a:fld>
            <a:endParaRPr lang="en-GB"/>
          </a:p>
        </p:txBody>
      </p:sp>
    </p:spTree>
    <p:extLst>
      <p:ext uri="{BB962C8B-B14F-4D97-AF65-F5344CB8AC3E}">
        <p14:creationId xmlns:p14="http://schemas.microsoft.com/office/powerpoint/2010/main" xmlns="" val="1160606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change of heart owed much to Thomas Willis and his puritan contemporary and rival Thomas </a:t>
            </a:r>
            <a:r>
              <a:rPr lang="en-GB" dirty="0" err="1" smtClean="0"/>
              <a:t>SYdenham</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pPr/>
              <a:t>5</a:t>
            </a:fld>
            <a:endParaRPr lang="en-GB"/>
          </a:p>
        </p:txBody>
      </p:sp>
    </p:spTree>
    <p:extLst>
      <p:ext uri="{BB962C8B-B14F-4D97-AF65-F5344CB8AC3E}">
        <p14:creationId xmlns:p14="http://schemas.microsoft.com/office/powerpoint/2010/main" xmlns="" val="3496561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the various manifestations “of nervous diseases of all kinds, as Spleen, Vapours, </a:t>
            </a:r>
            <a:r>
              <a:rPr lang="en-GB" dirty="0" err="1" smtClean="0"/>
              <a:t>Hypochondriacal</a:t>
            </a:r>
            <a:r>
              <a:rPr lang="en-GB" dirty="0" smtClean="0"/>
              <a:t> and Hysterical Distempers” were the unlucky province of the social elite: the urbane, the cultivated, the refined, the delicate. Sensibility, after all, was a quality of the civilized— indeed of the quality.</a:t>
            </a:r>
          </a:p>
          <a:p>
            <a:endParaRPr lang="en-GB" dirty="0" smtClean="0"/>
          </a:p>
          <a:p>
            <a:r>
              <a:rPr lang="en-GB" dirty="0" smtClean="0"/>
              <a:t>Scull, Andrew. Hysteria: The disturbing history (Biographies of Disease) (p. 48). Oxford University Press. Kindle Edition. </a:t>
            </a:r>
          </a:p>
          <a:p>
            <a:endParaRPr lang="en-GB" dirty="0" smtClean="0"/>
          </a:p>
          <a:p>
            <a:r>
              <a:rPr lang="en-GB" dirty="0" smtClean="0"/>
              <a:t>It was absent among hoi polloi, for the lower orders were like wood, dull, essentially unfeeling creatures, and “Fools, weak or stupid Persons, heavy and dull Souls, are seldom troubled with Vapours or Lowness of Spirits”— any more than is “a heavy, dull, earthy, clod-pated Clown.”</a:t>
            </a:r>
          </a:p>
          <a:p>
            <a:endParaRPr lang="en-GB" dirty="0" smtClean="0"/>
          </a:p>
          <a:p>
            <a:r>
              <a:rPr lang="en-GB" dirty="0" smtClean="0"/>
              <a:t>Scull, Andrew. Hysteria: The disturbing history (Biographies of Disease) (p. 48). Oxford University Press. Kindle Edition. </a:t>
            </a:r>
          </a:p>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pPr/>
              <a:t>6</a:t>
            </a:fld>
            <a:endParaRPr lang="en-GB"/>
          </a:p>
        </p:txBody>
      </p:sp>
    </p:spTree>
    <p:extLst>
      <p:ext uri="{BB962C8B-B14F-4D97-AF65-F5344CB8AC3E}">
        <p14:creationId xmlns:p14="http://schemas.microsoft.com/office/powerpoint/2010/main" xmlns="" val="3809197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embrace of the </a:t>
            </a:r>
            <a:r>
              <a:rPr lang="en-GB" dirty="0" err="1" smtClean="0"/>
              <a:t>newvois</a:t>
            </a:r>
            <a:r>
              <a:rPr lang="en-GB" dirty="0" smtClean="0"/>
              <a:t> theory of the origins of hysteria, while legitimizing</a:t>
            </a:r>
            <a:r>
              <a:rPr lang="en-GB" baseline="0" dirty="0" smtClean="0"/>
              <a:t> the notion of the male hysteric, had little obvious impact on therapeutics. A stress on diet, sleep, and exercise and on diverting the mind, coupled with the standard remedies of traditional medicine, all this made for a therapeutic regime that differed little from what might have been prescribed a century or more earlier.</a:t>
            </a:r>
          </a:p>
          <a:p>
            <a:endParaRPr lang="en-GB" baseline="0" dirty="0" smtClean="0"/>
          </a:p>
          <a:p>
            <a:r>
              <a:rPr lang="en-GB" dirty="0" smtClean="0"/>
              <a:t>I hope your Case is more </a:t>
            </a:r>
            <a:r>
              <a:rPr lang="en-GB" dirty="0" err="1" smtClean="0"/>
              <a:t>Hypochondriacal</a:t>
            </a:r>
            <a:r>
              <a:rPr lang="en-GB" dirty="0" smtClean="0"/>
              <a:t> than Apoplectic. I am for losing a little Blood once in 2 or 3 months, taking a Vomit some days after, drinking only Valerian Small Beer and Valerian Tea [for their diuretic effects]— the more the better of either— living on half a Chicken in Quantity of any fresh tender Meat (any Things else to fill Chinks you please), and drinking only half a Pint of Wine with Water and Small Beer a Day, using all the House or </a:t>
            </a:r>
            <a:r>
              <a:rPr lang="en-GB" dirty="0" err="1" smtClean="0"/>
              <a:t>AbroadExercise</a:t>
            </a:r>
            <a:r>
              <a:rPr lang="en-GB" dirty="0" smtClean="0"/>
              <a:t> you can, keeping good Hours, and never applying [working] long at a time, and for Drugs only these [mercury] pills [to purge you].</a:t>
            </a:r>
          </a:p>
          <a:p>
            <a:endParaRPr lang="en-GB" dirty="0" smtClean="0"/>
          </a:p>
          <a:p>
            <a:r>
              <a:rPr lang="en-GB" dirty="0" smtClean="0"/>
              <a:t>Scull, Andrew. Hysteria: The disturbing history (Biographies of Disease) (p. 57). Oxford University Press. Kindle Edition. </a:t>
            </a:r>
          </a:p>
          <a:p>
            <a:endParaRPr lang="en-GB" dirty="0" smtClean="0"/>
          </a:p>
          <a:p>
            <a:r>
              <a:rPr lang="en-GB" dirty="0" smtClean="0"/>
              <a:t>Scull, Andrew. Hysteria: The disturbing history (Biographies of Disease) (p. 57). Oxford University Press. Kindle Edition. </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pPr/>
              <a:t>7</a:t>
            </a:fld>
            <a:endParaRPr lang="en-GB"/>
          </a:p>
        </p:txBody>
      </p:sp>
    </p:spTree>
    <p:extLst>
      <p:ext uri="{BB962C8B-B14F-4D97-AF65-F5344CB8AC3E}">
        <p14:creationId xmlns:p14="http://schemas.microsoft.com/office/powerpoint/2010/main" xmlns="" val="1626419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During the course of the eighteenth century,</a:t>
            </a:r>
            <a:r>
              <a:rPr lang="en-GB" baseline="0" dirty="0" smtClean="0"/>
              <a:t> attitudes to insanity underwent a gradual, yet profound, transformation. There as a change in the ‘cultural’ meaning of </a:t>
            </a:r>
            <a:r>
              <a:rPr lang="en-GB" baseline="0" dirty="0" err="1" smtClean="0"/>
              <a:t>madnesws</a:t>
            </a:r>
            <a:r>
              <a:rPr lang="en-GB" baseline="0" dirty="0" smtClean="0"/>
              <a:t>. Where the madman had been conceived as something akin to a </a:t>
            </a:r>
            <a:r>
              <a:rPr lang="en-GB" baseline="0" dirty="0" err="1" smtClean="0"/>
              <a:t>wilkd</a:t>
            </a:r>
            <a:r>
              <a:rPr lang="en-GB" baseline="0" dirty="0" smtClean="0"/>
              <a:t> beast, whose </a:t>
            </a:r>
            <a:r>
              <a:rPr lang="en-GB" baseline="0" dirty="0" err="1" smtClean="0"/>
              <a:t>excellses</a:t>
            </a:r>
            <a:r>
              <a:rPr lang="en-GB" baseline="0" dirty="0" smtClean="0"/>
              <a:t> had to be tamed in order to ensure the safety of others, he was increasingly being seen as a distressed soul who may be susceptible to a restoration of reason.</a:t>
            </a:r>
          </a:p>
          <a:p>
            <a:endParaRPr lang="en-GB" baseline="0" dirty="0" smtClean="0"/>
          </a:p>
          <a:p>
            <a:r>
              <a:rPr lang="en-GB" baseline="0" dirty="0" smtClean="0"/>
              <a:t>The methods employed to treat and manage the lunatics were undergoing a </a:t>
            </a:r>
            <a:r>
              <a:rPr lang="en-GB" baseline="0" dirty="0" err="1" smtClean="0"/>
              <a:t>fundamential</a:t>
            </a:r>
            <a:r>
              <a:rPr lang="en-GB" baseline="0" dirty="0" smtClean="0"/>
              <a:t> transition. More sophisticated medical treatments and, most significantly, by a range of psychological and interpersonal interventions that came to be comprised under the headings of ‘management’ and ‘moral treatment’.</a:t>
            </a:r>
            <a:endParaRPr lang="en-GB" dirty="0"/>
          </a:p>
        </p:txBody>
      </p:sp>
      <p:sp>
        <p:nvSpPr>
          <p:cNvPr id="4" name="Slide Number Placeholder 3"/>
          <p:cNvSpPr>
            <a:spLocks noGrp="1"/>
          </p:cNvSpPr>
          <p:nvPr>
            <p:ph type="sldNum" sz="quarter" idx="10"/>
          </p:nvPr>
        </p:nvSpPr>
        <p:spPr/>
        <p:txBody>
          <a:bodyPr/>
          <a:lstStyle/>
          <a:p>
            <a:fld id="{4D8724A6-EA9F-4736-9777-B6C3F10A8530}" type="slidenum">
              <a:rPr lang="en-GB" smtClean="0"/>
              <a:pPr/>
              <a:t>11</a:t>
            </a:fld>
            <a:endParaRPr lang="en-GB"/>
          </a:p>
        </p:txBody>
      </p:sp>
    </p:spTree>
    <p:extLst>
      <p:ext uri="{BB962C8B-B14F-4D97-AF65-F5344CB8AC3E}">
        <p14:creationId xmlns:p14="http://schemas.microsoft.com/office/powerpoint/2010/main" xmlns="" val="2681473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8724A6-EA9F-4736-9777-B6C3F10A8530}" type="slidenum">
              <a:rPr lang="en-GB" smtClean="0"/>
              <a:pPr/>
              <a:t>13</a:t>
            </a:fld>
            <a:endParaRPr lang="en-GB"/>
          </a:p>
        </p:txBody>
      </p:sp>
    </p:spTree>
    <p:extLst>
      <p:ext uri="{BB962C8B-B14F-4D97-AF65-F5344CB8AC3E}">
        <p14:creationId xmlns:p14="http://schemas.microsoft.com/office/powerpoint/2010/main" xmlns="" val="1542844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Same practice of corruption</a:t>
            </a:r>
            <a:r>
              <a:rPr lang="en-GB" baseline="0" dirty="0" smtClean="0"/>
              <a:t> and malpractice among the staff. The keepers operated with impunity, covering up for each other, demanding bribes for basic provision and stealing the food of those who complained.</a:t>
            </a:r>
            <a:endParaRPr lang="en-GB" dirty="0"/>
          </a:p>
        </p:txBody>
      </p:sp>
      <p:sp>
        <p:nvSpPr>
          <p:cNvPr id="4" name="Slide Number Placeholder 3"/>
          <p:cNvSpPr>
            <a:spLocks noGrp="1"/>
          </p:cNvSpPr>
          <p:nvPr>
            <p:ph type="sldNum" sz="quarter" idx="10"/>
          </p:nvPr>
        </p:nvSpPr>
        <p:spPr/>
        <p:txBody>
          <a:bodyPr/>
          <a:lstStyle/>
          <a:p>
            <a:fld id="{4D8724A6-EA9F-4736-9777-B6C3F10A8530}" type="slidenum">
              <a:rPr lang="en-GB" smtClean="0"/>
              <a:pPr/>
              <a:t>15</a:t>
            </a:fld>
            <a:endParaRPr lang="en-GB"/>
          </a:p>
        </p:txBody>
      </p:sp>
    </p:spTree>
    <p:extLst>
      <p:ext uri="{BB962C8B-B14F-4D97-AF65-F5344CB8AC3E}">
        <p14:creationId xmlns:p14="http://schemas.microsoft.com/office/powerpoint/2010/main" xmlns="" val="1731122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Founded</a:t>
            </a:r>
            <a:r>
              <a:rPr lang="en-GB" baseline="0" dirty="0" smtClean="0"/>
              <a:t> by </a:t>
            </a:r>
            <a:r>
              <a:rPr lang="en-GB" baseline="0" dirty="0" err="1" smtClean="0"/>
              <a:t>quaker</a:t>
            </a:r>
            <a:r>
              <a:rPr lang="en-GB" baseline="0" dirty="0" smtClean="0"/>
              <a:t> – William </a:t>
            </a:r>
            <a:r>
              <a:rPr lang="en-GB" baseline="0" dirty="0" err="1" smtClean="0"/>
              <a:t>Tuke</a:t>
            </a:r>
            <a:endParaRPr lang="en-GB" baseline="0" dirty="0" smtClean="0"/>
          </a:p>
          <a:p>
            <a:r>
              <a:rPr lang="en-GB" sz="1200" b="0" i="0" u="none" strike="noStrike" kern="1200" baseline="0" dirty="0" smtClean="0">
                <a:solidFill>
                  <a:schemeClr val="tx1"/>
                </a:solidFill>
                <a:latin typeface="+mn-lt"/>
                <a:ea typeface="+mn-ea"/>
                <a:cs typeface="+mn-cs"/>
              </a:rPr>
              <a:t>Hannah Mills, a Leeds Quaker, was admitted on 15 March 1790 suffering from "melancholy" and died on 29 April 1790.</a:t>
            </a:r>
          </a:p>
          <a:p>
            <a:r>
              <a:rPr lang="en-GB" sz="1200" b="0" i="0" u="none" strike="noStrike" kern="1200" baseline="0" dirty="0" smtClean="0">
                <a:solidFill>
                  <a:schemeClr val="tx1"/>
                </a:solidFill>
                <a:latin typeface="+mn-lt"/>
                <a:ea typeface="+mn-ea"/>
                <a:cs typeface="+mn-cs"/>
              </a:rPr>
              <a:t>Local Quakers were horrified at her death and by the fact that her friends had been refused permission to see her. As a result, in 1792 they decided to found</a:t>
            </a:r>
          </a:p>
          <a:p>
            <a:r>
              <a:rPr lang="en-GB" sz="1200" b="0" i="0" u="none" strike="noStrike" kern="1200" baseline="0" dirty="0" smtClean="0">
                <a:solidFill>
                  <a:schemeClr val="tx1"/>
                </a:solidFill>
                <a:latin typeface="+mn-lt"/>
                <a:ea typeface="+mn-ea"/>
                <a:cs typeface="+mn-cs"/>
              </a:rPr>
              <a:t>their own asylum, the York Retreat, so that Friends would be kindly treated when suffering from mental disorder.*-^</a:t>
            </a:r>
          </a:p>
          <a:p>
            <a:endParaRPr lang="en-GB" baseline="0" dirty="0" smtClean="0"/>
          </a:p>
          <a:p>
            <a:r>
              <a:rPr lang="en-GB" dirty="0" smtClean="0"/>
              <a:t>A smaller retreat founded in 1792 it exercised an extraordinary</a:t>
            </a:r>
            <a:r>
              <a:rPr lang="en-GB" baseline="0" dirty="0" smtClean="0"/>
              <a:t> influence. In the York retreat, chains were dispensed with, coercion and violence were forbidden</a:t>
            </a:r>
          </a:p>
          <a:p>
            <a:r>
              <a:rPr lang="en-GB" baseline="0" dirty="0" smtClean="0"/>
              <a:t>“by </a:t>
            </a:r>
            <a:r>
              <a:rPr lang="en-GB" baseline="0" dirty="0" err="1" smtClean="0"/>
              <a:t>walking,talking</a:t>
            </a:r>
            <a:r>
              <a:rPr lang="en-GB" baseline="0" dirty="0" smtClean="0"/>
              <a:t>, working, taking teas with their superintendent, all within the confines of a carefully constructed therapeutic environment, patients could be taught to restrain themselves.</a:t>
            </a:r>
          </a:p>
          <a:p>
            <a:r>
              <a:rPr lang="en-GB" baseline="0" dirty="0" smtClean="0"/>
              <a:t>Even the name that William </a:t>
            </a:r>
            <a:r>
              <a:rPr lang="en-GB" baseline="0" dirty="0" err="1" smtClean="0"/>
              <a:t>Tuke</a:t>
            </a:r>
            <a:r>
              <a:rPr lang="en-GB" baseline="0" dirty="0" smtClean="0"/>
              <a:t> chose suggested it’s role</a:t>
            </a:r>
          </a:p>
          <a:p>
            <a:endParaRPr lang="en-GB" baseline="0" dirty="0" smtClean="0"/>
          </a:p>
          <a:p>
            <a:r>
              <a:rPr lang="en-GB" baseline="0" dirty="0" smtClean="0"/>
              <a:t>It conjures up a place of care, thought, reflection. A place where those who could not cope with the world could find respite.</a:t>
            </a:r>
          </a:p>
          <a:p>
            <a:r>
              <a:rPr lang="en-GB" baseline="0" dirty="0" smtClean="0"/>
              <a:t>Anything that looked vaguely prisonlike was avoided. A ha-ha (a hidden ditch) rather than a high wall, bars at the window were made of wood</a:t>
            </a:r>
          </a:p>
          <a:p>
            <a:endParaRPr lang="en-GB" baseline="0" dirty="0" smtClean="0"/>
          </a:p>
          <a:p>
            <a:r>
              <a:rPr lang="en-GB" baseline="0" dirty="0" smtClean="0"/>
              <a:t>Work was important: “all modes by which the patients may be induced to restrain themselves, regular employment is perhaps the most generally efficacious.</a:t>
            </a:r>
          </a:p>
          <a:p>
            <a:endParaRPr lang="en-GB" baseline="0" dirty="0" smtClean="0"/>
          </a:p>
          <a:p>
            <a:r>
              <a:rPr lang="en-GB" sz="1200" b="0" i="0" u="none" strike="noStrike" kern="1200" baseline="0" dirty="0" smtClean="0">
                <a:solidFill>
                  <a:schemeClr val="tx1"/>
                </a:solidFill>
                <a:latin typeface="+mn-lt"/>
                <a:ea typeface="+mn-ea"/>
                <a:cs typeface="+mn-cs"/>
              </a:rPr>
              <a:t>While the Retreat was an open institution where visitors could test practice against objectives the York Asylum had become a closed</a:t>
            </a:r>
          </a:p>
          <a:p>
            <a:r>
              <a:rPr lang="en-GB" sz="1200" b="0" i="0" u="none" strike="noStrike" kern="1200" baseline="0" dirty="0" smtClean="0">
                <a:solidFill>
                  <a:schemeClr val="tx1"/>
                </a:solidFill>
                <a:latin typeface="+mn-lt"/>
                <a:ea typeface="+mn-ea"/>
                <a:cs typeface="+mn-cs"/>
              </a:rPr>
              <a:t>institution, for entry to which, under a new rule of January 1813. any intending visitors required the Physician's permission. It was relatively easy for the</a:t>
            </a:r>
          </a:p>
          <a:p>
            <a:r>
              <a:rPr lang="en-GB" sz="1200" b="0" i="0" u="none" strike="noStrike" kern="1200" baseline="0" dirty="0" smtClean="0">
                <a:solidFill>
                  <a:schemeClr val="tx1"/>
                </a:solidFill>
                <a:latin typeface="+mn-lt"/>
                <a:ea typeface="+mn-ea"/>
                <a:cs typeface="+mn-cs"/>
              </a:rPr>
              <a:t>Asylum's Physician to depict the asylum as a curative institution, using </a:t>
            </a:r>
            <a:r>
              <a:rPr lang="en-GB" sz="1200" b="0" i="0" u="none" strike="noStrike" kern="1200" baseline="0" dirty="0" err="1" smtClean="0">
                <a:solidFill>
                  <a:schemeClr val="tx1"/>
                </a:solidFill>
                <a:latin typeface="+mn-lt"/>
                <a:ea typeface="+mn-ea"/>
                <a:cs typeface="+mn-cs"/>
              </a:rPr>
              <a:t>midle</a:t>
            </a:r>
            <a:r>
              <a:rPr lang="en-GB" sz="1200" b="0" i="0" u="none" strike="noStrike" kern="1200" baseline="0" dirty="0" smtClean="0">
                <a:solidFill>
                  <a:schemeClr val="tx1"/>
                </a:solidFill>
                <a:latin typeface="+mn-lt"/>
                <a:ea typeface="+mn-ea"/>
                <a:cs typeface="+mn-cs"/>
              </a:rPr>
              <a:t> methods and kindness to patients with small chance that his claims would be exposed as fraudulent.</a:t>
            </a:r>
            <a:endParaRPr lang="en-GB" baseline="0" dirty="0" smtClean="0"/>
          </a:p>
        </p:txBody>
      </p:sp>
      <p:sp>
        <p:nvSpPr>
          <p:cNvPr id="4" name="Slide Number Placeholder 3"/>
          <p:cNvSpPr>
            <a:spLocks noGrp="1"/>
          </p:cNvSpPr>
          <p:nvPr>
            <p:ph type="sldNum" sz="quarter" idx="10"/>
          </p:nvPr>
        </p:nvSpPr>
        <p:spPr/>
        <p:txBody>
          <a:bodyPr/>
          <a:lstStyle/>
          <a:p>
            <a:fld id="{154ED795-5A2E-4308-9F61-38E9CF704591}" type="slidenum">
              <a:rPr lang="en-GB" smtClean="0"/>
              <a:pPr/>
              <a:t>16</a:t>
            </a:fld>
            <a:endParaRPr lang="en-GB"/>
          </a:p>
        </p:txBody>
      </p:sp>
    </p:spTree>
    <p:extLst>
      <p:ext uri="{BB962C8B-B14F-4D97-AF65-F5344CB8AC3E}">
        <p14:creationId xmlns:p14="http://schemas.microsoft.com/office/powerpoint/2010/main" xmlns="" val="9343054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Pinel</a:t>
            </a:r>
            <a:r>
              <a:rPr lang="en-GB" dirty="0" smtClean="0"/>
              <a:t> recommended the innovation</a:t>
            </a:r>
            <a:r>
              <a:rPr lang="en-GB" baseline="0" dirty="0" smtClean="0"/>
              <a:t> of the 2moreal treatment” as the use for cure of insanity of methods that engaged or operated directly upon the intellect and emotions, as opposed to the traditional methods of bleedings and </a:t>
            </a:r>
            <a:r>
              <a:rPr lang="en-GB" baseline="0" dirty="0" err="1" smtClean="0"/>
              <a:t>purgings</a:t>
            </a:r>
            <a:r>
              <a:rPr lang="en-GB" baseline="0" dirty="0" smtClean="0"/>
              <a:t> applied directly to the lunatics' body.</a:t>
            </a:r>
          </a:p>
          <a:p>
            <a:r>
              <a:rPr lang="en-GB" baseline="0" dirty="0" smtClean="0"/>
              <a:t>Moral treatment implied, most importantly, a “gentleness” that had been absent in the previous regime of chains, though the old buildings with their ghastly physical conditions lingered long into the new era.</a:t>
            </a:r>
          </a:p>
          <a:p>
            <a:endParaRPr lang="en-GB" baseline="0" dirty="0" smtClean="0"/>
          </a:p>
          <a:p>
            <a:r>
              <a:rPr lang="en-GB" baseline="0" dirty="0" err="1" smtClean="0"/>
              <a:t>Pussin</a:t>
            </a:r>
            <a:r>
              <a:rPr lang="en-GB" baseline="0" dirty="0" smtClean="0"/>
              <a:t> – the concierge in the </a:t>
            </a:r>
            <a:r>
              <a:rPr lang="en-GB" baseline="0" dirty="0" err="1" smtClean="0"/>
              <a:t>Bicetre</a:t>
            </a:r>
            <a:r>
              <a:rPr lang="en-GB" baseline="0" dirty="0" smtClean="0"/>
              <a:t> and </a:t>
            </a:r>
            <a:r>
              <a:rPr lang="en-GB" baseline="0" dirty="0" err="1" smtClean="0"/>
              <a:t>Salpetriere</a:t>
            </a:r>
            <a:r>
              <a:rPr lang="en-GB" baseline="0" dirty="0" smtClean="0"/>
              <a:t>, from whom </a:t>
            </a:r>
            <a:r>
              <a:rPr lang="en-GB" baseline="0" dirty="0" err="1" smtClean="0"/>
              <a:t>Pinel</a:t>
            </a:r>
            <a:r>
              <a:rPr lang="en-GB" baseline="0" dirty="0" smtClean="0"/>
              <a:t> derived much of his information.</a:t>
            </a:r>
          </a:p>
          <a:p>
            <a:r>
              <a:rPr lang="en-GB" baseline="0" dirty="0" err="1" smtClean="0"/>
              <a:t>Pinel</a:t>
            </a:r>
            <a:r>
              <a:rPr lang="en-GB" baseline="0" dirty="0" smtClean="0"/>
              <a:t> acknowledged that he had</a:t>
            </a:r>
          </a:p>
          <a:p>
            <a:r>
              <a:rPr lang="en-GB" baseline="0" dirty="0" smtClean="0"/>
              <a:t>“very carefully examined the effects which the use of iron chains had on psychiatric patients, compared with the results of their abolition, and I can no longer entertain any doubts about wiser and gentler restraint. The very patients, confined to chains for long stretches of years, who had remained in a constant state of range, thereupon walked about calmly in a simple straitjacket, conversing with everybody, whereas previously nobody could go near them without being in great danger. There was no more menacing yelling or shouted threats, and their agitated state progressively passed away.</a:t>
            </a:r>
          </a:p>
          <a:p>
            <a:endParaRPr lang="en-GB" baseline="0" dirty="0" smtClean="0"/>
          </a:p>
          <a:p>
            <a:r>
              <a:rPr lang="en-GB" baseline="0" dirty="0" smtClean="0"/>
              <a:t>Insistence that deranged patients be kept away from their family, so that they hands of skilled staff can calm them.</a:t>
            </a:r>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pPr/>
              <a:t>17</a:t>
            </a:fld>
            <a:endParaRPr lang="en-GB"/>
          </a:p>
        </p:txBody>
      </p:sp>
    </p:spTree>
    <p:extLst>
      <p:ext uri="{BB962C8B-B14F-4D97-AF65-F5344CB8AC3E}">
        <p14:creationId xmlns:p14="http://schemas.microsoft.com/office/powerpoint/2010/main" xmlns="" val="3247378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new generation of superintendents were nothing like their predecessors.</a:t>
            </a:r>
            <a:r>
              <a:rPr lang="en-GB" baseline="0" dirty="0" smtClean="0"/>
              <a:t> </a:t>
            </a:r>
          </a:p>
          <a:p>
            <a:endParaRPr lang="en-GB" baseline="0" dirty="0" smtClean="0"/>
          </a:p>
          <a:p>
            <a:r>
              <a:rPr lang="en-GB" baseline="0" dirty="0" smtClean="0"/>
              <a:t>Caused controversy, because it allowed a specialist physician in court and elevated their expertise about the lawyers. Eventually because of the backlash after a few decades it ceased to be used, however by this </a:t>
            </a:r>
            <a:r>
              <a:rPr lang="en-GB" baseline="0" dirty="0" err="1" smtClean="0"/>
              <a:t>poiunt</a:t>
            </a:r>
            <a:r>
              <a:rPr lang="en-GB" baseline="0" dirty="0" smtClean="0"/>
              <a:t> the </a:t>
            </a:r>
            <a:r>
              <a:rPr lang="en-GB" baseline="0" dirty="0" err="1" smtClean="0"/>
              <a:t>alientists</a:t>
            </a:r>
            <a:r>
              <a:rPr lang="en-GB" baseline="0" dirty="0" smtClean="0"/>
              <a:t> had firmly established themselves in the courtroom.</a:t>
            </a:r>
          </a:p>
        </p:txBody>
      </p:sp>
      <p:sp>
        <p:nvSpPr>
          <p:cNvPr id="4" name="Slide Number Placeholder 3"/>
          <p:cNvSpPr>
            <a:spLocks noGrp="1"/>
          </p:cNvSpPr>
          <p:nvPr>
            <p:ph type="sldNum" sz="quarter" idx="10"/>
          </p:nvPr>
        </p:nvSpPr>
        <p:spPr/>
        <p:txBody>
          <a:bodyPr/>
          <a:lstStyle/>
          <a:p>
            <a:fld id="{154ED795-5A2E-4308-9F61-38E9CF704591}" type="slidenum">
              <a:rPr lang="en-GB" smtClean="0"/>
              <a:pPr/>
              <a:t>18</a:t>
            </a:fld>
            <a:endParaRPr lang="en-GB"/>
          </a:p>
        </p:txBody>
      </p:sp>
    </p:spTree>
    <p:extLst>
      <p:ext uri="{BB962C8B-B14F-4D97-AF65-F5344CB8AC3E}">
        <p14:creationId xmlns:p14="http://schemas.microsoft.com/office/powerpoint/2010/main" xmlns="" val="2539189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Phrenology, a doctrine</a:t>
            </a:r>
            <a:r>
              <a:rPr lang="en-GB" baseline="0" dirty="0" smtClean="0"/>
              <a:t> developed by Franz Joseph Gall (1758-1828) and Johann </a:t>
            </a:r>
            <a:r>
              <a:rPr lang="en-GB" baseline="0" dirty="0" err="1" smtClean="0"/>
              <a:t>Spurzheim</a:t>
            </a:r>
            <a:r>
              <a:rPr lang="en-GB" baseline="0" dirty="0" smtClean="0"/>
              <a:t> (1776-1832)</a:t>
            </a:r>
          </a:p>
          <a:p>
            <a:endParaRPr lang="en-GB" baseline="0" dirty="0" smtClean="0"/>
          </a:p>
          <a:p>
            <a:r>
              <a:rPr lang="en-GB" baseline="0" dirty="0" smtClean="0"/>
              <a:t>Phrenology is mostly remembered a </a:t>
            </a:r>
            <a:r>
              <a:rPr lang="en-GB" baseline="0" dirty="0" err="1" smtClean="0"/>
              <a:t>a</a:t>
            </a:r>
            <a:r>
              <a:rPr lang="en-GB" baseline="0" dirty="0" smtClean="0"/>
              <a:t> pseudoscience of lumps and bumps, </a:t>
            </a:r>
          </a:p>
          <a:p>
            <a:r>
              <a:rPr lang="en-GB" baseline="0" dirty="0" smtClean="0"/>
              <a:t>It was seen as a map to </a:t>
            </a:r>
            <a:r>
              <a:rPr lang="en-GB" baseline="0" dirty="0" err="1" smtClean="0"/>
              <a:t>to</a:t>
            </a:r>
            <a:r>
              <a:rPr lang="en-GB" baseline="0" dirty="0" smtClean="0"/>
              <a:t> the underlying structures of the brain.</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pPr/>
              <a:t>19</a:t>
            </a:fld>
            <a:endParaRPr lang="en-GB"/>
          </a:p>
        </p:txBody>
      </p:sp>
    </p:spTree>
    <p:extLst>
      <p:ext uri="{BB962C8B-B14F-4D97-AF65-F5344CB8AC3E}">
        <p14:creationId xmlns:p14="http://schemas.microsoft.com/office/powerpoint/2010/main" xmlns="" val="31968577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was some resistance to this theory, particularly in France, however they</a:t>
            </a:r>
            <a:r>
              <a:rPr lang="en-GB" baseline="0" dirty="0" smtClean="0"/>
              <a:t> found a receptive audience in across Europe and North America, </a:t>
            </a:r>
          </a:p>
          <a:p>
            <a:endParaRPr lang="en-GB" baseline="0" dirty="0" smtClean="0"/>
          </a:p>
          <a:p>
            <a:r>
              <a:rPr lang="en-GB" dirty="0" smtClean="0"/>
              <a:t>https://www.youtube.com/watch?v=i2JY-d3OKzM</a:t>
            </a:r>
          </a:p>
          <a:p>
            <a:endParaRPr lang="en-GB" dirty="0" smtClean="0"/>
          </a:p>
          <a:p>
            <a:endParaRPr lang="en-GB" dirty="0" smtClean="0"/>
          </a:p>
          <a:p>
            <a:r>
              <a:rPr lang="en-GB" smtClean="0"/>
              <a:t>https://www.youtube.com/watch?v=vHrmiy4W9C0</a:t>
            </a:r>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pPr/>
              <a:t>20</a:t>
            </a:fld>
            <a:endParaRPr lang="en-GB"/>
          </a:p>
        </p:txBody>
      </p:sp>
    </p:spTree>
    <p:extLst>
      <p:ext uri="{BB962C8B-B14F-4D97-AF65-F5344CB8AC3E}">
        <p14:creationId xmlns:p14="http://schemas.microsoft.com/office/powerpoint/2010/main" xmlns="" val="4128033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Early Signs: minor</a:t>
            </a:r>
            <a:r>
              <a:rPr lang="en-GB" baseline="0" dirty="0" smtClean="0"/>
              <a:t> speech difficulties, small changes in gait, differences in the reactions of the pupils of the eyes to light</a:t>
            </a:r>
          </a:p>
          <a:p>
            <a:endParaRPr lang="en-GB" baseline="0" dirty="0" smtClean="0"/>
          </a:p>
          <a:p>
            <a:r>
              <a:rPr lang="en-GB" baseline="0" dirty="0" smtClean="0"/>
              <a:t>It was later recognised that the condition had its remote origins in infection with Syphilis</a:t>
            </a:r>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pPr/>
              <a:t>21</a:t>
            </a:fld>
            <a:endParaRPr lang="en-GB"/>
          </a:p>
        </p:txBody>
      </p:sp>
    </p:spTree>
    <p:extLst>
      <p:ext uri="{BB962C8B-B14F-4D97-AF65-F5344CB8AC3E}">
        <p14:creationId xmlns:p14="http://schemas.microsoft.com/office/powerpoint/2010/main" xmlns="" val="35126308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term ‘psychiatry’ had been coined by</a:t>
            </a:r>
            <a:r>
              <a:rPr lang="en-GB" baseline="0" dirty="0" smtClean="0"/>
              <a:t> the German physician Johann Christian </a:t>
            </a:r>
            <a:r>
              <a:rPr lang="en-GB" baseline="0" dirty="0" err="1" smtClean="0"/>
              <a:t>Reil</a:t>
            </a:r>
            <a:r>
              <a:rPr lang="en-GB" baseline="0" dirty="0" smtClean="0"/>
              <a:t>, in 1808 from the combination of the Greek words for soul (psyche) and for medical treatment (</a:t>
            </a:r>
            <a:r>
              <a:rPr lang="en-GB" baseline="0" dirty="0" err="1" smtClean="0"/>
              <a:t>tekhne</a:t>
            </a:r>
            <a:r>
              <a:rPr lang="en-GB" baseline="0" dirty="0" smtClean="0"/>
              <a:t> </a:t>
            </a:r>
            <a:r>
              <a:rPr lang="en-GB" baseline="0" dirty="0" err="1" smtClean="0"/>
              <a:t>iatrike</a:t>
            </a:r>
            <a:r>
              <a:rPr lang="en-GB" baseline="0" dirty="0" smtClean="0"/>
              <a:t>) but this German word gained little traction until the end of the 19</a:t>
            </a:r>
            <a:r>
              <a:rPr lang="en-GB" baseline="30000" dirty="0" smtClean="0"/>
              <a:t>th</a:t>
            </a:r>
            <a:r>
              <a:rPr lang="en-GB" baseline="0" dirty="0" smtClean="0"/>
              <a:t> century. </a:t>
            </a:r>
          </a:p>
          <a:p>
            <a:endParaRPr lang="en-GB" baseline="0" dirty="0" smtClean="0"/>
          </a:p>
          <a:p>
            <a:r>
              <a:rPr lang="en-GB" baseline="0" dirty="0" smtClean="0"/>
              <a:t>As soon as an asylum was built there would be patients enough to fill them.</a:t>
            </a:r>
          </a:p>
          <a:p>
            <a:endParaRPr lang="en-GB" baseline="0" dirty="0" smtClean="0"/>
          </a:p>
          <a:p>
            <a:r>
              <a:rPr lang="en-GB" baseline="0" dirty="0" smtClean="0"/>
              <a:t>But as patient numbers remorselessly rose, the cures the asylum superintendents had </a:t>
            </a:r>
            <a:r>
              <a:rPr lang="en-GB" baseline="0" dirty="0" err="1" smtClean="0"/>
              <a:t>primised</a:t>
            </a:r>
            <a:r>
              <a:rPr lang="en-GB" baseline="0" dirty="0" smtClean="0"/>
              <a:t> failed to materialise, at least in anything like the </a:t>
            </a:r>
            <a:r>
              <a:rPr lang="en-GB" baseline="0" dirty="0" err="1" smtClean="0"/>
              <a:t>proprtions</a:t>
            </a:r>
            <a:r>
              <a:rPr lang="en-GB" baseline="0" dirty="0" smtClean="0"/>
              <a:t> they had proclaimed they could provide.</a:t>
            </a:r>
          </a:p>
          <a:p>
            <a:endParaRPr lang="en-GB" baseline="0" dirty="0" smtClean="0"/>
          </a:p>
          <a:p>
            <a:r>
              <a:rPr lang="en-GB" baseline="0" dirty="0" smtClean="0"/>
              <a:t>The lack of cures, yet the increase in numbers prompted the inevitable backlash. The very legitimacy of the </a:t>
            </a:r>
            <a:r>
              <a:rPr lang="en-GB" baseline="0" dirty="0" err="1" smtClean="0"/>
              <a:t>alientists</a:t>
            </a:r>
            <a:r>
              <a:rPr lang="en-GB" baseline="0" dirty="0" smtClean="0"/>
              <a:t>’ claims to expertise and to the status of a healing profession came under threat. The asylums grew, the cures didn’t. The professionalism began to feel jaded and morale sank. A casting about for explanations </a:t>
            </a:r>
            <a:r>
              <a:rPr lang="en-GB" baseline="0" dirty="0" err="1" smtClean="0"/>
              <a:t>fot</a:t>
            </a:r>
            <a:r>
              <a:rPr lang="en-GB" baseline="0" dirty="0" smtClean="0"/>
              <a:t> the collapse of the promise that had accompanied the birth of the asylum </a:t>
            </a:r>
            <a:r>
              <a:rPr lang="en-GB" baseline="0" dirty="0" err="1" smtClean="0"/>
              <a:t>nd</a:t>
            </a:r>
            <a:r>
              <a:rPr lang="en-GB" baseline="0" dirty="0" smtClean="0"/>
              <a:t> a new rationale for the perpetuation of the museums of madness that had multiplied and now formed such an unmistakeable feature of the nineteenth century landscape/</a:t>
            </a:r>
          </a:p>
          <a:p>
            <a:r>
              <a:rPr lang="en-GB" baseline="0" dirty="0" smtClean="0"/>
              <a:t>Once more, what had purported to be humane institutions, places of respite and recovery, were degenerating in the public mind into places ‘providing convenient storage of heaps of social debris’</a:t>
            </a:r>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pPr/>
              <a:t>22</a:t>
            </a:fld>
            <a:endParaRPr lang="en-GB"/>
          </a:p>
        </p:txBody>
      </p:sp>
    </p:spTree>
    <p:extLst>
      <p:ext uri="{BB962C8B-B14F-4D97-AF65-F5344CB8AC3E}">
        <p14:creationId xmlns:p14="http://schemas.microsoft.com/office/powerpoint/2010/main" xmlns="" val="40474642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Idiocy</a:t>
            </a:r>
            <a:r>
              <a:rPr lang="en-GB" baseline="0" dirty="0"/>
              <a:t> began </a:t>
            </a:r>
            <a:r>
              <a:rPr lang="en-GB" i="1" baseline="0" dirty="0"/>
              <a:t>ex </a:t>
            </a:r>
            <a:r>
              <a:rPr lang="en-GB" i="1" baseline="0" dirty="0" err="1"/>
              <a:t>nativitate</a:t>
            </a:r>
            <a:r>
              <a:rPr lang="en-GB" i="0" baseline="0" dirty="0"/>
              <a:t> and was permanent (incurable)</a:t>
            </a:r>
          </a:p>
          <a:p>
            <a:r>
              <a:rPr lang="en-GB" i="0" baseline="0" dirty="0"/>
              <a:t>Lunacy began at a late stage of life but could be temporary</a:t>
            </a:r>
          </a:p>
          <a:p>
            <a:r>
              <a:rPr lang="en-GB" i="0" baseline="0" dirty="0"/>
              <a:t>Unsoundness of mind was “contradistinguished from </a:t>
            </a:r>
            <a:r>
              <a:rPr lang="en-GB" i="0" baseline="0" dirty="0" err="1"/>
              <a:t>idiotcy</a:t>
            </a:r>
            <a:r>
              <a:rPr lang="en-GB" i="0" baseline="0" dirty="0"/>
              <a:t> and lunacy”</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24</a:t>
            </a:fld>
            <a:endParaRPr lang="en-GB"/>
          </a:p>
        </p:txBody>
      </p:sp>
    </p:spTree>
    <p:extLst>
      <p:ext uri="{BB962C8B-B14F-4D97-AF65-F5344CB8AC3E}">
        <p14:creationId xmlns:p14="http://schemas.microsoft.com/office/powerpoint/2010/main" xmlns="" val="18968215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so in the</a:t>
            </a:r>
            <a:r>
              <a:rPr lang="en-GB" baseline="0" dirty="0"/>
              <a:t> Victorian period, there was a fairly widely acknowledged definition of idiocy and the differences between that and lunacy.</a:t>
            </a:r>
          </a:p>
          <a:p>
            <a:endParaRPr lang="en-GB" baseline="0" dirty="0"/>
          </a:p>
          <a:p>
            <a:r>
              <a:rPr lang="en-GB" baseline="0" dirty="0"/>
              <a:t>Initially when the Lunatics Act was developed there was an expectation that all insane would be transported to the county asylums, however within two years the Lunacy </a:t>
            </a:r>
            <a:r>
              <a:rPr lang="en-GB" baseline="0" dirty="0" err="1"/>
              <a:t>Commisioners</a:t>
            </a:r>
            <a:r>
              <a:rPr lang="en-GB" baseline="0" dirty="0"/>
              <a:t>, sensing that the confinement of all insane persons was unworkable and perhaps undesirable.</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25</a:t>
            </a:fld>
            <a:endParaRPr lang="en-GB"/>
          </a:p>
        </p:txBody>
      </p:sp>
    </p:spTree>
    <p:extLst>
      <p:ext uri="{BB962C8B-B14F-4D97-AF65-F5344CB8AC3E}">
        <p14:creationId xmlns:p14="http://schemas.microsoft.com/office/powerpoint/2010/main" xmlns="" val="37984147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lack</a:t>
            </a:r>
            <a:r>
              <a:rPr lang="en-GB" baseline="0" dirty="0"/>
              <a:t> of speculation of who should and should not be incarcerated left a great deal of discretion to county magistrates and Poor Law Guardians who, mindful of ratepayer’s pockets, placed greater priority on the violence and dangerousness of patients.</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26</a:t>
            </a:fld>
            <a:endParaRPr lang="en-GB"/>
          </a:p>
        </p:txBody>
      </p:sp>
    </p:spTree>
    <p:extLst>
      <p:ext uri="{BB962C8B-B14F-4D97-AF65-F5344CB8AC3E}">
        <p14:creationId xmlns:p14="http://schemas.microsoft.com/office/powerpoint/2010/main" xmlns="" val="2721307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increasingly</a:t>
            </a:r>
            <a:r>
              <a:rPr lang="en-GB" baseline="0" dirty="0"/>
              <a:t> obvious that the mentally disabled in workhouses and in the ‘community’ far outnumbered, in absolute terms, those similarly labelled in county asylums.</a:t>
            </a:r>
          </a:p>
          <a:p>
            <a:endParaRPr lang="en-GB" baseline="0" dirty="0"/>
          </a:p>
          <a:p>
            <a:r>
              <a:rPr lang="en-GB" baseline="0" dirty="0"/>
              <a:t>The mentally disabled occupied an inferior position in the psyche of Victorian Lunacy reform. They were shunted away to workhouses, because it was cheaper than institutional care.</a:t>
            </a:r>
          </a:p>
          <a:p>
            <a:r>
              <a:rPr lang="en-GB" baseline="0" dirty="0"/>
              <a:t>Magistrates were more concerned with public order and turned a blind eye to the retention of the mentally disabled in workhouses.</a:t>
            </a:r>
          </a:p>
          <a:p>
            <a:r>
              <a:rPr lang="en-GB" baseline="0" dirty="0"/>
              <a:t>County lunatic asylums were concentrating their limited resources on violent and incurable adult lunatics</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27</a:t>
            </a:fld>
            <a:endParaRPr lang="en-GB"/>
          </a:p>
        </p:txBody>
      </p:sp>
    </p:spTree>
    <p:extLst>
      <p:ext uri="{BB962C8B-B14F-4D97-AF65-F5344CB8AC3E}">
        <p14:creationId xmlns:p14="http://schemas.microsoft.com/office/powerpoint/2010/main" xmlns="" val="28302758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Mitchell: Stated that the psychiatrists</a:t>
            </a:r>
            <a:r>
              <a:rPr lang="en-GB" baseline="0" dirty="0"/>
              <a:t> presided over a collection of “living corpses”, pathetic patients “who have lost even the memory of hope, [and] and sit in rows, too dull to know despair, watched by attendants, silent, </a:t>
            </a:r>
            <a:r>
              <a:rPr lang="en-GB" baseline="0" dirty="0" err="1"/>
              <a:t>grewsome</a:t>
            </a:r>
            <a:r>
              <a:rPr lang="en-GB" baseline="0" dirty="0"/>
              <a:t> machines which eat and sleep, sleep and eat.</a:t>
            </a:r>
          </a:p>
          <a:p>
            <a:endParaRPr lang="en-GB" baseline="0" dirty="0"/>
          </a:p>
          <a:p>
            <a:r>
              <a:rPr lang="en-GB" baseline="0" dirty="0"/>
              <a:t>He started off encouraged and positive, offering all kinds of support for his patients, including language classes, theatre, magazines etc.</a:t>
            </a:r>
          </a:p>
          <a:p>
            <a:r>
              <a:rPr lang="en-GB" baseline="0" dirty="0"/>
              <a:t>However even he began to accept that all this treatment was actually not having any effect at all.</a:t>
            </a:r>
          </a:p>
          <a:p>
            <a:endParaRPr lang="en-GB" baseline="0" dirty="0"/>
          </a:p>
          <a:p>
            <a:r>
              <a:rPr lang="en-GB" baseline="0" dirty="0"/>
              <a:t>The overcrowding, the motley crew of supervisors and attendants, </a:t>
            </a:r>
            <a:r>
              <a:rPr lang="en-GB" baseline="0" dirty="0" err="1"/>
              <a:t>scarecely</a:t>
            </a:r>
            <a:r>
              <a:rPr lang="en-GB" baseline="0" dirty="0"/>
              <a:t> contained violence, mute resistance from patients, its scarcely a wonder that Browne feels as he does within this statement.</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28</a:t>
            </a:fld>
            <a:endParaRPr lang="en-GB"/>
          </a:p>
        </p:txBody>
      </p:sp>
    </p:spTree>
    <p:extLst>
      <p:ext uri="{BB962C8B-B14F-4D97-AF65-F5344CB8AC3E}">
        <p14:creationId xmlns:p14="http://schemas.microsoft.com/office/powerpoint/2010/main" xmlns="" val="7798409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Alienists were under fire, however the French</a:t>
            </a:r>
            <a:r>
              <a:rPr lang="en-GB" baseline="0" dirty="0"/>
              <a:t> Alienists found a way forward.</a:t>
            </a:r>
          </a:p>
          <a:p>
            <a:r>
              <a:rPr lang="en-GB" baseline="0" dirty="0"/>
              <a:t>Benedict-Augustin Morel published the treatise. </a:t>
            </a:r>
            <a:r>
              <a:rPr lang="en-GB" baseline="0" dirty="0" err="1"/>
              <a:t>Whithing</a:t>
            </a:r>
            <a:r>
              <a:rPr lang="en-GB" baseline="0" dirty="0"/>
              <a:t> a decade or decade and a half Morel’s ideas were received with</a:t>
            </a:r>
          </a:p>
          <a:p>
            <a:r>
              <a:rPr lang="en-GB" baseline="0" dirty="0"/>
              <a:t> wisdom.</a:t>
            </a:r>
          </a:p>
          <a:p>
            <a:endParaRPr lang="en-GB" baseline="0" dirty="0"/>
          </a:p>
          <a:p>
            <a:r>
              <a:rPr lang="en-GB" baseline="0" dirty="0"/>
              <a:t>Degeneration: Collapse, deterioration.</a:t>
            </a:r>
          </a:p>
          <a:p>
            <a:r>
              <a:rPr lang="en-GB" baseline="0" dirty="0"/>
              <a:t>They were the dregs of society.</a:t>
            </a:r>
          </a:p>
          <a:p>
            <a:endParaRPr lang="en-GB" baseline="0" dirty="0"/>
          </a:p>
          <a:p>
            <a:r>
              <a:rPr lang="en-GB" baseline="0" dirty="0"/>
              <a:t>Daniel Hack </a:t>
            </a:r>
            <a:r>
              <a:rPr lang="en-GB" baseline="0" dirty="0" err="1"/>
              <a:t>Tuke</a:t>
            </a:r>
            <a:r>
              <a:rPr lang="en-GB" baseline="0" dirty="0"/>
              <a:t>, the great grandson of the founder of the York retreat, suggested that the insane were “an infirm type of humanity. On admission “no good” is plainly inscribed on their foreheads”</a:t>
            </a:r>
          </a:p>
          <a:p>
            <a:endParaRPr lang="en-GB" baseline="0" dirty="0"/>
          </a:p>
          <a:p>
            <a:r>
              <a:rPr lang="en-GB" baseline="0" dirty="0"/>
              <a:t>Degeneration was viewed as being passed down from generation to generation, they were </a:t>
            </a:r>
            <a:r>
              <a:rPr lang="en-GB" baseline="0" dirty="0" err="1"/>
              <a:t>payingthe</a:t>
            </a:r>
            <a:r>
              <a:rPr lang="en-GB" baseline="0" dirty="0"/>
              <a:t> ultimate penalty for vice and immorality,  because “the so-called moral laws are laws of nature which men cannot </a:t>
            </a:r>
            <a:r>
              <a:rPr lang="en-GB" baseline="0" dirty="0" err="1"/>
              <a:t>brek</a:t>
            </a:r>
            <a:r>
              <a:rPr lang="en-GB" baseline="0" dirty="0"/>
              <a:t>, any more then they can break physical laws, with avenging consequences. AS surely as the raindrop is formed and falls in obedience to physical law, so surely do causality and law reign in the production and </a:t>
            </a:r>
            <a:r>
              <a:rPr lang="en-GB" baseline="0" dirty="0" err="1"/>
              <a:t>distraibution</a:t>
            </a:r>
            <a:r>
              <a:rPr lang="en-GB" baseline="0" dirty="0"/>
              <a:t> of morality and immorality (not to mention I might add of sanity and madness) on </a:t>
            </a:r>
            <a:r>
              <a:rPr lang="en-GB" baseline="0" dirty="0" err="1"/>
              <a:t>earth.Henry</a:t>
            </a:r>
            <a:r>
              <a:rPr lang="en-GB" baseline="0" dirty="0"/>
              <a:t> </a:t>
            </a:r>
            <a:r>
              <a:rPr lang="en-GB" baseline="0" dirty="0" err="1"/>
              <a:t>Maudsley</a:t>
            </a:r>
            <a:r>
              <a:rPr lang="en-GB" baseline="0" dirty="0"/>
              <a:t> </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29</a:t>
            </a:fld>
            <a:endParaRPr lang="en-GB"/>
          </a:p>
        </p:txBody>
      </p:sp>
    </p:spTree>
    <p:extLst>
      <p:ext uri="{BB962C8B-B14F-4D97-AF65-F5344CB8AC3E}">
        <p14:creationId xmlns:p14="http://schemas.microsoft.com/office/powerpoint/2010/main" xmlns="" val="27151491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Superintendent of the</a:t>
            </a:r>
            <a:r>
              <a:rPr lang="en-GB" baseline="0" dirty="0"/>
              <a:t> female ward in Brookwood county asylum, </a:t>
            </a:r>
            <a:r>
              <a:rPr lang="en-GB" baseline="0" dirty="0" err="1"/>
              <a:t>Suerrey</a:t>
            </a:r>
            <a:r>
              <a:rPr lang="en-GB" baseline="0" dirty="0"/>
              <a:t>. He was an early proponent of the use of photography in the treatment of mental disorders.</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30</a:t>
            </a:fld>
            <a:endParaRPr lang="en-GB"/>
          </a:p>
        </p:txBody>
      </p:sp>
    </p:spTree>
    <p:extLst>
      <p:ext uri="{BB962C8B-B14F-4D97-AF65-F5344CB8AC3E}">
        <p14:creationId xmlns:p14="http://schemas.microsoft.com/office/powerpoint/2010/main" xmlns="" val="2509170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Vast explosion</a:t>
            </a:r>
            <a:r>
              <a:rPr lang="en-GB" baseline="0" dirty="0"/>
              <a:t> of asylums across the UK, in a thousand acre, site near Epsom five barracks asylums were built that could cater for 12000 patients.</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32</a:t>
            </a:fld>
            <a:endParaRPr lang="en-GB"/>
          </a:p>
        </p:txBody>
      </p:sp>
    </p:spTree>
    <p:extLst>
      <p:ext uri="{BB962C8B-B14F-4D97-AF65-F5344CB8AC3E}">
        <p14:creationId xmlns:p14="http://schemas.microsoft.com/office/powerpoint/2010/main" xmlns="" val="11605816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shared</a:t>
            </a:r>
            <a:r>
              <a:rPr lang="en-GB" baseline="0" dirty="0"/>
              <a:t> the stigma that was heaped upon the mentally ill. The insularity of the profession was reflected in the absence of any substantial connection to medical schools or the potent symbols of modern medicine.</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33</a:t>
            </a:fld>
            <a:endParaRPr lang="en-GB"/>
          </a:p>
        </p:txBody>
      </p:sp>
    </p:spTree>
    <p:extLst>
      <p:ext uri="{BB962C8B-B14F-4D97-AF65-F5344CB8AC3E}">
        <p14:creationId xmlns:p14="http://schemas.microsoft.com/office/powerpoint/2010/main" xmlns="" val="16847949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University-based clinics, which brought together </a:t>
            </a:r>
            <a:r>
              <a:rPr lang="en-GB" dirty="0" err="1"/>
              <a:t>theaching</a:t>
            </a:r>
            <a:r>
              <a:rPr lang="en-GB" baseline="0" dirty="0"/>
              <a:t> and research in novel ways.</a:t>
            </a:r>
          </a:p>
          <a:p>
            <a:endParaRPr lang="en-GB" baseline="0" dirty="0"/>
          </a:p>
          <a:p>
            <a:r>
              <a:rPr lang="en-GB" baseline="0" dirty="0"/>
              <a:t>This started with Wilhelm </a:t>
            </a:r>
            <a:r>
              <a:rPr lang="en-GB" baseline="0" dirty="0" err="1"/>
              <a:t>Greisinger</a:t>
            </a:r>
            <a:r>
              <a:rPr lang="en-GB" baseline="0" dirty="0"/>
              <a:t> (1817-68). </a:t>
            </a:r>
          </a:p>
          <a:p>
            <a:r>
              <a:rPr lang="en-GB" baseline="0" dirty="0"/>
              <a:t>This was a guiding principle for the next generation.</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34</a:t>
            </a:fld>
            <a:endParaRPr lang="en-GB"/>
          </a:p>
        </p:txBody>
      </p:sp>
    </p:spTree>
    <p:extLst>
      <p:ext uri="{BB962C8B-B14F-4D97-AF65-F5344CB8AC3E}">
        <p14:creationId xmlns:p14="http://schemas.microsoft.com/office/powerpoint/2010/main" xmlns="" val="12527043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this</a:t>
            </a:r>
            <a:r>
              <a:rPr lang="en-GB" baseline="0" dirty="0"/>
              <a:t> knowledge did not help the patients. The scientists were eager to dissect the brain, but were not interested in the living. They were still locked away in the asylums.</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pPr/>
              <a:t>35</a:t>
            </a:fld>
            <a:endParaRPr lang="en-GB"/>
          </a:p>
        </p:txBody>
      </p:sp>
    </p:spTree>
    <p:extLst>
      <p:ext uri="{BB962C8B-B14F-4D97-AF65-F5344CB8AC3E}">
        <p14:creationId xmlns:p14="http://schemas.microsoft.com/office/powerpoint/2010/main" xmlns="" val="3963509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219456" y="146304"/>
            <a:ext cx="11753088"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618979" y="381001"/>
            <a:ext cx="109728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844800" y="2819400"/>
            <a:ext cx="8746979"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7416800" y="6509004"/>
            <a:ext cx="4003040" cy="274320"/>
          </a:xfrm>
        </p:spPr>
        <p:txBody>
          <a:bodyPr vert="horz" rtlCol="0"/>
          <a:lstStyle>
            <a:extLst/>
          </a:lstStyle>
          <a:p>
            <a:fld id="{CBA29BE6-B94D-406C-85FF-C046D9F8C4CD}" type="datetimeFigureOut">
              <a:rPr lang="en-GB" smtClean="0"/>
              <a:pPr/>
              <a:t>17/10/2017</a:t>
            </a:fld>
            <a:endParaRPr lang="en-GB"/>
          </a:p>
        </p:txBody>
      </p:sp>
      <p:sp>
        <p:nvSpPr>
          <p:cNvPr id="11" name="Slide Number Placeholder 10"/>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5F68624B-FDFE-40BB-8CED-0E1F56374BBD}" type="slidenum">
              <a:rPr lang="en-GB" smtClean="0"/>
              <a:pPr/>
              <a:t>‹#›</a:t>
            </a:fld>
            <a:endParaRPr lang="en-GB"/>
          </a:p>
        </p:txBody>
      </p:sp>
      <p:sp>
        <p:nvSpPr>
          <p:cNvPr id="12" name="Footer Placeholder 11"/>
          <p:cNvSpPr>
            <a:spLocks noGrp="1"/>
          </p:cNvSpPr>
          <p:nvPr>
            <p:ph type="ftr" sz="quarter" idx="12"/>
          </p:nvPr>
        </p:nvSpPr>
        <p:spPr>
          <a:xfrm>
            <a:off x="2133600" y="6509004"/>
            <a:ext cx="5209952" cy="274320"/>
          </a:xfrm>
        </p:spPr>
        <p:txBody>
          <a:bodyPr vert="horz" rtlCol="0"/>
          <a:lstStyle>
            <a:extLst/>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BA29BE6-B94D-406C-85FF-C046D9F8C4CD}" type="datetimeFigureOut">
              <a:rPr lang="en-GB" smtClean="0"/>
              <a:pPr/>
              <a:t>17/10/2017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F68624B-FDFE-40BB-8CED-0E1F56374BB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333504" y="3267456"/>
            <a:ext cx="98755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963168" y="498230"/>
            <a:ext cx="103632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963084" y="3287713"/>
            <a:ext cx="103632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7416800" y="6513670"/>
            <a:ext cx="4003040" cy="274320"/>
          </a:xfrm>
        </p:spPr>
        <p:txBody>
          <a:bodyPr vert="horz" rtlCol="0"/>
          <a:lstStyle>
            <a:extLst/>
          </a:lstStyle>
          <a:p>
            <a:fld id="{CBA29BE6-B94D-406C-85FF-C046D9F8C4CD}" type="datetimeFigureOut">
              <a:rPr lang="en-GB" smtClean="0"/>
              <a:pPr/>
              <a:t>17/10/2017</a:t>
            </a:fld>
            <a:endParaRPr lang="en-GB"/>
          </a:p>
        </p:txBody>
      </p:sp>
      <p:sp>
        <p:nvSpPr>
          <p:cNvPr id="9" name="Slide Number Placeholder 8"/>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5F68624B-FDFE-40BB-8CED-0E1F56374BBD}" type="slidenum">
              <a:rPr lang="en-GB" smtClean="0"/>
              <a:pPr/>
              <a:t>‹#›</a:t>
            </a:fld>
            <a:endParaRPr lang="en-GB"/>
          </a:p>
        </p:txBody>
      </p:sp>
      <p:sp>
        <p:nvSpPr>
          <p:cNvPr id="10" name="Footer Placeholder 9"/>
          <p:cNvSpPr>
            <a:spLocks noGrp="1"/>
          </p:cNvSpPr>
          <p:nvPr>
            <p:ph type="ftr" sz="quarter" idx="12"/>
          </p:nvPr>
        </p:nvSpPr>
        <p:spPr>
          <a:xfrm>
            <a:off x="2133600" y="6513670"/>
            <a:ext cx="5209952"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BA29BE6-B94D-406C-85FF-C046D9F8C4CD}" type="datetimeFigureOut">
              <a:rPr lang="en-GB" smtClean="0"/>
              <a:pPr/>
              <a:t>17/10/2017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a:xfrm>
            <a:off x="11521440" y="6514568"/>
            <a:ext cx="619051" cy="274320"/>
          </a:xfrm>
        </p:spPr>
        <p:txBody>
          <a:bodyPr/>
          <a:lstStyle>
            <a:extLst/>
          </a:lstStyle>
          <a:p>
            <a:fld id="{5F68624B-FDFE-40BB-8CED-0E1F56374BBD}" type="slidenum">
              <a:rPr lang="en-GB" smtClean="0"/>
              <a:pPr/>
              <a:t>‹#›</a:t>
            </a:fld>
            <a:endParaRPr lang="en-GB"/>
          </a:p>
        </p:txBody>
      </p:sp>
      <p:sp>
        <p:nvSpPr>
          <p:cNvPr id="10" name="Rectangle 9"/>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822325"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6400800"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609600" y="251948"/>
            <a:ext cx="109728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535113"/>
            <a:ext cx="5386917"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535113"/>
            <a:ext cx="5389033"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362201"/>
            <a:ext cx="5386917"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362201"/>
            <a:ext cx="5389033"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BA29BE6-B94D-406C-85FF-C046D9F8C4CD}" type="datetimeFigureOut">
              <a:rPr lang="en-GB" smtClean="0"/>
              <a:pPr/>
              <a:t>17/10/2017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a:xfrm>
            <a:off x="11521440" y="6514568"/>
            <a:ext cx="619051" cy="274320"/>
          </a:xfrm>
        </p:spPr>
        <p:txBody>
          <a:bodyPr/>
          <a:lstStyle>
            <a:extLst/>
          </a:lstStyle>
          <a:p>
            <a:fld id="{5F68624B-FDFE-40BB-8CED-0E1F56374BB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53218"/>
            <a:ext cx="109728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CBA29BE6-B94D-406C-85FF-C046D9F8C4CD}" type="datetimeFigureOut">
              <a:rPr lang="en-GB" smtClean="0"/>
              <a:pPr/>
              <a:t>17/10/2017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5F68624B-FDFE-40BB-8CED-0E1F56374BBD}" type="slidenum">
              <a:rPr lang="en-GB" smtClean="0"/>
              <a:pPr/>
              <a:t>‹#›</a:t>
            </a:fld>
            <a:endParaRPr lang="en-GB"/>
          </a:p>
        </p:txBody>
      </p:sp>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BA29BE6-B94D-406C-85FF-C046D9F8C4CD}" type="datetimeFigureOut">
              <a:rPr lang="en-GB" smtClean="0"/>
              <a:pPr/>
              <a:t>17/10/2017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5F68624B-FDFE-40BB-8CED-0E1F56374BB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6743403" y="105765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6617515" y="304800"/>
            <a:ext cx="524256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617515" y="1107560"/>
            <a:ext cx="524256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04800" y="2209800"/>
            <a:ext cx="11555275"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7416800" y="6513670"/>
            <a:ext cx="4003040" cy="274320"/>
          </a:xfrm>
        </p:spPr>
        <p:txBody>
          <a:bodyPr vert="horz" rtlCol="0"/>
          <a:lstStyle>
            <a:extLst/>
          </a:lstStyle>
          <a:p>
            <a:fld id="{CBA29BE6-B94D-406C-85FF-C046D9F8C4CD}" type="datetimeFigureOut">
              <a:rPr lang="en-GB" smtClean="0"/>
              <a:pPr/>
              <a:t>17/10/2017</a:t>
            </a:fld>
            <a:endParaRPr lang="en-GB"/>
          </a:p>
        </p:txBody>
      </p:sp>
      <p:sp>
        <p:nvSpPr>
          <p:cNvPr id="10" name="Slide Number Placeholder 9"/>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5F68624B-FDFE-40BB-8CED-0E1F56374BBD}" type="slidenum">
              <a:rPr lang="en-GB" smtClean="0"/>
              <a:pPr/>
              <a:t>‹#›</a:t>
            </a:fld>
            <a:endParaRPr lang="en-GB"/>
          </a:p>
        </p:txBody>
      </p:sp>
      <p:sp>
        <p:nvSpPr>
          <p:cNvPr id="11" name="Footer Placeholder 10"/>
          <p:cNvSpPr>
            <a:spLocks noGrp="1"/>
          </p:cNvSpPr>
          <p:nvPr>
            <p:ph type="ftr" sz="quarter" idx="12"/>
          </p:nvPr>
        </p:nvSpPr>
        <p:spPr>
          <a:xfrm>
            <a:off x="2133600" y="6513670"/>
            <a:ext cx="5209952"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53924" y="4724400"/>
            <a:ext cx="73152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4053924" y="5388937"/>
            <a:ext cx="73152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406400" y="249864"/>
            <a:ext cx="113792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7416800" y="6509004"/>
            <a:ext cx="4003040" cy="274320"/>
          </a:xfrm>
        </p:spPr>
        <p:txBody>
          <a:bodyPr vert="horz" rtlCol="0"/>
          <a:lstStyle>
            <a:extLst/>
          </a:lstStyle>
          <a:p>
            <a:fld id="{CBA29BE6-B94D-406C-85FF-C046D9F8C4CD}" type="datetimeFigureOut">
              <a:rPr lang="en-GB" smtClean="0"/>
              <a:pPr/>
              <a:t>17/10/2017</a:t>
            </a:fld>
            <a:endParaRPr lang="en-GB"/>
          </a:p>
        </p:txBody>
      </p:sp>
      <p:sp>
        <p:nvSpPr>
          <p:cNvPr id="9" name="Slide Number Placeholder 8"/>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5F68624B-FDFE-40BB-8CED-0E1F56374BBD}" type="slidenum">
              <a:rPr lang="en-GB" smtClean="0"/>
              <a:pPr/>
              <a:t>‹#›</a:t>
            </a:fld>
            <a:endParaRPr lang="en-GB"/>
          </a:p>
        </p:txBody>
      </p:sp>
      <p:sp>
        <p:nvSpPr>
          <p:cNvPr id="10" name="Footer Placeholder 9"/>
          <p:cNvSpPr>
            <a:spLocks noGrp="1"/>
          </p:cNvSpPr>
          <p:nvPr>
            <p:ph type="ftr" sz="quarter" idx="12"/>
          </p:nvPr>
        </p:nvSpPr>
        <p:spPr>
          <a:xfrm>
            <a:off x="2133600" y="6509004"/>
            <a:ext cx="5209952" cy="274320"/>
          </a:xfrm>
        </p:spPr>
        <p:txBody>
          <a:bodyPr vert="horz" rtlCol="0"/>
          <a:lstStyle>
            <a:extLst/>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BA29BE6-B94D-406C-85FF-C046D9F8C4CD}" type="datetimeFigureOut">
              <a:rPr lang="en-GB" smtClean="0"/>
              <a:pPr/>
              <a:t>17/10/2017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F68624B-FDFE-40BB-8CED-0E1F56374BB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BA29BE6-B94D-406C-85FF-C046D9F8C4CD}" type="datetimeFigureOut">
              <a:rPr lang="en-GB" smtClean="0"/>
              <a:pPr/>
              <a:t>17/10/2017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F68624B-FDFE-40BB-8CED-0E1F56374BBD}"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Tree>
    <p:extLst>
      <p:ext uri="{BB962C8B-B14F-4D97-AF65-F5344CB8AC3E}">
        <p14:creationId xmlns:p14="http://schemas.microsoft.com/office/powerpoint/2010/main" xmlns="" val="63453934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219456" y="147085"/>
            <a:ext cx="11747795"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727200" y="6400800"/>
            <a:ext cx="5616352"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7416800" y="6400800"/>
            <a:ext cx="400304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CBA29BE6-B94D-406C-85FF-C046D9F8C4CD}" type="datetimeFigureOut">
              <a:rPr lang="en-GB" smtClean="0"/>
              <a:pPr/>
              <a:t>17/10/2017</a:t>
            </a:fld>
            <a:endParaRPr lang="en-GB"/>
          </a:p>
        </p:txBody>
      </p:sp>
      <p:sp>
        <p:nvSpPr>
          <p:cNvPr id="23" name="Slide Number Placeholder 22"/>
          <p:cNvSpPr>
            <a:spLocks noGrp="1"/>
          </p:cNvSpPr>
          <p:nvPr>
            <p:ph type="sldNum" sz="quarter" idx="4"/>
          </p:nvPr>
        </p:nvSpPr>
        <p:spPr>
          <a:xfrm>
            <a:off x="11518603" y="6514568"/>
            <a:ext cx="619051"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5F68624B-FDFE-40BB-8CED-0E1F56374BBD}" type="slidenum">
              <a:rPr lang="en-GB" smtClean="0"/>
              <a:pPr/>
              <a:t>‹#›</a:t>
            </a:fld>
            <a:endParaRPr lang="en-GB"/>
          </a:p>
        </p:txBody>
      </p:sp>
      <p:sp>
        <p:nvSpPr>
          <p:cNvPr id="22" name="Title Placeholder 21"/>
          <p:cNvSpPr>
            <a:spLocks noGrp="1"/>
          </p:cNvSpPr>
          <p:nvPr>
            <p:ph type="title"/>
          </p:nvPr>
        </p:nvSpPr>
        <p:spPr>
          <a:xfrm>
            <a:off x="609600" y="253536"/>
            <a:ext cx="109728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46237"/>
            <a:ext cx="109728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8.xml"/><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History of Counselling</a:t>
            </a:r>
            <a:endParaRPr lang="en-GB" dirty="0"/>
          </a:p>
        </p:txBody>
      </p:sp>
      <p:sp>
        <p:nvSpPr>
          <p:cNvPr id="3" name="Subtitle 2"/>
          <p:cNvSpPr>
            <a:spLocks noGrp="1"/>
          </p:cNvSpPr>
          <p:nvPr>
            <p:ph type="subTitle" idx="1"/>
          </p:nvPr>
        </p:nvSpPr>
        <p:spPr/>
        <p:txBody>
          <a:bodyPr/>
          <a:lstStyle/>
          <a:p>
            <a:r>
              <a:rPr lang="en-GB" dirty="0" smtClean="0"/>
              <a:t>17</a:t>
            </a:r>
            <a:r>
              <a:rPr lang="en-GB" baseline="30000" dirty="0" smtClean="0"/>
              <a:t>th</a:t>
            </a:r>
            <a:r>
              <a:rPr lang="en-GB" dirty="0" smtClean="0"/>
              <a:t> Century to the end of the 19</a:t>
            </a:r>
            <a:r>
              <a:rPr lang="en-GB" baseline="30000" dirty="0" smtClean="0"/>
              <a:t>th</a:t>
            </a:r>
            <a:r>
              <a:rPr lang="en-GB" dirty="0" smtClean="0"/>
              <a:t> Century</a:t>
            </a:r>
            <a:endParaRPr lang="en-GB" dirty="0"/>
          </a:p>
        </p:txBody>
      </p:sp>
    </p:spTree>
    <p:extLst>
      <p:ext uri="{BB962C8B-B14F-4D97-AF65-F5344CB8AC3E}">
        <p14:creationId xmlns:p14="http://schemas.microsoft.com/office/powerpoint/2010/main" xmlns="" val="221292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Understanding</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For centuries there was very little change in the understanding of the source of disease.</a:t>
            </a:r>
          </a:p>
          <a:p>
            <a:r>
              <a:rPr lang="en-GB" dirty="0" smtClean="0"/>
              <a:t>Women </a:t>
            </a:r>
            <a:r>
              <a:rPr lang="en-GB" dirty="0" smtClean="0"/>
              <a:t>were different!</a:t>
            </a:r>
          </a:p>
          <a:p>
            <a:pPr lvl="1"/>
            <a:r>
              <a:rPr lang="en-GB" dirty="0" smtClean="0"/>
              <a:t>Hippocrates states: “the womb is the origin of all diseases”</a:t>
            </a:r>
          </a:p>
          <a:p>
            <a:r>
              <a:rPr lang="en-GB" dirty="0" smtClean="0"/>
              <a:t>There were notions that the womb wanders about the abdomen, stirring up all kinds of trouble!</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7301525" y="1447800"/>
            <a:ext cx="3445090" cy="4434839"/>
          </a:xfrm>
        </p:spPr>
      </p:pic>
    </p:spTree>
    <p:extLst>
      <p:ext uri="{BB962C8B-B14F-4D97-AF65-F5344CB8AC3E}">
        <p14:creationId xmlns:p14="http://schemas.microsoft.com/office/powerpoint/2010/main" xmlns="" val="3060618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Hysteria and Gender</a:t>
            </a:r>
            <a:endParaRPr lang="en-GB" dirty="0"/>
          </a:p>
        </p:txBody>
      </p:sp>
      <p:sp>
        <p:nvSpPr>
          <p:cNvPr id="6" name="Content Placeholder 5"/>
          <p:cNvSpPr>
            <a:spLocks noGrp="1"/>
          </p:cNvSpPr>
          <p:nvPr>
            <p:ph sz="half" idx="1"/>
          </p:nvPr>
        </p:nvSpPr>
        <p:spPr/>
        <p:txBody>
          <a:bodyPr/>
          <a:lstStyle/>
          <a:p>
            <a:r>
              <a:rPr lang="en-GB" dirty="0" smtClean="0"/>
              <a:t>Tradition that linked hysteria to gender</a:t>
            </a:r>
          </a:p>
          <a:p>
            <a:r>
              <a:rPr lang="en-GB" dirty="0" smtClean="0"/>
              <a:t>This tradition was used as inspiration in the court case of Mary Glover and Elizabeth Jackson.</a:t>
            </a:r>
          </a:p>
          <a:p>
            <a:r>
              <a:rPr lang="en-GB" dirty="0" smtClean="0"/>
              <a:t>Edward Jorden</a:t>
            </a:r>
            <a:endParaRPr lang="en-GB" dirty="0"/>
          </a:p>
        </p:txBody>
      </p:sp>
      <p:pic>
        <p:nvPicPr>
          <p:cNvPr id="8" name="Content Placeholder 7"/>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7747482" y="1959429"/>
            <a:ext cx="2723501" cy="421753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xmlns="" val="40955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Mary’s case</a:t>
            </a:r>
            <a:endParaRPr lang="en-GB" dirty="0"/>
          </a:p>
        </p:txBody>
      </p:sp>
      <p:sp>
        <p:nvSpPr>
          <p:cNvPr id="5" name="Content Placeholder 4"/>
          <p:cNvSpPr>
            <a:spLocks noGrp="1"/>
          </p:cNvSpPr>
          <p:nvPr>
            <p:ph idx="1"/>
          </p:nvPr>
        </p:nvSpPr>
        <p:spPr/>
        <p:txBody>
          <a:bodyPr>
            <a:normAutofit lnSpcReduction="10000"/>
          </a:bodyPr>
          <a:lstStyle/>
          <a:p>
            <a:r>
              <a:rPr lang="en-GB" dirty="0" smtClean="0"/>
              <a:t>Mary displayed particular behaviours that we will observe again and again over the course of this disease, hysteria:</a:t>
            </a:r>
          </a:p>
          <a:p>
            <a:pPr lvl="1"/>
            <a:r>
              <a:rPr lang="en-GB" dirty="0" smtClean="0"/>
              <a:t>Loss of speech and sight</a:t>
            </a:r>
          </a:p>
          <a:p>
            <a:pPr lvl="1"/>
            <a:r>
              <a:rPr lang="en-GB" dirty="0" smtClean="0"/>
              <a:t>Inability to swallow</a:t>
            </a:r>
          </a:p>
          <a:p>
            <a:pPr lvl="1"/>
            <a:r>
              <a:rPr lang="en-GB" dirty="0" smtClean="0"/>
              <a:t>Paralyses of hands, arms, lets</a:t>
            </a:r>
          </a:p>
          <a:p>
            <a:pPr lvl="1"/>
            <a:r>
              <a:rPr lang="en-GB" dirty="0" smtClean="0"/>
              <a:t>Strange swelling of abdomen</a:t>
            </a:r>
          </a:p>
          <a:p>
            <a:pPr lvl="1"/>
            <a:endParaRPr lang="en-GB" dirty="0"/>
          </a:p>
          <a:p>
            <a:r>
              <a:rPr lang="en-GB" dirty="0" smtClean="0"/>
              <a:t>It is also interesting to note that many would wonder if she was faking her symptoms.</a:t>
            </a:r>
            <a:endParaRPr lang="en-GB" dirty="0"/>
          </a:p>
        </p:txBody>
      </p:sp>
    </p:spTree>
    <p:extLst>
      <p:ext uri="{BB962C8B-B14F-4D97-AF65-F5344CB8AC3E}">
        <p14:creationId xmlns:p14="http://schemas.microsoft.com/office/powerpoint/2010/main" xmlns="" val="3384907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 the nervous complaint</a:t>
            </a:r>
            <a:endParaRPr lang="en-GB" dirty="0"/>
          </a:p>
        </p:txBody>
      </p:sp>
      <p:sp>
        <p:nvSpPr>
          <p:cNvPr id="3" name="Content Placeholder 2"/>
          <p:cNvSpPr>
            <a:spLocks noGrp="1"/>
          </p:cNvSpPr>
          <p:nvPr>
            <p:ph idx="1"/>
          </p:nvPr>
        </p:nvSpPr>
        <p:spPr/>
        <p:txBody>
          <a:bodyPr/>
          <a:lstStyle/>
          <a:p>
            <a:r>
              <a:rPr lang="en-GB" dirty="0" smtClean="0"/>
              <a:t>In the last third of the 17</a:t>
            </a:r>
            <a:r>
              <a:rPr lang="en-GB" baseline="30000" dirty="0" smtClean="0"/>
              <a:t>th</a:t>
            </a:r>
            <a:r>
              <a:rPr lang="en-GB" dirty="0" smtClean="0"/>
              <a:t> century Hysteria began to be viewed as a nervous complaint.</a:t>
            </a:r>
          </a:p>
          <a:p>
            <a:r>
              <a:rPr lang="en-GB" dirty="0" smtClean="0"/>
              <a:t>Thomas Willis: Departure from the view of hysteria that had lasted millennia</a:t>
            </a:r>
          </a:p>
          <a:p>
            <a:endParaRPr lang="en-GB" dirty="0" smtClean="0"/>
          </a:p>
        </p:txBody>
      </p:sp>
    </p:spTree>
    <p:extLst>
      <p:ext uri="{BB962C8B-B14F-4D97-AF65-F5344CB8AC3E}">
        <p14:creationId xmlns:p14="http://schemas.microsoft.com/office/powerpoint/2010/main" xmlns="" val="3438668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English Malady (</a:t>
            </a:r>
            <a:r>
              <a:rPr lang="en-GB" dirty="0"/>
              <a:t>n</a:t>
            </a:r>
            <a:r>
              <a:rPr lang="en-GB" dirty="0" smtClean="0"/>
              <a:t>ervous disorders)</a:t>
            </a:r>
            <a:endParaRPr lang="en-GB" dirty="0"/>
          </a:p>
        </p:txBody>
      </p:sp>
      <p:sp>
        <p:nvSpPr>
          <p:cNvPr id="5" name="Content Placeholder 4"/>
          <p:cNvSpPr>
            <a:spLocks noGrp="1"/>
          </p:cNvSpPr>
          <p:nvPr>
            <p:ph idx="1"/>
          </p:nvPr>
        </p:nvSpPr>
        <p:spPr/>
        <p:txBody>
          <a:bodyPr>
            <a:normAutofit fontScale="92500" lnSpcReduction="20000"/>
          </a:bodyPr>
          <a:lstStyle/>
          <a:p>
            <a:r>
              <a:rPr lang="en-GB" i="1" dirty="0" smtClean="0"/>
              <a:t>The English Malady (1733) </a:t>
            </a:r>
            <a:r>
              <a:rPr lang="en-GB" dirty="0" smtClean="0"/>
              <a:t>proclaimed that “nervous disorders…A Class and Set of Distempers, with atrocious and frightful Symptoms, scarce known to our Ancestors” were responsible for “almost one third of the Complaints” of the age.</a:t>
            </a:r>
          </a:p>
          <a:p>
            <a:r>
              <a:rPr lang="en-GB" dirty="0" smtClean="0"/>
              <a:t>They were a commonplace – or at least, he hastened to add, were a commonplace among “the People of Condition in England”</a:t>
            </a:r>
          </a:p>
          <a:p>
            <a:r>
              <a:rPr lang="en-GB" dirty="0" smtClean="0"/>
              <a:t>The more refined an individual was, the more chance they would succumb to the hysterics or related nervous states.</a:t>
            </a:r>
          </a:p>
          <a:p>
            <a:r>
              <a:rPr lang="en-GB" dirty="0" smtClean="0"/>
              <a:t>Hysteria and other nervous diseases were diseases of civilized people.</a:t>
            </a:r>
            <a:endParaRPr lang="en-GB" dirty="0"/>
          </a:p>
        </p:txBody>
      </p:sp>
    </p:spTree>
    <p:extLst>
      <p:ext uri="{BB962C8B-B14F-4D97-AF65-F5344CB8AC3E}">
        <p14:creationId xmlns:p14="http://schemas.microsoft.com/office/powerpoint/2010/main" xmlns="" val="2270452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Nervous Disease</a:t>
            </a:r>
            <a:endParaRPr lang="en-GB" dirty="0"/>
          </a:p>
        </p:txBody>
      </p:sp>
      <p:sp>
        <p:nvSpPr>
          <p:cNvPr id="3" name="Content Placeholder 2"/>
          <p:cNvSpPr>
            <a:spLocks noGrp="1"/>
          </p:cNvSpPr>
          <p:nvPr>
            <p:ph idx="1"/>
          </p:nvPr>
        </p:nvSpPr>
        <p:spPr/>
        <p:txBody>
          <a:bodyPr/>
          <a:lstStyle/>
          <a:p>
            <a:r>
              <a:rPr lang="en-GB" dirty="0" smtClean="0"/>
              <a:t>The new ideas that hysteria was a disorder of the nerves made it easier to extend the hysteria diagnosis to males.</a:t>
            </a:r>
          </a:p>
          <a:p>
            <a:r>
              <a:rPr lang="en-GB" dirty="0" smtClean="0"/>
              <a:t>Both Willis and Sydenham had witnessed hysteria in men.</a:t>
            </a:r>
          </a:p>
          <a:p>
            <a:r>
              <a:rPr lang="en-GB" dirty="0" smtClean="0"/>
              <a:t>Treatment for hysteria, the nervous disease.</a:t>
            </a:r>
          </a:p>
          <a:p>
            <a:r>
              <a:rPr lang="en-GB" dirty="0" smtClean="0"/>
              <a:t>Mesmer…who claimed to have discovered a new active principle that works at controlling the body.</a:t>
            </a:r>
            <a:endParaRPr lang="en-GB" dirty="0"/>
          </a:p>
        </p:txBody>
      </p:sp>
    </p:spTree>
    <p:extLst>
      <p:ext uri="{BB962C8B-B14F-4D97-AF65-F5344CB8AC3E}">
        <p14:creationId xmlns:p14="http://schemas.microsoft.com/office/powerpoint/2010/main" xmlns="" val="501547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Great Confinement</a:t>
            </a:r>
            <a:endParaRPr lang="en-GB" dirty="0"/>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xmlns="" val="24984151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Nervous or mad?</a:t>
            </a:r>
            <a:endParaRPr lang="en-GB" dirty="0"/>
          </a:p>
        </p:txBody>
      </p:sp>
      <p:sp>
        <p:nvSpPr>
          <p:cNvPr id="3" name="Content Placeholder 2"/>
          <p:cNvSpPr>
            <a:spLocks noGrp="1"/>
          </p:cNvSpPr>
          <p:nvPr>
            <p:ph idx="1"/>
          </p:nvPr>
        </p:nvSpPr>
        <p:spPr/>
        <p:txBody>
          <a:bodyPr>
            <a:normAutofit lnSpcReduction="10000"/>
          </a:bodyPr>
          <a:lstStyle/>
          <a:p>
            <a:r>
              <a:rPr lang="en-GB" dirty="0" smtClean="0"/>
              <a:t>From the late 17</a:t>
            </a:r>
            <a:r>
              <a:rPr lang="en-GB" baseline="30000" dirty="0" smtClean="0"/>
              <a:t>th</a:t>
            </a:r>
            <a:r>
              <a:rPr lang="en-GB" dirty="0" smtClean="0"/>
              <a:t> century onwards there was a growing interest and absorption in the intricacies of the brain and the nervous system.</a:t>
            </a:r>
          </a:p>
          <a:p>
            <a:r>
              <a:rPr lang="en-GB" dirty="0" smtClean="0"/>
              <a:t>The more educated public started to associate madness with the body, there was a need to rationalise the distressing behaviours that mad people demonstrated.</a:t>
            </a:r>
          </a:p>
          <a:p>
            <a:r>
              <a:rPr lang="en-GB" dirty="0" smtClean="0"/>
              <a:t>For those wealthy and elite individuals who were susceptible to bouts of melancholy and depression, or other medical or physical problems using the language of “the nerves” was appealing</a:t>
            </a:r>
            <a:endParaRPr lang="en-GB" dirty="0"/>
          </a:p>
        </p:txBody>
      </p:sp>
    </p:spTree>
    <p:custDataLst>
      <p:tags r:id="rId1"/>
    </p:custDataLst>
    <p:extLst>
      <p:ext uri="{BB962C8B-B14F-4D97-AF65-F5344CB8AC3E}">
        <p14:creationId xmlns:p14="http://schemas.microsoft.com/office/powerpoint/2010/main" xmlns="" val="7326144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 George III</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Was insistent that he was not mad or ill, he frequently stated “I am nervous…I am not ill, but I am nervous; if you would know what is the matter with me, I am nervous”</a:t>
            </a:r>
          </a:p>
          <a:p>
            <a:r>
              <a:rPr lang="en-GB" dirty="0" smtClean="0"/>
              <a:t>He wasn’t…he was mad.</a:t>
            </a:r>
          </a:p>
          <a:p>
            <a:r>
              <a:rPr lang="en-GB" dirty="0" smtClean="0"/>
              <a:t>In his extreme bouts of madness George displayed delusional and violent behaviours, he foamed at the mouth, he was restless, couldn’t sleep and his language and behaviour was at times obscene.</a:t>
            </a:r>
          </a:p>
          <a:p>
            <a:r>
              <a:rPr lang="en-GB" dirty="0" smtClean="0"/>
              <a:t>He often appeared to get better, but then would fall back into a state of madness. This pattern would repeat itself.</a:t>
            </a:r>
          </a:p>
          <a:p>
            <a:r>
              <a:rPr lang="en-GB" dirty="0" smtClean="0"/>
              <a:t>For the last 10 years of his life King George was out of his mind, he was blind, rambling, manic and irrational.</a:t>
            </a:r>
            <a:endParaRPr lang="en-GB" dirty="0"/>
          </a:p>
        </p:txBody>
      </p:sp>
    </p:spTree>
    <p:custDataLst>
      <p:tags r:id="rId1"/>
    </p:custDataLst>
    <p:extLst>
      <p:ext uri="{BB962C8B-B14F-4D97-AF65-F5344CB8AC3E}">
        <p14:creationId xmlns:p14="http://schemas.microsoft.com/office/powerpoint/2010/main" xmlns="" val="31352866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rise of the asylum</a:t>
            </a:r>
            <a:endParaRPr lang="en-GB" dirty="0"/>
          </a:p>
        </p:txBody>
      </p:sp>
      <p:sp>
        <p:nvSpPr>
          <p:cNvPr id="3" name="Content Placeholder 2"/>
          <p:cNvSpPr>
            <a:spLocks noGrp="1"/>
          </p:cNvSpPr>
          <p:nvPr>
            <p:ph idx="1"/>
          </p:nvPr>
        </p:nvSpPr>
        <p:spPr/>
        <p:txBody>
          <a:bodyPr/>
          <a:lstStyle/>
          <a:p>
            <a:r>
              <a:rPr lang="en-GB" dirty="0" smtClean="0"/>
              <a:t>The confinement of the mad/insane became the solution to the problem of the Bedlam mad.</a:t>
            </a:r>
          </a:p>
          <a:p>
            <a:r>
              <a:rPr lang="en-GB" dirty="0" smtClean="0"/>
              <a:t>With the development of the asylum came the specialists in asylum medicine – the mad doctors.</a:t>
            </a:r>
          </a:p>
          <a:p>
            <a:r>
              <a:rPr lang="en-GB" dirty="0" smtClean="0"/>
              <a:t>Growing role of state funding</a:t>
            </a:r>
            <a:endParaRPr lang="en-GB" dirty="0"/>
          </a:p>
        </p:txBody>
      </p:sp>
    </p:spTree>
    <p:custDataLst>
      <p:tags r:id="rId1"/>
    </p:custDataLst>
    <p:extLst>
      <p:ext uri="{BB962C8B-B14F-4D97-AF65-F5344CB8AC3E}">
        <p14:creationId xmlns:p14="http://schemas.microsoft.com/office/powerpoint/2010/main" xmlns="" val="21650166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Rise of the Asylums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There developed a need to confine the mad and the dangerous, to remove them from society.</a:t>
            </a:r>
          </a:p>
          <a:p>
            <a:r>
              <a:rPr lang="en-GB" dirty="0" smtClean="0"/>
              <a:t>A decision was made to create a network of asylums that could be used to detain any mad person,</a:t>
            </a:r>
          </a:p>
          <a:p>
            <a:r>
              <a:rPr lang="en-GB" dirty="0" smtClean="0"/>
              <a:t>And so began the great confinement.</a:t>
            </a:r>
          </a:p>
          <a:p>
            <a:r>
              <a:rPr lang="en-GB" dirty="0" smtClean="0"/>
              <a:t>This became a very visible response to mental health issues that would continue right up until the 1980s/1990s.</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6686550" y="2008236"/>
            <a:ext cx="4810238" cy="3859164"/>
          </a:xfrm>
        </p:spPr>
      </p:pic>
    </p:spTree>
    <p:custDataLst>
      <p:tags r:id="rId1"/>
    </p:custDataLst>
    <p:extLst>
      <p:ext uri="{BB962C8B-B14F-4D97-AF65-F5344CB8AC3E}">
        <p14:creationId xmlns:p14="http://schemas.microsoft.com/office/powerpoint/2010/main" xmlns="" val="29997129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National network of voluntary lunatic Hospitals</a:t>
            </a:r>
            <a:endParaRPr lang="en-GB" dirty="0"/>
          </a:p>
        </p:txBody>
      </p:sp>
      <p:sp>
        <p:nvSpPr>
          <p:cNvPr id="3" name="Content Placeholder 2"/>
          <p:cNvSpPr>
            <a:spLocks noGrp="1"/>
          </p:cNvSpPr>
          <p:nvPr>
            <p:ph idx="1"/>
          </p:nvPr>
        </p:nvSpPr>
        <p:spPr/>
        <p:txBody>
          <a:bodyPr>
            <a:normAutofit/>
          </a:bodyPr>
          <a:lstStyle/>
          <a:p>
            <a:r>
              <a:rPr lang="en-GB" dirty="0" smtClean="0"/>
              <a:t>From 1751 we have the founding of a vast range of asylums:</a:t>
            </a:r>
          </a:p>
          <a:p>
            <a:r>
              <a:rPr lang="en-GB" dirty="0" smtClean="0"/>
              <a:t>Luke’s Hospital in London</a:t>
            </a:r>
          </a:p>
          <a:p>
            <a:r>
              <a:rPr lang="en-GB" dirty="0" smtClean="0"/>
              <a:t>Others in Manchester, York, Liverpool and Exeter</a:t>
            </a:r>
          </a:p>
          <a:p>
            <a:r>
              <a:rPr lang="en-GB" dirty="0" smtClean="0"/>
              <a:t>County Asylum Act (Wynn’s Act)</a:t>
            </a:r>
          </a:p>
          <a:p>
            <a:r>
              <a:rPr lang="en-GB" dirty="0" smtClean="0"/>
              <a:t>County asylums opened in 1812 in Nottingham and Bedford</a:t>
            </a:r>
          </a:p>
          <a:p>
            <a:r>
              <a:rPr lang="en-GB" dirty="0" smtClean="0"/>
              <a:t>Expansion of private madhouses.</a:t>
            </a:r>
            <a:endParaRPr lang="en-GB" dirty="0"/>
          </a:p>
        </p:txBody>
      </p:sp>
    </p:spTree>
    <p:custDataLst>
      <p:tags r:id="rId1"/>
    </p:custDataLst>
    <p:extLst>
      <p:ext uri="{BB962C8B-B14F-4D97-AF65-F5344CB8AC3E}">
        <p14:creationId xmlns:p14="http://schemas.microsoft.com/office/powerpoint/2010/main" xmlns="" val="10279998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Bethlem</a:t>
            </a:r>
            <a:endParaRPr lang="en-GB" dirty="0"/>
          </a:p>
        </p:txBody>
      </p:sp>
      <p:sp>
        <p:nvSpPr>
          <p:cNvPr id="3" name="Content Placeholder 2"/>
          <p:cNvSpPr>
            <a:spLocks noGrp="1"/>
          </p:cNvSpPr>
          <p:nvPr>
            <p:ph idx="1"/>
          </p:nvPr>
        </p:nvSpPr>
        <p:spPr/>
        <p:txBody>
          <a:bodyPr/>
          <a:lstStyle/>
          <a:p>
            <a:r>
              <a:rPr lang="en-GB" dirty="0" smtClean="0"/>
              <a:t>Over-worked and undermanaged staff, including the keepers and attendants had fallen into the habit of keeping the challenging inmates in strait-waistcoats or chained to the wall.</a:t>
            </a:r>
          </a:p>
          <a:p>
            <a:r>
              <a:rPr lang="en-GB" dirty="0" smtClean="0"/>
              <a:t>The building was crumbling and in a state of disrepair.</a:t>
            </a:r>
          </a:p>
          <a:p>
            <a:r>
              <a:rPr lang="en-GB" dirty="0" smtClean="0"/>
              <a:t>The place was dank, vermin-infested and the plaster was rotting.</a:t>
            </a:r>
          </a:p>
          <a:p>
            <a:r>
              <a:rPr lang="en-GB" dirty="0" smtClean="0"/>
              <a:t>In 1810 the government finally granted modest funding for the building of a new hospital, on a new site.</a:t>
            </a:r>
            <a:endParaRPr lang="en-GB" dirty="0"/>
          </a:p>
        </p:txBody>
      </p:sp>
    </p:spTree>
    <p:custDataLst>
      <p:tags r:id="rId1"/>
    </p:custDataLst>
    <p:extLst>
      <p:ext uri="{BB962C8B-B14F-4D97-AF65-F5344CB8AC3E}">
        <p14:creationId xmlns:p14="http://schemas.microsoft.com/office/powerpoint/2010/main" xmlns="" val="41548629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Bethlem </a:t>
            </a:r>
            <a:r>
              <a:rPr lang="en-GB" dirty="0" err="1" smtClean="0"/>
              <a:t>cont</a:t>
            </a:r>
            <a:r>
              <a:rPr lang="en-GB" dirty="0" smtClean="0"/>
              <a:t>…</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Edward Wakefield on visiting Bethlem noticed:</a:t>
            </a:r>
          </a:p>
          <a:p>
            <a:r>
              <a:rPr lang="en-GB" dirty="0" smtClean="0"/>
              <a:t>Poorly clothed patients, shivering with cold</a:t>
            </a:r>
          </a:p>
          <a:p>
            <a:r>
              <a:rPr lang="en-GB" dirty="0" smtClean="0"/>
              <a:t>Chained to the wall, in one case a patient was chained to the wall by an iron ring riveted around his neck.</a:t>
            </a:r>
          </a:p>
          <a:p>
            <a:r>
              <a:rPr lang="en-GB" dirty="0" smtClean="0"/>
              <a:t>Brutality and neglect</a:t>
            </a:r>
          </a:p>
          <a:p>
            <a:r>
              <a:rPr lang="en-GB" dirty="0" smtClean="0"/>
              <a:t>With the staff blaming each other for the conditions.</a:t>
            </a:r>
          </a:p>
          <a:p>
            <a:r>
              <a:rPr lang="en-GB" dirty="0" smtClean="0"/>
              <a:t>Even in the new building in St George’s Fields, Southwark the conditions remained the same.</a:t>
            </a:r>
            <a:endParaRPr lang="en-GB" dirty="0"/>
          </a:p>
        </p:txBody>
      </p:sp>
      <p:pic>
        <p:nvPicPr>
          <p:cNvPr id="5" name="Content Placeholder 4"/>
          <p:cNvPicPr>
            <a:picLocks noGrp="1" noChangeAspect="1"/>
          </p:cNvPicPr>
          <p:nvPr>
            <p:ph sz="half" idx="2"/>
          </p:nvPr>
        </p:nvPicPr>
        <p:blipFill>
          <a:blip r:embed="rId4" cstate="print">
            <a:extLst>
              <a:ext uri="{28A0092B-C50C-407E-A947-70E740481C1C}">
                <a14:useLocalDpi xmlns:a14="http://schemas.microsoft.com/office/drawing/2010/main" xmlns="" val="0"/>
              </a:ext>
            </a:extLst>
          </a:blip>
          <a:stretch>
            <a:fillRect/>
          </a:stretch>
        </p:blipFill>
        <p:spPr>
          <a:xfrm>
            <a:off x="6524625" y="2408634"/>
            <a:ext cx="4448175" cy="3336131"/>
          </a:xfrm>
        </p:spPr>
      </p:pic>
    </p:spTree>
    <p:custDataLst>
      <p:tags r:id="rId1"/>
    </p:custDataLst>
    <p:extLst>
      <p:ext uri="{BB962C8B-B14F-4D97-AF65-F5344CB8AC3E}">
        <p14:creationId xmlns:p14="http://schemas.microsoft.com/office/powerpoint/2010/main" xmlns="" val="34564947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York Retreat</a:t>
            </a:r>
            <a:endParaRPr lang="en-GB" dirty="0"/>
          </a:p>
        </p:txBody>
      </p:sp>
      <p:sp>
        <p:nvSpPr>
          <p:cNvPr id="3" name="Content Placeholder 2"/>
          <p:cNvSpPr>
            <a:spLocks noGrp="1"/>
          </p:cNvSpPr>
          <p:nvPr>
            <p:ph sz="half" idx="1"/>
          </p:nvPr>
        </p:nvSpPr>
        <p:spPr/>
        <p:txBody>
          <a:bodyPr/>
          <a:lstStyle/>
          <a:p>
            <a:r>
              <a:rPr lang="en-GB" dirty="0" smtClean="0"/>
              <a:t>York Retreat (1792)</a:t>
            </a:r>
          </a:p>
          <a:p>
            <a:r>
              <a:rPr lang="en-GB" dirty="0" smtClean="0"/>
              <a:t>Work </a:t>
            </a:r>
            <a:r>
              <a:rPr lang="en-GB" dirty="0" smtClean="0"/>
              <a:t>was seen as being important for the patient’s welfare.</a:t>
            </a:r>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5624349" y="1825625"/>
            <a:ext cx="6072955" cy="3765232"/>
          </a:xfrm>
        </p:spPr>
      </p:pic>
    </p:spTree>
    <p:extLst>
      <p:ext uri="{BB962C8B-B14F-4D97-AF65-F5344CB8AC3E}">
        <p14:creationId xmlns:p14="http://schemas.microsoft.com/office/powerpoint/2010/main" xmlns="" val="2087822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Philippe </a:t>
            </a:r>
            <a:r>
              <a:rPr lang="en-GB" dirty="0" err="1" smtClean="0"/>
              <a:t>Pinel</a:t>
            </a:r>
            <a:endParaRPr lang="en-GB" dirty="0"/>
          </a:p>
        </p:txBody>
      </p:sp>
      <p:sp>
        <p:nvSpPr>
          <p:cNvPr id="3" name="Content Placeholder 2"/>
          <p:cNvSpPr>
            <a:spLocks noGrp="1"/>
          </p:cNvSpPr>
          <p:nvPr>
            <p:ph sz="half" idx="1"/>
          </p:nvPr>
        </p:nvSpPr>
        <p:spPr/>
        <p:txBody>
          <a:bodyPr>
            <a:normAutofit/>
          </a:bodyPr>
          <a:lstStyle/>
          <a:p>
            <a:r>
              <a:rPr lang="en-GB" dirty="0" smtClean="0"/>
              <a:t>Advocator of Moral Treatment</a:t>
            </a:r>
          </a:p>
          <a:p>
            <a:r>
              <a:rPr lang="en-GB" dirty="0" smtClean="0"/>
              <a:t>Problems with moral treatment, it depended on observations, often by laymen.</a:t>
            </a:r>
          </a:p>
          <a:p>
            <a:r>
              <a:rPr lang="en-GB" dirty="0" smtClean="0"/>
              <a:t>The challenge was to turn Moral therapy into a legitimate, medical approach, led by qualified physicians.</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7715250" y="1935481"/>
            <a:ext cx="3181454" cy="3080226"/>
          </a:xfrm>
        </p:spPr>
      </p:pic>
    </p:spTree>
    <p:extLst>
      <p:ext uri="{BB962C8B-B14F-4D97-AF65-F5344CB8AC3E}">
        <p14:creationId xmlns:p14="http://schemas.microsoft.com/office/powerpoint/2010/main" xmlns="" val="39599165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Alienists</a:t>
            </a:r>
            <a:endParaRPr lang="en-GB" dirty="0"/>
          </a:p>
        </p:txBody>
      </p:sp>
      <p:sp>
        <p:nvSpPr>
          <p:cNvPr id="3" name="Content Placeholder 2"/>
          <p:cNvSpPr>
            <a:spLocks noGrp="1"/>
          </p:cNvSpPr>
          <p:nvPr>
            <p:ph idx="1"/>
          </p:nvPr>
        </p:nvSpPr>
        <p:spPr/>
        <p:txBody>
          <a:bodyPr>
            <a:normAutofit lnSpcReduction="10000"/>
          </a:bodyPr>
          <a:lstStyle/>
          <a:p>
            <a:r>
              <a:rPr lang="en-GB" dirty="0" err="1" smtClean="0"/>
              <a:t>Pinel’s</a:t>
            </a:r>
            <a:r>
              <a:rPr lang="en-GB" dirty="0" smtClean="0"/>
              <a:t> assistant: </a:t>
            </a:r>
            <a:r>
              <a:rPr lang="en-GB" dirty="0" err="1" smtClean="0"/>
              <a:t>Esquirol</a:t>
            </a:r>
            <a:r>
              <a:rPr lang="en-GB" dirty="0" smtClean="0"/>
              <a:t>, became a specialist in mental medicine.</a:t>
            </a:r>
          </a:p>
          <a:p>
            <a:r>
              <a:rPr lang="en-GB" dirty="0" smtClean="0"/>
              <a:t>There was an argument that there should be a director, a manager, who had a full and thorough understanding of madness, and who could modify treatment if required.</a:t>
            </a:r>
          </a:p>
          <a:p>
            <a:r>
              <a:rPr lang="en-GB" dirty="0" smtClean="0"/>
              <a:t>Introduction of a new term “</a:t>
            </a:r>
            <a:r>
              <a:rPr lang="en-GB" i="1" dirty="0" smtClean="0"/>
              <a:t>alienist”</a:t>
            </a:r>
          </a:p>
          <a:p>
            <a:r>
              <a:rPr lang="en-GB" dirty="0" smtClean="0"/>
              <a:t>Monomania- a condition that could only be judged by a specialist, could only be recognised the expert. This included the volitional monomaniac, a condition that drove individuals to commit specific crimes.</a:t>
            </a:r>
            <a:endParaRPr lang="en-GB" dirty="0"/>
          </a:p>
        </p:txBody>
      </p:sp>
    </p:spTree>
    <p:extLst>
      <p:ext uri="{BB962C8B-B14F-4D97-AF65-F5344CB8AC3E}">
        <p14:creationId xmlns:p14="http://schemas.microsoft.com/office/powerpoint/2010/main" xmlns="" val="2018736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Phrenology</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smtClean="0"/>
              <a:t>Franz Joseph Gall and Johann </a:t>
            </a:r>
            <a:r>
              <a:rPr lang="en-GB" dirty="0" err="1" smtClean="0"/>
              <a:t>Spurzheim</a:t>
            </a:r>
            <a:r>
              <a:rPr lang="en-GB" dirty="0" smtClean="0"/>
              <a:t>.</a:t>
            </a:r>
          </a:p>
          <a:p>
            <a:r>
              <a:rPr lang="en-GB" dirty="0" smtClean="0"/>
              <a:t>The attempt to connect an individual’s character and behaviour to the shape of their scull.</a:t>
            </a:r>
          </a:p>
          <a:p>
            <a:r>
              <a:rPr lang="en-GB" dirty="0" smtClean="0"/>
              <a:t>Phrenology was initially seen as a serious, intellectual venture.</a:t>
            </a:r>
          </a:p>
          <a:p>
            <a:r>
              <a:rPr lang="en-GB" dirty="0" smtClean="0"/>
              <a:t>Gall suggested that the brain was a group of organs and that particular mental functions were centred in different areas of the brain.</a:t>
            </a:r>
            <a:endParaRPr lang="en-GB" dirty="0"/>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7385183" y="2286000"/>
            <a:ext cx="2727058" cy="3581400"/>
          </a:xfrm>
        </p:spPr>
      </p:pic>
    </p:spTree>
    <p:extLst>
      <p:ext uri="{BB962C8B-B14F-4D97-AF65-F5344CB8AC3E}">
        <p14:creationId xmlns:p14="http://schemas.microsoft.com/office/powerpoint/2010/main" xmlns="" val="12305455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Phrenology cont..</a:t>
            </a:r>
            <a:endParaRPr lang="en-GB" dirty="0"/>
          </a:p>
        </p:txBody>
      </p:sp>
      <p:sp>
        <p:nvSpPr>
          <p:cNvPr id="5" name="Content Placeholder 4"/>
          <p:cNvSpPr>
            <a:spLocks noGrp="1"/>
          </p:cNvSpPr>
          <p:nvPr>
            <p:ph idx="1"/>
          </p:nvPr>
        </p:nvSpPr>
        <p:spPr/>
        <p:txBody>
          <a:bodyPr>
            <a:normAutofit fontScale="85000" lnSpcReduction="20000"/>
          </a:bodyPr>
          <a:lstStyle/>
          <a:p>
            <a:r>
              <a:rPr lang="en-GB" dirty="0" smtClean="0"/>
              <a:t>Gall and </a:t>
            </a:r>
            <a:r>
              <a:rPr lang="en-GB" dirty="0" err="1" smtClean="0"/>
              <a:t>Spurzheim</a:t>
            </a:r>
            <a:r>
              <a:rPr lang="en-GB" dirty="0" smtClean="0"/>
              <a:t> carried out a series of dissections of the brain to explore the anatomical functions of different parts of it.</a:t>
            </a:r>
          </a:p>
          <a:p>
            <a:r>
              <a:rPr lang="en-GB" dirty="0" smtClean="0"/>
              <a:t>They suggested that the size of a different organ of the brain would indicate how strong an individual was in that particular area, e.g. perceptiveness, domesticity, selfishness etc.</a:t>
            </a:r>
          </a:p>
          <a:p>
            <a:r>
              <a:rPr lang="en-GB" dirty="0" smtClean="0"/>
              <a:t>They stated that size in a particular area could be increased or decreased if that area of the brain was exercised or left to neglect.</a:t>
            </a:r>
          </a:p>
          <a:p>
            <a:r>
              <a:rPr lang="en-GB" dirty="0" smtClean="0"/>
              <a:t>Therefore, if the various organs of the brain were imbalanced, then character, emotions and thoughts would be affected.</a:t>
            </a:r>
          </a:p>
          <a:p>
            <a:r>
              <a:rPr lang="en-GB" dirty="0" smtClean="0"/>
              <a:t>In extreme cases this would lead to insanity.</a:t>
            </a:r>
          </a:p>
          <a:p>
            <a:r>
              <a:rPr lang="en-GB" dirty="0" smtClean="0"/>
              <a:t>Phrenology would become very popular in England, Scotland, parts of France and the US.</a:t>
            </a:r>
            <a:endParaRPr lang="en-GB" dirty="0"/>
          </a:p>
        </p:txBody>
      </p:sp>
    </p:spTree>
    <p:extLst>
      <p:ext uri="{BB962C8B-B14F-4D97-AF65-F5344CB8AC3E}">
        <p14:creationId xmlns:p14="http://schemas.microsoft.com/office/powerpoint/2010/main" xmlns="" val="29935937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Paralysis of the Insane (GPI)</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smtClean="0"/>
              <a:t>Rare condition</a:t>
            </a:r>
          </a:p>
          <a:p>
            <a:r>
              <a:rPr lang="en-GB" dirty="0" smtClean="0"/>
              <a:t>End of the 19</a:t>
            </a:r>
            <a:r>
              <a:rPr lang="en-GB" baseline="30000" dirty="0" smtClean="0"/>
              <a:t>th</a:t>
            </a:r>
            <a:r>
              <a:rPr lang="en-GB" dirty="0" smtClean="0"/>
              <a:t> Century would account for 20% of the male admissions to asylums in Europe and US</a:t>
            </a:r>
          </a:p>
          <a:p>
            <a:r>
              <a:rPr lang="en-GB" dirty="0" smtClean="0"/>
              <a:t>Initially thought to be the end condition of the states of lunacy</a:t>
            </a:r>
          </a:p>
          <a:p>
            <a:r>
              <a:rPr lang="en-GB" dirty="0" smtClean="0"/>
              <a:t>But increasingly became recognised as a distinct type of insanity.</a:t>
            </a:r>
          </a:p>
          <a:p>
            <a:r>
              <a:rPr lang="en-GB" dirty="0" smtClean="0"/>
              <a:t>Alienists became increasingly skilled at recognising the early signs of GPI</a:t>
            </a:r>
            <a:endParaRPr lang="en-GB" dirty="0"/>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7335002" y="2286000"/>
            <a:ext cx="2827421" cy="3581400"/>
          </a:xfrm>
        </p:spPr>
      </p:pic>
    </p:spTree>
    <p:extLst>
      <p:ext uri="{BB962C8B-B14F-4D97-AF65-F5344CB8AC3E}">
        <p14:creationId xmlns:p14="http://schemas.microsoft.com/office/powerpoint/2010/main" xmlns="" val="283687118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Societies</a:t>
            </a:r>
            <a:endParaRPr lang="en-GB" dirty="0"/>
          </a:p>
        </p:txBody>
      </p:sp>
      <p:sp>
        <p:nvSpPr>
          <p:cNvPr id="3" name="Content Placeholder 2"/>
          <p:cNvSpPr>
            <a:spLocks noGrp="1"/>
          </p:cNvSpPr>
          <p:nvPr>
            <p:ph idx="1"/>
          </p:nvPr>
        </p:nvSpPr>
        <p:spPr/>
        <p:txBody>
          <a:bodyPr>
            <a:normAutofit/>
          </a:bodyPr>
          <a:lstStyle/>
          <a:p>
            <a:r>
              <a:rPr lang="en-GB" dirty="0" smtClean="0"/>
              <a:t>These societies and journals demonstrated to the world that the alienists should be considered as professional and learned and other medical departments.</a:t>
            </a:r>
          </a:p>
          <a:p>
            <a:r>
              <a:rPr lang="en-GB" dirty="0" smtClean="0"/>
              <a:t>The journals would publish papers on asylum development, how to treat and look after the lunatics and administrative topics.</a:t>
            </a:r>
          </a:p>
          <a:p>
            <a:r>
              <a:rPr lang="en-GB" dirty="0" smtClean="0"/>
              <a:t>The term ‘psychiatry’</a:t>
            </a:r>
          </a:p>
          <a:p>
            <a:r>
              <a:rPr lang="en-GB" dirty="0" smtClean="0"/>
              <a:t>The increase in asylums.</a:t>
            </a:r>
          </a:p>
          <a:p>
            <a:r>
              <a:rPr lang="en-GB" dirty="0" smtClean="0"/>
              <a:t>The legitimacy of alienists</a:t>
            </a:r>
            <a:endParaRPr lang="en-GB" dirty="0"/>
          </a:p>
        </p:txBody>
      </p:sp>
    </p:spTree>
    <p:extLst>
      <p:ext uri="{BB962C8B-B14F-4D97-AF65-F5344CB8AC3E}">
        <p14:creationId xmlns:p14="http://schemas.microsoft.com/office/powerpoint/2010/main" xmlns="" val="12881801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sz="5400" dirty="0"/>
              <a:t>Degenerates and Dealing with the Depraved</a:t>
            </a:r>
          </a:p>
        </p:txBody>
      </p:sp>
      <p:sp>
        <p:nvSpPr>
          <p:cNvPr id="3" name="Subtitle 2"/>
          <p:cNvSpPr>
            <a:spLocks noGrp="1"/>
          </p:cNvSpPr>
          <p:nvPr>
            <p:ph type="subTitle" idx="1"/>
          </p:nvPr>
        </p:nvSpPr>
        <p:spPr/>
        <p:txBody>
          <a:bodyPr/>
          <a:lstStyle/>
          <a:p>
            <a:r>
              <a:rPr lang="en-US" dirty="0"/>
              <a:t>Subtitle</a:t>
            </a:r>
          </a:p>
        </p:txBody>
      </p:sp>
      <p:pic>
        <p:nvPicPr>
          <p:cNvPr id="6" name="Picture Placeholder 5"/>
          <p:cNvPicPr>
            <a:picLocks noGrp="1" noChangeAspect="1"/>
          </p:cNvPicPr>
          <p:nvPr>
            <p:ph type="pic" sz="quarter" idx="13"/>
          </p:nvPr>
        </p:nvPicPr>
        <p:blipFill>
          <a:blip r:embed="rId2" cstate="print">
            <a:extLst>
              <a:ext uri="{28A0092B-C50C-407E-A947-70E740481C1C}">
                <a14:useLocalDpi xmlns:a14="http://schemas.microsoft.com/office/drawing/2010/main" xmlns="" val="0"/>
              </a:ext>
            </a:extLst>
          </a:blip>
          <a:srcRect t="9549" b="9549"/>
          <a:stretch>
            <a:fillRect/>
          </a:stretch>
        </p:blipFill>
        <p:spPr/>
      </p:pic>
    </p:spTree>
    <p:extLst>
      <p:ext uri="{BB962C8B-B14F-4D97-AF65-F5344CB8AC3E}">
        <p14:creationId xmlns:p14="http://schemas.microsoft.com/office/powerpoint/2010/main" xmlns="" val="295764391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John Haslam</a:t>
            </a:r>
          </a:p>
        </p:txBody>
      </p:sp>
      <p:sp>
        <p:nvSpPr>
          <p:cNvPr id="3" name="Content Placeholder 2"/>
          <p:cNvSpPr>
            <a:spLocks noGrp="1"/>
          </p:cNvSpPr>
          <p:nvPr>
            <p:ph sz="half" idx="1"/>
          </p:nvPr>
        </p:nvSpPr>
        <p:spPr/>
        <p:txBody>
          <a:bodyPr/>
          <a:lstStyle/>
          <a:p>
            <a:r>
              <a:rPr lang="en-GB" dirty="0"/>
              <a:t>Tripartite division of insanity</a:t>
            </a:r>
          </a:p>
          <a:p>
            <a:pPr lvl="1"/>
            <a:r>
              <a:rPr lang="en-GB" dirty="0" err="1"/>
              <a:t>Idiotcy</a:t>
            </a:r>
            <a:endParaRPr lang="en-GB" dirty="0"/>
          </a:p>
          <a:p>
            <a:pPr lvl="1"/>
            <a:r>
              <a:rPr lang="en-GB" dirty="0"/>
              <a:t>Lunacy</a:t>
            </a:r>
          </a:p>
          <a:p>
            <a:pPr lvl="1"/>
            <a:r>
              <a:rPr lang="en-GB" dirty="0"/>
              <a:t>Unsoundness of mind</a:t>
            </a:r>
          </a:p>
          <a:p>
            <a:r>
              <a:rPr lang="en-GB" dirty="0"/>
              <a:t>The key criteria was whether an individual had been impaired from birth.</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7248128" y="1981200"/>
            <a:ext cx="2794000" cy="35179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xmlns="" val="415075539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Lunatics Act (1845)</a:t>
            </a:r>
          </a:p>
        </p:txBody>
      </p:sp>
      <p:sp>
        <p:nvSpPr>
          <p:cNvPr id="5" name="Content Placeholder 4"/>
          <p:cNvSpPr>
            <a:spLocks noGrp="1"/>
          </p:cNvSpPr>
          <p:nvPr>
            <p:ph idx="1"/>
          </p:nvPr>
        </p:nvSpPr>
        <p:spPr/>
        <p:txBody>
          <a:bodyPr>
            <a:normAutofit fontScale="92500" lnSpcReduction="20000"/>
          </a:bodyPr>
          <a:lstStyle/>
          <a:p>
            <a:r>
              <a:rPr lang="en-GB" dirty="0"/>
              <a:t>Based on Haslam’s tripartite ideas of lunacy</a:t>
            </a:r>
          </a:p>
          <a:p>
            <a:pPr lvl="1"/>
            <a:r>
              <a:rPr lang="en-GB" dirty="0"/>
              <a:t>“Every person whose mind from his birth by a perpetual infirmity is so deficient as to be incapable of directing him in any matter which requires thought or judgement, is in legal phraseology </a:t>
            </a:r>
            <a:r>
              <a:rPr lang="en-GB" i="1" dirty="0"/>
              <a:t>an idiot</a:t>
            </a:r>
          </a:p>
          <a:p>
            <a:pPr lvl="1"/>
            <a:r>
              <a:rPr lang="en-GB" dirty="0"/>
              <a:t>Every person </a:t>
            </a:r>
            <a:r>
              <a:rPr lang="en-GB" i="1" dirty="0"/>
              <a:t>qui </a:t>
            </a:r>
            <a:r>
              <a:rPr lang="en-GB" i="1" dirty="0" err="1"/>
              <a:t>guadet</a:t>
            </a:r>
            <a:r>
              <a:rPr lang="en-GB" i="1" dirty="0"/>
              <a:t> </a:t>
            </a:r>
            <a:r>
              <a:rPr lang="en-GB" i="1" dirty="0" err="1"/>
              <a:t>lucidis</a:t>
            </a:r>
            <a:r>
              <a:rPr lang="en-GB" i="1" dirty="0"/>
              <a:t> </a:t>
            </a:r>
            <a:r>
              <a:rPr lang="en-GB" i="1" dirty="0" err="1"/>
              <a:t>intervallis</a:t>
            </a:r>
            <a:r>
              <a:rPr lang="en-GB" dirty="0"/>
              <a:t> and who sometimes is of good and sound memory, and sometimes non compos mentis, in in legal phraseology </a:t>
            </a:r>
            <a:r>
              <a:rPr lang="en-GB" i="1" dirty="0"/>
              <a:t>a lunatic</a:t>
            </a:r>
          </a:p>
          <a:p>
            <a:pPr lvl="1"/>
            <a:r>
              <a:rPr lang="en-GB" dirty="0"/>
              <a:t>Every person who, by reason of a morbid condition of intellect is incapable of managing himself and his affairs, not being an idiot or lunatic, or a person merely of weak mind, is in legal phraseology </a:t>
            </a:r>
            <a:r>
              <a:rPr lang="en-GB" i="1" dirty="0"/>
              <a:t>a person of unsound mind.</a:t>
            </a:r>
            <a:endParaRPr lang="en-GB" dirty="0"/>
          </a:p>
          <a:p>
            <a:pPr lvl="1"/>
            <a:r>
              <a:rPr lang="en-GB" i="1" dirty="0"/>
              <a:t>Non Compos Mentis</a:t>
            </a:r>
            <a:r>
              <a:rPr lang="en-GB" dirty="0"/>
              <a:t> is the generic term which includes the three classes just mentioned.</a:t>
            </a:r>
            <a:endParaRPr lang="en-GB" i="1" dirty="0"/>
          </a:p>
        </p:txBody>
      </p:sp>
    </p:spTree>
    <p:extLst>
      <p:ext uri="{BB962C8B-B14F-4D97-AF65-F5344CB8AC3E}">
        <p14:creationId xmlns:p14="http://schemas.microsoft.com/office/powerpoint/2010/main" xmlns="" val="7166826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Lunacy Act 1845</a:t>
            </a:r>
          </a:p>
        </p:txBody>
      </p:sp>
      <p:sp>
        <p:nvSpPr>
          <p:cNvPr id="3" name="Content Placeholder 2"/>
          <p:cNvSpPr>
            <a:spLocks noGrp="1"/>
          </p:cNvSpPr>
          <p:nvPr>
            <p:ph idx="1"/>
          </p:nvPr>
        </p:nvSpPr>
        <p:spPr/>
        <p:txBody>
          <a:bodyPr>
            <a:normAutofit fontScale="92500" lnSpcReduction="10000"/>
          </a:bodyPr>
          <a:lstStyle/>
          <a:p>
            <a:r>
              <a:rPr lang="en-GB" dirty="0"/>
              <a:t>Recognising that following the Acts to the letter was impractical, the Lunacy Commissioners reorganised the allocation of bed space within the Asylums.</a:t>
            </a:r>
          </a:p>
          <a:p>
            <a:r>
              <a:rPr lang="en-GB" dirty="0"/>
              <a:t>The hundreds of “harmless and incurable” patients were soon to be viewed as no longer their responsibility and left them to live in the Workhouses.</a:t>
            </a:r>
          </a:p>
          <a:p>
            <a:r>
              <a:rPr lang="en-GB" dirty="0"/>
              <a:t>They did however recognise that there were wards within the workhouses for the insane and did priories their inspection.</a:t>
            </a:r>
          </a:p>
          <a:p>
            <a:r>
              <a:rPr lang="en-GB" dirty="0"/>
              <a:t>Lunacy, it was argued, had a greater chance of being cured.</a:t>
            </a:r>
          </a:p>
        </p:txBody>
      </p:sp>
    </p:spTree>
    <p:extLst>
      <p:ext uri="{BB962C8B-B14F-4D97-AF65-F5344CB8AC3E}">
        <p14:creationId xmlns:p14="http://schemas.microsoft.com/office/powerpoint/2010/main" xmlns="" val="235789078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Statistics</a:t>
            </a:r>
          </a:p>
        </p:txBody>
      </p:sp>
      <p:sp>
        <p:nvSpPr>
          <p:cNvPr id="3" name="Content Placeholder 2"/>
          <p:cNvSpPr>
            <a:spLocks noGrp="1"/>
          </p:cNvSpPr>
          <p:nvPr>
            <p:ph idx="1"/>
          </p:nvPr>
        </p:nvSpPr>
        <p:spPr/>
        <p:txBody>
          <a:bodyPr/>
          <a:lstStyle/>
          <a:p>
            <a:r>
              <a:rPr lang="en-GB" dirty="0"/>
              <a:t>By the end of the 1850s the county asylums were severely overcrowded. </a:t>
            </a:r>
          </a:p>
          <a:p>
            <a:r>
              <a:rPr lang="en-GB" dirty="0"/>
              <a:t>The numbers of ‘insane’ within the workhouses had increased substantially</a:t>
            </a:r>
          </a:p>
          <a:p>
            <a:r>
              <a:rPr lang="en-GB" dirty="0"/>
              <a:t>Essex County Asylum: Of the 4,000 admissions between the years 1845 and 1914, only 7 percent were gauged to be </a:t>
            </a:r>
            <a:r>
              <a:rPr lang="en-GB"/>
              <a:t>idiots or </a:t>
            </a:r>
            <a:r>
              <a:rPr lang="en-GB" dirty="0"/>
              <a:t>imbeciles. This was recorded as being similar within the Nottingham and Norfolk asylums.</a:t>
            </a:r>
          </a:p>
          <a:p>
            <a:r>
              <a:rPr lang="en-GB" dirty="0"/>
              <a:t>13,200 resided in workhouses and with ‘friends’</a:t>
            </a:r>
          </a:p>
        </p:txBody>
      </p:sp>
    </p:spTree>
    <p:extLst>
      <p:ext uri="{BB962C8B-B14F-4D97-AF65-F5344CB8AC3E}">
        <p14:creationId xmlns:p14="http://schemas.microsoft.com/office/powerpoint/2010/main" xmlns="" val="47271205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Frustration with the alienist</a:t>
            </a:r>
          </a:p>
        </p:txBody>
      </p:sp>
      <p:sp>
        <p:nvSpPr>
          <p:cNvPr id="6" name="Content Placeholder 5"/>
          <p:cNvSpPr>
            <a:spLocks noGrp="1"/>
          </p:cNvSpPr>
          <p:nvPr>
            <p:ph idx="1"/>
          </p:nvPr>
        </p:nvSpPr>
        <p:spPr/>
        <p:txBody>
          <a:bodyPr/>
          <a:lstStyle/>
          <a:p>
            <a:r>
              <a:rPr lang="en-GB" dirty="0"/>
              <a:t>Society was losing patience with the alienists (psychiatrists)</a:t>
            </a:r>
          </a:p>
          <a:p>
            <a:r>
              <a:rPr lang="en-GB" dirty="0"/>
              <a:t>Silas Weir Mitchell (1829-1914)</a:t>
            </a:r>
          </a:p>
          <a:p>
            <a:r>
              <a:rPr lang="en-GB" dirty="0"/>
              <a:t>Growing frustration that nothing was helping the insane, this included moral treatment and the more physical restraints being used within the asylums.</a:t>
            </a:r>
          </a:p>
          <a:p>
            <a:r>
              <a:rPr lang="en-GB" dirty="0"/>
              <a:t>W.A.F. Browne administrator of Dumfries asylum, Scotland</a:t>
            </a:r>
          </a:p>
          <a:p>
            <a:r>
              <a:rPr lang="en-GB" dirty="0"/>
              <a:t>Universal problems with asylums</a:t>
            </a:r>
          </a:p>
        </p:txBody>
      </p:sp>
    </p:spTree>
    <p:extLst>
      <p:ext uri="{BB962C8B-B14F-4D97-AF65-F5344CB8AC3E}">
        <p14:creationId xmlns:p14="http://schemas.microsoft.com/office/powerpoint/2010/main" xmlns="" val="112784683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Degenerates</a:t>
            </a:r>
          </a:p>
        </p:txBody>
      </p:sp>
      <p:sp>
        <p:nvSpPr>
          <p:cNvPr id="3" name="Content Placeholder 2"/>
          <p:cNvSpPr>
            <a:spLocks noGrp="1"/>
          </p:cNvSpPr>
          <p:nvPr>
            <p:ph idx="1"/>
          </p:nvPr>
        </p:nvSpPr>
        <p:spPr/>
        <p:txBody>
          <a:bodyPr>
            <a:normAutofit fontScale="92500" lnSpcReduction="20000"/>
          </a:bodyPr>
          <a:lstStyle/>
          <a:p>
            <a:r>
              <a:rPr lang="en-GB" dirty="0"/>
              <a:t>Treatise on the Intellectual, Moral, and Physical Degeneracy of the Human Race – Benedict- Augustin Morel (1809-73).</a:t>
            </a:r>
          </a:p>
          <a:p>
            <a:r>
              <a:rPr lang="en-GB" dirty="0"/>
              <a:t>Madness is seen as a creation of degeneration and decay.</a:t>
            </a:r>
          </a:p>
          <a:p>
            <a:r>
              <a:rPr lang="en-GB" dirty="0"/>
              <a:t>The mad were seen as being biologically inferior to the rest of society.</a:t>
            </a:r>
          </a:p>
          <a:p>
            <a:r>
              <a:rPr lang="en-GB" dirty="0"/>
              <a:t>It was felt that madness could be identified and observed just by observing their physiognomy –the features.</a:t>
            </a:r>
          </a:p>
          <a:p>
            <a:r>
              <a:rPr lang="en-GB" dirty="0"/>
              <a:t>The earlier ideas of civilisation and madness being linked were thrown out, instead it was viewed that the simplest person, with the limited ideas and thoughts were those that would be susceptible to the madness. </a:t>
            </a:r>
          </a:p>
        </p:txBody>
      </p:sp>
    </p:spTree>
    <p:extLst>
      <p:ext uri="{BB962C8B-B14F-4D97-AF65-F5344CB8AC3E}">
        <p14:creationId xmlns:p14="http://schemas.microsoft.com/office/powerpoint/2010/main" xmlns="" val="28353112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Hugh W. Diamond</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279573" y="1752600"/>
            <a:ext cx="3332088" cy="4191000"/>
          </a:xfrm>
        </p:spPr>
      </p:pic>
      <p:pic>
        <p:nvPicPr>
          <p:cNvPr id="5" name="Picture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096001" y="2546084"/>
            <a:ext cx="2713822" cy="3607296"/>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3746720" y="1916833"/>
            <a:ext cx="2317779" cy="2902521"/>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8855927" y="587903"/>
            <a:ext cx="3056503" cy="3916362"/>
          </a:xfrm>
          <a:prstGeom prst="rect">
            <a:avLst/>
          </a:prstGeom>
        </p:spPr>
      </p:pic>
    </p:spTree>
    <p:extLst>
      <p:ext uri="{BB962C8B-B14F-4D97-AF65-F5344CB8AC3E}">
        <p14:creationId xmlns:p14="http://schemas.microsoft.com/office/powerpoint/2010/main" xmlns="" val="225118779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Degenerates</a:t>
            </a:r>
          </a:p>
        </p:txBody>
      </p:sp>
      <p:sp>
        <p:nvSpPr>
          <p:cNvPr id="3" name="Content Placeholder 2"/>
          <p:cNvSpPr>
            <a:spLocks noGrp="1"/>
          </p:cNvSpPr>
          <p:nvPr>
            <p:ph idx="1"/>
          </p:nvPr>
        </p:nvSpPr>
        <p:spPr/>
        <p:txBody>
          <a:bodyPr/>
          <a:lstStyle/>
          <a:p>
            <a:r>
              <a:rPr lang="en-GB" dirty="0"/>
              <a:t>The mad were ‘tainted creatures’</a:t>
            </a:r>
          </a:p>
          <a:p>
            <a:r>
              <a:rPr lang="en-GB" dirty="0"/>
              <a:t>Degeneration explained all manner of behaviours which were disliked by society, including, suicide, alcoholism, prostitution, crime, delinquency, epilepsy, hysteria etc.</a:t>
            </a:r>
          </a:p>
          <a:p>
            <a:r>
              <a:rPr lang="en-GB" dirty="0"/>
              <a:t>This idea fed into the idea that society was on a downward spiral and it was felt and observed throughout the Western world.  </a:t>
            </a:r>
          </a:p>
        </p:txBody>
      </p:sp>
    </p:spTree>
    <p:extLst>
      <p:ext uri="{BB962C8B-B14F-4D97-AF65-F5344CB8AC3E}">
        <p14:creationId xmlns:p14="http://schemas.microsoft.com/office/powerpoint/2010/main" xmlns="" val="63230654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do with the depraved?</a:t>
            </a:r>
          </a:p>
        </p:txBody>
      </p:sp>
      <p:sp>
        <p:nvSpPr>
          <p:cNvPr id="3" name="Content Placeholder 2"/>
          <p:cNvSpPr>
            <a:spLocks noGrp="1"/>
          </p:cNvSpPr>
          <p:nvPr>
            <p:ph idx="1"/>
          </p:nvPr>
        </p:nvSpPr>
        <p:spPr/>
        <p:txBody>
          <a:bodyPr>
            <a:normAutofit fontScale="92500" lnSpcReduction="20000"/>
          </a:bodyPr>
          <a:lstStyle/>
          <a:p>
            <a:r>
              <a:rPr lang="en-GB" dirty="0"/>
              <a:t>Because of the idea of degeneration, it was felt that the insane should be incarcerated. It was not safe to allow them to roam the streets.</a:t>
            </a:r>
          </a:p>
          <a:p>
            <a:r>
              <a:rPr lang="en-GB" dirty="0"/>
              <a:t>Expansion boom of the asylum.</a:t>
            </a:r>
          </a:p>
          <a:p>
            <a:r>
              <a:rPr lang="en-GB" dirty="0"/>
              <a:t>Asylums were so large that within their complex you would have water generators, their own graveyards, police force, fire brigade etc.</a:t>
            </a:r>
          </a:p>
          <a:p>
            <a:r>
              <a:rPr lang="en-GB" dirty="0"/>
              <a:t>In Austria and German the size of the asylum’s were so large that they would have upwards of 5,000. In the US, Milledgeville, in Georgia had 14,000 residents.</a:t>
            </a:r>
          </a:p>
          <a:p>
            <a:r>
              <a:rPr lang="en-GB" dirty="0"/>
              <a:t>New York, Long Island had 30,000!</a:t>
            </a:r>
          </a:p>
        </p:txBody>
      </p:sp>
    </p:spTree>
    <p:extLst>
      <p:ext uri="{BB962C8B-B14F-4D97-AF65-F5344CB8AC3E}">
        <p14:creationId xmlns:p14="http://schemas.microsoft.com/office/powerpoint/2010/main" xmlns="" val="267767864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about the psychiatrists?</a:t>
            </a:r>
          </a:p>
        </p:txBody>
      </p:sp>
      <p:sp>
        <p:nvSpPr>
          <p:cNvPr id="3" name="Content Placeholder 2"/>
          <p:cNvSpPr>
            <a:spLocks noGrp="1"/>
          </p:cNvSpPr>
          <p:nvPr>
            <p:ph idx="1"/>
          </p:nvPr>
        </p:nvSpPr>
        <p:spPr/>
        <p:txBody>
          <a:bodyPr>
            <a:normAutofit lnSpcReduction="10000"/>
          </a:bodyPr>
          <a:lstStyle/>
          <a:p>
            <a:r>
              <a:rPr lang="en-GB" dirty="0"/>
              <a:t>They became masters of their own world.</a:t>
            </a:r>
          </a:p>
          <a:p>
            <a:r>
              <a:rPr lang="en-GB" dirty="0"/>
              <a:t>However they also became vulnerable to the poor opinion and scepticism that the general public held towards them.</a:t>
            </a:r>
          </a:p>
          <a:p>
            <a:r>
              <a:rPr lang="en-GB" dirty="0"/>
              <a:t>Were they trapped in a design of their own making?</a:t>
            </a:r>
          </a:p>
          <a:p>
            <a:r>
              <a:rPr lang="en-GB" dirty="0"/>
              <a:t>Recruitment to psychiatry was through apprenticeship</a:t>
            </a:r>
          </a:p>
          <a:p>
            <a:r>
              <a:rPr lang="en-GB" dirty="0"/>
              <a:t>Edward </a:t>
            </a:r>
            <a:r>
              <a:rPr lang="en-GB" dirty="0" err="1"/>
              <a:t>Spitzka</a:t>
            </a:r>
            <a:r>
              <a:rPr lang="en-GB" dirty="0"/>
              <a:t> (neurologist) stated that psychiatrists were</a:t>
            </a:r>
            <a:endParaRPr lang="en-GB" sz="3200" dirty="0">
              <a:latin typeface="Monotype Corsiva" panose="03010101010201010101" pitchFamily="66" charset="0"/>
            </a:endParaRPr>
          </a:p>
          <a:p>
            <a:pPr marL="0" indent="0" algn="ctr">
              <a:buNone/>
            </a:pPr>
            <a:r>
              <a:rPr lang="en-GB" sz="3200" dirty="0">
                <a:latin typeface="Monotype Corsiva" panose="03010101010201010101" pitchFamily="66" charset="0"/>
              </a:rPr>
              <a:t>“experts at everything but the diagnosis, pathology, and treatment of insanity”</a:t>
            </a:r>
          </a:p>
        </p:txBody>
      </p:sp>
    </p:spTree>
    <p:extLst>
      <p:ext uri="{BB962C8B-B14F-4D97-AF65-F5344CB8AC3E}">
        <p14:creationId xmlns:p14="http://schemas.microsoft.com/office/powerpoint/2010/main" xmlns="" val="129175575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Psychiatry in Germany</a:t>
            </a:r>
          </a:p>
        </p:txBody>
      </p:sp>
      <p:sp>
        <p:nvSpPr>
          <p:cNvPr id="3" name="Content Placeholder 2"/>
          <p:cNvSpPr>
            <a:spLocks noGrp="1"/>
          </p:cNvSpPr>
          <p:nvPr>
            <p:ph sz="half" idx="1"/>
          </p:nvPr>
        </p:nvSpPr>
        <p:spPr/>
        <p:txBody>
          <a:bodyPr>
            <a:normAutofit fontScale="92500"/>
          </a:bodyPr>
          <a:lstStyle/>
          <a:p>
            <a:r>
              <a:rPr lang="en-GB" dirty="0"/>
              <a:t>Academic institutions</a:t>
            </a:r>
          </a:p>
          <a:p>
            <a:r>
              <a:rPr lang="en-GB" dirty="0"/>
              <a:t>Still had barrack style asylums, but had smaller research clinics attached.</a:t>
            </a:r>
          </a:p>
          <a:p>
            <a:r>
              <a:rPr lang="en-GB" dirty="0"/>
              <a:t>Wilhelm </a:t>
            </a:r>
            <a:r>
              <a:rPr lang="en-GB" dirty="0" err="1"/>
              <a:t>Greisinger</a:t>
            </a:r>
            <a:r>
              <a:rPr lang="en-GB" dirty="0"/>
              <a:t> (1817-68)</a:t>
            </a:r>
          </a:p>
          <a:p>
            <a:r>
              <a:rPr lang="en-GB" dirty="0"/>
              <a:t>Wrote an influential book on psychiatry and stated that </a:t>
            </a:r>
            <a:r>
              <a:rPr lang="en-GB" sz="3200" dirty="0">
                <a:latin typeface="Monotype Corsiva" panose="03010101010201010101" pitchFamily="66" charset="0"/>
              </a:rPr>
              <a:t>“patients with so-called “mental illnesses” are really individuals with illnesses of the nerves and brain”</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7536161" y="1401944"/>
            <a:ext cx="3024335" cy="4069105"/>
          </a:xfrm>
        </p:spPr>
      </p:pic>
    </p:spTree>
    <p:extLst>
      <p:ext uri="{BB962C8B-B14F-4D97-AF65-F5344CB8AC3E}">
        <p14:creationId xmlns:p14="http://schemas.microsoft.com/office/powerpoint/2010/main" xmlns="" val="148493354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Influence of German psychiatry</a:t>
            </a:r>
          </a:p>
        </p:txBody>
      </p:sp>
      <p:sp>
        <p:nvSpPr>
          <p:cNvPr id="3" name="Content Placeholder 2"/>
          <p:cNvSpPr>
            <a:spLocks noGrp="1"/>
          </p:cNvSpPr>
          <p:nvPr>
            <p:ph sz="half" idx="1"/>
          </p:nvPr>
        </p:nvSpPr>
        <p:spPr/>
        <p:txBody>
          <a:bodyPr>
            <a:normAutofit fontScale="92500" lnSpcReduction="10000"/>
          </a:bodyPr>
          <a:lstStyle/>
          <a:p>
            <a:r>
              <a:rPr lang="en-GB" dirty="0"/>
              <a:t>Detailed studies on the anatomy of the brain</a:t>
            </a:r>
          </a:p>
          <a:p>
            <a:r>
              <a:rPr lang="en-GB" dirty="0"/>
              <a:t>Fixing and staining cells that could be observed on the microscope.</a:t>
            </a:r>
          </a:p>
          <a:p>
            <a:r>
              <a:rPr lang="en-GB" dirty="0"/>
              <a:t>This led to the discovery that in fact many of the asylum patients were suffering from diseases of the brain, including:</a:t>
            </a:r>
          </a:p>
          <a:p>
            <a:r>
              <a:rPr lang="en-GB" dirty="0"/>
              <a:t>Alzheimer</a:t>
            </a:r>
          </a:p>
          <a:p>
            <a:r>
              <a:rPr lang="en-GB" dirty="0"/>
              <a:t>General Paralysis of the Insane (tertiary stage of Syphilis)</a:t>
            </a:r>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6992494" y="1981200"/>
            <a:ext cx="3160014" cy="4191000"/>
          </a:xfrm>
        </p:spPr>
      </p:pic>
    </p:spTree>
    <p:extLst>
      <p:ext uri="{BB962C8B-B14F-4D97-AF65-F5344CB8AC3E}">
        <p14:creationId xmlns:p14="http://schemas.microsoft.com/office/powerpoint/2010/main" xmlns="" val="379245208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Thoughts</a:t>
            </a:r>
            <a:endParaRPr lang="en-GB" dirty="0"/>
          </a:p>
        </p:txBody>
      </p:sp>
      <p:sp>
        <p:nvSpPr>
          <p:cNvPr id="6" name="Content Placeholder 5"/>
          <p:cNvSpPr>
            <a:spLocks noGrp="1"/>
          </p:cNvSpPr>
          <p:nvPr>
            <p:ph idx="1"/>
          </p:nvPr>
        </p:nvSpPr>
        <p:spPr/>
        <p:txBody>
          <a:bodyPr/>
          <a:lstStyle/>
          <a:p>
            <a:r>
              <a:rPr lang="en-GB" dirty="0" smtClean="0"/>
              <a:t>Reflect on your understanding of the history of counselling. </a:t>
            </a:r>
          </a:p>
          <a:p>
            <a:r>
              <a:rPr lang="en-GB" dirty="0" smtClean="0"/>
              <a:t>Have you been surprised by anything that you have heard?</a:t>
            </a:r>
          </a:p>
          <a:p>
            <a:r>
              <a:rPr lang="en-GB" dirty="0" smtClean="0"/>
              <a:t>What patterns might there be in the development of Counselling and the role of Counselling in the modern world?</a:t>
            </a:r>
            <a:endParaRPr lang="en-GB"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Foundry</Template>
  <TotalTime>11</TotalTime>
  <Words>5118</Words>
  <Application>Microsoft Office PowerPoint</Application>
  <PresentationFormat>Custom</PresentationFormat>
  <Paragraphs>331</Paragraphs>
  <Slides>36</Slides>
  <Notes>27</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Foundry</vt:lpstr>
      <vt:lpstr>History of Counselling</vt:lpstr>
      <vt:lpstr>Cultural Understanding</vt:lpstr>
      <vt:lpstr>Hysteria and Gender</vt:lpstr>
      <vt:lpstr>Mary’s case</vt:lpstr>
      <vt:lpstr>Hysteria – the nervous complaint</vt:lpstr>
      <vt:lpstr>The English Malady (nervous disorders)</vt:lpstr>
      <vt:lpstr>Nervous Disease</vt:lpstr>
      <vt:lpstr>The Great Confinement</vt:lpstr>
      <vt:lpstr>Nervous or mad?</vt:lpstr>
      <vt:lpstr>King George III</vt:lpstr>
      <vt:lpstr>The rise of the asylum</vt:lpstr>
      <vt:lpstr>Rise of the Asylums</vt:lpstr>
      <vt:lpstr>National network of voluntary lunatic Hospitals</vt:lpstr>
      <vt:lpstr>Bethlem</vt:lpstr>
      <vt:lpstr>Bethlem cont…</vt:lpstr>
      <vt:lpstr>York Retreat</vt:lpstr>
      <vt:lpstr>Philippe Pinel</vt:lpstr>
      <vt:lpstr>Alienists</vt:lpstr>
      <vt:lpstr>Phrenology</vt:lpstr>
      <vt:lpstr>Phrenology cont..</vt:lpstr>
      <vt:lpstr>General Paralysis of the Insane (GPI)</vt:lpstr>
      <vt:lpstr>Developing Societies</vt:lpstr>
      <vt:lpstr>Degenerates and Dealing with the Depraved</vt:lpstr>
      <vt:lpstr>John Haslam</vt:lpstr>
      <vt:lpstr>The Lunatics Act (1845)</vt:lpstr>
      <vt:lpstr>The Lunacy Act 1845</vt:lpstr>
      <vt:lpstr>Statistics</vt:lpstr>
      <vt:lpstr>Frustration with the alienist</vt:lpstr>
      <vt:lpstr>Degenerates</vt:lpstr>
      <vt:lpstr>Hugh W. Diamond</vt:lpstr>
      <vt:lpstr>Degenerates</vt:lpstr>
      <vt:lpstr>What to do with the depraved?</vt:lpstr>
      <vt:lpstr>What about the psychiatrists?</vt:lpstr>
      <vt:lpstr>Psychiatry in Germany</vt:lpstr>
      <vt:lpstr>Influence of German psychiatry</vt:lpstr>
      <vt:lpstr>Thoughts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cp:lastModifiedBy>
  <cp:revision>2</cp:revision>
  <dcterms:created xsi:type="dcterms:W3CDTF">2017-10-11T13:54:40Z</dcterms:created>
  <dcterms:modified xsi:type="dcterms:W3CDTF">2017-10-17T19:23:39Z</dcterms:modified>
</cp:coreProperties>
</file>